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94" r:id="rId2"/>
    <p:sldId id="371" r:id="rId3"/>
    <p:sldId id="399" r:id="rId4"/>
    <p:sldId id="404" r:id="rId5"/>
    <p:sldId id="405" r:id="rId6"/>
    <p:sldId id="406" r:id="rId7"/>
    <p:sldId id="395" r:id="rId8"/>
    <p:sldId id="417" r:id="rId9"/>
    <p:sldId id="415" r:id="rId10"/>
    <p:sldId id="416" r:id="rId11"/>
    <p:sldId id="386" r:id="rId12"/>
    <p:sldId id="378" r:id="rId13"/>
    <p:sldId id="379" r:id="rId14"/>
    <p:sldId id="380" r:id="rId15"/>
    <p:sldId id="381" r:id="rId16"/>
    <p:sldId id="407" r:id="rId17"/>
    <p:sldId id="408" r:id="rId18"/>
    <p:sldId id="410" r:id="rId19"/>
    <p:sldId id="411" r:id="rId20"/>
    <p:sldId id="413" r:id="rId21"/>
    <p:sldId id="414" r:id="rId22"/>
    <p:sldId id="387" r:id="rId23"/>
    <p:sldId id="392" r:id="rId24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elman, Astrid (F&amp;N, North Ryde)" initials="poe002 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706"/>
  </p:normalViewPr>
  <p:slideViewPr>
    <p:cSldViewPr>
      <p:cViewPr varScale="1">
        <p:scale>
          <a:sx n="170" d="100"/>
          <a:sy n="170" d="100"/>
        </p:scale>
        <p:origin x="22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ABE5C-DFEC-44DE-AF2F-44EFC9EB1DF2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42DC1-3006-4B02-82B7-A36E8C9F01A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4547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7DE2F-4AA6-4764-B215-9B288F917012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7201-002C-4F14-905B-7256C3CBA76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86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86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7201-002C-4F14-905B-7256C3CBA762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29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7201-002C-4F14-905B-7256C3CBA762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40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/>
          <p:nvPr userDrawn="1"/>
        </p:nvGrpSpPr>
        <p:grpSpPr>
          <a:xfrm>
            <a:off x="609" y="5500319"/>
            <a:ext cx="9167813" cy="996950"/>
            <a:chOff x="608" y="5500319"/>
            <a:chExt cx="9167813" cy="996950"/>
          </a:xfrm>
        </p:grpSpPr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sz="1286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29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14" b="1">
                <a:solidFill>
                  <a:schemeClr val="bg1"/>
                </a:solidFill>
              </a:defRPr>
            </a:lvl1pPr>
            <a:lvl2pPr marL="45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14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14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14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14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14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14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14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14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14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4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16D3D-3220-4307-9C33-29E0916F4367}" type="datetimeFigureOut">
              <a:rPr lang="en-AU" smtClean="0"/>
              <a:pPr/>
              <a:t>30/10/19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CDB9A-4C32-47EC-8984-B5A710B7D9C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68560" y="0"/>
            <a:ext cx="10296095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68560" y="3861048"/>
            <a:ext cx="10296095" cy="2196959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4440" y="3589966"/>
            <a:ext cx="8467494" cy="108000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chemeClr val="tx2"/>
                </a:solidFill>
              </a:rPr>
              <a:t>Vegetable </a:t>
            </a:r>
            <a:r>
              <a:rPr lang="en-AU" b="1">
                <a:solidFill>
                  <a:schemeClr val="tx2"/>
                </a:solidFill>
              </a:rPr>
              <a:t>Education Program</a:t>
            </a:r>
            <a:endParaRPr lang="en-AU" b="1" dirty="0">
              <a:solidFill>
                <a:schemeClr val="tx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4440" y="4653136"/>
            <a:ext cx="8475710" cy="900100"/>
          </a:xfrm>
        </p:spPr>
        <p:txBody>
          <a:bodyPr>
            <a:normAutofit fontScale="85000" lnSpcReduction="10000"/>
          </a:bodyPr>
          <a:lstStyle/>
          <a:p>
            <a:r>
              <a:rPr lang="en-AU" sz="3572" dirty="0">
                <a:solidFill>
                  <a:schemeClr val="tx2"/>
                </a:solidFill>
              </a:rPr>
              <a:t>Teacher resource: Electronic whiteboard support</a:t>
            </a:r>
          </a:p>
          <a:p>
            <a:r>
              <a:rPr lang="en-AU" sz="2500" dirty="0">
                <a:solidFill>
                  <a:schemeClr val="tx2"/>
                </a:solidFill>
              </a:rPr>
              <a:t>Unit 3: Years 5 – 6</a:t>
            </a:r>
          </a:p>
          <a:p>
            <a:endParaRPr lang="en-AU" sz="3572" dirty="0">
              <a:solidFill>
                <a:srgbClr val="0070C0"/>
              </a:solidFill>
            </a:endParaRPr>
          </a:p>
        </p:txBody>
      </p:sp>
      <p:sp>
        <p:nvSpPr>
          <p:cNvPr id="32" name="Freeform 11"/>
          <p:cNvSpPr>
            <a:spLocks noEditPoints="1"/>
          </p:cNvSpPr>
          <p:nvPr/>
        </p:nvSpPr>
        <p:spPr bwMode="auto">
          <a:xfrm>
            <a:off x="-22126" y="5623769"/>
            <a:ext cx="9167813" cy="996950"/>
          </a:xfrm>
          <a:custGeom>
            <a:avLst/>
            <a:gdLst>
              <a:gd name="T0" fmla="*/ 2880 w 2880"/>
              <a:gd name="T1" fmla="*/ 20 h 313"/>
              <a:gd name="T2" fmla="*/ 2789 w 2880"/>
              <a:gd name="T3" fmla="*/ 20 h 313"/>
              <a:gd name="T4" fmla="*/ 2313 w 2880"/>
              <a:gd name="T5" fmla="*/ 137 h 313"/>
              <a:gd name="T6" fmla="*/ 2784 w 2880"/>
              <a:gd name="T7" fmla="*/ 313 h 313"/>
              <a:gd name="T8" fmla="*/ 2880 w 2880"/>
              <a:gd name="T9" fmla="*/ 313 h 313"/>
              <a:gd name="T10" fmla="*/ 2880 w 2880"/>
              <a:gd name="T11" fmla="*/ 20 h 313"/>
              <a:gd name="T12" fmla="*/ 1860 w 2880"/>
              <a:gd name="T13" fmla="*/ 0 h 313"/>
              <a:gd name="T14" fmla="*/ 0 w 2880"/>
              <a:gd name="T15" fmla="*/ 0 h 313"/>
              <a:gd name="T16" fmla="*/ 0 w 2880"/>
              <a:gd name="T17" fmla="*/ 157 h 313"/>
              <a:gd name="T18" fmla="*/ 2030 w 2880"/>
              <a:gd name="T19" fmla="*/ 157 h 313"/>
              <a:gd name="T20" fmla="*/ 2313 w 2880"/>
              <a:gd name="T21" fmla="*/ 137 h 313"/>
              <a:gd name="T22" fmla="*/ 2313 w 2880"/>
              <a:gd name="T23" fmla="*/ 137 h 313"/>
              <a:gd name="T24" fmla="*/ 2313 w 2880"/>
              <a:gd name="T25" fmla="*/ 137 h 313"/>
              <a:gd name="T26" fmla="*/ 1860 w 2880"/>
              <a:gd name="T2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0" h="313">
                <a:moveTo>
                  <a:pt x="2880" y="20"/>
                </a:moveTo>
                <a:cubicBezTo>
                  <a:pt x="2789" y="20"/>
                  <a:pt x="2789" y="20"/>
                  <a:pt x="2789" y="20"/>
                </a:cubicBezTo>
                <a:cubicBezTo>
                  <a:pt x="2500" y="20"/>
                  <a:pt x="2393" y="107"/>
                  <a:pt x="2313" y="137"/>
                </a:cubicBezTo>
                <a:cubicBezTo>
                  <a:pt x="2411" y="217"/>
                  <a:pt x="2542" y="313"/>
                  <a:pt x="2784" y="313"/>
                </a:cubicBezTo>
                <a:cubicBezTo>
                  <a:pt x="2842" y="313"/>
                  <a:pt x="2880" y="313"/>
                  <a:pt x="2880" y="313"/>
                </a:cubicBezTo>
                <a:cubicBezTo>
                  <a:pt x="2880" y="20"/>
                  <a:pt x="2880" y="20"/>
                  <a:pt x="2880" y="20"/>
                </a:cubicBezTo>
                <a:moveTo>
                  <a:pt x="186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57"/>
                  <a:pt x="0" y="157"/>
                  <a:pt x="0" y="157"/>
                </a:cubicBezTo>
                <a:cubicBezTo>
                  <a:pt x="2030" y="157"/>
                  <a:pt x="2030" y="157"/>
                  <a:pt x="2030" y="157"/>
                </a:cubicBezTo>
                <a:cubicBezTo>
                  <a:pt x="2214" y="157"/>
                  <a:pt x="2274" y="152"/>
                  <a:pt x="2313" y="137"/>
                </a:cubicBezTo>
                <a:cubicBezTo>
                  <a:pt x="2313" y="137"/>
                  <a:pt x="2313" y="137"/>
                  <a:pt x="2313" y="137"/>
                </a:cubicBezTo>
                <a:cubicBezTo>
                  <a:pt x="2313" y="137"/>
                  <a:pt x="2313" y="137"/>
                  <a:pt x="2313" y="137"/>
                </a:cubicBezTo>
                <a:cubicBezTo>
                  <a:pt x="2216" y="57"/>
                  <a:pt x="2053" y="0"/>
                  <a:pt x="1860" y="0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sz="1286"/>
          </a:p>
        </p:txBody>
      </p:sp>
      <p:sp>
        <p:nvSpPr>
          <p:cNvPr id="33" name="Freeform 24"/>
          <p:cNvSpPr>
            <a:spLocks/>
          </p:cNvSpPr>
          <p:nvPr/>
        </p:nvSpPr>
        <p:spPr bwMode="auto">
          <a:xfrm>
            <a:off x="-22126" y="5687269"/>
            <a:ext cx="7362826" cy="433387"/>
          </a:xfrm>
          <a:custGeom>
            <a:avLst/>
            <a:gdLst>
              <a:gd name="T0" fmla="*/ 2313 w 2313"/>
              <a:gd name="T1" fmla="*/ 117 h 136"/>
              <a:gd name="T2" fmla="*/ 1860 w 2313"/>
              <a:gd name="T3" fmla="*/ 0 h 136"/>
              <a:gd name="T4" fmla="*/ 0 w 2313"/>
              <a:gd name="T5" fmla="*/ 0 h 136"/>
              <a:gd name="T6" fmla="*/ 0 w 2313"/>
              <a:gd name="T7" fmla="*/ 136 h 136"/>
              <a:gd name="T8" fmla="*/ 2030 w 2313"/>
              <a:gd name="T9" fmla="*/ 136 h 136"/>
              <a:gd name="T10" fmla="*/ 2313 w 2313"/>
              <a:gd name="T11" fmla="*/ 11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3" h="136">
                <a:moveTo>
                  <a:pt x="2313" y="117"/>
                </a:moveTo>
                <a:cubicBezTo>
                  <a:pt x="2204" y="55"/>
                  <a:pt x="2053" y="0"/>
                  <a:pt x="18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6"/>
                  <a:pt x="0" y="136"/>
                  <a:pt x="0" y="136"/>
                </a:cubicBezTo>
                <a:cubicBezTo>
                  <a:pt x="2030" y="136"/>
                  <a:pt x="2030" y="136"/>
                  <a:pt x="2030" y="136"/>
                </a:cubicBezTo>
                <a:cubicBezTo>
                  <a:pt x="2214" y="136"/>
                  <a:pt x="2274" y="132"/>
                  <a:pt x="2313" y="117"/>
                </a:cubicBezTo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sz="1286"/>
          </a:p>
        </p:txBody>
      </p:sp>
      <p:sp>
        <p:nvSpPr>
          <p:cNvPr id="34" name="Freeform 25"/>
          <p:cNvSpPr>
            <a:spLocks/>
          </p:cNvSpPr>
          <p:nvPr/>
        </p:nvSpPr>
        <p:spPr bwMode="auto">
          <a:xfrm>
            <a:off x="7340700" y="5687269"/>
            <a:ext cx="1804987" cy="869950"/>
          </a:xfrm>
          <a:custGeom>
            <a:avLst/>
            <a:gdLst>
              <a:gd name="T0" fmla="*/ 476 w 567"/>
              <a:gd name="T1" fmla="*/ 0 h 273"/>
              <a:gd name="T2" fmla="*/ 0 w 567"/>
              <a:gd name="T3" fmla="*/ 117 h 273"/>
              <a:gd name="T4" fmla="*/ 471 w 567"/>
              <a:gd name="T5" fmla="*/ 273 h 273"/>
              <a:gd name="T6" fmla="*/ 567 w 567"/>
              <a:gd name="T7" fmla="*/ 273 h 273"/>
              <a:gd name="T8" fmla="*/ 567 w 567"/>
              <a:gd name="T9" fmla="*/ 0 h 273"/>
              <a:gd name="T10" fmla="*/ 476 w 567"/>
              <a:gd name="T11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7" h="273">
                <a:moveTo>
                  <a:pt x="476" y="0"/>
                </a:moveTo>
                <a:cubicBezTo>
                  <a:pt x="187" y="0"/>
                  <a:pt x="80" y="87"/>
                  <a:pt x="0" y="117"/>
                </a:cubicBezTo>
                <a:cubicBezTo>
                  <a:pt x="128" y="190"/>
                  <a:pt x="229" y="273"/>
                  <a:pt x="471" y="273"/>
                </a:cubicBezTo>
                <a:cubicBezTo>
                  <a:pt x="529" y="273"/>
                  <a:pt x="567" y="273"/>
                  <a:pt x="567" y="273"/>
                </a:cubicBezTo>
                <a:cubicBezTo>
                  <a:pt x="567" y="0"/>
                  <a:pt x="567" y="0"/>
                  <a:pt x="567" y="0"/>
                </a:cubicBezTo>
                <a:lnTo>
                  <a:pt x="4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sz="1286"/>
          </a:p>
        </p:txBody>
      </p:sp>
      <p:pic>
        <p:nvPicPr>
          <p:cNvPr id="18" name="Picture 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6541" y="5799193"/>
            <a:ext cx="6556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/>
          <p:nvPr/>
        </p:nvGrpSpPr>
        <p:grpSpPr>
          <a:xfrm>
            <a:off x="409274" y="5930955"/>
            <a:ext cx="814388" cy="95250"/>
            <a:chOff x="3495675" y="5969000"/>
            <a:chExt cx="814388" cy="95250"/>
          </a:xfrm>
          <a:solidFill>
            <a:schemeClr val="accent1"/>
          </a:solidFill>
        </p:grpSpPr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3495675" y="5997575"/>
              <a:ext cx="98425" cy="66675"/>
            </a:xfrm>
            <a:custGeom>
              <a:avLst/>
              <a:gdLst>
                <a:gd name="T0" fmla="*/ 31 w 31"/>
                <a:gd name="T1" fmla="*/ 0 h 21"/>
                <a:gd name="T2" fmla="*/ 25 w 31"/>
                <a:gd name="T3" fmla="*/ 21 h 21"/>
                <a:gd name="T4" fmla="*/ 19 w 31"/>
                <a:gd name="T5" fmla="*/ 21 h 21"/>
                <a:gd name="T6" fmla="*/ 16 w 31"/>
                <a:gd name="T7" fmla="*/ 9 h 21"/>
                <a:gd name="T8" fmla="*/ 15 w 31"/>
                <a:gd name="T9" fmla="*/ 7 h 21"/>
                <a:gd name="T10" fmla="*/ 15 w 31"/>
                <a:gd name="T11" fmla="*/ 7 h 21"/>
                <a:gd name="T12" fmla="*/ 15 w 31"/>
                <a:gd name="T13" fmla="*/ 9 h 21"/>
                <a:gd name="T14" fmla="*/ 12 w 31"/>
                <a:gd name="T15" fmla="*/ 21 h 21"/>
                <a:gd name="T16" fmla="*/ 6 w 31"/>
                <a:gd name="T17" fmla="*/ 21 h 21"/>
                <a:gd name="T18" fmla="*/ 0 w 31"/>
                <a:gd name="T19" fmla="*/ 0 h 21"/>
                <a:gd name="T20" fmla="*/ 5 w 31"/>
                <a:gd name="T21" fmla="*/ 0 h 21"/>
                <a:gd name="T22" fmla="*/ 8 w 31"/>
                <a:gd name="T23" fmla="*/ 13 h 21"/>
                <a:gd name="T24" fmla="*/ 9 w 31"/>
                <a:gd name="T25" fmla="*/ 16 h 21"/>
                <a:gd name="T26" fmla="*/ 9 w 31"/>
                <a:gd name="T27" fmla="*/ 16 h 21"/>
                <a:gd name="T28" fmla="*/ 10 w 31"/>
                <a:gd name="T29" fmla="*/ 13 h 21"/>
                <a:gd name="T30" fmla="*/ 13 w 31"/>
                <a:gd name="T31" fmla="*/ 0 h 21"/>
                <a:gd name="T32" fmla="*/ 18 w 31"/>
                <a:gd name="T33" fmla="*/ 0 h 21"/>
                <a:gd name="T34" fmla="*/ 21 w 31"/>
                <a:gd name="T35" fmla="*/ 13 h 21"/>
                <a:gd name="T36" fmla="*/ 22 w 31"/>
                <a:gd name="T37" fmla="*/ 16 h 21"/>
                <a:gd name="T38" fmla="*/ 22 w 31"/>
                <a:gd name="T39" fmla="*/ 16 h 21"/>
                <a:gd name="T40" fmla="*/ 23 w 31"/>
                <a:gd name="T41" fmla="*/ 12 h 21"/>
                <a:gd name="T42" fmla="*/ 26 w 31"/>
                <a:gd name="T43" fmla="*/ 0 h 21"/>
                <a:gd name="T44" fmla="*/ 31 w 31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29" y="7"/>
                    <a:pt x="27" y="14"/>
                    <a:pt x="25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14"/>
                    <a:pt x="1" y="7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5"/>
                    <a:pt x="7" y="9"/>
                    <a:pt x="8" y="13"/>
                  </a:cubicBezTo>
                  <a:cubicBezTo>
                    <a:pt x="8" y="14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5"/>
                    <a:pt x="23" y="13"/>
                    <a:pt x="23" y="12"/>
                  </a:cubicBezTo>
                  <a:cubicBezTo>
                    <a:pt x="24" y="8"/>
                    <a:pt x="25" y="4"/>
                    <a:pt x="26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3603625" y="5997575"/>
              <a:ext cx="98425" cy="66675"/>
            </a:xfrm>
            <a:custGeom>
              <a:avLst/>
              <a:gdLst>
                <a:gd name="T0" fmla="*/ 31 w 31"/>
                <a:gd name="T1" fmla="*/ 0 h 21"/>
                <a:gd name="T2" fmla="*/ 25 w 31"/>
                <a:gd name="T3" fmla="*/ 21 h 21"/>
                <a:gd name="T4" fmla="*/ 19 w 31"/>
                <a:gd name="T5" fmla="*/ 21 h 21"/>
                <a:gd name="T6" fmla="*/ 16 w 31"/>
                <a:gd name="T7" fmla="*/ 9 h 21"/>
                <a:gd name="T8" fmla="*/ 15 w 31"/>
                <a:gd name="T9" fmla="*/ 7 h 21"/>
                <a:gd name="T10" fmla="*/ 15 w 31"/>
                <a:gd name="T11" fmla="*/ 7 h 21"/>
                <a:gd name="T12" fmla="*/ 15 w 31"/>
                <a:gd name="T13" fmla="*/ 9 h 21"/>
                <a:gd name="T14" fmla="*/ 12 w 31"/>
                <a:gd name="T15" fmla="*/ 21 h 21"/>
                <a:gd name="T16" fmla="*/ 6 w 31"/>
                <a:gd name="T17" fmla="*/ 21 h 21"/>
                <a:gd name="T18" fmla="*/ 0 w 31"/>
                <a:gd name="T19" fmla="*/ 0 h 21"/>
                <a:gd name="T20" fmla="*/ 5 w 31"/>
                <a:gd name="T21" fmla="*/ 0 h 21"/>
                <a:gd name="T22" fmla="*/ 8 w 31"/>
                <a:gd name="T23" fmla="*/ 13 h 21"/>
                <a:gd name="T24" fmla="*/ 9 w 31"/>
                <a:gd name="T25" fmla="*/ 16 h 21"/>
                <a:gd name="T26" fmla="*/ 9 w 31"/>
                <a:gd name="T27" fmla="*/ 16 h 21"/>
                <a:gd name="T28" fmla="*/ 10 w 31"/>
                <a:gd name="T29" fmla="*/ 13 h 21"/>
                <a:gd name="T30" fmla="*/ 13 w 31"/>
                <a:gd name="T31" fmla="*/ 0 h 21"/>
                <a:gd name="T32" fmla="*/ 18 w 31"/>
                <a:gd name="T33" fmla="*/ 0 h 21"/>
                <a:gd name="T34" fmla="*/ 22 w 31"/>
                <a:gd name="T35" fmla="*/ 13 h 21"/>
                <a:gd name="T36" fmla="*/ 22 w 31"/>
                <a:gd name="T37" fmla="*/ 16 h 21"/>
                <a:gd name="T38" fmla="*/ 22 w 31"/>
                <a:gd name="T39" fmla="*/ 16 h 21"/>
                <a:gd name="T40" fmla="*/ 23 w 31"/>
                <a:gd name="T41" fmla="*/ 12 h 21"/>
                <a:gd name="T42" fmla="*/ 26 w 31"/>
                <a:gd name="T43" fmla="*/ 0 h 21"/>
                <a:gd name="T44" fmla="*/ 31 w 31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29" y="7"/>
                    <a:pt x="27" y="14"/>
                    <a:pt x="25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14"/>
                    <a:pt x="2" y="7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5"/>
                    <a:pt x="7" y="9"/>
                    <a:pt x="8" y="13"/>
                  </a:cubicBezTo>
                  <a:cubicBezTo>
                    <a:pt x="8" y="14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5"/>
                    <a:pt x="23" y="13"/>
                    <a:pt x="23" y="12"/>
                  </a:cubicBezTo>
                  <a:cubicBezTo>
                    <a:pt x="24" y="8"/>
                    <a:pt x="25" y="4"/>
                    <a:pt x="26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3711575" y="5997575"/>
              <a:ext cx="98425" cy="66675"/>
            </a:xfrm>
            <a:custGeom>
              <a:avLst/>
              <a:gdLst>
                <a:gd name="T0" fmla="*/ 31 w 31"/>
                <a:gd name="T1" fmla="*/ 0 h 21"/>
                <a:gd name="T2" fmla="*/ 25 w 31"/>
                <a:gd name="T3" fmla="*/ 21 h 21"/>
                <a:gd name="T4" fmla="*/ 19 w 31"/>
                <a:gd name="T5" fmla="*/ 21 h 21"/>
                <a:gd name="T6" fmla="*/ 16 w 31"/>
                <a:gd name="T7" fmla="*/ 9 h 21"/>
                <a:gd name="T8" fmla="*/ 15 w 31"/>
                <a:gd name="T9" fmla="*/ 7 h 21"/>
                <a:gd name="T10" fmla="*/ 15 w 31"/>
                <a:gd name="T11" fmla="*/ 7 h 21"/>
                <a:gd name="T12" fmla="*/ 15 w 31"/>
                <a:gd name="T13" fmla="*/ 9 h 21"/>
                <a:gd name="T14" fmla="*/ 12 w 31"/>
                <a:gd name="T15" fmla="*/ 21 h 21"/>
                <a:gd name="T16" fmla="*/ 6 w 31"/>
                <a:gd name="T17" fmla="*/ 21 h 21"/>
                <a:gd name="T18" fmla="*/ 0 w 31"/>
                <a:gd name="T19" fmla="*/ 0 h 21"/>
                <a:gd name="T20" fmla="*/ 5 w 31"/>
                <a:gd name="T21" fmla="*/ 0 h 21"/>
                <a:gd name="T22" fmla="*/ 8 w 31"/>
                <a:gd name="T23" fmla="*/ 13 h 21"/>
                <a:gd name="T24" fmla="*/ 9 w 31"/>
                <a:gd name="T25" fmla="*/ 16 h 21"/>
                <a:gd name="T26" fmla="*/ 9 w 31"/>
                <a:gd name="T27" fmla="*/ 16 h 21"/>
                <a:gd name="T28" fmla="*/ 10 w 31"/>
                <a:gd name="T29" fmla="*/ 13 h 21"/>
                <a:gd name="T30" fmla="*/ 13 w 31"/>
                <a:gd name="T31" fmla="*/ 0 h 21"/>
                <a:gd name="T32" fmla="*/ 18 w 31"/>
                <a:gd name="T33" fmla="*/ 0 h 21"/>
                <a:gd name="T34" fmla="*/ 22 w 31"/>
                <a:gd name="T35" fmla="*/ 13 h 21"/>
                <a:gd name="T36" fmla="*/ 22 w 31"/>
                <a:gd name="T37" fmla="*/ 16 h 21"/>
                <a:gd name="T38" fmla="*/ 22 w 31"/>
                <a:gd name="T39" fmla="*/ 16 h 21"/>
                <a:gd name="T40" fmla="*/ 23 w 31"/>
                <a:gd name="T41" fmla="*/ 12 h 21"/>
                <a:gd name="T42" fmla="*/ 26 w 31"/>
                <a:gd name="T43" fmla="*/ 0 h 21"/>
                <a:gd name="T44" fmla="*/ 31 w 31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1">
                  <a:moveTo>
                    <a:pt x="31" y="0"/>
                  </a:moveTo>
                  <a:cubicBezTo>
                    <a:pt x="29" y="7"/>
                    <a:pt x="27" y="14"/>
                    <a:pt x="25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14"/>
                    <a:pt x="2" y="7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5"/>
                    <a:pt x="7" y="9"/>
                    <a:pt x="8" y="13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5"/>
                    <a:pt x="23" y="13"/>
                    <a:pt x="23" y="12"/>
                  </a:cubicBezTo>
                  <a:cubicBezTo>
                    <a:pt x="24" y="8"/>
                    <a:pt x="25" y="4"/>
                    <a:pt x="26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23" name="Oval 29"/>
            <p:cNvSpPr>
              <a:spLocks noChangeArrowheads="1"/>
            </p:cNvSpPr>
            <p:nvPr/>
          </p:nvSpPr>
          <p:spPr bwMode="auto">
            <a:xfrm>
              <a:off x="3819525" y="6042025"/>
              <a:ext cx="19050" cy="222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3851275" y="5997575"/>
              <a:ext cx="50800" cy="66675"/>
            </a:xfrm>
            <a:custGeom>
              <a:avLst/>
              <a:gdLst>
                <a:gd name="T0" fmla="*/ 16 w 16"/>
                <a:gd name="T1" fmla="*/ 20 h 21"/>
                <a:gd name="T2" fmla="*/ 10 w 16"/>
                <a:gd name="T3" fmla="*/ 21 h 21"/>
                <a:gd name="T4" fmla="*/ 0 w 16"/>
                <a:gd name="T5" fmla="*/ 11 h 21"/>
                <a:gd name="T6" fmla="*/ 10 w 16"/>
                <a:gd name="T7" fmla="*/ 0 h 21"/>
                <a:gd name="T8" fmla="*/ 16 w 16"/>
                <a:gd name="T9" fmla="*/ 1 h 21"/>
                <a:gd name="T10" fmla="*/ 14 w 16"/>
                <a:gd name="T11" fmla="*/ 5 h 21"/>
                <a:gd name="T12" fmla="*/ 11 w 16"/>
                <a:gd name="T13" fmla="*/ 4 h 21"/>
                <a:gd name="T14" fmla="*/ 6 w 16"/>
                <a:gd name="T15" fmla="*/ 10 h 21"/>
                <a:gd name="T16" fmla="*/ 11 w 16"/>
                <a:gd name="T17" fmla="*/ 17 h 21"/>
                <a:gd name="T18" fmla="*/ 15 w 16"/>
                <a:gd name="T19" fmla="*/ 16 h 21"/>
                <a:gd name="T20" fmla="*/ 16 w 16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16" y="20"/>
                  </a:moveTo>
                  <a:cubicBezTo>
                    <a:pt x="14" y="21"/>
                    <a:pt x="12" y="21"/>
                    <a:pt x="10" y="21"/>
                  </a:cubicBezTo>
                  <a:cubicBezTo>
                    <a:pt x="3" y="21"/>
                    <a:pt x="0" y="17"/>
                    <a:pt x="0" y="11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7" y="4"/>
                    <a:pt x="6" y="6"/>
                    <a:pt x="6" y="10"/>
                  </a:cubicBezTo>
                  <a:cubicBezTo>
                    <a:pt x="6" y="15"/>
                    <a:pt x="7" y="17"/>
                    <a:pt x="11" y="17"/>
                  </a:cubicBezTo>
                  <a:cubicBezTo>
                    <a:pt x="12" y="17"/>
                    <a:pt x="14" y="17"/>
                    <a:pt x="15" y="16"/>
                  </a:cubicBezTo>
                  <a:lnTo>
                    <a:pt x="16" y="2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3911600" y="5997575"/>
              <a:ext cx="47625" cy="66675"/>
            </a:xfrm>
            <a:custGeom>
              <a:avLst/>
              <a:gdLst>
                <a:gd name="T0" fmla="*/ 6 w 15"/>
                <a:gd name="T1" fmla="*/ 21 h 21"/>
                <a:gd name="T2" fmla="*/ 0 w 15"/>
                <a:gd name="T3" fmla="*/ 20 h 21"/>
                <a:gd name="T4" fmla="*/ 1 w 15"/>
                <a:gd name="T5" fmla="*/ 16 h 21"/>
                <a:gd name="T6" fmla="*/ 6 w 15"/>
                <a:gd name="T7" fmla="*/ 17 h 21"/>
                <a:gd name="T8" fmla="*/ 9 w 15"/>
                <a:gd name="T9" fmla="*/ 15 h 21"/>
                <a:gd name="T10" fmla="*/ 6 w 15"/>
                <a:gd name="T11" fmla="*/ 12 h 21"/>
                <a:gd name="T12" fmla="*/ 0 w 15"/>
                <a:gd name="T13" fmla="*/ 6 h 21"/>
                <a:gd name="T14" fmla="*/ 8 w 15"/>
                <a:gd name="T15" fmla="*/ 0 h 21"/>
                <a:gd name="T16" fmla="*/ 13 w 15"/>
                <a:gd name="T17" fmla="*/ 0 h 21"/>
                <a:gd name="T18" fmla="*/ 13 w 15"/>
                <a:gd name="T19" fmla="*/ 4 h 21"/>
                <a:gd name="T20" fmla="*/ 9 w 15"/>
                <a:gd name="T21" fmla="*/ 4 h 21"/>
                <a:gd name="T22" fmla="*/ 6 w 15"/>
                <a:gd name="T23" fmla="*/ 6 h 21"/>
                <a:gd name="T24" fmla="*/ 9 w 15"/>
                <a:gd name="T25" fmla="*/ 9 h 21"/>
                <a:gd name="T26" fmla="*/ 15 w 15"/>
                <a:gd name="T27" fmla="*/ 14 h 21"/>
                <a:gd name="T28" fmla="*/ 6 w 15"/>
                <a:gd name="T2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1">
                  <a:moveTo>
                    <a:pt x="6" y="21"/>
                  </a:moveTo>
                  <a:cubicBezTo>
                    <a:pt x="4" y="21"/>
                    <a:pt x="2" y="21"/>
                    <a:pt x="0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7"/>
                    <a:pt x="5" y="17"/>
                    <a:pt x="6" y="17"/>
                  </a:cubicBezTo>
                  <a:cubicBezTo>
                    <a:pt x="8" y="17"/>
                    <a:pt x="9" y="16"/>
                    <a:pt x="9" y="15"/>
                  </a:cubicBezTo>
                  <a:cubicBezTo>
                    <a:pt x="9" y="14"/>
                    <a:pt x="8" y="13"/>
                    <a:pt x="6" y="12"/>
                  </a:cubicBezTo>
                  <a:cubicBezTo>
                    <a:pt x="3" y="11"/>
                    <a:pt x="0" y="10"/>
                    <a:pt x="0" y="6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0" y="0"/>
                    <a:pt x="12" y="0"/>
                    <a:pt x="13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7"/>
                    <a:pt x="7" y="8"/>
                    <a:pt x="9" y="9"/>
                  </a:cubicBezTo>
                  <a:cubicBezTo>
                    <a:pt x="13" y="10"/>
                    <a:pt x="15" y="11"/>
                    <a:pt x="15" y="14"/>
                  </a:cubicBezTo>
                  <a:cubicBezTo>
                    <a:pt x="15" y="18"/>
                    <a:pt x="11" y="21"/>
                    <a:pt x="6" y="21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3965575" y="5969000"/>
              <a:ext cx="28575" cy="95250"/>
            </a:xfrm>
            <a:custGeom>
              <a:avLst/>
              <a:gdLst>
                <a:gd name="T0" fmla="*/ 4 w 9"/>
                <a:gd name="T1" fmla="*/ 30 h 30"/>
                <a:gd name="T2" fmla="*/ 4 w 9"/>
                <a:gd name="T3" fmla="*/ 13 h 30"/>
                <a:gd name="T4" fmla="*/ 0 w 9"/>
                <a:gd name="T5" fmla="*/ 13 h 30"/>
                <a:gd name="T6" fmla="*/ 0 w 9"/>
                <a:gd name="T7" fmla="*/ 9 h 30"/>
                <a:gd name="T8" fmla="*/ 9 w 9"/>
                <a:gd name="T9" fmla="*/ 9 h 30"/>
                <a:gd name="T10" fmla="*/ 9 w 9"/>
                <a:gd name="T11" fmla="*/ 30 h 30"/>
                <a:gd name="T12" fmla="*/ 4 w 9"/>
                <a:gd name="T13" fmla="*/ 30 h 30"/>
                <a:gd name="T14" fmla="*/ 6 w 9"/>
                <a:gd name="T15" fmla="*/ 6 h 30"/>
                <a:gd name="T16" fmla="*/ 3 w 9"/>
                <a:gd name="T17" fmla="*/ 3 h 30"/>
                <a:gd name="T18" fmla="*/ 6 w 9"/>
                <a:gd name="T19" fmla="*/ 0 h 30"/>
                <a:gd name="T20" fmla="*/ 9 w 9"/>
                <a:gd name="T21" fmla="*/ 3 h 30"/>
                <a:gd name="T22" fmla="*/ 6 w 9"/>
                <a:gd name="T2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30">
                  <a:moveTo>
                    <a:pt x="4" y="30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0"/>
                    <a:pt x="9" y="30"/>
                    <a:pt x="9" y="30"/>
                  </a:cubicBezTo>
                  <a:lnTo>
                    <a:pt x="4" y="30"/>
                  </a:lnTo>
                  <a:close/>
                  <a:moveTo>
                    <a:pt x="6" y="6"/>
                  </a:moveTo>
                  <a:cubicBezTo>
                    <a:pt x="4" y="6"/>
                    <a:pt x="3" y="5"/>
                    <a:pt x="3" y="3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5"/>
                    <a:pt x="8" y="6"/>
                    <a:pt x="6" y="6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4013200" y="5997575"/>
              <a:ext cx="39687" cy="66675"/>
            </a:xfrm>
            <a:custGeom>
              <a:avLst/>
              <a:gdLst>
                <a:gd name="T0" fmla="*/ 11 w 12"/>
                <a:gd name="T1" fmla="*/ 5 h 21"/>
                <a:gd name="T2" fmla="*/ 9 w 12"/>
                <a:gd name="T3" fmla="*/ 5 h 21"/>
                <a:gd name="T4" fmla="*/ 5 w 12"/>
                <a:gd name="T5" fmla="*/ 8 h 21"/>
                <a:gd name="T6" fmla="*/ 5 w 12"/>
                <a:gd name="T7" fmla="*/ 21 h 21"/>
                <a:gd name="T8" fmla="*/ 0 w 12"/>
                <a:gd name="T9" fmla="*/ 21 h 21"/>
                <a:gd name="T10" fmla="*/ 0 w 12"/>
                <a:gd name="T11" fmla="*/ 0 h 21"/>
                <a:gd name="T12" fmla="*/ 4 w 12"/>
                <a:gd name="T13" fmla="*/ 0 h 21"/>
                <a:gd name="T14" fmla="*/ 4 w 12"/>
                <a:gd name="T15" fmla="*/ 4 h 21"/>
                <a:gd name="T16" fmla="*/ 10 w 12"/>
                <a:gd name="T17" fmla="*/ 0 h 21"/>
                <a:gd name="T18" fmla="*/ 12 w 12"/>
                <a:gd name="T19" fmla="*/ 0 h 21"/>
                <a:gd name="T20" fmla="*/ 11 w 12"/>
                <a:gd name="T21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21">
                  <a:moveTo>
                    <a:pt x="11" y="5"/>
                  </a:moveTo>
                  <a:cubicBezTo>
                    <a:pt x="11" y="5"/>
                    <a:pt x="10" y="5"/>
                    <a:pt x="9" y="5"/>
                  </a:cubicBezTo>
                  <a:cubicBezTo>
                    <a:pt x="8" y="5"/>
                    <a:pt x="7" y="6"/>
                    <a:pt x="5" y="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lnTo>
                    <a:pt x="11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4062413" y="5997575"/>
              <a:ext cx="66675" cy="66675"/>
            </a:xfrm>
            <a:custGeom>
              <a:avLst/>
              <a:gdLst>
                <a:gd name="T0" fmla="*/ 10 w 21"/>
                <a:gd name="T1" fmla="*/ 21 h 21"/>
                <a:gd name="T2" fmla="*/ 0 w 21"/>
                <a:gd name="T3" fmla="*/ 11 h 21"/>
                <a:gd name="T4" fmla="*/ 10 w 21"/>
                <a:gd name="T5" fmla="*/ 0 h 21"/>
                <a:gd name="T6" fmla="*/ 21 w 21"/>
                <a:gd name="T7" fmla="*/ 10 h 21"/>
                <a:gd name="T8" fmla="*/ 10 w 21"/>
                <a:gd name="T9" fmla="*/ 21 h 21"/>
                <a:gd name="T10" fmla="*/ 10 w 21"/>
                <a:gd name="T11" fmla="*/ 4 h 21"/>
                <a:gd name="T12" fmla="*/ 5 w 21"/>
                <a:gd name="T13" fmla="*/ 10 h 21"/>
                <a:gd name="T14" fmla="*/ 10 w 21"/>
                <a:gd name="T15" fmla="*/ 17 h 21"/>
                <a:gd name="T16" fmla="*/ 15 w 21"/>
                <a:gd name="T17" fmla="*/ 11 h 21"/>
                <a:gd name="T18" fmla="*/ 10 w 21"/>
                <a:gd name="T1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1">
                  <a:moveTo>
                    <a:pt x="10" y="21"/>
                  </a:moveTo>
                  <a:cubicBezTo>
                    <a:pt x="3" y="21"/>
                    <a:pt x="0" y="17"/>
                    <a:pt x="0" y="11"/>
                  </a:cubicBezTo>
                  <a:cubicBezTo>
                    <a:pt x="0" y="4"/>
                    <a:pt x="3" y="0"/>
                    <a:pt x="10" y="0"/>
                  </a:cubicBezTo>
                  <a:cubicBezTo>
                    <a:pt x="17" y="0"/>
                    <a:pt x="21" y="4"/>
                    <a:pt x="21" y="10"/>
                  </a:cubicBezTo>
                  <a:cubicBezTo>
                    <a:pt x="21" y="17"/>
                    <a:pt x="17" y="21"/>
                    <a:pt x="10" y="21"/>
                  </a:cubicBezTo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4"/>
                    <a:pt x="6" y="17"/>
                    <a:pt x="10" y="17"/>
                  </a:cubicBezTo>
                  <a:cubicBezTo>
                    <a:pt x="14" y="17"/>
                    <a:pt x="15" y="14"/>
                    <a:pt x="15" y="11"/>
                  </a:cubicBezTo>
                  <a:cubicBezTo>
                    <a:pt x="15" y="6"/>
                    <a:pt x="14" y="4"/>
                    <a:pt x="10" y="4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4141788" y="6042025"/>
              <a:ext cx="19050" cy="222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30" name="Freeform 36"/>
            <p:cNvSpPr>
              <a:spLocks noEditPoints="1"/>
            </p:cNvSpPr>
            <p:nvPr/>
          </p:nvSpPr>
          <p:spPr bwMode="auto">
            <a:xfrm>
              <a:off x="4176713" y="5997575"/>
              <a:ext cx="57150" cy="66675"/>
            </a:xfrm>
            <a:custGeom>
              <a:avLst/>
              <a:gdLst>
                <a:gd name="T0" fmla="*/ 14 w 18"/>
                <a:gd name="T1" fmla="*/ 21 h 21"/>
                <a:gd name="T2" fmla="*/ 13 w 18"/>
                <a:gd name="T3" fmla="*/ 19 h 21"/>
                <a:gd name="T4" fmla="*/ 7 w 18"/>
                <a:gd name="T5" fmla="*/ 21 h 21"/>
                <a:gd name="T6" fmla="*/ 0 w 18"/>
                <a:gd name="T7" fmla="*/ 15 h 21"/>
                <a:gd name="T8" fmla="*/ 10 w 18"/>
                <a:gd name="T9" fmla="*/ 8 h 21"/>
                <a:gd name="T10" fmla="*/ 13 w 18"/>
                <a:gd name="T11" fmla="*/ 8 h 21"/>
                <a:gd name="T12" fmla="*/ 13 w 18"/>
                <a:gd name="T13" fmla="*/ 7 h 21"/>
                <a:gd name="T14" fmla="*/ 8 w 18"/>
                <a:gd name="T15" fmla="*/ 4 h 21"/>
                <a:gd name="T16" fmla="*/ 2 w 18"/>
                <a:gd name="T17" fmla="*/ 5 h 21"/>
                <a:gd name="T18" fmla="*/ 2 w 18"/>
                <a:gd name="T19" fmla="*/ 1 h 21"/>
                <a:gd name="T20" fmla="*/ 9 w 18"/>
                <a:gd name="T21" fmla="*/ 0 h 21"/>
                <a:gd name="T22" fmla="*/ 18 w 18"/>
                <a:gd name="T23" fmla="*/ 7 h 21"/>
                <a:gd name="T24" fmla="*/ 18 w 18"/>
                <a:gd name="T25" fmla="*/ 21 h 21"/>
                <a:gd name="T26" fmla="*/ 14 w 18"/>
                <a:gd name="T27" fmla="*/ 21 h 21"/>
                <a:gd name="T28" fmla="*/ 13 w 18"/>
                <a:gd name="T29" fmla="*/ 12 h 21"/>
                <a:gd name="T30" fmla="*/ 10 w 18"/>
                <a:gd name="T31" fmla="*/ 12 h 21"/>
                <a:gd name="T32" fmla="*/ 5 w 18"/>
                <a:gd name="T33" fmla="*/ 15 h 21"/>
                <a:gd name="T34" fmla="*/ 8 w 18"/>
                <a:gd name="T35" fmla="*/ 17 h 21"/>
                <a:gd name="T36" fmla="*/ 13 w 18"/>
                <a:gd name="T37" fmla="*/ 15 h 21"/>
                <a:gd name="T38" fmla="*/ 13 w 18"/>
                <a:gd name="T3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1">
                  <a:moveTo>
                    <a:pt x="14" y="21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0" y="21"/>
                    <a:pt x="7" y="21"/>
                  </a:cubicBezTo>
                  <a:cubicBezTo>
                    <a:pt x="3" y="21"/>
                    <a:pt x="0" y="19"/>
                    <a:pt x="0" y="15"/>
                  </a:cubicBezTo>
                  <a:cubicBezTo>
                    <a:pt x="0" y="10"/>
                    <a:pt x="4" y="8"/>
                    <a:pt x="10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5"/>
                    <a:pt x="12" y="4"/>
                    <a:pt x="8" y="4"/>
                  </a:cubicBezTo>
                  <a:cubicBezTo>
                    <a:pt x="6" y="4"/>
                    <a:pt x="4" y="4"/>
                    <a:pt x="2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6" y="0"/>
                    <a:pt x="9" y="0"/>
                  </a:cubicBezTo>
                  <a:cubicBezTo>
                    <a:pt x="15" y="0"/>
                    <a:pt x="18" y="2"/>
                    <a:pt x="18" y="7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14" y="21"/>
                  </a:lnTo>
                  <a:close/>
                  <a:moveTo>
                    <a:pt x="13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5" y="13"/>
                    <a:pt x="5" y="15"/>
                  </a:cubicBezTo>
                  <a:cubicBezTo>
                    <a:pt x="5" y="16"/>
                    <a:pt x="6" y="17"/>
                    <a:pt x="8" y="17"/>
                  </a:cubicBezTo>
                  <a:cubicBezTo>
                    <a:pt x="10" y="17"/>
                    <a:pt x="11" y="17"/>
                    <a:pt x="13" y="15"/>
                  </a:cubicBezTo>
                  <a:lnTo>
                    <a:pt x="13" y="1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4252913" y="5997575"/>
              <a:ext cx="57150" cy="66675"/>
            </a:xfrm>
            <a:custGeom>
              <a:avLst/>
              <a:gdLst>
                <a:gd name="T0" fmla="*/ 14 w 18"/>
                <a:gd name="T1" fmla="*/ 21 h 21"/>
                <a:gd name="T2" fmla="*/ 14 w 18"/>
                <a:gd name="T3" fmla="*/ 18 h 21"/>
                <a:gd name="T4" fmla="*/ 7 w 18"/>
                <a:gd name="T5" fmla="*/ 21 h 21"/>
                <a:gd name="T6" fmla="*/ 0 w 18"/>
                <a:gd name="T7" fmla="*/ 13 h 21"/>
                <a:gd name="T8" fmla="*/ 0 w 18"/>
                <a:gd name="T9" fmla="*/ 0 h 21"/>
                <a:gd name="T10" fmla="*/ 5 w 18"/>
                <a:gd name="T11" fmla="*/ 0 h 21"/>
                <a:gd name="T12" fmla="*/ 5 w 18"/>
                <a:gd name="T13" fmla="*/ 12 h 21"/>
                <a:gd name="T14" fmla="*/ 8 w 18"/>
                <a:gd name="T15" fmla="*/ 17 h 21"/>
                <a:gd name="T16" fmla="*/ 13 w 18"/>
                <a:gd name="T17" fmla="*/ 14 h 21"/>
                <a:gd name="T18" fmla="*/ 13 w 18"/>
                <a:gd name="T19" fmla="*/ 0 h 21"/>
                <a:gd name="T20" fmla="*/ 18 w 18"/>
                <a:gd name="T21" fmla="*/ 0 h 21"/>
                <a:gd name="T22" fmla="*/ 18 w 18"/>
                <a:gd name="T23" fmla="*/ 21 h 21"/>
                <a:gd name="T24" fmla="*/ 14 w 18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1">
                  <a:moveTo>
                    <a:pt x="14" y="21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2" y="20"/>
                    <a:pt x="10" y="21"/>
                    <a:pt x="7" y="21"/>
                  </a:cubicBezTo>
                  <a:cubicBezTo>
                    <a:pt x="2" y="21"/>
                    <a:pt x="0" y="18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5"/>
                    <a:pt x="6" y="17"/>
                    <a:pt x="8" y="17"/>
                  </a:cubicBezTo>
                  <a:cubicBezTo>
                    <a:pt x="10" y="17"/>
                    <a:pt x="11" y="16"/>
                    <a:pt x="13" y="1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14" y="2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sz="1286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23528" y="5733256"/>
            <a:ext cx="4752000" cy="144000"/>
          </a:xfrm>
        </p:spPr>
        <p:txBody>
          <a:bodyPr/>
          <a:lstStyle/>
          <a:p>
            <a:r>
              <a:rPr lang="en-AU" dirty="0"/>
              <a:t>AGRICULTURE AND FOOD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0C3409D-5797-46A2-B831-2B82FE2701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24" y="6221163"/>
            <a:ext cx="1511250" cy="487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582447-322D-3544-A920-4E7353BE23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875" y="-9000"/>
            <a:ext cx="10743750" cy="687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D1A9F3-61AA-CE4E-9C0B-9E38C69C9366}"/>
              </a:ext>
            </a:extLst>
          </p:cNvPr>
          <p:cNvSpPr txBox="1"/>
          <p:nvPr/>
        </p:nvSpPr>
        <p:spPr>
          <a:xfrm>
            <a:off x="288000" y="1224000"/>
            <a:ext cx="84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-150" dirty="0">
                <a:solidFill>
                  <a:schemeClr val="accent2"/>
                </a:solidFill>
                <a:latin typeface="Unit Rounded OT" panose="020B0504030101020102" pitchFamily="34" charset="77"/>
              </a:rPr>
              <a:t>Taste &amp; Learn™</a:t>
            </a:r>
            <a:endParaRPr lang="en-US" sz="6000" b="1" spc="-300" dirty="0">
              <a:solidFill>
                <a:schemeClr val="accent2"/>
              </a:solidFill>
              <a:latin typeface="Unit Rounded OT" panose="020B0504030101020102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36DE4-35FF-3044-AB2A-7713D0BBD193}"/>
              </a:ext>
            </a:extLst>
          </p:cNvPr>
          <p:cNvSpPr txBox="1"/>
          <p:nvPr/>
        </p:nvSpPr>
        <p:spPr>
          <a:xfrm>
            <a:off x="288000" y="3168000"/>
            <a:ext cx="84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accent2"/>
                </a:solidFill>
                <a:latin typeface="+mj-lt"/>
              </a:rPr>
              <a:t>Teacher resource:</a:t>
            </a:r>
          </a:p>
          <a:p>
            <a:pPr algn="r"/>
            <a:r>
              <a:rPr lang="en-US" sz="3200" dirty="0">
                <a:solidFill>
                  <a:schemeClr val="accent2"/>
                </a:solidFill>
                <a:latin typeface="+mj-lt"/>
              </a:rPr>
              <a:t>Electronic whiteboard support</a:t>
            </a:r>
          </a:p>
          <a:p>
            <a:pPr algn="r"/>
            <a:r>
              <a:rPr lang="en-US" sz="2400" dirty="0">
                <a:solidFill>
                  <a:schemeClr val="accent2"/>
                </a:solidFill>
                <a:latin typeface="+mj-lt"/>
              </a:rPr>
              <a:t>Unit 3: Year 5 – Year 6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07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720000" y="360000"/>
            <a:ext cx="530773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3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Investigation planner (part 2)</a:t>
            </a:r>
            <a:endParaRPr kumimoji="0" lang="en-AU" sz="33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63109"/>
              </p:ext>
            </p:extLst>
          </p:nvPr>
        </p:nvGraphicFramePr>
        <p:xfrm>
          <a:off x="720000" y="1957943"/>
          <a:ext cx="7740432" cy="4900057"/>
        </p:xfrm>
        <a:graphic>
          <a:graphicData uri="http://schemas.openxmlformats.org/drawingml/2006/table">
            <a:tbl>
              <a:tblPr firstRow="1" firstCol="1" bandRow="1"/>
              <a:tblGrid>
                <a:gridCol w="774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Safety precautions I need to take.</a:t>
                      </a:r>
                    </a:p>
                  </a:txBody>
                  <a:tcPr marL="72000" marR="3600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Equipment.</a:t>
                      </a: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2000" marR="3600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Procedure. </a:t>
                      </a:r>
                      <a:r>
                        <a:rPr lang="en-AU" sz="14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 will do.</a:t>
                      </a:r>
                    </a:p>
                  </a:txBody>
                  <a:tcPr marL="72000" marR="3600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results. </a:t>
                      </a:r>
                      <a:r>
                        <a:rPr lang="en-A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happened? </a:t>
                      </a:r>
                    </a:p>
                  </a:txBody>
                  <a:tcPr marL="72000" marR="3600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Why I think this happened.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this experiment was done again, what could be changed to make it better?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8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Conclusions: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68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08786" y="2690336"/>
            <a:ext cx="732642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Lesson 3: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Vegetables from farm to plate</a:t>
            </a:r>
            <a:endParaRPr kumimoji="0" lang="en-AU" sz="45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8" y="1520937"/>
            <a:ext cx="4616670" cy="5259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8229600" cy="715962"/>
          </a:xfrm>
        </p:spPr>
        <p:txBody>
          <a:bodyPr lIns="90000" anchor="t">
            <a:normAutofit/>
          </a:bodyPr>
          <a:lstStyle/>
          <a:p>
            <a:pPr algn="l"/>
            <a:r>
              <a:rPr lang="en-AU" sz="3300" b="1" dirty="0">
                <a:solidFill>
                  <a:schemeClr val="accent1"/>
                </a:solidFill>
              </a:rPr>
              <a:t>Corn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440000"/>
            <a:ext cx="4040188" cy="639762"/>
          </a:xfrm>
        </p:spPr>
        <p:txBody>
          <a:bodyPr anchor="ctr">
            <a:normAutofit/>
          </a:bodyPr>
          <a:lstStyle/>
          <a:p>
            <a:pPr algn="ctr"/>
            <a:r>
              <a:rPr lang="en-AU" sz="2800" b="0" dirty="0"/>
              <a:t>Fresh produce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440000"/>
            <a:ext cx="4041775" cy="639762"/>
          </a:xfrm>
        </p:spPr>
        <p:txBody>
          <a:bodyPr anchor="ctr">
            <a:normAutofit/>
          </a:bodyPr>
          <a:lstStyle/>
          <a:p>
            <a:pPr algn="ctr"/>
            <a:r>
              <a:rPr lang="en-AU" sz="2800" b="0" dirty="0"/>
              <a:t>Processed products</a:t>
            </a:r>
          </a:p>
        </p:txBody>
      </p:sp>
      <p:sp>
        <p:nvSpPr>
          <p:cNvPr id="1030" name="AutoShape 6" descr="data:image/jpeg;base64,/9j/4AAQSkZJRgABAQAAAQABAAD/2wCEAAkGBxMSERUTEhMWFhUXGRobGBcYGBYYHBoWFBcZFxwWGBUYHCggGR4lHBgYITEhJSktLi4uGB8zODMsNygtLisBCgoKDg0OGxAQGzQkICYsLC80LCwsLCw0MDAsLCwvLCwsNDQsLC8sLy8sLywsLCwsLCwsLCwsLCwsNCwsLCwsLP/AABEIAMIBAwMBEQACEQEDEQH/xAAbAAEAAgMBAQAAAAAAAAAAAAAAAwQCBQYBB//EADoQAAEDAgQEBAUCBAUFAAAAAAEAAhEDIQQSMUEFUWFxEyKBkQYyobHB0fAUQuHxFSMkM1IWQ2KCov/EABoBAQACAwEAAAAAAAAAAAAAAAACAwEEBQb/xAAzEQACAQMDAgMIAQMFAQAAAAAAAQIDESEEEjFBUQUiYRMycYGRsdHwoSPB4RVCQ1LxFP/aAAwDAQACEQMRAD8A+4oAgCAIAgCAIAgCAIAgCAIAgCAIAgCAIAgCAIAgCAIAgCAIAgCAIAgCAIAgCAIAgCAIAgCAIAgCAIAgCAIAgCAIAgCAIAgCAIAgCAIAgCAIAgCAIAgCAIAgCAIAgCAIAgCAIAgCAIAgCAIAgCAIAgCAIAgCAIAgCAIAgCAIAgCAIAgCAIAgCAIAgCAIDWcexbqdMZLOJ7WGt/b3XM8V1T09G8eWza0lJVJ54OZxnE8Qx4cxxIESDJkcgZuvPf6hWhJS3Pp1x8Dpx01KSs0dZwriTa7MzbEfM3cGJ9uq9To9ZDVU98fmuxyK9CVGVmWjVaCGkjMdBIkxrA3W1uSdiqztczWTAQBAEAQBAEAQBAEAQBAEAQBAEAQBAEAQBAEAQBAEAQBAV8ZiMg6nRa2q1HsY36sspU97NM/ilXcgdQAPoZXKl4hWvZG4tNA13E8S58Eunbb7Lja+vKtNbndrHwNzT04wWDVVcS14HhuzCYte4+2i0akXuUbdDZh3ZPh81N+ZliNxqrKNWdKe6m+CE4xnG0ifE/6h/ivID2iQdMsbgzb+q3Z6iepm6m6zt9PgUxiqMdlsG0w/H3wGkBx5jfS9jA7roU/Gp4g43fc1paKPKdkbbAcSFRxYWw4CdZESBr6rqaTXx1EnC1mjUrad01e+C+uga4QBAEAQBAEAQBAEAQBAEAQBAEAQBAEAQBAEAQBAeEo3YGi4jiQ82mBp+q4Gs1Cqysuh0KFPaslKuywnX097rRlaKvIvi84KNbtM3XJqTTbsbcUQilBlsA+mndQsyV0eNDhed/p2lZinyg2iDHUzEjQ6tJFxy9pVkfL6BZwyl4zqVmyGCzSCLRaLaRopK92ydkzbcA4n4JLpDi+M0uJs2Yufl125roaLWPTt2ynz/wCmpqdP7VW7HV4XjdJ8AnKToD+q9DR8Qo1LK9m+5zJ6WpHpc2a3jWCAIAgCAIAgCAIAgCAIAgCAIAgCAIAgCAIAgCA1fHKjsoY3+b5jMeUbepstHXVtkNq5ZsaeF3ufQoFoESuK7I3Ltmvr44Fzg0zAvbTaCd+3Rc7U17we34GxTpWtcouJI5D7LmpS68G1hMyDrETOw/qrLqXxI2yevtHQX5XUr24BB4OhE9Zue8qSTavb97mbnpwYjUweu0ct1NRxgw5XZUPDoaX05Jj5Y6TCtUU2sh1ejMaGIJs4EGLgiLFRbccErLobrhHGnUjE5qesEz7HULf0niVajLa8x7fg1K+kjUV1hnW4PH06vym8TBsY5xy6r0un1dKv7jz26nJqUZ0/eRaWyVBAEAQBAEAQBAEAQBAEAQBAEAQBAEAQBAEBznE8S1zyTsRlBHLcLzmtr76jfRHSoU3GNjT8RxBqAsaQ0D/cfs3T66WXMqXqq3TqbUIqOWVsPTFOm0U2GHOddxEnKSMzucxbpCo1W2yS6F0W23uLLny3RafmcbErJMiNJzgIGm5sFONNvP8AJnclySE3E6ekW5/RXRTbyQ+BI1gy6X9YA5X2V6jZY/UQ3ZMWkHMAY5dfRMWkHfBK2nlaCDB+kD7BY22SYvdlargDmJJDiYOwAGsT6qU45swpq2CvTwxZIb8o1Fhc6qqS8rsT3XeTOlWc27XEEaQYj13CrpznSlvg7MlKEZKzRtsB8R1gB4rWOG7gYtzjT0Xdo+NTXvq6+j/H2OfU0Mb+V2OgwnFaVT5XieRsf6+i7FDX0K3uyz2eP35GjUoVIcourcKQgCAIAgCAIAgCAIAgCAIAgCAICjieIim+HtIYdH636gaBalXVqlU21FZdy6FFzjeLz2LNDEsfORwdGsGY7q+nWp1PcafwK5QlH3lYqcVxha0tYRnIMbx6A81p63Vezjtjyy6hS3O8uDh61R5d/nnIJhpEAvMTDB23OkLzEozbdSf8XOxHba0Mkzoc3wg3K1ztOc7nn36LCvJbeMmfde4uVKPcQAANoFlRVhdtsjGRF4UR5o/O8jkoxp4J7jGqzVpJ1Jj+qztXusJvlImew5WxaP36q9rCSdkV3yehron25bz25qSWP35i6MqrSQ0AReS7n/dYmuEIvlkka316cuv71WLp3yY4sTvoggdOWn11V04blgrUrM1FdnmmfSRr3ifdacpqMsmzFXRpXYqt4hb4UMLPIQczvEBMiDtEQentclCVtrvK+e1iXHLwTO4y1jBOZxMDSNLXB0VHs6jlbgsjT3EX+M09S4tFp5coPupqNTi1zLoG94P8SOzBlN5qED5C03HIbz2lb+l12sptRXmXRP8At1NKvo4cyx6nXcKxxrNJcwsIMXn8heh0OqnqIOU4OLTtn9Ryq9JU5WTuXlulAQBAEAQBAEAQBAEAQBAEAQEGMwjarS1w7dCqdRp4V4bJonTqShK6OUxnD3YZmZ2hsS0zEm2sFearaGppI73ldWv47HUp141nZGGQluZ5MWhtwe5g/Ra05tQu/p+/YsVr2RVxlJr6gc68Ns6JETcC9lr1aq2pydy6F0rIno0wAXgOkeW9tth2+6RnuW9L0ISvfaz1wm8ZYgRubfXko1nuld/QzHGCOm199SBzi/RRi5PNn8CT2gmASXDtZNyWWxboZUTZom8TOwCsUr2MNclrDVvNDpPl3Cvo1fM1LsVThi6KtfEFziCIE2v11WlqK15NLgvhTsvU9w7/ADT6W3tp9Vijdeb1E1ixPXxLpgT/AGV9WtUlhFcKcUUcRFy4+8WWhOTk+5sQ9CicQwwAZcD7X5q+DlFWMyh1ZFisNTe5ud2UTAvqSPaVfCT46EU3HKKdXhXhCwGWTcaeqScpZLY1kyfB4VuoMdunVRWeXkhOo3g6vAcbqUwM5zt0vqCdLj8rr6bxStTXn8y9efqc6rpITflwzaUPiKiTDjkvEkjKDpBM2XVo+K0aklF3T9eDUno6kVdZNwumagQBAEAQBAEAQBAEAQBAEBhVqBokmAoVKkacd0nZGYxcnZGmxnEM8tjy7zvylcLV+IupeEFg36Wn2+Z8msqXs68n7aLjJ3xLubixlFOux0gNsGjlrPOFCcFNpdEWReLsyx+EqBrm0nw6Q4F1wBABaAO286lXuVOH9O3BXB38zLFKlDZddw9L9AqntXPJltt2RROLIs4H0K041MO5f7O/BIzSwtztaVODw/uRfJ5T0sA4jW8cz+FKE7xv2MyWSenWLQXTH3/e6lCu4xb6kHBN2IqjACLwJm/L9/dVOEY2JptkD8cymZNz0vEnkO6lGdvdz9iXs5TKWJ4pUcTksNOscxyRyvyyyNGK5KHg5jmMk8z+JWN9sItvbgmZQygXkz+x7KDldkGyak4Gcw+xU7pIrkjY0qbXC+g1jW877K6OSiV0YUaNIVMpe1gcYzZS7KTpvoeZsr6NGE6qUpbV9bGJTmo3SudJS+Gg0WqezYHtK7H+hR61GaD8Qf8A1Jj8M4ckFzS4iDc2MGbgWW5T8J00LYb+Lf8A4VvXVWrJ2NyukaYQBAEAQBAEAQBAEAQBAUMXxNrLC5+gXN1fidKh5Vl/vJsUtNKeeEafFYs1SQfQC0T9l57Ua6pqJWfyS6fvqdCnRVNYNPxHDsqwHZhDmkQ4icvMha/tWry/zg2I4LeNrljCWtLnQcrRYm25Kyku9v3qQSu8lam5z6bTBBIuJFt7n6KFmktufx3LMJkNag6ZzGZveI/ULGy/JlSSMGcSc1p8QN1gEGLTAnreFGXZLJL2abwS4nEZRMToRbRVzjKHlv8AwIpNmhq/EbWvaMhkkxBvax1gaq2OklJN3L/ZmzpcSOaBTOkzNuxtqqNu2N7kHTv1MXYqpMDKPc9OyxaPvGdsSu97pDTmdbYwLRr+imuLkk0YvAaCbAbf3PNI3kzNzNtMxJEdFgw2S0qU2G6ztbIuVuSU4UmQdlhRZDeZsw1rDSL/AIVqptoi5E1NjspabSNZFlOL2rzFcsvBd/6dGIpNpBo8O0uOjjzA/mvfkurp9LXr2cFtj3fX4ftjWlqY0nd5fY7OmwNAA0AAHYL06VlY5Ld3cyWTAQBAEAQBAEAQBAEAQHjnACTYBRlJRTlJ2SMpNuyNHxDimby09NzpK81rvFnU8lB2Xfq/h6HRoaXbmZqvEv8Aj8rhqo5O3Bu7bIxovM9D+5WabZmSRjShziCNN+pMEBX04KOLkZXse1qZLcuxPXRRzLFjKdncVWAC08rdEqZWOBFs8+YAzG5GkhWXvaxjgpVMOCZBi+/7jZVKN+S1SZQxOZuYlwI2EaQLxFyqnBXsWxaZz2Iw5dWa6NxB9R9LBbcJ2ptF97I6gD3jbcLn8lB7S814Prb1RrNjDPAw5v00Ukg3gkMACbnptCthFNckG2R0agOYgHW8lS2LbdMNu9mWv4ZriHsGV3NZw8xwR3NYZHi8fRpE+JVa0xpI06N1doii5u8Ff7GVGT6FHEcfERSb3LrX7KxppWuZVLPmOi+DuL0Kw8Ko0CsBfMJDxP8AKTv/AOPqu94Y9M47HFbvXN/3t9Dn62lVg9yfl+x2IXcOWEAQBAEAQBAEAQBAEAQBAarj2Bq1Wt8N8RMssM09doXM8T0lXUU0oP5dzb0laFOXnXz7HNMo1qcirrJIAGURsBrMDeV5DUUZ06nng4/vf8HWU4TXldyZhvfX8KuMbv1MMzBv9gr4vNv4ItGLnekXj8rN218DKSIzVzEAA3m+iss5vyqyFkuT3JYmYGnOUUVnPIvkkcyB5QTaM0cv6qe1JeW5G93kr4psMJABdBgX5cisxjGXJm7uaehTNRuZmts3LNFyOQsoVKe2VlwWqXchbgiarc1jGx2A1jSVVK8IPsW71YxovdSimPEeST5zeBr5nWA5Qq8T86svT8ErX5LFXElokB7r/wAvfvooQjd82MWRKKhcB/8AXMeqGLJChXzTmIA0Ex7qcbRw8mJLsYNrtaMo8/Miw9+SjZ3u/oScW/Qwe5xBg5Q4zDbfUXR1M3MqKRzWPYX1nEOsPLpOk9ea36T200repYnYsUaUWCrlK/JFk4paOByuBkGSDO2igpuLwYa6H034U4ua9LK8jxWQHdRs6F6vw7We3p2l7y/bnn9Zp/ZTxwzeLomoEAQBAEAQBAEAQBAEAQBARYnJl88EdVVW9nt/qWt6k4br+U5XFluZxbpsO3JeP1NGlKcnTx2/eh2KbkopSIfEAiTHdau3Za/JZyZHKOpdMad7e4V1tl1+3Iq7PHNIHIAXtoNCpWklkXTJcuVsx2HU6WU0tsePgRvd2JBTNgXdSPRS2PCZjcstFcsDXEak6djyVeIvaieWrmD2QyQBIEBsQJWU8bnyOtivi8FlPiHWCD0uD+FTqYS23LKc08IqBzf+TQDrJC0FGXCLslcVWNJy+YjWORnn+7K1RfLM5ZBicQYNomDGqzBZJxginWpOcRJPVWxkknYmmkWcJU1lpAFh16/vkqqi9SLR5iqZHmDiGskwN7Gxnab2WYNPDWWEzmQ14rMEZg4S4zEG+gj6Lp3h7NvgmuDamWyTftqtRWlggzJpcQSL2kTPJYwnZi9y7wx9Snlc1wFQXLhMdokz1Giyq7p1N8MWKp01NWksH0vgPFhiKc2D22cOvMdCvXaHWLU093DXKOBqaDoyt06GzW6a4QBAEAQBAEAQBAEAQBAajjmoA1j6clxvFXlKPNmbuk63ND/DAHM8z00jeVxYUIp7p5f2N/e2rI0/HHyQC4NBgQTeSY05aBZcZTflWCcGo88kNN9egA5rg5uzTcehVLvDLXzLVsnhmxpcfa0TWa5ttvML7wL/AEUqdROWSEqD/wBpapYinWqF4qNcA0ZGAwc0XLgfbSwWwpwlyUuEoK1i1QqVPB84bnjRu55AkjdYzKLi8EWkpXRjgIdmhpEGPMDMjvqPoVXCnmyJVHbk8p1XvghsC+tjbQkbFZTUneXGTEko4Pa1PyyST3t3t6KmootOSvb1wSi3exznG+FU3APLRzjkQZB9NVRGpKPuvn9sbdKbvY1lKsWdQdHa9r7hZlFS/Bfa5ewzi5oD4zbkWBMXidtVRJJN7eCLwRvwpc+TaBpsf3Gqtg0lZkXJpYJKlNoYc/lbuRI+uqgm3Lyi7IeNy1gaz+b7KyilvuzMMvJoqrXMYXlxAaZNptEQI02PutuLUpbUizqXuHtz0wS7MYsYgnrGyoreWbSViMsMvYaiIBJj72/sqZSbdkQbJKTJk/hRbDL/AAav/C1xVBs7yv6t/Uahbuh1sqFRPp1NfU0vbQ29eh9KY8EAgyDcEbg7r2qaaujzzVnZmSyYCAIAgCAIAgCAIAgCA5zj+OayqGOcAXiWtm5A1XA8Rcvau/FkdDSpOJrn1SbdLfhc1SburG3axo+JYEVKlMVAXw7MXC0ZdARvMn2WI1Gk03yWx7o3VTDB1rAbDWyVY78XK4y2nlWgyzfLJ0t0SUYcGU5ckFfglN7dB7rHsI28nJJV5J5Kn+GPZ8tRzbxAJ26KhwnFYLfaxfKJKOLrsmQHtFyCIPuFmMprLyYcKcvQt8I4i6u40xSc11yQYNgYMK+lTlWk4Qy+f25TWiqS3Nl/EU9Q6Wnaba2kBQqU3CVqit8fUhCS5jk5ergHU8+eq57STGa8Xm3Totati1ksYx1NuEkUqxb8o1iRPL9woRvy+DYTZXdj/Cy5yADYdCbWVioupfaGkza4d5LiTyt179dVQ7LgrawKxEtDrSeevQKMF1RlY4NfxTzuIBi0AjZX0nZXZKOEe4fh5NMydovMmOaSqLdchKeSvgHiDlEC4Btt2/dlOqnfJJu/JaptMaX5qpi6M3GLclixgzcA4QNFFYMcHV/BXFAP9O48yyT6lv5916PwbWX/AKM/l+P7nK8Qof8AIvmdevQnLCAIAgCAIAgCAIAgCA5r4j4G6pWbiGgEtbly7m8z6Lj+JaevN76eV26m9pK1OK2y+po6LHtzGcx+gnYCJhefpykk7fA6ctrsiXD4gFxkGAQNCBoDI94Ut63X5X2IyjgnqYsGSzQax02T2m6flVkiKhZZIsJiPEZmDcukTz/KtlZe7a3cxZp5LFJtQOMxlIgDrGqxH2ieeA9jWOSqeIZanhhrjoZi1yd9oj6qLk1GyyT2XW4tVgY1HbrCTbsRjYp8MxHhYhjspyg+Z5iIf5YjW2qt0NVUZwm31s/g/wBuRrx9pBxO8ewOEEAjqJXrZRUlZq5xU2uDS8f4E2rSd4Qy1ItFp6ch0O1lzNb4ZSqQvTjaS49fTsbmm1coTW93RwIpuYMrwS4EAg2PKSF5KpFxm08M7qkpK6Zc4dwY4mrl1bbNIENHPvyHTutnQaeeoqKEcLq/T94Ka+oVGF+p0vHvh27X0GCB8zBA5QWg25yuz4l4VutOhHPVLH+DnaXW2vGo/mcnjXhrhmsWmCCDIsfa6886cotxaszqxd1dHKYzFvfUc5riBNgOS6FOnCMEpI2IwSRssPiqzWeV0277arWlCm5ZViDjEi4ZXIbNQgZnWlpZcnSDqSfup1oJvyrhd7mGjd5WxyIOuq0rsr5MXOvz/RLYM8Gc3kC0JYwSB8Frm/M0gg8iLypU5yhJSjyiMkmmmfRuE8RbiKQqN9RyO4K91pdTHUU1OP07M89WpOlNxZdWwVBAEAQBAEAQBAEAQBAVq+Bpv+ZgnmLH3Coq6WjU96K/uWRqzjwzU4v4dJBDKhgzZ2xiJBbH2XMqeEv/AI547NX/AAbcNb/2j9Dnxw7E4WGuAe0kkuA8snedvVcytpdRQbTj5e6yvn2N2NelVV75JqdXIJcQJ9JJsIK1U5J7kSaUsE2FcYkOn2gTsIUae7m5iduLHpsRoXc+Q5WT3XkcoZw65MbbT17JuUleX+TNmirimMgWvtyv+9VVUccLqShfJ1XAMSX0QD8zPKesAQfaF6/w3UOtQTfKw/l+UcfVU9lR24eTZLfNc0PxNwI4hodTIbUFp0kd+Y2XK8R8P/8AoSlC25d+qN3R6r2LtLgn+G+EnD0oeQajozEdNB9/dW+HaL/5qbvy+f7Ihq9R7ad1wjbroGqfIfjDjDsZWIDctOm5zGc3AGC8xsS2w2HcrzfiGpU6tlwj0egoKlTu+WamngbLlutk3XM3nDcFaBrtG55AKjNSVlya9SaWTYVPgrFPh0saLeQm/rYj6rs0/Ca+y+E/iaf+oUU7ZM8f8JYgRF4IMsPu0tMbdFry8K1NLiKlft/mwhrqUuXYo1eG1GOzvZUaAAAHAhs89Lk29lpTo1qUbSg162f3NhVYS92RFUotdaTYyL8tuo2ha8ZWJnlJhyxe2ul/wjeTOD3gXF34XH0RP+TXPhvHJzyBTcOzrdnk7Lu+DVVGTT6mrrqO+lddD6wvTHBCAIAgCAIAgCAIAgCAIAgCAo4vg9CoIdTb6W17LUq6HT1feivlj7F8NRVhwzUM+F/CJ8GoYP8AK8mx6EfouZqPB5PNKf1/K/BtR191aa+hrq+FdRJzgza5Bj0dC4tbTVtOnuT+Nrr6m5CrGp7rKlWpMZT3j7LUlJJl8Y9yam1zmgRMnpoNuYCklJxS5uQbSZf4HizTqhrrCpb/ANh8p+49Qup4RqJUq+yeFL79Px9DV1dPfDcuh1i9acgIAgCA5XGfBNJxJpvLJJOUgOAnloQFxdR4NCpJyhK1/n+DpU/EpxVpK5VHwOTY1gJ3DTP3WuvApXzP+P8AJa/FF0j/ACdHwng9OgPLd27jr2HILq6PQUtKvJz3fJz6+onVeeOxsVulAQBAVMRwyjUMvpsJ5wJ9xdUVNNRqe/FP5Fsa1SHusqv+HcMf+3HZzh+Vqy8K0kv9n0b/ACWrWVl1+x5h/hvCse2oKQL2mWlxLoMRIBMA9VdQ0NCi90I5+LZGeqqzW1vBtltmuEAQBAEAQBAEAQBAEAQBAEAQBACgKWJ4XSfqwA/8miD7jX1WnX0Gnre/FX7rDLoaipDhmsq8Ac3/AG3zyDrH3Fj7Lk1PA3G7pT+v5X4NuOuT95fQ1eK4NXcWjwzYyDmFjzkFaD8M1qlZR+d19TZjqqKTydmF7E4p6gCAIAgCAIAgCAIAgCAIAgCAIAgCAIAgCAIAgCAIAgCAIAgCAIAgCAIAgCAIAgCAIAgCAIAgCAIAgCAIAgCAIAgCAIAgCAIAgCAIAgCAIAgCAIAgCAIAgCAIAgCAIAgCAIA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2" name="AutoShape 8" descr="data:image/jpeg;base64,/9j/4AAQSkZJRgABAQAAAQABAAD/2wCEAAkGBxMSERUTEhMWFhUXGRobGBcYGBYYHBoWFBcZFxwWGBUYHCggGR4lHBgYITEhJSktLi4uGB8zODMsNygtLisBCgoKDg0OGxAQGzQkICYsLC80LCwsLCw0MDAsLCwvLCwsNDQsLC8sLy8sLywsLCwsLCwsLCwsLCwsNCwsLCwsLP/AABEIAMIBAwMBEQACEQEDEQH/xAAbAAEAAgMBAQAAAAAAAAAAAAAAAwQCBQYBB//EADoQAAEDAgQEBAUCBAUFAAAAAAEAAhEDIQQSMUEFUWFxEyKBkQYyobHB0fAUQuHxFSMkM1IWQ2KCov/EABoBAQACAwEAAAAAAAAAAAAAAAACAwEEBQb/xAAzEQACAQMDAgMIAQMFAQAAAAAAAQIDESEEEjFBUQUiYRMycYGRsdHwoSPB4RVCQ1LxFP/aAAwDAQACEQMRAD8A+4oAgCAIAgCAIAgCAIAgCAIAgCAIAgCAIAgCAIAgCAIAgCAIAgCAIAgCAIAgCAIAgCAIAgCAIAgCAIAgCAIAgCAIAgCAIAgCAIAgCAIAgCAIAgCAIAgCAIAgCAIAgCAIAgCAIAgCAIAgCAIAgCAIAgCAIAgCAIAgCAIAgCAIAgCAIAgCAIAgCAIAgCAIDWcexbqdMZLOJ7WGt/b3XM8V1T09G8eWza0lJVJ54OZxnE8Qx4cxxIESDJkcgZuvPf6hWhJS3Pp1x8Dpx01KSs0dZwriTa7MzbEfM3cGJ9uq9To9ZDVU98fmuxyK9CVGVmWjVaCGkjMdBIkxrA3W1uSdiqztczWTAQBAEAQBAEAQBAEAQBAEAQBAEAQBAEAQBAEAQBAEAQBAV8ZiMg6nRa2q1HsY36sspU97NM/ilXcgdQAPoZXKl4hWvZG4tNA13E8S58Eunbb7Lja+vKtNbndrHwNzT04wWDVVcS14HhuzCYte4+2i0akXuUbdDZh3ZPh81N+ZliNxqrKNWdKe6m+CE4xnG0ifE/6h/ivID2iQdMsbgzb+q3Z6iepm6m6zt9PgUxiqMdlsG0w/H3wGkBx5jfS9jA7roU/Gp4g43fc1paKPKdkbbAcSFRxYWw4CdZESBr6rqaTXx1EnC1mjUrad01e+C+uga4QBAEAQBAEAQBAEAQBAEAQBAEAQBAEAQBAEAQBAeEo3YGi4jiQ82mBp+q4Gs1Cqysuh0KFPaslKuywnX097rRlaKvIvi84KNbtM3XJqTTbsbcUQilBlsA+mndQsyV0eNDhed/p2lZinyg2iDHUzEjQ6tJFxy9pVkfL6BZwyl4zqVmyGCzSCLRaLaRopK92ydkzbcA4n4JLpDi+M0uJs2Yufl125roaLWPTt2ynz/wCmpqdP7VW7HV4XjdJ8AnKToD+q9DR8Qo1LK9m+5zJ6WpHpc2a3jWCAIAgCAIAgCAIAgCAIAgCAIAgCAIAgCAIAgCA1fHKjsoY3+b5jMeUbepstHXVtkNq5ZsaeF3ufQoFoESuK7I3Ltmvr44Fzg0zAvbTaCd+3Rc7U17we34GxTpWtcouJI5D7LmpS68G1hMyDrETOw/qrLqXxI2yevtHQX5XUr24BB4OhE9Zue8qSTavb97mbnpwYjUweu0ct1NRxgw5XZUPDoaX05Jj5Y6TCtUU2sh1ejMaGIJs4EGLgiLFRbccErLobrhHGnUjE5qesEz7HULf0niVajLa8x7fg1K+kjUV1hnW4PH06vym8TBsY5xy6r0un1dKv7jz26nJqUZ0/eRaWyVBAEAQBAEAQBAEAQBAEAQBAEAQBAEAQBAEBznE8S1zyTsRlBHLcLzmtr76jfRHSoU3GNjT8RxBqAsaQ0D/cfs3T66WXMqXqq3TqbUIqOWVsPTFOm0U2GHOddxEnKSMzucxbpCo1W2yS6F0W23uLLny3RafmcbErJMiNJzgIGm5sFONNvP8AJnclySE3E6ekW5/RXRTbyQ+BI1gy6X9YA5X2V6jZY/UQ3ZMWkHMAY5dfRMWkHfBK2nlaCDB+kD7BY22SYvdlargDmJJDiYOwAGsT6qU45swpq2CvTwxZIb8o1Fhc6qqS8rsT3XeTOlWc27XEEaQYj13CrpznSlvg7MlKEZKzRtsB8R1gB4rWOG7gYtzjT0Xdo+NTXvq6+j/H2OfU0Mb+V2OgwnFaVT5XieRsf6+i7FDX0K3uyz2eP35GjUoVIcourcKQgCAIAgCAIAgCAIAgCAIAgCAICjieIim+HtIYdH636gaBalXVqlU21FZdy6FFzjeLz2LNDEsfORwdGsGY7q+nWp1PcafwK5QlH3lYqcVxha0tYRnIMbx6A81p63Vezjtjyy6hS3O8uDh61R5d/nnIJhpEAvMTDB23OkLzEozbdSf8XOxHba0Mkzoc3wg3K1ztOc7nn36LCvJbeMmfde4uVKPcQAANoFlRVhdtsjGRF4UR5o/O8jkoxp4J7jGqzVpJ1Jj+qztXusJvlImew5WxaP36q9rCSdkV3yehron25bz25qSWP35i6MqrSQ0AReS7n/dYmuEIvlkka316cuv71WLp3yY4sTvoggdOWn11V04blgrUrM1FdnmmfSRr3ifdacpqMsmzFXRpXYqt4hb4UMLPIQczvEBMiDtEQentclCVtrvK+e1iXHLwTO4y1jBOZxMDSNLXB0VHs6jlbgsjT3EX+M09S4tFp5coPupqNTi1zLoG94P8SOzBlN5qED5C03HIbz2lb+l12sptRXmXRP8At1NKvo4cyx6nXcKxxrNJcwsIMXn8heh0OqnqIOU4OLTtn9Ryq9JU5WTuXlulAQBAEAQBAEAQBAEAQBAEAQEGMwjarS1w7dCqdRp4V4bJonTqShK6OUxnD3YZmZ2hsS0zEm2sFearaGppI73ldWv47HUp141nZGGQluZ5MWhtwe5g/Ra05tQu/p+/YsVr2RVxlJr6gc68Ns6JETcC9lr1aq2pydy6F0rIno0wAXgOkeW9tth2+6RnuW9L0ISvfaz1wm8ZYgRubfXko1nuld/QzHGCOm199SBzi/RRi5PNn8CT2gmASXDtZNyWWxboZUTZom8TOwCsUr2MNclrDVvNDpPl3Cvo1fM1LsVThi6KtfEFziCIE2v11WlqK15NLgvhTsvU9w7/ADT6W3tp9Vijdeb1E1ixPXxLpgT/AGV9WtUlhFcKcUUcRFy4+8WWhOTk+5sQ9CicQwwAZcD7X5q+DlFWMyh1ZFisNTe5ud2UTAvqSPaVfCT46EU3HKKdXhXhCwGWTcaeqScpZLY1kyfB4VuoMdunVRWeXkhOo3g6vAcbqUwM5zt0vqCdLj8rr6bxStTXn8y9efqc6rpITflwzaUPiKiTDjkvEkjKDpBM2XVo+K0aklF3T9eDUno6kVdZNwumagQBAEAQBAEAQBAEAQBAEBhVqBokmAoVKkacd0nZGYxcnZGmxnEM8tjy7zvylcLV+IupeEFg36Wn2+Z8msqXs68n7aLjJ3xLubixlFOux0gNsGjlrPOFCcFNpdEWReLsyx+EqBrm0nw6Q4F1wBABaAO286lXuVOH9O3BXB38zLFKlDZddw9L9AqntXPJltt2RROLIs4H0K041MO5f7O/BIzSwtztaVODw/uRfJ5T0sA4jW8cz+FKE7xv2MyWSenWLQXTH3/e6lCu4xb6kHBN2IqjACLwJm/L9/dVOEY2JptkD8cymZNz0vEnkO6lGdvdz9iXs5TKWJ4pUcTksNOscxyRyvyyyNGK5KHg5jmMk8z+JWN9sItvbgmZQygXkz+x7KDldkGyak4Gcw+xU7pIrkjY0qbXC+g1jW877K6OSiV0YUaNIVMpe1gcYzZS7KTpvoeZsr6NGE6qUpbV9bGJTmo3SudJS+Gg0WqezYHtK7H+hR61GaD8Qf8A1Jj8M4ckFzS4iDc2MGbgWW5T8J00LYb+Lf8A4VvXVWrJ2NyukaYQBAEAQBAEAQBAEAQBAUMXxNrLC5+gXN1fidKh5Vl/vJsUtNKeeEafFYs1SQfQC0T9l57Ua6pqJWfyS6fvqdCnRVNYNPxHDsqwHZhDmkQ4icvMha/tWry/zg2I4LeNrljCWtLnQcrRYm25Kyku9v3qQSu8lam5z6bTBBIuJFt7n6KFmktufx3LMJkNag6ZzGZveI/ULGy/JlSSMGcSc1p8QN1gEGLTAnreFGXZLJL2abwS4nEZRMToRbRVzjKHlv8AwIpNmhq/EbWvaMhkkxBvax1gaq2OklJN3L/ZmzpcSOaBTOkzNuxtqqNu2N7kHTv1MXYqpMDKPc9OyxaPvGdsSu97pDTmdbYwLRr+imuLkk0YvAaCbAbf3PNI3kzNzNtMxJEdFgw2S0qU2G6ztbIuVuSU4UmQdlhRZDeZsw1rDSL/AIVqptoi5E1NjspabSNZFlOL2rzFcsvBd/6dGIpNpBo8O0uOjjzA/mvfkurp9LXr2cFtj3fX4ftjWlqY0nd5fY7OmwNAA0AAHYL06VlY5Ld3cyWTAQBAEAQBAEAQBAEAQHjnACTYBRlJRTlJ2SMpNuyNHxDimby09NzpK81rvFnU8lB2Xfq/h6HRoaXbmZqvEv8Aj8rhqo5O3Bu7bIxovM9D+5WabZmSRjShziCNN+pMEBX04KOLkZXse1qZLcuxPXRRzLFjKdncVWAC08rdEqZWOBFs8+YAzG5GkhWXvaxjgpVMOCZBi+/7jZVKN+S1SZQxOZuYlwI2EaQLxFyqnBXsWxaZz2Iw5dWa6NxB9R9LBbcJ2ptF97I6gD3jbcLn8lB7S814Prb1RrNjDPAw5v00Ukg3gkMACbnptCthFNckG2R0agOYgHW8lS2LbdMNu9mWv4ZriHsGV3NZw8xwR3NYZHi8fRpE+JVa0xpI06N1doii5u8Ff7GVGT6FHEcfERSb3LrX7KxppWuZVLPmOi+DuL0Kw8Ko0CsBfMJDxP8AKTv/AOPqu94Y9M47HFbvXN/3t9Dn62lVg9yfl+x2IXcOWEAQBAEAQBAEAQBAEAQBAarj2Bq1Wt8N8RMssM09doXM8T0lXUU0oP5dzb0laFOXnXz7HNMo1qcirrJIAGURsBrMDeV5DUUZ06nng4/vf8HWU4TXldyZhvfX8KuMbv1MMzBv9gr4vNv4ItGLnekXj8rN218DKSIzVzEAA3m+iss5vyqyFkuT3JYmYGnOUUVnPIvkkcyB5QTaM0cv6qe1JeW5G93kr4psMJABdBgX5cisxjGXJm7uaehTNRuZmts3LNFyOQsoVKe2VlwWqXchbgiarc1jGx2A1jSVVK8IPsW71YxovdSimPEeST5zeBr5nWA5Qq8T86svT8ErX5LFXElokB7r/wAvfvooQjd82MWRKKhcB/8AXMeqGLJChXzTmIA0Ex7qcbRw8mJLsYNrtaMo8/Miw9+SjZ3u/oScW/Qwe5xBg5Q4zDbfUXR1M3MqKRzWPYX1nEOsPLpOk9ea36T200repYnYsUaUWCrlK/JFk4paOByuBkGSDO2igpuLwYa6H034U4ua9LK8jxWQHdRs6F6vw7We3p2l7y/bnn9Zp/ZTxwzeLomoEAQBAEAQBAEAQBAEAQBARYnJl88EdVVW9nt/qWt6k4br+U5XFluZxbpsO3JeP1NGlKcnTx2/eh2KbkopSIfEAiTHdau3Za/JZyZHKOpdMad7e4V1tl1+3Iq7PHNIHIAXtoNCpWklkXTJcuVsx2HU6WU0tsePgRvd2JBTNgXdSPRS2PCZjcstFcsDXEak6djyVeIvaieWrmD2QyQBIEBsQJWU8bnyOtivi8FlPiHWCD0uD+FTqYS23LKc08IqBzf+TQDrJC0FGXCLslcVWNJy+YjWORnn+7K1RfLM5ZBicQYNomDGqzBZJxginWpOcRJPVWxkknYmmkWcJU1lpAFh16/vkqqi9SLR5iqZHmDiGskwN7Gxnab2WYNPDWWEzmQ14rMEZg4S4zEG+gj6Lp3h7NvgmuDamWyTftqtRWlggzJpcQSL2kTPJYwnZi9y7wx9Snlc1wFQXLhMdokz1Giyq7p1N8MWKp01NWksH0vgPFhiKc2D22cOvMdCvXaHWLU093DXKOBqaDoyt06GzW6a4QBAEAQBAEAQBAEAQBAajjmoA1j6clxvFXlKPNmbuk63ND/DAHM8z00jeVxYUIp7p5f2N/e2rI0/HHyQC4NBgQTeSY05aBZcZTflWCcGo88kNN9egA5rg5uzTcehVLvDLXzLVsnhmxpcfa0TWa5ttvML7wL/AEUqdROWSEqD/wBpapYinWqF4qNcA0ZGAwc0XLgfbSwWwpwlyUuEoK1i1QqVPB84bnjRu55AkjdYzKLi8EWkpXRjgIdmhpEGPMDMjvqPoVXCnmyJVHbk8p1XvghsC+tjbQkbFZTUneXGTEko4Pa1PyyST3t3t6KmootOSvb1wSi3exznG+FU3APLRzjkQZB9NVRGpKPuvn9sbdKbvY1lKsWdQdHa9r7hZlFS/Bfa5ewzi5oD4zbkWBMXidtVRJJN7eCLwRvwpc+TaBpsf3Gqtg0lZkXJpYJKlNoYc/lbuRI+uqgm3Lyi7IeNy1gaz+b7KyilvuzMMvJoqrXMYXlxAaZNptEQI02PutuLUpbUizqXuHtz0wS7MYsYgnrGyoreWbSViMsMvYaiIBJj72/sqZSbdkQbJKTJk/hRbDL/AAav/C1xVBs7yv6t/Uahbuh1sqFRPp1NfU0vbQ29eh9KY8EAgyDcEbg7r2qaaujzzVnZmSyYCAIAgCAIAgCAIAgCA5zj+OayqGOcAXiWtm5A1XA8Rcvau/FkdDSpOJrn1SbdLfhc1SburG3axo+JYEVKlMVAXw7MXC0ZdARvMn2WI1Gk03yWx7o3VTDB1rAbDWyVY78XK4y2nlWgyzfLJ0t0SUYcGU5ckFfglN7dB7rHsI28nJJV5J5Kn+GPZ8tRzbxAJ26KhwnFYLfaxfKJKOLrsmQHtFyCIPuFmMprLyYcKcvQt8I4i6u40xSc11yQYNgYMK+lTlWk4Qy+f25TWiqS3Nl/EU9Q6Wnaba2kBQqU3CVqit8fUhCS5jk5ergHU8+eq57STGa8Xm3Totati1ksYx1NuEkUqxb8o1iRPL9woRvy+DYTZXdj/Cy5yADYdCbWVioupfaGkza4d5LiTyt179dVQ7LgrawKxEtDrSeevQKMF1RlY4NfxTzuIBi0AjZX0nZXZKOEe4fh5NMydovMmOaSqLdchKeSvgHiDlEC4Btt2/dlOqnfJJu/JaptMaX5qpi6M3GLclixgzcA4QNFFYMcHV/BXFAP9O48yyT6lv5916PwbWX/AKM/l+P7nK8Qof8AIvmdevQnLCAIAgCAIAgCAIAgCA5r4j4G6pWbiGgEtbly7m8z6Lj+JaevN76eV26m9pK1OK2y+po6LHtzGcx+gnYCJhefpykk7fA6ctrsiXD4gFxkGAQNCBoDI94Ut63X5X2IyjgnqYsGSzQax02T2m6flVkiKhZZIsJiPEZmDcukTz/KtlZe7a3cxZp5LFJtQOMxlIgDrGqxH2ieeA9jWOSqeIZanhhrjoZi1yd9oj6qLk1GyyT2XW4tVgY1HbrCTbsRjYp8MxHhYhjspyg+Z5iIf5YjW2qt0NVUZwm31s/g/wBuRrx9pBxO8ewOEEAjqJXrZRUlZq5xU2uDS8f4E2rSd4Qy1ItFp6ch0O1lzNb4ZSqQvTjaS49fTsbmm1coTW93RwIpuYMrwS4EAg2PKSF5KpFxm08M7qkpK6Zc4dwY4mrl1bbNIENHPvyHTutnQaeeoqKEcLq/T94Ka+oVGF+p0vHvh27X0GCB8zBA5QWg25yuz4l4VutOhHPVLH+DnaXW2vGo/mcnjXhrhmsWmCCDIsfa6886cotxaszqxd1dHKYzFvfUc5riBNgOS6FOnCMEpI2IwSRssPiqzWeV0277arWlCm5ZViDjEi4ZXIbNQgZnWlpZcnSDqSfup1oJvyrhd7mGjd5WxyIOuq0rsr5MXOvz/RLYM8Gc3kC0JYwSB8Frm/M0gg8iLypU5yhJSjyiMkmmmfRuE8RbiKQqN9RyO4K91pdTHUU1OP07M89WpOlNxZdWwVBAEAQBAEAQBAEAQBAVq+Bpv+ZgnmLH3Coq6WjU96K/uWRqzjwzU4v4dJBDKhgzZ2xiJBbH2XMqeEv/AI547NX/AAbcNb/2j9Dnxw7E4WGuAe0kkuA8snedvVcytpdRQbTj5e6yvn2N2NelVV75JqdXIJcQJ9JJsIK1U5J7kSaUsE2FcYkOn2gTsIUae7m5iduLHpsRoXc+Q5WT3XkcoZw65MbbT17JuUleX+TNmirimMgWvtyv+9VVUccLqShfJ1XAMSX0QD8zPKesAQfaF6/w3UOtQTfKw/l+UcfVU9lR24eTZLfNc0PxNwI4hodTIbUFp0kd+Y2XK8R8P/8AoSlC25d+qN3R6r2LtLgn+G+EnD0oeQajozEdNB9/dW+HaL/5qbvy+f7Ihq9R7ad1wjbroGqfIfjDjDsZWIDctOm5zGc3AGC8xsS2w2HcrzfiGpU6tlwj0egoKlTu+WamngbLlutk3XM3nDcFaBrtG55AKjNSVlya9SaWTYVPgrFPh0saLeQm/rYj6rs0/Ca+y+E/iaf+oUU7ZM8f8JYgRF4IMsPu0tMbdFry8K1NLiKlft/mwhrqUuXYo1eG1GOzvZUaAAAHAhs89Lk29lpTo1qUbSg162f3NhVYS92RFUotdaTYyL8tuo2ha8ZWJnlJhyxe2ul/wjeTOD3gXF34XH0RP+TXPhvHJzyBTcOzrdnk7Lu+DVVGTT6mrrqO+lddD6wvTHBCAIAgCAIAgCAIAgCAIAgCAo4vg9CoIdTb6W17LUq6HT1feivlj7F8NRVhwzUM+F/CJ8GoYP8AK8mx6EfouZqPB5PNKf1/K/BtR191aa+hrq+FdRJzgza5Bj0dC4tbTVtOnuT+Nrr6m5CrGp7rKlWpMZT3j7LUlJJl8Y9yam1zmgRMnpoNuYCklJxS5uQbSZf4HizTqhrrCpb/ANh8p+49Qup4RqJUq+yeFL79Px9DV1dPfDcuh1i9acgIAgCA5XGfBNJxJpvLJJOUgOAnloQFxdR4NCpJyhK1/n+DpU/EpxVpK5VHwOTY1gJ3DTP3WuvApXzP+P8AJa/FF0j/ACdHwng9OgPLd27jr2HILq6PQUtKvJz3fJz6+onVeeOxsVulAQBAVMRwyjUMvpsJ5wJ9xdUVNNRqe/FP5Fsa1SHusqv+HcMf+3HZzh+Vqy8K0kv9n0b/ACWrWVl1+x5h/hvCse2oKQL2mWlxLoMRIBMA9VdQ0NCi90I5+LZGeqqzW1vBtltmuEAQBAEAQBAEAQBAEAQBAEAQBACgKWJ4XSfqwA/8miD7jX1WnX0Gnre/FX7rDLoaipDhmsq8Ac3/AG3zyDrH3Fj7Lk1PA3G7pT+v5X4NuOuT95fQ1eK4NXcWjwzYyDmFjzkFaD8M1qlZR+d19TZjqqKTydmF7E4p6gCAIAgCAIAgCAIAgCAIAgCAIAgCAIAgCAIAgCAIAgCAIAgCAIAgCAIAgCAIAgCAIAgCAIAgCAIAgCAIAgCAIAgCAIAgCAIAgCAIAgCAIAgCAIAgCAIAgCAIAgCAIAgCAIA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8" name="AutoShape 14" descr="data:image/jpeg;base64,/9j/4AAQSkZJRgABAQAAAQABAAD/2wCEAAkGBxMSEhUUEhQWFhQXGR0YGBgYGRoYFxgYFhUYGxoaHRgcHCggGxwlGxUYITEhJSkrLi4uGCAzODMsNygtLisBCgoKDg0OGxAQGywmICYsLDUvNTcvLCw0LCwvLCwsLDQsLywsLCw0LCw0LCwsLCwsLCwsLCwsLCwsLCwsNCwsLP/AABEIALsBDgMBIgACEQEDEQH/xAAbAAEAAwEBAQEAAAAAAAAAAAAAAwQFBgIBB//EADsQAAEDAgUBBQYFAwMFAQAAAAEAAhEDIQQFEjFBURMiYXGBBjKRobHBFELR4fAjUvFicoIzY4OTwhX/xAAZAQEAAwEBAAAAAAAAAAAAAAAAAQIDBAX/xAArEQACAgEEAQQBAgcAAAAAAAAAAQIRAwQSITFBIlFhcROR8RSBobHB4fD/2gAMAwEAAhEDEQA/AP3BERAEREAREQBERAEREAREQBERAEREAREQBERAEREAREQBERAEREAREQBERAEREAREQBERAEREAREQBERAEVOvjwNUAyOot8VTGNLu9zzxbw8VjPNGJZQbNhFQOZNaO9B6R06rlsf7at7QM7zWgw520X5njxVJ6rHHzyWjilLo63G1nCAzefqDC+ZdWqO1Cq0Ag2I2cI38PJU8HiWuY2sLg7dD4jzVunjgTA34CxhmUsm5yr4JcaVUXUUFF5JufTxU67ITU1aM2qCIiuQEREAREQBERAEREAREQBERAEREAREQBERAEREAWfmjqkd2YO5G4UtTHNDo3HWeeizsxxWstDS6DYNAuTzPkFzZ8kXBpPk0gndlzL8QdMPPu8nc+a+Y7HkU9VIBxmL+XgsvD4rTUDJuNxvx4fyylZhma3aQ5viCRA8tlzrNLbti/j5LuKu2Z9HOqjbPkm/Fjp3jwUWbZt2bQ4NGiRqtMAgybdDC+ZiXU3w+XN4deD4ee9vBeKmGFamGB4YWuO4m25tN7O56LheTI7jfPybpRtMrYTFuq0pB0ydIdfYWaZ/KViYn2aqA63/1GbEBriHM/wB20wF1bsq/oaadTS1t5gGZ6iIPptAVT2RZWov7Go9zwSTJJcIkxHQRwqvHylLtl1Ok3E6fDUQKQaIItHS20KJmHl1wRC8YivprFgcDADtM3AeTx0svTcWNR1GAJv4BbbouXq7RhTrg1MM4ESOTfzVhY2WYzWCSHtBcTcQRfnotGnig7bZdum1MHBWZTg0ywijfWaLFwE9SvYM7LtUk+jKj6iIpAREQBERAEREAREQBERAEREARF8cEBRxWasYdJ3VE+0lMODTEm4E9FlZpSc0kOB1HmPn4ghY1XKW62vuHNkjpHkN/VeNLWZ3kcUqOqOKFW2fo2GxDajdTdvuvdSYMbxbzWF7OY9saDbx+y1MwxrKTZeTDrCN9l6UMyePdJ/Zg41Kkc/XraSGncm/6qKrXPbBxeQC0gNG8Ei89TbjZVMYGl4IcTy3gk8KetRDnWiQdzvbx9OF5sHutp+Td8Glgax1zEC9tvKVHmFUU264uelpVV2Mdr7w7xHHPr6qDMsNUeGkN1MaZ3FzwI6Df1VMmRuLpc/2JjHnk+5vS7amIfsZI5NvO37rLfXLQBfUTAHy+NgrNV7mtM28FhUsZFUE7ExfgmwK5p5Lafk2jHg7CnWcWtpC9gD5jx6KzVp1GEdkWnuw8uglxJvA2sPisxlfS7pEH4C3zlamBqTtsN/mt73ceTLo+inNHQ547bfUeoM83jhQ4RwJAgyZ7xN77rPZSc8uqhwc3VdrZ1AF1rRfcK/lrRqMjbY7bcHkLFTk5K1/tFmqXZhZX2rX1JdABc0Mkm7ah3J3K6fLq5d1t6RGwVOthabqrnA/llwILxLZMxMzEWCUA57HPLTTAgDoWjoDcKIWnx1yWm1Llk2Lql9SI91gnm5i3hv8AJbmXM0sAJk/z4LKw9VoqAsALS3vk7lwAAMRfuj5K7l1YG4II2XdpGozu7swycqjSReGVAfRKdQHZeopxfTOeme0RFcgIiIAiIgCIiAIiIAiIgCIiAwc+xLtWjTbgxMz9Fk1aJ8ltZnjnU3kPa7R+VwEj18Vn4vEMq6dDh4yb+cbrzdSqbbbN4MpUGUwO8CTMuExYGwH6qXG48uaJgwLS3bfx34XrFUHM/wCkAXnl47v7BUKBe5pGIYzf8gLfO8yR8FyNS2teTVe54xmMh9hDWkd21xzPjKkdiTYsIJdseslUsbnNOiWU2z33QZ3Ag3Ji7bC3iV5xNNxotqMBc4w5oHdFz3bdFG5xXwW22bpwoc1oDjqvLgeQN46eCwPZb2lqOquo1n041QIaQSNi6S77cqejUdr1mGv0AOIuCd7CesqplmTYei8OeXF/95O5sY07RI/dRut2uAkkmmdEMB2tWpSdZgjS63eBbJgcQZH8MYT/AGaY11TtHl5aSIbDbDaXTvH1XS5G7U5xdu3YzOoROx8/kvQyym9zi0aSZ2PdJO8g+m0KZQ3LhckRm4vswMRIqMa1xJI0kG523JHT7qTAVHh7g07Ov0sY9BZW8ZhNDS4AAgadYAJE23M8rMyul2REuLg7dx6rGCcZptl204mjl+HArVNDdLnEOdFhIJ28910GIoTJsHmIPqJ+iw8NVIrSLgx8loZ1jxra1ty33ugkTB8dl2OcFj59zGpOR4xWWudpe12hxG8WdHzB+qlxWCe6kO/qqNElo9137jheMTie41kGT3tXEbWPX9layyjppOMkwHb826qkMePI2ku1yS5SSRhYPD1nWFoOxi46fNa+Fc5phwh20c7C5XnC1SafaUAHkNBAPNwSP90T6qyxz3d8jjfw3WEFCKW1vktJt9k+MzAU46jf1XvBVZO1uqzs1xbHtm3S9p9DdeMFmLGta1kuItDWzt4q8Z5JZuOY9rgo4pQ+TpUVLLH1CCXt0j8oO/qrq99HKEREAREQBERAEREAREQBERAeajZBC5PNKDGvOum1zSJmIIj3mzvbceB8F1yxPaDCyLWkyPB7b/MD5LHOnttF4dmXh8IxxGjUGeB67RaVXrUSDapUB4hxO/nKs5ZWgwNun9pHTw5A4uFBjGw8fH73XAuuzZ/Rm5jgag74LahG2sU9XodBVLFNxIgElo8CwtbfoGjbdajyS4DiZPoocVWIG03H1WGSTReNGf8AgagJLqrnf8QPiq4wlWSRVMtvJYPhH7la4rtt1O/VQ08W0ONxDtpPPRVlL6/REpEuGo4oX/Etv/2mn5yrTW4wA6cQ3/0g/wD0vGGa8OBsGnb/ADwr9Sq4WBAHPJWqn8FKMs/iBRfrxVMMu100mji8uL7LMwdV72ENxDC0GIDQT9V07GCo3vNBm5kC/Q/BZ1PBMaXBrQJJmAFnO3XX6F1SLWXYGqdOmsQT/oY6Nuq9NwdR4P8AWtuSGM35JIuvtGqW1NDDZoE9ZIkj4EL5nVbs2ANcWmoHCQ2eLmOslNyq34+iKdmN7OZzUxWphqluh5a0DSdTRbWDG3hfzXSYeiHBwbi3loBJhzRFrzay5f2eyXsKgfMkbRyCOn82C6fFYFjnucWgFwE+P8ISOWT5RMoRuiSjgGAEl9V3/kft5AwpRgGAFxEtAnk/umEbpEW0x8v0UjMQYgcSD0ibEK+6XFspSKNQNZYsBM2JkgDeb7Ba2T0ie8bTwLAN4t1Jv8Fj2e503Au4+ANm+XhyfRdTg6Wlonc3Pn09Nl26VN/RlkZOiIu0yCIiAIiIAiIgCIiAIiIAiIgCq5lhzUpua33olp6ObdvzAVpEBw2KqFj21QCGu98f2nn4Gfh0VvFUg7vA3P8AlfK9HTWrUXDuuOumTtDoJHkHEiOhUOXv0O7J12n3Z3B5afh8QvHnHbJr2Z1J2jNxeK03mD+i+0S7T39+OvqrWOpwA8tETDYFz+n7LNrY9vEn0WO5O2y9ewqwLxePRZeZVtPvNkEE+IIWvVpB95EdORCjxeAp1GaXTfkWKptbfwWUkiphs4qNptDSC0i2oSRxG60cuovZSNSq8y50u1GzRwPBYVfK6lBszraO80jruQRuugyvMxVpuFVhEWLY1Az9vNWTqVNiS4tGpgMS0tiQQOQq4eC50dVhNytw7twwyQASAQTYHqQLK7gKLRqbJaSIDhx5JvcqRDikbDaUOLgBDxB/3bT8IVLMabi9pdcNECONzt1VvAEUmaXvLtgCTJcTf47qw25dOwk3HHVROKaoJ0V8tf3g523J6O81sYp7SAQRuPnwuOxza1RtLsSdNQ95wkuaLEbG03E8Kpl9XFit2b3O06iAdMgwYuTx181XHmai1RZ475s7AuLne73fDlR5jidI0t993yHJUr2imZAuB3mg93U6I0+agwlOJqP3FyT14HkN/QLognTbMWWMqwg1MpT7v9R/jpI0jw70H/iumWP7O4YgPrO3qwR4MA7o+ZWwvUwQ2wSOebthERbFQiIgCIiAIiIAiIgCIiAIiIAiFRU8Q12zgeN1DaQOc9usT2LaNXgVA1x50uaftJVTOHtaWOOzxII/K8frv6FbntXlzcRhqlJxDZgtJ2DgZH3+K544Avo9kXjSwQCebQ0g7yP1XBqrjO0rs2x8qmW6LmVaThIh+3ha/kuexVFtNwmCJ9DBVj2fwz2E0qmrSDqBPTpPn9UzrDsk6XHezSZMee8XXmttSo6F0RFyh/Egi1xt8N1n9s5sg3H0/VMK8At09Dq8yE3NjaaGXVXPc5ridO7RaD67x+qkg03EDZ0KrhWi4JiNipalLUwy7jcT8iol0Si1mbyKcN3m3Ubc9IlY9HHFlamwnunceQn6qH8JXJa2kXvqOPJsLSSSbAKhWwGIdiIqsNNwvcRMGBp6ieRZRtd7i6SqjuK2LYQ1rQXXB7rS6LHpturWIx9Cp/QrCNTSSHAttMAgkbz0XO5bjH4UmnWDhqdqa8AuYZAEFw9025XTZZUa+pNS+n3QQCATbnwK0u/5mbVGUME7D02OpaiRGq8y0uEkN4hbVHFyJDSdIlxIMg+sQjsvhupp7oJ7vQTsF9xGM0uE7lo8ul/gsYqnXXRLdmVmubHtW02CXESbbE2En0PwXn2hxhZhGU2d59QwSOS49766fUK0zAMpv1+899+9cAbbc2tdX8PTaXucWDggcDTMR034XXBu68GTo6DAYfs6TGf2tDfgIU6za+ZhugRJfMegkr1isaQAW7fO+y9GWrxxjfsYfjZoIq9KtAGrnZeqVeTstI54uvkjayZERbFQiIgCIiAIiIAiIgCIqTs0ph5YZBHJ2VZSUe2Sk2e8yP8ASdG5FlyNbFaSAAdU26rVzbFkuOi48ObfRVMM3Z5HeIjxA6db7/BeRrLyz9LqjoxelcljH417tIMgG37nxWUK/ecw9Znzt9lqVH6RPGx54J2UFDK6bnFzWhrr9YJJ/tVZZZuRZJUeRpdYHYLiTVecU87NBNyfeaLCPMhdPjsvOtrtfZNY7vyLOvFuZ6Ha6tYDBtrCqXNaAQezc3ew96djeOPqofrdMsuFaOTq1Z3Whk2UCq3WX6e8QBEkxHjZMR7MVyRJBDt3A2HmLH5LSwGG/DtDdU3PeiJJHTwVljUeZFd19GV7R5M78M5zSIeNLokQdVj9lNg2tFNvNgJW9TrNLdJgiIg3mZXO0cuqS8NDobvaZA90jxhRkV8omL8M1cjpDUTsZhaXtNgO1pMAIFRjgWuNrbO+V/QLnchzVvbGnsTe+8/4+hW5meLsH/lFp80i47KYaakUqeUVXAw8Fw4I0g+sxK+YZtTWRpuPtb42Vn8aW7A7b/ZUGY+XFxMdT4bcLGf401RKtnUYemQ0SZncA2/eFhYig3tCHix46gnk7qTD5m41IIMNi4uAIFz6qbMyHmY7sXPT14W06nC49oqrT5JcU1ga1zYBANvACf55pSxIIkbfNVamYMbT7IG7uRvHnf8AgXMNzVza+hwdpdtG88ErllkqXp9jaGNyR0ud45pcylTqaajQYtPvDlux2W/gDqojV7wEE9VmYTBsqsYaje806mnYgjnyPI5hac6vcuIv5/wrTBubcnzfgzyVVE2Kaezkbj+FRYCrHpdWWVoaRaY+yiw1Juk3kEQYXU1ck4vwY+HZ7OJqEsLNJZfXMzxEfNXC8LJw73N7u0fz4L1+JJEPGk9d/wCBa49S0nffz0HA031wAT0VZ2NuI2VKlU1EwbdP8r7iq4EAC526KuXUzcbTpBQVls5kJ2kdR1U4xjZhYmMzKnS0sLZcSJgdfqFpUKYdDm+cKcWoyS4u35EoJK6PLnONSC7YrQNTpdZeKphpdUkwbmTZv7L3SxLdmPaSbb89PNIZXjk4sONqy9Qe4k6gBe0dFKDKp06hDrgq43ZdeDJuVGclR9WNi8hD3uf2hE3iJg+c3Wyi1nCM1UiqbXRxuZDspphxJ5dtPpwF4xz3NNgY+cDb5LbzjLpqCtE6QSWxuQLFcdnWcbmTPHdO/kYXmZIPG3/Q6I+o3K9aYAiTt8J/dZuJx76dUNEizdJsdRdbbi68ZBmPbNcSILe6PI3P0XjE5kz8Qxp2Zzv3iCPgJ/kLHJ6o3dF4qnRv4ik2qwtcCNViTBEjfaY2UYpinpYBDIj06r7hnkbXB44Ks5kz+kdA1OEEDnfYKEr9SRF+CKrigynB62+Kr5hSZUYGuJBsQW8H19bLnM1zNzXgPBbpIBBj8xA6+Kv1cYGwXdYt9fkjy7k14JUKplzL8M6kJeZJ5G0eHmq1PGVWEazq1EwReYNrD/TZSPzmmHGm5zRDC8ydgDueg3UmV6G/1KZadWztxBOwPS3HRQk+FHiifssHDU8TUa51OS0QHQJEGdyOCT8VTzjKH1GEg1CWloDBDQe9BO28GfRb1OtEOPvG5+yjp43tCeAJ+QWzjGSp+Sik0yhk+EqsDhVaTBhurSSW8G38ssnM8prPeTT0zItMTMwPPzXUUnOfhmPmHEAzvAJ24lU5hpJPMz5R+i55RTpO+rLqTTMQUnYd7Q4l2oRUAg6XCSD5Rb4dVq//AKdIMdJF2wPEkQs/MciqV63aU6oY03cC5x73+3a/ylfH5G1lKo15Or8hmYM/C6bppPb0WqLq3yUKVB1aoHNIAbYSJmd+Rwtung3t72kOjymPIrJy4tpWqPGr/TeD1JW6ys1jNT3aREnoLSfIQFljwxa54LTm7JKxdYaS0ETHhHCvYSqKVMuIMC55gASfkFDluZNrEAEf6HBwIcAOnyWnqBEHY2PEFduKoqov9znl3yiiMOKjXPpus9tp3l0H9fiquVYfszqDyJBll3MJPIkkjY+F9lYw+HqCuWtJ7MNgnrIkDzEzKtUcKGhx5MT4AdLSufFialaVcv8A5F5SpVZ8xrXFg0tJIGrSPePgFkYfGVnCajOzYAREy4zYSItddDRMmeALWVWvlofILnX8h9Au2WGU1cWZqaXDMnDPuLq4ajXPHOndKWQNbs53xVqjlQafecueGjypUyzyRM51MdrqeJBAcOo8Fey/EnUREDj9FoigJn6r6/DggjZdOPRyhymUlkTKGLpPqWAaW8tOx81NhsGNWp1MB3W32VrC4bQDcmeSp10Q0yvdLso5+ERil1JPgYt8vqpERdKSXRmERFIBCqV8Cx27QfMK2ihqwYGO9n2PbAlh6tOk/Jc3U9inteHMqSQZGqeCv0NfC1Yz08Jdo0WSSOMo4LGDdtLzuSoq+VYsu1BwB8I+hC7fQF87NU/hIE/lZw+K9nqlV7X1IJG8gQTJIJiOT8gsrMfZjEHtJIfqII40kG0BfphpheHUQoekgSs0jhi7SQfw7g5g0Alsu02MagNpXqhXMgFukHra8zt8V2NTCg8KhiMom4hUnp/YLIU6LtTYO4+iho4eabxtMg+AduTfb7L1icprE90R8wrlLBPkyzcQ7gG11x7Mt1tZrce7MPK80LmVKMSW09TATF2iWtnx6q7k9cFmp40OvqDj7sc9IhaGGyZoq69AH3K1hg2f2j4BX0+lytXPtEZMkL9JgYXM6VXXoaREXiJ8QN1g5xTxDyQIDON9Xmb/ACXfDCtGwA9FXr4KeF0S0lr1P/BRZUnwfmuV4F4qTULS0AmOp4/X0WzmWGqVqTqdMBwqAg3A0zzcrdr5NP5AVTdl9ZkaKZHlcbyueemcVwjVZbdmN7KZZ+GqMD5BbNpJkm0n9uq7aqw96NyOeqxMXlPbva57ajC0zYX4/RdFgqbtPf32mIJjmFGDFOUmpe5XJJcMho0XRcwTuQp2UtMmSYH28lYDF60r0Y4IxMHNsymYwtAkgze9rc3VnA41tQkAEEb8i/ivNXLZmHQDxpBj1lTYHC9m3TM3mYj7rPFDNGXL4Jk4tfJPpX2F9RdZmEREAREQBERAEREAREQBERAEREAREQHyEhfU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42" name="AutoShape 18" descr="data:image/jpeg;base64,/9j/4AAQSkZJRgABAQAAAQABAAD/2wCEAAkGBxQSEhUUEhQVFRQXFhUUFRcUFBUUFRUUFRUXFhUUFBQYHCggGBolHBQUITEhJSkrLi4uFx8zODMsNygtLisBCgoKDg0OGxAQGywkHyQsLCwsLCwsLCwsLCwsLCwsLCwsLCwsLCwsLCwsLCwsLCwsLCwsLCwsLCwsLCwsLCwsLP/AABEIAKkBKgMBIgACEQEDEQH/xAAbAAACAwEBAQAAAAAAAAAAAAABAwACBAUGB//EADYQAAEDAwMCBAUDBAICAwAAAAEAAhEDITEEEkFRYQUicYETkaGx8DLB0RRC4fEjUnKCBjNi/8QAGQEBAQEBAQEAAAAAAAAAAAAAAAECAwQF/8QAJBEAAgICAgMAAgMBAAAAAAAAAAECEQMhEjEEQVEicRMyYUL/2gAMAwEAAhEDEQA/APsIVgEIVggC0K0KBRAEBFQIwgIipCKEJCICgKKACICgCsgAioogAioooUiiiiAiBKG8JVR3VcM2dQWipWODkSVy6moLHEnHHTt91NH4iKoMiIXmh51qmtm3jOoCostCsCPKcdU+jVDhIXow+Qp6fZlxoYgigvSZIooogIUIRhRAVhRFRARAoqICgUKJChVBVVVkFQIVgqAoysguoEJVgVAWCgQlQFUhZWlUlQFAMUKruQ3KWQYCjKoHIygLqISluqGVmUlFWyjVR74VfirCarS9wyQJ9F483lpKo9m1E1P1CArlcNrX1bNOCROPn1XT052sgHcQLnqeV4l5E5bbZtxoa6oNwB/VBIHZV1fmYb9fouY7xCdRgkhgDBaCXHzX9h81roUACA55LjBIm2DZoGBJ+i4uXJ0aSo5niuucGgNuQ2/Y8epsqeFaV9SmWB2wZc6PMZ6BbqbadF0B24ud/dc5wOi3ySHEYuAR2kSPdFHZpsRoKQpi0m2TckdVtYYAj1XMqU3EBzTBMB3NgOIU0ercam0tLRH92ccLpGXEjR2WVwU0FYXAgCOeuVbT1zMFe3H5Uk6l0cnE2KKgqhXBXujkjLpmKCgigtgiCKCEIooghSFVVigVQVKiiiAyoygoFCBhWCrKkqAvKIKWSpKAvKMpUo7lGyFy5RpSfiBD40OAjPK45c0YKypNj3VIErm6jxBwLdtwTFlrqGx569klm1o3HGf9L5mbyJSlp0jrGKRqqOkdFm/qpsDzHf1SNdqXPp+SxOE/wzTbG+a7jBcT34C5Syym69FqjRXJ2QDfHuuZ4d4e6n8U1HeV2ALujrK3CpufYiG2jJmMpjoMh0YNuyzSltlujKGgUy4O2sgxGYOSSeUQ6KY+HAEzLjmRMzwubQcX1GsLf+NgJjIBnyyD6LrNe0CHjy4kjkqKv0GZ9PRZLCyC6+53/wCSL39dqZT0wa82y0y+ZPe3HT2R05aG+WRE4HuMDKBBwzaDAJ3T5ZNx3m6tCziaRjHvFSo8wCYH6REyB7rt1dcWvZTYwy+SfLZoyXE4CyeJspsbuIbJMzP9oGQOlhZW8D1dSqHPIEH9A9MX7iCs3xlRf9N3h9HYIM95WTxOluqNvtMgAzeLGy6dMEk7o4iMxysniohu6IIIxnsu/D8WRPZopcAz5TAJ590wACLXJz+6yCWtkGW5E3Mz9k2jqpbJtBgzZWMq0xQxoPOB3sl1dQ9hiJHXouFpvFHN1JpuBDdxieRwV6StcEYJBA90jO74umg1XY6jUkSmLmaF+yGOMn7rpgr6Xi5eUKfZzkqZFFCovUYAoiggAqkqxVFQQoIlBCmVRBFQhJUJVSoSoCSpKCthc5zUVbFWAuCx6+v5bT6pr7yYXL8V11gMDFuT2C+Vm8pzVHWMKL6fzNtNskrp0CQAsPhW7bueIHE8rVS1YkkggdTj2XC62zQ7UVQBHXKzjUDcGtE+1h3JWfWNDhu3EAmCOfZaXMa0Xvbi0ws8hQabXEy7yj8tCbqnS0kYi3ePRZTWL8Wx8uQmVa0Q1gPGBgGyy2qBooMGxu3mCTEEoahu285xfk2AKs8ljMSfW5+aFWm1zfMDYDjkhaXwCtHo43CSJIc50m7sSATbH1Rr1tphpk4FpxEBaa0BrZLgARjnouaATufJabhtx0yfsttVoG19Z0ANImCTaR2C85W1FerUAaxwu2TM2xJ6DK3abUF5a3dJAdvg/SQurSrOEzF7AgGwA5/OFm1Ltjo4+u8Lo1fI7cAwySHZxIPaxC61OpsbZsC8TbaBa4Sq9ISS0iCTIADXEi8E8lUbUd8Mud1iBeGtP3SqYGtrgktBNiOsx0zZan+ZpBbYCQCuLomg1N5w4l4Emekn2ldavqf0NaJL8fMST2EytQnstGbw7UNc0gughxBBi0HCdXohpPLXkG+Aey52s8DAe6pTdBJBqNGCckjoVsFYOLA9rmwZHQmIS2tSRf0YNJoiatV5JJLvICLNaLW+S2+LPeC007xAI5vyunsGFjrvjcX25zaAq4dhPZz9W8ipSqHERHfkrv0qw9JXHDfjNBZdt/n1CzNfUa+anGCMQtY8jxS5ojV6PTyosgrggEXnotDCvp4vJUnRxcaLqKIL1GQKpVigqAIQopKAyKSoQqqAkqjnK21Y3TJk2F7dF5cufg6o0o2N1VYtFhJSm6ghm5/y7Ih4I3EyAsddj6tmggck4Xy8mSUns6pJDxqjVBFOIHPRV09OGuLgC7+2R9Vo02l+G0MZc5cRAv3KrTpAE7pcc/4A6LnTBlpirUB3OLdpEQJnsU/UgF4EzABPTstocGs3bdpAniR7LLTe4uuyJvJi447qOHoWXFHcAMgmVNXSc8kNIt+QtlKjBJLuMcD0WRlUucQ2BfBzz8lpxrsljaLACSQJt+Sk6XWeeDnzegDe/ur+IvLm7acExEk+W0TdI0Ojc0STci54F+FHaf4j9i673VKgYCQImYsutT8reT65JP2XP1Dm0WGP1GbkicfZXpawBgdci0m1+sHpn5LCfF77KStUc6ItcE8kgH/IWk6byuJnc7rcDtCzaapJBa0QSHONhAaDH2WupWEiOfuRb06rpCSSsM5e1lF8N/UQZnkzn6wt2ipbmiTNyRBJ56lc3VVHF4DZcDbmRhxkcj+F1KFYgkH58e/RSly30Cp0bWHcXG05IyTmbdIhPc/awFrQRI3dpye653irPikMJIaZJI5ieeCIWzQ7PhjbMXEGb2/ulbTXKloBr6dgBeAAevET/lL0enJeXzZo2NHHUn3Vm3ogNE2iMHOLprCNthAiY72m/OVripNMGbTViC7dMTbBncYH2IV9RqCx1MGZcSIGLDlWpDkjzXDY6AzMnqgdP5g7oZySJd+r5DCcXVIGl5G8ek55WYgPvlrg4dpIwpG8uMlpiGyBa/zz9EG0SGgGAB+qLCcW91pAT4cW0mbGkkA9MDotGo0rXOBJO2LAHpdcrQak76jXeVu4iOf8rr6RjTHPQ3XOC9FZk1k045DnACPsV0H6jZnoCrfFEkOAgY7+ixeIDc0QYkgFaX4PkmO+zqNejKys8sCZEWTW1JX1cWeMkr7OLjQ2VVBBegyFRBRUGZByKo4rEpJK2DNqNRBieCfouIa76ztlMgTk3gDrK7wLXTgnn+JWTUP+FZrc4AHWy+Pnpu70do6I3w9oYGEmOTi/VM1GtZTaA0zawngLFrxVqDYwFtrkm3+1kreFeVsj9IgucXAuI5svNKTX9Uar6bfAvEt7qrjgBoA73+qbq/FWNa7aCTHSyppNBtpbaYjc7cT3Np6kWWtvhTYILjexNh6wkedUg6OZ4b4u6tucQIAEd82j2la6dGpUIeCRJIBMW9uU3w/wanSJaHEidxBv8z3W+nUkQwgRaYsPQIsbf9mRtehNeqWx5jkD/wBuiRqKwa8EAuLjAHSBeOqYdj6m0OLoEkTY3zblLcGMdYDfFiST6gdCtU17IU07C9lwWk5kRYTb86JdR4qMeGnnaTuw4dF1QQ4ARkSeFWnSY0SGgRx/hRwX0WKo6KzSDJDSJMQZGSr6fw/aJc6cWAsCOn8KztRGebiOk5Tq9SItnB49/mtxjH4Ni6jWsa4zDQ0kjHH1wq6Gu17fLHlPA+QWLx/UGnpq7suawmMmLfZK/wDh19Ixxy+X9wDgfnVT/ukWtWdgVCTbB+n5ZYNY6GFrdxMkGBM3J/b6q9YuE7AZ7cHH8lZq9MtDQ2S6QHDNiOFqT1TIaA/awCASRI5uRJMj1KYxkNlwy6wByc/skeHyfKZAa52bWJtP29l0XgTHTHv+BSNNADulp/ukZGP4VGhpbtaLNMR6H7JVW8g+h+UR2UZUMQT1FxjoR8l0ugNpggicXAH5hEkX7Z4mb/P+VWm4kzP8e49ArV6bDEjBm3BJWvWgWr2sM56xKgbAIMd/5KFIt3OnMwT34A+hV2DpfqrVkOfrfDW+Z7QQTd1+l5907RUi2Dmwj7La1sD9lnYQ7zCfKSIm0jKxKHs0mc/Vas7njBFm4kmLWSG6n+nDWVBM3k3HqT1TtZpZqirkEQ4TBFsj85WzUaRlSmA7zDIPZYSbbNNjGu3gFpCtAM/X1WLwekaZdTJmLt7tOEuh4g349Rs8/Xstxmq2ZaOi0keic1yWxyZuXswzp9nNoKEoSgvepWYEPSnAmfonVGrPUf8An7ryeVJcaNRWyFgHthAvmYzieZVZHIQcTOJ79I4XzjoHR0dsiS4zJnhPc8ExE83FlmNRxkAgdeTCvTF/5/ayzdaQHfEgfKP2CDfKMy4m5/MKlQQ3cR5gPKDgEDMLC+uSPNY83tfMclZYN7a3TCxaypVbDaTN0mSA4AwIuXHqn0AMnvynsbB3RJNiRgArLVlM1Ci2hTc82cWgvAJIB4DR7qtGgwhtR482WgmwJ59YR1v/ACOFOCW2c7iYiBlX1B3HaLAY/lKA8Pkz1tGPujQMgn2VGNAbYZnun6dkW4F/dbS+kKvYCQIB9RZZtfVdugB3l/6g4I/da6+oa1zQBJgx0+aWxv6nP5BiCta6BlreHiu17ariBUBa9rbGDaJ/da6XhtOnTZTpjaxohom8Ra55spRaABEb+cW6zHKbuJy4WIsBz37XUXWwZamp2tc0Pm+0YDgY5/lU2sYz4jnOJAAmZE4FhlV1vhQfUkOvY3F2wf7TwjU8LcA1rCS2STJze0wstS+F0a6dLYDtFi2T1JybnFlRteW3Bkk+mRY9StRpS0NJxeZusVOhJgCWySLC7pJJPSZytcaCDNw0OJuTebjP7qaaHnuM9r/XCo2gdzjEOk7T0tbmEikwtbL7m4ECBfqesyjYLO/WQ0m3I6Hm3Yp1bUhsgTabiZ/SCSOv+0h9WDuNjkOtAABGY+ivRpTtLAHWuSYs6ZlRP4BrtQwN3uNjeRi1h74jmy106kwRMccSI5H+lz36Fx8jo2SIA4Ag5+q2UXAP2s4Ak/55lW2DU8/ws1Gnt3AYLifmtG+R9kl66vewjEHecDgyD6J2irg7m/8AR22D04S9W4MaXnGLXN7LPQpmA4Ov5Q7oYxPsuT1I0dEjMDzDHccBedq6IDdW2ltSZcJMFd5hMzj8wFetT3XHOQunDk6M3RytJr3+om5XWo1w4SEpulDbbfzlNp0Gg2EL0x8aS6ZhyGtdKKDQivfjjxVM5sXVaVleesfa/wDC6Cq+mDlc8uLmVOjmGTY9kXGfz7LW/T83Kx1A+Y2kDqfsF8+eGUX0bTJRokcjPPTC1sG0F3QJNGmSbhL8W1AaNo9/2XF6RoxP1Bcbz+1/3QoNvYD7wFka0zcd4mfoujpKVpAieIiOsrmimmjRBI5jHQHrHutdZ/Ej35/wgxuwG9zjsEio2Yd0nrPpHKtEMlKQXnLibWg7RzdSm5wN29ebEE/dPaAb+0EJtDm3PPPopxFlqDpJJBAAtPbKPxwcyJ/OE80/LGOp5SzDf0+kq7AumIv6wJv7FIdUn84RqGbRPqqgckzOMAQcSByiQKNNsAE2/wDGck9VfeY9+FUUzO45Aj0RGY637eijWgNbWJ/Lx6qUvE/OG7SGwYJtcFGk3J6qmo8ONTdcgwNp6EYWZcvRVR0q7MO7jmLLFpKsvI3zyA0z9f2SvC/ENzSx3/2AkRxbn0VKmgg7qcbiPMAYBI4HSVvlySaFUdUs6Hqet+q5+sYQ0zBeRAiREkcfukDxMsbBaQ4DBvB9lTT6l7oqWk2A5A6n6quaYoTV08ua0usDaBYxeL8ei1nUbDJkzFheOAtlRjXC7ZI/ICbSpscBLBYCLA2/Ascb6Ysx6cF4d8SS0mwBi3rK2N04pg7fmb/NZarw6sxrTjcXRx0H3ThqZD+WgwCLzbiFYVdMMjHQDeYv3hMqi6VRkgOttiDmY6fZJ8U1ewMOGl0E9Auy0gU1VUDyuIhwI9eoVdFpjtcBBngHuYM8WWLWua94aYcAQ75911qFYD+0XiYH3XOUlyKRlNwbF89bwmNM3bcDp/CL2SBtNpv/AIPCpXrCnbHeevb1XRGWODoEn3Unj6qtKs1wyL/UqxX0MHXZzYVJVUZXpRkuEQqtKKFLQg4ItRAQCzTPC57/AA0m7nCew/krrKrmyuMsEG7oWznUtGBj58/NPY3bi578LQGEA2Si3tf0XkzY6ekVMQ5k5APWbqgZGOfy04TRk/RRrjNwINxbmy8zVG7ECxlb6FOBPKS2mIkN5Tqtsenb0WVoCKleSWzHHrPA9khpsR0t17ZWgzImOfT0StlpxmIjHcdVaLYgvyJANrdoz6IOzbEfkpr6d8A9zxz+BVc25Nug6EqAp69gOiYEGhWpSMn+VGQcGp1N353S6Q6qzmi6JewZn6Rhq/EAubE8SOYT9PRAJPW5M9EKbTB6o06cD/PK0orstkdXlxG0WiZCXV0rHHJBzAx8lceVxIva46lc57zUBFIgPktceB2HdJdbCNp07jYPBI/ITNDuggwCLRM+l0dHS2NGf8pTq/8AzBsiSOP3WFFLZbEafTPa55f+lwvxcrYzSg0y0W6EW+yrqqBLXNBN73v/ALS/CKxc0h0zg8FVNRlTQZqeJb2Axm4XPYxtekdxESY24Ef9gVpo1IdtB/TI9R1Vf6aSW22OMmBF1toHE1GkqU952s2hssDTG4jEyOy26HUmo1piJ7zBBggrpUXOO5j2gtFgevt8lmp+DUrSwSOhI+oWl4sp7ROZps0TPrx8h1Wdtdr3zErT/RsHBPqSfuUxrAMBe3Dg4dmJSsACBViqkL1JGAEoKIKgcFYKgVgqUuFZUVgVAWlQKBEIQKsqqyAq5krMaYC1qQuc8akqBnAjm3CO2chPhFcF4y9s1yEfBxYIf0/f6LQouv8ADD4SzN/S9/oIVH6UzII9I+q2KFP4YfCWc40EBT65W2o1KqCey8ubx0to0pCHjhAW7pzADyhUpRhebg0asjACqVX32g8z7J1GnElIdTY5033FSnRUKe2XgzgRHrlChTioSIDSMAczckp+wNB5PZMo0xtwet1tYpP0LM+ocdwIs0Z/0uWARrQQ07XMku4BHAXeNK2M57JI0h2xYGbcwFp+NKQ5pFi+d15I479ETRkHgmJUpaaDJAntyU1gdJmI4Wlgk+0Tkc2rpgzztkuAiALknGVr073QNzCD1stYHVQr0Q8ZIy5CgDJJRViqEL0pUiEJVSogtEASqEqxVCgASqyiVWVQPBVwlq4QpZFqqrBQFwjKqFEAwFRBRCF5UVQigCooEUBFFCooCKIIoCKEKKKgp8IINpRNzdMKiw4RfoC2UoRFMTPKuoUUIr0AQiogtAiiihVAEESqoCSooUEAJVSigUKUKqruSyhCEpblZB6AU4qm5F6W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648200" y="2075120"/>
            <a:ext cx="3913647" cy="4336424"/>
            <a:chOff x="4659476" y="1861185"/>
            <a:chExt cx="4305012" cy="4770066"/>
          </a:xfrm>
        </p:grpSpPr>
        <p:grpSp>
          <p:nvGrpSpPr>
            <p:cNvPr id="5" name="Group 4"/>
            <p:cNvGrpSpPr/>
            <p:nvPr/>
          </p:nvGrpSpPr>
          <p:grpSpPr>
            <a:xfrm>
              <a:off x="4659476" y="1861185"/>
              <a:ext cx="4305012" cy="4770066"/>
              <a:chOff x="4659476" y="1861185"/>
              <a:chExt cx="4305012" cy="4770066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59476" y="1971152"/>
                <a:ext cx="2023864" cy="1716236"/>
              </a:xfrm>
              <a:prstGeom prst="rect">
                <a:avLst/>
              </a:prstGeom>
              <a:noFill/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34200" y="3793596"/>
                <a:ext cx="1905000" cy="1362075"/>
              </a:xfrm>
              <a:prstGeom prst="rect">
                <a:avLst/>
              </a:prstGeom>
              <a:noFill/>
            </p:spPr>
          </p:pic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0594" y="5183451"/>
                <a:ext cx="1447800" cy="1447800"/>
              </a:xfrm>
              <a:prstGeom prst="rect">
                <a:avLst/>
              </a:prstGeom>
              <a:noFill/>
            </p:spPr>
          </p:pic>
          <p:pic>
            <p:nvPicPr>
              <p:cNvPr id="1044" name="Picture 2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22117" y="3800820"/>
                <a:ext cx="1595558" cy="1257300"/>
              </a:xfrm>
              <a:prstGeom prst="rect">
                <a:avLst/>
              </a:prstGeom>
              <a:noFill/>
            </p:spPr>
          </p:pic>
          <p:pic>
            <p:nvPicPr>
              <p:cNvPr id="1046" name="Picture 2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934200" y="1861185"/>
                <a:ext cx="1905000" cy="1840230"/>
              </a:xfrm>
              <a:prstGeom prst="rect">
                <a:avLst/>
              </a:prstGeom>
              <a:noFill/>
            </p:spPr>
          </p:pic>
          <p:pic>
            <p:nvPicPr>
              <p:cNvPr id="1048" name="Picture 2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164288" y="5247852"/>
                <a:ext cx="1800200" cy="1200733"/>
              </a:xfrm>
              <a:prstGeom prst="rect">
                <a:avLst/>
              </a:prstGeom>
              <a:noFill/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877614" y="3762721"/>
              <a:ext cx="10801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00" dirty="0"/>
                <a:t>cornflour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8229600" cy="792162"/>
          </a:xfrm>
        </p:spPr>
        <p:txBody>
          <a:bodyPr lIns="90000" anchor="t">
            <a:normAutofit/>
          </a:bodyPr>
          <a:lstStyle/>
          <a:p>
            <a:pPr algn="l"/>
            <a:r>
              <a:rPr lang="en-AU" sz="3300" b="1" dirty="0">
                <a:solidFill>
                  <a:schemeClr val="accent1"/>
                </a:solidFill>
              </a:rPr>
              <a:t>Tomato</a:t>
            </a:r>
          </a:p>
        </p:txBody>
      </p:sp>
      <p:sp>
        <p:nvSpPr>
          <p:cNvPr id="1030" name="AutoShape 6" descr="data:image/jpeg;base64,/9j/4AAQSkZJRgABAQAAAQABAAD/2wCEAAkGBxMSERUTEhMWFhUXGRobGBcYGBYYHBoWFBcZFxwWGBUYHCggGR4lHBgYITEhJSktLi4uGB8zODMsNygtLisBCgoKDg0OGxAQGzQkICYsLC80LCwsLCw0MDAsLCwvLCwsNDQsLC8sLy8sLywsLCwsLCwsLCwsLCwsNCwsLCwsLP/AABEIAMIBAwMBEQACEQEDEQH/xAAbAAEAAgMBAQAAAAAAAAAAAAAAAwQCBQYBB//EADoQAAEDAgQEBAUCBAUFAAAAAAEAAhEDIQQSMUEFUWFxEyKBkQYyobHB0fAUQuHxFSMkM1IWQ2KCov/EABoBAQACAwEAAAAAAAAAAAAAAAACAwEEBQb/xAAzEQACAQMDAgMIAQMFAQAAAAAAAQIDESEEEjFBUQUiYRMycYGRsdHwoSPB4RVCQ1LxFP/aAAwDAQACEQMRAD8A+4oAgCAIAgCAIAgCAIAgCAIAgCAIAgCAIAgCAIAgCAIAgCAIAgCAIAgCAIAgCAIAgCAIAgCAIAgCAIAgCAIAgCAIAgCAIAgCAIAgCAIAgCAIAgCAIAgCAIAgCAIAgCAIAgCAIAgCAIAgCAIAgCAIAgCAIAgCAIAgCAIAgCAIAgCAIAgCAIAgCAIAgCAIDWcexbqdMZLOJ7WGt/b3XM8V1T09G8eWza0lJVJ54OZxnE8Qx4cxxIESDJkcgZuvPf6hWhJS3Pp1x8Dpx01KSs0dZwriTa7MzbEfM3cGJ9uq9To9ZDVU98fmuxyK9CVGVmWjVaCGkjMdBIkxrA3W1uSdiqztczWTAQBAEAQBAEAQBAEAQBAEAQBAEAQBAEAQBAEAQBAEAQBAV8ZiMg6nRa2q1HsY36sspU97NM/ilXcgdQAPoZXKl4hWvZG4tNA13E8S58Eunbb7Lja+vKtNbndrHwNzT04wWDVVcS14HhuzCYte4+2i0akXuUbdDZh3ZPh81N+ZliNxqrKNWdKe6m+CE4xnG0ifE/6h/ivID2iQdMsbgzb+q3Z6iepm6m6zt9PgUxiqMdlsG0w/H3wGkBx5jfS9jA7roU/Gp4g43fc1paKPKdkbbAcSFRxYWw4CdZESBr6rqaTXx1EnC1mjUrad01e+C+uga4QBAEAQBAEAQBAEAQBAEAQBAEAQBAEAQBAEAQBAeEo3YGi4jiQ82mBp+q4Gs1Cqysuh0KFPaslKuywnX097rRlaKvIvi84KNbtM3XJqTTbsbcUQilBlsA+mndQsyV0eNDhed/p2lZinyg2iDHUzEjQ6tJFxy9pVkfL6BZwyl4zqVmyGCzSCLRaLaRopK92ydkzbcA4n4JLpDi+M0uJs2Yufl125roaLWPTt2ynz/wCmpqdP7VW7HV4XjdJ8AnKToD+q9DR8Qo1LK9m+5zJ6WpHpc2a3jWCAIAgCAIAgCAIAgCAIAgCAIAgCAIAgCAIAgCA1fHKjsoY3+b5jMeUbepstHXVtkNq5ZsaeF3ufQoFoESuK7I3Ltmvr44Fzg0zAvbTaCd+3Rc7U17we34GxTpWtcouJI5D7LmpS68G1hMyDrETOw/qrLqXxI2yevtHQX5XUr24BB4OhE9Zue8qSTavb97mbnpwYjUweu0ct1NRxgw5XZUPDoaX05Jj5Y6TCtUU2sh1ejMaGIJs4EGLgiLFRbccErLobrhHGnUjE5qesEz7HULf0niVajLa8x7fg1K+kjUV1hnW4PH06vym8TBsY5xy6r0un1dKv7jz26nJqUZ0/eRaWyVBAEAQBAEAQBAEAQBAEAQBAEAQBAEAQBAEBznE8S1zyTsRlBHLcLzmtr76jfRHSoU3GNjT8RxBqAsaQ0D/cfs3T66WXMqXqq3TqbUIqOWVsPTFOm0U2GHOddxEnKSMzucxbpCo1W2yS6F0W23uLLny3RafmcbErJMiNJzgIGm5sFONNvP8AJnclySE3E6ekW5/RXRTbyQ+BI1gy6X9YA5X2V6jZY/UQ3ZMWkHMAY5dfRMWkHfBK2nlaCDB+kD7BY22SYvdlargDmJJDiYOwAGsT6qU45swpq2CvTwxZIb8o1Fhc6qqS8rsT3XeTOlWc27XEEaQYj13CrpznSlvg7MlKEZKzRtsB8R1gB4rWOG7gYtzjT0Xdo+NTXvq6+j/H2OfU0Mb+V2OgwnFaVT5XieRsf6+i7FDX0K3uyz2eP35GjUoVIcourcKQgCAIAgCAIAgCAIAgCAIAgCAICjieIim+HtIYdH636gaBalXVqlU21FZdy6FFzjeLz2LNDEsfORwdGsGY7q+nWp1PcafwK5QlH3lYqcVxha0tYRnIMbx6A81p63Vezjtjyy6hS3O8uDh61R5d/nnIJhpEAvMTDB23OkLzEozbdSf8XOxHba0Mkzoc3wg3K1ztOc7nn36LCvJbeMmfde4uVKPcQAANoFlRVhdtsjGRF4UR5o/O8jkoxp4J7jGqzVpJ1Jj+qztXusJvlImew5WxaP36q9rCSdkV3yehron25bz25qSWP35i6MqrSQ0AReS7n/dYmuEIvlkka316cuv71WLp3yY4sTvoggdOWn11V04blgrUrM1FdnmmfSRr3ifdacpqMsmzFXRpXYqt4hb4UMLPIQczvEBMiDtEQentclCVtrvK+e1iXHLwTO4y1jBOZxMDSNLXB0VHs6jlbgsjT3EX+M09S4tFp5coPupqNTi1zLoG94P8SOzBlN5qED5C03HIbz2lb+l12sptRXmXRP8At1NKvo4cyx6nXcKxxrNJcwsIMXn8heh0OqnqIOU4OLTtn9Ryq9JU5WTuXlulAQBAEAQBAEAQBAEAQBAEAQEGMwjarS1w7dCqdRp4V4bJonTqShK6OUxnD3YZmZ2hsS0zEm2sFearaGppI73ldWv47HUp141nZGGQluZ5MWhtwe5g/Ra05tQu/p+/YsVr2RVxlJr6gc68Ns6JETcC9lr1aq2pydy6F0rIno0wAXgOkeW9tth2+6RnuW9L0ISvfaz1wm8ZYgRubfXko1nuld/QzHGCOm199SBzi/RRi5PNn8CT2gmASXDtZNyWWxboZUTZom8TOwCsUr2MNclrDVvNDpPl3Cvo1fM1LsVThi6KtfEFziCIE2v11WlqK15NLgvhTsvU9w7/ADT6W3tp9Vijdeb1E1ixPXxLpgT/AGV9WtUlhFcKcUUcRFy4+8WWhOTk+5sQ9CicQwwAZcD7X5q+DlFWMyh1ZFisNTe5ud2UTAvqSPaVfCT46EU3HKKdXhXhCwGWTcaeqScpZLY1kyfB4VuoMdunVRWeXkhOo3g6vAcbqUwM5zt0vqCdLj8rr6bxStTXn8y9efqc6rpITflwzaUPiKiTDjkvEkjKDpBM2XVo+K0aklF3T9eDUno6kVdZNwumagQBAEAQBAEAQBAEAQBAEBhVqBokmAoVKkacd0nZGYxcnZGmxnEM8tjy7zvylcLV+IupeEFg36Wn2+Z8msqXs68n7aLjJ3xLubixlFOux0gNsGjlrPOFCcFNpdEWReLsyx+EqBrm0nw6Q4F1wBABaAO286lXuVOH9O3BXB38zLFKlDZddw9L9AqntXPJltt2RROLIs4H0K041MO5f7O/BIzSwtztaVODw/uRfJ5T0sA4jW8cz+FKE7xv2MyWSenWLQXTH3/e6lCu4xb6kHBN2IqjACLwJm/L9/dVOEY2JptkD8cymZNz0vEnkO6lGdvdz9iXs5TKWJ4pUcTksNOscxyRyvyyyNGK5KHg5jmMk8z+JWN9sItvbgmZQygXkz+x7KDldkGyak4Gcw+xU7pIrkjY0qbXC+g1jW877K6OSiV0YUaNIVMpe1gcYzZS7KTpvoeZsr6NGE6qUpbV9bGJTmo3SudJS+Gg0WqezYHtK7H+hR61GaD8Qf8A1Jj8M4ckFzS4iDc2MGbgWW5T8J00LYb+Lf8A4VvXVWrJ2NyukaYQBAEAQBAEAQBAEAQBAUMXxNrLC5+gXN1fidKh5Vl/vJsUtNKeeEafFYs1SQfQC0T9l57Ua6pqJWfyS6fvqdCnRVNYNPxHDsqwHZhDmkQ4icvMha/tWry/zg2I4LeNrljCWtLnQcrRYm25Kyku9v3qQSu8lam5z6bTBBIuJFt7n6KFmktufx3LMJkNag6ZzGZveI/ULGy/JlSSMGcSc1p8QN1gEGLTAnreFGXZLJL2abwS4nEZRMToRbRVzjKHlv8AwIpNmhq/EbWvaMhkkxBvax1gaq2OklJN3L/ZmzpcSOaBTOkzNuxtqqNu2N7kHTv1MXYqpMDKPc9OyxaPvGdsSu97pDTmdbYwLRr+imuLkk0YvAaCbAbf3PNI3kzNzNtMxJEdFgw2S0qU2G6ztbIuVuSU4UmQdlhRZDeZsw1rDSL/AIVqptoi5E1NjspabSNZFlOL2rzFcsvBd/6dGIpNpBo8O0uOjjzA/mvfkurp9LXr2cFtj3fX4ftjWlqY0nd5fY7OmwNAA0AAHYL06VlY5Ld3cyWTAQBAEAQBAEAQBAEAQHjnACTYBRlJRTlJ2SMpNuyNHxDimby09NzpK81rvFnU8lB2Xfq/h6HRoaXbmZqvEv8Aj8rhqo5O3Bu7bIxovM9D+5WabZmSRjShziCNN+pMEBX04KOLkZXse1qZLcuxPXRRzLFjKdncVWAC08rdEqZWOBFs8+YAzG5GkhWXvaxjgpVMOCZBi+/7jZVKN+S1SZQxOZuYlwI2EaQLxFyqnBXsWxaZz2Iw5dWa6NxB9R9LBbcJ2ptF97I6gD3jbcLn8lB7S814Prb1RrNjDPAw5v00Ukg3gkMACbnptCthFNckG2R0agOYgHW8lS2LbdMNu9mWv4ZriHsGV3NZw8xwR3NYZHi8fRpE+JVa0xpI06N1doii5u8Ff7GVGT6FHEcfERSb3LrX7KxppWuZVLPmOi+DuL0Kw8Ko0CsBfMJDxP8AKTv/AOPqu94Y9M47HFbvXN/3t9Dn62lVg9yfl+x2IXcOWEAQBAEAQBAEAQBAEAQBAarj2Bq1Wt8N8RMssM09doXM8T0lXUU0oP5dzb0laFOXnXz7HNMo1qcirrJIAGURsBrMDeV5DUUZ06nng4/vf8HWU4TXldyZhvfX8KuMbv1MMzBv9gr4vNv4ItGLnekXj8rN218DKSIzVzEAA3m+iss5vyqyFkuT3JYmYGnOUUVnPIvkkcyB5QTaM0cv6qe1JeW5G93kr4psMJABdBgX5cisxjGXJm7uaehTNRuZmts3LNFyOQsoVKe2VlwWqXchbgiarc1jGx2A1jSVVK8IPsW71YxovdSimPEeST5zeBr5nWA5Qq8T86svT8ErX5LFXElokB7r/wAvfvooQjd82MWRKKhcB/8AXMeqGLJChXzTmIA0Ex7qcbRw8mJLsYNrtaMo8/Miw9+SjZ3u/oScW/Qwe5xBg5Q4zDbfUXR1M3MqKRzWPYX1nEOsPLpOk9ea36T200repYnYsUaUWCrlK/JFk4paOByuBkGSDO2igpuLwYa6H034U4ua9LK8jxWQHdRs6F6vw7We3p2l7y/bnn9Zp/ZTxwzeLomoEAQBAEAQBAEAQBAEAQBARYnJl88EdVVW9nt/qWt6k4br+U5XFluZxbpsO3JeP1NGlKcnTx2/eh2KbkopSIfEAiTHdau3Za/JZyZHKOpdMad7e4V1tl1+3Iq7PHNIHIAXtoNCpWklkXTJcuVsx2HU6WU0tsePgRvd2JBTNgXdSPRS2PCZjcstFcsDXEak6djyVeIvaieWrmD2QyQBIEBsQJWU8bnyOtivi8FlPiHWCD0uD+FTqYS23LKc08IqBzf+TQDrJC0FGXCLslcVWNJy+YjWORnn+7K1RfLM5ZBicQYNomDGqzBZJxginWpOcRJPVWxkknYmmkWcJU1lpAFh16/vkqqi9SLR5iqZHmDiGskwN7Gxnab2WYNPDWWEzmQ14rMEZg4S4zEG+gj6Lp3h7NvgmuDamWyTftqtRWlggzJpcQSL2kTPJYwnZi9y7wx9Snlc1wFQXLhMdokz1Giyq7p1N8MWKp01NWksH0vgPFhiKc2D22cOvMdCvXaHWLU093DXKOBqaDoyt06GzW6a4QBAEAQBAEAQBAEAQBAajjmoA1j6clxvFXlKPNmbuk63ND/DAHM8z00jeVxYUIp7p5f2N/e2rI0/HHyQC4NBgQTeSY05aBZcZTflWCcGo88kNN9egA5rg5uzTcehVLvDLXzLVsnhmxpcfa0TWa5ttvML7wL/AEUqdROWSEqD/wBpapYinWqF4qNcA0ZGAwc0XLgfbSwWwpwlyUuEoK1i1QqVPB84bnjRu55AkjdYzKLi8EWkpXRjgIdmhpEGPMDMjvqPoVXCnmyJVHbk8p1XvghsC+tjbQkbFZTUneXGTEko4Pa1PyyST3t3t6KmootOSvb1wSi3exznG+FU3APLRzjkQZB9NVRGpKPuvn9sbdKbvY1lKsWdQdHa9r7hZlFS/Bfa5ewzi5oD4zbkWBMXidtVRJJN7eCLwRvwpc+TaBpsf3Gqtg0lZkXJpYJKlNoYc/lbuRI+uqgm3Lyi7IeNy1gaz+b7KyilvuzMMvJoqrXMYXlxAaZNptEQI02PutuLUpbUizqXuHtz0wS7MYsYgnrGyoreWbSViMsMvYaiIBJj72/sqZSbdkQbJKTJk/hRbDL/AAav/C1xVBs7yv6t/Uahbuh1sqFRPp1NfU0vbQ29eh9KY8EAgyDcEbg7r2qaaujzzVnZmSyYCAIAgCAIAgCAIAgCA5zj+OayqGOcAXiWtm5A1XA8Rcvau/FkdDSpOJrn1SbdLfhc1SburG3axo+JYEVKlMVAXw7MXC0ZdARvMn2WI1Gk03yWx7o3VTDB1rAbDWyVY78XK4y2nlWgyzfLJ0t0SUYcGU5ckFfglN7dB7rHsI28nJJV5J5Kn+GPZ8tRzbxAJ26KhwnFYLfaxfKJKOLrsmQHtFyCIPuFmMprLyYcKcvQt8I4i6u40xSc11yQYNgYMK+lTlWk4Qy+f25TWiqS3Nl/EU9Q6Wnaba2kBQqU3CVqit8fUhCS5jk5ergHU8+eq57STGa8Xm3Totati1ksYx1NuEkUqxb8o1iRPL9woRvy+DYTZXdj/Cy5yADYdCbWVioupfaGkza4d5LiTyt179dVQ7LgrawKxEtDrSeevQKMF1RlY4NfxTzuIBi0AjZX0nZXZKOEe4fh5NMydovMmOaSqLdchKeSvgHiDlEC4Btt2/dlOqnfJJu/JaptMaX5qpi6M3GLclixgzcA4QNFFYMcHV/BXFAP9O48yyT6lv5916PwbWX/AKM/l+P7nK8Qof8AIvmdevQnLCAIAgCAIAgCAIAgCA5r4j4G6pWbiGgEtbly7m8z6Lj+JaevN76eV26m9pK1OK2y+po6LHtzGcx+gnYCJhefpykk7fA6ctrsiXD4gFxkGAQNCBoDI94Ut63X5X2IyjgnqYsGSzQax02T2m6flVkiKhZZIsJiPEZmDcukTz/KtlZe7a3cxZp5LFJtQOMxlIgDrGqxH2ieeA9jWOSqeIZanhhrjoZi1yd9oj6qLk1GyyT2XW4tVgY1HbrCTbsRjYp8MxHhYhjspyg+Z5iIf5YjW2qt0NVUZwm31s/g/wBuRrx9pBxO8ewOEEAjqJXrZRUlZq5xU2uDS8f4E2rSd4Qy1ItFp6ch0O1lzNb4ZSqQvTjaS49fTsbmm1coTW93RwIpuYMrwS4EAg2PKSF5KpFxm08M7qkpK6Zc4dwY4mrl1bbNIENHPvyHTutnQaeeoqKEcLq/T94Ka+oVGF+p0vHvh27X0GCB8zBA5QWg25yuz4l4VutOhHPVLH+DnaXW2vGo/mcnjXhrhmsWmCCDIsfa6886cotxaszqxd1dHKYzFvfUc5riBNgOS6FOnCMEpI2IwSRssPiqzWeV0277arWlCm5ZViDjEi4ZXIbNQgZnWlpZcnSDqSfup1oJvyrhd7mGjd5WxyIOuq0rsr5MXOvz/RLYM8Gc3kC0JYwSB8Frm/M0gg8iLypU5yhJSjyiMkmmmfRuE8RbiKQqN9RyO4K91pdTHUU1OP07M89WpOlNxZdWwVBAEAQBAEAQBAEAQBAVq+Bpv+ZgnmLH3Coq6WjU96K/uWRqzjwzU4v4dJBDKhgzZ2xiJBbH2XMqeEv/AI547NX/AAbcNb/2j9Dnxw7E4WGuAe0kkuA8snedvVcytpdRQbTj5e6yvn2N2NelVV75JqdXIJcQJ9JJsIK1U5J7kSaUsE2FcYkOn2gTsIUae7m5iduLHpsRoXc+Q5WT3XkcoZw65MbbT17JuUleX+TNmirimMgWvtyv+9VVUccLqShfJ1XAMSX0QD8zPKesAQfaF6/w3UOtQTfKw/l+UcfVU9lR24eTZLfNc0PxNwI4hodTIbUFp0kd+Y2XK8R8P/8AoSlC25d+qN3R6r2LtLgn+G+EnD0oeQajozEdNB9/dW+HaL/5qbvy+f7Ihq9R7ad1wjbroGqfIfjDjDsZWIDctOm5zGc3AGC8xsS2w2HcrzfiGpU6tlwj0egoKlTu+WamngbLlutk3XM3nDcFaBrtG55AKjNSVlya9SaWTYVPgrFPh0saLeQm/rYj6rs0/Ca+y+E/iaf+oUU7ZM8f8JYgRF4IMsPu0tMbdFry8K1NLiKlft/mwhrqUuXYo1eG1GOzvZUaAAAHAhs89Lk29lpTo1qUbSg162f3NhVYS92RFUotdaTYyL8tuo2ha8ZWJnlJhyxe2ul/wjeTOD3gXF34XH0RP+TXPhvHJzyBTcOzrdnk7Lu+DVVGTT6mrrqO+lddD6wvTHBCAIAgCAIAgCAIAgCAIAgCAo4vg9CoIdTb6W17LUq6HT1feivlj7F8NRVhwzUM+F/CJ8GoYP8AK8mx6EfouZqPB5PNKf1/K/BtR191aa+hrq+FdRJzgza5Bj0dC4tbTVtOnuT+Nrr6m5CrGp7rKlWpMZT3j7LUlJJl8Y9yam1zmgRMnpoNuYCklJxS5uQbSZf4HizTqhrrCpb/ANh8p+49Qup4RqJUq+yeFL79Px9DV1dPfDcuh1i9acgIAgCA5XGfBNJxJpvLJJOUgOAnloQFxdR4NCpJyhK1/n+DpU/EpxVpK5VHwOTY1gJ3DTP3WuvApXzP+P8AJa/FF0j/ACdHwng9OgPLd27jr2HILq6PQUtKvJz3fJz6+onVeeOxsVulAQBAVMRwyjUMvpsJ5wJ9xdUVNNRqe/FP5Fsa1SHusqv+HcMf+3HZzh+Vqy8K0kv9n0b/ACWrWVl1+x5h/hvCse2oKQL2mWlxLoMRIBMA9VdQ0NCi90I5+LZGeqqzW1vBtltmuEAQBAEAQBAEAQBAEAQBAEAQBACgKWJ4XSfqwA/8miD7jX1WnX0Gnre/FX7rDLoaipDhmsq8Ac3/AG3zyDrH3Fj7Lk1PA3G7pT+v5X4NuOuT95fQ1eK4NXcWjwzYyDmFjzkFaD8M1qlZR+d19TZjqqKTydmF7E4p6gCAIAgCAIAgCAIAgCAIAgCAIAgCAIAgCAIAgCAIAgCAIAgCAIAgCAIAgCAIAgCAIAgCAIAgCAIAgCAIAgCAIAgCAIAgCAIAgCAIAgCAIAgCAIAgCAIAgCAIAgCAIAgCAIA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32" name="AutoShape 8" descr="data:image/jpeg;base64,/9j/4AAQSkZJRgABAQAAAQABAAD/2wCEAAkGBxMSERUTEhMWFhUXGRobGBcYGBYYHBoWFBcZFxwWGBUYHCggGR4lHBgYITEhJSktLi4uGB8zODMsNygtLisBCgoKDg0OGxAQGzQkICYsLC80LCwsLCw0MDAsLCwvLCwsNDQsLC8sLy8sLywsLCwsLCwsLCwsLCwsNCwsLCwsLP/AABEIAMIBAwMBEQACEQEDEQH/xAAbAAEAAgMBAQAAAAAAAAAAAAAAAwQCBQYBB//EADoQAAEDAgQEBAUCBAUFAAAAAAEAAhEDIQQSMUEFUWFxEyKBkQYyobHB0fAUQuHxFSMkM1IWQ2KCov/EABoBAQACAwEAAAAAAAAAAAAAAAACAwEEBQb/xAAzEQACAQMDAgMIAQMFAQAAAAAAAQIDESEEEjFBUQUiYRMycYGRsdHwoSPB4RVCQ1LxFP/aAAwDAQACEQMRAD8A+4oAgCAIAgCAIAgCAIAgCAIAgCAIAgCAIAgCAIAgCAIAgCAIAgCAIAgCAIAgCAIAgCAIAgCAIAgCAIAgCAIAgCAIAgCAIAgCAIAgCAIAgCAIAgCAIAgCAIAgCAIAgCAIAgCAIAgCAIAgCAIAgCAIAgCAIAgCAIAgCAIAgCAIAgCAIAgCAIAgCAIAgCAIDWcexbqdMZLOJ7WGt/b3XM8V1T09G8eWza0lJVJ54OZxnE8Qx4cxxIESDJkcgZuvPf6hWhJS3Pp1x8Dpx01KSs0dZwriTa7MzbEfM3cGJ9uq9To9ZDVU98fmuxyK9CVGVmWjVaCGkjMdBIkxrA3W1uSdiqztczWTAQBAEAQBAEAQBAEAQBAEAQBAEAQBAEAQBAEAQBAEAQBAV8ZiMg6nRa2q1HsY36sspU97NM/ilXcgdQAPoZXKl4hWvZG4tNA13E8S58Eunbb7Lja+vKtNbndrHwNzT04wWDVVcS14HhuzCYte4+2i0akXuUbdDZh3ZPh81N+ZliNxqrKNWdKe6m+CE4xnG0ifE/6h/ivID2iQdMsbgzb+q3Z6iepm6m6zt9PgUxiqMdlsG0w/H3wGkBx5jfS9jA7roU/Gp4g43fc1paKPKdkbbAcSFRxYWw4CdZESBr6rqaTXx1EnC1mjUrad01e+C+uga4QBAEAQBAEAQBAEAQBAEAQBAEAQBAEAQBAEAQBAeEo3YGi4jiQ82mBp+q4Gs1Cqysuh0KFPaslKuywnX097rRlaKvIvi84KNbtM3XJqTTbsbcUQilBlsA+mndQsyV0eNDhed/p2lZinyg2iDHUzEjQ6tJFxy9pVkfL6BZwyl4zqVmyGCzSCLRaLaRopK92ydkzbcA4n4JLpDi+M0uJs2Yufl125roaLWPTt2ynz/wCmpqdP7VW7HV4XjdJ8AnKToD+q9DR8Qo1LK9m+5zJ6WpHpc2a3jWCAIAgCAIAgCAIAgCAIAgCAIAgCAIAgCAIAgCA1fHKjsoY3+b5jMeUbepstHXVtkNq5ZsaeF3ufQoFoESuK7I3Ltmvr44Fzg0zAvbTaCd+3Rc7U17we34GxTpWtcouJI5D7LmpS68G1hMyDrETOw/qrLqXxI2yevtHQX5XUr24BB4OhE9Zue8qSTavb97mbnpwYjUweu0ct1NRxgw5XZUPDoaX05Jj5Y6TCtUU2sh1ejMaGIJs4EGLgiLFRbccErLobrhHGnUjE5qesEz7HULf0niVajLa8x7fg1K+kjUV1hnW4PH06vym8TBsY5xy6r0un1dKv7jz26nJqUZ0/eRaWyVBAEAQBAEAQBAEAQBAEAQBAEAQBAEAQBAEBznE8S1zyTsRlBHLcLzmtr76jfRHSoU3GNjT8RxBqAsaQ0D/cfs3T66WXMqXqq3TqbUIqOWVsPTFOm0U2GHOddxEnKSMzucxbpCo1W2yS6F0W23uLLny3RafmcbErJMiNJzgIGm5sFONNvP8AJnclySE3E6ekW5/RXRTbyQ+BI1gy6X9YA5X2V6jZY/UQ3ZMWkHMAY5dfRMWkHfBK2nlaCDB+kD7BY22SYvdlargDmJJDiYOwAGsT6qU45swpq2CvTwxZIb8o1Fhc6qqS8rsT3XeTOlWc27XEEaQYj13CrpznSlvg7MlKEZKzRtsB8R1gB4rWOG7gYtzjT0Xdo+NTXvq6+j/H2OfU0Mb+V2OgwnFaVT5XieRsf6+i7FDX0K3uyz2eP35GjUoVIcourcKQgCAIAgCAIAgCAIAgCAIAgCAICjieIim+HtIYdH636gaBalXVqlU21FZdy6FFzjeLz2LNDEsfORwdGsGY7q+nWp1PcafwK5QlH3lYqcVxha0tYRnIMbx6A81p63Vezjtjyy6hS3O8uDh61R5d/nnIJhpEAvMTDB23OkLzEozbdSf8XOxHba0Mkzoc3wg3K1ztOc7nn36LCvJbeMmfde4uVKPcQAANoFlRVhdtsjGRF4UR5o/O8jkoxp4J7jGqzVpJ1Jj+qztXusJvlImew5WxaP36q9rCSdkV3yehron25bz25qSWP35i6MqrSQ0AReS7n/dYmuEIvlkka316cuv71WLp3yY4sTvoggdOWn11V04blgrUrM1FdnmmfSRr3ifdacpqMsmzFXRpXYqt4hb4UMLPIQczvEBMiDtEQentclCVtrvK+e1iXHLwTO4y1jBOZxMDSNLXB0VHs6jlbgsjT3EX+M09S4tFp5coPupqNTi1zLoG94P8SOzBlN5qED5C03HIbz2lb+l12sptRXmXRP8At1NKvo4cyx6nXcKxxrNJcwsIMXn8heh0OqnqIOU4OLTtn9Ryq9JU5WTuXlulAQBAEAQBAEAQBAEAQBAEAQEGMwjarS1w7dCqdRp4V4bJonTqShK6OUxnD3YZmZ2hsS0zEm2sFearaGppI73ldWv47HUp141nZGGQluZ5MWhtwe5g/Ra05tQu/p+/YsVr2RVxlJr6gc68Ns6JETcC9lr1aq2pydy6F0rIno0wAXgOkeW9tth2+6RnuW9L0ISvfaz1wm8ZYgRubfXko1nuld/QzHGCOm199SBzi/RRi5PNn8CT2gmASXDtZNyWWxboZUTZom8TOwCsUr2MNclrDVvNDpPl3Cvo1fM1LsVThi6KtfEFziCIE2v11WlqK15NLgvhTsvU9w7/ADT6W3tp9Vijdeb1E1ixPXxLpgT/AGV9WtUlhFcKcUUcRFy4+8WWhOTk+5sQ9CicQwwAZcD7X5q+DlFWMyh1ZFisNTe5ud2UTAvqSPaVfCT46EU3HKKdXhXhCwGWTcaeqScpZLY1kyfB4VuoMdunVRWeXkhOo3g6vAcbqUwM5zt0vqCdLj8rr6bxStTXn8y9efqc6rpITflwzaUPiKiTDjkvEkjKDpBM2XVo+K0aklF3T9eDUno6kVdZNwumagQBAEAQBAEAQBAEAQBAEBhVqBokmAoVKkacd0nZGYxcnZGmxnEM8tjy7zvylcLV+IupeEFg36Wn2+Z8msqXs68n7aLjJ3xLubixlFOux0gNsGjlrPOFCcFNpdEWReLsyx+EqBrm0nw6Q4F1wBABaAO286lXuVOH9O3BXB38zLFKlDZddw9L9AqntXPJltt2RROLIs4H0K041MO5f7O/BIzSwtztaVODw/uRfJ5T0sA4jW8cz+FKE7xv2MyWSenWLQXTH3/e6lCu4xb6kHBN2IqjACLwJm/L9/dVOEY2JptkD8cymZNz0vEnkO6lGdvdz9iXs5TKWJ4pUcTksNOscxyRyvyyyNGK5KHg5jmMk8z+JWN9sItvbgmZQygXkz+x7KDldkGyak4Gcw+xU7pIrkjY0qbXC+g1jW877K6OSiV0YUaNIVMpe1gcYzZS7KTpvoeZsr6NGE6qUpbV9bGJTmo3SudJS+Gg0WqezYHtK7H+hR61GaD8Qf8A1Jj8M4ckFzS4iDc2MGbgWW5T8J00LYb+Lf8A4VvXVWrJ2NyukaYQBAEAQBAEAQBAEAQBAUMXxNrLC5+gXN1fidKh5Vl/vJsUtNKeeEafFYs1SQfQC0T9l57Ua6pqJWfyS6fvqdCnRVNYNPxHDsqwHZhDmkQ4icvMha/tWry/zg2I4LeNrljCWtLnQcrRYm25Kyku9v3qQSu8lam5z6bTBBIuJFt7n6KFmktufx3LMJkNag6ZzGZveI/ULGy/JlSSMGcSc1p8QN1gEGLTAnreFGXZLJL2abwS4nEZRMToRbRVzjKHlv8AwIpNmhq/EbWvaMhkkxBvax1gaq2OklJN3L/ZmzpcSOaBTOkzNuxtqqNu2N7kHTv1MXYqpMDKPc9OyxaPvGdsSu97pDTmdbYwLRr+imuLkk0YvAaCbAbf3PNI3kzNzNtMxJEdFgw2S0qU2G6ztbIuVuSU4UmQdlhRZDeZsw1rDSL/AIVqptoi5E1NjspabSNZFlOL2rzFcsvBd/6dGIpNpBo8O0uOjjzA/mvfkurp9LXr2cFtj3fX4ftjWlqY0nd5fY7OmwNAA0AAHYL06VlY5Ld3cyWTAQBAEAQBAEAQBAEAQHjnACTYBRlJRTlJ2SMpNuyNHxDimby09NzpK81rvFnU8lB2Xfq/h6HRoaXbmZqvEv8Aj8rhqo5O3Bu7bIxovM9D+5WabZmSRjShziCNN+pMEBX04KOLkZXse1qZLcuxPXRRzLFjKdncVWAC08rdEqZWOBFs8+YAzG5GkhWXvaxjgpVMOCZBi+/7jZVKN+S1SZQxOZuYlwI2EaQLxFyqnBXsWxaZz2Iw5dWa6NxB9R9LBbcJ2ptF97I6gD3jbcLn8lB7S814Prb1RrNjDPAw5v00Ukg3gkMACbnptCthFNckG2R0agOYgHW8lS2LbdMNu9mWv4ZriHsGV3NZw8xwR3NYZHi8fRpE+JVa0xpI06N1doii5u8Ff7GVGT6FHEcfERSb3LrX7KxppWuZVLPmOi+DuL0Kw8Ko0CsBfMJDxP8AKTv/AOPqu94Y9M47HFbvXN/3t9Dn62lVg9yfl+x2IXcOWEAQBAEAQBAEAQBAEAQBAarj2Bq1Wt8N8RMssM09doXM8T0lXUU0oP5dzb0laFOXnXz7HNMo1qcirrJIAGURsBrMDeV5DUUZ06nng4/vf8HWU4TXldyZhvfX8KuMbv1MMzBv9gr4vNv4ItGLnekXj8rN218DKSIzVzEAA3m+iss5vyqyFkuT3JYmYGnOUUVnPIvkkcyB5QTaM0cv6qe1JeW5G93kr4psMJABdBgX5cisxjGXJm7uaehTNRuZmts3LNFyOQsoVKe2VlwWqXchbgiarc1jGx2A1jSVVK8IPsW71YxovdSimPEeST5zeBr5nWA5Qq8T86svT8ErX5LFXElokB7r/wAvfvooQjd82MWRKKhcB/8AXMeqGLJChXzTmIA0Ex7qcbRw8mJLsYNrtaMo8/Miw9+SjZ3u/oScW/Qwe5xBg5Q4zDbfUXR1M3MqKRzWPYX1nEOsPLpOk9ea36T200repYnYsUaUWCrlK/JFk4paOByuBkGSDO2igpuLwYa6H034U4ua9LK8jxWQHdRs6F6vw7We3p2l7y/bnn9Zp/ZTxwzeLomoEAQBAEAQBAEAQBAEAQBARYnJl88EdVVW9nt/qWt6k4br+U5XFluZxbpsO3JeP1NGlKcnTx2/eh2KbkopSIfEAiTHdau3Za/JZyZHKOpdMad7e4V1tl1+3Iq7PHNIHIAXtoNCpWklkXTJcuVsx2HU6WU0tsePgRvd2JBTNgXdSPRS2PCZjcstFcsDXEak6djyVeIvaieWrmD2QyQBIEBsQJWU8bnyOtivi8FlPiHWCD0uD+FTqYS23LKc08IqBzf+TQDrJC0FGXCLslcVWNJy+YjWORnn+7K1RfLM5ZBicQYNomDGqzBZJxginWpOcRJPVWxkknYmmkWcJU1lpAFh16/vkqqi9SLR5iqZHmDiGskwN7Gxnab2WYNPDWWEzmQ14rMEZg4S4zEG+gj6Lp3h7NvgmuDamWyTftqtRWlggzJpcQSL2kTPJYwnZi9y7wx9Snlc1wFQXLhMdokz1Giyq7p1N8MWKp01NWksH0vgPFhiKc2D22cOvMdCvXaHWLU093DXKOBqaDoyt06GzW6a4QBAEAQBAEAQBAEAQBAajjmoA1j6clxvFXlKPNmbuk63ND/DAHM8z00jeVxYUIp7p5f2N/e2rI0/HHyQC4NBgQTeSY05aBZcZTflWCcGo88kNN9egA5rg5uzTcehVLvDLXzLVsnhmxpcfa0TWa5ttvML7wL/AEUqdROWSEqD/wBpapYinWqF4qNcA0ZGAwc0XLgfbSwWwpwlyUuEoK1i1QqVPB84bnjRu55AkjdYzKLi8EWkpXRjgIdmhpEGPMDMjvqPoVXCnmyJVHbk8p1XvghsC+tjbQkbFZTUneXGTEko4Pa1PyyST3t3t6KmootOSvb1wSi3exznG+FU3APLRzjkQZB9NVRGpKPuvn9sbdKbvY1lKsWdQdHa9r7hZlFS/Bfa5ewzi5oD4zbkWBMXidtVRJJN7eCLwRvwpc+TaBpsf3Gqtg0lZkXJpYJKlNoYc/lbuRI+uqgm3Lyi7IeNy1gaz+b7KyilvuzMMvJoqrXMYXlxAaZNptEQI02PutuLUpbUizqXuHtz0wS7MYsYgnrGyoreWbSViMsMvYaiIBJj72/sqZSbdkQbJKTJk/hRbDL/AAav/C1xVBs7yv6t/Uahbuh1sqFRPp1NfU0vbQ29eh9KY8EAgyDcEbg7r2qaaujzzVnZmSyYCAIAgCAIAgCAIAgCA5zj+OayqGOcAXiWtm5A1XA8Rcvau/FkdDSpOJrn1SbdLfhc1SburG3axo+JYEVKlMVAXw7MXC0ZdARvMn2WI1Gk03yWx7o3VTDB1rAbDWyVY78XK4y2nlWgyzfLJ0t0SUYcGU5ckFfglN7dB7rHsI28nJJV5J5Kn+GPZ8tRzbxAJ26KhwnFYLfaxfKJKOLrsmQHtFyCIPuFmMprLyYcKcvQt8I4i6u40xSc11yQYNgYMK+lTlWk4Qy+f25TWiqS3Nl/EU9Q6Wnaba2kBQqU3CVqit8fUhCS5jk5ergHU8+eq57STGa8Xm3Totati1ksYx1NuEkUqxb8o1iRPL9woRvy+DYTZXdj/Cy5yADYdCbWVioupfaGkza4d5LiTyt179dVQ7LgrawKxEtDrSeevQKMF1RlY4NfxTzuIBi0AjZX0nZXZKOEe4fh5NMydovMmOaSqLdchKeSvgHiDlEC4Btt2/dlOqnfJJu/JaptMaX5qpi6M3GLclixgzcA4QNFFYMcHV/BXFAP9O48yyT6lv5916PwbWX/AKM/l+P7nK8Qof8AIvmdevQnLCAIAgCAIAgCAIAgCA5r4j4G6pWbiGgEtbly7m8z6Lj+JaevN76eV26m9pK1OK2y+po6LHtzGcx+gnYCJhefpykk7fA6ctrsiXD4gFxkGAQNCBoDI94Ut63X5X2IyjgnqYsGSzQax02T2m6flVkiKhZZIsJiPEZmDcukTz/KtlZe7a3cxZp5LFJtQOMxlIgDrGqxH2ieeA9jWOSqeIZanhhrjoZi1yd9oj6qLk1GyyT2XW4tVgY1HbrCTbsRjYp8MxHhYhjspyg+Z5iIf5YjW2qt0NVUZwm31s/g/wBuRrx9pBxO8ewOEEAjqJXrZRUlZq5xU2uDS8f4E2rSd4Qy1ItFp6ch0O1lzNb4ZSqQvTjaS49fTsbmm1coTW93RwIpuYMrwS4EAg2PKSF5KpFxm08M7qkpK6Zc4dwY4mrl1bbNIENHPvyHTutnQaeeoqKEcLq/T94Ka+oVGF+p0vHvh27X0GCB8zBA5QWg25yuz4l4VutOhHPVLH+DnaXW2vGo/mcnjXhrhmsWmCCDIsfa6886cotxaszqxd1dHKYzFvfUc5riBNgOS6FOnCMEpI2IwSRssPiqzWeV0277arWlCm5ZViDjEi4ZXIbNQgZnWlpZcnSDqSfup1oJvyrhd7mGjd5WxyIOuq0rsr5MXOvz/RLYM8Gc3kC0JYwSB8Frm/M0gg8iLypU5yhJSjyiMkmmmfRuE8RbiKQqN9RyO4K91pdTHUU1OP07M89WpOlNxZdWwVBAEAQBAEAQBAEAQBAVq+Bpv+ZgnmLH3Coq6WjU96K/uWRqzjwzU4v4dJBDKhgzZ2xiJBbH2XMqeEv/AI547NX/AAbcNb/2j9Dnxw7E4WGuAe0kkuA8snedvVcytpdRQbTj5e6yvn2N2NelVV75JqdXIJcQJ9JJsIK1U5J7kSaUsE2FcYkOn2gTsIUae7m5iduLHpsRoXc+Q5WT3XkcoZw65MbbT17JuUleX+TNmirimMgWvtyv+9VVUccLqShfJ1XAMSX0QD8zPKesAQfaF6/w3UOtQTfKw/l+UcfVU9lR24eTZLfNc0PxNwI4hodTIbUFp0kd+Y2XK8R8P/8AoSlC25d+qN3R6r2LtLgn+G+EnD0oeQajozEdNB9/dW+HaL/5qbvy+f7Ihq9R7ad1wjbroGqfIfjDjDsZWIDctOm5zGc3AGC8xsS2w2HcrzfiGpU6tlwj0egoKlTu+WamngbLlutk3XM3nDcFaBrtG55AKjNSVlya9SaWTYVPgrFPh0saLeQm/rYj6rs0/Ca+y+E/iaf+oUU7ZM8f8JYgRF4IMsPu0tMbdFry8K1NLiKlft/mwhrqUuXYo1eG1GOzvZUaAAAHAhs89Lk29lpTo1qUbSg162f3NhVYS92RFUotdaTYyL8tuo2ha8ZWJnlJhyxe2ul/wjeTOD3gXF34XH0RP+TXPhvHJzyBTcOzrdnk7Lu+DVVGTT6mrrqO+lddD6wvTHBCAIAgCAIAgCAIAgCAIAgCAo4vg9CoIdTb6W17LUq6HT1feivlj7F8NRVhwzUM+F/CJ8GoYP8AK8mx6EfouZqPB5PNKf1/K/BtR191aa+hrq+FdRJzgza5Bj0dC4tbTVtOnuT+Nrr6m5CrGp7rKlWpMZT3j7LUlJJl8Y9yam1zmgRMnpoNuYCklJxS5uQbSZf4HizTqhrrCpb/ANh8p+49Qup4RqJUq+yeFL79Px9DV1dPfDcuh1i9acgIAgCA5XGfBNJxJpvLJJOUgOAnloQFxdR4NCpJyhK1/n+DpU/EpxVpK5VHwOTY1gJ3DTP3WuvApXzP+P8AJa/FF0j/ACdHwng9OgPLd27jr2HILq6PQUtKvJz3fJz6+onVeeOxsVulAQBAVMRwyjUMvpsJ5wJ9xdUVNNRqe/FP5Fsa1SHusqv+HcMf+3HZzh+Vqy8K0kv9n0b/ACWrWVl1+x5h/hvCse2oKQL2mWlxLoMRIBMA9VdQ0NCi90I5+LZGeqqzW1vBtltmuEAQBAEAQBAEAQBAEAQBAEAQBACgKWJ4XSfqwA/8miD7jX1WnX0Gnre/FX7rDLoaipDhmsq8Ac3/AG3zyDrH3Fj7Lk1PA3G7pT+v5X4NuOuT95fQ1eK4NXcWjwzYyDmFjzkFaD8M1qlZR+d19TZjqqKTydmF7E4p6gCAIAgCAIAgCAIAgCAIAgCAIAgCAIAgCAIAgCAIAgCAIAgCAIAgCAIAgCAIAgCAIAgCAIAgCAIAgCAIAgCAIAgCAIAgCAIAgCAIAgCAIAgCAIAgCAIAgCAIAgCAIAgCAIAgCAIAgCAIAgCAIAgCAIAgCAIAgCAIAgCAIAgCAIAgCAIAgCAIAgCAIA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90" y="1172310"/>
            <a:ext cx="4422510" cy="5785082"/>
          </a:xfrm>
          <a:prstGeom prst="rect">
            <a:avLst/>
          </a:prstGeom>
        </p:spPr>
      </p:pic>
      <p:sp>
        <p:nvSpPr>
          <p:cNvPr id="15362" name="AutoShape 2" descr="data:image/jpeg;base64,/9j/4AAQSkZJRgABAQAAAQABAAD/2wCEAAkGBxQQEhUUEBQWFRQXFRQVFRcUFBcWFBUUFRQWFhQVFRUZHSggGBolHBQUITEiJSkrLi4uFx8zODMsNygtLisBCgoKDg0OGhAQGywkHiQsLCwsLC8sLCwsLCwsLCwsLCwsLCwsLCwsLCwsLCwsLCwvLCwsLCwsLCwsLCwsLCwsLP/AABEIAN4AvAMBEQACEQEDEQH/xAAcAAABBQEBAQAAAAAAAAAAAAADAAIEBQYHAQj/xABJEAACAQIDAwUMBggFBAMAAAABAgMAEQQSIQUGMSJBUXGBBxMUMjNhcpGSobHBI0JTgrLRFRZSYoOiwuFDc5PS8DREY7MkJTX/xAAbAQEAAwEBAQEAAAAAAAAAAAAAAQIDBAUGB//EAD0RAAIBAgQDBQUGBQMFAQAAAAABAgMRBBIhMQVBURMyYXGRBhSBobEiM0LB0fAVUmLh8RYjNCU1Q1NyJP/aAAwDAQACEQMRAD8A7jQCoBUAqAjzY6NPHkRfSdR8TU2FyFLvLhF44iL2wfhSzIuiM++OCH/cIeq5+VMrFwZ32wfNLfqVvyqcrFzz9dcLzMx+4aZWLocu+OGPAt7NMrF0Hj3lhbgT7vzqMrFyUNrJa+lvSX86WJBtt2Mc49pfzpZkXQFt5YR09lj86nKxdHn60QfvezTKxdC/WnDc7kdammVi6EN7MJzzKOu4qMrFwibzYRuGIi7XA+NLMm5Mh2nC/iSxt1Op+dRYEoGgPaAVAKgFQCoDJb6b4+AssUUffJmXOAzZVVb2BPO2oOg9dSkDne0d89oSGz4hYf3YUGa3WeHrq2hBTTYiSXy08z/5kpt7IqyKglghHEk9Q+ZqdBqFWWFeEZPW1vgKXQ1H+HoOES9tz86XQsxy7SPMkQ6wKZhlHDab83eh91fypmGUd+kn+0jH3R/tpmGU9XaLc8yj+H/aozE5Qnh2n/UL/pUzDKCbGn7ZT/D/ALUzDKDOLY/4kZ60H5UzEWGNiHH1oz2D8qnMMoPwuTmK9ht86ZhlBPjX5x7yfnTMTYiSTZua9RcWIksKn6vypcWPI5ZItY5Zoj+67D4EUBdbP3w2nF5PFmQdEoDfEX99VsiTT7H7sGIjYLjsMrLwzxEqw8+U3VvWKixJ17Z2OTERrLEbowuNLHqI5jVQSaAVAcl7ukUanCyFbuRMuYEq1lyFQDzasfXVJVFDc6cPhZ175N0ctixovfO6n/yISPbXSrxqRlsUq4erS78WiamMEgsHjbzrIAfUatcxDxQuOGa3nW49YJqdCLMeuHN75svXmt7xTQahhgy31k9oD41NgPXZMh4ZT1Oh+dLC4/8AQU54Rk9WvwpYXF+gZ/sn9k/lSwF+g5/sn9k/lQHn6Fn+yf2TQHv6En+yf2TSwHDYc/2T+yaAeNgT/Zt7J/Klhc9/V+bnW3XpSwuNOxmHjMo62X5mpsRcadnIOMkftj5XpZC7GSYSM8ZAfMqsffamhOo2SBbaK5Hof7iKi6FmV0kscXHIPTlUfyrf41F0AM2Nv9YgfuoUHtNqewVnKrGO51UcHWq92Lt15H0durglgwcEaXsIk48eUMx95qTnkrNotaECoDk3d+HIwnpTfCOufEbI9rgvel8PzOSxORwNuquBn1cNgzEN4wVvSUH30VSa2YlgsPU70F6DVw8fMgX0CyfA1dYmouZzy4Jg5/ht5NktJmHB5QPNIT+IGrLGT6Iwl7N4Z92Ul6P8h6YuUHSaS3QwRv6RVljnziYv2Xh+Gq/il+pKTaUg+uD6US/I1b35dDJ+y0+VVej/AFLHDbcUDloL9IQW+NT79Hoyj9lq/KcfmTU3hjHAW+6flU+/Q8TN+zGK5OPq/wBCQm9QHBiOxqn32BX/AExjP6fUKN7v/I381PfaZH+mcb/T6nsm9KnhK3Dnz8ejSp99p9fkP9M43pH1Ism8Kn61/bqPfqZK9mMZ/T6gH2vGede1WPzqPfoeJZey+L6x9SHLtIX073bzwkn15qj36Hiar2VxPOUfmRGx7ng6r1QL8S1V9/j0NV7KVOdVej/UA2Mk+1fsWNf6TVXj3yibL2Uj+Kq/gv7gZMQ54ySn+IR+ECqvGzfJG0fZnCrvSk/RfkRZIlPjDN6ZZviao8VUfM3jwPBQ/BfzbGjk+KAvogD4VV1JPdm8cHQp9yCXwGQ4ZpnCAi7X1PDgSSfVWlKOaVjlxtVUqbm+R9TbNTLDGOiNB6lFeofBN3dyTQgVAcq7vS3iwvpy/hX8q58Rse1wX7yXkcgSvPZ9ZAKtVZ0RCCqs1Q4VBohwqC6HCoLI9FQXDJAx4KT1AmhlLFUYd6aXxRITZsp4I3w+NQYvieEW9RBV2LOf8M+tfzqCv8Xwf8/yf6D/ANBz/Zn1r+dCVxjBfz/J/oMbY844xt2WPwoXXFcG/wDyIjvhXXxkYdamh0QxdCfdnF/FAaG97ioBpFSVYw1JmxjVYxkCero55knYMebEKOkPw46ow0rpw/fR4vFv+NP98z6dwa2jQdCqPcK9I+IDUAqA5h3c1vDhv8yT/wBdYV9j2eCv/dl5fmcaWvOZ9dEKtVZvEIKqaoJGhPCotcyxGLpYdXqO1/mSkwnOxsP+c9WyHi1/aFL7uPxb/L+56J4E4nMfNr/atFQk+R4tf2iqvepbyHHb0aeKnrIX861WGfU8irxhz/ml5v8AyGh23O/koC3opJJ+EVb3Vc2Ye+133aZPg/Sb+JhZf9Bh+KrLCR8SPecY9kvkS1wO1+bDv7MY+LVPukOhHb4zw+Q/wLbA/wC3f2Y/91Pc4dCO3xvh8hkh2qnjYWQ/wC34ah4OHiT7zjVyXy/UhybexMflsOy+lHLH+IVT3Rcmx79iV3qdwH6xxv48fqIb8qo8K+TNqXGpU3qpR8n/AIGmfDvz5T57r/asnh5Lke1hvaerHapf/wCgcmB50YEf85xWTpn0GH9plL72Hxi/y/uQpYyvGq2aPcw+Mo4lXpSv9UAarI0kCerI55kzd+4muBmIRyBe1zkNhfmrrw3fPD4x/wAaXwPpzD+Ivoj4V6J8SEoBUBzbu2L9Dhv81/8A1msa2x6/B3/uy8vzOLEWrzpbn2KHrVGbRHiqmqJmBOpHmqY7ni8dpZqMZ9H9SRunu020p5I2m733tQxJUuzDNlIUXAFtPXXp04prQ/O4wdST7RvRnSdmdzHBReU75MemR7D2UAHrvWygjeNGmtkX8Wz8DhOEeHi6xGD/ADa1bRFnOMediXtbbUODUNO5RSbA5WIv0aDQ0vYidSMNZFFJ3ScAP8Rz1Rt86jMjH3umXU28MS4TwuzGLKG0HKyk2vYmpvpc1dVKGfkE3f27HjYjLCGCBivKABJUXNhfz0TuKdVVI5kV+w9+cLjJVihL52vYMlhoLm5vUKSZnTxMJuyLXH7xYfDyLFNJldwCqkMc1zYWsOnSpbRpKrCLs9zzaWBwbsExEeHLMLgSBAxHC4vqaaFpTS0bKDaXczwMw5CvCeYxPp7L3FVcEZyoUpbx/I5tvluo2y5Igk/fO+58tlKOAhUcoXINy49RrGpBLc5qlJ0bOnJ6u1iv2hxA6BXlTep+m+zlHLRnN83b0/uyC1VR7sgT1dHPMsd2x9KTa/JbjqDyTxrtw254PGn/APmZ9MINB1Cu8+KHUAqA513aR9Bh/wDOP/rasa2x6nCpxjVd3uji06WY1589z7OGx4tZs3iPFVNUHwzWYddFuc2Ppdrhpx8L+mpfbl4rwfakd9FlvGejljT+ZR669LDy0PzCayYhrqrmm2vtObD7ZgjeVzA5UqhNlBcFeA42a3GujmZTk41Ur6EfuyYPK2GxCix5aE21uuV49faqJLmUxataSNH3QP8A5Gy2kXnWKYesE/E1aWxriPtUrlNuLjtnpgkOK8HWVS4bOFMhAJINjqdKhNWMqE6Sgs1rml3yhRNmTrEoVO9gqALAAsDoObjUy2NqyXZOxC7lBts4/wCZN8BSOxTCfdHJth418NLHiUBIikS/Qb3OU9aq9ZrTU8yDcZZlyOhbYlXFbdwuQ3QLC4PmCmQfKrfiO2f28RHoa7ebc2DaDh52kBVQq5GUBRcknUG/H3VZxTOmrQjUd2c93XDR7USLZ80s2HRvpCxshQAhzYGxUX0POapHfQ4qKtVtTd0e90TF9/2nk4rCir1N47e9l9VZYiVkdts+IhHpqZTGPdz129VeS9z9Z4bR7LCQj4X9dSK1EdMgTVdHPIvN0wRKpAubNYdld+HWqPnuNv8A2H8D6PrtPjRUAqA573aIXbCxFFLZZrtYXsve2F7Dm4VWSuhma1Rxdp0bjp/zprknRbPQw/FqlHRSt4PVDo4Q3isDXNKm0ezR4+33op+T/wAhPBW81ZuLPRp8bw77yaF4M3Qaq4s7YcTwkvxr46D9rO0fepk0ZCGHpKQ6+8V2YeR+dcTgqdVSi7pNr4cjb91xCVweLj04i/OMwWWP1Wau2XU4sWrWaIO8O7+OlwZxWKxQlUKsojFyLNblcwBAalmZVKU3DM5XNRsCTwrYhXiRBLH2x3t7gKstjaDzUPgZnuZbuYXHRzeEIWdGS1nZRkdTbQHpU1WKuYYalCaeZao32+eUbOxCKb5Igp1uRbLYN57Wq0tjqrW7JpFd3MDbZhP7059QqI7GeF+59TIbibH8LwGPQC7fQMnposjADr4dtVirxOahTzwmvL8zzuUIZMerNc5InIvzaBVHvqY7kYNN1TQ7+b0PiJPANn8t2OWVl5zzxqeYDXMf70k76I2xFZzfZ0/iavc/duPZ0OUcp2s0r/tEcw/dGthV0rHTRoqmrLc41hMUcRJPiW4yMzgc/LJYDsGUV5+JkbcMgquIlKTsrpX8OZEOGf8AZPbXAoM/T6nFsHDTOvhqeHCNz2rRU2efV4/h13U38gbwqvjMPXW0KNzycR7RyXdSj5u/6FzupIrYhVUczfCu6lBp3Z8/iMfPEv7Tb+h9E1ucwqAVAVG8i3RPT/pNAY/aO6mFxOskS5v2k5DeteNLBxT3Mvju5Sl7wYh180ihh7S2PuqriYvDx5aFVP3O8dH5J436nKn1MKo6UXyChVj3ZkKTYG04+OHdvRCv+E3rN4ePQt2uJXRjtnbr43HyKkkTwxg8t3jMYUHiQG8ZrcLVMKKjsZyVWtJdpokdJ7oezhJs90RSSnezGACTySFAAHE2Nq3exbERzQY7d/DyTbL7zLG6Sd5eLLIMpOhCHXm4UWxEE5UrNcjzcTd+fBQSwzGM5yWXKSQCy5WDacNAdPPRIihSlCLiynwvcqRRysVJzXyIFB9ZqMhksEubNBs/cuOHCy4VZZCkrZmYhM/AAgaW1yipy6WNY4eMYOCejJ+xd3VwmHfDxSOVbNZmCllzizWsAD21NtLF4UlCOVMZupuwmzlkWGRnDlTywOSVBA4WuNfdUKNiKVFU72e5X7qbleAyyuZhIJI2TxMjAk3JFiRRRsZ0cN2bbve5ldmbr7T2Y7SYVIpSRlJ5LHL5g1iL+aqpNHPGhWpO8bM6BupjcTPCWxsSxPmKhArLyQLEnMTxN+yrrxO2i5uN57nJtq7q4zASskELyxE/RsiNICo8UMF1VgNNeNc9SipbmUVWozbpWaYKPd3akvDDuo6WyJ+I3qFh49DTtMVLdpE6DubY2Ty0scY9IsfUoFaKklyK9nVl3plvge5ZAljPNJIehAI19ere8VokTHDwXiXh2RDhkywRhASoJUXY6jix1NSbpJHSKAVAKgKreLxF9MfA0BUxVJI9qgDloB4oB4NCB4NAOFAOFAOFAe0B7Ug9vQCvQCvQHmagGlqAYWoAbUACSoBW40XsP3l/EKEm3oQKgFQFVvD5NfTHwNAVEZqSQlQBwoB4oB4oBwoQYzukY2bDLFJBM6FmKFQRlNhcG1uNcmKlKCTiz6LgFGjiJTp1YJ2V78x+8eIxWzlSeOdp4swWRJgtxfgQygcdR5tKmq50lmTuvEYCnhcfKVGdNQla6cb/AEbYDePb86zYbwaa0eJCEAopyZmC9vGq1aslKOV6M24fw/Dyo1e2heVO/N62Vyyx22pnxaYHDOAyreaZlBYWAJyrwB4euryqSc+zj8WclHBUYYWWMrx0b+zG+nxe5IkjxkM8SCVpoJCyOzRL3yE5SQ11AFr246aWqz7SMkr3T+RnGWCrUZycFCcbNJSdpa7a6lPu1j8Vi8RiIXxTKISQGRI7tZytzcacKyoznOUouWx38QoYTC0KVWFJPPybeml+Qza2JxMeClnXGGQCUCJ0ygPGSEIYZdCDfhUTc1Tcs3PQvhqWFqYyFB0FG8ftJ30e+mvND8dHiEwCYuLFTd8CLI6uVKEHjYZRa3bUzU1TU1J3KUZ4aeOlhalKOW7Savf6mq3f2l4Vh45iACy8oDgGGjW81xXTSnngpHhY7De7YidJbJ6eRPJrQ5BhNANY0JASVAIM3jJ6afiFAbShAqAVAVe8Pkx6Q+BoCmjqSQlQAi0A4UA8UA4UBgu6zOpjhS/LDsxHOFy2BPbXHjHokfUezMJKpUnbSyV/G5I342vHicMsGFYTSSMlliOYgDW7W4a2GtTiKinDLHVmfB8JVw+IdauskYp6vT0KjeeNcPNs6JnW8KxiTlDk/SKSW6Bx41lWSjKC6fqehw6Uq9HFVFF/bbtpvo9iwDeB7YaSUgRThskhPI5QH1uHEW7RV+5Xu9mc1ve+EqnT78LXXPTwNTtPeKOGaCEFWaVrNZx9GlvHa3ztz10TrKMlHqeJh+HVKtGpVd0orTTd9EYbdZcLLi8Z4U0eQs5QvIFVgZGuQbgHS1cdBQdSWb96n03Eni6eFodgndJXsrtaLw6j9s7Sw4wEuEw7lxG8YR2I+lLOWbIBxC21PnFTUnDsnCPIphMNiXjoYqtGzkndL8NlZX8yxxG11l2bHh8PeWd4kjyIpJXhmLaWUDz1o5p0lGOrsccMJOnxGWIrfZgm3dvfpbqavYGz/BsPHETcqtmI4Fjq1u01004ZIqJ4WOxHvGInV5N6eRPJq5yDSakkY1ACeoBCkW7x2+0T8QoDZ0IFQCoCr3h8mPSHwNAUsdCQooB4oCHtl5liJwqq0t1yhvFsWAYnUaAXqk81vs7nRhI0ZVUq7tHXbfbQz0W8mM79PD3mGV4FzNkLoWFgeSDmudax7Wd3Gydj1pcOwjpU6ueUVN2V7O3nsW0m8ozRRRxNJO6LI0akARggHls3DjV3W1SS1OSPDfsyqTmowTtfe/kkH2XtqPEyNDJH3udPGjkCk26VPBh1dNTCopPK1qUxGCq0Kaqwlmg9mr/PoM2Rt6CWdoEjaOVQcwaMIdOI066iFSLllSsy+KwGIp0VWlJSg9rO4za+1cHHP3qaPPMwBssPfGa/DgLk6VE501KzWvkXwuFxs6Pa05Wgv6rIstszQQQFsQoMS2FsgYC+gstaTcYx+1scmEhXrVrUX9t+NvmRMI+DjwxxEUaLCULErGASvAgjj2VVOmo5ktDeqsbUxCoVJNzvbV8ys/WHAAoBA13t3seDG730GTTldlZ9rSva3yOz+HY9qTdRWW/29vPoTsLt3CGKWUoI0ibK+eIK2e17BbXv5quqtPK5bWOapgcYqsKSlmcldWd1brfoAl3sWHI02Glhik0SQhbcLjMqm66a2NQ6+XeLSLx4TKtmjSqxnKO61+TejFtXeSSLEx4eOFG76AY3aWykW42VT0Gk6zU1FLcjDcNpVMNKvObWXdZdV6sjbW3gxWFSd5oorKqCIpmKl3JFmJPMNbaVWdWcE215GmGwGFxM6caUpa3zXtey6ac+upO2HNMz5jOuIgaIMHVVGWS+qcnzcxrSm5N73Ry4yFGMLKDhNO1m3quupdNWp5oJ6EkdB9JH6a/GgNfQgVAKgKzeDyQ9IfOgKNKEhhQDxQDqAyGwP/1sZ6C/0Vzw+9ke9jP+2UPN/mD3fuu18WH8ZlJW/Ot1It2VWn99K5pjbS4VRcdk9fmN2wpG2sPk4lVzW6LMDfsqJr/fVi+FafCKuba7t8ipx0jYXFRY+5KSzzB+gIshSw60sR5xWcrxmqnVs9CjGOJw08FzjGNvNq/10H4tnTH4TFSXHf3DgH6iF8iL7BUnrqJNqpGT5kUlGeBrYaH4Fbzdrt+t7Gn30lWR48OySOmWSSQRIzsDbLDcLwGYsfuit67u1G375Hj8IhKEJV4uKd0lmaS6y38LL4lb3MsT3yGbCzLfI18rD6rXDqQehh/NVcK7xcJHX7Q03CrTxNN7rddVs7+K+h7vWP8A7TAgcBk7BnNRW++gOGP/AKZiG/H6Au6jo2GBFo2d2k0sGYZBdjzkKT6zTFbxLezl3Gq/xJJLwWu3xLfumW8Bf048vtc3ZetcTbszg9n7++R8nf0M7i8O5xWzULtG/g6jMAMymzHQMLXtprWLTzwXgepTqQWGxU0k1nenJ7dCyxqwYYTwYyQzd+lR2JsHRWyoryNwUgi/UKu1GN4zd7s4qTr4h062HjkyRaS5Nq7aS3d/qB3S2WcJjpoopO+Q96VmOlgxPJBtpm41NGGWbS2LcTxSxOChUqRyzvZeXPxsabDS5nGuvKLC/AaWBHNz10nzhMegBQD6WP01+NAa2hAqAVAVu3/JfeFAUKUJDLQBBQDxQFZhd38PFL32NMsmtyrMAb8cwvY1RU4p3R2VOIYipT7Kcrx8kO2nsNJpElDNFMmiyR2vb9lgQQwqJU1J32Yw+OnRg6TSlB7p/VdAeC3eEbyTd9d8Q65RK4UlBzZEAsKhUrNu+vU0q8QdSEaWVKmvwq+vm9yJLupnwngsk2YKysjZAGUA6jjre5189VdG8MjZ0R4tkxXvMIWbVmr7jd591pMY8bLMsaxC0a5CSvDib6+KKirRc2nfYtw7itPCQlGUHJy3d/31LDZGzJ48RJNPKknfFVSEjK2yXy5SSbDlG9XhCSk5N7nNisVh6lCFGlBxytvV333vp4Fds7dieLFtie/x3cnvirGQpU2uBrodOPTVI0ZKea511+KUKuEWGyPTZ35+gTbG7MuIxK4gTqhjt3od7vlAN+Vrytb1M6TlLNcphOKUqGGdDs283e138tNC223saPGRd7mv0hl0ZWtbMv5VpOmpqzOHB42phKvaUvTk10ZBXdrP3sYmZ50iN0RlVVuNAXtq5HnqnY3tmd7HQ+JZczoQUHLdq7fw6D9obsQTzd+lMpfTLaQqFA5ly2I9dTKjGTu7lKPE69Gl2UMqXle/ncJBu9ho81ogc9s5cly1uFyxNSqUFyM58QxM7Xna21rK3pYl4XCJEuWJFRehQAPdV0ktjnqVZ1Xmm234jhGASQACeJA49dSZjHoBuF8rH6QoDV0IFQCoCt2/5L7y0BQJQkMtAFWgHigPaAcKEHooD2gIe0pnQxlATymzWDEWEbEXtzXAHbVJNq1jpw8ISUlJ20Vtuq6+BGTHyNBM0i97ZUupAZdTFm0zc4a47KrmeV30N3QpxrwjB5k3rs+duXVajEx8wULkY3ReVlck3gLZrjS+cW7aZpbW/dizoUXJyzLd6XX81reVtR6Y6fL5JrqqaFGuwITMwa+pF35PHkimaVtiroUM3fWrfNab6W6PTXbUs8OzFRn8a2tgQL9R1FaK9tTiqKKk8uwSpKjTQDTQHhoBjUAF6AWDH0sfpUBqqECoBUBXbe8ketfjQGfShIZaAIKAeKAj47ENGLqmbQ8XVBfmF2NQ2Sk3sUku+2HRQXJDBgkq6Fo2PPb6y3BF1vzdNVU78iGrbh4t6oioJK8Qo5XlGABk72OcAkKDzk1Ge24RoEa4+Ot9ei9aB6DHxFswXVlF8t7Ei1x67GouCofebDmMszpqqugfhIrXy289wQegjWqSmktQm07okJvFh2hEwlXKVuAWAe/DLlve99Ks5K1yVBtXS0JCbVjLrGHVpCLkKwOUC1yTfp7TTNrYZX0Jt6sQQsXtOONgrMqswbJmYBSVFyCebiKo6kU7XFmZWLuhwSkCzKoJz3FzYDQLbmJvrzW89ZyqbJ6fvYlK5cbI3qw+JbKjFX5lcWLeieB6q0jUi3Y6qmBr04dpKOn73LomrnIMagBPQDsB5ZOv5UBqKECoBUBX7d8ietfjQGdShIZaAKKADj8YsETyP4qKWPntzdtQ3ZXLU4OclFczkG1try4py8rX6FB5CjoA+dck5OW59hhcNToxtFfHmyrmwwfjp1VEZ5SmI4dTxEs0txwhsbkk+oDr0pm0sZ0OFU6UlO7dtiz2btabDtmicrbmvdT5ivA1VNxeh31aFKvHLON/r6nm09rz4h88krZgCBl5IAPFQBzVftG9ziqcJoOKjHR9SrXDEG+YjzDhY8RY30o6l1YwXBIfikzxMEoFgT7qh1G3c1XBaKVm5eoaJQvCobud2Hw1LDq0Fv8AMvMLvTioozGkpseBYZmX0WPCpjUktDKtw3D1JKbjr8n5lNip2lN5GZj0liTUaieEw9TvQWgCOEDgAKs5MtSwlKGsYpBUax0PPoRxB6RUGz00ex17dXahxOHV28cXR/Oy8/aLGuqEro+Px9BUazitt0Wxq5xg3oB+zR9MnWfhQg09AKgFQFft3yJ61+NAZxKEhloAgNAZ3uguRg2tzvGD1ZqpPY68D9+jl7Vyn1t+Q5Res2zdMfJEQL1EZJuwckkCBsKvzKKWWI4CoZeG2o4ChceUqtxcY61KYB1YhHlqm5TmTsJAtjna2lx5/NWbdyspPkRHGtaIiTOj9zdSMO/QZTbsVb100tj5njDTrLy/NmrNanlA2oAuy/LL2/ChBpqAVAKgIG3PIt1j40BmkoSFU0AYUBV704Ez4WVFF2y5lHSy8oD3VEldGtCeSomcfV71ytWPq6dVSdgkTWrKSOuDuiZjMXnS2gsCOHGs4xeZFJRspMrS3xroSMpS+oZGrNo7E9B6trUNaFi2w3e8pz3vzWrBmM891Yq5z6q1ibIBergV7VZIxnK0kOvUWLXPVBJAAueYDiSeAqyRlKaOwbvbO8Gw6RnxgLt6TamuuKsrHx+KrdtVc+XLyLBjVjnBtQBtlH6Ze34UBpqECoBUBVb0TFMM7DUixt06jSgMrs3aceIH0bcocVPjDs5x56Ek9aAMDQDhQg5/vZuY+czYRcwYkvGOIJ4lOkeas5Q6Hp4XF5WlIx08DxG0iMh5gykX9dYOJ7VLEJ7M8J0qlrHbnUkQ89+ytbHm9pdeRJjNxWckejRqqSCCqm9wgkqmUka7XqUrEXGql9BxPAeerEOVtSQdlT2LCGQqNCcjae6tVF2PMqYyGfSS9STs3YGInNkiYDnZwVUdZPyqVBsrPHU4K7kdA3f3SjwpDse+ScxIsq9JUdPnNbRppHi4niE6yyrRfU0Jq5wDWNACc0A3d7GpNP8ARnNk0JHC5B4Hn4UINhQCoBUBT72/9LJ1D4iolsaUknNJnGMXBdsyMUccCDasO0aN62DlHVepJwu9eMw+kiiZOkjle0vzBq6qxfM5JKcd0XeC7oWHbSVZIz1Zx7tfdWlzPtodS+wW8WFm8niIyegsFb2Wsak0TT2LRGB4G/Ub0JI+0dmxYhcs6BxzX4jzgjUVDSe5eFSUHeLsZ47gYa9w0oHRnHxIvVezR1riFVdCdDubglAHeAdLXZmJN+c68anKjD3qre9yg2n3PLEnDSacyyceoOPnVJU+h3UOJZe+vijHYvCSQtlmRkboYW9R4HsrBxse5SxUaiuncGDVGjqUk9i12bu/iJxeOMkdLWVewtx7KsoSlsc1bHUKLtOWvTf6G23Z3QGHIkmIeQeKB4qHp85rohStqzwsbxN1lkp6R+bNVetTyjyhAKaZUF2ZVH7xA+NCSlxu92Di8adGPRHeQ/y3FLlXOK3Zn8b3Q1OmGhZz0voPZW5qG7FO1T7upTYnH4rFeXfKv7C8lfUOPaTWTqrkawpVJ76fU2/c3QByB/zkmr03dGtag6VkzotXMRUAqApd8ZQuFfMbZrKPOb8PcaiWxrQ+8RxnFnU1xyPpqGxEGKZfP11m0azwNGpraz8D1sRG/lEHqvROS2ZwVuCuW1n56Am2dh34Nl7fk1WVeaPLq8EnHXK15ajo9kOnkZ2XqJH4TV1iuqOOWAqx2m15kuOfaMfiYlj1tf8AEDV1iYGboYlbNMOm8O1U+sr9aRH4WqyxFPqUccUvwJ/vzDpvltJfGhjb+GR+F6t20OpGbELemEG/mOHHDJ7Mg+dT2seqHa1f/W/38DyXfrEuLSYONh0FXPxp2keqJjiKsdVBr9+RGTemRTddnwA9Pe2qM1PwNXjsS9LS9WSv16xx8XDRj7kn51Paw6ox7Wq9qb/fwBvvftNvFijX+F/uao7aHUm+Ie1MC+3dqv8A4gTqWIfImqvEU+pKhi3+FL9+ZGl8Pk8pin7HP9Nqo8TDkWWGxL3kkRJNig6zTM3Wf9xqjxL5I2hw2pPeUn5CXC4dP3j1k/2qrrVGehR4DP8Ak9X+QUYsDRFA/wCdAqur3PTp8IjHvP0Hxyk8TVkdaoU6S+wjc9z7EBZgGNgb287WsB8a6aR4fEYrvHTa2PKFQCoDLd0aBmwmZBcpIr26QLgj1Goaui9OeSSZyOeYNqP7jzEc1cs01ufS4ecZK8WQXNZHowYJjUHTEYKFrhcJGXdUBsWZVv0ZiBfTrqUrspUkoxcmr2TZdvsTEIGPfQAvSW1F3AIsDochPaKl0TzViMLNpOnv4Lw8V1I8kOJQoudHLqWTKyNdQL382l+PG1VdIuqWBmm8jVtHutQ0ceNOgiv90dAbmPQwPbUdiZyocO3zW+Pw6A1xs9mOQWQ2c5Wsp6Cb6VXsiz4fhdFmeu2q1+QSPHTsQojuxGYABrlekDop2REuH4ZJtzdlpuj0Y2csUEfKHFcrXHWKdlyI/h+GUczm7dbobFisRIpZI8yrxIUkDS/T0VKpXJlgMJCSjOTu/H+x7MMWpRWUKXvk0XW3jc5sBfnqexsIYbANSau7b6v9EN8FxJdELWLgsuq2sou18oJBGmnHWp7IsoYGMZTUb2335+f12CS7EmDRrJJ5RzHoScpsSNdA17HhV+ytYmGJw+WUoQX2VfZftDf1eKqzSMLgNoL6MA5F2IsR9Gw081Tksi38QTklBaaemnL4ooqzPRuEQ1JlImQGpRy1C73cxJkxMSx8EcFiOBbgFHTa5Jrrpx0ufOcQqxbyo7eK0PMFQCoAc8IdSrC4IsRQHLN6txHjYvACV83EdY56hpPRm1KvOk7wdjC4jCyIbFfV+VYSofys9qhxeO1SNvFEVqxdOUd0evQxlCp3ZIbmqp27hIpSrBlNipDA9BBuD6xRaFZRUk4vZlnHvBLlytldbAcoEGwLEaqQfrtVs72OR4GlmzK6f+OqfQjptJhJE9heIIoH7QTp6wSKZtUzZ4eLhOH8135XLCfeIvIjslsglFgeJkBAPYMo7KlzuznhgFCEop75fl+uoLAbUVMO8LKSWLEHS12VRcniLZebjfWoUrKxethnOvGqntb5N/DW5Mwu14lMbkSZ1i70dEK2sRcA8ePA1KktzGphaslKKas5Zudx0O8CLPJIUJV1Rbcm/ItxB0ANracOapz63IlgJOjGnfVNvnz+enz5kLBbXWNFBQl4zKYyGsv0qhWzjntbSqxlZHRWwsqkm09Ha+mv2XfTzHvtiMyxssbIiI0ds2ayFSoyiwsRcnz3qcyuVWFn2couV23fa2t76/vQGdvEFSkUalUyDVyMttbai17621pmJ9yVmpSbu78v05AMTtmaQqWaxVmZcqheU3Em3E81Q5Nl4YWlBNJbpL4IZNtqVk72Xuut9NTfpPrpmdrExwdKM86WpX5qqlc3nKMVduwRCT4qk+4es1rGjJnl1+KYeGid34fuxYYHZMs5ygE3+qn9TVvGlGPieFiOJ1KukdF8zq+5e6AwtnlAz25Kjgv960PNNlQCoBUAqAVAVW0t3oMR46C/SND7qAym0u5yDrE46nHzFTcGZx24k6f4WYfukH461VqL3R0U8VWp9yTXxKWfd1k8ZHXrDD8xVHRgzthxnFR3afmv0IrbI6GPrWqvDrkzrhx+ou9BDf0KTwb1qflVfd31OiPtBDnB+o07EfmZT7Q/pqPd5Gy49h3upen9xy7Em5int2+IqOwmX/jeEfX0CrsOfoT/AFE+ZqOwmP4zg+r9GetsGcfZ/wCqh+Bp2MyP4zhOr9GDOxpufvft3+AqewmQ+NYT+r0ENjvzsvZmPyq3u8jOXHaHKMvkeHZB5391vian3fxMJcej+Gn6sS7JB+sT7/cL1ZUI82YT49X/AAxSJuG3ad/Eikb7pA/mtVlTguRx1OK4ue87eSSL7Adz+d+MaoP3jf3CrrTY4Z1Jz1k2/M1Gze55Guszl/MOSvuoUNZgNmRQC0SBeoUBMoBUAqAVAKgFQCoBUAqAY8SniAesUBDm2PA/jRIeygIMu6OEb/CA6rigIz7j4U8Aw6nb86ACdw4OZ5B98/nQDf1Di+0k9o0Av1Dh55JPbNAPXcPD87SH77fnQBk3Hwo4qx62P50BKh3Uwi8IV7daAnw7LhTxY1HZQEpUA4ADsoB1AKgFQCoBUAq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5364" name="AutoShape 4" descr="data:image/jpeg;base64,/9j/4AAQSkZJRgABAQAAAQABAAD/2wCEAAkGBxQQEhUUEBQWFRQXFRQVFRcUFBcWFBUUFRQWFhQVFRUZHSggGBolHBQUITEiJSkrLi4uFx8zODMsNygtLisBCgoKDg0OGhAQGywkHiQsLCwsLC8sLCwsLCwsLCwsLCwsLCwsLCwsLCwsLCwsLCwvLCwsLCwsLCwsLCwsLCwsLP/AABEIAN4AvAMBEQACEQEDEQH/xAAcAAABBQEBAQAAAAAAAAAAAAADAAIEBQYHAQj/xABJEAACAQIDAwUMBggFBAMAAAABAgMAEQQSIQUGMSJBUXGBBxMUMjNhcpGSobHBI0JTgrLRFRZSYoOiwuFDc5PS8DREY7MkJTX/xAAbAQEAAwEBAQEAAAAAAAAAAAAAAQIDBAUGB//EAD0RAAIBAgQDBQUGBQMFAQAAAAABAgMRBBIhMQVBURMyYXGRBhSBobEiM0LB0fAVUmLh8RYjNCU1Q1NyJP/aAAwDAQACEQMRAD8A7jQCoBUAqAjzY6NPHkRfSdR8TU2FyFLvLhF44iL2wfhSzIuiM++OCH/cIeq5+VMrFwZ32wfNLfqVvyqcrFzz9dcLzMx+4aZWLocu+OGPAt7NMrF0Hj3lhbgT7vzqMrFyUNrJa+lvSX86WJBtt2Mc49pfzpZkXQFt5YR09lj86nKxdHn60QfvezTKxdC/WnDc7kdammVi6EN7MJzzKOu4qMrFwibzYRuGIi7XA+NLMm5Mh2nC/iSxt1Op+dRYEoGgPaAVAKgFQCoDJb6b4+AssUUffJmXOAzZVVb2BPO2oOg9dSkDne0d89oSGz4hYf3YUGa3WeHrq2hBTTYiSXy08z/5kpt7IqyKglghHEk9Q+ZqdBqFWWFeEZPW1vgKXQ1H+HoOES9tz86XQsxy7SPMkQ6wKZhlHDab83eh91fypmGUd+kn+0jH3R/tpmGU9XaLc8yj+H/aozE5Qnh2n/UL/pUzDKCbGn7ZT/D/ALUzDKDOLY/4kZ60H5UzEWGNiHH1oz2D8qnMMoPwuTmK9ht86ZhlBPjX5x7yfnTMTYiSTZua9RcWIksKn6vypcWPI5ZItY5Zoj+67D4EUBdbP3w2nF5PFmQdEoDfEX99VsiTT7H7sGIjYLjsMrLwzxEqw8+U3VvWKixJ17Z2OTERrLEbowuNLHqI5jVQSaAVAcl7ukUanCyFbuRMuYEq1lyFQDzasfXVJVFDc6cPhZ175N0ctixovfO6n/yISPbXSrxqRlsUq4erS78WiamMEgsHjbzrIAfUatcxDxQuOGa3nW49YJqdCLMeuHN75svXmt7xTQahhgy31k9oD41NgPXZMh4ZT1Oh+dLC4/8AQU54Rk9WvwpYXF+gZ/sn9k/lSwF+g5/sn9k/lQHn6Fn+yf2TQHv6En+yf2TSwHDYc/2T+yaAeNgT/Zt7J/Klhc9/V+bnW3XpSwuNOxmHjMo62X5mpsRcadnIOMkftj5XpZC7GSYSM8ZAfMqsffamhOo2SBbaK5Hof7iKi6FmV0kscXHIPTlUfyrf41F0AM2Nv9YgfuoUHtNqewVnKrGO51UcHWq92Lt15H0durglgwcEaXsIk48eUMx95qTnkrNotaECoDk3d+HIwnpTfCOufEbI9rgvel8PzOSxORwNuquBn1cNgzEN4wVvSUH30VSa2YlgsPU70F6DVw8fMgX0CyfA1dYmouZzy4Jg5/ht5NktJmHB5QPNIT+IGrLGT6Iwl7N4Z92Ul6P8h6YuUHSaS3QwRv6RVljnziYv2Xh+Gq/il+pKTaUg+uD6US/I1b35dDJ+y0+VVej/AFLHDbcUDloL9IQW+NT79Hoyj9lq/KcfmTU3hjHAW+6flU+/Q8TN+zGK5OPq/wBCQm9QHBiOxqn32BX/AExjP6fUKN7v/I381PfaZH+mcb/T6nsm9KnhK3Dnz8ejSp99p9fkP9M43pH1Ism8Kn61/bqPfqZK9mMZ/T6gH2vGede1WPzqPfoeJZey+L6x9SHLtIX073bzwkn15qj36Hiar2VxPOUfmRGx7ng6r1QL8S1V9/j0NV7KVOdVej/UA2Mk+1fsWNf6TVXj3yibL2Uj+Kq/gv7gZMQ54ySn+IR+ECqvGzfJG0fZnCrvSk/RfkRZIlPjDN6ZZviao8VUfM3jwPBQ/BfzbGjk+KAvogD4VV1JPdm8cHQp9yCXwGQ4ZpnCAi7X1PDgSSfVWlKOaVjlxtVUqbm+R9TbNTLDGOiNB6lFeofBN3dyTQgVAcq7vS3iwvpy/hX8q58Rse1wX7yXkcgSvPZ9ZAKtVZ0RCCqs1Q4VBohwqC6HCoLI9FQXDJAx4KT1AmhlLFUYd6aXxRITZsp4I3w+NQYvieEW9RBV2LOf8M+tfzqCv8Xwf8/yf6D/ANBz/Zn1r+dCVxjBfz/J/oMbY844xt2WPwoXXFcG/wDyIjvhXXxkYdamh0QxdCfdnF/FAaG97ioBpFSVYw1JmxjVYxkCero55knYMebEKOkPw46ow0rpw/fR4vFv+NP98z6dwa2jQdCqPcK9I+IDUAqA5h3c1vDhv8yT/wBdYV9j2eCv/dl5fmcaWvOZ9dEKtVZvEIKqaoJGhPCotcyxGLpYdXqO1/mSkwnOxsP+c9WyHi1/aFL7uPxb/L+56J4E4nMfNr/atFQk+R4tf2iqvepbyHHb0aeKnrIX861WGfU8irxhz/ml5v8AyGh23O/koC3opJJ+EVb3Vc2Ye+133aZPg/Sb+JhZf9Bh+KrLCR8SPecY9kvkS1wO1+bDv7MY+LVPukOhHb4zw+Q/wLbA/wC3f2Y/91Pc4dCO3xvh8hkh2qnjYWQ/wC34ah4OHiT7zjVyXy/UhybexMflsOy+lHLH+IVT3Rcmx79iV3qdwH6xxv48fqIb8qo8K+TNqXGpU3qpR8n/AIGmfDvz5T57r/asnh5Lke1hvaerHapf/wCgcmB50YEf85xWTpn0GH9plL72Hxi/y/uQpYyvGq2aPcw+Mo4lXpSv9UAarI0kCerI55kzd+4muBmIRyBe1zkNhfmrrw3fPD4x/wAaXwPpzD+Ivoj4V6J8SEoBUBzbu2L9Dhv81/8A1msa2x6/B3/uy8vzOLEWrzpbn2KHrVGbRHiqmqJmBOpHmqY7ni8dpZqMZ9H9SRunu020p5I2m733tQxJUuzDNlIUXAFtPXXp04prQ/O4wdST7RvRnSdmdzHBReU75MemR7D2UAHrvWygjeNGmtkX8Wz8DhOEeHi6xGD/ADa1bRFnOMediXtbbUODUNO5RSbA5WIv0aDQ0vYidSMNZFFJ3ScAP8Rz1Rt86jMjH3umXU28MS4TwuzGLKG0HKyk2vYmpvpc1dVKGfkE3f27HjYjLCGCBivKABJUXNhfz0TuKdVVI5kV+w9+cLjJVihL52vYMlhoLm5vUKSZnTxMJuyLXH7xYfDyLFNJldwCqkMc1zYWsOnSpbRpKrCLs9zzaWBwbsExEeHLMLgSBAxHC4vqaaFpTS0bKDaXczwMw5CvCeYxPp7L3FVcEZyoUpbx/I5tvluo2y5Igk/fO+58tlKOAhUcoXINy49RrGpBLc5qlJ0bOnJ6u1iv2hxA6BXlTep+m+zlHLRnN83b0/uyC1VR7sgT1dHPMsd2x9KTa/JbjqDyTxrtw254PGn/APmZ9MINB1Cu8+KHUAqA513aR9Bh/wDOP/rasa2x6nCpxjVd3uji06WY1589z7OGx4tZs3iPFVNUHwzWYddFuc2Ppdrhpx8L+mpfbl4rwfakd9FlvGejljT+ZR669LDy0PzCayYhrqrmm2vtObD7ZgjeVzA5UqhNlBcFeA42a3GujmZTk41Ur6EfuyYPK2GxCix5aE21uuV49faqJLmUxataSNH3QP8A5Gy2kXnWKYesE/E1aWxriPtUrlNuLjtnpgkOK8HWVS4bOFMhAJINjqdKhNWMqE6Sgs1rml3yhRNmTrEoVO9gqALAAsDoObjUy2NqyXZOxC7lBts4/wCZN8BSOxTCfdHJth418NLHiUBIikS/Qb3OU9aq9ZrTU8yDcZZlyOhbYlXFbdwuQ3QLC4PmCmQfKrfiO2f28RHoa7ebc2DaDh52kBVQq5GUBRcknUG/H3VZxTOmrQjUd2c93XDR7USLZ80s2HRvpCxshQAhzYGxUX0POapHfQ4qKtVtTd0e90TF9/2nk4rCir1N47e9l9VZYiVkdts+IhHpqZTGPdz129VeS9z9Z4bR7LCQj4X9dSK1EdMgTVdHPIvN0wRKpAubNYdld+HWqPnuNv8A2H8D6PrtPjRUAqA573aIXbCxFFLZZrtYXsve2F7Dm4VWSuhma1Rxdp0bjp/zprknRbPQw/FqlHRSt4PVDo4Q3isDXNKm0ezR4+33op+T/wAhPBW81ZuLPRp8bw77yaF4M3Qaq4s7YcTwkvxr46D9rO0fepk0ZCGHpKQ6+8V2YeR+dcTgqdVSi7pNr4cjb91xCVweLj04i/OMwWWP1Wau2XU4sWrWaIO8O7+OlwZxWKxQlUKsojFyLNblcwBAalmZVKU3DM5XNRsCTwrYhXiRBLH2x3t7gKstjaDzUPgZnuZbuYXHRzeEIWdGS1nZRkdTbQHpU1WKuYYalCaeZao32+eUbOxCKb5Igp1uRbLYN57Wq0tjqrW7JpFd3MDbZhP7059QqI7GeF+59TIbibH8LwGPQC7fQMnposjADr4dtVirxOahTzwmvL8zzuUIZMerNc5InIvzaBVHvqY7kYNN1TQ7+b0PiJPANn8t2OWVl5zzxqeYDXMf70k76I2xFZzfZ0/iavc/duPZ0OUcp2s0r/tEcw/dGthV0rHTRoqmrLc41hMUcRJPiW4yMzgc/LJYDsGUV5+JkbcMgquIlKTsrpX8OZEOGf8AZPbXAoM/T6nFsHDTOvhqeHCNz2rRU2efV4/h13U38gbwqvjMPXW0KNzycR7RyXdSj5u/6FzupIrYhVUczfCu6lBp3Z8/iMfPEv7Tb+h9E1ucwqAVAVG8i3RPT/pNAY/aO6mFxOskS5v2k5DeteNLBxT3Mvju5Sl7wYh180ihh7S2PuqriYvDx5aFVP3O8dH5J436nKn1MKo6UXyChVj3ZkKTYG04+OHdvRCv+E3rN4ePQt2uJXRjtnbr43HyKkkTwxg8t3jMYUHiQG8ZrcLVMKKjsZyVWtJdpokdJ7oezhJs90RSSnezGACTySFAAHE2Nq3exbERzQY7d/DyTbL7zLG6Sd5eLLIMpOhCHXm4UWxEE5UrNcjzcTd+fBQSwzGM5yWXKSQCy5WDacNAdPPRIihSlCLiynwvcqRRysVJzXyIFB9ZqMhksEubNBs/cuOHCy4VZZCkrZmYhM/AAgaW1yipy6WNY4eMYOCejJ+xd3VwmHfDxSOVbNZmCllzizWsAD21NtLF4UlCOVMZupuwmzlkWGRnDlTywOSVBA4WuNfdUKNiKVFU72e5X7qbleAyyuZhIJI2TxMjAk3JFiRRRsZ0cN2bbve5ldmbr7T2Y7SYVIpSRlJ5LHL5g1iL+aqpNHPGhWpO8bM6BupjcTPCWxsSxPmKhArLyQLEnMTxN+yrrxO2i5uN57nJtq7q4zASskELyxE/RsiNICo8UMF1VgNNeNc9SipbmUVWozbpWaYKPd3akvDDuo6WyJ+I3qFh49DTtMVLdpE6DubY2Ty0scY9IsfUoFaKklyK9nVl3plvge5ZAljPNJIehAI19ere8VokTHDwXiXh2RDhkywRhASoJUXY6jix1NSbpJHSKAVAKgKreLxF9MfA0BUxVJI9qgDloB4oB4NCB4NAOFAOFAOFAe0B7Ug9vQCvQCvQHmagGlqAYWoAbUACSoBW40XsP3l/EKEm3oQKgFQFVvD5NfTHwNAVEZqSQlQBwoB4oB4oBwoQYzukY2bDLFJBM6FmKFQRlNhcG1uNcmKlKCTiz6LgFGjiJTp1YJ2V78x+8eIxWzlSeOdp4swWRJgtxfgQygcdR5tKmq50lmTuvEYCnhcfKVGdNQla6cb/AEbYDePb86zYbwaa0eJCEAopyZmC9vGq1aslKOV6M24fw/Dyo1e2heVO/N62Vyyx22pnxaYHDOAyreaZlBYWAJyrwB4euryqSc+zj8WclHBUYYWWMrx0b+zG+nxe5IkjxkM8SCVpoJCyOzRL3yE5SQ11AFr246aWqz7SMkr3T+RnGWCrUZycFCcbNJSdpa7a6lPu1j8Vi8RiIXxTKISQGRI7tZytzcacKyoznOUouWx38QoYTC0KVWFJPPybeml+Qza2JxMeClnXGGQCUCJ0ygPGSEIYZdCDfhUTc1Tcs3PQvhqWFqYyFB0FG8ftJ30e+mvND8dHiEwCYuLFTd8CLI6uVKEHjYZRa3bUzU1TU1J3KUZ4aeOlhalKOW7Savf6mq3f2l4Vh45iACy8oDgGGjW81xXTSnngpHhY7De7YidJbJ6eRPJrQ5BhNANY0JASVAIM3jJ6afiFAbShAqAVAVe8Pkx6Q+BoCmjqSQlQAi0A4UA8UA4UBgu6zOpjhS/LDsxHOFy2BPbXHjHokfUezMJKpUnbSyV/G5I342vHicMsGFYTSSMlliOYgDW7W4a2GtTiKinDLHVmfB8JVw+IdauskYp6vT0KjeeNcPNs6JnW8KxiTlDk/SKSW6Bx41lWSjKC6fqehw6Uq9HFVFF/bbtpvo9iwDeB7YaSUgRThskhPI5QH1uHEW7RV+5Xu9mc1ve+EqnT78LXXPTwNTtPeKOGaCEFWaVrNZx9GlvHa3ztz10TrKMlHqeJh+HVKtGpVd0orTTd9EYbdZcLLi8Z4U0eQs5QvIFVgZGuQbgHS1cdBQdSWb96n03Eni6eFodgndJXsrtaLw6j9s7Sw4wEuEw7lxG8YR2I+lLOWbIBxC21PnFTUnDsnCPIphMNiXjoYqtGzkndL8NlZX8yxxG11l2bHh8PeWd4kjyIpJXhmLaWUDz1o5p0lGOrsccMJOnxGWIrfZgm3dvfpbqavYGz/BsPHETcqtmI4Fjq1u01004ZIqJ4WOxHvGInV5N6eRPJq5yDSakkY1ACeoBCkW7x2+0T8QoDZ0IFQCoCr3h8mPSHwNAUsdCQooB4oCHtl5liJwqq0t1yhvFsWAYnUaAXqk81vs7nRhI0ZVUq7tHXbfbQz0W8mM79PD3mGV4FzNkLoWFgeSDmudax7Wd3Gydj1pcOwjpU6ueUVN2V7O3nsW0m8ozRRRxNJO6LI0akARggHls3DjV3W1SS1OSPDfsyqTmowTtfe/kkH2XtqPEyNDJH3udPGjkCk26VPBh1dNTCopPK1qUxGCq0Kaqwlmg9mr/PoM2Rt6CWdoEjaOVQcwaMIdOI066iFSLllSsy+KwGIp0VWlJSg9rO4za+1cHHP3qaPPMwBssPfGa/DgLk6VE501KzWvkXwuFxs6Pa05Wgv6rIstszQQQFsQoMS2FsgYC+gstaTcYx+1scmEhXrVrUX9t+NvmRMI+DjwxxEUaLCULErGASvAgjj2VVOmo5ktDeqsbUxCoVJNzvbV8ys/WHAAoBA13t3seDG730GTTldlZ9rSva3yOz+HY9qTdRWW/29vPoTsLt3CGKWUoI0ibK+eIK2e17BbXv5quqtPK5bWOapgcYqsKSlmcldWd1brfoAl3sWHI02Glhik0SQhbcLjMqm66a2NQ6+XeLSLx4TKtmjSqxnKO61+TejFtXeSSLEx4eOFG76AY3aWykW42VT0Gk6zU1FLcjDcNpVMNKvObWXdZdV6sjbW3gxWFSd5oorKqCIpmKl3JFmJPMNbaVWdWcE215GmGwGFxM6caUpa3zXtey6ac+upO2HNMz5jOuIgaIMHVVGWS+qcnzcxrSm5N73Ry4yFGMLKDhNO1m3quupdNWp5oJ6EkdB9JH6a/GgNfQgVAKgKzeDyQ9IfOgKNKEhhQDxQDqAyGwP/1sZ6C/0Vzw+9ke9jP+2UPN/mD3fuu18WH8ZlJW/Ot1It2VWn99K5pjbS4VRcdk9fmN2wpG2sPk4lVzW6LMDfsqJr/fVi+FafCKuba7t8ipx0jYXFRY+5KSzzB+gIshSw60sR5xWcrxmqnVs9CjGOJw08FzjGNvNq/10H4tnTH4TFSXHf3DgH6iF8iL7BUnrqJNqpGT5kUlGeBrYaH4Fbzdrt+t7Gn30lWR48OySOmWSSQRIzsDbLDcLwGYsfuit67u1G375Hj8IhKEJV4uKd0lmaS6y38LL4lb3MsT3yGbCzLfI18rD6rXDqQehh/NVcK7xcJHX7Q03CrTxNN7rddVs7+K+h7vWP8A7TAgcBk7BnNRW++gOGP/AKZiG/H6Au6jo2GBFo2d2k0sGYZBdjzkKT6zTFbxLezl3Gq/xJJLwWu3xLfumW8Bf048vtc3ZetcTbszg9n7++R8nf0M7i8O5xWzULtG/g6jMAMymzHQMLXtprWLTzwXgepTqQWGxU0k1nenJ7dCyxqwYYTwYyQzd+lR2JsHRWyoryNwUgi/UKu1GN4zd7s4qTr4h062HjkyRaS5Nq7aS3d/qB3S2WcJjpoopO+Q96VmOlgxPJBtpm41NGGWbS2LcTxSxOChUqRyzvZeXPxsabDS5nGuvKLC/AaWBHNz10nzhMegBQD6WP01+NAa2hAqAVAVu3/JfeFAUKUJDLQBBQDxQFZhd38PFL32NMsmtyrMAb8cwvY1RU4p3R2VOIYipT7Kcrx8kO2nsNJpElDNFMmiyR2vb9lgQQwqJU1J32Yw+OnRg6TSlB7p/VdAeC3eEbyTd9d8Q65RK4UlBzZEAsKhUrNu+vU0q8QdSEaWVKmvwq+vm9yJLupnwngsk2YKysjZAGUA6jjre5189VdG8MjZ0R4tkxXvMIWbVmr7jd591pMY8bLMsaxC0a5CSvDib6+KKirRc2nfYtw7itPCQlGUHJy3d/31LDZGzJ48RJNPKknfFVSEjK2yXy5SSbDlG9XhCSk5N7nNisVh6lCFGlBxytvV333vp4Fds7dieLFtie/x3cnvirGQpU2uBrodOPTVI0ZKea511+KUKuEWGyPTZ35+gTbG7MuIxK4gTqhjt3od7vlAN+Vrytb1M6TlLNcphOKUqGGdDs283e138tNC223saPGRd7mv0hl0ZWtbMv5VpOmpqzOHB42phKvaUvTk10ZBXdrP3sYmZ50iN0RlVVuNAXtq5HnqnY3tmd7HQ+JZczoQUHLdq7fw6D9obsQTzd+lMpfTLaQqFA5ly2I9dTKjGTu7lKPE69Gl2UMqXle/ncJBu9ho81ogc9s5cly1uFyxNSqUFyM58QxM7Xna21rK3pYl4XCJEuWJFRehQAPdV0ktjnqVZ1Xmm234jhGASQACeJA49dSZjHoBuF8rH6QoDV0IFQCoCt2/5L7y0BQJQkMtAFWgHigPaAcKEHooD2gIe0pnQxlATymzWDEWEbEXtzXAHbVJNq1jpw8ISUlJ20Vtuq6+BGTHyNBM0i97ZUupAZdTFm0zc4a47KrmeV30N3QpxrwjB5k3rs+duXVajEx8wULkY3ReVlck3gLZrjS+cW7aZpbW/dizoUXJyzLd6XX81reVtR6Y6fL5JrqqaFGuwITMwa+pF35PHkimaVtiroUM3fWrfNab6W6PTXbUs8OzFRn8a2tgQL9R1FaK9tTiqKKk8uwSpKjTQDTQHhoBjUAF6AWDH0sfpUBqqECoBUBXbe8ketfjQGfShIZaAIKAeKAj47ENGLqmbQ8XVBfmF2NQ2Sk3sUku+2HRQXJDBgkq6Fo2PPb6y3BF1vzdNVU78iGrbh4t6oioJK8Qo5XlGABk72OcAkKDzk1Ge24RoEa4+Ot9ei9aB6DHxFswXVlF8t7Ei1x67GouCofebDmMszpqqugfhIrXy289wQegjWqSmktQm07okJvFh2hEwlXKVuAWAe/DLlve99Ks5K1yVBtXS0JCbVjLrGHVpCLkKwOUC1yTfp7TTNrYZX0Jt6sQQsXtOONgrMqswbJmYBSVFyCebiKo6kU7XFmZWLuhwSkCzKoJz3FzYDQLbmJvrzW89ZyqbJ6fvYlK5cbI3qw+JbKjFX5lcWLeieB6q0jUi3Y6qmBr04dpKOn73LomrnIMagBPQDsB5ZOv5UBqKECoBUBX7d8ietfjQGdShIZaAKKADj8YsETyP4qKWPntzdtQ3ZXLU4OclFczkG1try4py8rX6FB5CjoA+dck5OW59hhcNToxtFfHmyrmwwfjp1VEZ5SmI4dTxEs0txwhsbkk+oDr0pm0sZ0OFU6UlO7dtiz2btabDtmicrbmvdT5ivA1VNxeh31aFKvHLON/r6nm09rz4h88krZgCBl5IAPFQBzVftG9ziqcJoOKjHR9SrXDEG+YjzDhY8RY30o6l1YwXBIfikzxMEoFgT7qh1G3c1XBaKVm5eoaJQvCobud2Hw1LDq0Fv8AMvMLvTioozGkpseBYZmX0WPCpjUktDKtw3D1JKbjr8n5lNip2lN5GZj0liTUaieEw9TvQWgCOEDgAKs5MtSwlKGsYpBUax0PPoRxB6RUGz00ex17dXahxOHV28cXR/Oy8/aLGuqEro+Px9BUazitt0Wxq5xg3oB+zR9MnWfhQg09AKgFQFft3yJ61+NAZxKEhloAgNAZ3uguRg2tzvGD1ZqpPY68D9+jl7Vyn1t+Q5Res2zdMfJEQL1EZJuwckkCBsKvzKKWWI4CoZeG2o4ChceUqtxcY61KYB1YhHlqm5TmTsJAtjna2lx5/NWbdyspPkRHGtaIiTOj9zdSMO/QZTbsVb100tj5njDTrLy/NmrNanlA2oAuy/LL2/ChBpqAVAKgIG3PIt1j40BmkoSFU0AYUBV704Ez4WVFF2y5lHSy8oD3VEldGtCeSomcfV71ytWPq6dVSdgkTWrKSOuDuiZjMXnS2gsCOHGs4xeZFJRspMrS3xroSMpS+oZGrNo7E9B6trUNaFi2w3e8pz3vzWrBmM891Yq5z6q1ibIBergV7VZIxnK0kOvUWLXPVBJAAueYDiSeAqyRlKaOwbvbO8Gw6RnxgLt6TamuuKsrHx+KrdtVc+XLyLBjVjnBtQBtlH6Ze34UBpqECoBUBVb0TFMM7DUixt06jSgMrs3aceIH0bcocVPjDs5x56Ek9aAMDQDhQg5/vZuY+czYRcwYkvGOIJ4lOkeas5Q6Hp4XF5WlIx08DxG0iMh5gykX9dYOJ7VLEJ7M8J0qlrHbnUkQ89+ytbHm9pdeRJjNxWckejRqqSCCqm9wgkqmUka7XqUrEXGql9BxPAeerEOVtSQdlT2LCGQqNCcjae6tVF2PMqYyGfSS9STs3YGInNkiYDnZwVUdZPyqVBsrPHU4K7kdA3f3SjwpDse+ScxIsq9JUdPnNbRppHi4niE6yyrRfU0Jq5wDWNACc0A3d7GpNP8ARnNk0JHC5B4Hn4UINhQCoBUBT72/9LJ1D4iolsaUknNJnGMXBdsyMUccCDasO0aN62DlHVepJwu9eMw+kiiZOkjle0vzBq6qxfM5JKcd0XeC7oWHbSVZIz1Zx7tfdWlzPtodS+wW8WFm8niIyegsFb2Wsak0TT2LRGB4G/Ub0JI+0dmxYhcs6BxzX4jzgjUVDSe5eFSUHeLsZ47gYa9w0oHRnHxIvVezR1riFVdCdDubglAHeAdLXZmJN+c68anKjD3qre9yg2n3PLEnDSacyyceoOPnVJU+h3UOJZe+vijHYvCSQtlmRkboYW9R4HsrBxse5SxUaiuncGDVGjqUk9i12bu/iJxeOMkdLWVewtx7KsoSlsc1bHUKLtOWvTf6G23Z3QGHIkmIeQeKB4qHp85rohStqzwsbxN1lkp6R+bNVetTyjyhAKaZUF2ZVH7xA+NCSlxu92Di8adGPRHeQ/y3FLlXOK3Zn8b3Q1OmGhZz0voPZW5qG7FO1T7upTYnH4rFeXfKv7C8lfUOPaTWTqrkawpVJ76fU2/c3QByB/zkmr03dGtag6VkzotXMRUAqApd8ZQuFfMbZrKPOb8PcaiWxrQ+8RxnFnU1xyPpqGxEGKZfP11m0azwNGpraz8D1sRG/lEHqvROS2ZwVuCuW1n56Am2dh34Nl7fk1WVeaPLq8EnHXK15ajo9kOnkZ2XqJH4TV1iuqOOWAqx2m15kuOfaMfiYlj1tf8AEDV1iYGboYlbNMOm8O1U+sr9aRH4WqyxFPqUccUvwJ/vzDpvltJfGhjb+GR+F6t20OpGbELemEG/mOHHDJ7Mg+dT2seqHa1f/W/38DyXfrEuLSYONh0FXPxp2keqJjiKsdVBr9+RGTemRTddnwA9Pe2qM1PwNXjsS9LS9WSv16xx8XDRj7kn51Paw6ox7Wq9qb/fwBvvftNvFijX+F/uao7aHUm+Ie1MC+3dqv8A4gTqWIfImqvEU+pKhi3+FL9+ZGl8Pk8pin7HP9Nqo8TDkWWGxL3kkRJNig6zTM3Wf9xqjxL5I2hw2pPeUn5CXC4dP3j1k/2qrrVGehR4DP8Ak9X+QUYsDRFA/wCdAqur3PTp8IjHvP0Hxyk8TVkdaoU6S+wjc9z7EBZgGNgb287WsB8a6aR4fEYrvHTa2PKFQCoDLd0aBmwmZBcpIr26QLgj1Goaui9OeSSZyOeYNqP7jzEc1cs01ufS4ecZK8WQXNZHowYJjUHTEYKFrhcJGXdUBsWZVv0ZiBfTrqUrspUkoxcmr2TZdvsTEIGPfQAvSW1F3AIsDochPaKl0TzViMLNpOnv4Lw8V1I8kOJQoudHLqWTKyNdQL382l+PG1VdIuqWBmm8jVtHutQ0ceNOgiv90dAbmPQwPbUdiZyocO3zW+Pw6A1xs9mOQWQ2c5Wsp6Cb6VXsiz4fhdFmeu2q1+QSPHTsQojuxGYABrlekDop2REuH4ZJtzdlpuj0Y2csUEfKHFcrXHWKdlyI/h+GUczm7dbobFisRIpZI8yrxIUkDS/T0VKpXJlgMJCSjOTu/H+x7MMWpRWUKXvk0XW3jc5sBfnqexsIYbANSau7b6v9EN8FxJdELWLgsuq2sou18oJBGmnHWp7IsoYGMZTUb2335+f12CS7EmDRrJJ5RzHoScpsSNdA17HhV+ytYmGJw+WUoQX2VfZftDf1eKqzSMLgNoL6MA5F2IsR9Gw081Tksi38QTklBaaemnL4ooqzPRuEQ1JlImQGpRy1C73cxJkxMSx8EcFiOBbgFHTa5Jrrpx0ufOcQqxbyo7eK0PMFQCoAc8IdSrC4IsRQHLN6txHjYvACV83EdY56hpPRm1KvOk7wdjC4jCyIbFfV+VYSofys9qhxeO1SNvFEVqxdOUd0evQxlCp3ZIbmqp27hIpSrBlNipDA9BBuD6xRaFZRUk4vZlnHvBLlytldbAcoEGwLEaqQfrtVs72OR4GlmzK6f+OqfQjptJhJE9heIIoH7QTp6wSKZtUzZ4eLhOH8135XLCfeIvIjslsglFgeJkBAPYMo7KlzuznhgFCEop75fl+uoLAbUVMO8LKSWLEHS12VRcniLZebjfWoUrKxethnOvGqntb5N/DW5Mwu14lMbkSZ1i70dEK2sRcA8ePA1KktzGphaslKKas5Zudx0O8CLPJIUJV1Rbcm/ItxB0ANracOapz63IlgJOjGnfVNvnz+enz5kLBbXWNFBQl4zKYyGsv0qhWzjntbSqxlZHRWwsqkm09Ha+mv2XfTzHvtiMyxssbIiI0ds2ayFSoyiwsRcnz3qcyuVWFn2couV23fa2t76/vQGdvEFSkUalUyDVyMttbai17621pmJ9yVmpSbu78v05AMTtmaQqWaxVmZcqheU3Em3E81Q5Nl4YWlBNJbpL4IZNtqVk72Xuut9NTfpPrpmdrExwdKM86WpX5qqlc3nKMVduwRCT4qk+4es1rGjJnl1+KYeGid34fuxYYHZMs5ygE3+qn9TVvGlGPieFiOJ1KukdF8zq+5e6AwtnlAz25Kjgv960PNNlQCoBUAqAVAVW0t3oMR46C/SND7qAym0u5yDrE46nHzFTcGZx24k6f4WYfukH461VqL3R0U8VWp9yTXxKWfd1k8ZHXrDD8xVHRgzthxnFR3afmv0IrbI6GPrWqvDrkzrhx+ou9BDf0KTwb1qflVfd31OiPtBDnB+o07EfmZT7Q/pqPd5Gy49h3upen9xy7Em5int2+IqOwmX/jeEfX0CrsOfoT/AFE+ZqOwmP4zg+r9GetsGcfZ/wCqh+Bp2MyP4zhOr9GDOxpufvft3+AqewmQ+NYT+r0ENjvzsvZmPyq3u8jOXHaHKMvkeHZB5391vian3fxMJcej+Gn6sS7JB+sT7/cL1ZUI82YT49X/AAxSJuG3ad/Eikb7pA/mtVlTguRx1OK4ue87eSSL7Adz+d+MaoP3jf3CrrTY4Z1Jz1k2/M1Gze55Guszl/MOSvuoUNZgNmRQC0SBeoUBMoBUAqAVAKgFQCoBUAqAY8SniAesUBDm2PA/jRIeygIMu6OEb/CA6rigIz7j4U8Aw6nb86ACdw4OZ5B98/nQDf1Di+0k9o0Av1Dh55JPbNAPXcPD87SH77fnQBk3Hwo4qx62P50BKh3Uwi8IV7daAnw7LhTxY1HZQEpUA4ADsoB1AKgFQCoBUAq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459804" y="14400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Fresh produce</a:t>
            </a:r>
          </a:p>
        </p:txBody>
      </p:sp>
      <p:sp>
        <p:nvSpPr>
          <p:cNvPr id="29" name="Text Placeholder 5"/>
          <p:cNvSpPr txBox="1">
            <a:spLocks/>
          </p:cNvSpPr>
          <p:nvPr/>
        </p:nvSpPr>
        <p:spPr>
          <a:xfrm>
            <a:off x="4648200" y="144000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Processed products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84"/>
          <a:stretch/>
        </p:blipFill>
        <p:spPr bwMode="auto">
          <a:xfrm>
            <a:off x="4769732" y="2244070"/>
            <a:ext cx="990321" cy="1063409"/>
          </a:xfrm>
          <a:prstGeom prst="rect">
            <a:avLst/>
          </a:prstGeom>
          <a:noFill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705" y="5340636"/>
            <a:ext cx="1627211" cy="1150365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1919" y="3845229"/>
            <a:ext cx="1385455" cy="1108364"/>
          </a:xfrm>
          <a:prstGeom prst="rect">
            <a:avLst/>
          </a:prstGeom>
          <a:noFill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0265" y="3489331"/>
            <a:ext cx="1601327" cy="1321095"/>
          </a:xfrm>
          <a:prstGeom prst="rect">
            <a:avLst/>
          </a:prstGeom>
          <a:noFill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5100" y="2204864"/>
            <a:ext cx="1454727" cy="1190205"/>
          </a:xfrm>
          <a:prstGeom prst="rect">
            <a:avLst/>
          </a:prstGeom>
          <a:noFill/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0757" y="3639963"/>
            <a:ext cx="818457" cy="1177636"/>
          </a:xfrm>
          <a:prstGeom prst="rect">
            <a:avLst/>
          </a:prstGeom>
          <a:noFill/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386" y="2227306"/>
            <a:ext cx="1251604" cy="987515"/>
          </a:xfrm>
          <a:prstGeom prst="rect">
            <a:avLst/>
          </a:prstGeom>
          <a:noFill/>
        </p:spPr>
      </p:pic>
      <p:pic>
        <p:nvPicPr>
          <p:cNvPr id="15384" name="Picture 24" descr="http://deli2home.com/content/images/thumbs/0000654_tomato-pesto_22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6969" y="5311456"/>
            <a:ext cx="728639" cy="1258558"/>
          </a:xfrm>
          <a:prstGeom prst="rect">
            <a:avLst/>
          </a:prstGeom>
          <a:noFill/>
        </p:spPr>
      </p:pic>
      <p:pic>
        <p:nvPicPr>
          <p:cNvPr id="15382" name="Picture 22" descr="http://www.savoryspiceshop.com/content/mercury_modules/cart/items/2/9/1/2919/tomato-powder-1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834" y="6077684"/>
            <a:ext cx="902451" cy="62934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03" y="5013176"/>
            <a:ext cx="1452888" cy="1625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4800" y="4787899"/>
            <a:ext cx="1149682" cy="25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Tomato puree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48180" y="4869759"/>
            <a:ext cx="1292602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Tomato paste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08020" y="3386530"/>
            <a:ext cx="1292602" cy="25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Diced tomatoes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75056" y="3181329"/>
            <a:ext cx="1149682" cy="25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Tomato sauce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 anchor="t">
            <a:normAutofit/>
          </a:bodyPr>
          <a:lstStyle/>
          <a:p>
            <a:pPr algn="l"/>
            <a:r>
              <a:rPr lang="en-AU" sz="3300" b="1" dirty="0">
                <a:solidFill>
                  <a:schemeClr val="accent1"/>
                </a:solidFill>
              </a:rPr>
              <a:t>Can you think of reasons to process vegetables?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0000" y="1800000"/>
            <a:ext cx="8229600" cy="4525963"/>
          </a:xfrm>
        </p:spPr>
        <p:txBody>
          <a:bodyPr/>
          <a:lstStyle/>
          <a:p>
            <a:r>
              <a:rPr lang="en-AU" sz="2800" dirty="0"/>
              <a:t>Convenience/practicality</a:t>
            </a:r>
          </a:p>
          <a:p>
            <a:r>
              <a:rPr lang="en-AU" sz="2800" dirty="0"/>
              <a:t>Extended shelf life</a:t>
            </a:r>
          </a:p>
          <a:p>
            <a:r>
              <a:rPr lang="en-AU" sz="2800" dirty="0"/>
              <a:t>Availability all year round</a:t>
            </a:r>
          </a:p>
          <a:p>
            <a:r>
              <a:rPr lang="en-AU" sz="2800" dirty="0"/>
              <a:t>Availability everywhere</a:t>
            </a:r>
          </a:p>
          <a:p>
            <a:r>
              <a:rPr lang="en-AU" sz="2800" dirty="0"/>
              <a:t>Facilitated transport</a:t>
            </a:r>
          </a:p>
          <a:p>
            <a:r>
              <a:rPr lang="en-AU" sz="2800" dirty="0"/>
              <a:t>Different taste and texture</a:t>
            </a:r>
          </a:p>
          <a:p>
            <a:r>
              <a:rPr lang="en-AU" sz="2800" dirty="0"/>
              <a:t>...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6732320" cy="1143000"/>
          </a:xfrm>
        </p:spPr>
        <p:txBody>
          <a:bodyPr lIns="90000" anchor="t">
            <a:normAutofit/>
          </a:bodyPr>
          <a:lstStyle/>
          <a:p>
            <a:pPr algn="l"/>
            <a:r>
              <a:rPr lang="en-AU" sz="3300" b="1" dirty="0">
                <a:solidFill>
                  <a:schemeClr val="accent1"/>
                </a:solidFill>
              </a:rPr>
              <a:t>What are the different ways to preserve vegetables?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800000"/>
            <a:ext cx="8229600" cy="4525963"/>
          </a:xfrm>
        </p:spPr>
        <p:txBody>
          <a:bodyPr/>
          <a:lstStyle/>
          <a:p>
            <a:r>
              <a:rPr lang="en-AU" sz="2800" dirty="0"/>
              <a:t>Canning/bottling</a:t>
            </a:r>
          </a:p>
          <a:p>
            <a:r>
              <a:rPr lang="en-AU" sz="2800" dirty="0"/>
              <a:t>Drying</a:t>
            </a:r>
          </a:p>
          <a:p>
            <a:r>
              <a:rPr lang="en-AU" sz="2800" dirty="0"/>
              <a:t>Pickling/fermenting</a:t>
            </a:r>
          </a:p>
          <a:p>
            <a:r>
              <a:rPr lang="en-AU" sz="2800" dirty="0"/>
              <a:t>Freezing</a:t>
            </a:r>
          </a:p>
          <a:p>
            <a:r>
              <a:rPr lang="en-AU" sz="2800" dirty="0"/>
              <a:t>Addition of preservatives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92353" y="2690336"/>
            <a:ext cx="795929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Lesson 4: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Vegetables and cultural diversity</a:t>
            </a:r>
            <a:endParaRPr kumimoji="0" lang="en-AU" sz="45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05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20000" y="360000"/>
            <a:ext cx="8229600" cy="1143000"/>
          </a:xfrm>
        </p:spPr>
        <p:txBody>
          <a:bodyPr lIns="90000" anchor="t">
            <a:noAutofit/>
          </a:bodyPr>
          <a:lstStyle/>
          <a:p>
            <a:pPr algn="l"/>
            <a:r>
              <a:rPr lang="en-AU" sz="3300" b="1" dirty="0">
                <a:solidFill>
                  <a:schemeClr val="accent1"/>
                </a:solidFill>
              </a:rPr>
              <a:t>What is this dish?</a:t>
            </a:r>
            <a:br>
              <a:rPr lang="en-AU" sz="3300" b="1" dirty="0">
                <a:solidFill>
                  <a:schemeClr val="accent1"/>
                </a:solidFill>
              </a:rPr>
            </a:br>
            <a:r>
              <a:rPr lang="en-AU" sz="3300" b="1" dirty="0">
                <a:solidFill>
                  <a:schemeClr val="accent1"/>
                </a:solidFill>
              </a:rPr>
              <a:t>What is the vegetable used in this dish?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720000" y="4680000"/>
            <a:ext cx="3635976" cy="1088900"/>
          </a:xfrm>
        </p:spPr>
        <p:txBody>
          <a:bodyPr/>
          <a:lstStyle/>
          <a:p>
            <a:r>
              <a:rPr lang="en-AU" dirty="0"/>
              <a:t>Tzatziki</a:t>
            </a:r>
          </a:p>
          <a:p>
            <a:r>
              <a:rPr lang="en-AU" dirty="0"/>
              <a:t>Is a dip from </a:t>
            </a:r>
            <a:r>
              <a:rPr lang="en-AU" b="1" dirty="0"/>
              <a:t>Greece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719" y="5832000"/>
            <a:ext cx="119414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014" y="1484784"/>
            <a:ext cx="2582624" cy="33774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t="18508" r="24350" b="12862"/>
          <a:stretch/>
        </p:blipFill>
        <p:spPr>
          <a:xfrm>
            <a:off x="1043608" y="2160000"/>
            <a:ext cx="3312368" cy="22407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59607" y="4680000"/>
            <a:ext cx="175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Cucumber</a:t>
            </a:r>
          </a:p>
        </p:txBody>
      </p:sp>
    </p:spTree>
    <p:extLst>
      <p:ext uri="{BB962C8B-B14F-4D97-AF65-F5344CB8AC3E}">
        <p14:creationId xmlns:p14="http://schemas.microsoft.com/office/powerpoint/2010/main" val="42045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20000" y="360000"/>
            <a:ext cx="8229600" cy="1143000"/>
          </a:xfrm>
        </p:spPr>
        <p:txBody>
          <a:bodyPr lIns="90000" anchor="t">
            <a:noAutofit/>
          </a:bodyPr>
          <a:lstStyle/>
          <a:p>
            <a:pPr algn="l"/>
            <a:r>
              <a:rPr lang="en-AU" sz="3300" b="1" dirty="0">
                <a:solidFill>
                  <a:schemeClr val="accent1"/>
                </a:solidFill>
              </a:rPr>
              <a:t>What is this dish?</a:t>
            </a:r>
            <a:br>
              <a:rPr lang="en-AU" sz="3300" b="1" dirty="0">
                <a:solidFill>
                  <a:schemeClr val="accent1"/>
                </a:solidFill>
              </a:rPr>
            </a:br>
            <a:r>
              <a:rPr lang="en-AU" sz="3300" b="1" dirty="0">
                <a:solidFill>
                  <a:schemeClr val="accent1"/>
                </a:solidFill>
              </a:rPr>
              <a:t>What is the vegetable used in this dish?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720000" y="4680000"/>
            <a:ext cx="4038600" cy="1082127"/>
          </a:xfrm>
        </p:spPr>
        <p:txBody>
          <a:bodyPr/>
          <a:lstStyle/>
          <a:p>
            <a:r>
              <a:rPr lang="en-AU" dirty="0"/>
              <a:t>Kimchi</a:t>
            </a:r>
          </a:p>
          <a:p>
            <a:r>
              <a:rPr lang="en-AU" dirty="0"/>
              <a:t>Is a hot dish from </a:t>
            </a:r>
            <a:r>
              <a:rPr lang="en-AU" b="1" dirty="0"/>
              <a:t>Korea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0191" y="4680000"/>
            <a:ext cx="172819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U" sz="2800" dirty="0"/>
              <a:t>Cabbage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139" y="5888132"/>
            <a:ext cx="115832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1100" r="4688" b="26900"/>
          <a:stretch/>
        </p:blipFill>
        <p:spPr>
          <a:xfrm>
            <a:off x="5220072" y="2348880"/>
            <a:ext cx="3228430" cy="20497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15350" r="5901" b="3800"/>
          <a:stretch/>
        </p:blipFill>
        <p:spPr>
          <a:xfrm>
            <a:off x="1183382" y="2204864"/>
            <a:ext cx="3111836" cy="234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2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6995120" cy="1143000"/>
          </a:xfrm>
        </p:spPr>
        <p:txBody>
          <a:bodyPr lIns="90000" anchor="t">
            <a:noAutofit/>
          </a:bodyPr>
          <a:lstStyle/>
          <a:p>
            <a:pPr algn="l"/>
            <a:r>
              <a:rPr lang="en-AU" sz="3300" b="1" dirty="0">
                <a:solidFill>
                  <a:schemeClr val="accent1"/>
                </a:solidFill>
              </a:rPr>
              <a:t>Cucumber</a:t>
            </a:r>
            <a:r>
              <a:rPr lang="en-AU" sz="3300" dirty="0">
                <a:solidFill>
                  <a:schemeClr val="accent1"/>
                </a:solidFill>
              </a:rPr>
              <a:t>: How common is it to you? Do you like it?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5085693"/>
              </p:ext>
            </p:extLst>
          </p:nvPr>
        </p:nvGraphicFramePr>
        <p:xfrm>
          <a:off x="2843808" y="2794069"/>
          <a:ext cx="4248472" cy="35283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>
                          <a:solidFill>
                            <a:schemeClr val="bg1"/>
                          </a:solidFill>
                        </a:rPr>
                        <a:t>[number of students]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>
                          <a:solidFill>
                            <a:schemeClr val="tx1"/>
                          </a:solidFill>
                        </a:rPr>
                        <a:t>[number of students]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[number of students]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[number of students]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00184" y="170080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accent2"/>
                </a:solidFill>
              </a:rPr>
              <a:t>Common</a:t>
            </a:r>
          </a:p>
          <a:p>
            <a:pPr algn="ctr"/>
            <a:r>
              <a:rPr lang="en-AU" sz="2800" dirty="0">
                <a:solidFill>
                  <a:schemeClr val="accent2"/>
                </a:solidFill>
              </a:rPr>
              <a:t>Yes                         No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9992" y="3545018"/>
            <a:ext cx="983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accent2"/>
                </a:solidFill>
              </a:rPr>
              <a:t>Yes</a:t>
            </a:r>
            <a:r>
              <a:rPr lang="en-AU" sz="2800" b="1" dirty="0">
                <a:solidFill>
                  <a:schemeClr val="accent2"/>
                </a:solidFill>
              </a:rPr>
              <a:t>                         </a:t>
            </a:r>
          </a:p>
          <a:p>
            <a:pPr algn="ctr"/>
            <a:endParaRPr lang="en-AU" sz="2800" b="1" dirty="0">
              <a:solidFill>
                <a:schemeClr val="accent2"/>
              </a:solidFill>
            </a:endParaRPr>
          </a:p>
          <a:p>
            <a:pPr algn="ctr"/>
            <a:endParaRPr lang="en-AU" sz="2800" b="1" dirty="0">
              <a:solidFill>
                <a:schemeClr val="accent2"/>
              </a:solidFill>
            </a:endParaRPr>
          </a:p>
          <a:p>
            <a:pPr algn="ctr"/>
            <a:r>
              <a:rPr lang="en-AU" sz="2800" dirty="0">
                <a:solidFill>
                  <a:schemeClr val="accent2"/>
                </a:solidFill>
              </a:rPr>
              <a:t>No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546" y="4077072"/>
            <a:ext cx="769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800" b="1" dirty="0">
                <a:solidFill>
                  <a:schemeClr val="accent2"/>
                </a:solidFill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3312283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17794" y="2690336"/>
            <a:ext cx="590841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Lesson 1: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How</a:t>
            </a:r>
            <a:r>
              <a:rPr kumimoji="0" lang="en-AU" sz="4500" b="1" i="0" u="none" strike="noStrike" cap="none" normalizeH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senses interact</a:t>
            </a:r>
            <a:endParaRPr kumimoji="0" lang="en-AU" sz="45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6660312" cy="1143000"/>
          </a:xfrm>
        </p:spPr>
        <p:txBody>
          <a:bodyPr lIns="90000" anchor="t">
            <a:noAutofit/>
          </a:bodyPr>
          <a:lstStyle/>
          <a:p>
            <a:pPr algn="l"/>
            <a:r>
              <a:rPr lang="en-AU" sz="3300" b="1" dirty="0">
                <a:solidFill>
                  <a:schemeClr val="accent1"/>
                </a:solidFill>
              </a:rPr>
              <a:t>Zucchini</a:t>
            </a:r>
            <a:r>
              <a:rPr lang="en-AU" sz="3300" dirty="0">
                <a:solidFill>
                  <a:schemeClr val="accent1"/>
                </a:solidFill>
              </a:rPr>
              <a:t>: How common is it to you? Do you like it?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2401469"/>
              </p:ext>
            </p:extLst>
          </p:nvPr>
        </p:nvGraphicFramePr>
        <p:xfrm>
          <a:off x="2843808" y="2794069"/>
          <a:ext cx="4248472" cy="35283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[number of students]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[number of students]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[number of students]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[number of students]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00184" y="170080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accent2"/>
                </a:solidFill>
              </a:rPr>
              <a:t>Common</a:t>
            </a:r>
          </a:p>
          <a:p>
            <a:pPr algn="ctr"/>
            <a:r>
              <a:rPr lang="en-AU" sz="2800" dirty="0">
                <a:solidFill>
                  <a:schemeClr val="accent2"/>
                </a:solidFill>
              </a:rPr>
              <a:t>Yes                         No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9992" y="3545018"/>
            <a:ext cx="983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accent2"/>
                </a:solidFill>
              </a:rPr>
              <a:t>Yes                         </a:t>
            </a:r>
          </a:p>
          <a:p>
            <a:pPr algn="ctr"/>
            <a:endParaRPr lang="en-AU" sz="2800" dirty="0">
              <a:solidFill>
                <a:schemeClr val="accent2"/>
              </a:solidFill>
            </a:endParaRPr>
          </a:p>
          <a:p>
            <a:pPr algn="ctr"/>
            <a:endParaRPr lang="en-AU" sz="2800" dirty="0">
              <a:solidFill>
                <a:schemeClr val="accent2"/>
              </a:solidFill>
            </a:endParaRPr>
          </a:p>
          <a:p>
            <a:pPr algn="ctr"/>
            <a:r>
              <a:rPr lang="en-AU" sz="2800" dirty="0">
                <a:solidFill>
                  <a:schemeClr val="accent2"/>
                </a:solidFill>
              </a:rPr>
              <a:t>No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546" y="4077072"/>
            <a:ext cx="769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800" b="1" dirty="0">
                <a:solidFill>
                  <a:schemeClr val="accent2"/>
                </a:solidFill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368899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6347048" cy="1143000"/>
          </a:xfrm>
        </p:spPr>
        <p:txBody>
          <a:bodyPr lIns="90000" anchor="t">
            <a:noAutofit/>
          </a:bodyPr>
          <a:lstStyle/>
          <a:p>
            <a:pPr algn="l"/>
            <a:r>
              <a:rPr lang="en-AU" sz="3300" b="1" dirty="0">
                <a:solidFill>
                  <a:schemeClr val="accent1"/>
                </a:solidFill>
              </a:rPr>
              <a:t>Fennel</a:t>
            </a:r>
            <a:r>
              <a:rPr lang="en-AU" sz="3300" dirty="0">
                <a:solidFill>
                  <a:schemeClr val="accent1"/>
                </a:solidFill>
              </a:rPr>
              <a:t>: How common is it to you? Do you like it?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5911300"/>
              </p:ext>
            </p:extLst>
          </p:nvPr>
        </p:nvGraphicFramePr>
        <p:xfrm>
          <a:off x="2843808" y="2794069"/>
          <a:ext cx="4248472" cy="35283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[number of students]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[number of students]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1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[number of students]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[number of students]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00184" y="1700808"/>
            <a:ext cx="4392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accent2"/>
                </a:solidFill>
              </a:rPr>
              <a:t>Common</a:t>
            </a:r>
          </a:p>
          <a:p>
            <a:pPr algn="ctr"/>
            <a:r>
              <a:rPr lang="en-AU" sz="2800" dirty="0">
                <a:solidFill>
                  <a:schemeClr val="accent2"/>
                </a:solidFill>
              </a:rPr>
              <a:t>Yes                         No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9992" y="3545018"/>
            <a:ext cx="983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solidFill>
                  <a:schemeClr val="accent2"/>
                </a:solidFill>
              </a:rPr>
              <a:t>Yes                         </a:t>
            </a:r>
          </a:p>
          <a:p>
            <a:pPr algn="ctr"/>
            <a:endParaRPr lang="en-AU" sz="2800" dirty="0">
              <a:solidFill>
                <a:schemeClr val="accent2"/>
              </a:solidFill>
            </a:endParaRPr>
          </a:p>
          <a:p>
            <a:pPr algn="ctr"/>
            <a:endParaRPr lang="en-AU" sz="2800" dirty="0">
              <a:solidFill>
                <a:schemeClr val="accent2"/>
              </a:solidFill>
            </a:endParaRPr>
          </a:p>
          <a:p>
            <a:pPr algn="ctr"/>
            <a:r>
              <a:rPr lang="en-AU" sz="2800" dirty="0">
                <a:solidFill>
                  <a:schemeClr val="accent2"/>
                </a:solidFill>
              </a:rPr>
              <a:t>No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546" y="4077072"/>
            <a:ext cx="769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800" b="1" dirty="0">
                <a:solidFill>
                  <a:schemeClr val="accent2"/>
                </a:solidFill>
              </a:rPr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2831867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76652" y="2690336"/>
            <a:ext cx="69906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Lesson </a:t>
            </a:r>
            <a:r>
              <a:rPr lang="en-AU" sz="4500" b="1" dirty="0">
                <a:solidFill>
                  <a:schemeClr val="accent2"/>
                </a:solidFill>
                <a:latin typeface="+mj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AU" sz="4500" b="1" i="0" u="none" strike="noStrike" cap="none" normalizeH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Vegetable Dip Challenge</a:t>
            </a:r>
            <a:endParaRPr kumimoji="0" lang="en-AU" sz="45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00918">
            <a:off x="1201548" y="4198175"/>
            <a:ext cx="2092079" cy="186613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720000" y="360000"/>
            <a:ext cx="8229600" cy="850106"/>
          </a:xfrm>
          <a:prstGeom prst="rect">
            <a:avLst/>
          </a:prstGeom>
        </p:spPr>
        <p:txBody>
          <a:bodyPr lIns="9000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</a:t>
            </a:r>
            <a:r>
              <a:rPr kumimoji="0" lang="en-AU" sz="3300" b="1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flavour / taste character</a:t>
            </a:r>
            <a:endParaRPr kumimoji="0" lang="en-AU" sz="33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4319" y="4065433"/>
            <a:ext cx="140947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>
                <a:solidFill>
                  <a:schemeClr val="accent2"/>
                </a:solidFill>
              </a:rPr>
              <a:t>Cucumber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62135" y="5668322"/>
            <a:ext cx="137090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>
                <a:solidFill>
                  <a:schemeClr val="accent2"/>
                </a:solidFill>
              </a:rPr>
              <a:t>Beetroot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4730" y="2782573"/>
            <a:ext cx="11604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>
                <a:solidFill>
                  <a:schemeClr val="accent2"/>
                </a:solidFill>
              </a:rPr>
              <a:t>Eggplant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95467" y="4361530"/>
            <a:ext cx="186718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Mild, green, fresh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27508" y="5976115"/>
            <a:ext cx="144016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Earthy, sweet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219" y="2852936"/>
            <a:ext cx="1161678" cy="119177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718684" y="1665395"/>
            <a:ext cx="932541" cy="108012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146465" y="3082692"/>
            <a:ext cx="207698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Mild, can be slightly bitter or nutty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524" y="1470930"/>
            <a:ext cx="1224136" cy="144192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665367" y="2968060"/>
            <a:ext cx="11604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>
                <a:solidFill>
                  <a:schemeClr val="accent2"/>
                </a:solidFill>
              </a:rPr>
              <a:t>Pumpkin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76766" y="3255058"/>
            <a:ext cx="93765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Sweet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486155" y="4514093"/>
            <a:ext cx="1519139" cy="1234299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665367" y="5705964"/>
            <a:ext cx="116045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AU" b="1" dirty="0">
                <a:solidFill>
                  <a:schemeClr val="accent2"/>
                </a:solidFill>
              </a:rPr>
              <a:t>Avocado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25512" y="6000654"/>
            <a:ext cx="144016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AU" dirty="0">
                <a:solidFill>
                  <a:schemeClr val="accent2"/>
                </a:solidFill>
              </a:rPr>
              <a:t>Mild, nutty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05" y="1798203"/>
            <a:ext cx="5798390" cy="3261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235" r="378" b="3235"/>
          <a:stretch/>
        </p:blipFill>
        <p:spPr>
          <a:xfrm rot="10800000">
            <a:off x="2051720" y="5301208"/>
            <a:ext cx="1656184" cy="13749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20000" y="360000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300" b="1" dirty="0">
                <a:solidFill>
                  <a:schemeClr val="accent1"/>
                </a:solidFill>
              </a:rPr>
              <a:t>What are these products? </a:t>
            </a:r>
          </a:p>
          <a:p>
            <a:pPr algn="l"/>
            <a:r>
              <a:rPr lang="en-AU" sz="3300" b="1" dirty="0">
                <a:solidFill>
                  <a:schemeClr val="accent1"/>
                </a:solidFill>
              </a:rPr>
              <a:t>Do you think they taste the same?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5" r="19081" b="46981"/>
          <a:stretch/>
        </p:blipFill>
        <p:spPr>
          <a:xfrm>
            <a:off x="3707904" y="5301208"/>
            <a:ext cx="715347" cy="13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t="11151" r="19792" b="15350"/>
          <a:stretch/>
        </p:blipFill>
        <p:spPr>
          <a:xfrm rot="3176960">
            <a:off x="2127761" y="722579"/>
            <a:ext cx="4600446" cy="670898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0000" y="360000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300" b="1" dirty="0">
                <a:solidFill>
                  <a:schemeClr val="accent1"/>
                </a:solidFill>
              </a:rPr>
              <a:t>Which vegetable is this? </a:t>
            </a:r>
          </a:p>
          <a:p>
            <a:pPr algn="l"/>
            <a:r>
              <a:rPr lang="en-AU" sz="3300" b="1" dirty="0">
                <a:solidFill>
                  <a:schemeClr val="accent1"/>
                </a:solidFill>
              </a:rPr>
              <a:t>Do you think they taste the same?</a:t>
            </a:r>
          </a:p>
        </p:txBody>
      </p:sp>
    </p:spTree>
    <p:extLst>
      <p:ext uri="{BB962C8B-B14F-4D97-AF65-F5344CB8AC3E}">
        <p14:creationId xmlns:p14="http://schemas.microsoft.com/office/powerpoint/2010/main" val="77451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0000" y="360000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300" b="1" dirty="0">
                <a:solidFill>
                  <a:schemeClr val="accent1"/>
                </a:solidFill>
              </a:rPr>
              <a:t>Which vegetable is this? </a:t>
            </a:r>
          </a:p>
          <a:p>
            <a:pPr algn="l"/>
            <a:r>
              <a:rPr lang="en-AU" sz="3300" b="1" dirty="0">
                <a:solidFill>
                  <a:schemeClr val="accent1"/>
                </a:solidFill>
              </a:rPr>
              <a:t>Do you think they taste the same?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0601"/>
          <a:stretch/>
        </p:blipFill>
        <p:spPr>
          <a:xfrm>
            <a:off x="3527884" y="1772816"/>
            <a:ext cx="2088232" cy="48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2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20000" y="360000"/>
            <a:ext cx="8229600" cy="11430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300" b="1" dirty="0">
                <a:solidFill>
                  <a:schemeClr val="accent1"/>
                </a:solidFill>
              </a:rPr>
              <a:t>Which vegetable is this? </a:t>
            </a:r>
          </a:p>
          <a:p>
            <a:pPr algn="l"/>
            <a:r>
              <a:rPr lang="en-AU" sz="3300" b="1" dirty="0">
                <a:solidFill>
                  <a:schemeClr val="accent1"/>
                </a:solidFill>
              </a:rPr>
              <a:t>Do you think they taste the same?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 b="19550"/>
          <a:stretch/>
        </p:blipFill>
        <p:spPr>
          <a:xfrm>
            <a:off x="1687744" y="2392085"/>
            <a:ext cx="5768512" cy="38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39636" y="2020922"/>
            <a:ext cx="7264728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AU" sz="45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Lesson 2:</a:t>
            </a:r>
            <a:endParaRPr kumimoji="0" lang="en-AU" sz="4500" b="1" i="0" u="none" strike="noStrike" cap="none" normalizeH="0" dirty="0">
              <a:ln>
                <a:noFill/>
              </a:ln>
              <a:solidFill>
                <a:schemeClr val="accent2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4500" b="1" dirty="0">
                <a:solidFill>
                  <a:schemeClr val="accent2"/>
                </a:solidFill>
                <a:latin typeface="+mj-lt"/>
              </a:rPr>
              <a:t>A science experiment on taste of vegetables.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3300" b="1" dirty="0">
                <a:solidFill>
                  <a:schemeClr val="accent1"/>
                </a:solidFill>
                <a:latin typeface="+mj-lt"/>
                <a:ea typeface="Calibri" pitchFamily="34" charset="0"/>
                <a:cs typeface="Times New Roman" pitchFamily="18" charset="0"/>
              </a:rPr>
              <a:t>Planning your own experiment.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A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0601"/>
          <a:stretch/>
        </p:blipFill>
        <p:spPr>
          <a:xfrm>
            <a:off x="3095836" y="0"/>
            <a:ext cx="2952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720000" y="360000"/>
            <a:ext cx="530773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3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Investigation planner (part 1)</a:t>
            </a:r>
            <a:endParaRPr kumimoji="0" lang="en-AU" sz="33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349876"/>
              </p:ext>
            </p:extLst>
          </p:nvPr>
        </p:nvGraphicFramePr>
        <p:xfrm>
          <a:off x="720000" y="1961456"/>
          <a:ext cx="7740432" cy="4896544"/>
        </p:xfrm>
        <a:graphic>
          <a:graphicData uri="http://schemas.openxmlformats.org/drawingml/2006/table">
            <a:tbl>
              <a:tblPr firstRow="1" firstCol="1" bandRow="1">
                <a:noFill/>
                <a:effectLst/>
                <a:tableStyleId>{284E427A-3D55-4303-BF80-6455036E1DE7}</a:tableStyleId>
              </a:tblPr>
              <a:tblGrid>
                <a:gridCol w="774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8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The investigative question.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>
                          <a:effectLst/>
                        </a:rPr>
                        <a:t>What I am going to investigate?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My hypothesis </a:t>
                      </a:r>
                      <a:r>
                        <a:rPr lang="en-AU" sz="1400" b="0" dirty="0">
                          <a:effectLst/>
                        </a:rPr>
                        <a:t>(educated guess, theory). What I think will happen.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0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254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Why I think this will happen.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0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3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The variables </a:t>
                      </a:r>
                      <a:r>
                        <a:rPr lang="en-AU" sz="1400" b="0" dirty="0">
                          <a:effectLst/>
                        </a:rPr>
                        <a:t>– things in the experiment that can be </a:t>
                      </a:r>
                      <a:r>
                        <a:rPr lang="en-AU" sz="1400" dirty="0">
                          <a:effectLst/>
                        </a:rPr>
                        <a:t>changed</a:t>
                      </a:r>
                      <a:r>
                        <a:rPr lang="en-AU" sz="1400" b="0" dirty="0">
                          <a:effectLst/>
                        </a:rPr>
                        <a:t>, kept the </a:t>
                      </a:r>
                      <a:r>
                        <a:rPr lang="en-AU" sz="1400" b="1" dirty="0">
                          <a:effectLst/>
                        </a:rPr>
                        <a:t>same</a:t>
                      </a:r>
                      <a:r>
                        <a:rPr lang="en-AU" sz="1400" b="0" dirty="0">
                          <a:effectLst/>
                        </a:rPr>
                        <a:t> and</a:t>
                      </a:r>
                      <a:r>
                        <a:rPr lang="en-AU" sz="1400" dirty="0">
                          <a:effectLst/>
                        </a:rPr>
                        <a:t> measured </a:t>
                      </a:r>
                      <a:r>
                        <a:rPr lang="en-AU" sz="1400" b="0" dirty="0">
                          <a:effectLst/>
                        </a:rPr>
                        <a:t>or </a:t>
                      </a:r>
                      <a:r>
                        <a:rPr lang="en-AU" sz="1400" dirty="0">
                          <a:effectLst/>
                        </a:rPr>
                        <a:t>observed.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What one thing am I going to change during the experiment?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What thing/s am I going to keep the same during the experiment?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What will I observe/measure?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How am I going to observe/measure? 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36000" marT="36000" marB="0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1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720000" y="1126485"/>
            <a:ext cx="324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Title of the investigation: .........</a:t>
            </a:r>
            <a:endParaRPr kumimoji="0" lang="en-AU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dirty="0">
                <a:ea typeface="Calibri" panose="020F0502020204030204" pitchFamily="34" charset="0"/>
                <a:cs typeface="Times New Roman" panose="02020603050405020304" pitchFamily="18" charset="0"/>
              </a:rPr>
              <a:t>Date.........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69761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509</Words>
  <Application>Microsoft Macintosh PowerPoint</Application>
  <PresentationFormat>On-screen Show (4:3)</PresentationFormat>
  <Paragraphs>144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Unit Rounded OT</vt:lpstr>
      <vt:lpstr>Office Theme</vt:lpstr>
      <vt:lpstr>Vegetable Education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Corn</vt:lpstr>
      <vt:lpstr>Tomato</vt:lpstr>
      <vt:lpstr>Can you think of reasons to process vegetables?</vt:lpstr>
      <vt:lpstr>What are the different ways to preserve vegetables?</vt:lpstr>
      <vt:lpstr>PowerPoint Presentation</vt:lpstr>
      <vt:lpstr>What is this dish? What is the vegetable used in this dish?</vt:lpstr>
      <vt:lpstr>What is this dish? What is the vegetable used in this dish?</vt:lpstr>
      <vt:lpstr>Cucumber: How common is it to you? Do you like it?</vt:lpstr>
      <vt:lpstr>Zucchini: How common is it to you? Do you like it?</vt:lpstr>
      <vt:lpstr>Fennel: How common is it to you? Do you like it?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Cochet, Maeva (F&amp;N, North Ryde)</dc:creator>
  <cp:lastModifiedBy>Edwards, Caitlin (CorpAffairs, Black Mountain)</cp:lastModifiedBy>
  <cp:revision>115</cp:revision>
  <dcterms:created xsi:type="dcterms:W3CDTF">2014-10-16T03:48:02Z</dcterms:created>
  <dcterms:modified xsi:type="dcterms:W3CDTF">2019-10-30T03:25:06Z</dcterms:modified>
</cp:coreProperties>
</file>