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437" r:id="rId2"/>
    <p:sldId id="371" r:id="rId3"/>
    <p:sldId id="296" r:id="rId4"/>
    <p:sldId id="373" r:id="rId5"/>
    <p:sldId id="374" r:id="rId6"/>
    <p:sldId id="375" r:id="rId7"/>
    <p:sldId id="376" r:id="rId8"/>
    <p:sldId id="297" r:id="rId9"/>
    <p:sldId id="377" r:id="rId10"/>
    <p:sldId id="304" r:id="rId11"/>
    <p:sldId id="378" r:id="rId12"/>
    <p:sldId id="379" r:id="rId13"/>
    <p:sldId id="380" r:id="rId14"/>
    <p:sldId id="381" r:id="rId15"/>
    <p:sldId id="382" r:id="rId16"/>
    <p:sldId id="383" r:id="rId17"/>
    <p:sldId id="385" r:id="rId18"/>
    <p:sldId id="386" r:id="rId19"/>
    <p:sldId id="387" r:id="rId20"/>
    <p:sldId id="388" r:id="rId21"/>
    <p:sldId id="350" r:id="rId22"/>
    <p:sldId id="351" r:id="rId23"/>
    <p:sldId id="352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290" r:id="rId34"/>
    <p:sldId id="399" r:id="rId35"/>
    <p:sldId id="324" r:id="rId36"/>
    <p:sldId id="325" r:id="rId37"/>
    <p:sldId id="328" r:id="rId38"/>
    <p:sldId id="329" r:id="rId39"/>
    <p:sldId id="330" r:id="rId40"/>
    <p:sldId id="331" r:id="rId41"/>
    <p:sldId id="428" r:id="rId42"/>
    <p:sldId id="343" r:id="rId43"/>
    <p:sldId id="345" r:id="rId44"/>
    <p:sldId id="347" r:id="rId45"/>
    <p:sldId id="348" r:id="rId46"/>
    <p:sldId id="349" r:id="rId47"/>
    <p:sldId id="400" r:id="rId48"/>
    <p:sldId id="361" r:id="rId49"/>
    <p:sldId id="409" r:id="rId50"/>
    <p:sldId id="421" r:id="rId51"/>
    <p:sldId id="436" r:id="rId52"/>
    <p:sldId id="432" r:id="rId53"/>
    <p:sldId id="429" r:id="rId54"/>
    <p:sldId id="433" r:id="rId55"/>
    <p:sldId id="434" r:id="rId56"/>
    <p:sldId id="435" r:id="rId57"/>
    <p:sldId id="370" r:id="rId58"/>
    <p:sldId id="362" r:id="rId59"/>
    <p:sldId id="366" r:id="rId60"/>
    <p:sldId id="363" r:id="rId61"/>
    <p:sldId id="367" r:id="rId62"/>
    <p:sldId id="422" r:id="rId63"/>
    <p:sldId id="368" r:id="rId64"/>
    <p:sldId id="369" r:id="rId65"/>
    <p:sldId id="365" r:id="rId66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1" userDrawn="1">
          <p15:clr>
            <a:srgbClr val="A4A3A4"/>
          </p15:clr>
        </p15:guide>
        <p15:guide id="3" pos="2980" userDrawn="1">
          <p15:clr>
            <a:srgbClr val="A4A3A4"/>
          </p15:clr>
        </p15:guide>
        <p15:guide id="4" pos="1565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elman, Astrid (F&amp;N, North Ryde)" initials="poe002 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4F7"/>
    <a:srgbClr val="F4DA92"/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4" autoAdjust="0"/>
    <p:restoredTop sz="92012"/>
  </p:normalViewPr>
  <p:slideViewPr>
    <p:cSldViewPr>
      <p:cViewPr varScale="1">
        <p:scale>
          <a:sx n="58" d="100"/>
          <a:sy n="58" d="100"/>
        </p:scale>
        <p:origin x="1456" y="48"/>
      </p:cViewPr>
      <p:guideLst>
        <p:guide orient="horz" pos="2160"/>
        <p:guide pos="431"/>
        <p:guide pos="2980"/>
        <p:guide pos="1565"/>
        <p:guide orient="horz" pos="35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ABE5C-DFEC-44DE-AF2F-44EFC9EB1DF2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42DC1-3006-4B02-82B7-A36E8C9F01A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638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7DE2F-4AA6-4764-B215-9B288F917012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D7201-002C-4F14-905B-7256C3CBA76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681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2178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7201-002C-4F14-905B-7256C3CBA762}" type="slidenum">
              <a:rPr lang="en-AU" smtClean="0"/>
              <a:pPr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598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/>
          <p:nvPr userDrawn="1"/>
        </p:nvGrpSpPr>
        <p:grpSpPr>
          <a:xfrm>
            <a:off x="609" y="5500319"/>
            <a:ext cx="9167813" cy="996950"/>
            <a:chOff x="608" y="5500319"/>
            <a:chExt cx="9167813" cy="996950"/>
          </a:xfrm>
        </p:grpSpPr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286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2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14" b="1">
                <a:solidFill>
                  <a:schemeClr val="bg1"/>
                </a:solidFill>
              </a:defRPr>
            </a:lvl1pPr>
            <a:lvl2pPr marL="45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14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14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14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14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14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14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14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14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14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4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16D3D-3220-4307-9C33-29E0916F4367}" type="datetimeFigureOut">
              <a:rPr lang="en-AU" smtClean="0"/>
              <a:pPr/>
              <a:t>16/05/2021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DB9A-4C32-47EC-8984-B5A710B7D9C3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c.net.au/gardening/vegie-guide-zones/9796680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40A554-FEB6-BC47-B144-D6C00B6C6252}"/>
              </a:ext>
            </a:extLst>
          </p:cNvPr>
          <p:cNvSpPr txBox="1"/>
          <p:nvPr/>
        </p:nvSpPr>
        <p:spPr>
          <a:xfrm>
            <a:off x="539552" y="764704"/>
            <a:ext cx="849662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6000" b="1" dirty="0">
                <a:solidFill>
                  <a:schemeClr val="accent2"/>
                </a:solidFill>
              </a:rPr>
              <a:t>Taste &amp; Learn</a:t>
            </a:r>
            <a:r>
              <a:rPr lang="en-AU" sz="6000" dirty="0">
                <a:solidFill>
                  <a:schemeClr val="accent2"/>
                </a:solidFill>
              </a:rPr>
              <a:t>™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8416C0-D924-554B-ABF0-CCC0BF072F2C}"/>
              </a:ext>
            </a:extLst>
          </p:cNvPr>
          <p:cNvSpPr txBox="1"/>
          <p:nvPr/>
        </p:nvSpPr>
        <p:spPr>
          <a:xfrm>
            <a:off x="-180528" y="2924944"/>
            <a:ext cx="84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2"/>
                </a:solidFill>
              </a:rPr>
              <a:t>Teacher resource: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Electronic whiteboard support</a:t>
            </a:r>
          </a:p>
          <a:p>
            <a:pPr algn="r"/>
            <a:r>
              <a:rPr lang="en-US" sz="2400" dirty="0">
                <a:solidFill>
                  <a:schemeClr val="accent2"/>
                </a:solidFill>
              </a:rPr>
              <a:t>Unit 2: Year 3 – </a:t>
            </a:r>
            <a:r>
              <a:rPr lang="en-US" sz="2400">
                <a:solidFill>
                  <a:schemeClr val="accent2"/>
                </a:solidFill>
              </a:rPr>
              <a:t>Year 4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CC06A0-DE37-0D49-A772-E4F783CDEF66}"/>
              </a:ext>
            </a:extLst>
          </p:cNvPr>
          <p:cNvSpPr/>
          <p:nvPr/>
        </p:nvSpPr>
        <p:spPr>
          <a:xfrm>
            <a:off x="684213" y="4797152"/>
            <a:ext cx="1727547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84D089-928E-D940-B347-D74E7D330933}"/>
              </a:ext>
            </a:extLst>
          </p:cNvPr>
          <p:cNvSpPr/>
          <p:nvPr/>
        </p:nvSpPr>
        <p:spPr>
          <a:xfrm>
            <a:off x="539552" y="5445224"/>
            <a:ext cx="216024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41C26-A1B7-7E44-A589-437773763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4" y="5598894"/>
            <a:ext cx="1727547" cy="5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Kale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556792"/>
            <a:ext cx="4617873" cy="461183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065629">
            <a:off x="2447278" y="1641150"/>
            <a:ext cx="3963647" cy="557053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Leek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Okra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407" y="1850436"/>
            <a:ext cx="4954221" cy="443272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4739">
            <a:off x="2607224" y="1587958"/>
            <a:ext cx="3929549" cy="52393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Parsnip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Radish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6950"/>
          <a:stretch/>
        </p:blipFill>
        <p:spPr>
          <a:xfrm>
            <a:off x="1835696" y="1772816"/>
            <a:ext cx="5243819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Red cabbage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0" b="20600"/>
          <a:stretch/>
        </p:blipFill>
        <p:spPr>
          <a:xfrm>
            <a:off x="1687744" y="2132856"/>
            <a:ext cx="5768512" cy="388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Rocket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700808"/>
            <a:ext cx="5750559" cy="478586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710" y="1385583"/>
            <a:ext cx="6950632" cy="535077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Snow peas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878" y="1306191"/>
            <a:ext cx="5942245" cy="50690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Turnip or Swede</a:t>
            </a:r>
          </a:p>
        </p:txBody>
      </p:sp>
      <p:sp>
        <p:nvSpPr>
          <p:cNvPr id="31748" name="AutoShape 4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0" name="AutoShape 6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2" name="AutoShape 8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4" name="AutoShape 10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6" name="AutoShape 12" descr="http://eofdreams.com/data_images/dreams/turnip/turnip-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Witlof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12776"/>
            <a:ext cx="8233843" cy="513976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84213" y="2344088"/>
            <a:ext cx="7560195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1: </a:t>
            </a:r>
          </a:p>
          <a:p>
            <a:pPr algn="ctr"/>
            <a:r>
              <a:rPr lang="en-AU" sz="4500" b="1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Discover vegetables through the senses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Zucchini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85834">
            <a:off x="1594338" y="1364145"/>
            <a:ext cx="5994944" cy="534332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AU" b="1" dirty="0">
                <a:solidFill>
                  <a:schemeClr val="accent1"/>
                </a:solidFill>
              </a:rPr>
              <a:t>Do you know how people eat vegetables around the world?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xITEhUUExQWFhUXGBUaGBgXFhkdGBgXFxcWGBwXFxoYHCggGB0lHBgcITEiJSkrLi4uFx8zODMsNygtLisBCgoKDg0OGxAQGy4mICQvLCwsLCwsNywsNCwsLCwsLDUsLCwsLCwsLSwsLCwsLCwsLCwsLCwsLDQsLCwsLCwsLf/AABEIAJ8BPgMBIgACEQEDEQH/xAAbAAACAwEBAQAAAAAAAAAAAAAABQECBAMGB//EADoQAAIBAgQDBQYGAQQCAwAAAAECEQADBBIhMQVBURMiYXGBMpGhsdHwBiNCUsHhFBVygpIz8UNTo//EABoBAAIDAQEAAAAAAAAAAAAAAAADAQIEBQb/xAAwEQACAgEDAwIEBAcBAAAAAAAAAQIDEQQhMRITQVFhInGB8BQjocEFMpGx0eHxQv/aAAwDAQACEQMRAD8A+40UUUAFFFFABRRRQAUUUUAFFcLmLQc58qy3OIHkI86soNlHOKGNc7t5V9pgPM15vG8cCmGcDzaB7qwYq/mXUjXbU/CDNZrNRCOy3fy2BScniKPUHjFmYDT5D61zucYQdPU15JL2UQNfHWPmT8a53XLb7SD02+dLjqnneOxqjor5+339T2B4ix2A931rjc4g3NgPd9K8y+OulSCQROkGNPExS5bzywDAkg91YnL+0SdSepgVqWoi3iKKPRziszl9/M9f/qU//J7m/iZ+FZW4qpMKXdomEkmOsDUjxivPYayDdt2EzJoWPZiMqiTOxSS2mo5mvV4Dhy2e9bt6tObfWI1Y7nnHLeiVz7fWsIpOmFdnQ8v6/f7E4WxccSylRGmZtfdGnrFcry2lc2yVL5c0aTBnWNwNOdd+JcYNpJZBmJAVSWUNqJ72UxoZiNY84wcLwTIHe5lN66xa4RtOwUHchQAPSjTWWzeZcCbowXBr7BRsAKlegPxroaol1TpINa3KKeGxCTxk5vjcsyzLHMyBpzkyCK7jGMNM59TP81ituyO4YsQxBUkd1dNUkajUT3v3adKyXb2pOw+FZNRqO0ltl+hKyODxdlYKSSTtCEj/ALAQNutaE4v4r7/5mKRZjQZ6++scv4isbRLpy9T0I4wkSR7iDXW3xS0f1R5gj47V5iiKS9dPOyRZTZ7JLgOoIPkZq1eJe4yiV384+IrVwrjrmAToRuWDCegI3+da6NR3eVgt3D1lFYLXEgdx6itdq+rbH61pcWiymnwdKKKKgsFFFFABRRRQAUUUUAFFFFABRRRQAVDMBqdKy4jGgaLqfh/dL7l0tuZpka2xUrUuDdex4HsifE7VhxN13/VHyqhNc8RdCKWaYAnTUnoB1JMADqRTVCKEucpFPDONyIDCZAkjfcDUjkKzZbZAY3lhpCkXEhiNCFM946jbrSfHjBKWd3ujtLdy4QB7S3g1rKB+9e9p0DTIGkYxMMFcu90lbt1GP5Sg3CoB7oIGUDDbMIadjOinP2Q1VIYPh7KlhbCO8wZZCQ2ogiZnQ6b6GsF5o1JEQNQREHaCNIrXfS01wj81ma8rFVkMWWxbO+hChCCSSGkkVwWwqzbUn8oKpnbQESG0BgqQdBB0rDf8XxHS0cq63vj5vk4owOoIPkZqqpduP2doKIEs7TlAJiAB7R9dKLV9WJCkGN4+u1Wts6sWDwMsQNPMk/fOkw6VL40dC3rlD8t7+pe/w0W/buu76dAoHkBFcbOFZ0C4cLbbUHOIIX/7AoEsfBiOXlVXxqSZJJ/2sST4aa+lMvw2Je62QicgzHckDUAcgNPWa10/mTw44Rz9SuzWpRnmXrn1NvC8HZwua473GMDM7ZmPdkiFUQBqdAOdcv8AJxWJly74a0RCIgXtGBnvXGKnISOS7dTTaKiNa1uiDll/6OT3ZYEVzhi2YbDWEe5zd3AbnqXYFifrTeyzZBnK58veyzlmNcs6x511doEwT5Ca87jOLM7OFm2lsgMzEKrGTKd9DMBddozCico1b+obyXy+/qNcZfYSO7E75uXu/mvPpjGBlxAuM2VQyghQco2IJMjN4ZgKYYu7bcq+dSwGhYyAI1jUAMZ1JWeUVk4UiqBbZSS1xmLrCqWZiZ0PUgak6AeNcy/plZJt59Ddp4tvEY+MP/PgYWVgAEs3i2/wEVY/eldxg7onMEECdHBPoIqhUzEQfGudPqzlmWUHF4ZSaKYJwt5GYac4In486Ynhto8vialVtkqts83atxsT6lj8zVUvocuVwcxIWNZImRp5TPTWnWI4KdcrcjvofeKX4b8PIIQmIdGC5jqUVQpUmSNFA0/bHWmQhH/3n6EqtmQ3bbQpKkOGAHJgs5hB3571pw6oq5Cgy9AK0XuAWEK/mFSMpWWMaOzaiQDLMRr5Vqfhgygo0rHPw6QKbGUqnmp/1LqlSeHsKhaIP5dyJ/S538Fbf51vw11joy5SPGQfI1ka0CII06GjDOyELOYHbMe8NNgefr762aTVJy6ZLDfpx/QXdp51rLHVrFsvOR41ss41TvofHb30ltYlSSs6gAkfqAPUb12rodMZrKEqyUR9RSexiGXbbodv6pjh8UreB6fTrSpQaHxsUjvRRRVBgUUUUAFFFUuXAok0ATccASTApZicWW0Gg+fnXPEXi5125CuOWtEK8bszTszsi1QTUGetAmmCiQKpesq4ysoYaGCARoQRIO+oFXnw+VVJnTbqelQ+NwXIsv2beqrbQLBU90RBzyBpoPzH2/eetc7gQSWCwWZjIEFmDAnXSSHaf9xrYuEJQOPYKhhm0METqORrNIrzVl1rk220aN1ycWFpoByHUEezMhQgPnlUDyFD2dSUCKzTmbKMxDNmblqSQN/PXY9svhWTE8QVWyKDcuftXlP7jsvz8KiMrZvpi2yMs53gEGa44VZ0BMnynctpPOqWFuXZNq33OTOSC3iAR3R51u4ZwkljdviXPsrMhB0H1pzHKuxTo9s2bv0LfirIrEXshTw7hjBCLkCde7ynzrXhsB2aOqsZbN3jyJBE6VtoraoJCXZJ8v3FFnh15ezHa6KLQud5ify7xuysKASw7pmNObVytcIvBMpu5tbZIL3AGyi4GQldQDmU5hqcoBEAU6apFV7US3dkJv8AR7pVpxDluyCKczAFuydCz84lgdNZAJ1FWxmHDWUEy6DT9QJk8yq++Bz9Wd2wG3naNGYfIikWI4fiLg7G3kWVK9p2z6LJEhQozNl11O53MTWXUtwSUcb7bmrStSzKXjDWDnwvFp2nZubhObKSls5REZizN3QBI2J3q7i4hBaRubblg6bSCHheUGIHPpTfGcLt4fCuiHIhXKAgCxmAUkGDruZMmazWbQuhGReztMO0IBIZmKxD24AEaGZM5R0BpEdPXP8Ake5ezUTz1yWM/sZ7OOxfaJGVw7AMzW2ZFXKWkERuFygzGuxrTi7mIzMbttyCzZAqg5UkBR3dTO8kc+UVz4dhXsXLrBEcuRlPeBIC/qaCEMkwAAPfpqtcVxBbv2CoiTF3MpJMR/4xpGu4PgarZQ4w+KP1yUlNXS9PYpgMZdW8TcusbYAC2VCEyZkvPfJEHQHYbGK73OJAsSbIurplaFBjeIcyNeRG80tuYkO7aZM0TlZhMGROupn5Ve8ELaqoLeG5rLOcVFLyv1Race1Lpln2HK8TtpbzJaI5sqgDL5xoemk0u/ze1JbIybb/ADGgpZfxWQ5VUiByXQz0p1YtA4dbmU5jvy2MSRGtVf8ALlmuCVUOuXnz/o6WeIXF5z510ucSYggqutYBrUNMaQD4jT3TVMsb0Qe+C0Vi7Vt7ltFyFmV4LGQSIVQQTmTlOhjQ1rQ6akE+Gnwk1DqDvrBBHgRzplM+iSbRF1fXHCZa06NNxCvaAQ0CCY/SwJke/lWjCYkPOmVhEqSJE8zlJjn7qydijuSyw5Qpm1AKtqREgTIBnw91+E4Dss5jvO5JOmqjRAIGgCwI8Oe57VbcpKSezX6nEtj0trGBgDU1Ug0CtAo34XG8m9/1pgDSHLWrCYrLofZ+VJnX5Q6FvhjSigGikmgCaUYu/mPgNvrWviN2BlHP5Uup1UfJntn4CqB/pV6oiAEkACTr4mAJPUwAPQU4SWAqaKKAIJrPxEkWbuXfs3A0nUqQD7zXcff397VaoaysAnhjKwIRRyyj5V40WRjHe7mfsCxyD2e0g+3pqVJ2nkAYp3jOJWUVu3uG0CDqSchER3fHX2fdNLcfxFMPYVLBW6+VEQiOzUkQHaCYAALegE61y64xrm3Yt/BslmaXSB4HZUl4JaNCSZ05Dw8Krwe1kDlrbZmYsTlnQ7CfCtTWg9tMxa4YElGykkjfusAKz/5GJtgza7UE9wWxDBYMdqbrgSI3G81vwlLqx4M+Mrka5agL9yahbkjYg9COcfHfcaVenCwy/cmoirUUAUjXeh2gSSfQT8hVh9/frVbqAgggEdCJFAGDE4lDvPMbR5xTnBW7Ytk2ySIPnttqNK8azPMFMvUbR6U3wuJKKpE6iNBI6a+FcG22U5dUjuR0nbqxnf8AQ9Cyi4pDBoI2ZRzHiK8/mKRlU+S5RHoYpjiuMwu0HmTsKT4m8WGbMSSQZnek9fxLAquaU+3Jc7F8YzBZDEa8v6pbbvF2G51AObQjWZUsOR+e4rZav5u6wn+qsMOvSp7vT8MjRfbXX8Elv8i9zBqw11I2YxmHwrgUa3Pee5mOgMCAdMqkAD/sfWu4UMCpjTXQCcsDUggjQmPdXM4i2qhZDco0n3CI91XcenGVlP7+jKYWphh8/f8Ac52sXbkG7bcAzulxwvmbMifCfrTccUW7aORhG0MlxGIEaqt2CR4xSDA4trl5EssClszda2vcCgEC1JJEk8hsBXpL9kMIPoYEg9RNaqtJ3KsrKfj75OZO1x+DwL0uFZjLr+5ZFccTeHd7yowmdoYeAaSI86u+Ha2oElz1aATrzgQKX4lmvXFw6GPZe8QTKKCGCyCIZjHpPWsMKbO72iYWyjw9h9hLQeyGQ52BMkEHT09PfXMWzEwY68q64Af465QyrZQHTITlA70zmkmPf81GIxPaBwLhy3khh3lb8wDUDTK0Eb+VNu07qliXHqbKdUunH39+5OPxID20XW7nQhRuBrJPQRI1pphMWXE5CNWB1GhUkHx5fGuPDcGqMzIqBGCFMoObQEHOT4iB5V3xF8oyiCQ7AacieZ8Jj311dPBVVrfb/Ji1NnXN5WGaag1NFajMRU1UVagDbw/EfpPp9KYUipxhruZQefPzpFkcbmiqedhbjHlz4ae6uNQbgOsjWozDqKclhCG8vJaNCelSqaVFtx1rpmG08qMgkVCVGXWKm4w0EirOwifKjIYKKnKgrpNdCwiZ5VS2wIiaMhgrdtSu5E9N6WY7AR3hnbXMRKleQ2fb/jTjMDImuZMn31ScFNdMi8ZOD6oij8FheyC9or3DmZ4K6FnLMe6fZliB5UzxF8Byp0jSSQM2k6D4a13wCIGcrkDmAdpMbTG9WxV3Qhis8on1msN18oSxF8GquEHvJc+pjFxXgKc2vLUDLrqRtrWjs6wYS8cxGYAFeYB1HoTz+FScWwidNYMHx5Sup/iatRrVLClyKtqhnMHsbVWaGWosjQ97N4afwKuW06etb8mfBXJr51zxFrYzBGxzMo35xXa0wIGu01KsDrpzqHvsSkLLl1nZVKAkAAuCCI8SzZjHU1xx2DvQSrJkH7dZMDSQa23MNmJZXyt+kwIHnEEj1rIMBiGE3b6cz3bZhZicpe4x5c9PCuZLRSUng6Fer6Vz+hs4Zh1e0HdWBOxGs+QWYE9aOJYW2oGXMG8em2oI61XDWblq24tXizE6G+S6jyClY8tqvgWuKQ9yDII2IMjzJpFlHZaygpnDqc14F+A4bcylzt1O515ADautiwFYkGSfHn0ifGrLxRi1wqqBpMaCRy35nx8apw1S7kuCNP0qd5/aKU68vJpto627J7cDNeD2AAYVbm5fTNMa78q85ivw4cxa/cbs9e6n5aZR+5wSzCOhFN7PGDlIKq8NAYgiQCACQaW8SxNzGBrClckgXWEwqSMyAzq5GnhNOq6sqMf+Ge7rrXS3/wAGvDlTsbZtqFtlVKqBEKRI2rSqaCTQsBABAA0HgByqQAB1rtHOwcsRYnTnypdwqO1vd5YlB4llUz56ED0PSnDsJFZcVgEe4jsJKHMuuklSssOehO/WkupOxWLnglYw0zsF1j7+9ax8RwrM9uHygZwYjWcpUQdDqD/2NbiRmERtFccSM0g6TseYI8aL8OG6yXqjmWzF1tHa6EhhbtoQzl2Be5cytlTLHdUbtzJjSK2Y7B57YXWJUdSADvJ6RM+HjWXh2JusjFsvdZwZDAwCYPjpGo0ma54y8wVWDZJuoNTm7rOJUa89vD0qnXXXGMF5GdudjlN+P7mjh+cFldw2+UAawsAkmTOp5660xCelZc9nW5KyoYEzsCwJnprWxiIHP1p0NljIhooU1FWuiouttt76Lx1q5UrWzhtzUj1rDmHUVPaxsR76iSysEweHkswgkdKiu+NSHPjr9+tcKlPKIksPBDH+PnUzUGgGpIJJqGOlTUGgCZoBqFNTQAA1VRpHn86tUCgBJjbhRmVRl11I59DWn/JuMoztJ16bGNNN9vjWniGGzrp7Q2+lL+BHNcVHAIM7E8gT08IiuJrKJRltwzrp9/TpRxmPJ0qXJO9buIcOKSwMrO3MSY9d6XOk8yPIxXPacTntNbM7W7zLsa7Lj9QH5mB5mfpWRRAj51mwmHN3Elm0SzlyrO7ss5z5AwPI9a3aGy12KKe37FWlgfqf5+dTNQOf3yFTXdFCzFcbS3cdIkpbd5zgS6IbnZxEjud7N6RVV42S9u21sjOqknO3dz9rA71teVrnBObuhopr9/CPlUNsfvbaluMvUYpR9BXh+OowJYBFFlLrZrgzQ1vtIRMv5gA0Laa8q5DFNdQNbi3qVZEKwGQkQWC96QQZ00YU5j6enSsuOc8gCd9THxg9BWTWR/Ly38jTpXGViWDz923cBzAkTty191beH3WEmWJgAwTr6SB8JplhcF2oOcezyU6mZ2JgcudXe4LNtrc5SfZDqGJkazkaBsDPwrm5yjr23Ra6cZYi4nYLZVtfltccKXgCAQSzL1aFMeYp/gcIlm2tu2MqLsP5PUnea8/iMa4NoHLm7a0o03JcKY1P6C1POI49LKM7bKCTG8D+eXma6WjlGNeZepy/4h1dxL2Nc0KxioJoArec8sG1FSz66Gq0UBkidaLmoiaOdTUNJ7ME2uBbYNwXHSAtvKDJ5uSZjXYADzk1hxOGvlgXAZLYuMMmgZyBk7pbkJ9TTfF4G3cjOoJGx2InoRqK5LgcghHcf7mLfFtfjWf8Oltzjj1NP4hv2zz6HHh6ObTSmrE919BBAIGg2Ex6Guoa6ryZAIGgYFQdZ0IB9fHlWrDYa4W9qRGggf8AZj9IqWVWZrYYZljNlIlecHpp8DRZGLj0p4aXqRCxxl1NZXyOAxo1zaaMZ5QOvTTX0NdMJjRdBKmQCQCDIMRqDz108waT2+FAqjhjebte0kkgBSCvcBJAhSRAiZmmyYVVgrOk6eBiQB6D3CrUKxRxZyhMseDTUpbLaCordwxN29P5P8U2TwshBZeDtj7OZZG4+XOlVPqV43D5TI2PwNLrl4G2w8oy1FTRFOEE0VANTQBWrVBFAoAy8TW9lXsQS2dZAyarBkE3NFExqAx8NTWIpjc1wgEiZUflQwF9SFtcxNnMD2nMiOtVu8Ezdpmu6XWRnhYPcu51g59CE7k+CnlFTY4GFdG7TNle6xzJmYm6LUmcw72ZCZj9W2lIkpNmiLiljJ0FnFkBpYHs8SSv5MB8x7BT3d8rawYlBrvN8DgrodrlxVDhlKlAoDflIGzAanvBtTzBjSsuD4AqKqi43dkyEhpOGOHJBBgb5gYnkZ3q54MctpQ6J2Wq5LGVc+ZSHIz6mFIOuudqrKDksNFlYovKY4v4+wslQoub+zzbUkkDxPOld28pJMrqdgRz5Vl4ksXDA05eVRw+0WOVVBO/KdI0FcWyDez8HTt0sJVdSfudcTiUtjM7BRtrzPQDcnwFX/DwLdrcIIDuMsgjuqoUGDtMT61nS2GxagpJto0yPZzRHroafeldH+H6dRj3PLOLJ+AG9Wqhmf7/AKq2v2f6rpFCaq2xqdfs/wBVVpg/X+qAL0m43bYMGWNdDJI1HkOlONfs/wBVzvYQXYU6a7g+B8KRqIdVbNOjt7dqb48ivCuwA9vMdisnfyrhxi1ctoWdj3gx10Pd17xGo3FenRxb7uUAKPaYkCFTctlgbV5dwMfeFxlnDW82XMZS8+2ZQR7Ajc7k9BXJpodkjddqIdSm1wRwjgaIiX2LXL5UMGZmAXMJyqswogx1POuLK9/ELZIXJbK3bpBJmDNtDI3LDNHRfGvTRyjSs2BwNuyCLaRmMtqSSYiSWJJ0FdWWnUpxl4Xj3OW5t5b5NLHl98/p8atVJ12+VTPhWgoWqKJ+4NVLfcGgCy1NVzDrWO/xILet24kNlzNJ7hclbfKNWWNSIkb1DaXJKi5PY3qhOwmtGHwvNvQV5+z+KYt5hbEDsQ8uZV7guF0jLLMuRRlGve20g6cZ+ILtvP8AlK2W8bQCsxJiy16Yy9IEefritttltHZfqaYVRW7PRhR0pS+ETDW8RdVZntbsAakkFmHjJn31iufimGICAqLRYMGJBu9kbwtg5YIyDfeeVc+J8eFy1cRQGD27IUo+7XjcVlkKYyi2xJgnQ6VkjXYvryOeGduE2itm2G3CKPhWuuOCuK1tGWcpVSJ3AjY+I2PiDV1zSZiNI685n4V2EYHyXtyY01MaeNOrFvKoFZsBh47x35eHjW2kWSy8GiqGFkKhlBEHapopY0U4vDFNd1+96zzT0il+JwUart0+lPhZ4ZnnVjdGEg0Dzq1QRTRIZfuTUFB0qZqaAIFTUEUA0ABoqaigBbxS0xEmNNomY8fvlSRsS9vvezGkqSxg6aKEM77V6u4gYEden8V5vieDy6QrFSpEjQMNZjWOcVzdTTifX4Z2dDqOqt1eUnj3GPAMN3TebObl0ye0AVgAAoUKoAUQoMRzptXO1cDCVIIOxFdK6MUksI48m29yrVaooWpIJqrbGrVVtjQBaoP3Bg+8bVNFACt+A2CO+Huaz+bduOCZkSHYg6+FM1UAQNhtUH7+/varVCSXANt8hUE1NVFSBIFTRUE0ABNAFAFTQAVzv49bQDFbjnZVRZPxIA9TVyaAKrOPUsExeHkytxfEMfy8OEX9154b/qk6f8qcYF2ZAXgP+rKTlnwmsQH19Ky4niGKIKWrVtOQuM5aNdwgAnTqd/jhu0ywlWt/maIW+ZDDivFreHWbj6n2VAl2PRVGpPwHOKS4ZL164L98ZQARbtSYUHdn/c508o9TfAcKVGLsTcut7Vx9WPgP2jwFbmfUKBLHYDfxPkJ1/wDVOp06r3lyUna5bIsW6zW7B4T9Teg/k11wuDA1bU/AVrpk7PCJhV5YUUUUkeFFFFABRRRQBwv4VW8D1H89aX3sMy77dR96U3oq8ZtC5VqQhqKbXsGreB8PpWO7g2HiPD6U5WJiJVyRmBoIoIqNauUCetWqM1V8v6oAtFcMVhhcGu42/sc665j5VJXx91Q0msMmMnF5XIuwme1Fs2iVJYhkYECTmlsxB1JOwO1MLYIEEyevWjzqSoqIx6VgJSy8stVSYNVDDMVjUBTy1kTp8vSrZasQGYdRUMwg6irA0NsaADMOoqMw6ipmg6/zQBC9atXRcKx/T7x9a5Nb6iPT5fWoyicMihlkEHY0QPs1EdPv31JBYmgCoiOfvqJPSgC1RQPuaJoAkUE1EVZFJ0A91AGbGYNbq5bkskyUkhWjYOB7Q8Dp4VjucXRXNpIZhHcTMWG2jBVOT1gbV6C1gGPtafOteGwaJ7KgTqTG560mc14Gxrb5EXD8Lirhm4iWU6Zi1w+g0X3mneBwKWhCjU7sdWbzP8bCdBWmikvfcfGKXAUUUUFgooooAKKKKACiiigAooooAKKKKAKXLStuAazXOHjkSPiK2UVKk1wVcU+RS+AcdG++hrg1sjcEef8AdPaKYrX5FuleBBrUaeX37qdth0O6j78q5NgE5SPX61ZWoo6WKpqUSdp9x+Q/itzcN6N8P5Brm2Evr/43Ec1Ox8JIJWpdixsQq3ncouAbcMFmCQVkNy7wMEeeh0rBf4jZDuAXhA5ctbdQoTeGZQH5xlJ2rU2Jxwgf41o6akYggT4A2zVcZxCQUvYW7kO8myVMGeV2SPNaWpvORrhHGBbiOOWECsxZcy3Ggrr+WYZCJ0cNIjqN9qY/6tZVboa3cm0yq0opLO+XKqAMSSQykeBoXB4VkM2FVWzCCoghirHRZABKqdI1Wul9sIxbOqkswYyhILquUEiIMKIqHOTLKEUSPxJh+0W2J7yK4YAZcrI1wHfNGVTrEDSdxU2ePIRaItXYvNCEqoB7ucN7Wi5ZP/E864W7GEJBtgLlyxC7ZQwHtKdg7DyYiu+DweHthQiABWLrp7LFcpIgft0qhcnBcftXioUPBQOzEAKisGI7QzpOQ6CfGp4Vcs3x26BpJIPaEyu2gQkhJEHSNCDzrE9jDmOzwhu5UKDJ2a9wggqe0uLpDEeprvhEupm7LB27YOsG6qgtAGotqwGg3E7UAOhHn9+6q3EB3ApUycQb9WGtely6ffNv5V1Th+JI72Jg9bVlFP8A+mcVJBm4zftWMgAd7lw5UUQSY9pjm/SBufKorTgvw9Ztu1w5rl1vauXDLkdNAAo8AAKZJZUbAe6mRswhUqssTpYJ2BPy+laLfD25kD400oqHayVSvJlt4FRvJrSqgbCKmiqNt8jFFLgKKKKgkKKKKACiiigAoooo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01" y="2700000"/>
            <a:ext cx="7086598" cy="36377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63010" y="1392611"/>
            <a:ext cx="230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Cauliflower gratin with white sauce and cheese on top.</a:t>
            </a: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0621" y="3327482"/>
            <a:ext cx="1663614" cy="110963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449880" y="2590661"/>
            <a:ext cx="1645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Cauliflower </a:t>
            </a:r>
            <a:r>
              <a:rPr lang="en-AU" sz="1400" dirty="0" err="1"/>
              <a:t>massala</a:t>
            </a:r>
            <a:r>
              <a:rPr lang="en-AU" sz="1400" dirty="0"/>
              <a:t> with green peas, spices and herbs. </a:t>
            </a:r>
          </a:p>
        </p:txBody>
      </p:sp>
      <p:sp>
        <p:nvSpPr>
          <p:cNvPr id="21514" name="AutoShape 10" descr="data:image/jpeg;base64,/9j/4AAQSkZJRgABAQAAAQABAAD/2wCEAAkGBxQTEhUUEhQUFRQUFRQVFBYUFBQVFBQUFBQWFhQUFBcYHCggGBwlHBQUITEhJSksLi4uFx8zODMsNygtLisBCgoKDg0OGhAQGiwkHyQsLCwsLCwsLCwsLCwsLCwsLCwsLCwsLCwsLCwsLCwsLCwsLCwsLCwsLCwsLCwsLCwsLP/AABEIALcBEwMBIgACEQEDEQH/xAAcAAACAwEBAQEAAAAAAAAAAAACAwABBAUGBwj/xAA8EAACAQIDBQYEBQEHBQAAAAAAAQIDEQQhMRJBUWFxBQYiMoGRBxOhsUJSwdHwchQVIzNTkuEWQ4Ky8f/EABgBAAMBAQAAAAAAAAAAAAAAAAABAgME/8QAJxEBAQACAQQCAgEFAQAAAAAAAAECESEDEjFRE0EiYTJCUnGRsQT/2gAMAwEAAhEDEQA/APs5dyhVd3tHjr0WppbpxLUnLTJcd76BfLQSRYaBea5r6olWXhuMFJZyXL7ioNTKqQTTTV09SqLyQYzfJu+nw+ntyq4ZXTzcd9zwVbsivB2lSmt3le4/SwEqMXrFPqkYXo+q2x6uU4fmSVKS1TXVMqJ+k63ZVBrxU4WXFLecyt2Zgo/9qDytkib0r7X8/uOF8IsZtYaUG/JLLoz3x5rDYqlQTWHowpp67MUr9eIqt2vUf4rdC8cpjNWsblu8PUtgSrxWsl7ni6uMk9ZP3ESrPmK9aFuvbPHU1+NA/wB40vzo8V8wtTJ+f9Dl7Rdo0/zIOOMpv8SPFKQaqMfz/ouXto1ovRoNM8XCszVTxklvZc6spbr1RDhUe0pLfc20u076ouZSn3OgULp4iL0Ywo97QlyFASEIQCQGqsn0CAquyYXwC6U9q3BfVmgCnGySCFIIu5CiDPaCn51/S/uNFVcmn6P1FUmkIXYZqAhq36ewU3w1LhGyENAp6tevuMBcc7+4nE4tR0CH4PnNLV2Ofie1LeVerMOIruWplmyMs/RbMxGLlLVsxzmFIVIxyytPQZC2FJi5MytNTBKcgdokx3LQraCV+DEDUGhST4P2DjcZGoZEVFjYlwjoDoiYDomkqT4TNdDFNGKI2JpjkHXpYhMbY5MGa6OI4msuxL7aiFxlclhq0oXNXaXDN/oMlkgaS3vfmKlYIshBmhCEAKKlG6sWWBF0pbnqv4mFtcCOmm7+gSQjRRLKZixWI3L1YDekxeK3L3ObNjJCpszyySVIVIZNiZGdMubEzkaY0GzTSwSWpjcoqRzqNBy5Id/dj/MdKMLaBqBFyVphp9lx3u5ohgKfBGyNEYqIBjWEhwDWHia/llbCEGZUIl/2eJocUDsoNwESwcXuQt9nR3fQ1NIH1HMoNM3938GKdBrVG35lt4caqY51J7LtYIjYmmdBPQzuDRtjnEWGRGxExGRZvKlopTaNUJ3McZBwlYuUS6aKmbS9+gW2gU7hpBpU5U2ytl8QiAatnmyFkDRaiiAeLk/oRVOOXX9x7GzCykBVnZAe9E4qtuMEmNqO7Ftk5ILkhUhkmJkY5WTmnC2g6dL3G04DVA5ss7WkmkpwI5Em9wUInJ1Otq9uKtLhC5phSAw0ba63NSRt0uZulQqIWyEkRyNtAtUyfLD2uRLk9mID8smxyD2itofZj6BMqS/jFzomnaKaIvSxp7c+pCwDib508jM6bXQ5ep0Ljdw9pRmNauJhGzGpnV07vHlNZ5RsMg79QqkN4pm2GdxTcdnxDSFUp36/cajrxss3GRtNj0zNFj4Ms5R3KIVcFbWQq5ALayGD5ltX77aKVdrO9uF3tQfruJ7htuUOGX2EYmQ2jVve6s17dU95lxDzK+ipLYuQbFVpW6mWV1NgupLcvUqKKihtNHHllcq1k0ZBBESGwjuM8t+IbO5Jb8x1KN3yG/IV72WnD6jKcLHNh/5srlvLwrY4xtwLuygXUWm87pJEm3tqCqisA5J+gqc1bcLkNO2gVV9DnSrqPmeun7BRqp6MN7Jv+aEmmYPmtaZ7h0atuA5RtoaBcQI1s7B7Qb2alPcyqkS2VJ5AGZkiyTQCOe3syB6ES1GxYq2bNt7ID4o00al1zWpmbs8xcMRne1v2L6fU7anKbdJDaYlMbSO6VmayiEKOoQogkuS7qSSerteDbtzaeVg6U84uy8UnCSWkkvxWA3Z5LhJqKvyjHULndq6snbxPlCK0Rips7PfhfBNpdE3YVX1G4OLV75XWUfypfrmLxPmNP6QSzI5XbfsPxErJmZLI5utl9Kwgoj6YikzRFHPGhsRsEJgx8CcectimoFzBcgDUl1JMVSdrt6vToMkjKtVGW93XpnkReKY6+LUI5K74Licmr2g21k23uz+x1sTWS/mhzo4jxPmsuWf/AMM8pd+VHwm7XkrcNHYyVcXnllbl9iVcUlqzHRr7Ty9eS4lXL62nTpUKl3m7LejamnbPI4WKp5Nxbulpudv1BwON2s3rbL92RepJe2w9PROFndPJ2y4BVKllf35czJRxOT4WYl4pONlvWXVF90+i06lOpcZORjoSyHRkXKS7FOAyISQZYyjZcY2FwWbGVZ2AgKanALq0r53ExWVg8RNvJCqazDfJt9CV4r29jRQ3mLDPJ9TZSyjnv+yO/pXcjC+TkyMzRqDFUK7iMsQHbLAMFPDNb0v6Y2fu7j6VNR0WfHf7lXJtBJIDZTtnwd/Tf9AMbDJPgwHMLDVNpOL1jk+n4WPzwcYMU8l1FSY3GRtk9zFSZw9X+TXHwOBogITvoMTMrZIoyL8VuCH3MkJ533GhE9K7loqBIqxDUl3E4t5X4ZjGKqK+Qr4Nw/7Xtt56ar7M5OMxNpO0s+H6HXxWBcZbUV16HlMfN/OV4yir+ZrLnmcHU7pNVpNV05KpK1ls3z8T5F4fwLxPPlo3vEz7SjktpO3v9DHjaqqWUZW3+29FbxnM8ly7NPE6pO7ytrkZJOdHxtSa35adH+4OFqKKy+pqo7VVOCV4yTUuGe4Lz/kgUO2VOK+XeTlpZOyW/aZ2ezMNbOWbvdLcr7kD2f2RGCSS0OpTo2Nun075yK30ODNEEBCmOWR0RIkipysBKoJnVC0aSrIGVXcJnK4dKP8AyZTLeRqaAoreOqxyBirIvRG4ZXbXNfqMxtdK0Fq//VeZ/ZeoMaipU3Obtq+iPM9i494ipVrPy3VOmuEY5yfq2vY7cPwwnus7N3b00ZhKZz6mJjCLlJqKWreiPI9u/EvDULxp/wCLNWyj5f8AdoLukKY2+H0DbIfDMT8WMU5NwjCMb+FON2lzdyg72nwZPue0Rs/PXZPxBxtF/wCZ8xWslUzS4abz23YHxVpy2Y4mLg7eKovLfklmPv8AYy6GUfTXI5vauO+Rs1t0Woz/AKJO130bRXZ/a1KvBTpTUoy0aB7QpKpTnB6Ti4v1WoXL7jOTl1KyVWClB3yvHmuHUxRPDd2O8csNN0aucVJx6NO2R9CWzVSnBp3W7SX/ACR1Mfkndj5+4ufjxSY5DaEb3XFZdVmLsElwOPPHcaRUHufQfRnuFNvev+Q0t6OfpbwuqdObLuCXY7EBuSwSQVgBMo31MuIwEZeZJm+xLCslDzWJ7pUJ/ha/pbQqh3Noxd1tXtbzPQ9TskI+LD0fdXApd2qSd3d9XkdWhhYxXhSXQ1WKjEqYYzxC2DYDigi7lAqdSS0RknVqXyT9ToAymkTlP2bnXqPdYNJrzMfUqLeJ82iOfPLXEMTjd2Wi+o+MbIuMHv1LmzfCahUivLcMSUVtzySzV9/N8hVerCjF1KrStuf6nhu8PeKVfateNNJ5b5W0v+x0YYTH8s/9Jt3xCu+feZ1m6cH4F5n+Y7fYtNUcNBSytHal/VLxP729DwfY2F+bWhF6X2pf0xzd+rsvU7nf/H/LwdS2rVvNZ55Ze4XK27os8Yx4vv133niJSpUpWpK6bi2tvc1JM8RGQlMJMuTTrxxkmobtcyA7fNFDUcpcynMVtlbQaDtd3e8NTB1VUh4rJrZk3s5n3TsPt2GKpKpTkn+a258D83uR9C+EXaTU6lJ7TVtpZ+FcfVis1yx6uMs29H3zwWzVVRLKos/61+6t7Mruz3hqUZbN9qPB77fqej7XwqrU3B66xfCS0Z4qODnCotpWzd3u3kbuN3GM5mn1ns3tmliFk7S3p+ZdVv6m102unFaHySUnFqUW01o07M9D2P33nT8NdbS/Ml90Vbjn54pas8PdxCSMnZ/atGur05rpf+WNzh/EZ5dKw5kFBX/jKsFYy7deDRSBZeyFF8kG8gBSLuXsoqUFz9h7CIhSXCS9ciZ8PbMUzg0u5QO11Ir8B90LQrlgvr7FpBLvwa2hNVZDHMmzcVkoZ6eHvqa4xsEoWXBczi9sd6sNh8pSUpfljmzTDo6nork7Nvbief7c700cPdRe3U4Ld+x4rtzvrWr3jD/Dhy8z9dx55Z57/uXLjh45vsat8uvj+1qmIltVHvyjuRSp3i1vasjJh0dbAUtp8kRu28i8NXYWB+VFt+aWr5LRGDv/AEVUwdTkr6X0z/Q7SmJx+HVWnKD0kmsstxSZedvz+gkzd272PUwtRxnGybew9cr5Z8bHO2jecuyXbQpkFJ/zIgtGu5bZRdhgLZ9A+EuCbqVKrUkklGL/AAvj1PCYPDOrUhTjrOSjpe19X6an3ru92UsNh4Uk27LVkZ36Z9XLU03ykYcbTurr1NcmJnIzrmecxFO2nsYK3Q7WOScmo55Xa4HLrolUYqdSUXeMnFrenY9B2Z34xFGylapHnkzguIqrErHKzwdm307s74g4adlUTpvmv1PR4XtKjUV6dSL9UfBakQFNxzhJxfJtFd8v8oXb6r9EKPCz6EaPg2E70Yqn5asvXM7OF+JOKj5lGX0DtwvsayfXi7nzOh8VZfjor0Ztp/FOl+KjJewvjn9w59PfOJTpo8Uvihht9OZT+J+G/wBOYr0cfcG76e12WtGySpt6yZ4Sp8VKK8tKT62MNb4rS/BRXqxfBh93/o/L0+kxocLhuNtWl1Z8cxnxIxc/K4w6I4GN7y4mp5q030dkVMcJ7Ptyr7jju3cNR/zKseiaPLdqfEylG6oQcnxeSPkk6rerb6kWbD5Nfxivi916vtXvhia9057Mfywy+pxrtu+vUTBGiCIyyt8nrRtNGqlERTRvwlBydl7kJp2BoNyst/8AMzv0aahGy9XxZjw0vlrxRst8k7rlfekP/tcbX2lbjdFS6ReRSkFBmWeLg9Hf+lOVutgEpz4wjvzW077uQ+4aFicHTxEmqkIzhHJ3Sd5ZPhuMNTuFg5X/AMO13fLK3S1reh28PBRSSySNVNjkHdZ4cD/oHBf6f1ZD06RCtF3Ze3AxHw6wcpOXy0rqySuornZO1zGvhphFFJ7V07t7Urvlqe3bBaHpXfl7ecXYGHw1p0aUIuLjdpJNxvppmdibDxdLai1xTXEw4erenF8ra8Mrk+KXldaZirVUs20ktbj6zOXjPFJQTtpNvfk8kicqJF4G9nJ6ybb9Mlb0QnGYVPNamqdRJXbsuJmqVZS8isvzSTXsifAcypTa1M84nRnRUVxe9vVvizDVkugTJTHVRmmjbVRlqIoyWkImrD5CpjMmQDQ6YqSGYQbhWBsM1F7QLJcRyCTCQvaJtE1UhtxlLUz7Row5J1tgaaSMtKS69DZSTZNrOtdCCOzhckcvDxOrhohGdboMz4jCQk7tZrem0/oOiyMu8kTTjUWjU+TTi3z2llf0ChjEm1JOLWuskuDul9x0Sq2GjLNq0lpJW2l6i16DVTSZppo41KnsNX8OdlUjZa6bStY6MNtaWmtzbUZfRWf0KlKxtsUIWMX5an+yX6EK3C069gWiENARVZycG/D/AOUs+OettxCGd8mXjauzFu17HMc9jwqzqSeeWWeeb3pIhCMvKoZHCXd5vad779lcLIc0WQNJrBionJxMSEIpxy6ra0djLPHtapPpkyECLgYY+DebafNfsNnmQhoeipoVJkIMwbQO0QgzDJi3MhAOAlUEvGxvr9CEHJtS1i3tJJap5vlyNtNt6v8AYhDPJNrp4SJ1sPAhDNnXTw9M3wiQg4k6ASRCFgxDqZCFQqfCIGx8vNZwu3JZeG++P7EIO+Ca41ItXv8AchCBKN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1516" name="AutoShape 12" descr="data:image/jpeg;base64,/9j/4AAQSkZJRgABAQAAAQABAAD/2wCEAAkGBxQTEhUUEhQUFRQUFRQVFBYUFBQVFBQUFBQWFhQUFBcYHCggGBwlHBQUITEhJSksLi4uFx8zODMsNygtLisBCgoKDg0OGhAQGiwkHyQsLCwsLCwsLCwsLCwsLCwsLCwsLCwsLCwsLCwsLCwsLCwsLCwsLCwsLCwsLCwsLCwsLP/AABEIALcBEwMBIgACEQEDEQH/xAAcAAACAwEBAQEAAAAAAAAAAAACAwABBAUGBwj/xAA8EAACAQIDBQYEBQEHBQAAAAAAAQIDEQQhMRJBUWFxBQYiMoGRBxOhsUJSwdHwchQVIzNTkuEWQ4Ky8f/EABgBAAMBAQAAAAAAAAAAAAAAAAABAgME/8QAJxEBAQACAQQCAgEFAQAAAAAAAAECESEDEjFRE0EiYTJCUnGRsQT/2gAMAwEAAhEDEQA/APs5dyhVd3tHjr0WppbpxLUnLTJcd76BfLQSRYaBea5r6olWXhuMFJZyXL7ioNTKqQTTTV09SqLyQYzfJu+nw+ntyq4ZXTzcd9zwVbsivB2lSmt3le4/SwEqMXrFPqkYXo+q2x6uU4fmSVKS1TXVMqJ+k63ZVBrxU4WXFLecyt2Zgo/9qDytkib0r7X8/uOF8IsZtYaUG/JLLoz3x5rDYqlQTWHowpp67MUr9eIqt2vUf4rdC8cpjNWsblu8PUtgSrxWsl7ni6uMk9ZP3ESrPmK9aFuvbPHU1+NA/wB40vzo8V8wtTJ+f9Dl7Rdo0/zIOOMpv8SPFKQaqMfz/ouXto1ovRoNM8XCszVTxklvZc6spbr1RDhUe0pLfc20u076ouZSn3OgULp4iL0Ywo97QlyFASEIQCQGqsn0CAquyYXwC6U9q3BfVmgCnGySCFIIu5CiDPaCn51/S/uNFVcmn6P1FUmkIXYZqAhq36ewU3w1LhGyENAp6tevuMBcc7+4nE4tR0CH4PnNLV2Ofie1LeVerMOIruWplmyMs/RbMxGLlLVsxzmFIVIxyytPQZC2FJi5MytNTBKcgdokx3LQraCV+DEDUGhST4P2DjcZGoZEVFjYlwjoDoiYDomkqT4TNdDFNGKI2JpjkHXpYhMbY5MGa6OI4msuxL7aiFxlclhq0oXNXaXDN/oMlkgaS3vfmKlYIshBmhCEAKKlG6sWWBF0pbnqv4mFtcCOmm7+gSQjRRLKZixWI3L1YDekxeK3L3ObNjJCpszyySVIVIZNiZGdMubEzkaY0GzTSwSWpjcoqRzqNBy5Id/dj/MdKMLaBqBFyVphp9lx3u5ohgKfBGyNEYqIBjWEhwDWHia/llbCEGZUIl/2eJocUDsoNwESwcXuQt9nR3fQ1NIH1HMoNM3938GKdBrVG35lt4caqY51J7LtYIjYmmdBPQzuDRtjnEWGRGxExGRZvKlopTaNUJ3McZBwlYuUS6aKmbS9+gW2gU7hpBpU5U2ytl8QiAatnmyFkDRaiiAeLk/oRVOOXX9x7GzCykBVnZAe9E4qtuMEmNqO7Ftk5ILkhUhkmJkY5WTmnC2g6dL3G04DVA5ss7WkmkpwI5Em9wUInJ1Otq9uKtLhC5phSAw0ba63NSRt0uZulQqIWyEkRyNtAtUyfLD2uRLk9mID8smxyD2itofZj6BMqS/jFzomnaKaIvSxp7c+pCwDib508jM6bXQ5ep0Ljdw9pRmNauJhGzGpnV07vHlNZ5RsMg79QqkN4pm2GdxTcdnxDSFUp36/cajrxss3GRtNj0zNFj4Ms5R3KIVcFbWQq5ALayGD5ltX77aKVdrO9uF3tQfruJ7htuUOGX2EYmQ2jVve6s17dU95lxDzK+ipLYuQbFVpW6mWV1NgupLcvUqKKihtNHHllcq1k0ZBBESGwjuM8t+IbO5Jb8x1KN3yG/IV72WnD6jKcLHNh/5srlvLwrY4xtwLuygXUWm87pJEm3tqCqisA5J+gqc1bcLkNO2gVV9DnSrqPmeun7BRqp6MN7Jv+aEmmYPmtaZ7h0atuA5RtoaBcQI1s7B7Qb2alPcyqkS2VJ5AGZkiyTQCOe3syB6ES1GxYq2bNt7ID4o00al1zWpmbs8xcMRne1v2L6fU7anKbdJDaYlMbSO6VmayiEKOoQogkuS7qSSerteDbtzaeVg6U84uy8UnCSWkkvxWA3Z5LhJqKvyjHULndq6snbxPlCK0Rips7PfhfBNpdE3YVX1G4OLV75XWUfypfrmLxPmNP6QSzI5XbfsPxErJmZLI5utl9Kwgoj6YikzRFHPGhsRsEJgx8CcectimoFzBcgDUl1JMVSdrt6vToMkjKtVGW93XpnkReKY6+LUI5K74Licmr2g21k23uz+x1sTWS/mhzo4jxPmsuWf/AMM8pd+VHwm7XkrcNHYyVcXnllbl9iVcUlqzHRr7Ty9eS4lXL62nTpUKl3m7LejamnbPI4WKp5Nxbulpudv1BwON2s3rbL92RepJe2w9PROFndPJ2y4BVKllf35czJRxOT4WYl4pONlvWXVF90+i06lOpcZORjoSyHRkXKS7FOAyISQZYyjZcY2FwWbGVZ2AgKanALq0r53ExWVg8RNvJCqazDfJt9CV4r29jRQ3mLDPJ9TZSyjnv+yO/pXcjC+TkyMzRqDFUK7iMsQHbLAMFPDNb0v6Y2fu7j6VNR0WfHf7lXJtBJIDZTtnwd/Tf9AMbDJPgwHMLDVNpOL1jk+n4WPzwcYMU8l1FSY3GRtk9zFSZw9X+TXHwOBogITvoMTMrZIoyL8VuCH3MkJ533GhE9K7loqBIqxDUl3E4t5X4ZjGKqK+Qr4Nw/7Xtt56ar7M5OMxNpO0s+H6HXxWBcZbUV16HlMfN/OV4yir+ZrLnmcHU7pNVpNV05KpK1ls3z8T5F4fwLxPPlo3vEz7SjktpO3v9DHjaqqWUZW3+29FbxnM8ly7NPE6pO7ytrkZJOdHxtSa35adH+4OFqKKy+pqo7VVOCV4yTUuGe4Lz/kgUO2VOK+XeTlpZOyW/aZ2ezMNbOWbvdLcr7kD2f2RGCSS0OpTo2Nun075yK30ODNEEBCmOWR0RIkipysBKoJnVC0aSrIGVXcJnK4dKP8AyZTLeRqaAoreOqxyBirIvRG4ZXbXNfqMxtdK0Fq//VeZ/ZeoMaipU3Obtq+iPM9i494ipVrPy3VOmuEY5yfq2vY7cPwwnus7N3b00ZhKZz6mJjCLlJqKWreiPI9u/EvDULxp/wCLNWyj5f8AdoLukKY2+H0DbIfDMT8WMU5NwjCMb+FON2lzdyg72nwZPue0Rs/PXZPxBxtF/wCZ8xWslUzS4abz23YHxVpy2Y4mLg7eKovLfklmPv8AYy6GUfTXI5vauO+Rs1t0Woz/AKJO130bRXZ/a1KvBTpTUoy0aB7QpKpTnB6Ti4v1WoXL7jOTl1KyVWClB3yvHmuHUxRPDd2O8csNN0aucVJx6NO2R9CWzVSnBp3W7SX/ACR1Mfkndj5+4ufjxSY5DaEb3XFZdVmLsElwOPPHcaRUHufQfRnuFNvev+Q0t6OfpbwuqdObLuCXY7EBuSwSQVgBMo31MuIwEZeZJm+xLCslDzWJ7pUJ/ha/pbQqh3Noxd1tXtbzPQ9TskI+LD0fdXApd2qSd3d9XkdWhhYxXhSXQ1WKjEqYYzxC2DYDigi7lAqdSS0RknVqXyT9ToAymkTlP2bnXqPdYNJrzMfUqLeJ82iOfPLXEMTjd2Wi+o+MbIuMHv1LmzfCahUivLcMSUVtzySzV9/N8hVerCjF1KrStuf6nhu8PeKVfateNNJ5b5W0v+x0YYTH8s/9Jt3xCu+feZ1m6cH4F5n+Y7fYtNUcNBSytHal/VLxP729DwfY2F+bWhF6X2pf0xzd+rsvU7nf/H/LwdS2rVvNZ55Ze4XK27os8Yx4vv133niJSpUpWpK6bi2tvc1JM8RGQlMJMuTTrxxkmobtcyA7fNFDUcpcynMVtlbQaDtd3e8NTB1VUh4rJrZk3s5n3TsPt2GKpKpTkn+a258D83uR9C+EXaTU6lJ7TVtpZ+FcfVis1yx6uMs29H3zwWzVVRLKos/61+6t7Mruz3hqUZbN9qPB77fqej7XwqrU3B66xfCS0Z4qODnCotpWzd3u3kbuN3GM5mn1ns3tmliFk7S3p+ZdVv6m102unFaHySUnFqUW01o07M9D2P33nT8NdbS/Ml90Vbjn54pas8PdxCSMnZ/atGur05rpf+WNzh/EZ5dKw5kFBX/jKsFYy7deDRSBZeyFF8kG8gBSLuXsoqUFz9h7CIhSXCS9ciZ8PbMUzg0u5QO11Ir8B90LQrlgvr7FpBLvwa2hNVZDHMmzcVkoZ6eHvqa4xsEoWXBczi9sd6sNh8pSUpfljmzTDo6nork7Nvbief7c700cPdRe3U4Ld+x4rtzvrWr3jD/Dhy8z9dx55Z57/uXLjh45vsat8uvj+1qmIltVHvyjuRSp3i1vasjJh0dbAUtp8kRu28i8NXYWB+VFt+aWr5LRGDv/AEVUwdTkr6X0z/Q7SmJx+HVWnKD0kmsstxSZedvz+gkzd272PUwtRxnGybew9cr5Z8bHO2jecuyXbQpkFJ/zIgtGu5bZRdhgLZ9A+EuCbqVKrUkklGL/AAvj1PCYPDOrUhTjrOSjpe19X6an3ru92UsNh4Uk27LVkZ36Z9XLU03ykYcbTurr1NcmJnIzrmecxFO2nsYK3Q7WOScmo55Xa4HLrolUYqdSUXeMnFrenY9B2Z34xFGylapHnkzguIqrErHKzwdm307s74g4adlUTpvmv1PR4XtKjUV6dSL9UfBakQFNxzhJxfJtFd8v8oXb6r9EKPCz6EaPg2E70Yqn5asvXM7OF+JOKj5lGX0DtwvsayfXi7nzOh8VZfjor0Ztp/FOl+KjJewvjn9w59PfOJTpo8Uvihht9OZT+J+G/wBOYr0cfcG76e12WtGySpt6yZ4Sp8VKK8tKT62MNb4rS/BRXqxfBh93/o/L0+kxocLhuNtWl1Z8cxnxIxc/K4w6I4GN7y4mp5q030dkVMcJ7Ptyr7jju3cNR/zKseiaPLdqfEylG6oQcnxeSPkk6rerb6kWbD5Nfxivi916vtXvhia9057Mfywy+pxrtu+vUTBGiCIyyt8nrRtNGqlERTRvwlBydl7kJp2BoNyst/8AMzv0aahGy9XxZjw0vlrxRst8k7rlfekP/tcbX2lbjdFS6ReRSkFBmWeLg9Hf+lOVutgEpz4wjvzW077uQ+4aFicHTxEmqkIzhHJ3Sd5ZPhuMNTuFg5X/AMO13fLK3S1reh28PBRSSySNVNjkHdZ4cD/oHBf6f1ZD06RCtF3Ze3AxHw6wcpOXy0rqySuornZO1zGvhphFFJ7V07t7Urvlqe3bBaHpXfl7ecXYGHw1p0aUIuLjdpJNxvppmdibDxdLai1xTXEw4erenF8ra8Mrk+KXldaZirVUs20ktbj6zOXjPFJQTtpNvfk8kicqJF4G9nJ6ybb9Mlb0QnGYVPNamqdRJXbsuJmqVZS8isvzSTXsifAcypTa1M84nRnRUVxe9vVvizDVkugTJTHVRmmjbVRlqIoyWkImrD5CpjMmQDQ6YqSGYQbhWBsM1F7QLJcRyCTCQvaJtE1UhtxlLUz7Row5J1tgaaSMtKS69DZSTZNrOtdCCOzhckcvDxOrhohGdboMz4jCQk7tZrem0/oOiyMu8kTTjUWjU+TTi3z2llf0ChjEm1JOLWuskuDul9x0Sq2GjLNq0lpJW2l6i16DVTSZppo41KnsNX8OdlUjZa6bStY6MNtaWmtzbUZfRWf0KlKxtsUIWMX5an+yX6EK3C069gWiENARVZycG/D/AOUs+OettxCGd8mXjauzFu17HMc9jwqzqSeeWWeeb3pIhCMvKoZHCXd5vad779lcLIc0WQNJrBionJxMSEIpxy6ra0djLPHtapPpkyECLgYY+DebafNfsNnmQhoeipoVJkIMwbQO0QgzDJi3MhAOAlUEvGxvr9CEHJtS1i3tJJap5vlyNtNt6v8AYhDPJNrp4SJ1sPAhDNnXTw9M3wiQg4k6ASRCFgxDqZCFQqfCIGx8vNZwu3JZeG++P7EIO+Ca41ItXv8AchCBKN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360884" y="2446645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Cauliflower cream soup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7781" y="1637958"/>
            <a:ext cx="159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Pickled cauliflower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29000" r="23912" b="26900"/>
          <a:stretch/>
        </p:blipFill>
        <p:spPr>
          <a:xfrm>
            <a:off x="1080000" y="1296000"/>
            <a:ext cx="963218" cy="842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>
          <a:xfrm>
            <a:off x="4072825" y="1923216"/>
            <a:ext cx="1488074" cy="792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1151"/>
          <a:stretch/>
        </p:blipFill>
        <p:spPr>
          <a:xfrm>
            <a:off x="611560" y="2762998"/>
            <a:ext cx="1403648" cy="806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35300" r="27600" b="6950"/>
          <a:stretch/>
        </p:blipFill>
        <p:spPr>
          <a:xfrm>
            <a:off x="6581377" y="1923216"/>
            <a:ext cx="648072" cy="10183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3008313" cy="547489"/>
          </a:xfrm>
        </p:spPr>
        <p:txBody>
          <a:bodyPr anchor="t">
            <a:noAutofit/>
          </a:bodyPr>
          <a:lstStyle/>
          <a:p>
            <a:r>
              <a:rPr lang="en-AU" sz="3300" dirty="0">
                <a:solidFill>
                  <a:schemeClr val="accent2"/>
                </a:solidFill>
              </a:rPr>
              <a:t>Cauliflower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600" y="2700000"/>
            <a:ext cx="7086600" cy="36377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10674" y="1187196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Sauerkraut: fermented cabbage with sausages and potatoes.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3809" y="2688239"/>
            <a:ext cx="1746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Coleslaw: cabbage and carrot salad with creamy dressing.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8184" y="1484784"/>
            <a:ext cx="175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err="1"/>
              <a:t>Kimchi</a:t>
            </a:r>
            <a:r>
              <a:rPr lang="en-AU" sz="1400" dirty="0"/>
              <a:t>: fermented cabbage with chillies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6296" y="301731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Okonomiyaki: egg omelette with cabbage</a:t>
            </a:r>
          </a:p>
        </p:txBody>
      </p:sp>
      <p:pic>
        <p:nvPicPr>
          <p:cNvPr id="23566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11476" r="11091" b="8957"/>
          <a:stretch/>
        </p:blipFill>
        <p:spPr bwMode="auto">
          <a:xfrm>
            <a:off x="7452320" y="3501577"/>
            <a:ext cx="1512168" cy="100811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5851"/>
          <a:stretch/>
        </p:blipFill>
        <p:spPr>
          <a:xfrm>
            <a:off x="828000" y="1296000"/>
            <a:ext cx="1460192" cy="822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4300" r="5901" b="15351"/>
          <a:stretch/>
        </p:blipFill>
        <p:spPr>
          <a:xfrm>
            <a:off x="4078826" y="1925860"/>
            <a:ext cx="1535905" cy="999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6401" r="5901" b="3801"/>
          <a:stretch/>
        </p:blipFill>
        <p:spPr>
          <a:xfrm>
            <a:off x="6441711" y="2013212"/>
            <a:ext cx="1324994" cy="987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0101" r="5900" b="4850"/>
          <a:stretch/>
        </p:blipFill>
        <p:spPr>
          <a:xfrm>
            <a:off x="217764" y="3429000"/>
            <a:ext cx="1243775" cy="8760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1752599" cy="762000"/>
          </a:xfrm>
        </p:spPr>
        <p:txBody>
          <a:bodyPr anchor="t">
            <a:normAutofit/>
          </a:bodyPr>
          <a:lstStyle/>
          <a:p>
            <a:r>
              <a:rPr lang="en-AU" sz="3300" dirty="0">
                <a:solidFill>
                  <a:schemeClr val="accent2"/>
                </a:solidFill>
              </a:rPr>
              <a:t>Cabbage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067745"/>
            <a:ext cx="7772400" cy="722511"/>
          </a:xfrm>
        </p:spPr>
        <p:txBody>
          <a:bodyPr anchor="ctr">
            <a:noAutofit/>
          </a:bodyPr>
          <a:lstStyle/>
          <a:p>
            <a:r>
              <a:rPr lang="en-AU" sz="4500" b="1" dirty="0">
                <a:solidFill>
                  <a:schemeClr val="accent2"/>
                </a:solidFill>
              </a:rPr>
              <a:t>Extension activity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26976"/>
          </a:xfrm>
        </p:spPr>
        <p:txBody>
          <a:bodyPr>
            <a:normAutofit/>
          </a:bodyPr>
          <a:lstStyle/>
          <a:p>
            <a:r>
              <a:rPr lang="en-AU" sz="3300" b="1" dirty="0">
                <a:solidFill>
                  <a:schemeClr val="accent1"/>
                </a:solidFill>
              </a:rPr>
              <a:t>Match the vegetable with the recipe and country of origin</a:t>
            </a:r>
          </a:p>
        </p:txBody>
      </p:sp>
    </p:spTree>
    <p:extLst>
      <p:ext uri="{BB962C8B-B14F-4D97-AF65-F5344CB8AC3E}">
        <p14:creationId xmlns:p14="http://schemas.microsoft.com/office/powerpoint/2010/main" val="236770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057" y="2028392"/>
            <a:ext cx="2840886" cy="371518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646937"/>
          </a:xfrm>
        </p:spPr>
        <p:txBody>
          <a:bodyPr anchor="t">
            <a:normAutofit/>
          </a:bodyPr>
          <a:lstStyle/>
          <a:p>
            <a:r>
              <a:rPr lang="en-AU" sz="3300" b="1" dirty="0" err="1">
                <a:solidFill>
                  <a:schemeClr val="accent2"/>
                </a:solidFill>
              </a:rPr>
              <a:t>Raita</a:t>
            </a:r>
            <a:endParaRPr lang="en-AU" sz="3300" b="1" dirty="0">
              <a:solidFill>
                <a:schemeClr val="accent2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7584" y="1602000"/>
            <a:ext cx="3596208" cy="4525963"/>
          </a:xfrm>
        </p:spPr>
        <p:txBody>
          <a:bodyPr/>
          <a:lstStyle/>
          <a:p>
            <a:r>
              <a:rPr lang="en-AU" dirty="0"/>
              <a:t>Is a dip from </a:t>
            </a:r>
            <a:r>
              <a:rPr lang="en-AU" b="1" dirty="0"/>
              <a:t>India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24" y="1602000"/>
            <a:ext cx="3980450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6000" y="360000"/>
            <a:ext cx="1352475" cy="9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788023" y="5580000"/>
            <a:ext cx="3980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Cucumber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863" y="2275053"/>
            <a:ext cx="4600653" cy="3215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2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5297" y="2425514"/>
            <a:ext cx="3858027" cy="297004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634082"/>
          </a:xfrm>
        </p:spPr>
        <p:txBody>
          <a:bodyPr anchor="t">
            <a:normAutofit/>
          </a:bodyPr>
          <a:lstStyle/>
          <a:p>
            <a:r>
              <a:rPr lang="en-AU" sz="3300" b="1" dirty="0" err="1">
                <a:solidFill>
                  <a:schemeClr val="accent2"/>
                </a:solidFill>
              </a:rPr>
              <a:t>Kimchi</a:t>
            </a:r>
            <a:endParaRPr lang="en-AU" sz="3300" b="1" dirty="0">
              <a:solidFill>
                <a:schemeClr val="accent2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2000"/>
            <a:ext cx="3744000" cy="4525963"/>
          </a:xfrm>
        </p:spPr>
        <p:txBody>
          <a:bodyPr/>
          <a:lstStyle/>
          <a:p>
            <a:r>
              <a:rPr lang="en-AU" dirty="0"/>
              <a:t>Is a dish from </a:t>
            </a:r>
            <a:r>
              <a:rPr lang="en-AU" b="1" dirty="0"/>
              <a:t>Korea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7999" y="1602000"/>
            <a:ext cx="3994075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8000" y="5580000"/>
            <a:ext cx="399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Cabbage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1200" y="360000"/>
            <a:ext cx="1520876" cy="936000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6401" r="5901" b="3801"/>
          <a:stretch/>
        </p:blipFill>
        <p:spPr>
          <a:xfrm>
            <a:off x="1089314" y="2711112"/>
            <a:ext cx="3221372" cy="24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839" y="1924559"/>
            <a:ext cx="3124975" cy="408670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609769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2"/>
                </a:solidFill>
              </a:rPr>
              <a:t>Tzatziki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2000"/>
            <a:ext cx="4038600" cy="4525963"/>
          </a:xfrm>
        </p:spPr>
        <p:txBody>
          <a:bodyPr/>
          <a:lstStyle/>
          <a:p>
            <a:r>
              <a:rPr lang="en-AU" dirty="0"/>
              <a:t>Is a dip from </a:t>
            </a:r>
            <a:r>
              <a:rPr lang="en-AU" b="1" dirty="0"/>
              <a:t>Greece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00" y="1602000"/>
            <a:ext cx="3971110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600" y="5580000"/>
            <a:ext cx="3892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Cucumber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000" y="360000"/>
            <a:ext cx="141511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564904"/>
            <a:ext cx="3373760" cy="2250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588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613498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2"/>
                </a:solidFill>
              </a:rPr>
              <a:t>Bruschetta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0200"/>
            <a:ext cx="4038600" cy="4525963"/>
          </a:xfrm>
        </p:spPr>
        <p:txBody>
          <a:bodyPr/>
          <a:lstStyle/>
          <a:p>
            <a:r>
              <a:rPr lang="en-AU" dirty="0"/>
              <a:t>Is an appetizer from </a:t>
            </a:r>
            <a:r>
              <a:rPr lang="en-AU" b="1" dirty="0"/>
              <a:t>Italy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00" y="1600200"/>
            <a:ext cx="3960052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599" y="5580000"/>
            <a:ext cx="388145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Tomatoes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000" y="360000"/>
            <a:ext cx="1404053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2494195"/>
            <a:ext cx="2875664" cy="2919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778" r="8263" b="-1"/>
          <a:stretch/>
        </p:blipFill>
        <p:spPr>
          <a:xfrm>
            <a:off x="1403648" y="2780928"/>
            <a:ext cx="261299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634082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2"/>
                </a:solidFill>
              </a:rPr>
              <a:t>Borscht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0200"/>
            <a:ext cx="4038600" cy="4525963"/>
          </a:xfrm>
        </p:spPr>
        <p:txBody>
          <a:bodyPr/>
          <a:lstStyle/>
          <a:p>
            <a:r>
              <a:rPr lang="en-AU" dirty="0"/>
              <a:t>Is a soup from </a:t>
            </a:r>
            <a:r>
              <a:rPr lang="en-AU" b="1" dirty="0"/>
              <a:t>Russia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00" y="1600200"/>
            <a:ext cx="3960000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600" y="5580000"/>
            <a:ext cx="38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Beetroot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000" y="360000"/>
            <a:ext cx="1404000" cy="936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518" y="2420888"/>
            <a:ext cx="2204926" cy="333070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2420888"/>
            <a:ext cx="2690604" cy="32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620768"/>
          </a:xfrm>
        </p:spPr>
        <p:txBody>
          <a:bodyPr anchor="t" anchorCtr="0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Artichoke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269" y="1863000"/>
            <a:ext cx="4239062" cy="4039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706090"/>
          </a:xfrm>
        </p:spPr>
        <p:txBody>
          <a:bodyPr anchor="t">
            <a:normAutofit/>
          </a:bodyPr>
          <a:lstStyle/>
          <a:p>
            <a:r>
              <a:rPr lang="en-AU" sz="3300" b="1" dirty="0" err="1">
                <a:solidFill>
                  <a:schemeClr val="accent2"/>
                </a:solidFill>
              </a:rPr>
              <a:t>Gozleme</a:t>
            </a:r>
            <a:endParaRPr lang="en-AU" sz="3300" b="1" dirty="0">
              <a:solidFill>
                <a:schemeClr val="accent2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0200"/>
            <a:ext cx="4038600" cy="4525963"/>
          </a:xfrm>
        </p:spPr>
        <p:txBody>
          <a:bodyPr/>
          <a:lstStyle/>
          <a:p>
            <a:r>
              <a:rPr lang="en-AU" dirty="0"/>
              <a:t>Is a dish from </a:t>
            </a:r>
            <a:r>
              <a:rPr lang="en-AU" b="1" dirty="0"/>
              <a:t>Turkey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00" y="1600200"/>
            <a:ext cx="3960140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600" y="5580000"/>
            <a:ext cx="388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Spinach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000" y="360000"/>
            <a:ext cx="1404140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20601" r="6061" b="14301"/>
          <a:stretch/>
        </p:blipFill>
        <p:spPr>
          <a:xfrm>
            <a:off x="5543745" y="2827528"/>
            <a:ext cx="2527249" cy="2448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9050" r="6688" b="22700"/>
          <a:stretch/>
        </p:blipFill>
        <p:spPr>
          <a:xfrm>
            <a:off x="971600" y="2564904"/>
            <a:ext cx="3369769" cy="20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37414" y="2312875"/>
            <a:ext cx="3945412" cy="34671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634082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2"/>
                </a:solidFill>
              </a:rPr>
              <a:t>Guacamole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0200"/>
            <a:ext cx="4038600" cy="4525963"/>
          </a:xfrm>
        </p:spPr>
        <p:txBody>
          <a:bodyPr/>
          <a:lstStyle/>
          <a:p>
            <a:r>
              <a:rPr lang="en-AU" dirty="0"/>
              <a:t>Is a dip from </a:t>
            </a:r>
            <a:r>
              <a:rPr lang="en-AU" b="1" dirty="0"/>
              <a:t>Mexico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00" y="1600200"/>
            <a:ext cx="3965640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600" y="5580000"/>
            <a:ext cx="388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Avocado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000" y="360000"/>
            <a:ext cx="1409640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/>
          <a:stretch/>
        </p:blipFill>
        <p:spPr bwMode="auto">
          <a:xfrm>
            <a:off x="1297616" y="2420888"/>
            <a:ext cx="2978224" cy="2685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74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20000"/>
            <a:ext cx="8229600" cy="562074"/>
          </a:xfrm>
        </p:spPr>
        <p:txBody>
          <a:bodyPr anchor="t">
            <a:normAutofit fontScale="90000"/>
          </a:bodyPr>
          <a:lstStyle/>
          <a:p>
            <a:r>
              <a:rPr lang="en-AU" sz="3300" b="1" dirty="0" err="1">
                <a:solidFill>
                  <a:schemeClr val="accent2"/>
                </a:solidFill>
              </a:rPr>
              <a:t>Massaman</a:t>
            </a:r>
            <a:r>
              <a:rPr lang="en-AU" sz="3300" b="1" dirty="0">
                <a:solidFill>
                  <a:schemeClr val="accent2"/>
                </a:solidFill>
              </a:rPr>
              <a:t> curry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828000" y="1600200"/>
            <a:ext cx="4038600" cy="4525963"/>
          </a:xfrm>
        </p:spPr>
        <p:txBody>
          <a:bodyPr/>
          <a:lstStyle/>
          <a:p>
            <a:r>
              <a:rPr lang="en-AU" dirty="0"/>
              <a:t>Is a dish from </a:t>
            </a:r>
            <a:r>
              <a:rPr lang="en-AU" b="1" dirty="0"/>
              <a:t>Thailand</a:t>
            </a:r>
          </a:p>
          <a:p>
            <a:endParaRPr lang="en-AU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788000" y="1600200"/>
            <a:ext cx="3953012" cy="4525963"/>
          </a:xfrm>
        </p:spPr>
        <p:txBody>
          <a:bodyPr/>
          <a:lstStyle/>
          <a:p>
            <a:r>
              <a:rPr lang="en-AU" dirty="0"/>
              <a:t>What is the vegetable used in this dish?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600" y="5580000"/>
            <a:ext cx="387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Sweet potato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37400" r="10180" b="16400"/>
          <a:stretch/>
        </p:blipFill>
        <p:spPr>
          <a:xfrm>
            <a:off x="5223470" y="2852936"/>
            <a:ext cx="3160066" cy="2356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60000"/>
            <a:ext cx="1397012" cy="93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50" y="2348880"/>
            <a:ext cx="3289300" cy="21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9916" y="2344088"/>
            <a:ext cx="608416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2: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en-AU" sz="4500" b="1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egetables grow in different climates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743200" y="4343400"/>
            <a:ext cx="4114800" cy="2286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23" name="Rectangle 22"/>
          <p:cNvSpPr/>
          <p:nvPr/>
        </p:nvSpPr>
        <p:spPr>
          <a:xfrm>
            <a:off x="2743200" y="1295400"/>
            <a:ext cx="4114800" cy="3048000"/>
          </a:xfrm>
          <a:prstGeom prst="rect">
            <a:avLst/>
          </a:prstGeom>
          <a:solidFill>
            <a:srgbClr val="29C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517842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  <a:latin typeface="+mn-lt"/>
              </a:rPr>
              <a:t>What does a plant need to grow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5867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Nutrients</a:t>
            </a:r>
          </a:p>
        </p:txBody>
      </p:sp>
      <p:sp>
        <p:nvSpPr>
          <p:cNvPr id="9" name="Trapezoid 8"/>
          <p:cNvSpPr/>
          <p:nvPr/>
        </p:nvSpPr>
        <p:spPr>
          <a:xfrm>
            <a:off x="3733800" y="45720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rapezoid 9"/>
          <p:cNvSpPr/>
          <p:nvPr/>
        </p:nvSpPr>
        <p:spPr>
          <a:xfrm>
            <a:off x="5181600" y="45720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rapezoid 10"/>
          <p:cNvSpPr/>
          <p:nvPr/>
        </p:nvSpPr>
        <p:spPr>
          <a:xfrm>
            <a:off x="3657600" y="50292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rapezoid 11"/>
          <p:cNvSpPr/>
          <p:nvPr/>
        </p:nvSpPr>
        <p:spPr>
          <a:xfrm>
            <a:off x="5791200" y="44958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rapezoid 12"/>
          <p:cNvSpPr/>
          <p:nvPr/>
        </p:nvSpPr>
        <p:spPr>
          <a:xfrm>
            <a:off x="3200400" y="47244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rapezoid 13"/>
          <p:cNvSpPr/>
          <p:nvPr/>
        </p:nvSpPr>
        <p:spPr>
          <a:xfrm>
            <a:off x="4191000" y="46482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rapezoid 14"/>
          <p:cNvSpPr/>
          <p:nvPr/>
        </p:nvSpPr>
        <p:spPr>
          <a:xfrm>
            <a:off x="4953000" y="51816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rapezoid 15"/>
          <p:cNvSpPr/>
          <p:nvPr/>
        </p:nvSpPr>
        <p:spPr>
          <a:xfrm>
            <a:off x="3124200" y="52578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rapezoid 16"/>
          <p:cNvSpPr/>
          <p:nvPr/>
        </p:nvSpPr>
        <p:spPr>
          <a:xfrm>
            <a:off x="6248400" y="48006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rapezoid 17"/>
          <p:cNvSpPr/>
          <p:nvPr/>
        </p:nvSpPr>
        <p:spPr>
          <a:xfrm>
            <a:off x="3810000" y="53340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rapezoid 18"/>
          <p:cNvSpPr/>
          <p:nvPr/>
        </p:nvSpPr>
        <p:spPr>
          <a:xfrm>
            <a:off x="5867400" y="5181600"/>
            <a:ext cx="152400" cy="76200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3429000" y="1371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</a:rPr>
              <a:t>Sunlight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1800" y="1905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accent2">
                    <a:lumMod val="10000"/>
                    <a:lumOff val="90000"/>
                  </a:schemeClr>
                </a:solidFill>
              </a:rPr>
              <a:t>Air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57800" y="3124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accent2"/>
                </a:solidFill>
              </a:rPr>
              <a:t>Water</a:t>
            </a:r>
          </a:p>
        </p:txBody>
      </p:sp>
      <p:sp>
        <p:nvSpPr>
          <p:cNvPr id="25" name="Oval 24"/>
          <p:cNvSpPr/>
          <p:nvPr/>
        </p:nvSpPr>
        <p:spPr>
          <a:xfrm>
            <a:off x="5486400" y="1524000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4092584" y="4397829"/>
            <a:ext cx="540376" cy="1079862"/>
          </a:xfrm>
          <a:custGeom>
            <a:avLst/>
            <a:gdLst>
              <a:gd name="connsiteX0" fmla="*/ 540376 w 540376"/>
              <a:gd name="connsiteY0" fmla="*/ 0 h 1079862"/>
              <a:gd name="connsiteX1" fmla="*/ 531667 w 540376"/>
              <a:gd name="connsiteY1" fmla="*/ 348342 h 1079862"/>
              <a:gd name="connsiteX2" fmla="*/ 514250 w 540376"/>
              <a:gd name="connsiteY2" fmla="*/ 400594 h 1079862"/>
              <a:gd name="connsiteX3" fmla="*/ 444582 w 540376"/>
              <a:gd name="connsiteY3" fmla="*/ 426720 h 1079862"/>
              <a:gd name="connsiteX4" fmla="*/ 418456 w 540376"/>
              <a:gd name="connsiteY4" fmla="*/ 444137 h 1079862"/>
              <a:gd name="connsiteX5" fmla="*/ 305245 w 540376"/>
              <a:gd name="connsiteY5" fmla="*/ 461554 h 1079862"/>
              <a:gd name="connsiteX6" fmla="*/ 279119 w 540376"/>
              <a:gd name="connsiteY6" fmla="*/ 478971 h 1079862"/>
              <a:gd name="connsiteX7" fmla="*/ 261702 w 540376"/>
              <a:gd name="connsiteY7" fmla="*/ 531222 h 1079862"/>
              <a:gd name="connsiteX8" fmla="*/ 244285 w 540376"/>
              <a:gd name="connsiteY8" fmla="*/ 574765 h 1079862"/>
              <a:gd name="connsiteX9" fmla="*/ 235576 w 540376"/>
              <a:gd name="connsiteY9" fmla="*/ 853440 h 1079862"/>
              <a:gd name="connsiteX10" fmla="*/ 200742 w 540376"/>
              <a:gd name="connsiteY10" fmla="*/ 905691 h 1079862"/>
              <a:gd name="connsiteX11" fmla="*/ 174616 w 540376"/>
              <a:gd name="connsiteY11" fmla="*/ 923108 h 1079862"/>
              <a:gd name="connsiteX12" fmla="*/ 17862 w 540376"/>
              <a:gd name="connsiteY12" fmla="*/ 931817 h 1079862"/>
              <a:gd name="connsiteX13" fmla="*/ 9153 w 540376"/>
              <a:gd name="connsiteY13" fmla="*/ 1079862 h 107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0376" h="1079862">
                <a:moveTo>
                  <a:pt x="540376" y="0"/>
                </a:moveTo>
                <a:cubicBezTo>
                  <a:pt x="537473" y="116114"/>
                  <a:pt x="539226" y="232438"/>
                  <a:pt x="531667" y="348342"/>
                </a:cubicBezTo>
                <a:cubicBezTo>
                  <a:pt x="530472" y="366663"/>
                  <a:pt x="530671" y="392383"/>
                  <a:pt x="514250" y="400594"/>
                </a:cubicBezTo>
                <a:cubicBezTo>
                  <a:pt x="468711" y="423364"/>
                  <a:pt x="492010" y="414862"/>
                  <a:pt x="444582" y="426720"/>
                </a:cubicBezTo>
                <a:cubicBezTo>
                  <a:pt x="435873" y="432526"/>
                  <a:pt x="427818" y="439456"/>
                  <a:pt x="418456" y="444137"/>
                </a:cubicBezTo>
                <a:cubicBezTo>
                  <a:pt x="387074" y="459828"/>
                  <a:pt x="330213" y="459057"/>
                  <a:pt x="305245" y="461554"/>
                </a:cubicBezTo>
                <a:cubicBezTo>
                  <a:pt x="296536" y="467360"/>
                  <a:pt x="284666" y="470095"/>
                  <a:pt x="279119" y="478971"/>
                </a:cubicBezTo>
                <a:cubicBezTo>
                  <a:pt x="269389" y="494539"/>
                  <a:pt x="268520" y="514176"/>
                  <a:pt x="261702" y="531222"/>
                </a:cubicBezTo>
                <a:lnTo>
                  <a:pt x="244285" y="574765"/>
                </a:lnTo>
                <a:cubicBezTo>
                  <a:pt x="241382" y="667657"/>
                  <a:pt x="240878" y="760654"/>
                  <a:pt x="235576" y="853440"/>
                </a:cubicBezTo>
                <a:cubicBezTo>
                  <a:pt x="234181" y="877856"/>
                  <a:pt x="218320" y="891043"/>
                  <a:pt x="200742" y="905691"/>
                </a:cubicBezTo>
                <a:cubicBezTo>
                  <a:pt x="192701" y="912392"/>
                  <a:pt x="184977" y="921628"/>
                  <a:pt x="174616" y="923108"/>
                </a:cubicBezTo>
                <a:cubicBezTo>
                  <a:pt x="122810" y="930509"/>
                  <a:pt x="70113" y="928914"/>
                  <a:pt x="17862" y="931817"/>
                </a:cubicBezTo>
                <a:cubicBezTo>
                  <a:pt x="0" y="1003261"/>
                  <a:pt x="9153" y="954682"/>
                  <a:pt x="9153" y="1079862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28" name="Freeform 27"/>
          <p:cNvSpPr/>
          <p:nvPr/>
        </p:nvSpPr>
        <p:spPr>
          <a:xfrm>
            <a:off x="4624251" y="4343401"/>
            <a:ext cx="253088" cy="1717766"/>
          </a:xfrm>
          <a:custGeom>
            <a:avLst/>
            <a:gdLst>
              <a:gd name="connsiteX0" fmla="*/ 0 w 253088"/>
              <a:gd name="connsiteY0" fmla="*/ 0 h 1602377"/>
              <a:gd name="connsiteX1" fmla="*/ 8709 w 253088"/>
              <a:gd name="connsiteY1" fmla="*/ 705394 h 1602377"/>
              <a:gd name="connsiteX2" fmla="*/ 26126 w 253088"/>
              <a:gd name="connsiteY2" fmla="*/ 766354 h 1602377"/>
              <a:gd name="connsiteX3" fmla="*/ 43543 w 253088"/>
              <a:gd name="connsiteY3" fmla="*/ 792480 h 1602377"/>
              <a:gd name="connsiteX4" fmla="*/ 69669 w 253088"/>
              <a:gd name="connsiteY4" fmla="*/ 836022 h 1602377"/>
              <a:gd name="connsiteX5" fmla="*/ 121920 w 253088"/>
              <a:gd name="connsiteY5" fmla="*/ 888274 h 1602377"/>
              <a:gd name="connsiteX6" fmla="*/ 139338 w 253088"/>
              <a:gd name="connsiteY6" fmla="*/ 905691 h 1602377"/>
              <a:gd name="connsiteX7" fmla="*/ 165463 w 253088"/>
              <a:gd name="connsiteY7" fmla="*/ 914400 h 1602377"/>
              <a:gd name="connsiteX8" fmla="*/ 182880 w 253088"/>
              <a:gd name="connsiteY8" fmla="*/ 940525 h 1602377"/>
              <a:gd name="connsiteX9" fmla="*/ 200298 w 253088"/>
              <a:gd name="connsiteY9" fmla="*/ 1001485 h 1602377"/>
              <a:gd name="connsiteX10" fmla="*/ 217715 w 253088"/>
              <a:gd name="connsiteY10" fmla="*/ 1027611 h 1602377"/>
              <a:gd name="connsiteX11" fmla="*/ 252549 w 253088"/>
              <a:gd name="connsiteY11" fmla="*/ 1097280 h 1602377"/>
              <a:gd name="connsiteX12" fmla="*/ 226423 w 253088"/>
              <a:gd name="connsiteY12" fmla="*/ 1271451 h 1602377"/>
              <a:gd name="connsiteX13" fmla="*/ 209006 w 253088"/>
              <a:gd name="connsiteY13" fmla="*/ 1297577 h 1602377"/>
              <a:gd name="connsiteX14" fmla="*/ 182880 w 253088"/>
              <a:gd name="connsiteY14" fmla="*/ 1341120 h 1602377"/>
              <a:gd name="connsiteX15" fmla="*/ 139338 w 253088"/>
              <a:gd name="connsiteY15" fmla="*/ 1384662 h 1602377"/>
              <a:gd name="connsiteX16" fmla="*/ 121920 w 253088"/>
              <a:gd name="connsiteY16" fmla="*/ 1436914 h 1602377"/>
              <a:gd name="connsiteX17" fmla="*/ 113212 w 253088"/>
              <a:gd name="connsiteY17" fmla="*/ 1463040 h 1602377"/>
              <a:gd name="connsiteX18" fmla="*/ 156755 w 253088"/>
              <a:gd name="connsiteY18" fmla="*/ 1602377 h 1602377"/>
              <a:gd name="connsiteX19" fmla="*/ 165463 w 253088"/>
              <a:gd name="connsiteY19" fmla="*/ 1602377 h 160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3088" h="1602377">
                <a:moveTo>
                  <a:pt x="0" y="0"/>
                </a:moveTo>
                <a:cubicBezTo>
                  <a:pt x="2903" y="235131"/>
                  <a:pt x="3177" y="470310"/>
                  <a:pt x="8709" y="705394"/>
                </a:cubicBezTo>
                <a:cubicBezTo>
                  <a:pt x="8847" y="711246"/>
                  <a:pt x="21915" y="757932"/>
                  <a:pt x="26126" y="766354"/>
                </a:cubicBezTo>
                <a:cubicBezTo>
                  <a:pt x="30807" y="775716"/>
                  <a:pt x="37996" y="783604"/>
                  <a:pt x="43543" y="792480"/>
                </a:cubicBezTo>
                <a:cubicBezTo>
                  <a:pt x="52514" y="806833"/>
                  <a:pt x="58951" y="822922"/>
                  <a:pt x="69669" y="836022"/>
                </a:cubicBezTo>
                <a:cubicBezTo>
                  <a:pt x="85267" y="855086"/>
                  <a:pt x="104503" y="870857"/>
                  <a:pt x="121920" y="888274"/>
                </a:cubicBezTo>
                <a:cubicBezTo>
                  <a:pt x="127726" y="894080"/>
                  <a:pt x="131549" y="903094"/>
                  <a:pt x="139338" y="905691"/>
                </a:cubicBezTo>
                <a:lnTo>
                  <a:pt x="165463" y="914400"/>
                </a:lnTo>
                <a:cubicBezTo>
                  <a:pt x="171269" y="923108"/>
                  <a:pt x="178199" y="931164"/>
                  <a:pt x="182880" y="940525"/>
                </a:cubicBezTo>
                <a:cubicBezTo>
                  <a:pt x="199826" y="974417"/>
                  <a:pt x="183557" y="962424"/>
                  <a:pt x="200298" y="1001485"/>
                </a:cubicBezTo>
                <a:cubicBezTo>
                  <a:pt x="204421" y="1011105"/>
                  <a:pt x="212703" y="1018423"/>
                  <a:pt x="217715" y="1027611"/>
                </a:cubicBezTo>
                <a:cubicBezTo>
                  <a:pt x="230148" y="1050405"/>
                  <a:pt x="252549" y="1097280"/>
                  <a:pt x="252549" y="1097280"/>
                </a:cubicBezTo>
                <a:cubicBezTo>
                  <a:pt x="250602" y="1124540"/>
                  <a:pt x="253088" y="1231453"/>
                  <a:pt x="226423" y="1271451"/>
                </a:cubicBezTo>
                <a:lnTo>
                  <a:pt x="209006" y="1297577"/>
                </a:lnTo>
                <a:cubicBezTo>
                  <a:pt x="193884" y="1342945"/>
                  <a:pt x="210204" y="1306966"/>
                  <a:pt x="182880" y="1341120"/>
                </a:cubicBezTo>
                <a:cubicBezTo>
                  <a:pt x="149704" y="1382589"/>
                  <a:pt x="184124" y="1354804"/>
                  <a:pt x="139338" y="1384662"/>
                </a:cubicBezTo>
                <a:lnTo>
                  <a:pt x="121920" y="1436914"/>
                </a:lnTo>
                <a:lnTo>
                  <a:pt x="113212" y="1463040"/>
                </a:lnTo>
                <a:cubicBezTo>
                  <a:pt x="113339" y="1464306"/>
                  <a:pt x="113390" y="1602377"/>
                  <a:pt x="156755" y="1602377"/>
                </a:cubicBezTo>
                <a:lnTo>
                  <a:pt x="165463" y="1602377"/>
                </a:ln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29" name="Freeform 28"/>
          <p:cNvSpPr/>
          <p:nvPr/>
        </p:nvSpPr>
        <p:spPr>
          <a:xfrm>
            <a:off x="4659086" y="4615543"/>
            <a:ext cx="940718" cy="748937"/>
          </a:xfrm>
          <a:custGeom>
            <a:avLst/>
            <a:gdLst>
              <a:gd name="connsiteX0" fmla="*/ 0 w 940718"/>
              <a:gd name="connsiteY0" fmla="*/ 0 h 748937"/>
              <a:gd name="connsiteX1" fmla="*/ 8708 w 940718"/>
              <a:gd name="connsiteY1" fmla="*/ 52251 h 748937"/>
              <a:gd name="connsiteX2" fmla="*/ 43543 w 940718"/>
              <a:gd name="connsiteY2" fmla="*/ 87086 h 748937"/>
              <a:gd name="connsiteX3" fmla="*/ 95794 w 940718"/>
              <a:gd name="connsiteY3" fmla="*/ 139337 h 748937"/>
              <a:gd name="connsiteX4" fmla="*/ 139337 w 940718"/>
              <a:gd name="connsiteY4" fmla="*/ 191588 h 748937"/>
              <a:gd name="connsiteX5" fmla="*/ 200297 w 940718"/>
              <a:gd name="connsiteY5" fmla="*/ 226423 h 748937"/>
              <a:gd name="connsiteX6" fmla="*/ 304800 w 940718"/>
              <a:gd name="connsiteY6" fmla="*/ 304800 h 748937"/>
              <a:gd name="connsiteX7" fmla="*/ 383177 w 940718"/>
              <a:gd name="connsiteY7" fmla="*/ 357051 h 748937"/>
              <a:gd name="connsiteX8" fmla="*/ 461554 w 940718"/>
              <a:gd name="connsiteY8" fmla="*/ 374468 h 748937"/>
              <a:gd name="connsiteX9" fmla="*/ 783771 w 940718"/>
              <a:gd name="connsiteY9" fmla="*/ 365760 h 748937"/>
              <a:gd name="connsiteX10" fmla="*/ 862148 w 940718"/>
              <a:gd name="connsiteY10" fmla="*/ 374468 h 748937"/>
              <a:gd name="connsiteX11" fmla="*/ 879565 w 940718"/>
              <a:gd name="connsiteY11" fmla="*/ 391886 h 748937"/>
              <a:gd name="connsiteX12" fmla="*/ 914400 w 940718"/>
              <a:gd name="connsiteY12" fmla="*/ 444137 h 748937"/>
              <a:gd name="connsiteX13" fmla="*/ 931817 w 940718"/>
              <a:gd name="connsiteY13" fmla="*/ 470263 h 748937"/>
              <a:gd name="connsiteX14" fmla="*/ 940525 w 940718"/>
              <a:gd name="connsiteY14" fmla="*/ 748937 h 74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40718" h="748937">
                <a:moveTo>
                  <a:pt x="0" y="0"/>
                </a:moveTo>
                <a:cubicBezTo>
                  <a:pt x="2903" y="17417"/>
                  <a:pt x="811" y="36458"/>
                  <a:pt x="8708" y="52251"/>
                </a:cubicBezTo>
                <a:cubicBezTo>
                  <a:pt x="16052" y="66939"/>
                  <a:pt x="32856" y="74618"/>
                  <a:pt x="43543" y="87086"/>
                </a:cubicBezTo>
                <a:cubicBezTo>
                  <a:pt x="89386" y="140569"/>
                  <a:pt x="24332" y="85739"/>
                  <a:pt x="95794" y="139337"/>
                </a:cubicBezTo>
                <a:cubicBezTo>
                  <a:pt x="110427" y="183234"/>
                  <a:pt x="95050" y="153628"/>
                  <a:pt x="139337" y="191588"/>
                </a:cubicBezTo>
                <a:cubicBezTo>
                  <a:pt x="182065" y="228212"/>
                  <a:pt x="145605" y="212749"/>
                  <a:pt x="200297" y="226423"/>
                </a:cubicBezTo>
                <a:cubicBezTo>
                  <a:pt x="242433" y="289626"/>
                  <a:pt x="189525" y="218342"/>
                  <a:pt x="304800" y="304800"/>
                </a:cubicBezTo>
                <a:cubicBezTo>
                  <a:pt x="333975" y="326681"/>
                  <a:pt x="349579" y="340252"/>
                  <a:pt x="383177" y="357051"/>
                </a:cubicBezTo>
                <a:cubicBezTo>
                  <a:pt x="404618" y="367771"/>
                  <a:pt x="441480" y="371122"/>
                  <a:pt x="461554" y="374468"/>
                </a:cubicBezTo>
                <a:cubicBezTo>
                  <a:pt x="568960" y="371565"/>
                  <a:pt x="676326" y="365760"/>
                  <a:pt x="783771" y="365760"/>
                </a:cubicBezTo>
                <a:cubicBezTo>
                  <a:pt x="810057" y="365760"/>
                  <a:pt x="836788" y="367551"/>
                  <a:pt x="862148" y="374468"/>
                </a:cubicBezTo>
                <a:cubicBezTo>
                  <a:pt x="870069" y="376628"/>
                  <a:pt x="874639" y="385317"/>
                  <a:pt x="879565" y="391886"/>
                </a:cubicBezTo>
                <a:cubicBezTo>
                  <a:pt x="892125" y="408632"/>
                  <a:pt x="902788" y="426720"/>
                  <a:pt x="914400" y="444137"/>
                </a:cubicBezTo>
                <a:lnTo>
                  <a:pt x="931817" y="470263"/>
                </a:lnTo>
                <a:cubicBezTo>
                  <a:pt x="940718" y="737322"/>
                  <a:pt x="940525" y="644386"/>
                  <a:pt x="940525" y="748937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0" name="Freeform 29"/>
          <p:cNvSpPr/>
          <p:nvPr/>
        </p:nvSpPr>
        <p:spPr>
          <a:xfrm>
            <a:off x="5181600" y="5016137"/>
            <a:ext cx="95794" cy="548640"/>
          </a:xfrm>
          <a:custGeom>
            <a:avLst/>
            <a:gdLst>
              <a:gd name="connsiteX0" fmla="*/ 95794 w 95794"/>
              <a:gd name="connsiteY0" fmla="*/ 0 h 548640"/>
              <a:gd name="connsiteX1" fmla="*/ 87086 w 95794"/>
              <a:gd name="connsiteY1" fmla="*/ 278674 h 548640"/>
              <a:gd name="connsiteX2" fmla="*/ 69669 w 95794"/>
              <a:gd name="connsiteY2" fmla="*/ 296092 h 548640"/>
              <a:gd name="connsiteX3" fmla="*/ 52251 w 95794"/>
              <a:gd name="connsiteY3" fmla="*/ 322217 h 548640"/>
              <a:gd name="connsiteX4" fmla="*/ 8709 w 95794"/>
              <a:gd name="connsiteY4" fmla="*/ 391886 h 548640"/>
              <a:gd name="connsiteX5" fmla="*/ 0 w 95794"/>
              <a:gd name="connsiteY5" fmla="*/ 452846 h 548640"/>
              <a:gd name="connsiteX6" fmla="*/ 8709 w 95794"/>
              <a:gd name="connsiteY6" fmla="*/ 539932 h 548640"/>
              <a:gd name="connsiteX7" fmla="*/ 8709 w 95794"/>
              <a:gd name="connsiteY7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94" h="548640">
                <a:moveTo>
                  <a:pt x="95794" y="0"/>
                </a:moveTo>
                <a:cubicBezTo>
                  <a:pt x="92891" y="92891"/>
                  <a:pt x="95254" y="186097"/>
                  <a:pt x="87086" y="278674"/>
                </a:cubicBezTo>
                <a:cubicBezTo>
                  <a:pt x="86364" y="286853"/>
                  <a:pt x="74798" y="289681"/>
                  <a:pt x="69669" y="296092"/>
                </a:cubicBezTo>
                <a:cubicBezTo>
                  <a:pt x="63131" y="304265"/>
                  <a:pt x="58334" y="313700"/>
                  <a:pt x="52251" y="322217"/>
                </a:cubicBezTo>
                <a:cubicBezTo>
                  <a:pt x="14573" y="374966"/>
                  <a:pt x="35984" y="337336"/>
                  <a:pt x="8709" y="391886"/>
                </a:cubicBezTo>
                <a:cubicBezTo>
                  <a:pt x="5806" y="412206"/>
                  <a:pt x="0" y="432320"/>
                  <a:pt x="0" y="452846"/>
                </a:cubicBezTo>
                <a:cubicBezTo>
                  <a:pt x="0" y="482019"/>
                  <a:pt x="6068" y="510878"/>
                  <a:pt x="8709" y="539932"/>
                </a:cubicBezTo>
                <a:cubicBezTo>
                  <a:pt x="8972" y="542823"/>
                  <a:pt x="8709" y="545737"/>
                  <a:pt x="8709" y="548640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1" name="Freeform 30"/>
          <p:cNvSpPr/>
          <p:nvPr/>
        </p:nvSpPr>
        <p:spPr>
          <a:xfrm>
            <a:off x="4032069" y="4890063"/>
            <a:ext cx="287382" cy="117366"/>
          </a:xfrm>
          <a:custGeom>
            <a:avLst/>
            <a:gdLst>
              <a:gd name="connsiteX0" fmla="*/ 287382 w 287382"/>
              <a:gd name="connsiteY0" fmla="*/ 117366 h 117366"/>
              <a:gd name="connsiteX1" fmla="*/ 209005 w 287382"/>
              <a:gd name="connsiteY1" fmla="*/ 108657 h 117366"/>
              <a:gd name="connsiteX2" fmla="*/ 148045 w 287382"/>
              <a:gd name="connsiteY2" fmla="*/ 91240 h 117366"/>
              <a:gd name="connsiteX3" fmla="*/ 121920 w 287382"/>
              <a:gd name="connsiteY3" fmla="*/ 73823 h 117366"/>
              <a:gd name="connsiteX4" fmla="*/ 113211 w 287382"/>
              <a:gd name="connsiteY4" fmla="*/ 47697 h 117366"/>
              <a:gd name="connsiteX5" fmla="*/ 69668 w 287382"/>
              <a:gd name="connsiteY5" fmla="*/ 4154 h 117366"/>
              <a:gd name="connsiteX6" fmla="*/ 0 w 287382"/>
              <a:gd name="connsiteY6" fmla="*/ 4154 h 11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382" h="117366">
                <a:moveTo>
                  <a:pt x="287382" y="117366"/>
                </a:moveTo>
                <a:cubicBezTo>
                  <a:pt x="261256" y="114463"/>
                  <a:pt x="234986" y="112654"/>
                  <a:pt x="209005" y="108657"/>
                </a:cubicBezTo>
                <a:cubicBezTo>
                  <a:pt x="188703" y="105533"/>
                  <a:pt x="167549" y="97741"/>
                  <a:pt x="148045" y="91240"/>
                </a:cubicBezTo>
                <a:cubicBezTo>
                  <a:pt x="139337" y="85434"/>
                  <a:pt x="128458" y="81996"/>
                  <a:pt x="121920" y="73823"/>
                </a:cubicBezTo>
                <a:cubicBezTo>
                  <a:pt x="116185" y="66655"/>
                  <a:pt x="117316" y="55908"/>
                  <a:pt x="113211" y="47697"/>
                </a:cubicBezTo>
                <a:cubicBezTo>
                  <a:pt x="105663" y="32601"/>
                  <a:pt x="88828" y="7638"/>
                  <a:pt x="69668" y="4154"/>
                </a:cubicBezTo>
                <a:cubicBezTo>
                  <a:pt x="46820" y="0"/>
                  <a:pt x="23223" y="4154"/>
                  <a:pt x="0" y="4154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2" name="Freeform 31"/>
          <p:cNvSpPr/>
          <p:nvPr/>
        </p:nvSpPr>
        <p:spPr>
          <a:xfrm>
            <a:off x="4343400" y="5181600"/>
            <a:ext cx="362820" cy="274576"/>
          </a:xfrm>
          <a:custGeom>
            <a:avLst/>
            <a:gdLst>
              <a:gd name="connsiteX0" fmla="*/ 354113 w 362820"/>
              <a:gd name="connsiteY0" fmla="*/ 0 h 274576"/>
              <a:gd name="connsiteX1" fmla="*/ 327987 w 362820"/>
              <a:gd name="connsiteY1" fmla="*/ 8709 h 274576"/>
              <a:gd name="connsiteX2" fmla="*/ 293153 w 362820"/>
              <a:gd name="connsiteY2" fmla="*/ 43543 h 274576"/>
              <a:gd name="connsiteX3" fmla="*/ 232193 w 362820"/>
              <a:gd name="connsiteY3" fmla="*/ 95795 h 274576"/>
              <a:gd name="connsiteX4" fmla="*/ 214776 w 362820"/>
              <a:gd name="connsiteY4" fmla="*/ 121920 h 274576"/>
              <a:gd name="connsiteX5" fmla="*/ 58022 w 362820"/>
              <a:gd name="connsiteY5" fmla="*/ 156755 h 274576"/>
              <a:gd name="connsiteX6" fmla="*/ 23187 w 362820"/>
              <a:gd name="connsiteY6" fmla="*/ 226423 h 274576"/>
              <a:gd name="connsiteX7" fmla="*/ 5770 w 362820"/>
              <a:gd name="connsiteY7" fmla="*/ 269966 h 27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20" h="274576">
                <a:moveTo>
                  <a:pt x="354113" y="0"/>
                </a:moveTo>
                <a:cubicBezTo>
                  <a:pt x="345404" y="2903"/>
                  <a:pt x="334478" y="2218"/>
                  <a:pt x="327987" y="8709"/>
                </a:cubicBezTo>
                <a:cubicBezTo>
                  <a:pt x="281544" y="55154"/>
                  <a:pt x="362820" y="20322"/>
                  <a:pt x="293153" y="43543"/>
                </a:cubicBezTo>
                <a:cubicBezTo>
                  <a:pt x="253359" y="103236"/>
                  <a:pt x="305716" y="32776"/>
                  <a:pt x="232193" y="95795"/>
                </a:cubicBezTo>
                <a:cubicBezTo>
                  <a:pt x="224246" y="102606"/>
                  <a:pt x="222177" y="114519"/>
                  <a:pt x="214776" y="121920"/>
                </a:cubicBezTo>
                <a:cubicBezTo>
                  <a:pt x="176204" y="160492"/>
                  <a:pt x="97860" y="151443"/>
                  <a:pt x="58022" y="156755"/>
                </a:cubicBezTo>
                <a:cubicBezTo>
                  <a:pt x="0" y="234116"/>
                  <a:pt x="55796" y="150336"/>
                  <a:pt x="23187" y="226423"/>
                </a:cubicBezTo>
                <a:cubicBezTo>
                  <a:pt x="2550" y="274576"/>
                  <a:pt x="5770" y="232544"/>
                  <a:pt x="5770" y="269966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 32"/>
          <p:cNvSpPr/>
          <p:nvPr/>
        </p:nvSpPr>
        <p:spPr>
          <a:xfrm>
            <a:off x="4762671" y="4885509"/>
            <a:ext cx="114129" cy="148045"/>
          </a:xfrm>
          <a:custGeom>
            <a:avLst/>
            <a:gdLst>
              <a:gd name="connsiteX0" fmla="*/ 114129 w 114129"/>
              <a:gd name="connsiteY0" fmla="*/ 0 h 148045"/>
              <a:gd name="connsiteX1" fmla="*/ 88003 w 114129"/>
              <a:gd name="connsiteY1" fmla="*/ 52251 h 148045"/>
              <a:gd name="connsiteX2" fmla="*/ 61878 w 114129"/>
              <a:gd name="connsiteY2" fmla="*/ 60960 h 148045"/>
              <a:gd name="connsiteX3" fmla="*/ 44460 w 114129"/>
              <a:gd name="connsiteY3" fmla="*/ 78377 h 148045"/>
              <a:gd name="connsiteX4" fmla="*/ 18335 w 114129"/>
              <a:gd name="connsiteY4" fmla="*/ 87085 h 148045"/>
              <a:gd name="connsiteX5" fmla="*/ 918 w 114129"/>
              <a:gd name="connsiteY5" fmla="*/ 148045 h 14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129" h="148045">
                <a:moveTo>
                  <a:pt x="114129" y="0"/>
                </a:moveTo>
                <a:cubicBezTo>
                  <a:pt x="108392" y="17210"/>
                  <a:pt x="103349" y="39974"/>
                  <a:pt x="88003" y="52251"/>
                </a:cubicBezTo>
                <a:cubicBezTo>
                  <a:pt x="80835" y="57986"/>
                  <a:pt x="70586" y="58057"/>
                  <a:pt x="61878" y="60960"/>
                </a:cubicBezTo>
                <a:cubicBezTo>
                  <a:pt x="56072" y="66766"/>
                  <a:pt x="51501" y="74153"/>
                  <a:pt x="44460" y="78377"/>
                </a:cubicBezTo>
                <a:cubicBezTo>
                  <a:pt x="36589" y="83100"/>
                  <a:pt x="23670" y="79615"/>
                  <a:pt x="18335" y="87085"/>
                </a:cubicBezTo>
                <a:cubicBezTo>
                  <a:pt x="0" y="112754"/>
                  <a:pt x="918" y="125616"/>
                  <a:pt x="918" y="148045"/>
                </a:cubicBezTo>
              </a:path>
            </a:pathLst>
          </a:cu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sp>
        <p:nvSpPr>
          <p:cNvPr id="34" name="Freeform 33"/>
          <p:cNvSpPr/>
          <p:nvPr/>
        </p:nvSpPr>
        <p:spPr>
          <a:xfrm>
            <a:off x="4438770" y="2734491"/>
            <a:ext cx="196042" cy="1611086"/>
          </a:xfrm>
          <a:custGeom>
            <a:avLst/>
            <a:gdLst>
              <a:gd name="connsiteX0" fmla="*/ 185481 w 196042"/>
              <a:gd name="connsiteY0" fmla="*/ 1611086 h 1611086"/>
              <a:gd name="connsiteX1" fmla="*/ 194190 w 196042"/>
              <a:gd name="connsiteY1" fmla="*/ 1027612 h 1611086"/>
              <a:gd name="connsiteX2" fmla="*/ 176773 w 196042"/>
              <a:gd name="connsiteY2" fmla="*/ 696686 h 1611086"/>
              <a:gd name="connsiteX3" fmla="*/ 168064 w 196042"/>
              <a:gd name="connsiteY3" fmla="*/ 670560 h 1611086"/>
              <a:gd name="connsiteX4" fmla="*/ 133230 w 196042"/>
              <a:gd name="connsiteY4" fmla="*/ 618309 h 1611086"/>
              <a:gd name="connsiteX5" fmla="*/ 115813 w 196042"/>
              <a:gd name="connsiteY5" fmla="*/ 592183 h 1611086"/>
              <a:gd name="connsiteX6" fmla="*/ 89687 w 196042"/>
              <a:gd name="connsiteY6" fmla="*/ 513806 h 1611086"/>
              <a:gd name="connsiteX7" fmla="*/ 80979 w 196042"/>
              <a:gd name="connsiteY7" fmla="*/ 487680 h 1611086"/>
              <a:gd name="connsiteX8" fmla="*/ 63561 w 196042"/>
              <a:gd name="connsiteY8" fmla="*/ 470263 h 1611086"/>
              <a:gd name="connsiteX9" fmla="*/ 46144 w 196042"/>
              <a:gd name="connsiteY9" fmla="*/ 418012 h 1611086"/>
              <a:gd name="connsiteX10" fmla="*/ 37436 w 196042"/>
              <a:gd name="connsiteY10" fmla="*/ 383178 h 1611086"/>
              <a:gd name="connsiteX11" fmla="*/ 28727 w 196042"/>
              <a:gd name="connsiteY11" fmla="*/ 339635 h 1611086"/>
              <a:gd name="connsiteX12" fmla="*/ 20019 w 196042"/>
              <a:gd name="connsiteY12" fmla="*/ 313509 h 1611086"/>
              <a:gd name="connsiteX13" fmla="*/ 11310 w 196042"/>
              <a:gd name="connsiteY13" fmla="*/ 252549 h 1611086"/>
              <a:gd name="connsiteX14" fmla="*/ 2601 w 196042"/>
              <a:gd name="connsiteY14" fmla="*/ 226423 h 1611086"/>
              <a:gd name="connsiteX15" fmla="*/ 2601 w 196042"/>
              <a:gd name="connsiteY15" fmla="*/ 0 h 16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042" h="1611086">
                <a:moveTo>
                  <a:pt x="185481" y="1611086"/>
                </a:moveTo>
                <a:cubicBezTo>
                  <a:pt x="188384" y="1416595"/>
                  <a:pt x="196042" y="1222116"/>
                  <a:pt x="194190" y="1027612"/>
                </a:cubicBezTo>
                <a:cubicBezTo>
                  <a:pt x="193138" y="917156"/>
                  <a:pt x="184834" y="806853"/>
                  <a:pt x="176773" y="696686"/>
                </a:cubicBezTo>
                <a:cubicBezTo>
                  <a:pt x="176103" y="687531"/>
                  <a:pt x="172522" y="678585"/>
                  <a:pt x="168064" y="670560"/>
                </a:cubicBezTo>
                <a:cubicBezTo>
                  <a:pt x="157898" y="652262"/>
                  <a:pt x="144841" y="635726"/>
                  <a:pt x="133230" y="618309"/>
                </a:cubicBezTo>
                <a:cubicBezTo>
                  <a:pt x="127424" y="609600"/>
                  <a:pt x="119123" y="602112"/>
                  <a:pt x="115813" y="592183"/>
                </a:cubicBezTo>
                <a:lnTo>
                  <a:pt x="89687" y="513806"/>
                </a:lnTo>
                <a:cubicBezTo>
                  <a:pt x="86784" y="505097"/>
                  <a:pt x="87470" y="494171"/>
                  <a:pt x="80979" y="487680"/>
                </a:cubicBezTo>
                <a:lnTo>
                  <a:pt x="63561" y="470263"/>
                </a:lnTo>
                <a:cubicBezTo>
                  <a:pt x="57755" y="452846"/>
                  <a:pt x="50597" y="435823"/>
                  <a:pt x="46144" y="418012"/>
                </a:cubicBezTo>
                <a:cubicBezTo>
                  <a:pt x="43241" y="406401"/>
                  <a:pt x="40032" y="394862"/>
                  <a:pt x="37436" y="383178"/>
                </a:cubicBezTo>
                <a:cubicBezTo>
                  <a:pt x="34225" y="368729"/>
                  <a:pt x="32317" y="353995"/>
                  <a:pt x="28727" y="339635"/>
                </a:cubicBezTo>
                <a:cubicBezTo>
                  <a:pt x="26501" y="330729"/>
                  <a:pt x="22922" y="322218"/>
                  <a:pt x="20019" y="313509"/>
                </a:cubicBezTo>
                <a:cubicBezTo>
                  <a:pt x="17116" y="293189"/>
                  <a:pt x="15336" y="272677"/>
                  <a:pt x="11310" y="252549"/>
                </a:cubicBezTo>
                <a:cubicBezTo>
                  <a:pt x="9510" y="243548"/>
                  <a:pt x="2917" y="235597"/>
                  <a:pt x="2601" y="226423"/>
                </a:cubicBezTo>
                <a:cubicBezTo>
                  <a:pt x="0" y="150994"/>
                  <a:pt x="2601" y="75474"/>
                  <a:pt x="2601" y="0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Freeform 34"/>
          <p:cNvSpPr/>
          <p:nvPr/>
        </p:nvSpPr>
        <p:spPr>
          <a:xfrm>
            <a:off x="4502331" y="3055322"/>
            <a:ext cx="374469" cy="88472"/>
          </a:xfrm>
          <a:custGeom>
            <a:avLst/>
            <a:gdLst>
              <a:gd name="connsiteX0" fmla="*/ 0 w 374469"/>
              <a:gd name="connsiteY0" fmla="*/ 88472 h 88472"/>
              <a:gd name="connsiteX1" fmla="*/ 78378 w 374469"/>
              <a:gd name="connsiteY1" fmla="*/ 53638 h 88472"/>
              <a:gd name="connsiteX2" fmla="*/ 104503 w 374469"/>
              <a:gd name="connsiteY2" fmla="*/ 44929 h 88472"/>
              <a:gd name="connsiteX3" fmla="*/ 130629 w 374469"/>
              <a:gd name="connsiteY3" fmla="*/ 27512 h 88472"/>
              <a:gd name="connsiteX4" fmla="*/ 182880 w 374469"/>
              <a:gd name="connsiteY4" fmla="*/ 10095 h 88472"/>
              <a:gd name="connsiteX5" fmla="*/ 209006 w 374469"/>
              <a:gd name="connsiteY5" fmla="*/ 1387 h 88472"/>
              <a:gd name="connsiteX6" fmla="*/ 348343 w 374469"/>
              <a:gd name="connsiteY6" fmla="*/ 10095 h 88472"/>
              <a:gd name="connsiteX7" fmla="*/ 365760 w 374469"/>
              <a:gd name="connsiteY7" fmla="*/ 36221 h 88472"/>
              <a:gd name="connsiteX8" fmla="*/ 374469 w 374469"/>
              <a:gd name="connsiteY8" fmla="*/ 71055 h 8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469" h="88472">
                <a:moveTo>
                  <a:pt x="0" y="88472"/>
                </a:moveTo>
                <a:cubicBezTo>
                  <a:pt x="41403" y="60870"/>
                  <a:pt x="16195" y="74366"/>
                  <a:pt x="78378" y="53638"/>
                </a:cubicBezTo>
                <a:cubicBezTo>
                  <a:pt x="87086" y="50735"/>
                  <a:pt x="96865" y="50021"/>
                  <a:pt x="104503" y="44929"/>
                </a:cubicBezTo>
                <a:cubicBezTo>
                  <a:pt x="113212" y="39123"/>
                  <a:pt x="121065" y="31763"/>
                  <a:pt x="130629" y="27512"/>
                </a:cubicBezTo>
                <a:cubicBezTo>
                  <a:pt x="147406" y="20056"/>
                  <a:pt x="165463" y="15901"/>
                  <a:pt x="182880" y="10095"/>
                </a:cubicBezTo>
                <a:lnTo>
                  <a:pt x="209006" y="1387"/>
                </a:lnTo>
                <a:cubicBezTo>
                  <a:pt x="255452" y="4290"/>
                  <a:pt x="302915" y="0"/>
                  <a:pt x="348343" y="10095"/>
                </a:cubicBezTo>
                <a:cubicBezTo>
                  <a:pt x="358560" y="12365"/>
                  <a:pt x="361637" y="26601"/>
                  <a:pt x="365760" y="36221"/>
                </a:cubicBezTo>
                <a:cubicBezTo>
                  <a:pt x="370475" y="47222"/>
                  <a:pt x="374469" y="71055"/>
                  <a:pt x="374469" y="71055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/>
          <p:cNvSpPr/>
          <p:nvPr/>
        </p:nvSpPr>
        <p:spPr>
          <a:xfrm>
            <a:off x="3976145" y="2882537"/>
            <a:ext cx="465226" cy="104503"/>
          </a:xfrm>
          <a:custGeom>
            <a:avLst/>
            <a:gdLst>
              <a:gd name="connsiteX0" fmla="*/ 465226 w 465226"/>
              <a:gd name="connsiteY0" fmla="*/ 87086 h 104503"/>
              <a:gd name="connsiteX1" fmla="*/ 447809 w 465226"/>
              <a:gd name="connsiteY1" fmla="*/ 60960 h 104503"/>
              <a:gd name="connsiteX2" fmla="*/ 439101 w 465226"/>
              <a:gd name="connsiteY2" fmla="*/ 34834 h 104503"/>
              <a:gd name="connsiteX3" fmla="*/ 386849 w 465226"/>
              <a:gd name="connsiteY3" fmla="*/ 17417 h 104503"/>
              <a:gd name="connsiteX4" fmla="*/ 360724 w 465226"/>
              <a:gd name="connsiteY4" fmla="*/ 8709 h 104503"/>
              <a:gd name="connsiteX5" fmla="*/ 334598 w 465226"/>
              <a:gd name="connsiteY5" fmla="*/ 0 h 104503"/>
              <a:gd name="connsiteX6" fmla="*/ 47215 w 465226"/>
              <a:gd name="connsiteY6" fmla="*/ 8709 h 104503"/>
              <a:gd name="connsiteX7" fmla="*/ 21089 w 465226"/>
              <a:gd name="connsiteY7" fmla="*/ 17417 h 104503"/>
              <a:gd name="connsiteX8" fmla="*/ 3672 w 465226"/>
              <a:gd name="connsiteY8" fmla="*/ 104503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226" h="104503">
                <a:moveTo>
                  <a:pt x="465226" y="87086"/>
                </a:moveTo>
                <a:cubicBezTo>
                  <a:pt x="459420" y="78377"/>
                  <a:pt x="452490" y="70322"/>
                  <a:pt x="447809" y="60960"/>
                </a:cubicBezTo>
                <a:cubicBezTo>
                  <a:pt x="443704" y="52749"/>
                  <a:pt x="446571" y="40170"/>
                  <a:pt x="439101" y="34834"/>
                </a:cubicBezTo>
                <a:cubicBezTo>
                  <a:pt x="424161" y="24163"/>
                  <a:pt x="404266" y="23223"/>
                  <a:pt x="386849" y="17417"/>
                </a:cubicBezTo>
                <a:lnTo>
                  <a:pt x="360724" y="8709"/>
                </a:lnTo>
                <a:lnTo>
                  <a:pt x="334598" y="0"/>
                </a:lnTo>
                <a:cubicBezTo>
                  <a:pt x="238804" y="2903"/>
                  <a:pt x="142906" y="3393"/>
                  <a:pt x="47215" y="8709"/>
                </a:cubicBezTo>
                <a:cubicBezTo>
                  <a:pt x="38049" y="9218"/>
                  <a:pt x="26425" y="9947"/>
                  <a:pt x="21089" y="17417"/>
                </a:cubicBezTo>
                <a:cubicBezTo>
                  <a:pt x="0" y="46941"/>
                  <a:pt x="3672" y="72650"/>
                  <a:pt x="3672" y="104503"/>
                </a:cubicBezTo>
              </a:path>
            </a:pathLst>
          </a:cu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 37"/>
          <p:cNvSpPr/>
          <p:nvPr/>
        </p:nvSpPr>
        <p:spPr>
          <a:xfrm>
            <a:off x="3718560" y="2965269"/>
            <a:ext cx="269966" cy="235131"/>
          </a:xfrm>
          <a:custGeom>
            <a:avLst/>
            <a:gdLst>
              <a:gd name="connsiteX0" fmla="*/ 269966 w 269966"/>
              <a:gd name="connsiteY0" fmla="*/ 0 h 235131"/>
              <a:gd name="connsiteX1" fmla="*/ 52251 w 269966"/>
              <a:gd name="connsiteY1" fmla="*/ 26125 h 235131"/>
              <a:gd name="connsiteX2" fmla="*/ 0 w 269966"/>
              <a:gd name="connsiteY2" fmla="*/ 130628 h 235131"/>
              <a:gd name="connsiteX3" fmla="*/ 43543 w 269966"/>
              <a:gd name="connsiteY3" fmla="*/ 235131 h 235131"/>
              <a:gd name="connsiteX4" fmla="*/ 104503 w 269966"/>
              <a:gd name="connsiteY4" fmla="*/ 182880 h 235131"/>
              <a:gd name="connsiteX5" fmla="*/ 156754 w 269966"/>
              <a:gd name="connsiteY5" fmla="*/ 156754 h 235131"/>
              <a:gd name="connsiteX6" fmla="*/ 200297 w 269966"/>
              <a:gd name="connsiteY6" fmla="*/ 95794 h 235131"/>
              <a:gd name="connsiteX7" fmla="*/ 217714 w 269966"/>
              <a:gd name="connsiteY7" fmla="*/ 60960 h 235131"/>
              <a:gd name="connsiteX8" fmla="*/ 269966 w 269966"/>
              <a:gd name="connsiteY8" fmla="*/ 0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966" h="235131">
                <a:moveTo>
                  <a:pt x="269966" y="0"/>
                </a:moveTo>
                <a:lnTo>
                  <a:pt x="52251" y="26125"/>
                </a:lnTo>
                <a:lnTo>
                  <a:pt x="0" y="130628"/>
                </a:lnTo>
                <a:lnTo>
                  <a:pt x="43543" y="235131"/>
                </a:lnTo>
                <a:lnTo>
                  <a:pt x="104503" y="182880"/>
                </a:lnTo>
                <a:lnTo>
                  <a:pt x="156754" y="156754"/>
                </a:lnTo>
                <a:lnTo>
                  <a:pt x="200297" y="95794"/>
                </a:lnTo>
                <a:lnTo>
                  <a:pt x="217714" y="60960"/>
                </a:lnTo>
                <a:lnTo>
                  <a:pt x="269966" y="0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Freeform 38"/>
          <p:cNvSpPr/>
          <p:nvPr/>
        </p:nvSpPr>
        <p:spPr>
          <a:xfrm rot="16200000">
            <a:off x="4230189" y="2551611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Freeform 39"/>
          <p:cNvSpPr/>
          <p:nvPr/>
        </p:nvSpPr>
        <p:spPr>
          <a:xfrm>
            <a:off x="4809309" y="3080655"/>
            <a:ext cx="182880" cy="287383"/>
          </a:xfrm>
          <a:custGeom>
            <a:avLst/>
            <a:gdLst>
              <a:gd name="connsiteX0" fmla="*/ 60960 w 182880"/>
              <a:gd name="connsiteY0" fmla="*/ 0 h 287383"/>
              <a:gd name="connsiteX1" fmla="*/ 0 w 182880"/>
              <a:gd name="connsiteY1" fmla="*/ 148046 h 287383"/>
              <a:gd name="connsiteX2" fmla="*/ 0 w 182880"/>
              <a:gd name="connsiteY2" fmla="*/ 243840 h 287383"/>
              <a:gd name="connsiteX3" fmla="*/ 148046 w 182880"/>
              <a:gd name="connsiteY3" fmla="*/ 287383 h 287383"/>
              <a:gd name="connsiteX4" fmla="*/ 182880 w 182880"/>
              <a:gd name="connsiteY4" fmla="*/ 209006 h 287383"/>
              <a:gd name="connsiteX5" fmla="*/ 174171 w 182880"/>
              <a:gd name="connsiteY5" fmla="*/ 156755 h 287383"/>
              <a:gd name="connsiteX6" fmla="*/ 113211 w 182880"/>
              <a:gd name="connsiteY6" fmla="*/ 87086 h 287383"/>
              <a:gd name="connsiteX7" fmla="*/ 60960 w 182880"/>
              <a:gd name="connsiteY7" fmla="*/ 0 h 28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" h="287383">
                <a:moveTo>
                  <a:pt x="60960" y="0"/>
                </a:moveTo>
                <a:lnTo>
                  <a:pt x="0" y="148046"/>
                </a:lnTo>
                <a:lnTo>
                  <a:pt x="0" y="243840"/>
                </a:lnTo>
                <a:lnTo>
                  <a:pt x="148046" y="287383"/>
                </a:lnTo>
                <a:lnTo>
                  <a:pt x="182880" y="209006"/>
                </a:lnTo>
                <a:lnTo>
                  <a:pt x="174171" y="156755"/>
                </a:lnTo>
                <a:lnTo>
                  <a:pt x="113211" y="87086"/>
                </a:lnTo>
                <a:lnTo>
                  <a:pt x="60960" y="0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Freeform 40"/>
          <p:cNvSpPr/>
          <p:nvPr/>
        </p:nvSpPr>
        <p:spPr>
          <a:xfrm>
            <a:off x="3823063" y="2725783"/>
            <a:ext cx="191588" cy="191588"/>
          </a:xfrm>
          <a:custGeom>
            <a:avLst/>
            <a:gdLst>
              <a:gd name="connsiteX0" fmla="*/ 165463 w 191588"/>
              <a:gd name="connsiteY0" fmla="*/ 191588 h 191588"/>
              <a:gd name="connsiteX1" fmla="*/ 191588 w 191588"/>
              <a:gd name="connsiteY1" fmla="*/ 113211 h 191588"/>
              <a:gd name="connsiteX2" fmla="*/ 191588 w 191588"/>
              <a:gd name="connsiteY2" fmla="*/ 26126 h 191588"/>
              <a:gd name="connsiteX3" fmla="*/ 95794 w 191588"/>
              <a:gd name="connsiteY3" fmla="*/ 0 h 191588"/>
              <a:gd name="connsiteX4" fmla="*/ 0 w 191588"/>
              <a:gd name="connsiteY4" fmla="*/ 0 h 191588"/>
              <a:gd name="connsiteX5" fmla="*/ 0 w 191588"/>
              <a:gd name="connsiteY5" fmla="*/ 69668 h 191588"/>
              <a:gd name="connsiteX6" fmla="*/ 8708 w 191588"/>
              <a:gd name="connsiteY6" fmla="*/ 104503 h 191588"/>
              <a:gd name="connsiteX7" fmla="*/ 60960 w 191588"/>
              <a:gd name="connsiteY7" fmla="*/ 156754 h 191588"/>
              <a:gd name="connsiteX8" fmla="*/ 104503 w 191588"/>
              <a:gd name="connsiteY8" fmla="*/ 165463 h 191588"/>
              <a:gd name="connsiteX9" fmla="*/ 165463 w 191588"/>
              <a:gd name="connsiteY9" fmla="*/ 191588 h 19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588" h="191588">
                <a:moveTo>
                  <a:pt x="165463" y="191588"/>
                </a:moveTo>
                <a:lnTo>
                  <a:pt x="191588" y="113211"/>
                </a:lnTo>
                <a:lnTo>
                  <a:pt x="191588" y="26126"/>
                </a:lnTo>
                <a:lnTo>
                  <a:pt x="95794" y="0"/>
                </a:lnTo>
                <a:lnTo>
                  <a:pt x="0" y="0"/>
                </a:lnTo>
                <a:lnTo>
                  <a:pt x="0" y="69668"/>
                </a:lnTo>
                <a:lnTo>
                  <a:pt x="8708" y="104503"/>
                </a:lnTo>
                <a:lnTo>
                  <a:pt x="60960" y="156754"/>
                </a:lnTo>
                <a:lnTo>
                  <a:pt x="104503" y="165463"/>
                </a:lnTo>
                <a:lnTo>
                  <a:pt x="165463" y="191588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Freeform 41"/>
          <p:cNvSpPr/>
          <p:nvPr/>
        </p:nvSpPr>
        <p:spPr>
          <a:xfrm>
            <a:off x="4413072" y="2481942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Freeform 42"/>
          <p:cNvSpPr/>
          <p:nvPr/>
        </p:nvSpPr>
        <p:spPr>
          <a:xfrm rot="420000">
            <a:off x="4850673" y="2819400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Freeform 43"/>
          <p:cNvSpPr/>
          <p:nvPr/>
        </p:nvSpPr>
        <p:spPr>
          <a:xfrm>
            <a:off x="3886200" y="2971800"/>
            <a:ext cx="174171" cy="252549"/>
          </a:xfrm>
          <a:custGeom>
            <a:avLst/>
            <a:gdLst>
              <a:gd name="connsiteX0" fmla="*/ 52251 w 174171"/>
              <a:gd name="connsiteY0" fmla="*/ 252549 h 252549"/>
              <a:gd name="connsiteX1" fmla="*/ 8709 w 174171"/>
              <a:gd name="connsiteY1" fmla="*/ 209006 h 252549"/>
              <a:gd name="connsiteX2" fmla="*/ 0 w 174171"/>
              <a:gd name="connsiteY2" fmla="*/ 139337 h 252549"/>
              <a:gd name="connsiteX3" fmla="*/ 0 w 174171"/>
              <a:gd name="connsiteY3" fmla="*/ 87086 h 252549"/>
              <a:gd name="connsiteX4" fmla="*/ 87086 w 174171"/>
              <a:gd name="connsiteY4" fmla="*/ 0 h 252549"/>
              <a:gd name="connsiteX5" fmla="*/ 95794 w 174171"/>
              <a:gd name="connsiteY5" fmla="*/ 0 h 252549"/>
              <a:gd name="connsiteX6" fmla="*/ 113211 w 174171"/>
              <a:gd name="connsiteY6" fmla="*/ 60960 h 252549"/>
              <a:gd name="connsiteX7" fmla="*/ 174171 w 174171"/>
              <a:gd name="connsiteY7" fmla="*/ 156754 h 252549"/>
              <a:gd name="connsiteX8" fmla="*/ 52251 w 174171"/>
              <a:gd name="connsiteY8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71" h="252549">
                <a:moveTo>
                  <a:pt x="52251" y="252549"/>
                </a:moveTo>
                <a:lnTo>
                  <a:pt x="8709" y="209006"/>
                </a:lnTo>
                <a:lnTo>
                  <a:pt x="0" y="139337"/>
                </a:lnTo>
                <a:lnTo>
                  <a:pt x="0" y="87086"/>
                </a:lnTo>
                <a:lnTo>
                  <a:pt x="87086" y="0"/>
                </a:lnTo>
                <a:lnTo>
                  <a:pt x="95794" y="0"/>
                </a:lnTo>
                <a:lnTo>
                  <a:pt x="113211" y="60960"/>
                </a:lnTo>
                <a:lnTo>
                  <a:pt x="174171" y="156754"/>
                </a:lnTo>
                <a:lnTo>
                  <a:pt x="52251" y="252549"/>
                </a:lnTo>
                <a:close/>
              </a:path>
            </a:pathLst>
          </a:custGeom>
          <a:solidFill>
            <a:srgbClr val="CCFF66"/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7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620728"/>
          </a:xfrm>
        </p:spPr>
        <p:txBody>
          <a:bodyPr anchor="t" anchorCtr="0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  <a:latin typeface="+mn-lt"/>
              </a:rPr>
              <a:t>The example of the tomato life cycle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9000" y="2895600"/>
            <a:ext cx="1828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73" y="1340768"/>
            <a:ext cx="4954455" cy="483554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0000" y="360000"/>
            <a:ext cx="7772400" cy="667544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Growing your mini herbs</a:t>
            </a:r>
          </a:p>
        </p:txBody>
      </p:sp>
      <p:pic>
        <p:nvPicPr>
          <p:cNvPr id="3" name="Picture 2" descr="C:\Users\coc06c\AppData\Local\Microsoft\Windows\Temporary Internet Files\Content.Outlook\5GUU4JML\photo 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32" y="1775696"/>
            <a:ext cx="2133600" cy="164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coc06c\AppData\Local\Microsoft\Windows\Temporary Internet Files\Content.Outlook\5GUU4JML\photo 2 (3)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728" y="1771261"/>
            <a:ext cx="2057400" cy="15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coc06c\AppData\Local\Microsoft\Windows\Temporary Internet Files\Content.Outlook\5GUU4JML\photo 1 (4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326224"/>
            <a:ext cx="2069141" cy="155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coc06c\AppData\Local\Microsoft\Windows\Temporary Internet Files\Content.Outlook\5GUU4JML\photo 4 (2)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170" y="4330968"/>
            <a:ext cx="1952768" cy="154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881074" y="5962634"/>
            <a:ext cx="9829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AU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After 1</a:t>
            </a:r>
            <a:r>
              <a:rPr kumimoji="0" lang="en-A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week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31082" y="3452987"/>
            <a:ext cx="9239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Starter pack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11" y="1661887"/>
            <a:ext cx="1644602" cy="164460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88789EFC-31E1-E547-8909-BFE863FCD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340" y="3368349"/>
            <a:ext cx="1806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Sprinkle the seeds and</a:t>
            </a:r>
            <a:r>
              <a:rPr kumimoji="0" lang="en-AU" sz="11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push them lightly into the soil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3CEB414-E3DA-AD4A-AE78-CFE5E1A9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649" y="3452987"/>
            <a:ext cx="21005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Spray water and regularly repeat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1E6D093-A595-5A48-8BF1-544693B6F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308" y="5962634"/>
            <a:ext cx="20906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After 2 weeks = ready for harvest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620728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Let’s see the Australian climates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53A2B9-1223-404F-B83B-6E56EB6F5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9544"/>
            <a:ext cx="2528092" cy="1931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D92D2-C2C9-134C-9A00-391E1F160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20" y="1169140"/>
            <a:ext cx="2766795" cy="219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389CD-1C0D-9741-B081-9F56472C4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56337"/>
            <a:ext cx="2614893" cy="1942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75700-E990-B644-B70D-55BE64F78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4283"/>
            <a:ext cx="2736304" cy="2044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2C2DFB-1BB8-8647-982C-2081047D8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3584299"/>
            <a:ext cx="3162822" cy="24217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0D6923-FC94-F942-8240-8A0D29581905}"/>
              </a:ext>
            </a:extLst>
          </p:cNvPr>
          <p:cNvSpPr/>
          <p:nvPr/>
        </p:nvSpPr>
        <p:spPr>
          <a:xfrm>
            <a:off x="590021" y="6244431"/>
            <a:ext cx="5048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https://</a:t>
            </a:r>
            <a:r>
              <a:rPr lang="en-AU" b="1" dirty="0" err="1">
                <a:solidFill>
                  <a:schemeClr val="accent2"/>
                </a:solidFill>
              </a:rPr>
              <a:t>www.abc.net.au</a:t>
            </a:r>
            <a:r>
              <a:rPr lang="en-AU" b="1" dirty="0">
                <a:solidFill>
                  <a:schemeClr val="accent2"/>
                </a:solidFill>
              </a:rPr>
              <a:t>/gardening/vegie-guide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8496944" cy="2160240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2"/>
                </a:solidFill>
              </a:rPr>
              <a:t>Browse through the different climates. </a:t>
            </a:r>
            <a:br>
              <a:rPr lang="en-AU" sz="3300" b="1" dirty="0">
                <a:solidFill>
                  <a:schemeClr val="accent1"/>
                </a:solidFill>
              </a:rPr>
            </a:br>
            <a:br>
              <a:rPr lang="en-AU" sz="3300" b="1" dirty="0">
                <a:solidFill>
                  <a:schemeClr val="accent1"/>
                </a:solidFill>
              </a:rPr>
            </a:br>
            <a:r>
              <a:rPr lang="en-AU" sz="3300" b="1" dirty="0">
                <a:solidFill>
                  <a:schemeClr val="accent1"/>
                </a:solidFill>
              </a:rPr>
              <a:t>To find out what you can plant in each area at different times of the year, click </a:t>
            </a:r>
            <a:r>
              <a:rPr lang="en-AU" sz="3300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AU" sz="3300" b="1" dirty="0">
                <a:solidFill>
                  <a:schemeClr val="accent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8436" y="360000"/>
            <a:ext cx="7067128" cy="1143000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1"/>
                </a:solidFill>
              </a:rPr>
              <a:t>Did you find where you can grow </a:t>
            </a:r>
            <a:r>
              <a:rPr lang="en-AU" sz="3300" b="1" dirty="0">
                <a:solidFill>
                  <a:schemeClr val="accent2"/>
                </a:solidFill>
              </a:rPr>
              <a:t>Sweet potato</a:t>
            </a:r>
            <a:r>
              <a:rPr lang="en-AU" sz="33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01000" y="32766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418674" y="4967573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Sweet potato needs a hot climate!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37400" r="10180" b="16400"/>
          <a:stretch/>
        </p:blipFill>
        <p:spPr>
          <a:xfrm>
            <a:off x="683567" y="1977978"/>
            <a:ext cx="3846479" cy="2868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BA0EF-CD05-0D47-AC2E-E217FBF97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94974"/>
            <a:ext cx="3772534" cy="2882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0DA07-9D4C-894E-9DBC-B43890DCE8D3}"/>
              </a:ext>
            </a:extLst>
          </p:cNvPr>
          <p:cNvSpPr/>
          <p:nvPr/>
        </p:nvSpPr>
        <p:spPr>
          <a:xfrm>
            <a:off x="590021" y="6244431"/>
            <a:ext cx="5048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https://</a:t>
            </a:r>
            <a:r>
              <a:rPr lang="en-AU" b="1" dirty="0" err="1">
                <a:solidFill>
                  <a:schemeClr val="accent2"/>
                </a:solidFill>
              </a:rPr>
              <a:t>www.abc.net.au</a:t>
            </a:r>
            <a:r>
              <a:rPr lang="en-AU" b="1" dirty="0">
                <a:solidFill>
                  <a:schemeClr val="accent2"/>
                </a:solidFill>
              </a:rPr>
              <a:t>/gardening/vegie-guide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Asparagus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65999" y="1442513"/>
            <a:ext cx="4617873" cy="4990447"/>
          </a:xfrm>
        </p:spPr>
      </p:pic>
      <p:sp>
        <p:nvSpPr>
          <p:cNvPr id="31748" name="AutoShape 4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0" name="AutoShape 6" descr="data:image/jpeg;base64,/9j/4AAQSkZJRgABAQAAAQABAAD/2wCEAAkGBxMTEhUTEhQWFhUUFRUXGBcXGBgXGBUVFhcWFhUYFxUYHCggGBwlHBQYIjEhJSksLi4uFx8zODMsNygtLisBCgoKDg0OGxAQGywiICYsLCwvLCwsLCwsLCwsLCwsLCwsLCwsLCwsLC8sLCwsLCwsLCwsLCwsLCwsLCwsLCwsLP/AABEIAMIBAwMBIgACEQEDEQH/xAAcAAEAAgMBAQEAAAAAAAAAAAAABAUDBgcCAQj/xAA+EAACAQIDBQYEAwcDBAMAAAAAAQIDEQQhMQUGEkFREyJhcYGRMqGxwQdCYhQjUnLR4fCSstKCg5OiJDNU/8QAGQEBAAMBAQAAAAAAAAAAAAAAAAIDBAEF/8QAIxEBAQACAgMBAAMAAwAAAAAAAAECEQMhBBIxQRMisQVRYf/aAAwDAQACEQMRAD8A7iAAAAAAAAAAAAAAAAAAAAAAAAAAAB5c1e11fW3O3kB6AAAAAAAAAAAAAAAAAAAAAAAAAAA5jtPbuKWJlVjNpQk4qCv2bjFtLijfO+t9fI6ZUlZN3Sy1ei8WceeKzlHiz4n3l3lJa300bPO/5DkyxmPqhm6ZsHeGjiYx4ZRVRpt0nJccba5atZrO3NFucX2dtV0K8K6XwS7yeXFGV4yV/JpryO0Jmjxee8uPf1KUABpdAAAAAAi4raVGmm6lWEba8UkvlclHLN89grD4jtY37OtJybk02qjk5SVtbWs8yjyOW8WHtJtHK2fG5Vt8cMoppyk5cVopZq3W7yT6mqbd2zKUoV5xs4KLjGLfJ3bT5XKB1k5O0WkrO7Vrv6cuRgniataz4W4SnFNPLml3fA8vk8rPk/rP8Tjf92t83VjUq4ns6VJfA03xP9PDduWXTwyzNyTuaRsHc6rCtGpWdPgXe4Fdu9laLy4bKy06G8HqePeSz+8Qx3+gAL0gAAAAAAAAAAAAAAAAA1H8Rd4auFoqNBNVKrsp2vGCXxZvLi6LzZHPOYY3KjbKtRRTk9Em35LPmVu7+3qWMg50uJKMuFqSSadrrRtZpp6mqbtbbjtHCPCdvL9pjTXaSlFfvFxd5K2sdIt5Pnzzons6dGrODbjKOWTdtLqzWqa+pk5vKuGspN4uTtsP4j7WkpU8OsotcdT9ST7iT803bwRzrF1W3OpGVuGHdXV8UYr/AHGy09lvijTio2nLhTbfdlKVk3rzfzNk3W3KlRryq1+CSUXCMF3lLis5SldLpoYcZn5PL766/wARsrmWFqSdOObnKfClGycuJ3XCks9cjvGxsLKlQpU5ScpQpxi23dtpK+fMjYbdzCU5RnChCMoycotL4ZSVnw9PJZItT0fH8e8e7bu1KQABqdAAAB8lJJXbslzZQY7fXA0m1KvGTWqpqVT5wTSAttqVpwo1Z048U405yjH+KSi3FerRw2htiVeaqSk25NJyebfE+b83p5HSav4mYBL4qn+hpX83kvU5NiJQlWrdiuGlOcpQWT4eJ3tdZWTdl4JFHNJljpdxfsbBtibnQ7it2aytq87u78SXu9tCM6dFz/KqeX8ri2/PIrcFW/dZ65pozbCoxlTspLigs14XyPN49TIn67aCDsPEdph6Unq4JPzWT+aJx7Eu5tSAA6AAAAAAAAAAAAAAAABE2ps6niKUqVVXjL3T5NPk0SzDicNGorS4rfplKD94tM5ZuaHKNhUYbP2jKUpcUIKdObir5Ss1K2t1ZXS8dbEveXemhiKieHi+KKs5yXC5xumrReeWbzS1JG/OBVBrscPwU33pV85tybd4ybb4Vms5a38DS3hZOfHT4VdptRyTfW2Z5nJ7Yy8f47JWwbBxDl3+J8cZKSTb/K00mvQ6vgsXGrBTg8n7p80/E4RHETo1U3GSUuunW1+upuOwNvOjUUtacrca8Oq8V/VGrgzx9eppZljubdNBX19u4WHx4ijHzqQX3MC3owX/AOqj/wCSP9TUq0twQ8PtahU+CtSl/LOL+jJgAp95t4qWCpdpUzk7qEF8U39kub5eyLPFYiNOEpzdowi5SfRJXZ+f95NuyxmIdSd0s1GN8owTdl7Wv4nZNp4Y+1Z94t6MRjG+0k1C+VON1Bea/M/FlFQk4u6lwv6mSpO17ZdPDwMdJcTslmy2Y7jXjxxOhGFVWdlNv36Z9T7hsE6Ts7RjbRvV6d2XXztrzIc6L8SVTxrS4Z95eOvvzKOTxbrovFZ3F1Z8MWldNZ2u2vOKz5EXDzSqcabXLS10uVmesJXg1am5Xyyzbfv9j3WlCV12ijJvyaWaST5IxXx7L1O0PXv42vYO/boWozo8VON7Ti7Szd33Xk7Nvmjf9lbYo4hXpTTa1jpKPnF5+uhxOThDXN8uFO/rJ6/M9fttRTjUp3pyhpJPvWXV9DVxTLWqry47e3eQaxufvSsSuzqWjWS5aVFzaXJ9V/i2csU2aAAHAAAAAAAAAAAAAAOe7/47Eqooyjw0PyW4ZdrK3ebXEmrXtZo6EVG8G71LFqPaOUXC/DKLSava+TTT0IZy2dfXZdOSPalZJ5O1rd2Tjf2ZTVsSqb4oqVPwadvloXu+uzqeCqKnDEcc3nKMo24FquKaebfS2npfVo7XlF95X/zmZbjnestLp22bZm1IVoOFaKcZZXWa/t5oz4Z8KlFu9rxv1yVn6p/UpKG2qDecEn1WT946+pIp1734FZTtq8+JdOuvyOTDKVPWkXFYCUq7UUrNKSy5vVfJ5k3D4JXcZRi1peyv66Z2sS6VOycb3nKLV75R6ZeF2S6k0stWklezy8342Jd4ztGb301rG4ZQkkrvwfLwJuyt48Th2uzqzUejfFH/AEyyImLUpTl3W1HK9meIxv10PQ4sd4zdbZxTLHtt23t9qmKwcqPBabceJxdlKCzaUXmndRyz5nPKco2zel/exeKhkU+2sA2uOGq1XVdfMncNfEP4fTuGHjxN9Vb15E2nRad1r1+5U7HxOefM2bBwU9MyzHSyTpBVC/l8z7Gjd8MVfq+fj5ItJYWyzI+GUm3kpa/0LNbT9WWns6MIvvWk1qn8iE1nZq9uf9rExV28ne3gZ8Phr/D9LkNa+uZdI0IK2nt8vuYqmWhe1MHZcvbUgVMPZ5nJqquqw4HFSpzU4u0otNPyO27G2gsRRhVj+ZZrpJZSXucOqLM6L+F+LvCtS5RcZL/qTT/2r3KuTH9ZObDXbeQAUs4AAAAAAAAAAAAAGsb+70LBULxs61S6pp8us2uiv6to2Zu2p+dt9tuvF4qpVv3L8NNdKcfh9836ksZtbxcfvVXKpKpNzm3KTlxSu85Xd3dlxSwEZ96E4xfxPjV1ZeT15FFB2RMwdecf7/bocz4csu425cG50uaezdH2cLvyVuuVnctIX5tJLnbPxu39ijltGrJ5Oy5LN+viekpS+KTevz1Kp4+f65PGv6l4jaaTap2v1WSTIcMfVc7rnbLVK3gZOxXLke6NE04cGP7NtGHFhinUsbKatO13ZZK3zvkengss73t8uX+eZ9w+HRZU6V1nd2+hXlxTG7x6dykl3FVDDW8uRjxGFuy6kn+Z6oiyhqS4+W5fTHLbQts4RUamWSmuKPhn3l7/AFRd7BqpW7yzV34DfHC/uVP+CSfpJ8L+fD7Gr4KtK6UU220lrm3oiWObm58dD4ruyd/DqWWz9kZ8UsvBfc8bA2Z2cU55zaz6R8F/U2GlSuZubyr8wZs+W/MWPBbKpp3UFfra7LilhlpY8YOlYs6UDDlncvtUW/8AaLPAxazivYqNobuUqmi4X1j/AMdDa1EjYqm+SJY5ZY3quY27cn2xsapRb41dPSS0a+z8DZ/wu/8Atq9FTXvxZfRlxtOKlFwnG8Wmmn/mR93B2YqPbu9+KUUuvCk2r+smv+k34c9zx1l9T5bbj224AHWQAAAAAAAAAAAAAa/v7j3RwFeSdm4cC86jUPpJv0Pz0o5nb/xdb/YVbnWp39pP6pHGIQzLeP43eJOrXuhQ5lhCirGGnEsKUUXt1pTw1tCVHCvUy0pJIkdqiPxDdQp0bGWirdEe5tGGJKTaeKfh43z6fcn05rK+fL+/iVmGm3yJmFivzX9Crmx3jXMonOHTOyz8PQrXC7vy+vkT1Wy4VpmvFowV6ls3y+xjx3xy2oT+rW97Z2w9Vfpfyz+xXfh5su//AMifVqkvLKU/svXwJW34vETjRjl22T8F+aXpG79Dbtl4OMeCMFwxprhXglZJfIy/z7xv/rPnu1ZYSF9SxokelBLQk4aOZXtVVhh4lhCJgw6yJCyIoMkYGXgPFOfUy3yuW4SVC7V2PoL1Ne2dtDssTHlGbUJdM8k/SX3LvaeKsnY1THxcouS1Wi8s7l3HLLutOOG8e3SARNk4ntKNOpzlCLfnbP5ks1MIAAAAAAAAAAAAA1v8RMA62ArJawSqL/tvif8A6pnCaeaP0zOKaaaumrNdUz8+b17GeDxU6OfDfig+tNvu58+j8Yss47+Nfi56ukCMiVCpkQISM8JGiPQ2s6NYlqm2srFTTmWeBg5aerIcnUKyU8O72Zkn0joZZ1Usk9SzwGAUldNEbyam65c9d1F2fRvy5cy4p4G8OK9ss/GxlWFjGLS1seaMk9b5cuSM2fPubiu8m/jBOlaJRY2rdsutp17KyNUxk5N2im5SklGKzcpN2il6mHm5blNIXk2kbsYTtMTUqvSnFU4+cu9P5KPuzc6VG3LmQti7FeFTpzd53Up2045Ri2l1S09C4iiHr69VTct9vcKRKwtA80UWGGikNbVWs8KeR9kzJOZg5jKORmpSXsMVUy8LMxdqea1XLwJYZaruu9te2hX1KqONUZOUlk0yz23FO7RqWOqZ25mrHWfTZNWOnbpO+EpeUvbjlYtzSdyd8MNUjDDJTjOmuDvKNpNauNm20276c87G7F0sebl9oADqIAAAAAAAAAABre/G68cbRsrKtTu6cn46wl+l2Xk0mbIA7LZdx+a6+GnTm4VIuM4u0ovVM+wVjuW9O6dHGK77lVK0aiV8uk1+ZfNcjle2N2q+Hk41YKMb92au4S8pfZ2ZbOSfrfxc8ynamgydhsQ0rJ2/zkR1RcXwy8/8ZloRV7PL0J3KWL/dNwrbeZtmzE1Gy0NVow66dS8w2PjGNrmTyMt/FPLnudLXESdtUkVs61jHW2kmssyvhWqVZ8FKEpyfKKu/XovFmWb1pR76j5tTG2XXkbfuDuu4v9rxEe+1+6g/yJr42v4nyXJeLyzbr7lcElWxVpTWcaesYPrJ/ml8l4m6lvHw6vtVOWe+mm7amoV6jllnF+8YnmjXi0mmrM+754b97F8pwt6xun8mivwMcrSz0zKOSWZVZjf6rylJEqlVK6nKx77QgLLtjy6pAVY9OqRNJPaGHEYjhi2yLWxsYfE1oa/tLbKk7LRE8OPKrMcbaxbT2rm0tXm30NbxFZ6q7d7LzeWnhc+47F6vqV1avdNJ58+av09LWN2GPr0uyuunrAYn9nnGUL8dN8cW1k2mu63b9K9G9cz9B0Z3im1a6Tt0uj89bGrucuFJOUfDJp5N56W8uZ37A4mDShGcXKMY8STTaytmuR3qZ2bYeXHWSUACSsAAAAAAAAAAAAADzVpqScZJNPJpq6a8Uz0ANV2puFhat3DipSf8DvG/8j09LGv1/wAN6yf7utTl/MpR+nEdKATnJlP1zKO4uMvnKjb+eX/Al0Nw635qlKPlxSfzSOhAjcJS52tQwe4NFO9WpUqfpT4I+0c/mbNgNn0qMeCjTjCPSKtd9W+b8WSQdmMnxHYADrir3i2f2tLurvwfFHx6x9V87GoU5dDoZq+8Ox3FutSV085xXJ85JdOqKeXDfcTxy0rKdU9uoVqqc0zFisU4q9tNfIyzH8W/Vr2p4r41RV2a1W3jVrRTuVOJ2pKWruXY+Pf1Zjhf1M2ntJzk88iv7YhTq3L7dnditi5Xj3KS1qSWXlFZcT8vc1TUmosy5ZjFLiJZa56L7v0IWNw8Y244tJ5JppeNnmb7U/CSpKXFLFxutGqT/wCeRIw/4Rxd+3xUpJ8oQUb+bk5FUuftust5e9tP3S3ZxNao54fONP4uNxTu9I3vnfo+Xodn3d2WqNNOUUqsl387+ifQz7E2PRwlGNGhHhhH1bfOUpPNt9SeTuEuXtUM8/YABJAAAAAAAAAAAAAAAAAAAAAAAAAAAAAAUm1N26dVuUH2c3zS7rfjH7o1jHbu4qCdqaqL9El9JNM6ECF48alMrHFsTu3im3wYasn/AC2Xvc84XcPHzdnTUF1nOKXtFt/I7WCc6T/lyaLsD8N6NJqeIl20v4V3aa8+cvkvA3inTUUoxSSSsklZJdEloegFdtoAA4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2" name="AutoShape 8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4" name="AutoShape 10" descr="Turn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1756" name="AutoShape 12" descr="http://eofdreams.com/data_images/dreams/turnip/turnip-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6428" y="360000"/>
            <a:ext cx="7211144" cy="1143000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1"/>
                </a:solidFill>
              </a:rPr>
              <a:t>Did you find where you can grow </a:t>
            </a:r>
            <a:r>
              <a:rPr lang="en-AU" sz="3300" b="1" dirty="0">
                <a:solidFill>
                  <a:schemeClr val="accent2"/>
                </a:solidFill>
              </a:rPr>
              <a:t>English spinach</a:t>
            </a:r>
            <a:r>
              <a:rPr lang="en-AU" sz="33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01000" y="32766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254324" y="5207274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English spinach needs a cooler climate!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21000" r="8002" b="16002"/>
          <a:stretch/>
        </p:blipFill>
        <p:spPr>
          <a:xfrm>
            <a:off x="1038300" y="1872296"/>
            <a:ext cx="3024336" cy="288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980000"/>
            <a:ext cx="3597888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6800" y="360000"/>
            <a:ext cx="5987008" cy="1143000"/>
          </a:xfrm>
        </p:spPr>
        <p:txBody>
          <a:bodyPr anchor="t">
            <a:normAutofit/>
          </a:bodyPr>
          <a:lstStyle/>
          <a:p>
            <a:r>
              <a:rPr lang="en-AU" sz="3300" b="1" dirty="0">
                <a:solidFill>
                  <a:schemeClr val="accent1"/>
                </a:solidFill>
              </a:rPr>
              <a:t>Did you find where you can grow </a:t>
            </a:r>
            <a:r>
              <a:rPr lang="en-AU" sz="3300" b="1" dirty="0">
                <a:solidFill>
                  <a:schemeClr val="accent2"/>
                </a:solidFill>
              </a:rPr>
              <a:t>Carrot</a:t>
            </a:r>
            <a:r>
              <a:rPr lang="en-AU" sz="33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01000" y="32766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475588" y="514432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Carrots are grown in different climates depending on the season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980000"/>
            <a:ext cx="3597888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24000"/>
            <a:ext cx="2680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9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983" y="2420888"/>
            <a:ext cx="3384376" cy="210900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19256" cy="113813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AU" sz="3700" b="1" dirty="0">
                <a:solidFill>
                  <a:schemeClr val="accent1"/>
                </a:solidFill>
              </a:rPr>
              <a:t>There is a science called </a:t>
            </a:r>
            <a:r>
              <a:rPr lang="en-AU" sz="3700" b="1" dirty="0">
                <a:solidFill>
                  <a:schemeClr val="accent2"/>
                </a:solidFill>
              </a:rPr>
              <a:t>Agronomy</a:t>
            </a:r>
            <a:r>
              <a:rPr lang="en-AU" sz="3700" b="1" dirty="0">
                <a:solidFill>
                  <a:schemeClr val="accent1"/>
                </a:solidFill>
              </a:rPr>
              <a:t> </a:t>
            </a:r>
            <a:br>
              <a:rPr lang="en-AU" sz="3700" b="1" dirty="0">
                <a:solidFill>
                  <a:schemeClr val="accent1"/>
                </a:solidFill>
              </a:rPr>
            </a:br>
            <a:r>
              <a:rPr lang="en-AU" sz="3700" b="1" dirty="0">
                <a:solidFill>
                  <a:schemeClr val="accent1"/>
                </a:solidFill>
              </a:rPr>
              <a:t>It is the science of growing plants</a:t>
            </a:r>
            <a:br>
              <a:rPr lang="en-AU" sz="3300" dirty="0">
                <a:solidFill>
                  <a:srgbClr val="0070C0"/>
                </a:solidFill>
              </a:rPr>
            </a:br>
            <a:endParaRPr lang="en-AU" sz="33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0"/>
            <a:ext cx="7452400" cy="8296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AU" sz="2000" dirty="0">
                <a:solidFill>
                  <a:schemeClr val="accent2"/>
                </a:solidFill>
              </a:rPr>
              <a:t>‘</a:t>
            </a:r>
            <a:r>
              <a:rPr lang="en-AU" sz="2200" dirty="0">
                <a:solidFill>
                  <a:schemeClr val="accent2"/>
                </a:solidFill>
              </a:rPr>
              <a:t>Agronomists</a:t>
            </a:r>
            <a:r>
              <a:rPr lang="en-AU" sz="2000" dirty="0">
                <a:solidFill>
                  <a:schemeClr val="accent2"/>
                </a:solidFill>
              </a:rPr>
              <a:t>’ have developed many ways to grow vegetables so that we can eat them any time of the year.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542" y="4683717"/>
            <a:ext cx="2853514" cy="1909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2690" y="4535269"/>
            <a:ext cx="1981200" cy="19812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3250704" y="3559215"/>
            <a:ext cx="457200" cy="288032"/>
          </a:xfrm>
          <a:prstGeom prst="rightArrow">
            <a:avLst>
              <a:gd name="adj1" fmla="val 50000"/>
              <a:gd name="adj2" fmla="val 2222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Arrow 8"/>
          <p:cNvSpPr/>
          <p:nvPr/>
        </p:nvSpPr>
        <p:spPr>
          <a:xfrm>
            <a:off x="1642509" y="5349820"/>
            <a:ext cx="457200" cy="288032"/>
          </a:xfrm>
          <a:prstGeom prst="rightArrow">
            <a:avLst>
              <a:gd name="adj1" fmla="val 50000"/>
              <a:gd name="adj2" fmla="val 2222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>
            <a:off x="6631526" y="5601148"/>
            <a:ext cx="457200" cy="288032"/>
          </a:xfrm>
          <a:prstGeom prst="rightArrow">
            <a:avLst>
              <a:gd name="adj1" fmla="val 50000"/>
              <a:gd name="adj2" fmla="val 2222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B4341-F72F-D148-BBB9-AC6F92ED96C6}"/>
              </a:ext>
            </a:extLst>
          </p:cNvPr>
          <p:cNvSpPr txBox="1"/>
          <p:nvPr/>
        </p:nvSpPr>
        <p:spPr>
          <a:xfrm>
            <a:off x="1781757" y="3173026"/>
            <a:ext cx="1697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000" dirty="0">
                <a:solidFill>
                  <a:schemeClr val="accent2"/>
                </a:solidFill>
              </a:rPr>
              <a:t>Greenhouses to maximize sunlight.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F12BE6-6C2D-E14D-82B5-F0A4858F4C0E}"/>
              </a:ext>
            </a:extLst>
          </p:cNvPr>
          <p:cNvSpPr txBox="1"/>
          <p:nvPr/>
        </p:nvSpPr>
        <p:spPr>
          <a:xfrm>
            <a:off x="335039" y="4969886"/>
            <a:ext cx="1561575" cy="133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000" dirty="0">
                <a:solidFill>
                  <a:schemeClr val="accent2"/>
                </a:solidFill>
              </a:rPr>
              <a:t>Irrigation systems to bring water to the plants.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EA230-7B23-E044-96DF-0CF41536CD08}"/>
              </a:ext>
            </a:extLst>
          </p:cNvPr>
          <p:cNvSpPr txBox="1"/>
          <p:nvPr/>
        </p:nvSpPr>
        <p:spPr>
          <a:xfrm>
            <a:off x="5494255" y="4969886"/>
            <a:ext cx="1365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000" dirty="0">
                <a:solidFill>
                  <a:schemeClr val="accent2"/>
                </a:solidFill>
              </a:rPr>
              <a:t>Fertilizers to improve the soil quality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516907"/>
          </a:xfrm>
        </p:spPr>
        <p:txBody>
          <a:bodyPr anchor="t">
            <a:no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A science for the consumer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0"/>
            <a:ext cx="7812440" cy="1102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200" dirty="0">
                <a:solidFill>
                  <a:schemeClr val="accent2"/>
                </a:solidFill>
              </a:rPr>
              <a:t>‘Agronomists’ are quite inventive and have created novel products to avoid preparation time and storage problems.  </a:t>
            </a:r>
          </a:p>
          <a:p>
            <a:pPr marL="0" indent="0">
              <a:buNone/>
            </a:pPr>
            <a:r>
              <a:rPr lang="en-AU" sz="2200" dirty="0">
                <a:solidFill>
                  <a:schemeClr val="accent2"/>
                </a:solidFill>
              </a:rPr>
              <a:t>They have created;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062" y="3721360"/>
            <a:ext cx="1676400" cy="1118158"/>
          </a:xfrm>
          <a:prstGeom prst="rect">
            <a:avLst/>
          </a:prstGeom>
          <a:noFill/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4746" y="3729519"/>
            <a:ext cx="1346715" cy="179562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739" y="3721588"/>
            <a:ext cx="2191438" cy="1803553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23750" r="23401" b="35300"/>
          <a:stretch/>
        </p:blipFill>
        <p:spPr>
          <a:xfrm>
            <a:off x="2757599" y="3721360"/>
            <a:ext cx="1579307" cy="1620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850" r="3538" b="1701"/>
          <a:stretch/>
        </p:blipFill>
        <p:spPr>
          <a:xfrm>
            <a:off x="691896" y="4949033"/>
            <a:ext cx="1678565" cy="1409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75480-1591-E742-B808-007A1E040BE0}"/>
              </a:ext>
            </a:extLst>
          </p:cNvPr>
          <p:cNvSpPr txBox="1"/>
          <p:nvPr/>
        </p:nvSpPr>
        <p:spPr>
          <a:xfrm>
            <a:off x="676998" y="2862808"/>
            <a:ext cx="162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accent2"/>
                </a:solidFill>
              </a:rPr>
              <a:t>Mini versions of vegetables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77D30-0E85-A24E-BDB1-E3A2B20DF3A9}"/>
              </a:ext>
            </a:extLst>
          </p:cNvPr>
          <p:cNvSpPr txBox="1"/>
          <p:nvPr/>
        </p:nvSpPr>
        <p:spPr>
          <a:xfrm>
            <a:off x="4788024" y="2862808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accent2"/>
                </a:solidFill>
              </a:rPr>
              <a:t> Mini, no pip avocados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D5A1D-ACC7-6049-89B4-BC7EF650F079}"/>
              </a:ext>
            </a:extLst>
          </p:cNvPr>
          <p:cNvSpPr txBox="1"/>
          <p:nvPr/>
        </p:nvSpPr>
        <p:spPr>
          <a:xfrm>
            <a:off x="2611149" y="2862808"/>
            <a:ext cx="187220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000" dirty="0">
                <a:solidFill>
                  <a:schemeClr val="accent2"/>
                </a:solidFill>
              </a:rPr>
              <a:t>Single clove garlic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0CD9B-177C-D34F-992C-9E485A998E3E}"/>
              </a:ext>
            </a:extLst>
          </p:cNvPr>
          <p:cNvSpPr txBox="1"/>
          <p:nvPr/>
        </p:nvSpPr>
        <p:spPr>
          <a:xfrm>
            <a:off x="6532850" y="2708920"/>
            <a:ext cx="217687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000" dirty="0">
                <a:solidFill>
                  <a:schemeClr val="accent2"/>
                </a:solidFill>
              </a:rPr>
              <a:t>Easy to store and prepare square watermelons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6306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Hybrids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0"/>
            <a:ext cx="7956456" cy="90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200" dirty="0">
                <a:solidFill>
                  <a:schemeClr val="accent2"/>
                </a:solidFill>
              </a:rPr>
              <a:t>They also tried to produce ‘hybrids’, mixing two vegetables that together could give a nice combination of tastes and/or textures.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5373216"/>
            <a:ext cx="23622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000" b="1" dirty="0">
                <a:solidFill>
                  <a:schemeClr val="accent2"/>
                </a:solidFill>
              </a:rPr>
              <a:t>Broccolini</a:t>
            </a:r>
            <a:endParaRPr lang="en-AU" sz="2000" dirty="0">
              <a:solidFill>
                <a:schemeClr val="accent2"/>
              </a:solidFill>
            </a:endParaRPr>
          </a:p>
          <a:p>
            <a:pPr algn="ctr"/>
            <a:r>
              <a:rPr lang="en-AU" sz="2000" dirty="0">
                <a:solidFill>
                  <a:schemeClr val="accent2"/>
                </a:solidFill>
              </a:rPr>
              <a:t>Gai Lan x Broccoli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t="10015" r="16111" b="10407"/>
          <a:stretch/>
        </p:blipFill>
        <p:spPr bwMode="auto">
          <a:xfrm>
            <a:off x="3246853" y="3020224"/>
            <a:ext cx="2487549" cy="183293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271428" y="5373216"/>
            <a:ext cx="24384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000" b="1" dirty="0" err="1">
                <a:solidFill>
                  <a:schemeClr val="accent2"/>
                </a:solidFill>
              </a:rPr>
              <a:t>Broccoflower</a:t>
            </a:r>
            <a:endParaRPr lang="en-AU" sz="2000" b="1" dirty="0">
              <a:solidFill>
                <a:schemeClr val="accent2"/>
              </a:solidFill>
            </a:endParaRPr>
          </a:p>
          <a:p>
            <a:pPr algn="ctr"/>
            <a:r>
              <a:rPr lang="en-AU" sz="2000" dirty="0">
                <a:solidFill>
                  <a:schemeClr val="accent2"/>
                </a:solidFill>
              </a:rPr>
              <a:t>Broccoli x Cauliflower</a:t>
            </a:r>
          </a:p>
        </p:txBody>
      </p:sp>
      <p:pic>
        <p:nvPicPr>
          <p:cNvPr id="36866" name="Picture 2" descr="http://waynesword.palomar.edu/images/radish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792" y="2650814"/>
            <a:ext cx="1702527" cy="257175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085656" y="5373216"/>
            <a:ext cx="25908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000" b="1" dirty="0" err="1">
                <a:solidFill>
                  <a:schemeClr val="accent2"/>
                </a:solidFill>
              </a:rPr>
              <a:t>Rabbage</a:t>
            </a:r>
            <a:endParaRPr lang="en-AU" sz="2000" b="1" dirty="0">
              <a:solidFill>
                <a:schemeClr val="accent2"/>
              </a:solidFill>
            </a:endParaRPr>
          </a:p>
          <a:p>
            <a:pPr algn="ctr"/>
            <a:r>
              <a:rPr lang="en-AU" sz="2000" dirty="0" err="1">
                <a:solidFill>
                  <a:schemeClr val="accent2"/>
                </a:solidFill>
              </a:rPr>
              <a:t>Raddish</a:t>
            </a:r>
            <a:r>
              <a:rPr lang="en-AU" sz="2000" dirty="0">
                <a:solidFill>
                  <a:schemeClr val="accent2"/>
                </a:solidFill>
              </a:rPr>
              <a:t> x Cabbage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31100" r="15673" b="25851"/>
          <a:stretch/>
        </p:blipFill>
        <p:spPr>
          <a:xfrm rot="16200000">
            <a:off x="611560" y="3014273"/>
            <a:ext cx="2384785" cy="184483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Be an </a:t>
            </a:r>
            <a:r>
              <a:rPr lang="en-AU" sz="3300" b="1" dirty="0">
                <a:solidFill>
                  <a:schemeClr val="accent2"/>
                </a:solidFill>
              </a:rPr>
              <a:t>Agronomist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000"/>
            <a:ext cx="8229600" cy="892696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AU" sz="2500" b="1" dirty="0">
                <a:solidFill>
                  <a:schemeClr val="accent1"/>
                </a:solidFill>
              </a:rPr>
              <a:t>Your group’s task - to invent your own </a:t>
            </a:r>
          </a:p>
          <a:p>
            <a:pPr marL="0" indent="0" algn="ctr">
              <a:buNone/>
            </a:pPr>
            <a:r>
              <a:rPr lang="en-AU" sz="2500" b="1" dirty="0">
                <a:solidFill>
                  <a:schemeClr val="accent1"/>
                </a:solidFill>
              </a:rPr>
              <a:t>hybrid of two vegetables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95EF2-E373-E648-B8D1-8E7B2C1F3BFB}"/>
              </a:ext>
            </a:extLst>
          </p:cNvPr>
          <p:cNvSpPr txBox="1"/>
          <p:nvPr/>
        </p:nvSpPr>
        <p:spPr>
          <a:xfrm>
            <a:off x="720000" y="2420888"/>
            <a:ext cx="7524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accent2"/>
                </a:solidFill>
              </a:rPr>
              <a:t>Here are some ideas: </a:t>
            </a:r>
          </a:p>
          <a:p>
            <a:r>
              <a:rPr lang="en-AU" sz="2000" dirty="0">
                <a:solidFill>
                  <a:schemeClr val="accent2"/>
                </a:solidFill>
              </a:rPr>
              <a:t>Hybrids of two vegetables that you think the taste will go well together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2"/>
                </a:solidFill>
              </a:rPr>
              <a:t>Vegetable 1 because you like the </a:t>
            </a:r>
            <a:r>
              <a:rPr lang="en-AU" sz="2000" i="1" dirty="0">
                <a:solidFill>
                  <a:schemeClr val="accent2"/>
                </a:solidFill>
              </a:rPr>
              <a:t>taste</a:t>
            </a:r>
            <a:r>
              <a:rPr lang="en-AU" sz="2000" dirty="0">
                <a:solidFill>
                  <a:schemeClr val="accent2"/>
                </a:solidFill>
              </a:rPr>
              <a:t>, vegetable 2 because you like the </a:t>
            </a:r>
            <a:r>
              <a:rPr lang="en-AU" sz="2000" i="1" dirty="0">
                <a:solidFill>
                  <a:schemeClr val="accent2"/>
                </a:solidFill>
              </a:rPr>
              <a:t>texture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2"/>
                </a:solidFill>
              </a:rPr>
              <a:t>Vegetable 1 because you like the </a:t>
            </a:r>
            <a:r>
              <a:rPr lang="en-AU" sz="2000" i="1" dirty="0">
                <a:solidFill>
                  <a:schemeClr val="accent2"/>
                </a:solidFill>
              </a:rPr>
              <a:t>taste</a:t>
            </a:r>
            <a:r>
              <a:rPr lang="en-AU" sz="2000" dirty="0">
                <a:solidFill>
                  <a:schemeClr val="accent2"/>
                </a:solidFill>
              </a:rPr>
              <a:t>, vegetable 2 because you like the </a:t>
            </a:r>
            <a:r>
              <a:rPr lang="en-AU" sz="2000" i="1" dirty="0">
                <a:solidFill>
                  <a:schemeClr val="accent2"/>
                </a:solidFill>
              </a:rPr>
              <a:t>shape</a:t>
            </a:r>
            <a:r>
              <a:rPr lang="en-AU" sz="2000" dirty="0">
                <a:solidFill>
                  <a:schemeClr val="accent2"/>
                </a:solidFill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2"/>
                </a:solidFill>
              </a:rPr>
              <a:t>Vegetable 1 because you like the </a:t>
            </a:r>
            <a:r>
              <a:rPr lang="en-AU" sz="2000" i="1" dirty="0">
                <a:solidFill>
                  <a:schemeClr val="accent2"/>
                </a:solidFill>
              </a:rPr>
              <a:t>texture</a:t>
            </a:r>
            <a:r>
              <a:rPr lang="en-AU" sz="2000" dirty="0">
                <a:solidFill>
                  <a:schemeClr val="accent2"/>
                </a:solidFill>
              </a:rPr>
              <a:t>, vegetable 2 because you like the </a:t>
            </a:r>
            <a:r>
              <a:rPr lang="en-AU" sz="2000" i="1" dirty="0">
                <a:solidFill>
                  <a:schemeClr val="accent2"/>
                </a:solidFill>
              </a:rPr>
              <a:t>colour</a:t>
            </a:r>
            <a:r>
              <a:rPr lang="en-AU" sz="2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26EA6-529E-5B4F-8F99-59F30D275B13}"/>
              </a:ext>
            </a:extLst>
          </p:cNvPr>
          <p:cNvSpPr txBox="1"/>
          <p:nvPr/>
        </p:nvSpPr>
        <p:spPr>
          <a:xfrm>
            <a:off x="1907704" y="5517232"/>
            <a:ext cx="5328592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AU" sz="2500" b="1" dirty="0">
                <a:solidFill>
                  <a:schemeClr val="accent1"/>
                </a:solidFill>
              </a:rPr>
              <a:t>Describe it, draw it and give it a name!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664386" y="2344088"/>
            <a:ext cx="5815229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Lesson 3: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Preparing vegetables – a science experiment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18519"/>
              </p:ext>
            </p:extLst>
          </p:nvPr>
        </p:nvGraphicFramePr>
        <p:xfrm>
          <a:off x="251520" y="1635056"/>
          <a:ext cx="8640960" cy="48463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0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776"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solidFill>
                          <a:srgbClr val="F6F4F7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Method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Principle – </a:t>
                      </a:r>
                      <a:br>
                        <a:rPr lang="en-AU" sz="1800" dirty="0"/>
                      </a:br>
                      <a:r>
                        <a:rPr lang="en-AU" sz="1800" dirty="0"/>
                        <a:t>how it works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/>
                        <a:t>Advantages/</a:t>
                      </a:r>
                      <a:br>
                        <a:rPr lang="en-AU" sz="1800" dirty="0"/>
                      </a:br>
                      <a:r>
                        <a:rPr lang="en-AU" sz="1800" dirty="0"/>
                        <a:t>Disadvantage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/>
                        <a:t>Vegetables it can be applied to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516"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F6F4F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300" b="1" dirty="0">
                          <a:solidFill>
                            <a:schemeClr val="accent2"/>
                          </a:solidFill>
                        </a:rPr>
                        <a:t>Steaming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the water vapour to cook the vegetables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cooking time, retention of nutrients and colour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Most vegetables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except cucumber, capsicum, okra, tomato…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427"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F6F4F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300" b="1" dirty="0">
                          <a:solidFill>
                            <a:schemeClr val="accent2"/>
                          </a:solidFill>
                        </a:rPr>
                        <a:t>Stir-frying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high contact heat through a pan or wok with a small quantity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oil to cook the vegetables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cooking time, retention of bright colours, nutrients and crunch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Most vegetables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particular broccoli, cauliflower, Asian vegetables …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516"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F6F4F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300" b="1" dirty="0">
                          <a:solidFill>
                            <a:schemeClr val="accent2"/>
                          </a:solidFill>
                        </a:rPr>
                        <a:t>Oven-baking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hot air and a small quantity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oil to cook vegetables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Tenderise vegetables while making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available fibres and energy. Caramelisation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Root vegetables, sweet potatoes, pumpkin…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142"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F6F4F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300" b="1" dirty="0">
                          <a:solidFill>
                            <a:schemeClr val="accent2"/>
                          </a:solidFill>
                        </a:rPr>
                        <a:t>Boiling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a large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amount of boiling water to cook vegetables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Loss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nutrients and texture 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Carrots, swedes,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corn, sweet potato, zucchini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42"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F6F4F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300" b="1" dirty="0">
                          <a:solidFill>
                            <a:schemeClr val="accent2"/>
                          </a:solidFill>
                        </a:rPr>
                        <a:t>Microwaving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microwaves to heat the water inside the vegetables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much evidence on the benefits of using microwave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vegetables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Carrots, cauliflower,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celeriac, fennel, kale, leek, peas, </a:t>
                      </a:r>
                      <a:b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parsnip pumpkin, swede, corn, sweet potato…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42">
                <a:tc>
                  <a:txBody>
                    <a:bodyPr/>
                    <a:lstStyle/>
                    <a:p>
                      <a:pPr algn="ctr"/>
                      <a:endParaRPr lang="en-AU" dirty="0">
                        <a:solidFill>
                          <a:srgbClr val="F6F4F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300" b="1" dirty="0" err="1">
                          <a:solidFill>
                            <a:schemeClr val="accent2"/>
                          </a:solidFill>
                        </a:rPr>
                        <a:t>BBQing</a:t>
                      </a:r>
                      <a:endParaRPr lang="en-AU" sz="13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Uses direct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heat from fire/coal to cook vegetables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Maintain crunchiness. </a:t>
                      </a:r>
                      <a:b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Gives a smoky flavour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Asparagus,</a:t>
                      </a:r>
                      <a:r>
                        <a:rPr lang="en-A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capsicum, cauliflower, eggplant, tomato…</a:t>
                      </a:r>
                      <a:endParaRPr lang="en-A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720000" y="360000"/>
            <a:ext cx="5868224" cy="1143000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300" b="1" dirty="0">
                <a:solidFill>
                  <a:schemeClr val="accent1"/>
                </a:solidFill>
              </a:rPr>
              <a:t>Vegetable cooking and preparation techniques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2" y="5205182"/>
            <a:ext cx="700111" cy="458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583068"/>
            <a:ext cx="5040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Adapted from www.veggycation.com.au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6" y="2348880"/>
            <a:ext cx="568697" cy="485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0" y="3073431"/>
            <a:ext cx="736960" cy="478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8" y="3786519"/>
            <a:ext cx="674226" cy="521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9" y="4460182"/>
            <a:ext cx="787279" cy="4571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3" y="5943410"/>
            <a:ext cx="593999" cy="4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96233" y="2690336"/>
            <a:ext cx="85515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Lesson </a:t>
            </a:r>
            <a:r>
              <a:rPr lang="en-AU" sz="4500" b="1" dirty="0">
                <a:solidFill>
                  <a:schemeClr val="accent2"/>
                </a:solidFill>
                <a:latin typeface="+mj-lt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Perfectly imperfect vegetables</a:t>
            </a:r>
            <a:endParaRPr kumimoji="0" lang="en-AU" sz="45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17034" r="22945" b="9172"/>
          <a:stretch/>
        </p:blipFill>
        <p:spPr>
          <a:xfrm>
            <a:off x="3639454" y="1252780"/>
            <a:ext cx="2634977" cy="239803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3512" y="3650817"/>
            <a:ext cx="3946921" cy="2632597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20000" y="360000"/>
            <a:ext cx="8229600" cy="711040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3300" b="1" dirty="0">
                <a:solidFill>
                  <a:schemeClr val="accent1"/>
                </a:solidFill>
              </a:rPr>
              <a:t>Which of those would you eat?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4"/>
          <a:srcRect l="33342" t="12248" r="22234" b="18415"/>
          <a:stretch/>
        </p:blipFill>
        <p:spPr>
          <a:xfrm rot="1815374">
            <a:off x="6585706" y="805297"/>
            <a:ext cx="1728193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0" t="24801" r="12926" b="34250"/>
          <a:stretch/>
        </p:blipFill>
        <p:spPr>
          <a:xfrm>
            <a:off x="839445" y="1594445"/>
            <a:ext cx="2300115" cy="1950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5" t="27951" r="36269" b="17450"/>
          <a:stretch/>
        </p:blipFill>
        <p:spPr>
          <a:xfrm rot="19320050">
            <a:off x="1488705" y="3630757"/>
            <a:ext cx="1001597" cy="2893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16844" r="11204" b="8194"/>
          <a:stretch/>
        </p:blipFill>
        <p:spPr>
          <a:xfrm>
            <a:off x="6429841" y="4079451"/>
            <a:ext cx="2303206" cy="19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Broccolini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2"/>
          <a:stretch/>
        </p:blipFill>
        <p:spPr>
          <a:xfrm rot="18000000">
            <a:off x="2521022" y="1578992"/>
            <a:ext cx="6014709" cy="572046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8158"/>
            <a:ext cx="468027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4088" y="1620000"/>
            <a:ext cx="3096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accent2"/>
                </a:solidFill>
              </a:rPr>
              <a:t>Poster </a:t>
            </a:r>
            <a:r>
              <a:rPr lang="en-US" sz="2500" dirty="0">
                <a:solidFill>
                  <a:schemeClr val="accent2"/>
                </a:solidFill>
              </a:rPr>
              <a:t>(1 of 7) from </a:t>
            </a:r>
            <a:r>
              <a:rPr lang="en-US" sz="2500" dirty="0" err="1">
                <a:solidFill>
                  <a:schemeClr val="accent2"/>
                </a:solidFill>
              </a:rPr>
              <a:t>Intermarché</a:t>
            </a:r>
            <a:r>
              <a:rPr lang="en-US" sz="2500" dirty="0">
                <a:solidFill>
                  <a:schemeClr val="accent2"/>
                </a:solidFill>
              </a:rPr>
              <a:t>, the third largest supermarket chain in France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25520-71DC-D046-83D0-08CDFDD14675}"/>
              </a:ext>
            </a:extLst>
          </p:cNvPr>
          <p:cNvSpPr txBox="1"/>
          <p:nvPr/>
        </p:nvSpPr>
        <p:spPr>
          <a:xfrm>
            <a:off x="5364088" y="378000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Intermarché</a:t>
            </a:r>
            <a:r>
              <a:rPr lang="en-US" dirty="0">
                <a:solidFill>
                  <a:schemeClr val="accent2"/>
                </a:solidFill>
              </a:rPr>
              <a:t> launched a campaign called: </a:t>
            </a:r>
          </a:p>
          <a:p>
            <a:r>
              <a:rPr lang="en-US" dirty="0">
                <a:solidFill>
                  <a:schemeClr val="accent2"/>
                </a:solidFill>
              </a:rPr>
              <a:t>‘Inglorious Fruits and Vegetables’</a:t>
            </a:r>
          </a:p>
        </p:txBody>
      </p:sp>
    </p:spTree>
    <p:extLst>
      <p:ext uri="{BB962C8B-B14F-4D97-AF65-F5344CB8AC3E}">
        <p14:creationId xmlns:p14="http://schemas.microsoft.com/office/powerpoint/2010/main" val="3551093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360000"/>
            <a:ext cx="7875984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Write a persuasive dot point text to champion an ‘ugly’ vegetable.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67" y="1658757"/>
            <a:ext cx="1665487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4334514"/>
            <a:ext cx="1665486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89" y="4370514"/>
            <a:ext cx="1695216" cy="248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46" y="1676757"/>
            <a:ext cx="1711800" cy="24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06" y="4334514"/>
            <a:ext cx="1665486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15" y="1658757"/>
            <a:ext cx="166548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6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0000" y="360000"/>
            <a:ext cx="5967788" cy="648209"/>
          </a:xfrm>
        </p:spPr>
        <p:txBody>
          <a:bodyPr anchor="t">
            <a:noAutofit/>
          </a:bodyPr>
          <a:lstStyle/>
          <a:p>
            <a:r>
              <a:rPr lang="en-AU" sz="3300" dirty="0">
                <a:solidFill>
                  <a:schemeClr val="accent1"/>
                </a:solidFill>
              </a:rPr>
              <a:t>Which ones could you safely eat?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19019" r="21793" b="12033"/>
          <a:stretch/>
        </p:blipFill>
        <p:spPr bwMode="auto">
          <a:xfrm>
            <a:off x="1865447" y="1476029"/>
            <a:ext cx="2520281" cy="2088232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4032545"/>
            <a:ext cx="3242506" cy="216275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5" t="27951" r="34896" b="17450"/>
          <a:stretch/>
        </p:blipFill>
        <p:spPr>
          <a:xfrm rot="19422303">
            <a:off x="1439074" y="3387547"/>
            <a:ext cx="1130705" cy="309455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1569798"/>
            <a:ext cx="2534258" cy="1900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677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4" y="1305705"/>
            <a:ext cx="3885900" cy="2591894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333" y="967810"/>
            <a:ext cx="4392488" cy="2929789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32" y="3717032"/>
            <a:ext cx="3146031" cy="2891204"/>
          </a:xfrm>
          <a:prstGeom prst="rect">
            <a:avLst/>
          </a:prstGeom>
          <a:noFill/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720000" y="360000"/>
            <a:ext cx="5967788" cy="6482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300" dirty="0">
                <a:solidFill>
                  <a:schemeClr val="accent1"/>
                </a:solidFill>
              </a:rPr>
              <a:t>Which ones could you safely eat?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9"/>
          <a:stretch/>
        </p:blipFill>
        <p:spPr>
          <a:xfrm>
            <a:off x="4949975" y="3862886"/>
            <a:ext cx="3011693" cy="27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55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720000" y="360000"/>
            <a:ext cx="5967788" cy="6482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300" dirty="0">
                <a:solidFill>
                  <a:schemeClr val="accent1"/>
                </a:solidFill>
              </a:rPr>
              <a:t>Which one could you safely eat?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14300" r="29403" b="17450"/>
          <a:stretch/>
        </p:blipFill>
        <p:spPr>
          <a:xfrm>
            <a:off x="1115616" y="1407124"/>
            <a:ext cx="2736304" cy="4560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45556"/>
            <a:ext cx="4609333" cy="30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2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720000" y="360000"/>
            <a:ext cx="5967788" cy="6482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300" dirty="0">
                <a:solidFill>
                  <a:schemeClr val="accent1"/>
                </a:solidFill>
              </a:rPr>
              <a:t>Which ones could you safely eat?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27951" r="23912" b="27950"/>
          <a:stretch/>
        </p:blipFill>
        <p:spPr>
          <a:xfrm>
            <a:off x="5230613" y="1290793"/>
            <a:ext cx="2916026" cy="2499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3437594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75572"/>
            <a:ext cx="3498646" cy="2547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11150" r="18501" b="19551"/>
          <a:stretch/>
        </p:blipFill>
        <p:spPr>
          <a:xfrm>
            <a:off x="5230613" y="4076602"/>
            <a:ext cx="2352502" cy="23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8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720000" y="360000"/>
            <a:ext cx="5967788" cy="6482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300" dirty="0">
                <a:solidFill>
                  <a:schemeClr val="accent1"/>
                </a:solidFill>
              </a:rPr>
              <a:t>Which ones could you safely eat?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9"/>
          <a:stretch/>
        </p:blipFill>
        <p:spPr>
          <a:xfrm>
            <a:off x="4327795" y="4628310"/>
            <a:ext cx="3888432" cy="1192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3562615" cy="2376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33201" r="11552" b="17451"/>
          <a:stretch/>
        </p:blipFill>
        <p:spPr>
          <a:xfrm>
            <a:off x="1591491" y="4052246"/>
            <a:ext cx="2367883" cy="2099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22701"/>
          <a:stretch/>
        </p:blipFill>
        <p:spPr>
          <a:xfrm rot="5400000">
            <a:off x="5576195" y="1460521"/>
            <a:ext cx="2376264" cy="24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96233" y="2690336"/>
            <a:ext cx="85515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Lesson </a:t>
            </a:r>
            <a:r>
              <a:rPr lang="en-AU" sz="45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en-AU" sz="45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4500" b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Masterchef</a:t>
            </a:r>
            <a:r>
              <a:rPr lang="en-AU" sz="45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in class: The salad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3608" y="1828800"/>
            <a:ext cx="3429000" cy="2209800"/>
          </a:xfrm>
          <a:prstGeom prst="rect">
            <a:avLst/>
          </a:prstGeom>
          <a:noFill/>
          <a:ln w="508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0000" y="360000"/>
            <a:ext cx="6804328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In what recipes are vegetables the main ingredient?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r="-222"/>
          <a:stretch/>
        </p:blipFill>
        <p:spPr bwMode="auto">
          <a:xfrm>
            <a:off x="2225608" y="1918500"/>
            <a:ext cx="2160000" cy="201455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43608" y="4315544"/>
            <a:ext cx="3429000" cy="2209800"/>
          </a:xfrm>
          <a:prstGeom prst="rect">
            <a:avLst/>
          </a:prstGeom>
          <a:noFill/>
          <a:ln w="508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4788024" y="4315544"/>
            <a:ext cx="3429000" cy="2209800"/>
          </a:xfrm>
          <a:prstGeom prst="rect">
            <a:avLst/>
          </a:prstGeom>
          <a:noFill/>
          <a:ln w="508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4788024" y="1828800"/>
            <a:ext cx="3429000" cy="2209800"/>
          </a:xfrm>
          <a:prstGeom prst="rect">
            <a:avLst/>
          </a:prstGeom>
          <a:noFill/>
          <a:ln w="508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r="10657"/>
          <a:stretch/>
        </p:blipFill>
        <p:spPr bwMode="auto">
          <a:xfrm>
            <a:off x="4883622" y="1926689"/>
            <a:ext cx="2376000" cy="201402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3622" y="4417639"/>
            <a:ext cx="2047874" cy="2047874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9259"/>
          <a:stretch/>
        </p:blipFill>
        <p:spPr bwMode="auto">
          <a:xfrm>
            <a:off x="2212184" y="4417639"/>
            <a:ext cx="2160000" cy="20346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19808" y="3545784"/>
            <a:ext cx="17526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2200" b="1" dirty="0">
                <a:solidFill>
                  <a:schemeClr val="accent2"/>
                </a:solidFill>
              </a:rPr>
              <a:t>Dips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3349" y="3545784"/>
            <a:ext cx="17526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AU" sz="2200" b="1" dirty="0">
                <a:solidFill>
                  <a:schemeClr val="accent2"/>
                </a:solidFill>
              </a:rPr>
              <a:t>Soups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9808" y="6021390"/>
            <a:ext cx="21336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2200" b="1" dirty="0">
                <a:solidFill>
                  <a:schemeClr val="accent2"/>
                </a:solidFill>
              </a:rPr>
              <a:t>Mashes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5872" y="6021390"/>
            <a:ext cx="21336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AU" sz="2200" b="1" dirty="0">
                <a:solidFill>
                  <a:schemeClr val="accent2"/>
                </a:solidFill>
              </a:rPr>
              <a:t>Salads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7308384" cy="764744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Can you describe your favourite salad?</a:t>
            </a:r>
          </a:p>
        </p:txBody>
      </p:sp>
      <p:sp>
        <p:nvSpPr>
          <p:cNvPr id="18438" name="AutoShape 6" descr="data:image/jpeg;base64,/9j/4AAQSkZJRgABAQAAAQABAAD/2wCEAAkGBxQSEhUUExQVFhUWGBwbGBgYGBwaHBwaGhwXHRocHBwcHCggHB0lHRcYITEiJSkrLi4uHB8zODMsNygtLiwBCgoKDg0OGxAQGzQkICQsLC8sNDQsLCwsNCwsLCwsLCwsLCwsLCwsLCwsLCwsLCwsLCwsLCwsLCwsLCwsLCwsLP/AABEIAMIBAwMBEQACEQEDEQH/xAAcAAACAwEBAQEAAAAAAAAAAAAEBQIDBgEABwj/xAA8EAABAwIEAwYEBAYCAQUAAAABAgMRACEEBRIxQVFhBhMicYGRMqGxwSNC0fAUUmJy4fEVMwcWgqKywv/EABoBAAIDAQEAAAAAAAAAAAAAAAMEAAECBQb/xAAyEQACAgEEAQMCBAYDAAMAAAABAgADEQQSITFBEyJRYXEUMoGhBSNCkbHwwdHhM1Lx/9oADAMBAAIRAxEAPwD6kk1JqTBqSToVUkkqkklFqkkjUknoqpJNupJLUmpJJA2qZlSDuLQkeJSR5mKyXUdmXiAO9pcMjd5JPIX+lDOorHmTaYI52zYHwhavIR9aGdWngTWwy3A50vEz3TZSkbqUoD5VXrNYPaMSwADzOJzJYSe7AUo8FGPnWfxGF47m2rk2c1dKSVJSlUE80iOZrYvbbk/+ShVnqL8lx6tbqtKQSbkXFyTauel5rJ2qOT/nmdLV1fy0UnOBHS800oKjchMwBJJHAAcadr1eeD3Od6GTiCDtGdCV6ACr8qyUGeVxvTRY4yOZZ0x3EA5+0j/6pKQSvDupA3NiKX/FEdrBmoiSb7Y4c760+aZ+lWNbX5mfTMMY7RYZWzqR/db60Qamo+ZW0xgziUL+FSVeRBoodT0ZWJbFalT1SSeqSTtSSeipJPVJJ6pJPVJJ41JJGKuSJSaqbnUm9VKk6kkkkVJJ0GpmSDYrMWm7rWlPmRQ2sVezLxE+I7YYdOxUs/0j7m1BbVIOprYYJje17iEpUMOQlXwqWYmPKaG+qYeJYSWZZmuJfGpSktIPw6Rc+/ChPdbjO4CESsGHttKT8Ti1nmTb2Fqybz1zmaFY7mQzp8urKUNTB+IAyaHhu2mTjoROh0pVCk7G42PUVYwJWDN5gcS04lKkoSPNIkRRTqBkDqaCjOJfjnm0tq1AQqxixM0O/UhFyeYzRpTa21YqOcJSNKUzHMk2pJtaf6VBnTT+EjtjOHEO4gwEko4gWB9ftWTbdc3XH9hDrTRpRnIz/cwpGWOpENpSgciomtPTZ/SMRY6jTsdznJnu4cH/AGpBjcgx+l+lbp9VObMY/wB/3EFZ6D8VdzG5jmeMcxK0NqW2EEJCUQUjTcfELm9dulFK7ge4SvT01oC3J/34m1wig82pSitbiUgONxo1W4AmPYmkrdNtsL8/8GJXWFU2YGPB7mYbYLz4Q0NAUYAUqYtxPpQwAxxOfGmN7MPoXpTCxE6th5Xq7KgpxLGTH+R5WhlI71KdZkFQ5HYedUhRMbprbmS7V5irDJaLS1JJJtukgdD5imbnZFGwwQAJ5gGD7cOD/sQlY5pOk+xtQ11rj8wzLNfxHuC7X4ZyxUWzyWI+e1Mpq6274mChEeNOpUJSQocwZpkMDyJiTBq5J6pJPVJJ6pJPVJJypJEUVU3JipJKsTjENAqcUEgcSYrDOF7MgEzWY9um0yGU6v6leEfqaVfVf/UTYSZXMe1T7u7hA5I8I99/nS7WO3ZmgBFYK13CVK6wT86xtMsS/AMKW4EKJTPGCb+VQAZxL5M0py1sfhreW4sbEzpT0iar161fb8Rtf4da9e+N8Ke6QACFADjv6VLrc8rMJUV9ph2FzEFOxkbjpzFCS0FeRNmrDfSWuvaYgC9W2S2O5g7QOJR3bIUfw0kq+IxczvTQZQMAQOCZdqTEJAAiIrDliOJpRzzFmIwa8RYKCEA2PEkbwKSWhr/oAZ16769GORliP/yIu0+McwUM4VtS1rTKnCNZA2sOe/lXRpoqrOMQI1D3nfaePgcTQdlM1dW2O9bUiAPE4AFKMXsOAMwTEiKI6DdkHiKXogOVOcxhjcxVPhAITc/vhSd9rg+zodw2m06Mvu7PUVOOLdV4jc7CYApB91py55/YTogVadeOv3Mc4bKQElKhrCjqM3vABidhYWruUFlAX6TiW25YuOJfhcCGj+UTYAU0xB4MC1haXHCICtfdpUrnAkdaVZMHIGf8zIhSHwRcX5GqWzPYkIwZk8xQ45iTpc0pbKbRO4mubqKHtt9vjqdOpqq6cOvfmaktBxAmD5gGnVy9fPYnMI5mGzLsq+lZKNKgSTa0eh2FY9I+DmaA8wZ7AaW1JKfxEiSZnzHlFJ7m9Uow6nROmX8PvHcWYPHqbMtrUg/0kj/dHBKngzmkAzSZf25eRZwJcHP4Ve4t8qZTV2DvmYNY8TUZb2uwzsAq7tR4Lt89qaTVVt3xBlCI+SoG4II6UwDnqZnauSeqST1SSZvEYtDSSpaglI4kxQ2cKMmbAmOzjt1unDj/AN6vsKVfUE/lmwsxWOzRbqtS1FauZP04Clzk8mXBS6TVYmo3yLJjiAspI1JFhzPCthCwOJMTY9n8Li9AC0obSmwkXMcbH51vD45OJYI+IwzHDuhPgKSryj2pbUC0rhDOhovR3/zRxMYpSy4EBF5vO3qaSXS2HxieiOopA/NNFlWOW74VI8OxVtEcqMFcNsccfM5WqrpVd6tz8Q1/DpbUCSrTwH+qE6orc5MQVWtUkeIQcSCJAtwmt+uV8RQqQYlOJV3/AIiAgCSeJ6Ct1B29x6h9pCzT4HDykEgiRMHhT6IPMATiC4hpaFpAsjVeBJih7SpAHUNuDAlu5fi8WEqENlR2BgVHv2nAEGqZHcWZi4t1Hg/DXsZEx1oHqsTnH3jVNXP0iP8A5DuBoVrk7qXEmCRqICrbWBG0GmG0d1nuUidJTWPH+/earKWmXEBaEpKgkeLmDtQRQB/TyJzdRbZkhjxGpXpTJ4UyCF7iO0t1EeK7Usag22oOOnZKTJ9eAo2OOISvTO3JGAJ7Dv4pWpRTEfCNQ8X6Cljp7C27dNt6Q4jXJ8T3iJXZYMKTMwRUAxznqLWDB4nXW5OspAWJBjiBMSeUXobuQM+RCqcrtzxLMrxgVISLAxa4pXR3uzZAzzKsQY5ljza0Oa5BBEEbeUU49Fi2+oOQex/1CVujV7Dwf97lpSl1BlACri4vREcOMMOfrMndUwweJksy7HNhpSkqIUJVPCN4ismsBfrMkAvxxMJrPA0HEFOjEEb1NsuNMqz91k/huEDluPY2q1Zk/KZCAe5tco7epVAfTH9Sbj1FNJrP/uIM1/E12ExiHU6m1BQ6H9xTiWK4ypgyCJdNblT885tm7jytTiiTwHAeQrmEljkw8VrcJ3qsSTgNUZYkwazNTS9iMaG3jrSopI3Gw86JVYqcmTBPAn01OICkgpMg7UcsG6lAYgWYpWoaRYH800EvhueoxWyjkyrC4YAGYUTxjhWWuBllyTJrUB4UgE8BSr2bzheTLGT3JIdLaSViePpVIpqGTzNAA8KYrx2OQ8kkBQCTzgGsWlSu8iOafTHftJluDwrbOk6R3izbjeOE8hxp2uv00+piupt3thfyiEY9zFd4hDJSElJKlLBMGbRBHX5VXuxgGCrFeCXhrvehMnRI4yY9v81RZgOZkbSeILg8Z3qJAkTubCRvWjcoHEsgA8xTgcG88taVKUgAfFHxX8+V6Q0mnOoJDN1OrdrqqUUoAT8fEbM9mWQZUVqVzKj9Bau9Wq1LtE5jfxG5vgfpPPYJSHkqabkJQdR21D8qBwmbz0FZcgA47g/U3r7z5/0x0xjUuNzBSYuhYgg8iKCtocdY+cwO0qeJkMxaw2C1uIRrfWfEEAqMqvBIsnf6UwCNuBHley3g9RZgM/dKg2O9WpPx6Uq8BVtIi6b8Liscjgy2WvJEddn8xWguNPJ04hRKkpIIC27AFKtpkneliFQnJ7MXdVJ46mowywtKVCRzHXiD9KEFDcgwY9pIh2XNJSkhO2omPMyfnTWjRVTC/J/zBW53SWIUNJJiBf2ppiAMmYXOeJn8wx6mXCrulqbIBC2xqvxCk7+tA9JH5Hc6VSepXt3DPweP7GVYTtYwtxLaitC12T3iCkE8gTaelYtrNBBbr5EHZpLFXPBH0OYDn3YpKvGxCVXlN4PlyPyobVcZEUzPnzje/wBOVBE1KfWoZUml4iskS4zy7Nltq1IUUnmDWBlTkS++5rWe3roSAUoJ53E0wNZYBM+kJ8ncVVyp1r4hPOqYy40zfCp1pDcajbQnfpag1Fm7mo5y/Jk4cJLyJWogBJ4TtajMNvBm1HmeaxhdxS2UCEo6RS7bsFvHiNP6QrAX83ma/J2lpCtZ3+Eff1pirOzvmL2YyMRmpQ47ChbvcS3QlhfiD4jGJI8Cb9B9uM0O11P5RzG6tK3bniB4VbgJOkfvrsKxQHB5wJV5qHCHP+JFbrq1aFBEf0Emf7iRtTPsP5fcf2mURQNzHH++JavABcd4TpSZ0gQkxwPEj2rJQEhrD1/abOs2qRUMfXzK89Q6VoU0jUkbqAuAenAUPUGwjI6k0jUbSLDg+JbiswLSjqB7oASvkTzoa2nJAiyorDvmHsoS6ggqsoc+Boy4cHJmCCpgsobOjVJjbkKTfah27syEE8yeFXpWSPhIv503ol2sSOjBP1C385aQPiBPQ8a6JwoyZhVYxThc6xby190ygISbFxSgSeVkkA/qK2iBhujBoVQCzQ85qhRh1OhxP735UCwgHDiB9NgeIuPanSQlaQJNqTOoZDgiPJpDYCV8QpHaUHl+/SstrT4EwdLjuVqwbeJcDqkDWBpCtZTAmYseZ5VXqNcMEDH3mSuwTQYXCpTqIsVbmd4p1aRiLsxl7K9BIPmPI1uk+mdrSnG8ZE7iU6wRwIg+tMP7hiCU7TmQwSNHhNxPh6DlSg/lttPXiFJ3DInMxy5Lg0qCSN7i46g8DWrawy4krcgwltuw3jzqJXgcdTJ7mK/8g5P4UONtgJSFaykAbkXPPjVXDgbZajM+dOJpfdNYnNVSSX4MonxSBHDnwrLZliV/xB5VNglZilayaOTKnEpkgTE8ay3U2i7mxNr2My8tv3CSYnWRfe0TtsaNpirLuhL6vSyueZrMVgUKxHeqkqAgA7Aib+d6Fc3uMyikrBcyxYZVOhMRvIBPTmaVPrYJ25Ed02nrs4ZsHMGw2fpXJ+VZS4kYIxD6jQGojBzI/wDI96SnXoPv8uFasrdhknAlU4qP5dxhTOPaZSYK1Hck8eo6VkPVUOIV9NqNQRnA+glKczDiwAsAH6b1hbd7YB7mTofRUswziFYDFkrhKQG4sonxEzyjauilW0YE51/uOT3G61NpSVLUABzNv91GREG5oDBPAlaMepyyEwnmdz6frSrahrMhBxKKQfM2UrbKFpJSdxO95+wpZsqBxNVBlbMU4tTqiEpJAP8ALy9KwQ7+I6iBjzF7OWOl0AFJAPiUVRbz51K6V3Yh7KAiZ8/aHs43Q9oJueHOOVNoSDkRN6/bHreUMKUlzuoWm4IkR6bU8VSwe4RPcw6MKYwYbGluyRsN7+dNKc8CWbC3LRdmeB1FLkSRZQTvHMcyP1oOor9TA/tCI/8ATLWMkYcGoyudun0v50qNLz7zNes6cDiXf8cw14VJSBzVE+9Uy1Vnaw/vKBtsOVnHcK0jxpVoSLkzYe80BiAcrxCorsdpGSfE7l2dpKV6kqgfAYEkdeANM0aglSzg48faTV6dUdUU8nsfBhOEzBLo4X2FZq1YvYLiCsoNWcxoDaukBgRKUSJvEml7QuctCLnxPY7G90ASNUmIG/pV7wBN117zLsJiQsAj4TzsfWr3E4lMu3IMjmTCXElCrgggjoajJ8TAM+Q9oMnOHdKNxuDzHD1pB1KnBhlORFCpFUDLkJrQlT2upiXmC4DBl5ekVpmCjJmOzNUx2ebS0A4ZUo7jgeQoHq7uoetcxr2bxqe9LcypsXMe1PUV7KwZrUEu275ke2uZd2EkKIBV4oJBgDmPpUrrzYWPMpDgYiDF5g2tKQlQWVmNyTH1Eb06oxGqwR3F7+YFLiUTbTC7bK+XQnzpbXaZXqLgTq6NMHJ/SOMG9Yk+/PzNee3tjBPEfepd2R3D8LngUleoEpSIA5zy9qZrY7TuiOpp2Mu3iJmmHFvJKEKQiZIJB18QAN4+VXUuw5xkyrbPUXk8TTLwqlKBVCDwkx99qLddceOBFKkoHy0P/wCAccF3BA9aB+Hts5ZpPx1FZwEjjL8D3SAmdRG6udMom1QonOvu9Ry2MRbn6yhUlQSgRcmBPtS2oqtss2rHdG1RTDDJgWGKUsawlSe9UQCoQY4qjcAxx6Uxexqp2seW448CXpqy9/zt5/WBYh8kAJJkJN+s2+VIAGw7V7/9nYAVAWfqE5VmzX8R3RADmkXi9okSfeK7WmrZFwy4nndWv9QORmarUpJB4EVLMqcznHmSxDeobkc4oigrzB7iDxFWb4REJKSsEH8q1J94N6I9pUcQ1VrDOef0zOYHFwqdjxM8udLpYzvgzbZxBTiEYh/8QKKYgRtbrcRvSr6Zrb/5o4xOurnTafNWN3n5hjeTKLsLUVMASkT+a0Ajpeqs03otycr4iza7cuVGGPBl2dYdsMruEeGxkC/DeuhUN1Zz8RCokXKw55iPIVOIWluNOpYUR6QfIWmuLoiwtVR8ztfxTDDf9JuACa9IZ50TO9p8Gfw3dKlFpZsn4tKolQi5IIFhwmlzs3e4Zjen+PmJR2oUhyHZUiVaTplSSCALATB1C9F2JniPfhVZfbwf8yOU9pltOkvL/DcWEiREE2Hl61q3HBHjuC1VQwoQTQ4sKddOiFJI5kRalPxFT/l5MUbTvXy3ExGY5W8FrUUEJCoJ1FQTtuTeLzJpNxyTLEpz/I3MMpIcg6hIKbirZCuDKzmJVJFUJJXFbkj3C5S3h5UHdSj0tFK6ixSMCbrQeYUrHSIiwuPPnQ9MRuxHBp2SvfM1mTLiHQ80pSFSJIMSOV7GuvW+ODAjHXcc9pMobxTaVF5YcAFraRzkRvfnwoJ1aVk45jFOlsbscRbknZwsuBfxJ/mtsf8ANOU3GxMkYlX4RtgOZDtdhwh1KgPiEn0imC2aiJ0NJb/L+0g7nSQQgglPED6V5sadjzHH1daNjzDsPiQQFqSL/Am0AcZNZK+lxMo3rjJM22R4dRQlwwCof6jpFP11HZuJ5M4Oss/mFB0IJn2EcQe8IsbeUUjqKGJ3eY9oNWir6Zg+WZ0pJsZHEcv80FLXQ4PU6F2kqvXI7+Zq8vzJCwTtHM10KbUboTzuq01lLYMWYvEd4sKKPAJKSoA3FpHL/NCLuX3DqFRQte3PMCxuI1lGpQAvAO1vpPPr0ofp+vYAT31+k6umX0qiQuev3mazfGuJSdAsowDB+QIApv8ACHT4YGMK6OeZeMOoBt7TBSRP9J2N+RuPOu7xZXmcO04Zkm8ZxhLaDc7bUnamAGnLx7iIxwx8EcudCTrBlMOYrdKXVFH5hdQmLHYi16OyYGYRBjkw1GUIbb28XHjM86wqYMjWZPEzaWSh0tk+EqkEEpKdRGxFimbkWi+9WDu9pnQVt67h3iadhKp071i4jG1+Zzx3L14BLiNLqApPXpsazQxSQtg5UwZ1kJXrCQevGhbVqY2KIY2mxQjHqMmlAb8f3FMpcDw0W256lWNdQI1EDhQNSUyCTyIxTU5HAmQzbNU4N6QgaHPiWNwZJvO6TO3C9ZLM4wh5E6NOn9Veex4j7CNYbEC7aJMGQkTIuDO9q2tgtGx4i5tpbIPUvw2B7lR3M3n/ADzpV9OKORzKu1TX48YiLPc4cYxTQhJacgHmROkg+Ug0HefzgzPjBEL7c4LvcN4fibGoeQ3Ht9KdIzXiDHc+V6ZpealZRVyTRN4FI+NZUTEjpSmwDiPLWTniN8Vh/wAMISkJkjhePPlRSpQgdQRctyTmC59iwSllAEpEknha3lAvUdixwI5pEFa+q/6QXCtILQ1wTcny4U1XpkCgzNmttLHHEJw2NY092gyRwHA+dPoBt4iTBy2TF+foSotrXZIBBPAT/qtr0RGaXIUgRG5gmAz3yt0mNM2N424k8qWNQhCdzYMe5HnSWCErCYUAAIja8R67UnTaAzZ5EvU6f2rg8zVYftE3PIRvFGJOcgcTmlD0e5DOe02HUyUhxJKpAAuZ8uHma03vE3XWwbqfNnsUpgF5N5UNSehNCOnD8GdCu9qzkfrNs33eJZCrEEAk2Bgfek2THf6x1sOMA8Hqa/AhJQIAIIgWmK6tYXZ7ep5+wMr4bgiLsR2cUVhYXEbDT95+1KHRMLN4P7TqU/xNBX6bL+8rxGRFwHvSCTtGw8hG9OODYPfF/wAUqH+X1EuHZS0hxhR8MmJ4hX+aa0NqsDV5H+IPUo7YuEe9mnPwwDeLVVg8RGz83EYYDDhDy16pDhAI5EbW5RSuffIw9ojBaADsJ5xwpgTA5hHxWO1UZYEy/aHLiFJUCSOXSlbSwIKxyizbK2cc+1GghY4JVv0AI+/vVi9WUG0Y+o/6hGFT9jB/aGHtYlKm0vNuIUogK8JIQo7aiLaTz+lQJk5BzAnTFgSpGB+8eIIJqnI4EVxCW0g8Aa1WoMvkCLO0mLbQy4sgKKR7cpIrb1V2EK0b0QsNgAOAZn2MiU+0hThB1JB0nqZ+44UCypUbNfHxG31ey046EbIylSEjRaOVL2VbuRwYsbgx5jJnEkJAdBINpjY9aPXcdmLBmLtX7soZnM67OKWpC2lAhKwoTvEiRPSgHSYyUOQYe3VeoFDDBHcbYl5ISsnYJI9Io5bDY+IvjzPkTiaWlysk1ckc4TBuaO9UkjhflzpfDpUQTwep2X1VbWLgfeM38SothyTIEEE2McuXnRsg1hm7gLKf5pRItwjJcUSCCojYn71lCuOZd2oFf8v44iXMG3PE2QQOIohvAGMy6aN/u8SzKsodQSseGBxpnTs0Dqbl6E7mGPcKS1aVWnlzNNFx1Fhb8TMYV/vMUhtSpbSq07EgH3k0O7K1kiH077rAD1H2fZQQ62sL1wJ0j+Y0hWwTKRu5N5FvxHuUR3QCxFvF5Hf600vU5tow2YO/lKWFSu+r4VbiOGnl1rqaVUA4hPXJHEAzlYCe5SgeNQIPG3D1ihalBnI7mlbcMxtlDwwy0tkeGPF5n/dcq1MNkxjTX8bfnqalnNFISVJAUk3AAuOcVmm8ocHo/tDanRizkdj95LC9tGV7kiLXBroeoueZzW0Vo6/zDW+0jCklQWmBxNh86vgjIi2wqcGJsalvE6ilSVEi2kzHS1IUaZzcbDxOo+sWukIsh2ZfUhyFHheefMV1HsBwT3ObYAy5E9mOalt8uAEpDgCdP5hAnz43rnMR6hYTaLlNs03aFw9x3rYJUiCI3hUSReOW/AGn0IxK0hHqbW6MSZX217pQZxcBUx3iRAH9w+pFE9PPKx+7+Hh1309fH/U17zCXQJII3BHGaWYkcTmqcSjAZaGiTqKpNp4eVIMgU8mFtt3jgYgea4dt2QkDXsSPvzFbrdS/HcJQprwzdSBeUy0mbqiAmbk/3cfUVjUrsOQf0haqkvchevn6faBrz543CQBP5QVGOt/tSv4uzPH/AHH1/h1A4J5+pxGeVKD7ag4ATMLEWPp5GK6rpk5U/BnKuBpYbf0jQRphMW2HC3Cq9RYmSc8xCM+Sl1SCI0m8Hb0pWywK/XEaFJZQY3xGNOhJCZ1EAzax3PpR9+UysEqe7Bi/AZnr1CxAUUyOn+CK3UjL31LvXbM12lxTiYasO8cCN4AC/hPkTb1pVF3W2I3BAyPtG00+6neP9PxMjmDKkEahHzFAR1ccGBtoeo+8YgZVRcwU0ysw0IEgqRAsL71iwAjb4hwueu5TiCkwEyBwSVcftSbkn2idihfRXfZ3PZdgnkkKUAb/AJeHSKNtJA2zk6h1dsxoxgL6lmQeEXrNQC/nMYs1YZAFGDLHHS4DpBiCJPThXRW3jPUQKzIZrhFaVkJJXB24TtWa7Cz4l7D2Zlf+FWiNQInjttTbWeZpUJPE12WHSkBcqkDxGudcq+J1NPbuOxuxCcQoNAuSdPHjV6e/+kwOr023kdRjgsYhbWhxIcaV1uPI8K6akjlZySdpgmPyIlJdbc7wpgpTGlQggwfaJFC9Zi4hg48yL2IQtPem0iCDa+0H1tWrVXMocHEnleaQQmbGw/3SN9e1d69eZ2NHqBZ/LbvxIdpMBpT3qY07rgXI4H7VvTbmIrY/aGuHlYbk2RFzDrIBh2PCozECLWESRMcLdabu1CJXsHM4F5y+B4jTBdh0paUZ0unY8E3FJ1s/cyWHUW43stjNQKFNlPElR+mk/WrLHGcEzeRHAycNMAKXqWm/QHkBypV3wcyB8maDKntbcdI+Q/WuzWNycRez2tAcyyFp9YWoQsWJGyhyUOPnvW67GHEYq1T1rtHX+PtAE41/BK7vQFNqUAi+w47An3A241LKw4J6MaAr1A3ZwcHM0uFxHeICtRAPT7Vy2pKthjOe5ZW2y1pIE1qnC8y8lu4uzJpTpsmybXsL1Lv5zDI4Ea09vog4PctTgdCZMCREbX86safHvPx1BteWbGYxwOGCBbYmmqxgcQVthc5aEjCzeqspBOcQO6CZhlSHIUUjUnY8fLyoVlQZYWuwqcSxlGpEcYiroPtxLfhszH4PBuYXFOJWAW3RqChsFCx8qcUHaMw9zrYgI7Et7R4Rx9koCfGhaFJV/MErB38pMUCpveQw8HmVp7Ajcng5/viLc1yJQXpACkL4HdJ39q492jetvUqnZo11WoqNdw5H7/8AszWIyN1KikCQDxogtGOeDOe+hsz7OR4mlcwKEMhK77SU70J2BODMoxDbhEWLwxUCGwVD50atNo6hXdrGyxh3ZBpaSQonTEhJ5/Wi0HOTiL6xFQgA5jfG5222ooVYiBJ68R0qrG92BA1jMWZrmIbB0qCtWwHWgWPgR7TUeo3PQhXZJaSChcKUozznp1p3RFdpU9wX8QHIKdDiahGXNK/KkR0H6U2wXM529oLjciZcUFaBKQQOV4kxtNvS9CatTNraynOYlVlBbKkpiCD8QkAco40t+Dw+c8R8/wAQ3V4PcxuFaU06pDJ1Im4MXPGI241r1NpysWK7hzNcMAoIS4EkEibcOhpouCofHMAF5IgeJ7Ll1erYKuR14mhNljmEXAEJV2aCEGB68a1swsIluG4kcG4CO7cNx87VzDgHYx+071beou5R95scqcQpuyQkpsQLRTiCt6ycYInn9VU1VmPB6hL6/CSOFZOdvtiw7gThCjI5Xq//AJG4lliBiLH8SCFzBSAZ6D7UsyjnMIgnezataCttWpP0gAEfKutQ2a12+BzMXkZwY/Le16vMxE2ZYTvFiSQE8Z585oFupKttENUSo48xgy2ltN1gAdfvQ/wxJ3M0yW54E4nNWtwsK8jN6ZSkAZEsq58QPNe0AaIQEGVJkE2HvzuPequPpqCBkmbSgsM5gDOPxDykiUiNuPqZpNzfbhRxGGrprXIBz9f+JoMHjTqCSZgb8yNz5TTFPtbZnMVcZXMZt5mhsQsgHhJ3prdgkYgRWW6kkYxC7JUDvt0sb9JFYOMSyrDuBOuFCrbH5Uk7+keOobG4STbWrxKOoHh0pqu3IyTMEfERIOhwpMpOq0kQReD6xS4ba5Xr4hbFym4SGf4zQguJMKT0JkDpwNb7IEvTNltpESsYxt5IcUrSpQlQMSDsR7g0rdpELkt3O8lr1rtA6kcLg3HEEuqKSdkjgKylHG5u4ldfWrbaxkDzJtAo8KW1GPzE3qF9o9oirHJyZW3jUtPJ4zYjzrNFuHwfMBYCwnu0eDbeXoUFA8FI+KDwMiCK3ewVzx1M1HaMwZjs0wQUFxZXzJEi3lQRhj3yIyutYZAAwZPAZXiGNSitPdoug8bbSPKiqXHuHiZstRlC+ZoMq7QMvEJ1JS5/KeP9vA+lO1utgz5iz1svPiPGlRet9QJgmYtpVsKW1d21cDsyKOYuxWXosdIEcoAm3L3pQZ8+YyuQIzZbB8thXQAyfpB9S1aAkdKYCbRMbsmL15igr7oKGqJKeIHM8qC7+4Cb6GYHmeJw6R3etpLhNhI1Ej5mrspR02mEp1FlbbhCezzaoKlGFHelNNW3JPmF1OoNgAPiNiABRPTCHiIloLjndDajFjA97RVL/KQkw1NLXOFEVY3LUqGiAExKotfhS1hXMKDiG9mmQ0yQBA1GPl96d0X/AMRP1gLvziMlvBRF9vvV6i3aQBB4i3PMchhlTjg1JHAcSTAHvSqpvPu5hFBzgREGDiMOl/TqmTpSY0pkjw8zb97UzXp/U5aMqQp25xFuLzMpADRCUiJSoSYHKYg101UYhgFP5u4XlWbtEd6qek7/ALngKw6bjM2A4wsaYLFBbgVdIIgTxBiSeX+6w4FeAfMXdsrtHM52oxbjJYWwnUkODvIBOlH5jahhVJGDLqAIIf8ASDZ9iTiWtbQPgUAkExqgyoHzFNldoxnmSs+mcGKG+0WIwuohtWhuQECBKSZtNzvqPUm9CdVAG6FY1WdHmOOyOdfxCNKJKUkXMyALwVHc2je81LNhUj5EFfgHd5moDikkkG3AVzDUQdwmARtxM3n5Kil4RIET5bg/OtmtGQMRzCVseVmRdzBb2IKSVpRpteBq3Fj5UdFHccoQAZxLk5YN5ibxym/OjEKeTHxeAJpXfGnSCUgi5uIpIKS2ZxQcQdTTbA1Fw9JWb+nGtWOqjLwtaPacKP2ipvEl7EBJTYg3Gwjrsd6Anp2ecSXUWVr7hGuJzEoBCxGn8x2IFBvyxxjJifEodzdgI7xbiAOBBBJPADiT5XqkpLHkcwfIPEzGaZzjHg4QHE4VAka06dRFybiY29qbAATaTkxqlfJgGBynFYvSru+7bJstVvUDeKGxUHA7jYuRAZ9WytjukBAdWoJAA1HUTHXeqW5smcxzuOZc9iJ6UrdaX5kXjqQaGqN7H3iq0i7jn4hd3EasgCuugwYJjFGf4rFK8OHbbAP53FW9Ei5qrNxbiWgGJnMr7OONByVJ710ypaRYDgBtzND9Fgcy9wzmAY3sQWYf1pUUHXJJnw368qya7F5jS3K/sI+0dYbtCwtUawlU7TE+R2NLuxDErBWaaxRnEeYHEJcBPDVCTPKNx50dSGXBi5rI7heJwveN6TzB9r1k17lKmH01xqOfpA15rhlGO8QVjcJUFdOHCaG9A/M8oEngQjDu6/h+EU7SwYYXqBZSvJinFBwurMqE2GmduVqFeA7YzIeFGIDjML3jZS4gzI06jx6+n2pKy8VrhRzOrodKpO4tn5guRZe8wvT3qizpMIPOZt8/eqTUORjqNanTIRlRNizg2ngVFIVKYIN46V1dM+73CcSzcnETY3JWmiDCUkcOnSjh8DmQGxzgcwHF5uyy6hPxFQnoBO31rn6i3e+6NVUMq4YYj7Lczw7g0EiZsk8eNulYBXHPEBargw7ENIICAixNoEC1HrfJ4MDsJGZI5ehQhQkcARt5VosXbBlbcCUPYVtpIghIO3Cju+2vIg9sVvpWhydZUlXA7COg6UqrscsZtcmCuZkkGGyqZ+HSfU3FbZD4MdWo+REma4kOPLQlI8JgCN7ST5EmiD2xytSq5kFNLG6B7n9a1uhRtinGZo4U6VOqKtglHP2mucHsubCnj/iGo0qINxHMng8rQvQkrU25+ZQuPKDWnWg2bMYmjbeql1wR8TXYXs0hKQe8cUocTET5AbVttFSOROXZ/EL3yD1FfbbKcQtlRQ8lLceJIbUVL6SCTHQD1q0RazuPMTCFjgRP2P7FLwzyH3CFDQbBPwkxEk3ne0Woj3MeCP3mlrOZoM2zRDjZTplMlJ1JImDex3HXaubqdSRgJ3Oto9EGG5+BE4fecM96UJFgkAC3S3zqUqPPcq5KBwg/WXs5jh2nEqUHVKB8IKtUE259aNtx8Tnup6E0L+cEt6ktLg7WvHlNZKM3jEEK8HBMI7M41TqVFxBQUqi+xHAinNLSFUmYtwvAheYZismMMlCyDcqVCfSAZPTbrRksXdMbc9zIdou0GOaWhIQCVzCUjlTG2o9Qi1cZzAMD2seWopUNJ/diDsaE+0DiF/DwzMca8+gJ1FQj4RaTwB50m92ByYaqj3e0cybOQPMtIdShKnCtJWIkhA+IJnzv0FNaVARucdw+6ssUY+P0zHTboDikIsJkfSK5lrc7R8xeyoqoYzQ4rDJcaKVAkKQUwCQfEINxcGCbi966LjaoPmILycTO4bsIw2Jw5W2ep1e83+dBatrBmHF204M0LcNAIVEwOG9bpYJwYJ/eciEWF9/qKBdtzNBSZF5lLgv6c6BtVhzN12PWciKn8KprxWUkcD+9q0mmPanj4M6K6xXG1hg/Imed7QS6pvDquQSdIlIix3p9KHrQnI58CZtCHDMp4+Zc0x3iAViVbTzNLO1ikG3lTD1spBFfBER9oHS2pBWqQU2sARJ2sLihkKp9vUyC1nficYchbaVygqNibdbVnduGJlq8DOJ9IwD40XOw3otaY6nOdTniHMvpUkEGRz6U2nuGQcwTqVOG7mV7S4VlakKUswF3GokQRtGw2HzpTVbce4+ZpAfiEYpRQkORISb+RtNCschCw6ELp6g77PmD4fGocUdtW/mP3+70TT2LYm4HJjNumer809jcmZP4jllRvJBAExcUdWz1IlzjgQlvDoUAdCTIF4pb1zMFj8z57jktspkCCfzGui7Kq7EGBGheznJMFazkGBG3EcfOuddUWGR3DVXBG5PBm3yHtCFAJUZ6/rV1ak/lfuC1Whz76/8AftNBr1EylMcDMz6RRXBJ6nMA2zNY9LwMQqCYEC1+fKuaRZnBnbps06rkDmWMZOk3eE3mxiPbemE06gZMBqNWbBtXqM28vZUIiREcNtwK2tSjzEWZpU5lbEwECRe5v041sJnqYLHsxg2gREQAIorkgHHiLO5zxEmbIXqCEBQQoeIzCRG/G9qWX1CMZ4M0qZ5aTyp9RlLMBKDGoidRG8dOtdOqpVXiFZAB7oqzDEH+IQtS9RAUOFoO0cL/AEobkrYB940tY9Fhj4huZ4dt4NiAlxaviAE2So3tcefOs6klVGPMBpXAZtx4AjF1lGHa1W1AfFEweJgfSk6wN43TSXmw7R1L+y+G1s6w+p3WSQTEC5GkAC0QfWuqGOILUWYfG3GJ1zK+72rm21YORL9Xd3C8NiNIOrgJ9q0Lcja0Cy85E7hMT3pJaWFgGDB2PI8jVDJb2HiQqQPcJB9xesak22oTllbJhUAxxL0eFZKiACLdKuraXO4+JlycDEIS4ItH610ErGOBAlj5ivNs0QUlGoajaJ522q9w3BYalTnMAy/K2Q4txCAFEQSBvNz8xVajUBDthrLbHUIxgWJyTFKBUlY0hXwCx0jjJsT0pGyxnTkfpGKWVWHj6ziMnPhcWkqXve5SP/yfSua/qFRx+n0nVFtSkgEff5MF7W5dpZS8ptx1ZITbUQ2kXkwL8r86erpPp7jOb+MJtIHAl2VP98hKVGytidvOl3JbFecZMYT+Vmwc4E1WPSotFppYQopgKImPS3WuqWCD01+JxCSx3tM7mmA0NJUIUpNlwPCTbaudbVgbScw6NujjKsQhTQgykiDPDmDV0HZweoJshsiLM9Wwy0l5QKUtkSUg8bcOZIqq1JYLXGlusfgnOZk3MxXmT7LaNYb1a3dwNA2T1JI+fSjsPRRhnk9S2yo4n0ZspAAkCOFKAjEBmY7F4YYjDFlUFSdrwZTsek11zhsGZRtrTMOZc5hxC2yEj81j7n9aDYnPsP6R+uytuGmpyPAsuthz8xtAkRHDzrSaRHr3P2f2mbdXZTZtT8v+YXhcU60so0laOE7xSqvZUxQjIjVldN6Bwdph+PzwNBPhUZNxGw5+8Wol1wQg/MUo0bWEgHqZjP8AFK75MBwJsolCiQpJ/p24UuBljuPBjWnwAfn6/MERmKe81IkosDpVBtNik2+h607XpF24Mxcd33m0yXHNOCxIP9Qg/OmUrFa4E5ltbZzHKG0pPOaVxg+6DxnqKu0OF1sqEkTB35HbyoygMOJanDRLgM2awzSUKVsIJAJv9ae3ocTb+5szKpQlOIU6FakLVPqTesWlOMRy20MgAhzGYYpeNU20hJQlAMq5EmYM2JI+VI6ray5iiKM4Mc592g/hcPpcTL7itKEJlc9Y3IA36+dL01A1n98zZ2rYMdfvLf8AxXiFtqeZdMKMOBM+IBUpJI4XApnS2AqceJWvTDCbzH4bUmUm426+dafETWKQw6DJTMcBHypRx5Ah1xCcDilGRo0DqL0Ou852gYkdR3mTcXx26xQbHZjmZzF7kKcheoSPCYlPuJFCVsthv0lc9y17K+9bKUOLbVBEoJF+BFdGm5sYHiT7z5szkGJZcU2/8QVKXAfjn83QzvxmmXvGAfMOPkGavssHEPOJecJm6E8OvkelJtaGsyZphkZE1LayneIqtxzxMnEsU4kAqWRpFMIoAy/UCzE8CebfUb6YHAcfWtetnxK2AeYgxnZ1KVFaVQk3KBw8v0pO3S7juEer1jBNmJ3D4xtR0TJSIk2Ij61aJt9rD9YF0YDM5i2pYcQo7zcGLKtIPO9ZA9xmR3Ml2ZzcMqWy4rXeFEb6haYHMfajFMeODNd/eaTL84Ze1tgBSAIuDcGQQQR+tCas1kYmvTYczPnDBrEAtnS2kkeExblvtS7vuJx4nQ1FZFSse8TRHME0LucwVsZkMW04E960VhSiJi28/wC710PUZTj5mBhp3Bdo3UsKWtJciwAFz/d08q6RqXAzNKmTwYFlGIxalqeGlu/wgeEjgCPvvWtuBgTZXPBmvy3M1OEB5soXsCASk+R4etBKjPPco+0YBl2LaWohGgkEiFJ4c5mkrKy52kfrHKdQlfuDfpF+NUppemeFjHDh7UrcGQ7WMeqqr1C714+Yiz7IQ4C7dRO6tj8qJTeycA8QTe07SMYksp7GP7ofhKhcEG4Pka6iXsRyIBtUi8EZn0TAMqbbQhaispSAVn8xHGlWG60kDic6xwxJHEWZ/jwNKJ8SwdI5xH603kLxBoM8zIYvAKUtJVOnY0CxiOYYCKsVgjhk+NWpS1fhonZINyeW4HrNM0KbCOIatRyT0JZhu9dUFjU0FyJBOyeRtIn5zSesdKPOYzTpfVbAPHmOkNIaGpCQXICS4RKvU9d7RXIFj3dniPWJVphwOfEZ9hsuZbJeSsuYlRh0q+IAmyQOCRpHt7dAXldoXgfE4VuWJLeZ9BbMkTtTS5JyYscdCTcNW4kXgyBNYbE3ByqKRsODkSyJS/hkrG5T5GPlQXrVhgHEwDI5cmJknULH7VdOe/I4P/E34g+aNFZkwoJgpEXm835bUSyxiJpcdTP4d8d4mCZKrmdybmBwSLx0FK+p78D9Z0xp8VlmmlxCIQVkmEiYAknyA38q6YTI3Hic3POBF+WYxbiHe/a7vSQUAmZB2JjZU7jyrBcbSDLKAEbZLNM37pOhKgXIEiLC15PE0NrigwO5pKtxyeotZxjqgVqJKSNrW8qXFzN3D7VHAhWFAUApRASLjr5msVnJk2MxwozO43FJUkpmAQb8djBHypgXgHMKuhczE5/kQTqew6lOvHRvCQYPiPCSU2pldUrEKxGMfBmbNKyjIEc5BlgcaUto6XFDUkE6QCfiBN5vNCusJO0eBNJaEcFuvMqzhlOESC+eFgDvPLiT7UGih84jF+q/EdDA/eZzv8YvxJASDsDuBwnrTRqpHGCfrMLqEQbdwH6QvKs+ASW3ASkjn4k9RzHSmWQGcMP8xE0vEYcqKEd6gTccuqd9qcRwV5hw4luB7ZQ4hJQUgkAzEATWwAZZYYm7xPajDNJgLBUBISm5Ptt61lmCiASpnMh2fzwvJKyDp1EHpt8r0sthxkxi2nYcCEZr3bgASoatxFzSupRXGAeY5o7WqbJ6iZh8pJ3EiCk3T5xz60j6oX2kTqvQLvcG+01uTOgtpvwA9q6dJ3AETz+pUq5Bg+b9pGWZSpUqH5E3JP29aYyoPMCK2IzMRm2fJdUVFML/ACwbpA2t85pd8s26GXCjEpwvaxQUEqTr8wB85rWN3EgIziJcc4cVidJJhM6oOyQZgdbx7UZmFVeTH6kbAUeZsMhzpppaWFlOiBoJ2BJIiT1ilKc2plxnkzGuU0uDWccczY4TKm0k6djuDeOVB9GuvIHRitmoezlu4wYy9CRCbTckWJPMmoKVwAD1A7ye4xbcMQTNNAnGIIid1eVTJklR33tQXU5zNA8YlfeRvQVUY93c0fpEuKdeK9KCUg8QEgAdT8XtRqqqB45hwEAyYZluLOk64J2nc/OtnZyywVijPEWZj2jaQpSAoFYF0jcefKkLyQMxrTaRrTx1M7hcySHAdEm8Dz3ilEJU5xO5bpgyY3Rz/wAy9inu7w5AQ2IUeBPG8eg53roWXMSFUThmpK1y3JMZpw7oWJVqEXJi360Mlic5gcriGYnKGXRKk+LmCQfluOlb9NWmRYwgmcYRBb0KQCjiJi3CY3FDdTWMqI3pQrNyeYhxOILYgKCEjYW2tEWsPKlFNnidkeio5gH8ZrOlpBUQLk384GwFHGnBxmLWfxDbnH+/8xK7iHMV3MghlZmNhpiYI4+s11AiVjCic1r3fua53HtNs6Dt0MH3G1UFBGMRVnwczN4nGFekrOsoEJW5w/tHPrxqAYG0Qdl5PXEDVjBP5z1kiibW+YtumZC1JsbijskyDD8HmRSZSr0P61jlZsNIZgwh4GISs/zbH2q98Ktk9gclOrgOcGQaT1GoYcGdnSV1uMqZvuwuG0IcSbjXI8oG9VXaGr/WA1lZWzn4h+b5clSVAeFUyCLXoTk5mEODMkpTmvSsEq21DaOM0J9tnHmdWotUm89RhhMWtuUi6VcZuOdM6clF905+tZLTuXuIV4U/xhTJ/ET4DEwTc+siaKWG3Ii+Se4d2gwaGUIegFcaFRsev1rK5c4EzsJ5AipvFJUFBKUWgqIjbmT9qOtZDD4jFdWFJYcwHIGSpxxc7/7oOtfgLOhpRklv0Ek/oIJXrEKgKSAY80mJExsRV6bIGItrmy02GT5gVIgPhRHwxqBEc0qAP1oTA5nMdSOxNVlGeavC4QFc+B/zWdwb6GYwR3DsStYuhQIPA7ehpexnQ8GXwZQnMyLOAoPM7e9Rbz0eJNsZIQvnTK75niXawE3rYWaEGLydUcSKrIU8zZ6lGZJ0tkgWFz9z1obDC8TVY3MBPneJCAtbiQfGdRnibUi7lyJ6bT0+kmG7l2DwZUA5IKVSCBvfkfKpu2/eBts9TKLNVkjgQlKEpShA4TFZJZjOXbQx+Y7U9MlI1QLxeBTG7HQzFTXjuTZdAkk+lM1jAyZhh8TL9o+1KEhTaJKtriAPfetFwwIEIqlCGMzjGZl9PdHSYM6zukcb1kJtHU01hY5hGBxiMMsmdRiwHE/pU9JmIJ4EA1qiBP4xRAAAQkElIPCeQpgDP1gHuJgockz8R5m/sKKK89wBeWMYBTh8UmiBZnuPGuz9hatbZrbM1jsvE3EH5UwV+JmJsTgCn/FDIklKXVJ3EihFJeYQxjI2UUn5UMp88zSuQciP8m7TuYdU6QoEQZnb0NDFSr0MRhtW74DnOI6xnaZjEtwQptYuIMiRtex+VAtpYj2xnT6lFcFuolxDveKShPxKMDhfzpOulg071mqpNeQQZpctyIoAK3JPQSPemWXIxmcN7Ax4ELxbjOHClWUqPCOM1uurJxmUuW4mL7RuuQEqiHCSq2x4RxteuhVWgBxHaFXBIgOVZbqVANiII51RbiR7MCH4vCd2ToGlK7iNutcy/LWARvTsEpP0jrJsqw6GA68fimJPhO4240Ug9Tj22FmiDMs2Qk6W0HoY0j9aoKe5VeHO0wbBdok/C5AXz2+dW1BYZHUG3tbaY/yrPyCNSjp5Tw+lLNXiVxNrhcyC0iAHEm2+x5EUNk4+RKhOX48hRQpBTyniKNTZj2mURmMcUhK0UyQCJQODPm2bZ87hcQEuCYNinZST0/d6XwSePEcUBhj5m5weatvosQQRVi0NxAtW1Z5nzrtpljra4bTLStiOH9J5fesV1hTuM6h1hsq2+fMEwOMc7tIiydoEUGxQTxLo1ATxG+UZ0lctr1TG8fXjV4CjDQy2ix81+PEJcxS2iZi97KHzisJW2eBNWajTkctJs9owgkgaieV/nTVVTqcmcnU6ilhhM/4EAzfMi/BU02I2UoCffeOlMbQYgbTB8G0HDBWbD4UIJnoAm3uQOtHr07ucKIF7gPzGU4tlSfhhI5aklXqEkx6mmG0TVjL/APv9oAXhj7ZSzhSo8Saxtl8mPMBk53NhWgJvbGqX2mrDxHpRAkvMoOcuG4MDlFb2iVmAvYcKF62AZDiJX2IkC4HA1RWVFzuFSroaGV+JIE9gSOE1giSDlBGxIqtskmHTxg1n0wZMmXN4iOJHlWDXLDGPcvxzhT4MW1P8jhUg+5To/wDkKr8OWGeP78wgtI8ySs4cCwVtoUUX8KgoecpJBrAXb4hRqGxiU5nmyXh4kQQZHL6UQPiHq1eyD5I8EPIU4tOgfFEz0+1YEz64IxNLmWaYTRCUrWFbpRb67T0rIXmbW4/Myua58VoCG8GWyCAFyVQJvFo/3W1qQHk5meMxPiXnVqKSlQINoTvHXlViusZmRkHIhuOy1tlCXXkKWo20pvFibwb+tZqz+UGbuZWO7EBGZnZthQHX9P8ANaalT2YHdnxG2T4vEeHTqSrVIgGJ2g8IvStlar+WWJ9PweO1oHfaW3E/1pIPkQdqVNTZ4l9QtOdsgXdQPWmF3ESsiZztPicI/oUXAVImIB49Y9fSsWVuQdsb099aMC8zmHcQhRIWrYgaRfpQ107+Y1d/Eqm4C5EZHPFG2gqA/moopOMEznvqUJyi4/WBKxSiNkJFWunUeII6lvEHLon4rnfSKOtP0gmvY+Z1IKjCUz50dNM7HiAa8L3LksR8biU9E3PytTA0YX85A/eBN5b8o/4nS62n4UFZ5uH7A/eij0E/KN334Eztsbs4+0sU+64I2T/KkaU+w+9W2psIwvA+nH/staVHPf3hGHy2BKyAPagYJhwISMY23ZA1HmbD/NXt+ZMyJxDjm5gchRAsktQgVvaJJ4xVcSS5xE2ooBzJEmbsfmBgjlVsMETIisYkEwsRyI+9ZKA9SA/MkpBG1x70JlwZYOZSsJO4ih7ZcpXgwdqzJB14Q1cmJSWSOFViVOXFViSSS8oVkpJmSGJ51Xpy8yQxA5Vn05N0ml8dfeqNcvdJpxA/mPvVGuXvkhiP6j71Xpy95kxif6le9V6crfJDED+ZXvU9Myb57vkcz71fpmTfLGMU0FDUgqTNwDBI5AwY84qxV8mVvjRedYUDwYITzW6tX/100b06R4J/WT1Isfx5USQgJB4CYHlJJ+dD9NfiUWMgHFH/AHWwomSZ1KCf3NX9pUuS0eZ9K0MysS1DHIe9TmWBCW8ITVYmsQlLKEfEQOm5rQBMnE8cxAshPqf0rYWQmUqUpclRJj9+laAMqEMJG8UQKJISBPr+/tWpclJEHn96yfmXJhP7mq2yS9zb3pkdTMX4ofT70L+oSz5mYxu9aHiYMhhD+JHCNq249pmVhb4pGGgpN6o9yQrhUklbgrHmSDupHKrkgzgq5JURUlToFUZUjVSpICpIZ4iqknBUkkquUZYgVcksSKqWJYmpLMtTVype2KuSXpFVLEIbFVNQlgXqh3LnsxWQmxI8qKsyYqTWhMy9kXqx+aSGtf8AYf3wNGH5pD1O4c29D9az4moYPh9614k8yf7+tYaXOCh5l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8442" name="AutoShape 10" descr="data:image/jpeg;base64,/9j/4AAQSkZJRgABAQAAAQABAAD/2wCEAAkGBxQSEhQUEhQVFRUXFBcVFBcVFxUVFhUUFxUXFhQUFRUYHCggGBwlHBUUITEhJSksLi4uFx8zODMsNygtLisBCgoKDg0OGhAQGywkICQsLCwtLCwsLCwsLCw0LCwsLDQsLCwsLCwsLCwsLCwsLCwsLCwsLCwsLCwsLCwsLCwsLP/AABEIAKABOwMBIgACEQEDEQH/xAAcAAACAgMBAQAAAAAAAAAAAAAEBQMGAQIHAAj/xABBEAACAQIEAwYDBgQDCAMBAAABAhEAAwQSITEFQVEGEyJhcYEykaEjQrHB0fAHFFJicpLhM1Njc4LCw/EWo7Ik/8QAGgEAAgMBAQAAAAAAAAAAAAAAAQMAAgQFBv/EAC4RAAICAQQABAUDBQEAAAAAAAABAhEDBBIhMRMiQVEFFGGBkXGhwRVC0eHwI//aAAwDAQACEQMRAD8A6kVo3BuANaXXCaltPIrQ1wITD3vjlW1nEClrNWoY0Nodw3bGAVj+eHQ0vDTW4FDYg7mFnH9BUNzFE1A1YVZoqKQG2TZzWVNYVKjuNGgqEIya1NSpZNSDDjnVtyBTBa3S2TtRS2gOVSBoqrmFRIbeEPOiEsqK070HnWM4qm6y1UT5qwTUHeivd6KgbJprM1B3orPeCoAmrxqIOOtbZqgTM1srVpNZBqEM3LINBuhG9Gqa2ZQd6KlQGrF1YJqa9YIqI0xOyjMTXia9WaIDWsg16tbt0LHmYqENs1eBqPv/ABlY2E1ouKGUMeZihYScmtZreaxlogMTWJrMV6KhDE16vGsUSEJrUGK8Gr1AATauKd6l7oHalxrIcjnQotYyWweVbLhielLlxDdTUyO55mq0w2go4aNzWAOlRqvUzW4PtQsNG8VkACoTfFVTtnxRwBbQwCJMHUjpWfUaiOHG5yCWfiHE0spnYyNhHM1XOKdq2Ur3WUhl58j+dVzGMr21KvMDxIT8J6xQHEXhBkGvM1wtR8RzSe2Pl4/X9wpWPR2luj78cyf1plY7cWMsXHObYkKSKpBx6PbFhdCTLuebf0+lKrmCysRcmADEczyq2GebFy5t8dPo9DofhWGePdmtP2XsdNw3Erd0k2rgb0MEe1MLGOZT4vEPrXFD3tkjUgxMqTt7VduyHHi57q60kiUY7/4TXGy6fNpW82nnx3X/AHZ0NToIbbj5l+5c8f2gtWXVbhIDCVbkRU9jjFl/huKfeq32lwgu2GnUp41/7h8q54b7ASs/WvQ6L4jLUYlPi/U4U9FjTrk7gMQpmGHzrQYxdfENK5TwzEXCNGknlP40+wmKuAarmPqK3eLNq1Rlnpkn5WXS1xW2zZQwnpRgumqRY4mA6h7DZuTLB/CnK8VzfAYPRxUw5cnO+vt/sp8vKywjEGpUxNIMJxEkxcAH9wOnv0pipnUGfStMZpi543B0xmtwGt81LAxqRb0b1aygyW71qO9h51Word4GpFboaK46ACExoa9motwG30PWhrlkr6UxSso1RqTQ2LfW2Or0TNLeJtD2f+YKEuiLsKdf/wChh/w6WuxFg+Tfgac2hOKYf8L86XNZmxf8nf8AGlqRdqw608gelb5qE4Y2a0h8hRUU8WemvZq9WKhDM16axXqhCAEV4mirPD/6jRa4dV2FUckFRYsXDk8qnTA9TRLzWvrVXJllFHlsqvKsMSfSsDWsXLkUAmt26EBJ0ihf5tW2IPpSjtJxdUTLIZm8Mbx61V+GYhxJMqNcpmIUA5jl6TArm6jXrHk2rlev0GRUWnZdkxyNMHYwaDbg64ksxMaRP51X7F7uUIaXnWdpzAGAZ10Iojh/HBIRWIbcBhGkkEGNOWlZY66GeSxzXH8girdEj/w8AM9+T/0it73YlisC981pzhuKOEDXCFJ0ynXUVNb4+v3opstHjbtKhqil6FBv/wAOry6pdR/Igj60vuq1km1fHiA9Y96vnHO1luyjMN4MesaVx3tJxUgAI0u8s7bnXb50yGBSTv8AY3/P5UMMWg3UyDvry6UPwl3FwOiscjg6A6a1X+FveZwNWB1Ouw61bOD8c7pcgkQTOm56zzrPqMCxw6uzbh+JSfS5L8nE1DAn3q0YPE4e4PCE8xAFcu/+Sg75fkKntdp42yj2FcvR4/lm1dp/QVqJLLFUqaOmXsLYY5cibdBQGL4Vhwp8CgAE+GZ9orjvaTtpfusVS4bdtd8hylyOrDWJ6UFwvt1igwDXC69G3/zDX516BX4dxX5OXb3dnTsDgLVt2YM7Iw8KtIKzudaULxkqctxe/tzCmYuL5Tz9634F2iTEqWKwySCu89DPSDWOFWcPcZrj2SuUwXLSoYzAg86z41LdcuL9PY2KSlHq6Cr+GBQ3LZcJuZmV8iOnppRXZvGPbJAOZWgj35xTXh9hBIW4DI+h6gHalXC+FpYJyud/hzGNTyJ1rVs5tCJZFtaZareOXLJ0IGtZsYlHAYGQdqrvFcZMKGDKPiPMfrUnDuIYdLZlwI3BO3tTIzl0zP4Sosyqfap7dwCqpd7WJGW0Q56jUfSo8B2oNwEZRmBgEaz6CmPLFEhpsmTpF4kGvJc5b1Sb3EbhMGd4iY+lYwvEe6u2yx0Zsp96p8wvY1/02e1u+S53rHNdqr3HbuU226OPxqyo1Ie1+HLKjKNnE/OtEpcHMS5GGEcHFgjnZP4j9axw9ZTFL0uN9VBoHh6smLtEgwUZfwP5UfwknvsWvVgw91j8qpJckQJwAThlI+6Sp9iRRYNCdj0IW8jf7xo96KuDKSKdjdorJUbV6tZrBphUkmta1zV6aBBua1qO1ezCRWxNZxxm40UKTJre41aoKJVmHaKFZqlvmgb94AE7wNqEmQovbM27D57b6sCSo1E9fKaXtxAMFunQZMskSHMaiD5/hSXjN+5ceAhgscoAJJ1286sYvqndjKs5ASCCQDGUrDeleVztSuXVu6QT1vHC8i8mC7RBIHIctI2rF/hpZ7dxScuucruAsMdPPb1NCwhIIQDxqBEgany57/Kif5ooSUaN9JHvScU9mRTotF07JzxAX89lyytmzITuOhHXTcUo4lbxdgyFNxf6k1/zDcUXZ4nbvtcRkXMoDA/CdpOnrUmG4rcUAsIWDmkHlqCrRO3LavQxnHJFSOhGLdUVrjNw38Oz25DIJuIenOBV1/glwLDPgne7at3Lj3mguqsQiwoAzbahj70pxvF1uh0tASywzQFlTuA3On3Y4DD2xaWRBLQT/UZqye19EzY7iXO/2Zwjb4a16qoU/NYqv8S/h/hWnus9luUHMvyb9asmF4sraNoev+lGhw2xU/Sl5Iyn9REJ7Hxwcd4t2Tu2JzoHT+pdRHUjcVW+JjuRmHwnQeR5A19B3LQiCBFcz7Ydn0uEjDlTmnMJEKw5isktJKNTXXqv8G7Dq91xl37/AOTjXEW8AA5nWh8GIIq5f/AcS7ZWa2qSIMg77xmKiR5Gn/DexWHw7fa3bbXByfQKeRCzBrqbl0YdkmL+xGEKJduuIVgAs6adZOwp0WIIIiApiJya6QAfLWQZ150yuWrC6lw3MKCYHQ6UnxuPQmN9fCqfr+/Sk5JQjy2acUJdJGt7iBSDsBrJPnuf1ptwjCXbyNcuOLaliymZYqNZHrVO4rjFd0VzqhP2OwB0Klzz32ozj3acoi2ViSAXPXXb0FJlPjj1BlT6ot2HwSWyzfGx1kmCNOkx/wC6XXOE2LniLAmRpMQJGf8AxHekacauN8IDByOUmBy8qa2juBB8hpB8ga4ss2ox87mZPEkmJb3DsS126lhWWyrwWWdQQDAJgnflVh7PXEtJCglhoSx2ij7WBvMivbRzDQCBuOkcxV34fgUFtQ1tVYiWEA6neTW7S6mWWX/pxwb8ete3bt/Bz3iPaVLYI0djy5ClPDMbcxN1UJktcBA5COddP452Xw+LQoyBWjwOoAZTy9R5Vz3gfC2wl51cfaKxUny6j1FblBzkubR0MevwRwSUY1L6nXLZ0AnWK3gMINKuE4ssADAprXU4aPMPhmVtcyNVOhrZbUNmA1beprJBEGpvD1qoQS1YytI5ioOJWPvj3pi5HIitbluVI8qMXQJKxGtbgVrMVvNaBR6KyFrUtWM460CGmFu5TB2pjp1pY6UTgnJ0PKs6GktzetiYFanevNt0/CrFSG5+/wDSk/EHADE6QDM7RTHE3SNB+/SkHGz9m2hMkAxroTqT5RNIzz2QcvZBRSOI4UnO13VSR3ShvDBDToPavY7GxlX70CN9F5CTUHEbveBYJAG4P4x9KFtOmZc4c7xqpBMeQkD8K8so7lz+Cwz4c2eVJIYHQg6ag8vb8KFFgqXUt0jzmTr+tR3TCuo8IDBu8UEH+0LrJ12r2M4j4rZKsFuyEYqcs6+Fm2DSG0q0YuvKh+mjCWRKfQmLm1iJzDVSD8pgzvpT/hnFlxCi27NbI08JARh5gjeq3xW2Jzc9QPQjnSbBYyNJgj8K6eKLnBNHe0PhwbxT+zOgtw9rTEWmUxoQwyny00j1FIeIX8Vh7puqTrGYCSpHn+tR4bjrhcrHMvRuX+E7r7GjLnFPCCQQGmJaZiJ8xvzmrPJJcP8ABry6K3fDss3ZntAMRbDZocGHU/d/WRTe/wAQvqwCjQzLEiFAAIJG+uwjnXPeD30F6V3ZSG89ip66a1Z8Hiwo16nfWR1rmajJkxZXKP2+h53VwliytMh432veWS3dJC6PpGv3oHlt61ng+K7+R3ni1KTJ0HUjXp86o+L4RfS9iy6tbRSXGZSe87y5FpUP3i2bl061a+znCRaAuO57yMoQj4SYLRG+wHsetb8+bwsPEuf57KeIlHgHRMViWW4mZwCQwI0BMjKxMZfpTbifDZw91cUMhWCt23GYZV0CsPiBkrlPMnnFMP5oWwcuVQWLuBozMxkyOfKk/FD3iu5klN1zQqqBJchjE6kadK50dRPJNeiKLJKcuWLOx3A3vWS73RlLFcsSVKnWWInpp0p3i8PasDLbgtEk/wBI61z1uNXLNthauspZ5ZVYwC3lO8ATTfsxxQMQlwFy4JVyxkmddB1EjX+ketdKeklklul0dCGpjCNepNxPsleytibRF+2fEcs5x1OWNR5jpSO8gugNzAAPmB19KvnZzHsl5kmIOxOw5actfxqPtVwDM38xYWJ0vW1j4p/2igddiOuvMxqkuOPQbCan5J+vTKpw/iv8nlfKHnwkHkN59oFWCxxvvocgEHpuvnHSqdZ7N37ucoyNDlWVnIa3uZZSNNuU1L2Svw8E6AEEHz5fOseowY5Qck7a7ORkVOmdTXtFcYIoJCKAFgeL1MnenXCuJ3HfSWBEmdCADqxjbcfOqZg7o/fSjf5q4pUr4eh69fWuLK3O23+pVTcejoHDOKq5UEwc5UDr0oPtFgQcTmHNFJ9RI/IUh4VjQHzOCxEFNYGYa68/YVbr1zvGDf2r+E/nXb+FZVKMo3z3/AfEk3yRYG1linhpfZTyo8DTY+9duPQqRNYaDU6kjMTGXfflzNDJQ7pnwjxubTrPmAVNSQEBYPtng7l9cNZu97cYn4ASqgAk5m25VZAK5B/A/ssyF8VcEaFLc7k7M30j3NdhqoUV3iOFZWJHwz8qDE9asmJMEeYoO9ggdV0PStEcnHIuUPYUwTWvd0S6wYIitaZYugXhmJJGVtx9RTTCrBNVxgVMjcU84fiQwB9iOh6Umca5GQlfAW41rDNpz/Gpbi1E6+tULC25SDtE+VJJIHONp/up9fHKq32rIFkk7A7dd9PKsetV4JfoRHPb2P1M1FaxIDopiGJjUasviHzgD3qHGDOQU06g8vPzFAY/Br9wywg5TqDJ2UjnzrjY8ceuiwWMf3hyqHkeFuYJBgMPrv1p7iMWUsslwAkhSSIAPiBErsGEHUDpzFKmRLKFSCSIIKnLmI+Isw1g9KFxN43rbT4mjMFXQbgMDz0B+lW2qTW3oKdM1vE3BKAmBLDmN5/90pXs7iHaUtPBmDERzgz5CrDwjF3RbYCwlsFYDZW7x25HUyY318qks8UxyfGXyZrctlgFVDhgVOxOZNtNK6GNxhaib/F3ilOAXwqlkecpMDKZgxoQdPTfeogzZsl5GRAJDHwwADJDEEbDbyq88F7QfzErmUMN7bsMxH9k6N++tSyl4fcnkGQZSTuI1EbirSSY7xMsupdFZ4KtgOe7zPC/HmnUmYWAAdIn/wB0Xj8eilUzFS3iBMAaaEdZ1FRYnCLaZ+7lFEkADQDeJ5DpVe41iVv5BAOSZbrmI/Teue8G/L5roxzjkyT83LLqvHTbykMTpvMmDvFZtcRQ+Jf8x015/vzrn64d1OYMT0kkj61YcJi1u2yXH2iAQig5dwAwXp1/1pWXRxS4dlZ6ecVdFgv3S0nQwpYecDb8aVYnFXGs3biqXaCmRSE0KmWPMgDkJJkD0jXiiWbbCFDZcyr8M+gnnrVc41jWdFKeAakxuSDpr7VbTabzdcWUjBsTYbDG74LYZmJnIqljO0iNhVvs/wAP+JOismH0A8INy2rDnsW3mutdh+ylrBYdFCg3Coa68as5EkT0GwFWhXA8q7eTJGCuTJDc35Thd/g+IwzqcSroSFUuQ0FtN22bcjerTwrioBILK6mAxgwdx8J9DM9K6eWVwVOVlOhVhIPkQdDVJ7Sdjcs3sIPN7PUczb6nfw8+XSs6lGfMGbYZP7ZqiqdqLrW7ttkXNaYEG4BrtKIzeXi3qLg2Csl84RCYYkZVJYwd9PxovC48FSsB7bDxKY29+f1qOzwABw1m6yqdVnxR1WQQRXM1UFCO5OiZsEpu48kC8PFu+ftdGZmbSFGbUQJ5fuKYtYkAC7mA8WdADMTmSAdDGX/L8in7Pq4HiYNEBp3PLMOlC8E4c9m44fKpDZjJESdiJ3BrneLHIrTtmPLp54+ZIY8Kt5vikDl1Jq54HQACqdgRcz+IrM7AjbkYq3cPMgGK6vwmO2UuBL4GVtdaLPvUFlaITevQIDNiYE+VDdmmz4WD/VcHzYn86xxe9ltnqdPn+zWOyp+xcdLh/wDyp/OpLoi7Mdjr4Nju9jadrbD/AKiVPuCKfVzw8TbBYq44UsjyGUGNQZUjz3q62eJWnVWFxYYBhrqQfKqtBT9CXGjQHoagR/OhuKcVtqANdSB8LRv1iKyGBE1aPQGE3mUjxRQDYcTowio787kx66VqLw5UyKZSTQpeKjs4nu2zDbmPzrL0Nd2ptWJui42nDKCDy+lamkvZ7Hx9m3L4fTmPanris7VcD07Vi/HW6q/aLD57bLMT+VXG8kikmPws0rJBSTTCckx1s2iQLeYnY7eW8GkeOw7Q5U7GIHNeevlIrqHEeFzyqp8T4SyA5Qf3vXLlp3jdxCLsMhe2GurGVGzDVTI+9r1H40Jwy0b9wWbKOmYZ3Y+Ii2OYUdSw19KNvhX8N0uDHos9B79aP4aihS6/FJUdVgDNr5mPmaxvIsdtr7ehdV6k9vGpYGS3IA0kkEk8zO3ypNxzjpuSqtJiCBLR5knn6AVrx6xs0wdjHMa0qwOBt5/HJWCYXbMNp12J0in45Wt0vwN8bjhEvB8LKsdWc6QFByEHcsRII9gNaNtX7lm33mZmDz4WJgwZkevI9aKwGPUm4rKS7BoYbBY1BHI+foKBxGIRLeS8wWF+zAlmI2iPzqu+cpfjj6FY5GnZZcKRi7SlYMqNeo5qwO/Pel+I7OAtmX/qBk6eR5Uv7NXr2CulpmwQSRpEkjadt/nV9u8Rt3FBgQdQRoff9K2xlCXCZrjNy5RTDwzIchBA3EiPlrUN3hpUhlMHaRpPl6VYsbxoJKXVFxdwcuvrI2PnUGJxNh7JhmUR8f3gSddNumn4VWUEuTo4cyaqSKliMP3lws9wa7gDURyE0bwjAJeaCsqsQD+Y50twHD2YHMx06T+dO+Fk2pEwCB9J/WqKaU1FGR4ZRTtUdqw98PbRxsQD863cGGiJ1gnrykfKufdlO0y2bv8AL3mHdXD9k52S4d7TdA24PUkdK6FEaH2NDW4nNKSM2LyNpkFu44+NQDEgg+EnyPL0o7vZAPM6UK6aGfXTfSp7S8q5+kU/EpD8rjttlB7acO7jEretiFuyXA0AuLBLDpIPzB60stYwTpopPKdG6yaYdte0du9jUwVuWa14nyiSbpgZB/hUyfXyNV3FX4OaIAbxg6a7SBv6+VdbPBTuL6Dp8jSQyscf8ZQI2YTOYhQI356+1b38WcR4mjwLKgDWNJBPrULYRCitm8R6D4lGmp6ipOG4TO0A/LpXH+Sxxy7UuQah5pxbb4DeGW2cqCAQNpq98OtGBpS/hfC8oGlPsNajlXd02mWJcHLZOixU6iBWEXnQHEsZHhG5+nnW0qB8Sv52jkPxph2YH2d0f8b/AMdulItdac9m/hvf87/xWqM+iR7EvG+H94XHOTH4ituwFzILlgoAV8QIUAkTrmbnuI9fKiOPY5bDsW5xAAmTFJuyvHC+OAZMgdGVfX4tf8tDtBaLzj8OLiEH160twql5nTlA/WnlJr8pcgbHUVIMMkV7ivCXtvmzM6HYkzHka8kgVYMRjY0IBB3B6VAcDbOoeAeXSnqfuJcOeBI9C3DRLihrgqwsDe4VMjQgyD51auC8WF1YOjDcfmPKqrdWoUulGzKYI2oSjuJGW1nQ3TpQl63Q3B+Li4onQ7MOhpqVDDSs7RoXIkxODB5UnxnDfKrXct0Ncs1RxshzriXA1bddqr9w91dAmRGo1kb8zvv+FdYv4MHlVc4p2aVySuh66GsGq0rmvKFMpOMVB8WV4IgakHrqKGuYG2XXIe7Z1LFSMwIXcAnURvHkaeXezLIZGvOG1B9RS7FJeDqxVZWQAFAEEEEaetYXpcsA2hemBYElcQVzGCuUBdNB8QInnQVprV249pgzkjLMCYBzAyOYI09aIxdvMzM4IEkwNhP3RNS8KwQBVsmVgoLHUMwzECOknn0FBtwTcnz9ggZw2QFS925PJmMAjxQQDpryNBcK4zes3WFz7QNGZJkKACRl5LvRHEk7kk2FOujNmzAa6g67+tLsLbViSZDEknlvvWrD05d2bNLj3vui0NxjD3U8YuW265Q++0QZG1LreDRmlGc2+tzRiecKKGWyo5T60TbuGhOUukek02LFj8zY7wWGW44VNAFl2OkGf9K04pjsLZgFGuneZgH01rU3u7sWsoM3naeZIVgoX99aJxeFw6nMyKT5lm+hMUlPw5KzBrcqyNyj9gaxbwuLTKma0xGgceEnp0+VPOzXbS5gz/K8QDFV0S4JZlXlm5uvQ79arbXhcuqtpSWJhVXf6bDz5U+7RcIOJu24OiWwrkT4nG8HoNabLVKEXKXH8mGOB5Ht7OhWuOYU2+8F63kHPMNPbr5VUO0v8QWKm3gEMnTvmWMvnbQ7nzbTyNB4LskoWSVX2mscOsqZAQmNvCdehisn9UTt442aY/D4f3SKhwrs6053nOWzFiZaZmc28zrNP8dYZ+7VSWZR4id231J51ZcPwC7c+IZB9Y9KdYLs4qfmeZ96bhw6jPLdk4QM2bBhjthyyjWeAXmyqGAE6iJAHlzq+8A4ILCBRr1PMmm+F4eq7CmFuwK7OPCoo5GXPKZBh7PlRirFYZgKExGI6mBTkINsViuQpTdtay25/e1YxOKb7mnmf0oS3mJ1JNF8EGNu4FEHUdKadnj9ncIETd/7EH5Uot26c8DWLbf8xvoAPyqSqgrsF4xhwzrmE6aetK8ZhBbK3FGqMGHsZinvF1+E9Gj50r4nibaIc7KBHMxUj0GRbEaQCNjqKA4vb0D/ANJ19DvUfZnGrew1t1IIjLI/tMfkKY3UDAg8xVOmHtFLxPG7ZJyAuf8AKvzNDrxG8RMqPKJj3rGLwHd3WHn9Kk7qtiSrgytu+TzRFQPU7JUbLp+/KgACvmgW3Pv+FM71v86CuLv7/hUAR4fEG2wYehHUdDVpwPENAymVPzHUGqmd/wB9KnwGLNp+qmAw/wC4eYqs42WhKi+WsYrb71s1npSLLIBU+akcxWbPE2QwdaRQ+xu1ryioLmGFb2OJo29FKynYigQTXsDNLr/CAdx9KtXc1o1jrQcUyFKv9mLbcvlpS652Qh8ysQdJI0J966CcLUZwlKnp4S7QTmuI7JSzHkxkgUM/ZFOldMfB1C3DZoQwRgqiXjNo5dc7KgbV632bA+78q6YeDg1leDgVZ4x3juuynYHgqG2LbrIDFkMwyE7lTW6dkLG5W5c/xGrxZwIWiFs0PBj7FXmZULPCSixYsi2DvA1I6ZjWMNwu+dAuUf3aVdBZqRbVZtT8OhqGt7fA/Br5YU1FLkr2D4D/ALxp8htTSxgFXQACmASswBTsGjxYFUFQjLqZ5XcmQDD1IlqtbmKUc6HbGE7aDrWpCGw6QKgv4sL+g3+dLrt80O13pVqK2F3MX5fP960K18k61GwNSYVc1HohkW51qW3h62W33csSFUakkwB6mkfE+3GHtytoNdYaSoypP+I7+wNSmw9Fh7sRvFMeCj7EEc3uH/7Gj6CuP47j2JxBMnKv9K6CPM866/2ctZcHhwd+6Qn1Kyfxqs40gxlbPcXTMjfuK5E3BnuktfuM56E9PLYV2XFpKn0qgYqzDuPMn56/nVsPZXL0Nv4ZMES9YB0Rg6z0cQfqPrV3rm/ZS93WNUcrisnvGYfVfrXSKrmVSLY3cRB2hw2ocehpQrkaRVtxtnOrL1FVQsBodCN6ZilaoXkjzZGVqNxp7fnU5rR10/fWmCwS4PzoS+mp96aOn50Petb+9QAoYa+5qNxTG5Z/Oh7trU1CE3BsfkORz4TEH+kn8qc4uzIJG/P9arLJ+H5U54NxDa2++yE89PhNLnH1Lwl6M9k586nS826n1H5jyoi7YmSPlQzIQZFKGk9vi7LuPlRdvjY5/Wl4sh/I9PzFR3MIKAR8nE0NTDFoedVcYWsi23U1OSFp75Dzr2Zeoqr5n6msi4/WpyQtAK9RWCy9RVa7x+tYNx+tHkBZe8QcxWDikHOqybjdaxkJ3JqUyWWNuIIKHucXUdKRWbBJ0mjBgwBNw5fLnUolhNzirEaVqC7iZj1qO1eAEIvu36V43D60aQDbIo38R+la3b5qLPrUgtHlrRshGlyd689og+RrW9ft2viMn+ldT79KV4rjlxtEhB5at8zV1Bsq5JDm9irdn/aNB/pGrfKlWK7SHaymX+5oJ9gNKULZLGTOu5Op6zNGWMGOdMUIoW5yYrxS3b5+0dn/AMRJA9BsKxheBQfFViSxHKpDbqzAhS+CVQYEaV1HDW8ttF/pRR8gBVENrMQOpA+ZiuhstZ8z6H4l2QXBVL4zYy3fUR7g/wCoq8MtVvtPYjK3n+On6VXG6kXmrRVr47t0ujdHVvYGSK6irSJHPWuc4y3Kn0q6dmsT3mGtHmFyn1Xwn8KvnXCYvF7B70oxXDQzE9acuKiIpMXQ1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6898" y="1562920"/>
            <a:ext cx="4930204" cy="4930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Brussels sprouts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19550"/>
          <a:stretch/>
        </p:blipFill>
        <p:spPr>
          <a:xfrm>
            <a:off x="1475656" y="2132856"/>
            <a:ext cx="6345517" cy="3833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9" r="8841"/>
          <a:stretch/>
        </p:blipFill>
        <p:spPr>
          <a:xfrm>
            <a:off x="1667991" y="4904922"/>
            <a:ext cx="2628000" cy="1029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6804328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What are the elements that compose a salad?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1"/>
          <a:stretch/>
        </p:blipFill>
        <p:spPr bwMode="auto">
          <a:xfrm>
            <a:off x="381710" y="2476456"/>
            <a:ext cx="4476655" cy="1980000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7" y="2466686"/>
            <a:ext cx="3600000" cy="1980000"/>
          </a:xfrm>
          <a:prstGeom prst="rect">
            <a:avLst/>
          </a:prstGeom>
          <a:noFill/>
        </p:spPr>
      </p:pic>
      <p:sp>
        <p:nvSpPr>
          <p:cNvPr id="15368" name="AutoShape 8" descr="data:image/jpeg;base64,/9j/4AAQSkZJRgABAQAAAQABAAD/2wCEAAkGBxQSEhUTEhQUFRMVFBQVFBIXFRUUFBcUFRQWFhQUFBUYHCggGBolHBQUITEhJSkrLi4uFx80ODMvNygtLisBCgoKDg0OGxAQGiwkICQsLCwsLCwsLCwsLCwsLCwsLCwsLCwsLCwsLCwsLCwsLCwsLCwsLCwsLCwsLCwsLCw3LP/AABEIAK8BGAMBEQACEQEDEQH/xAAbAAACAwEBAQAAAAAAAAAAAAAABAMFBgIBB//EADoQAAEEAAUCBAQFAwQBBQEAAAEAAgMRBAUSITFBUQYTYXEiMoGRI0JSobEVwdEHFBZi8ENTY6LxNP/EABoBAQADAQEBAAAAAAAAAAAAAAABAgMEBQb/xAAnEQACAgEEAgIDAAMBAAAAAAAAAQIRAwQSITETQSJRBRQyQmFxFf/aAAwDAQACEQMRAD8A+4oAQAgBACAEAIAQAgBACAEAIAQAgBACAEAIAQAgBACAEAIAQAgBACAEAIAQAgBACAEAIAQAgBACAEAIAQAgPLUAj85t1Yv3WP7GNOnJA71LRzSVtgUfmUYNFy4Z/k9PB05EpERzhnfnhc7/ADWB/wA8k7RfE5wQWta3UT0Cxn+VyOSjjjbFFtC4kAkUey9uEm4pvsqSLQAgBACAEAIAQAgBACAEAIAQAgBACAEAIAQAgBACAEAIAQAgBAeFAVGb5wyMVYsg9apefqdVBRcU+SspUZXA5kHlwuyD97Xy0lJSu7JhkvgsRmTg10dl2/PFeiZ/yGVQlhu0/fRrRXPxhYa2233XFCco8EXQ1g8eHC3EarXZgnH/ACCkWmUYoGXfcuG3psu/8dmS1dd2S+jRBfU/7MyCfGNY4NcaJ4XNm1mLFNQm+yUjzCz6i7sDSz0md5ZS+kS1Q0u4qCkAgBACAEAIAQAgBACAEAIAQAgBACAEAIAQAgBACAEAIDwoDL+LsPhmN8yVvxXtuvG/IwxRje22VaXbM7hcxiJ/D0i+SF8vJ5YNWiVKPomxOJaHmiTtvXdUzwTdxZfcI40n5mjU3q7/ACphjfsrJ8lSMaQSD0Oy38KZluaLTLs0dqodRt3G3RUSePmPZpCbkbXKc1PlC2usbbnn7r6XSa5+FfFtmqxyl0ivzCJ0ztYoHoC4bLzdXp8urlvqi6xSXomyWOeN1uc0tPIsbLp0Gmz6eXaoiUG/RpfPC+hUkZ7GdeYEckRtZz57e6b0TsZ15g7qbRG1nuoJaFM9DlJB6gBACAEAIAQAgBACAEAIAQAgBACAEAIAQHhUAhhxDXEhpvSaKxx5oZG1H0BTOcoZiWaH8daVc2njk5YM3iMowWFZ+GwOdxyvH109LjjS5ZCpCmSwRzh7Pllb8QPSuy4tHpcOoxOD4kRFtuhw5ES0tLgARTqWuL8S403I6PC32Tx5JGz5Y2Egcnkr0o6WMXaSN4wx1yOsiIr4GD2q/wCFsoP6RNY0MMaeoC0VpVSIbXoHxj9AKVXolN/ZE4t/QVV7fot8n7IdDCTpkc09jwquvuiycvas9b5w4c14+yRUl/kQ9j7VEc2Mc3d8R9wkpyXZZY4+pEkWZxu2uj2Kt5UVeFr/AGT6ux5UX9Fa55InTyBtA/cJvkW2QbJGZjIz5hfqFdZZJFHhg+hrD5ux3OyvHUxfDMpaWS5Q+2QHgrpTRztNEikgEAIAQAgBACAEAIAQAgBACAEB4VAKjO8/jw+zt3HhoXFqddDDx7IboyOT+KPKke5wtjzvXIXg6TV+DLJ+pGambbA5pFiB+G8Gxxe6+jhmxZVSfZqmmU+d5BC2NzxbSBfJNleXqvxeCGNyXZEkIZRAzDjW51PcBte1dFhocCxLdN8nXg0su0NvzKIbk2vQ8kTs8U+iP+uQDl1KfLH6D0+QkGdwfqCebGV/XyDWGzCF24cPurwy4mUnhyIn0tdu137rRKMumU+S7Ry/W0bEO9FDUl0yVsbE35g26kjc31IsfdZ+R38kaeN18ZE0ccbjbHV7H+ylKD6Ibmv65D8VvUOHrsVPPsj4sie2KTaRul3tX7pafDLLfHmJF/Tnx7wv2/S7cfQquyui3lUuJo7GYEbTM0+vI+6je12iPEu4MciIO7SCFeNMzd+yKSFp+YCh1VZJe0Wi5L+WQ+UWm43k30PCrtr+WX3J/wBomwubkGnbHsf8q8c8l2Zz08ZdFvDjgedj+y64ZUzjlhaGmuWl2ZdHSkAgBACAEAIAQAgBACAEBySobBmPFeGge3cAydCF4v5KGDZa/opKjBzYWndfpwvBUZ+kY9EEHmMcCw04bgjZb498Xa4Jv6NJk+OxGKcGSvtrdyOlDuutZM+aahJ8Lk2w25cl/icvjk2Lbvre69KoS4Z66yTj7oq5/CEB6yN9nKVjhH0X/Zmyrn8Cgn8PEH2cLUqGOXTLLVzXaEcT4SxLPlqQf9Tv9lLwfTNI6xPsTHmRGnhzD67Kuw18ifTHcPmj2/KVXYQ0n2XGCz542cbCsrRjLFF+i8gzdjtjRWim0qZzPBXKJzhI37gUfTZNsZ9Fd049nBc5nPxN/dQ04k8TJQ5rxWx7jqpuyKcWRMYWXoNj9J/spSa5JbT7JWyB4qvdpVd27shpxFjht7jOk9R0KOH0XUvsYw0+rYinfsVeDa4ZSUfZIYxyNijiruhubI5Imv2cN+3+CjSfYUmhVgMfct7dljzFmvEkP4fGlvBsLWGamYSwplxDMHCwu2MlI4pRcXTJArFT1ACAEAIAQAgBACAEBFiTTTte3HdZZnUG6sGewssLnaTCbPU7gLw8Gpw5J7JY2SoEeO8Pwu+JhLT25C6Mmixt3C0PA5C5yCLrf8KY6aKNFpIobwmDjhB0M55vkrVYlDlI2x4UnweGBjtwSPYqscUH0dSyT67IsVi3QAOd8UfBPUK25wCjHJ12NF7XgOFEHghWe2RTmHDK3GYmXDjWLkZ1FfEPZZPdjfBrFQycPhksGYQYtlfC7uDyrxzqXEiksMsfKKXMvCYNugdX/Q8fRXq+jSOZ+zMySPidpkBa4dCq8nQmn0O4TGAqVyQ+Oy/yfMKdRJpUqimRWjST7ixwtLtHIuGI6QHW3Y9fVUXZo+h7R91qosysie2jfVVRblonkHHTqrFEQyssX1G4Khriyyd8E5NgHuFPojogkfQVXJloqzhr9TdX0Kh8rktTuiBpDSex6dlnwWdsewuK8s/9StceRxZjkx70XzHWLXenZ574dHSkAgBACAEAIAQHloAtRYF8VNQ2Wc50aQhb5K3VuuSMUnZ1UkcPk9VbcSRiZoPNqN0UTTOZpHO2aNu5USk3wiYquwbHoHqf/KVVHaSnbF8SQ5rmu4IIKiTtFoKmZj/TrMXPZNGbLY3U0/dRH4G2dptNGuvZaro5jB+Jo/8AZ4uOZgIikPxAcBwWTgnyduKe6Dize4ecPYHgbHhXTOJrmhDOcnjxTKds8fK8c2rFoycGfLHTGJ5YeWkg+4KqjtTUkaHw7iDJK1g/MpKTe2J9KcAG12WlcHn3bK1pLpPhHB3PosUrZ0OlEffe616MqsgDS547BUSt2WbpDDuquVQq99/D1Kzv0aJeyd5oADorGYtLIKVZNGkUwaA1oHUnhR6It2LzDeuh5WbXJrHkkiFsHpf7JLojqRossdcbfZejh/hHmZl8xtamYIAQAgBACAEAvi8S2MWSuTVarHp47pMlGewuZPe6R+rYbALwdFqc2fJLK3x9HThxqTo5/rHdems0vaOt4F6O2560chWWo+0Q9K30c/8AIYb4N+yn9qH0R+pP7Of62xx2Y6/QFP2It9Fv15JDLZnu30ke6vvb6RntS7O/KPWlNN9kKSRCcM3rv6Ku0tus4hYyMVG1rG3uAOvqlobZezsS+n0AUbydnsrc3yIYkxmV1Rsdq8vuemoqVGuQp+kOSSgDbgbAcADss3KiyjZX4rNGxAknjgBU38m8cV8s+U4yV087ixpc57iQ0LqS4F12fTvAHhp2HBln2kcAGt7BaRicmbK5OkaXEPs03ni1SbvgrCNBEwMFD6lFGkTK5ELnb0OT+3qoJVJE2zRQ3UvgjsVmkJ2HP8LN8mipEjIgznc91ZRoq5WczOoc+yiTpEwRBDHdOd8vQeqol7ZeTd0g8y3WeAodk00RNNnc0q3yTVLg8mxI+VqhslR+zT5SPwm+y9PF/J5WV3Njq0MwQAgBACAEAhmePETb6ri1erjgXIMvmGY2PMe7nhvQL5zUZnkac+bCZxhJR5LnDq4/wtfx0XHG/wDp6GjV8lTJP+69NHcGXnXM1p3FjZWVETbS4NHiMwhjdp0AfQKPNFcUYRwTkrsh/wCQQj09qUvOl0iVp5MQxvitjRsd1m9Q/SNYaQ7yrOJsVZia2mmi5x7+imOTJJ8FcmLHj4kO+VIN5JWj0aK/lWal7ZROPqIROiZ+bUe5KlbY+7JkpS4OcRnjB+YfRT5PoiOB+ynxXiEdAT/Co5tm8cKRT43N5HdaCo7fZtGKTKLH44m99laGMvKSosP9M4vxZZj+RoAJ7ldWSW1HnyW5m5fnPQ79VzeSZd4V6PY8+HGmgeqt5WQ8FjLcxYfzUaU+a+yvikiOLOY/lDvcnqpjmSIeGTJhPrFggN72rb0yNu30SslY0bOHv1KlTSKuLfoHYtl/M37qd6GyT9C8mIjYNTnA9hfKo5osoSfAn/XIyeL3VfIarA0K4zO+gbW+yryyY4kuxN+OcSL6qu3nktwuifDblXorJn0DLR+Gz2Xpw/k8fJ/TGlcoCAEBFNMGiyaWeTJHHzIFfi8e4OAaPh6leVq9e4ZEovgskTwY3UHdxwujDrN+6PtKw4mOzLMS51vo0eOi+Vy67LmnukrS9EFPmGMjkNBhDjyL2HsFpmyeT5qNFUWGXgjDHsHGvsu/R34+T0tD7KqZ/VehZ3Mc8Mi5XP8A0j+VNlMnNIUzbE6nn3WcOeTVLaqKafELQlNlXipVDRbcbzwdhzDhtbti86voOFWV+jmn8pFDm+aOc804/dVjjt2zoTUULOxJoAk7rTZRXfZxrtKQTPHTUpLIrsTiSUSLWV+Kl2K2gjLJLg2/hKDysI08GRxc4+gulTO7kY4l7HxuHO+g9lUvYlM+h9FZCz2InTq9EaI3CmKdQvqo2lt7JY5naQCeFOwbiKTEE8k/dRtQ3EGKmJdyQOinYhvJfMIpRtG47aKIA45UizzGSVTkZVcjsR1EH0VfYZZ4X9lYpJn0LBimN9gvSj0eRP8Apk6sVBAeEqGwVGZ4lhqyTR4HC8fWZ8OTpu0LooTjBNqLTZZ+UbD6/ZeBqlHJcmuS0GmydmPpul40kjp2913aXNFY9svftfQl2ZzxFl0kbHSRP1NP5Tu5vsqz0WOK3R6M5WzN4LEC9TnWR16rnnCuEiIvk2EeIDsOC02NRtdmClFJHsaGqM/iXbldyZ2Mu/Dbaikd9P2SXRk+ZGaxU1ucVGLo3mVeJl3WhUUgaZJGtH5nAV9VZBvg+m56/wAuHSNuGj2CyZjj5lZgq1OW0I8F5u2dT8qrIR55tBQXQnNKpS5JE3vWlCxZ41EN7kCvdaxRhlfFH04M0tZGOGtFj6cLlbtl4qkdSnalKIEYotbqINAWfZTZBHNODsB8PQKUKIo2a6vgb/XopJbo5mNlQiRWUbqSDnztbarrylEE0fCWSdsfXKrYOZDYaFNkD2DFm/SlCDZb4Q/2Umb6PomHHwt9h/C9KPSPJk+WSKxAIDkhVatUDDeIXmES/cH3XzMsfinki0Z5XwYHLcbM6TRETqcd+jfqVn+vujXopFP0bF2JdC1jHjW6rc7oD2UOMsaqMeDdSpUyB7y8Hf6ei555n0UbZUyeH9TiWvAvhp2W2CLyQ/4Wot8LhHRYWncl536cLqUPGk2epofaM9iJVvE7maKCTysIO7rKtN8UZQ5kY6eXlWh0bSdsrp5Fcqy/8C4HXOZCPhjH/wBirdGeSVIuPGOJ3DQeOVmlbLY1SszeCbdlb9IrdnBO6yZZEEjlC5Fi00JLPMHF0q+dKexmbypSoQLl08XRO6x/w3h9eJb2Z8R+iu3UTJ8yN9BzbuX/ANuFyRR0SfHAY405oG9WrsoiEHS3bl3PoOyIllZiHAeysCaA0z1JQr7IJXVuhYQlmvbqevYKSDzXWyMEwl2Wdknnm70osgkbILKWBvL5tueFNkMuMM/j1IVdxD6PpWHPwt9h/C9ePSPHl2yVWIBAeEKGCh8R5MJmHejS8/U6LyS3RIkrKvBZSyNukDTXUDe/ddEcMYqqCVDLMIzhwtWpdBqzibK2/kH0XHqdDjy9KhRn86yjzS0NcWvb0B7914agsU3FMui8nywjCBhHxNHK9PVYWsG5HdpZ7ZpHzTFSU6j34+qwwT3RR6mU0niWbTHGwdGj+FpN3NIzxLhsxM+I3W8eg2KSSK6RRyPp/hPAiDDg/mcNTlWTM3yzJ53ii+Vx9Sogby4RxhhpZv1Wj6MkLSuWRaxDFS0FaPZlKVF1k7AISHfm33Xk6maeZtHnZpvfaKDNJNLtAqhwvU0kXKG5nXilwWngth1yO/KGgfXddWXo0jzI2EM1uHUDn0XOasHSbl3a6CPkUK6qG/KlEikjNYI6c2pIOZJr3HQKUBPESUEFiLZas90IbIfO3UWLGXyj9lkybOWSbWqtg6ilKiyB3C+nVRZbo0uEwT6B27rk/fgnVHPPMujc4HNGlovY8EL1sH5HFkgn0edJclmw2vRXPKKHSsAQHLgooCs+GBUNARlw9KtASxweGHRyuHXuXh+L5JKFhk8xxDRxRffT/K+TUZJt2E7ZHBnwY94kcWtIoXuCuzRZJtPdLtG+KS3psxeaYd2oP20uIqj68rr02Nxjye3LPCUaQ14rxR1gE8NH8LePORlIOsZlZJr3XUkZSkNZJhvOnYzpdn2Cs+EVuz6fmmIDIjXagueci0I2zAOdZtXukay7J5JNqUzmUEpHqCjZxgcEZn8HQOT09lhqdSsUGl2zjz5K4LnGTRNBaCdQH0peVihOXJyLkz78TG5xNA/TdepHHkxx7N06LXJpgweWNr+I+trpjk8iOvA7jZo4pRWx9yjNrJfMHN7VspsgrsVLR/lCxFA/4Cf1KUQLebVhWIfZXYqcXSWQ2QPlHsoZFnF0e6zbIbSJ2E1fQndUstf0WeMwYYwO33NWeCOhXLDLum4mOPNubQnhoHP+GMW4rWc1CNyNpSSHYoyGix6fUKsssF7KvNFGuyQObDch29egXiTTyZm4rhnDOW52NQ4ltXY32BH7K8YPCvl0/ZF2abIczbKHMBt0Z0lfXaDJvwpmMuy3XaVBACA8IQHDmKGCi8UscIyWWK6heZr1JtUVl0fP4POIAEhaCboCyfded+tutsqrJMZCWxP8wCiNnHbdcb8cJVHs0iq5Me83sD+66FaN1PjghznEk1Z3AG66sPLs745UoUU/nLrRRzNJ4C//AKDY/Jz2STtExmjTeIsUTpiadzZ//VxTls5Z0KSirMnqINHkFbRlGStFVNSVnT5VG5Byoh3eQ1vJUSmsa3Mwnko02Dj8mOgR6rw8s/Nk3M4JytiuYFkukNIDxd+q2g5Qbb6ITKJ8zI3VpF3v6L0IRnON2aro9Lrdd+y6cUVFHZDhcF9hsbsK4HRG/o2TGI8x0Agjd24P+FSOR9IOmQ4iB7m+YKo7cqn7EE9rKyzQTojxZcxrbBA6FXx54S4iFki+ivkxGy3/ANFrEJZub+iFGyLCgvcAAXE8AKJyUY2yjlRf5XlRaRM8gUa08grzM+r/AMII5cuW1wMZtldW5h2JuuKWeLWtSqSJhqXFUc/1EfDGSDG0V3UeNqTkjB5HuuIzhcYwE6G6R3A3IWOffPtiWST9lhBONTnE23am0Nh6+qwySfEUNwlmWLfMzS003jbr2C2xS8bK7itnx8kQa0jatqvYrpe3Ny/RZMvv9P5XR4hpcSRJ81/su/QZqy7Sl2fWwveIPUAIAQAgIpog4UeqhpNcgo8VlrGcAD1WM4RUHYowuOxPnYl2HILm0d2jiu6+S8NyeWJVS5pmbhyRoa50klfEdLR29V0PUx4pF9yLLLYcO5hjfGTqq3nkHpSwy5ssXcaLeQVHhiJmrU/VezGgbj3Wj17ceFyHP6PDmTMMKZGNQ2c7qpisuSW7cI5GhY5yxxLzu4igey3zYpyXJM80pKhzBuika5jgHSEfCbqiuRynilfonFla7Kh+WTB4ZXu7ou/9vC4OSOp5bLfK8uZDre5wJAveunRcGfUSzVBIwnKxZ+Y+czUzbkFt8K/66xTpmbSKhuI0O1X8Xuu/xb1trgdkroDiKe0b3Tj091SElgbjLomNp0y4yPAGMPkc3WRQYKseppYanVxklGL7LTyOqQMhdM4uf8IG1AV+yy8zxR+JnHLJDOZYNzmMqgAaB6gdSVGlzJOTb5OjHm4tic+K+JrW/I0/x1VVBU2+zjnLcy9xcjHxfFQFH/wLn06lCXx7stinLcYV8tbL6RtcHqbuBSSRWUbKyZewytYyMx015Fajd7rzMilKbvpHFkk2OS5gIWsjdRePiHv/AHXNGEp3KPRhuaH8KwuuaV9NPN8Adlhkk29kVyiFcuzJ43FAPcWfLZpenCHxSZbolwWJlujYafTevRVyY8dcdiy6wjZLItwDhy4VfsuTJUUnRVHG7HaCxwA3B70n9LcmEidsb5BqrU3oKuq7pGDqoouXfhDDyvk1tbs1wBB2XXptNPyqSRCR9XavpbB0pAIAQAgBAIZjBqaa5C4ddp3lxtJko+fYr8N79tJO7nAcj9Nr5xwyYVsKurMHi3uc40DV7BdmLBwitFpkML2/G4Gugo2ufVYm3tiTQ3PjfLN6ydW523C5/wBeU/8AECczzEXObpka8bbWbWiipUnwyRFmFZNGXv8AhcCN27fcLZ5JYp7Y8okTdBIXaYI9musPs7rZTx1uyPtdEM1mW4yXR5cjW6iD6ry8qgn8XwTFsxmZxzMc4Hayeq9jB45RRZsUhhcL9ey6dqkyFYxDg3HoT9Fqk/RbdRd4Bzo20B9KXDLS+adzIbvsdjkxDvkBr2W3/n4H0gBwWJvVW/srfoY9u0FjA+UxP8xo4Gmu/VeXm/HwxzSVlWZ+SF7pWN0kNLgCT68ruWjcYNshQLXxLkmoinOaBtQ4PuuPT5PE3aNVwZQZXM5xDC0gd9jS9Dzwasv5GcxMbqo8j7X2Wc5yq0VllbHYZDK9rbAo8dlzteNOXsw3MczfKTK/WHcDetzt2WWm1G2O1oq2MQYtkbGxv+JriDTuRXdZyhObcocCMmjrMImQiRzGh2/FA0D1VtPkc+JPku2I5VijONFixZBHPsts68fZWzrHzSDQ19jSKDrsfdQoJqyR8wveY9ILi3exzXZYYoW2oko0PhzL8QxxGwYTdOHT0Xo6XFmi1xwWSaPoWWYRrRsKXtxjRLZZALQqeoAQAgBACA5c1RQKrNMmbKCFlkwRn6BS/wDC4wdXJ7KmPTRgCd2RACtK0eCDd0BT/jjB/wCmD+6iOGKAjjPCbXjjT2ruscujxz59iitwvhB8d/mB34XnZ/x+Vr4SIotYMG1p06K9QFyLSzvbODJRxjstOmomU693EK0fx0p9qkXKKTwbI86nkl3U0u/FolBUTwM4XwNW5K7YYEhZa4Xwu1vRbrGkQ2W0Xh9nIaPsmyJVscjygDgKaRBL/TR2SqBBPk7T0WWTAslEMSnylv6RsksacGhZm8xw0pdZ2YDv/kL5/LhpNNcizH5xH5kpMZ0A7AfqIU4o+OFS5Zayviw3wu3pzBZH+VaUua9FWyvlxYDrbyRyumGFtUwdsxclbOP05VfDG+iNpexNbLFZJa4DfUOfYrhkp48lfYFJMC5wD45dLdNOv/C1WaKe2UbZBRNlfh3ODSDq4eP7Lu2RzRTlx/ok0mXYYyxN/JRsl1kH1XFKNTqhyaLwx5nnBriC2tnN4+60xYPHnVCNn0jAYW9yvbimatlzGylqihIpAIAQAgBACAEAIAQHmlAcGMKKByYUomzz/bhKB4MK0dEoHXkjso2gDCpoWeCAJQPfICkg7DAgPA9tkWLFWL3F8WOnCA9YQQCKIIBBG4IPBB7ICLFTMjGqRzWNsDU5waLJoCz3OyAJMOClEFfissBFVdrOWNS7FGYzPwoHVTaINg11XPPSRp0KMrifB+JBf5YHxinOK546GXCkyaK8+BZRWuhwL7kmgAt46Zpu2TRfZd4Iobj77LZYYoihuXwq/wDLQA5vhc36vz3laGovBkb4xfxBwBBB2IqwWkcjdVx6FQyOfolIrsV/pzhgRcumgDpc9o2s0aPTZ32PZdP68eyxrIcjhga1rixotrG6iG6nHYNF8k9ArxxRXoFnhcmjYbDQCp2R+gWMGki2kEbiwbFg0RY63YV6IJgrA9QAgBACAEAIAQAgBACAEAIAQAgBACAEAICs8TYaSXCzRwmpHxuaw2W048HUCCPugM63wdNqt04LSTcR83QxrnX+HTwbaPhbZqnG+yAmwHhWdoiZLM0xRt06GeYL3hNm3EGjCa221FAGE8IyDCf7eSfzHiVsjZDrsaWtF83ZILvc/VAcjwa/W25j5I0a2apdUgAj1Mc7X8tsce58x19bAlj8KSDC+R/uHhxdC4yhz9VCNkc9Em7fUhB6F4PRAV8fgScmPzcdK5obUzWue3zHOFSuab+C9EOmuKf+pQCbLPCOIjY5suKMxe6IvLtYoMkMj2xgHYOLng3+UNHRAJO8BzF7ScSHMbVNPmcNe1zAd9y3Tyb52re4BOfBk72/iYkagxrWlvmAW0QCzqJ+YRPBP/yH1tYJ8p8HSxPc52KeQ6NrSG2dTm6fm83XTdiNjvfQ8yCGLwNMzyxHiSxsbNIaNZa0+WxpeBYsksOxPB97AWf/AKeyubpfO1xoAatZIb+Nqoiv/d226IC3x3g98jNIxMgqSV8Yv4Yw8SBuggB9gPA3cdgarapAs/wfiTdYrTdkBvmVGLefJYNdmJ2oXZ1fDsRtpAnybwrNh5xM2VgFODohrLKdIXU0OJogONEc7WDygFh4NxOgNGKAIjLA8eaHAhteaCZD8b/zXtxVGyQLzJciOHlc8PJa5taC57t9WoH4ieASPq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372" name="AutoShape 12" descr="data:image/jpeg;base64,/9j/4AAQSkZJRgABAQAAAQABAAD/2wCEAAkGBxQSEhQUEhIUFBQQFxQUDxQQFA8PFBAQFBQWFhQUFRQYHCggGBolHBQUITEhJSkrLi4uFx8zODMsNygtLisBCgoKDg0OGBAQGiwcHBwsLCwsLCwsLCwsLCwsLCwsLCwsLCwsLCwsLCwsLCwsLCwsLCwsLCwsLCwsLCwsLCwsLP/AABEIALsBDgMBEQACEQEDEQH/xAAcAAACAwEBAQEAAAAAAAAAAAACAwEEBQAGBwj/xABDEAABAwIDBQUFAwoEBwAAAAABAAIDBBEFITESQVFhcQYTgZGxBxQiMqEVcsEjM0JSYpKi0eHwU1SD8RYkQ0RFc7L/xAAaAQADAQEBAQAAAAAAAAAAAAAAAQIDBAUG/8QALREAAgICAQUAAQMDBAMAAAAAAAECEQMSIQQTMUFRIjJhcQVCwSOx8PEUkaH/2gAMAwEAAhEDEQA/AMcKyiQgDQoaLaWOSdEORtw0Qa1cU5tszsz6+MA2ThNlpGXMBuXbCdli1qBKAJQByAJQByAOQByAOTA5AEoEcgAXusEmBkV9SuXJOjGcjEnu5c21maZEEPFKTHZYvZZMku0TyqidOJHoMNxUsIzXXCR0Sie5wjFg4arZMyotVtfkbKZzpG2OFs886Yk3JWEZW+ToljpUi5R1Wa22OdxPT0IyTRDHVDrBUJcmRUT81DZaRmVkuSAo8liDruzVAUwtjMs0tMXlROdESlR6GgpSAuSUtjFyLVT8LVm4DirZ47F8RIctoY+DrjDgyxXkrWKoHEuwz3WqZLRYBVWSEmByAJQByAOQBBKAEyT2QAg1oQBHvqAI995oAh1VdTJiZl1brrjycnPJFCV9llRNEMqVLQ6CMl1NBRuYWBZM6MbobW5HJaRkdO1mtglS4LXuUio47PSxOLhmsZTs6YQ1Aq4rBSnRfkr4c6zlrGRjkiewoajILdM5ZIs1DrhWQuDBq2EnJQ0aJi5KUkZqkibPN4lRfEk2NIy4YiStZSpGLdHosMhAXDknyc8mazZAFEZCRlY1iA2TZbxVnViieHrGl13LROjpboosK2jyPyW45bJuJLiWop0JEqBYZKroTgMEiRGpO2lYaki5UuaRosTZBcp7qNF0zAkfkn3EJ9PJGZVzJ7IxlBox5qo3TsmhXvZRYUT70UWOixBOSs5MiSHOaSuaSJ7TZSqaZySH2ZFZtM5EgeJjQwhZtmLVGhSSuGikqKk/BcZtk5hVR0RhNG3hN76JSO3HZ7PD2iwUI1bG1UQsraEmZIbsuVRYpqzWoqlbpnPKLNiGcELVMxcSTsp2LVlStnaAk3Q1FnnpZQXFZORsoMXRYcLZqe5scDLwg2dFlNezNoqV1RbwShEuEbPLYlW3K6vCOuPA+mLSzcs2yZMyKynG1krhkocZCCxdKlZspWMharspM16OIWWU5MmTArIyEoyEqKjJc81OSR1YsaZfZNkuGWVno4+mRWmffRc8ssjvx9NGuSvJIQks8kaPpYNFGY3XbizWeV1XSpCHUd11p2eJOOrB9x5JkUEKLkgBsVLZAUW44VjNHRjSGmELnbo6HBUV5IQFDZyTK/u+0UhLCpGpRUIQ2dmPp0jUjowlsb9pFqCABFh20aUNXshFg4Bvr7osXbKs0t0WVqQypLVSkJ4kx7MVIVdxkdhEuxhyO6xdhFOory7el3GylhiikakhLZlaI1aWvWUJNM+eci5JVi2q3uyPJ5zFa29wFrHg6YKkeSq6n4kSkU5A/amyNVKFsVpMYTphY6hqDIcgtIyoSyUegpqbim8wPOXohZQ8tmbzhPAKyeRmbzMrupwlu2bY+rcSDTLNqz2ul/qCLFPTi2iaxo9VdVfsTU0d9yiUBvrFBCW4WFUFR5XUf1C+DpKHZXbjkjzJ5VJie6WwiO7QBIjQBzmqJI0gxRK5pI7Iu0LkZdZkyx2TTsshlQhRpRuWbOlFmORIY5r0wCD0ATtIGRdAgXFAwC5AhT5VVCbEPmVKJDkIdKnQthUle5uoKzUGeEoWR9ruIstoxotQo7ZLhmm2Jsy6umuUkzJyMupw518lWyQbFigwfa13JbkOZ6TD6BrdylszcmX3clNismyBAOkSAhkiAGveLapFwbTtB0EwJsmmehj6iSRvNogQtFCycnUSaKU1OQVLg0cLbb5KtQMk4OioSMOecArsi7R2xdgicKirDbKEBYZN0mNMrSlYTidOOQDZFg0dKY2NyllIstelRaY9j1NDse2RAwxIgAu8QM7vECBdIgBD5lSRLYiR6pEMrveqJEPmATJs9zUYVG8aD6K2eKpUeaxXBwz5QiLNYyMvvS0HJRJClRly1fxZpJGbhZafVMIToXbYENe0aKKpkPGy7BiQTbF2xzK8EqSXA6fEBxQLUpur7lGrHqaDBcI1BIuYVTd4bFQ5UaqJtPwjYFwkpclpF/D5srHcvQx1RmyK+ZoG5OdUQzAq5gQVzVySlyeTxBx2tV04/B1w8CWyc1oaD46kcUAOFYNyBoMG6hqzWLoRKCFjKBvGZDKhZ6mykWGVKmi1Ic2oU0VY5tSlQ7GCoRQ7C94SoLO95RQWJnqclSQnIy5cRsVqomDnyC/E0aicxD69OhbiH1BKYrPZYdibg34ireM8xJMZLiG1qVPbaK1RXf3dtQpaZm0Z1TRxu3hHI7ozKzDWgZFO2UpmNmDa6ejZdosMBUvDJkMEueNE107JOu86qlgYqRpUTW2zKrSiWjUGIsDbZZLOUCdAKLtG2N2qylhZokzcl7ZMLdQpjhY6Mt3axovYrpimie22PwVtTiLyKdvwsIEkjjsxx33E7zbOwudE5L6HbPZYn2AHcgQzO75ozMnySOtwHyDzWanGy+1R5jsp7PairL31W3TRsJa0Wb3kjwbEgHIMH62/dlmujZIr+Cj2y9n9RSB0kJ7+FubtBLEBvc39Ic2+SSyJlI8XT7TtD9U7ZVG3R0Z3plGnG0AKhWBNFdJoaZQmgUOBayUVX3CzcDVZARVLNxNlMayqU0UpDRVJUOwvekUOzveUUFgvnumhNlCdt1aZk0KbGixUSQgKCaFSQnJIWMfIyzXXsjztAHY2eaTaKplaTFnneVDoNRX2nJxRSDVEnFJDkSikLRChVFMdD2YgRuT2QtQjiPJPcNCDXngjYNRTqt3RS2PVAmQneUh0gblAUdZAz3fs89npxBrpZnvihHwxFgG1K7eQXC2yPqeiluhN/D7h2dwSOip2QRN+FgzO97z8z3cyVzSbbGqLrmi/Lf0WSktqLrgtNC2bMyvVU+1n5qZq6aKi64ZUmw2EXvFGS7InYZn42Wm+pNX4PkfaPCvdp3MHyn4oz+wd3gbjwXRF2ijLVAcUgFvCLCijUxIbRSTM2SA3WEjaNjI4CoNkPbCUirGCBILJ7hAWQYUwsB0KBWKdCUxWIfEU0QxkUS1TRkzzRVGJIQBKAIKYEIEcgCUATdAHIA5ABAoA+j+zv2bOrAJ6rajp/wDpsF2vn53/AEWc9SpcqJv4e1w/2TUcdS579uSKwMMTz8LXX+LaOrxpkeeqz7qTpjptcH0CjhYwbLGgNbk0NAAAG4AKVK/XkGqGPAAvdQ2krKXPBSwcuftveLNc492CLHZGVyuPot2p5Zr9T4X7G+fVVGPpcmgD/RdN80Y1wLZLt7QAsG5B3E77Dl+KyhledTjH8UuL93+1+huGlXzfImZh2bakfVVCEtFFu2vY7V34PI45hL6mpgbsAxx7RlJuCBcfCeRsLeK6oN0/pLpHooMMjjFhEwDk1uf0SuSfJHDPDdqOy4LnSQWbvdH8oy1LTu6KoZb4LXB4J0ipyNlEB2ahyKUQRCobLSGCJIoIMQAQagZxCQyC1MQOwgRDokWIS+FFiIbGqsVHie8XTRyWd3iKFZPeIoLIMidBZHeIoLO7xFCsnvEUFnbaKCyQ4ooCRfgigsv4ZhVROfyMD5dki+y0uHQ7vBHC8is/UnZqtfLTRvliMMhaO8iNvgcMiBbdlksH5oEjQeL7tNOqlwXljUvhMbbBC4QPklmalcsb4ADyXEfot+pXP3JzzNf2x/8ArNNVGC+sa42/BbNpfyQrOjaQLHXU2Thj1jqKUrdksariqTFLk4sTsVFUzAOLT4X9FO3I9eDDxxm22RkdtpzXNHAEiwUWm+C0mlyfLsUwGWnt3jRZ3ylpuDbd1VtnRCSl4KIhU2aUF3SQyO7RY6C7tKwo7u0rHRBjRYUCY00waILVRDODUAC5iBC9lMDywwvkujc5dAvsnkjcNCfsnkjYNDjhQ4I3DQ4YVyRsLQn7KHBPYNAhhaW4aB/ZYS3HoG3DAjYehYpMID3sZkNtzW3Og2iBf6o2E40j9C4JgkdJAyGIZMGZ3vdvceZWUm2zNGrGwAZeKWy9BX0MyhZZOogvJaxv0SXi2SXehKFwDRp8mZU1BYR+1lbnuXkdRlnjyRknw+K/c7ccFKLNMPAyXr7qFRa5OOnLlCnm8jRuAJ62/wB1zZJSl1UI+Erf81/2aRSWJstErst0Y0RFoqh+kUvJJKYjFrXWe4nQfgAueTqTZslcUivAwOFwLHde+fUKoO1yqFLgq4vRiVhZI2/DkdxBWlckxdO0fN6qkMb3Mdq02/kpfDO2LtWLZTud8rS77oLvRIrg405GoI6ghIao7u0Doju0DBLEAQWJoli+7VkM4MQKiHsQAgsQIpCFOyaJ7sJ2FAliLCju6QKiRCnYqJ7sIVsTpeTQo8Flk+SF552LR5laLFJkPLBGvTdial2rGs+8b+itYGZvqF8NKD2dvPzygfdCvsJeSH1Dfg9N2e7BwQvEjj3rm/KHgFrXfrW3lc05JeCtpPyev2QFjLINRKrJLSbP6wu3rvC4sWRx6h434lyv8m8o3j2+F3ugdwXdLHCXlJmClJeGBNGGtJAssJ44Qg3FUXCTlKmBFE3J2p3Hh0Tw44fr8sc5y/SNcN66bTdmPjgrtnu9oOufpn6Lk7yeaKf78m+jUGWHEcV10mYcozsTrZIY3OjjMtrkgEAgWvkN/RcubvY4/wClz/Po6MShOVTdFfCMUllc0OaG7QuRqW5aXXndB13UZM+kqa55qjfqOnxwhaL8mHhzrknPdkvXeKLlbZxrI0qQualDRe553VOMUhKTbG08bSBv4XzTg1XApJmR2nwBk7b2DXXF3gC9uu8K/wAf7vAQnKP6S72ewoU0LWA3Ny5zrW2nH+QsPBCSj4CcnN2y7VWDSTmAq2pWRXo+V1+GS7b3CI7LnOLdixAaSSLDopfTzf5L2dkepglT9GbIwt+Zrh1aQs3imvRtHPB+GBkVnTRpaZxYgGB3ashkhiBEPjQIQ9iYGaUySLIAINQIgnO1rk6AZkqowcvBM5qPk9RgvY98lnTO2Gn9ButuZXVDAvZyTzt+D2uG9noIvlibfiQCfNbqCRg5N+TbijA0HknaQhzAs8mTWNlRjbGFoC83Jn2Z0RgHBqhqx8DHtJWLxyfh0WpIqAWkzsTb8nlmOP4LGEVHPq+X6NG7x2uPpdBK9DXg5b5K9a9xbkFxdXDK4NRVnRhcNuQaCoDmg+fIjIjre6XSZLgrXoeaFMtucLLqlJa0YpOzLLxdtt7h62XjvIk8bX90l/vR262pX6RoyOsF7eSekTgirYt5u0rKMtotMtqmmYeC1LS7XiPqvH6LJBZH6fJ6HUQep6Fr7r2ou0ec1RWxBpLDs62PLcoyxlKP4lY5JS5KGDmTZAeNktyve4IGllzYO6opT4o2y6Xa5NGQcc12apK/Jz+RNTVljbgXA15DiuTquqyYce8Vf3+PprjxKctWVp6wyMNvpmnh6t5ojlhUGV2XbYWO4WPNelizSjS9HLOCfIUjGnUA9bLuTTXBgZlZgkD9Y234j4T9EnBP0NTkvDMKu7NbOcchHJ/xDz1WMunizePUzXnkxa6Iwmz7WOd25jxXNLFXg64ZlLzwAG8N+ixNjpGoEVXtTGZeynRBOygDn5AngCfIJAUOzuLNZM18nHPlff4cF3pa8HnzbfJ9nw+cOaHNILSLtLTtAjqFuYGg2RIZq0LfhB45+G5cWebcqRrCPAcsd+XMLnnC/fJpGQpsDuI8VisMr4Zr3F8HxGxzW6M2G+UDesp5Y4+ZOioxcuEVmuDnh/6twPFYYpQz5e+l44RpNOENH7LW0ut7MwVIElLleR+TNFQdpw4FeassnOUX4TO3RaplqjYTmTluC2wYnbk3x8Msk14XkZUUwdY6Fti0jl+CvNgWWn4ceURDI4WvTE1tW1g+K/gCQfFHU9Vjxw/1L/8AQ8WGUn+IVFOJGktBA4kWHgl0udZ4twTr6x5sfbfLKU2At2i5p2XOzJF8/C6x6j+mRyW1Km/+fTSHWNKmrot4dTGJpaXbXxXB0ysN3mtum6ddPB47vm0zPLk7klJKi1Joei6L/F/wZVyjHNVZ9r7v5rxsmdxyqP7HasacbNSJ1wvY6eW0eTjyKmJqIwQWOyDwQfFPLjUlq/DCEq5+HUlFHELMHUklxKyw4MWDiCHkyTycyKuIZPbwPqF0yfFoziirI/Zz3HXkurpp8UY5I8lCsxRjBdz2tHF7msHmV1mR5PF+3NNHez+9duEYOz+8VLZcYnz/ABntQ+ZxIFgfHLgsaSdm+zao9J2ZLjTsLr79m/6t8lyT5kzshevJqOGSgorOagDKDEyQmxoYxndi2aQjyuJYYY3EjNp05cl1Qy2qZzTxe0FheM1FMfyMz2cW/M09WuyW6l8MHE9dhntOqGWE0Eco3lpdC631CqyNT12He1ukNhJFPFbK+yyVvm11/ouaWK3aLTpUegpfaBh0mlWxvKQPiP8AEAsJY5/C0zVp8appPkqIXfdkYfxWdNFFnvW3ADgdq+hByCTnUlH6NK02RK7monON0XFMZEy1vqtYxUI0jOUrY+6VioqVh0WWefhGmJeSh7ubkg3JubLk7TTdctnT3FXxGjTOcAA5tgOYW+J5lxOHH8mE9HypcjzKOK6bjVpmdM8/j2ID5BmXZgDM2G9eH1+aWW4RVo9Hpsev5M0sCf8AkQCC0i/zCy7v6anHp1FpqvpzdVXctMiuxeGH85IG9VtPqccHTu/4IjhnLlCMPxuGfac2SwjOz8Ra25yN89yIZFmfhqv8hPG8S5p2WZ8XpmizqiIcbyMH4rZxtUZp1yZdV2qw5uTqqDIg5PaTl0Q+ni0lqHckvZTn9pGGs/7ja/8AXHK70C17U/hGyMjEvaxRW+Bs7yODAwfxELSWCUkhRlTMSf2wgfm6Vx4d7I1v/wAgqY9G75ZTyowsU9rVXILNjgjtpYPkPmSPRbrBFKjO2ecr+2tbNcPqH2OrWWjH8IVxjGPgHyYs07n5uc5x4uJOXUqnJAokwQucbNBJOgaCSVDmWoWeqwTssbh0+Q3MGp+8dywlNvwbxxpeT11gAABYDIAbgFlRrYN0AIdqgZQDUCC0QADikITIbi1sjxToLMqqwsH5cuR081am0Q4WZk1MWatI8dehWyyGTxiDIRp9VayEdsltVbVoV9xE9sY2pjPzRhNTiLRl2nrYR/iN+48ty80fg/ROszQZisY+Woqm/wCq8/ijt4n6DbIX4setpXVQ4XeT6o7WNi2mW/8AiV+7EqnyYfUJdjEG8/gMvaF5/wDIznwZ/JD6fE/I1kmvCFHtHI03biM1+jMvol/42JO0N5JtUxM3a6o/z85/cH4Ku1jFcjPf2nnz/wCbn/eso7GH4VvMT/xLN/mp/B7h6JrFiXhA5TYDu0DzrU1J/wBaT+arXGT+RAxOJ35x0zz+1I4+pTSx/AuYL8Qpv8Jx+89VeNehVP6ImxGD9GnaOp2kt4/B6S9sW/Fm2sIoxztml3F8Dtv6U5K9x3AdAEu4UsZXdOSo7hWgBKW7HoRZTsx6jYYS42AJPLNKykjfw/s/exkNh+q2xPidylstRPS4dTNjFmNA5jU9SoLLoeigsF0qVDsgSpUOwXPQBWcVIyEEsFyBCnBMYtyAK0r93qmhGbUUzTpl/fBWiWZ8tORqLjiFRJXdZMQKBURZOwolFhRF+aLYUdfmi2FEEninYqORY6ISsKIRYqBKdhRISsDigCNpAyLoEQXIAEvQFhRNLzZoJPAZp0Fm1RYEdZDb9luviUho2YImsFmtAHLf1O9Kiy5C5Idl6EpDGFyAFvckAsuQMIpARsrMsHYTJOLUCFvCAESBMZXfGhCKckditEJinhUmQ0UaqNtsxnxCLFRmvaQixUDtpiI20UB22igI20UB22igOD0UB22igsgvRQWCXp0FkbaKA7bRQAl6KAjbToRBcgCWtKLGjewmtbGANkDiRqep3qbKo3Y5g7QosKGbKVlUPiapGWWFAB3QBFkDI2FNjGxjJKwOAUFhbN0AQ5iBUKdEiwoW+NFhQh7E7CipJHn0TsNSu6nJzRsLUpTUpKLFqV/dDmbdFVioS6ivckdE9haiX4fwTUhaijQu5eie6J0FGldwT2QaME07uBT2QasgQu4HyKLQtWR3TuB8ii0GrOMLuB8ijZBqyO4dwPknshaskUzuB+iNkPVhtoncPqluh6sL3A/2CjcNQxh/VLcepYbh/JS5BqGKHNLYeo2Olz6JNlJF6JtrJWVRowyHehSDUtQuT2FRcYy6NgoeY0rCghElY6J7tIZLG/39UAKCRQd0CI1SHRxJSGKkIQMquF+QRYUQ2C/IeqLCgZIwenqgVAe731y5IFQJpQenDiiwo51GPH0TsVADDgfxKLChT8PB6I2HqCcMGu71T2DUWcM+qNg1DdhdsvNGwtSBhe/yRsGoP2V/VPYWpBw0eaNg1ObhvJGw9Row3klsJxANCjYeoTaDMfVFhqMdRZosVENosyix0c2kzKLGkE2mAIJ3/QpNjostiASsdEuFk0wot0pyPgnZLRdJyQIK+iBA39UADx6/ggBAKCgmHikFBkpDEyS8EDoS/ic0hktZvd4BIQL336IGS3ifBMRwbvPgEATfz9EBRLI76ab0xMiTgNEgSB2bqSiCP6JgM7uwvvKAI2N3mgDneiaEyC3zOqYkAR/RIYbWJWM5zbDqmIVsoGHEM0EsJwzKASFNCBgxb0wIlGgQMaApAVKfNUA2nNgUyWWzJkhCGtfomSQ5yAOa7VAFcN4pFhbQCAILieiABc7cEmMC1szqkALnX1QAQH+yACaN51QI4/VAyWR3QFhyO3BAkKASKOKQBxs3oAI8fJAAn1TQEAJkgFAzgM0hjbJAJlcmAF0AMiFgmJgPOXVIYJNgmhMhiBkXueiGARdZJAA1pOaYDibJolhucmIfG7JMTJemJEbVs+KQCXuSLAYgBjygQW5JgJKBkNSAJiAOukUQxAi0cmpk+ysEiyTokBA1TYD37kCIKQAv1TQMA6JiQCRQUaAGE5FAhD0DAKAHHRBIt+oQUBKUxHHRAERpMZ0iEA+PRMhkSJgQ5MQ5miYBuQIga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374" name="AutoShape 14" descr="data:image/jpeg;base64,/9j/4AAQSkZJRgABAQAAAQABAAD/2wCEAAkGBxQSEhQUEhIUFBQQFxQUDxQQFA8PFBAQFBQWFhQUFRQYHCggGBolHBQUITEhJSkrLi4uFx8zODMsNygtLisBCgoKDg0OGBAQGiwcHBwsLCwsLCwsLCwsLCwsLCwsLCwsLCwsLCwsLCwsLCwsLCwsLCwsLCwsLCwsLCwsLCwsLP/AABEIALsBDgMBEQACEQEDEQH/xAAcAAACAwEBAQEAAAAAAAAAAAACAwEEBQAGBwj/xABDEAABAwIDBQUFAwoEBwAAAAABAAIDBBEFITESQVFhcQYTgZGxBxQiMqEVcsEjM0JSYpKi0eHwU1SD8RYkQ0RFc7L/xAAaAQADAQEBAQAAAAAAAAAAAAAAAQIDBAUG/8QALREAAgICAQUAAQMDBAMAAAAAAAECEQMSIQQTMUFRIjJhcQVCwSOx8PEUkaH/2gAMAwEAAhEDEQA/AMcKyiQgDQoaLaWOSdEORtw0Qa1cU5tszsz6+MA2ThNlpGXMBuXbCdli1qBKAJQByAJQByAOQByAOTA5AEoEcgAXusEmBkV9SuXJOjGcjEnu5c21maZEEPFKTHZYvZZMku0TyqidOJHoMNxUsIzXXCR0Sie5wjFg4arZMyotVtfkbKZzpG2OFs886Yk3JWEZW+ToljpUi5R1Wa22OdxPT0IyTRDHVDrBUJcmRUT81DZaRmVkuSAo8liDruzVAUwtjMs0tMXlROdESlR6GgpSAuSUtjFyLVT8LVm4DirZ47F8RIctoY+DrjDgyxXkrWKoHEuwz3WqZLRYBVWSEmByAJQByAOQBBKAEyT2QAg1oQBHvqAI995oAh1VdTJiZl1brrjycnPJFCV9llRNEMqVLQ6CMl1NBRuYWBZM6MbobW5HJaRkdO1mtglS4LXuUio47PSxOLhmsZTs6YQ1Aq4rBSnRfkr4c6zlrGRjkiewoajILdM5ZIs1DrhWQuDBq2EnJQ0aJi5KUkZqkibPN4lRfEk2NIy4YiStZSpGLdHosMhAXDknyc8mazZAFEZCRlY1iA2TZbxVnViieHrGl13LROjpboosK2jyPyW45bJuJLiWop0JEqBYZKroTgMEiRGpO2lYaki5UuaRosTZBcp7qNF0zAkfkn3EJ9PJGZVzJ7IxlBox5qo3TsmhXvZRYUT70UWOixBOSs5MiSHOaSuaSJ7TZSqaZySH2ZFZtM5EgeJjQwhZtmLVGhSSuGikqKk/BcZtk5hVR0RhNG3hN76JSO3HZ7PD2iwUI1bG1UQsraEmZIbsuVRYpqzWoqlbpnPKLNiGcELVMxcSTsp2LVlStnaAk3Q1FnnpZQXFZORsoMXRYcLZqe5scDLwg2dFlNezNoqV1RbwShEuEbPLYlW3K6vCOuPA+mLSzcs2yZMyKynG1krhkocZCCxdKlZspWMharspM16OIWWU5MmTArIyEoyEqKjJc81OSR1YsaZfZNkuGWVno4+mRWmffRc8ssjvx9NGuSvJIQks8kaPpYNFGY3XbizWeV1XSpCHUd11p2eJOOrB9x5JkUEKLkgBsVLZAUW44VjNHRjSGmELnbo6HBUV5IQFDZyTK/u+0UhLCpGpRUIQ2dmPp0jUjowlsb9pFqCABFh20aUNXshFg4Bvr7osXbKs0t0WVqQypLVSkJ4kx7MVIVdxkdhEuxhyO6xdhFOory7el3GylhiikakhLZlaI1aWvWUJNM+eci5JVi2q3uyPJ5zFa29wFrHg6YKkeSq6n4kSkU5A/amyNVKFsVpMYTphY6hqDIcgtIyoSyUegpqbim8wPOXohZQ8tmbzhPAKyeRmbzMrupwlu2bY+rcSDTLNqz2ul/qCLFPTi2iaxo9VdVfsTU0d9yiUBvrFBCW4WFUFR5XUf1C+DpKHZXbjkjzJ5VJie6WwiO7QBIjQBzmqJI0gxRK5pI7Iu0LkZdZkyx2TTsshlQhRpRuWbOlFmORIY5r0wCD0ATtIGRdAgXFAwC5AhT5VVCbEPmVKJDkIdKnQthUle5uoKzUGeEoWR9ruIstoxotQo7ZLhmm2Jsy6umuUkzJyMupw518lWyQbFigwfa13JbkOZ6TD6BrdylszcmX3clNismyBAOkSAhkiAGveLapFwbTtB0EwJsmmehj6iSRvNogQtFCycnUSaKU1OQVLg0cLbb5KtQMk4OioSMOecArsi7R2xdgicKirDbKEBYZN0mNMrSlYTidOOQDZFg0dKY2NyllIstelRaY9j1NDse2RAwxIgAu8QM7vECBdIgBD5lSRLYiR6pEMrveqJEPmATJs9zUYVG8aD6K2eKpUeaxXBwz5QiLNYyMvvS0HJRJClRly1fxZpJGbhZafVMIToXbYENe0aKKpkPGy7BiQTbF2xzK8EqSXA6fEBxQLUpur7lGrHqaDBcI1BIuYVTd4bFQ5UaqJtPwjYFwkpclpF/D5srHcvQx1RmyK+ZoG5OdUQzAq5gQVzVySlyeTxBx2tV04/B1w8CWyc1oaD46kcUAOFYNyBoMG6hqzWLoRKCFjKBvGZDKhZ6mykWGVKmi1Ic2oU0VY5tSlQ7GCoRQ7C94SoLO95RQWJnqclSQnIy5cRsVqomDnyC/E0aicxD69OhbiH1BKYrPZYdibg34ireM8xJMZLiG1qVPbaK1RXf3dtQpaZm0Z1TRxu3hHI7ozKzDWgZFO2UpmNmDa6ejZdosMBUvDJkMEueNE107JOu86qlgYqRpUTW2zKrSiWjUGIsDbZZLOUCdAKLtG2N2qylhZokzcl7ZMLdQpjhY6Mt3axovYrpimie22PwVtTiLyKdvwsIEkjjsxx33E7zbOwudE5L6HbPZYn2AHcgQzO75ozMnySOtwHyDzWanGy+1R5jsp7PairL31W3TRsJa0Wb3kjwbEgHIMH62/dlmujZIr+Cj2y9n9RSB0kJ7+FubtBLEBvc39Ic2+SSyJlI8XT7TtD9U7ZVG3R0Z3plGnG0AKhWBNFdJoaZQmgUOBayUVX3CzcDVZARVLNxNlMayqU0UpDRVJUOwvekUOzveUUFgvnumhNlCdt1aZk0KbGixUSQgKCaFSQnJIWMfIyzXXsjztAHY2eaTaKplaTFnneVDoNRX2nJxRSDVEnFJDkSikLRChVFMdD2YgRuT2QtQjiPJPcNCDXngjYNRTqt3RS2PVAmQneUh0gblAUdZAz3fs89npxBrpZnvihHwxFgG1K7eQXC2yPqeiluhN/D7h2dwSOip2QRN+FgzO97z8z3cyVzSbbGqLrmi/Lf0WSktqLrgtNC2bMyvVU+1n5qZq6aKi64ZUmw2EXvFGS7InYZn42Wm+pNX4PkfaPCvdp3MHyn4oz+wd3gbjwXRF2ijLVAcUgFvCLCijUxIbRSTM2SA3WEjaNjI4CoNkPbCUirGCBILJ7hAWQYUwsB0KBWKdCUxWIfEU0QxkUS1TRkzzRVGJIQBKAIKYEIEcgCUATdAHIA5ABAoA+j+zv2bOrAJ6rajp/wDpsF2vn53/AEWc9SpcqJv4e1w/2TUcdS579uSKwMMTz8LXX+LaOrxpkeeqz7qTpjptcH0CjhYwbLGgNbk0NAAAG4AKVK/XkGqGPAAvdQ2krKXPBSwcuftveLNc492CLHZGVyuPot2p5Zr9T4X7G+fVVGPpcmgD/RdN80Y1wLZLt7QAsG5B3E77Dl+KyhledTjH8UuL93+1+huGlXzfImZh2bakfVVCEtFFu2vY7V34PI45hL6mpgbsAxx7RlJuCBcfCeRsLeK6oN0/pLpHooMMjjFhEwDk1uf0SuSfJHDPDdqOy4LnSQWbvdH8oy1LTu6KoZb4LXB4J0ipyNlEB2ahyKUQRCobLSGCJIoIMQAQagZxCQyC1MQOwgRDokWIS+FFiIbGqsVHie8XTRyWd3iKFZPeIoLIMidBZHeIoLO7xFCsnvEUFnbaKCyQ4ooCRfgigsv4ZhVROfyMD5dki+y0uHQ7vBHC8is/UnZqtfLTRvliMMhaO8iNvgcMiBbdlksH5oEjQeL7tNOqlwXljUvhMbbBC4QPklmalcsb4ADyXEfot+pXP3JzzNf2x/8ArNNVGC+sa42/BbNpfyQrOjaQLHXU2Thj1jqKUrdksariqTFLk4sTsVFUzAOLT4X9FO3I9eDDxxm22RkdtpzXNHAEiwUWm+C0mlyfLsUwGWnt3jRZ3ylpuDbd1VtnRCSl4KIhU2aUF3SQyO7RY6C7tKwo7u0rHRBjRYUCY00waILVRDODUAC5iBC9lMDywwvkujc5dAvsnkjcNCfsnkjYNDjhQ4I3DQ4YVyRsLQn7KHBPYNAhhaW4aB/ZYS3HoG3DAjYehYpMID3sZkNtzW3Og2iBf6o2E40j9C4JgkdJAyGIZMGZ3vdvceZWUm2zNGrGwAZeKWy9BX0MyhZZOogvJaxv0SXi2SXehKFwDRp8mZU1BYR+1lbnuXkdRlnjyRknw+K/c7ccFKLNMPAyXr7qFRa5OOnLlCnm8jRuAJ62/wB1zZJSl1UI+Erf81/2aRSWJstErst0Y0RFoqh+kUvJJKYjFrXWe4nQfgAueTqTZslcUivAwOFwLHde+fUKoO1yqFLgq4vRiVhZI2/DkdxBWlckxdO0fN6qkMb3Mdq02/kpfDO2LtWLZTud8rS77oLvRIrg405GoI6ghIao7u0Doju0DBLEAQWJoli+7VkM4MQKiHsQAgsQIpCFOyaJ7sJ2FAliLCju6QKiRCnYqJ7sIVsTpeTQo8Flk+SF552LR5laLFJkPLBGvTdial2rGs+8b+itYGZvqF8NKD2dvPzygfdCvsJeSH1Dfg9N2e7BwQvEjj3rm/KHgFrXfrW3lc05JeCtpPyev2QFjLINRKrJLSbP6wu3rvC4sWRx6h434lyv8m8o3j2+F3ugdwXdLHCXlJmClJeGBNGGtJAssJ44Qg3FUXCTlKmBFE3J2p3Hh0Tw44fr8sc5y/SNcN66bTdmPjgrtnu9oOufpn6Lk7yeaKf78m+jUGWHEcV10mYcozsTrZIY3OjjMtrkgEAgWvkN/RcubvY4/wClz/Po6MShOVTdFfCMUllc0OaG7QuRqW5aXXndB13UZM+kqa55qjfqOnxwhaL8mHhzrknPdkvXeKLlbZxrI0qQualDRe553VOMUhKTbG08bSBv4XzTg1XApJmR2nwBk7b2DXXF3gC9uu8K/wAf7vAQnKP6S72ewoU0LWA3Ny5zrW2nH+QsPBCSj4CcnN2y7VWDSTmAq2pWRXo+V1+GS7b3CI7LnOLdixAaSSLDopfTzf5L2dkepglT9GbIwt+Zrh1aQs3imvRtHPB+GBkVnTRpaZxYgGB3ashkhiBEPjQIQ9iYGaUySLIAINQIgnO1rk6AZkqowcvBM5qPk9RgvY98lnTO2Gn9ButuZXVDAvZyTzt+D2uG9noIvlibfiQCfNbqCRg5N+TbijA0HknaQhzAs8mTWNlRjbGFoC83Jn2Z0RgHBqhqx8DHtJWLxyfh0WpIqAWkzsTb8nlmOP4LGEVHPq+X6NG7x2uPpdBK9DXg5b5K9a9xbkFxdXDK4NRVnRhcNuQaCoDmg+fIjIjre6XSZLgrXoeaFMtucLLqlJa0YpOzLLxdtt7h62XjvIk8bX90l/vR262pX6RoyOsF7eSekTgirYt5u0rKMtotMtqmmYeC1LS7XiPqvH6LJBZH6fJ6HUQep6Fr7r2ou0ec1RWxBpLDs62PLcoyxlKP4lY5JS5KGDmTZAeNktyve4IGllzYO6opT4o2y6Xa5NGQcc12apK/Jz+RNTVljbgXA15DiuTquqyYce8Vf3+PprjxKctWVp6wyMNvpmnh6t5ojlhUGV2XbYWO4WPNelizSjS9HLOCfIUjGnUA9bLuTTXBgZlZgkD9Y234j4T9EnBP0NTkvDMKu7NbOcchHJ/xDz1WMunizePUzXnkxa6Iwmz7WOd25jxXNLFXg64ZlLzwAG8N+ixNjpGoEVXtTGZeynRBOygDn5AngCfIJAUOzuLNZM18nHPlff4cF3pa8HnzbfJ9nw+cOaHNILSLtLTtAjqFuYGg2RIZq0LfhB45+G5cWebcqRrCPAcsd+XMLnnC/fJpGQpsDuI8VisMr4Zr3F8HxGxzW6M2G+UDesp5Y4+ZOioxcuEVmuDnh/6twPFYYpQz5e+l44RpNOENH7LW0ut7MwVIElLleR+TNFQdpw4FeassnOUX4TO3RaplqjYTmTluC2wYnbk3x8Msk14XkZUUwdY6Fti0jl+CvNgWWn4ceURDI4WvTE1tW1g+K/gCQfFHU9Vjxw/1L/8AQ8WGUn+IVFOJGktBA4kWHgl0udZ4twTr6x5sfbfLKU2At2i5p2XOzJF8/C6x6j+mRyW1Km/+fTSHWNKmrot4dTGJpaXbXxXB0ysN3mtum6ddPB47vm0zPLk7klJKi1Joei6L/F/wZVyjHNVZ9r7v5rxsmdxyqP7HasacbNSJ1wvY6eW0eTjyKmJqIwQWOyDwQfFPLjUlq/DCEq5+HUlFHELMHUklxKyw4MWDiCHkyTycyKuIZPbwPqF0yfFoziirI/Zz3HXkurpp8UY5I8lCsxRjBdz2tHF7msHmV1mR5PF+3NNHez+9duEYOz+8VLZcYnz/ABntQ+ZxIFgfHLgsaSdm+zao9J2ZLjTsLr79m/6t8lyT5kzshevJqOGSgorOagDKDEyQmxoYxndi2aQjyuJYYY3EjNp05cl1Qy2qZzTxe0FheM1FMfyMz2cW/M09WuyW6l8MHE9dhntOqGWE0Eco3lpdC631CqyNT12He1ukNhJFPFbK+yyVvm11/ouaWK3aLTpUegpfaBh0mlWxvKQPiP8AEAsJY5/C0zVp8appPkqIXfdkYfxWdNFFnvW3ADgdq+hByCTnUlH6NK02RK7monON0XFMZEy1vqtYxUI0jOUrY+6VioqVh0WWefhGmJeSh7ubkg3JubLk7TTdctnT3FXxGjTOcAA5tgOYW+J5lxOHH8mE9HypcjzKOK6bjVpmdM8/j2ID5BmXZgDM2G9eH1+aWW4RVo9Hpsev5M0sCf8AkQCC0i/zCy7v6anHp1FpqvpzdVXctMiuxeGH85IG9VtPqccHTu/4IjhnLlCMPxuGfac2SwjOz8Ra25yN89yIZFmfhqv8hPG8S5p2WZ8XpmizqiIcbyMH4rZxtUZp1yZdV2qw5uTqqDIg5PaTl0Q+ni0lqHckvZTn9pGGs/7ja/8AXHK70C17U/hGyMjEvaxRW+Bs7yODAwfxELSWCUkhRlTMSf2wgfm6Vx4d7I1v/wAgqY9G75ZTyowsU9rVXILNjgjtpYPkPmSPRbrBFKjO2ecr+2tbNcPqH2OrWWjH8IVxjGPgHyYs07n5uc5x4uJOXUqnJAokwQucbNBJOgaCSVDmWoWeqwTssbh0+Q3MGp+8dywlNvwbxxpeT11gAABYDIAbgFlRrYN0AIdqgZQDUCC0QADikITIbi1sjxToLMqqwsH5cuR081am0Q4WZk1MWatI8dehWyyGTxiDIRp9VayEdsltVbVoV9xE9sY2pjPzRhNTiLRl2nrYR/iN+48ty80fg/ROszQZisY+Woqm/wCq8/ijt4n6DbIX4setpXVQ4XeT6o7WNi2mW/8AiV+7EqnyYfUJdjEG8/gMvaF5/wDIznwZ/JD6fE/I1kmvCFHtHI03biM1+jMvol/42JO0N5JtUxM3a6o/z85/cH4Ku1jFcjPf2nnz/wCbn/eso7GH4VvMT/xLN/mp/B7h6JrFiXhA5TYDu0DzrU1J/wBaT+arXGT+RAxOJ35x0zz+1I4+pTSx/AuYL8Qpv8Jx+89VeNehVP6ImxGD9GnaOp2kt4/B6S9sW/Fm2sIoxztml3F8Dtv6U5K9x3AdAEu4UsZXdOSo7hWgBKW7HoRZTsx6jYYS42AJPLNKykjfw/s/exkNh+q2xPidylstRPS4dTNjFmNA5jU9SoLLoeigsF0qVDsgSpUOwXPQBWcVIyEEsFyBCnBMYtyAK0r93qmhGbUUzTpl/fBWiWZ8tORqLjiFRJXdZMQKBURZOwolFhRF+aLYUdfmi2FEEninYqORY6ISsKIRYqBKdhRISsDigCNpAyLoEQXIAEvQFhRNLzZoJPAZp0Fm1RYEdZDb9luviUho2YImsFmtAHLf1O9Kiy5C5Idl6EpDGFyAFvckAsuQMIpARsrMsHYTJOLUCFvCAESBMZXfGhCKckditEJinhUmQ0UaqNtsxnxCLFRmvaQixUDtpiI20UB22igI20UB22igOD0UB22igsgvRQWCXp0FkbaKA7bRQAl6KAjbToRBcgCWtKLGjewmtbGANkDiRqep3qbKo3Y5g7QosKGbKVlUPiapGWWFAB3QBFkDI2FNjGxjJKwOAUFhbN0AQ5iBUKdEiwoW+NFhQh7E7CipJHn0TsNSu6nJzRsLUpTUpKLFqV/dDmbdFVioS6ivckdE9haiX4fwTUhaijQu5eie6J0FGldwT2QaME07uBT2QasgQu4HyKLQtWR3TuB8ii0GrOMLuB8ijZBqyO4dwPknshaskUzuB+iNkPVhtoncPqluh6sL3A/2CjcNQxh/VLcepYbh/JS5BqGKHNLYeo2Olz6JNlJF6JtrJWVRowyHehSDUtQuT2FRcYy6NgoeY0rCghElY6J7tIZLG/39UAKCRQd0CI1SHRxJSGKkIQMquF+QRYUQ2C/IeqLCgZIwenqgVAe731y5IFQJpQenDiiwo51GPH0TsVADDgfxKLChT8PB6I2HqCcMGu71T2DUWcM+qNg1DdhdsvNGwtSBhe/yRsGoP2V/VPYWpBw0eaNg1ObhvJGw9Row3klsJxANCjYeoTaDMfVFhqMdRZosVENosyix0c2kzKLGkE2mAIJ3/QpNjostiASsdEuFk0wot0pyPgnZLRdJyQIK+iBA39UADx6/ggBAKCgmHikFBkpDEyS8EDoS/ic0hktZvd4BIQL336IGS3ifBMRwbvPgEATfz9EBRLI76ab0xMiTgNEgSB2bqSiCP6JgM7uwvvKAI2N3mgDneiaEyC3zOqYkAR/RIYbWJWM5zbDqmIVsoGHEM0EsJwzKASFNCBgxb0wIlGgQMaApAVKfNUA2nNgUyWWzJkhCGtfomSQ5yAOa7VAFcN4pFhbQCAILieiABc7cEmMC1szqkALnX1QAQH+yACaN51QI4/VAyWR3QFhyO3BAkKASKOKQBxs3oAI8fJAAn1TQEAJkgFAzgM0hjbJAJlcmAF0AMiFgmJgPOXVIYJNgmhMhiBkXueiGARdZJAA1pOaYDibJolhucmIfG7JMTJemJEbVs+KQCXuSLAYgBjygQW5JgJKBkNSAJiAOukUQxAi0cmpk+ysEiyTokBA1TYD37kCIKQAv1TQMA6JiQCRQUaAGE5FAhD0DAKAHHRBIt+oQUBKUxHHRAERpMZ0iEA+PRMhkSJgQ5MQ5miYBuQIgaI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869953" y="1958696"/>
            <a:ext cx="1500167" cy="4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b="1" dirty="0">
                <a:solidFill>
                  <a:schemeClr val="accent2"/>
                </a:solidFill>
              </a:rPr>
              <a:t>Vegetables</a:t>
            </a:r>
            <a:r>
              <a:rPr lang="en-AU" sz="2200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7352" y="1958400"/>
            <a:ext cx="1368152" cy="4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b="1" dirty="0">
                <a:solidFill>
                  <a:schemeClr val="accent2"/>
                </a:solidFill>
              </a:rPr>
              <a:t>Dressing</a:t>
            </a:r>
            <a:r>
              <a:rPr lang="en-AU" sz="22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000" y="6175152"/>
            <a:ext cx="6795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You can also add pasta, rice, legumes, ham, cheese, tuna, eggs...</a:t>
            </a:r>
          </a:p>
        </p:txBody>
      </p:sp>
      <p:sp>
        <p:nvSpPr>
          <p:cNvPr id="15380" name="AutoShape 20" descr="data:image/jpeg;base64,/9j/4AAQSkZJRgABAQAAAQABAAD/2wCEAAkGBxQSEhUUEhQVFBIVFRQWFBQVFBQUFRQVFBQXFxUWFBUYHCggGBolHBQUITEhJSkrLi4uFx8zODMsNygtLisBCgoKDg0OGxAQGiwkHxwsLCwsLCwsLCwsLCwsLCwsLCwsLCwsLCwsLCwsLCwsLCwsLCwsLCwsLCwsLCwsLCw3LP/AABEIALsBDQMBIgACEQEDEQH/xAAbAAACAwEBAQAAAAAAAAAAAAAABAIDBQEGB//EADoQAAEDAwIEAwUHAwQDAQAAAAEAAhEDBCExQQUSUWFxgZETIqGx8AYUMlLB0eFCYpIjcqLxY3PCM//EABgBAQEBAQEAAAAAAAAAAAAAAAABAgME/8QAHxEBAQEBAAIDAQEBAAAAAAAAAAERAhIhMUFRYSID/9oADAMBAAIRAxEAPwD7ihCEAhCEAhCEAhCEAhCEAhcXUAhcLgoe1GYzGqmia5KoFbqoU62TGiz5e1w2glLVHmFBlXMFS9z4MOBdShuTtCsbWnRanUMXoVH3tvNyz73TKkKwMwdNe3irqLUKn7y3qrGunRXRJCEIBCEIBCEIBCEIBCEIBCEIBCEIBCEIBCzuJcYpUfxOl35Rk/wvL8Q+09V+Ge43tl3qs3rFx7K4u2UxL3Nb4kfJYt39rKTcMDnn0HxXn28FuKhlzTndzhPzlek4ZwRlHSXvOHExpOYGwU8jEaN3dVWh49nRY4SOaXOI2MRug8OqOk1Lh7h0aBTg+RMrUdA1/hVvrfX8LPksiuxtRTaGtk5klxkuPcpmcxKjSeNQhoDjJ0Cm6uBzACuBgAMbhXeUnp+iWZQcDpjfIU+0WiphcqN9eisAz0jZVXNRuk5VqladEkn69U3yxAGg+ahztjb+SipcADr+6zMFNW4hxn03UjW3gAmNslL1qcnmJxrrqekJFt2S6J6/BS9YuadqPiTrjpCaoVOUA+8ZE/25SVUgiXHQHHyS9nckAawMDy2VnSY0/v7gctwmad805Mjx09UkXNIk5neFC6rjmA2x9QtzrEsbLHg6GVJY3NynGOyZo32xW5UxoIVTKwP19QrZWkCEIQCEIQCEIQCELhKDlR4aCSYA1K8lxj7RucSyjIGhdufDoo/aHiJquNNh9xup6lZbKIb9ZXPrr6akQt6ALpqZG/8APqnBwwH8Bmdjn5KtlMuIDQSScACSvT2PCW0odJLh5DIgzGpyufyqPAraoxrvac2Y5ZMgCNBOi0GnfyXSScIZREROd4V+fgL1qmfmqabC4wMjvoE/7No2GeuVMHYf9LPj+01WyhA69kXL4hWOx3WdfVZx0WrZPRPbjryCYMlToXxkA7rOyfdaMn6yVXdf6Z1neR13XG9dSt5Gw+uB6rKuLkh3XPmlq90deqoFu+oJaWjYSY+St6t+En9NOvZ8kvVvHRB8il3WT2g84M7RkEdR1XbOhzkAyAQSDtrAXP8A1vtr02OFVA4HnzECCtGm2k13M1oDtMad8aBecNtVaDDTygTI0IG4Um3boyYHkuk6sZsbdWjTccgjXQwPFUmwc2HCHN0iCCJ0OdclZzbgkY2TtrckgTq3ruNoHkt7KmYcPMzGC2NRODOhU6bhrAk9hKhQvBE9NUx7cnRpjw6KwKXjScgHuoex5dTtvsnDUG+DPf6hK1q3vCRI1JWkdt68LQp1IEjI6dPD9ljisC6d909b1I8FuVmxpMdIkaKSVa7lcPyvMeDj+/zTS2gQhCAQhCASPGK/JScRrEDzTyzeN0+ak4dC0+Sl+B5W2YARzaT70anqt60qU3CGsAAxBa346rHo0C49N/Lstmgwxy0wB3IJHeT1XLW4aoU2MJLQGkjMYx4aK9rgZzlQaeUT6/wutM7R3ICAcYj6lWPcAFD2eQSR+6qvHwFNyDlR0wBk9FL2pbg+UZSAuXMkgA7GUuOIu5pJ7RHXoufm1jUc5x2PnA+apNEu3+u5S1SvVxLCObtJ9NQUsL8tBMkHQpsMOXlVtJsDU79TtPbssunbggueS4kT4T3CVr3PMZMrpuAQBoPHVZtnXyuYdpNYdpDcx1H6ouLwOM5AgRtp2We+2JGHT58phL3NPlOp808r+GRtUr+Bvtr81b7I1Mj8wk+cn4T6rz1a5yOUwI3Ez69E/ZXxjB176xsrO9uVLM9tLid8Obl657YwAsa5wRnB7ZjfxRf1Jh3iNUo68gY3EHwKnV2kmNJ10xg90nOspvh3ERo8S3vkb6brzH35o7lS+/FJ3/WsezoUaYk8zs5OQPhClTvTjkkwDiNpP15rylrfk4IkdB+q2eH1HasEjIOgA6gfsty6zY17mu3rP181nVLxu2pxp80ld3I5tQN87rOfc91bUkarXGcA+OoWhbXYA+vgsewruJgARGeo/dblszB5gMjPh47K8lOtJdSfOMEt7Rp+ies63PTY/wDM1rv8hP6pG4qhlFzpwGk/Cf2TPCGFtCkDqKbAfHlErtGKbQhC0gQhCAVFyBvocHz0V6i9siDog8rfUHMdy+h6p+1cGtAJJ1k+KvrsB9ypr/S/+VGjbQ73sREQMOxrK43nG9dZcAkZx1MgeRPgrqtSBgz8fipVmt/qG2uf0SsgNkGR++yxbgDcKmvWJwqnvmVQ25DSObY53wsb79tSIV6sz8kcHqAFziJcMN7ayVCu9rn+4ZGPVX06Za0zEHIG8HUk+Kn3q/WHjxNoydSs64rUnEkwSTJ97r2lJ+z5wSNOaAesFL35AeABEj9dVb1c0khh76LdYG+pKTYGvqYk0wRJiMHUwucYpBjWOBzoemciPRU8O4oKdH3w0vl2hy6dOYbR2WLZ5ZWpPWxtOp0WvMPlsDEgCcyZ6aLpu7UkNcGunABkiRnw6rz9W/bzNJaN5BjO+Pir7OgH8zo5RMt7Z2Wp1vqJ4/pri1Og4BtKi1j5BDo5RA1AAOT4hZt1SqUYMCD5jHgtTnYWw/I/MD037Husr7y5z20yebmJDQfXTwlTqQiVNxrENAIcSM6gSckpO7ouYSxxmMTsd16C3t20oAidSdyT+iUv6bSS9/4MF0agDHp4fyteP6kv4zuA2jXA89Pmncn4AahbX3e3pmHUgD35z/2qbS8ojDWRO/LA+u6Y4iKlSmSI5Ge9zbzpA2ODPkrzJJ6Tq7faNe7aQWU2NAOpAAGPDXzXW8QDGAD069fisulc8rh3x57KVzU5mlsQRpIggjbOi1qYo4hTNQ8wEkbbwJ066lQZZ1QAfZPg4Bgx/Cjwm6PPymTORjSNZXo7iq4tHLnMkbnpCzOZfbW489b3zmEwSOoWlZ3zqjmsDi4uIBH8LApWjy80mNcahJ1Bntqtzh9P7mOVsVb14gxllEHUc256n9NXEtOrHpb13talO1ZkCHViNmNj3T/uiPBelCxvszw72TC5x5qjzL3HUn9lsheqOVdQhCqBCEIBCEIFr6iHNysr706nhw52f8gt1wlZF7SgrNguoVGvgsPON2zBCYLG5IaO8ADPdebq0cyCWnqFbS4zUZ+NvOOow5ZxpqVqLDpjwwl61ixjh+Il2DJkDucYU7fi1Cpvyno4QfUK66ogjBMdWwfiFz64XWTQ4byVXOJHIMtb36nsM+K7cD2lMuMtBPuDq0YDnAdckDpCU9k+rWDeeaLc1NeY/lbM6kgjwTHEHOdlo5g0yY/QbxnC5z4yN1VwVxh7XAS1w9I/hVX1n7R3O4lkRAgTgySZ2WtQs2sl5/E4DGw7nusu+l7oJhm/U9grn+crO+9ZfE7iAw4MPb4GAdFhcVuGmSN4xoJ0Wv8AaVr6lINoskg4gETGD7ywLTgL6giKnMHCGOkB3QZE56yuP/TbckduMzWjwWs1wa5wB5SRkSJiARPY/ApzjN97Ol7owTHu45STK3LDg9K3pjmaH1CJdMOaDuGjSNp3WNx6kXg8gAJECBvtA3Mwt+N55/rFsvTCsnVHH2bOZ0ieWcRjJnuQtqz4c6kfaPP+pBwDIE6ydypcE4VVpkPe4NMe81szmDB22z4J674ZXcSQHHAhpjlAGvL/AHdk44yezrr3hM1nHOpOAMZOgGyrsbKu2WV4AnBmSQfxTt8d0yOC3D+QhnK0mDzHlcB1c05A+K0bwuogNf77dC7GkYkbrefqW/jlbgdM8ope5ykSZLgWzqZMytGrSBbyNEMgjtG89Ss/hlwXTyZZAEjTw8U5VeQJcQAFuZ9M0qy1o28vDZd+YwXeDBoD3+K8nd8RL6hcRB5sg6tAEAeMR8V6t/O9p5BjdxENj/cV5u5oWtMn21VpJ/opn2j++fwj1KnXO/BFNrX/ANT3SI/qIjf9VvOlhFR7hSpRJL9//XTHvExvgLCZxWMWlvTpf+V7WuqaRIjAKgLYvdz1XOqPO7jPoFrjiz5S1sXXH6lb3LYFjNDVd+Mj+3oFocA4aGnAlxOXHUnuVn2dLRey4FawOY+S6Yy1abIAHRSQhbQIQhAIQhAIQhAJe6pSEwhB524ppKq1b95brKr0lkZFegDqEuxr2Zpvc0+K0arEq9qgG8auGmSGVO7miY8dU3T+1gH/AOlEjuyP1Wa4Kl4WVbLvtHb1Dl7mdA5mh6yDn+VRdXLHCaNagTqOZ7mf/KxnsG4S9S2Ydgp4rr1HEA57P9GpR54xzVGuE9DBCzm290QJptnEljmHP9vv4ysJ1kzp8SqzaN6n1Kl41devZRqlkuZULtwQCfBYN7wu8NZjmUz7p5pe2WzmQW7yDAj4LLNr/c7/ACKibT+53+RUv/PVnWPa2FCtyTVADySY91oaJgASZ0E53K0Le9LZ9o+m2IiajZ7zB8F83Nk3cn1KgbJnRanOI+j3XH6Ddbil6k/IFeevftHbuBD6xeOZxHJSJMEmAS5wGBjRea+7MGwXeQdFcRt0/tXTpsDKFu8hunO4Nk7uIbqSckyla/2mun/hbTpdw3mPq6VnrqshqFyalYzWqvf2LjHou0LdrdArGhTYEwWUwnLdiopNWpZW8kLSNPg9mXuAXs6bIAA0CS4TZezbn8R+A6J9WIEIQqBCEIBCEIBCEIBCEIOObIhZd3bwtVQqMlSjzdamkqlNbt3bwsytSUGXUYqHtT9RiWe1QJPaqnNTb2qlzUUq5qrc1MuaqnBFUEKshXuaoOCCkqBVpCg5BBRIUiolByF1RJRKIm0q1iXDlfQyhp+1ZK9n9nuGQA9wx/SOvdZn2a4Rzw94hg/5Ht2Xs2iBjRaiJIQhUCEIQCEIQCEIQCEIQCEIQCEIQQqMnVZd3awtdRe0HBUweVr00lUYvS3ljuNFi16MLIzXtVD2p2oxLVAgVeFU4K94VLkFTgqyFY5VuKCpyrcpvKqc5BEqBKHOVTnoJFygXKp9VUvuAqGg5em+zvCOaH1MN2bu79gsDhPICHOgnYHQfuvV21/O6D1dGqAABgDQdPBMtrrz1C6lPUq60NhtRTD1nMqplj0DUolUtcrAgmhcXUAhCEAhCEAhCEAhCEAhC5KAJWff0GkExnsm6iVrOWaPP3NMdVn1QnuK0XAlzPNp0P7Fedr3gmDLHdDj0OhUDLyl3uSlW4I3SdW9KDQe9UOqLMqcQKVqcQP1Ko1n1Uu+ssepflKVbt3VBt1LkJGvxEDdZFWt1KpEn8OO/wCyBy44i4mG699lZbScnJVFtarTtqCLhq1eQt6yrFZdvbrYs7ZEbFpWWtb1Vk21Jadu1aGnRcnKZSNAJ2kEDLFaFUxXNCDoUlxdQCEIQCEIQCEIQCEIQcXCpLiCtwS9ViaIUXNQY91QlYHE+GBwIInxEr2FSlKUq2sqYPmd5wMj8DnN7TI9Csi4s643DvKF9Ur8OWfW4R2UwfK6rKo1YP8AL+ErU9r+T4r6dW4J2Sj+A9kHzc0qh2AXBZPOpPkF9DPAey6OBdkXXgqXC+ydo8O7L2jOCdk3S4N2VHkLfhx6LTtuGr1FHhI6Jylw2NkxHn7bhy1KFlGy16VkmGWyoz6VqmqVFONoK1tJBTSpppjF1tNWtag6xqsAXAFIIALqEIBCEIBCEIBCEIBCEIBcXUIOLkLqEEYUCxWqKCl1JVm3TSIQIm0CrNkFowuQgzDYjoufcQtKEQgzhZhTFp2T0IhAo237KYoJkBdhAuKSn7NXAIhBXyLoYrQFxBwNUgEBdQEIQuoBCEI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384" name="AutoShape 24" descr="data:image/jpeg;base64,/9j/4AAQSkZJRgABAQAAAQABAAD/2wCEAAkGBhQRERUUExQWFRUUFRUWFBcXFxYYGhcXGRQYGBgYGBgYHCYeGB0jHBQUHy8gIycpLCwsGB4xNTAqNSYrLCkBCQoKDgwOGg8PGiwkHyQpKSwvLCksLCksLCwtLCwsLCksKSwsLCwsKSwpLCkpLCkpLCwsKSwpKSwpLCwpKSksKf/AABEIAIgAwAMBIgACEQEDEQH/xAAbAAACAwEBAQAAAAAAAAAAAAAEBQECAwAGB//EADgQAAEDAwIEBAUDBAIBBQAAAAEAAhEDBCESMQVBUWEiMnGBE0KRobEjwdEGFOHxUvCiFWJygpL/xAAaAQACAwEBAAAAAAAAAAAAAAABAgADBAUG/8QALhEAAgICAgEDAQYHAQAAAAAAAAECEQMhEjEEBUFRIhUyYXGh8BMjgZGxwfEU/9oADAMBAAIRAxEAPwD7UFKgKZREOUqJXSoQtK6VmXKNShDTUolZF6j4ihDfUq6lkaiq6uBEnfZK5JdsNG+pdqQpvWyRO28K9KsHCQkWWEnSYXFpWbyulUlcHK0U0BXKoKkFQhKqVKlQhQlQSrEKpCBCpUFSVChCCqqSoKIQiV0qmpVL0LIaFyqXod9dYVbwAZKEpKKthSbDS9Y1LkN3ISm74tpDejpz26eqW3F5pI+ZrtjzBXIz+qQg+MNs0w8dvs9CeINk8o5lR/djcZSNtPU2HEkdZj/apTuS0+Ic4Y3MHus/2lkS2h//ADq+w/iPESGy07RqHZCf35qNBaTqb8vUH1WFxXDXSZcTiGjb06qadF7pBI/9pnxR3C5+XLPNJuy+MIxQUy4JIcB2eP3TO3u2sHMzsAOSVf20QdUxgmIE8pjZdUqlhzIAEmPm9D0TYZvDLkCcVJUNafF9TyAMD/uURRvgRPLqlVYtaYI8WkF7h+B/KwuL1rabWs+YmJM8+vNaftHJF22V/wACLGzuLSYaIjclb2vEdRg7dYICV1qWuqxoOAzxex5oendGYDHu7yQI7DAQ+0Miycm9E/gRqj0zrloEkwEPW4qB5RI6/wCF5updvkkiRO3SOoRHD7gPMgx26n+E+b1SUnxx6BHxktyH1rdFx6gospLZ3LWZnBMR36BMP75pJGrYSe3qtvg+Vyh/MlspzY6ekblUIUtqA5nfZWIXUjOMumZ2muzIqCrOCqUxCC9ZPqKj6iHfWStpBqytesUGavi5RBB+iyv7zolDr4yRC875vl83xXRvw4tWM7q21amkgMJBZElwMZx0SW6t6lEgE6mk4OR9RyXoXuxghvVx/ASK/u26XaauojcEb+i5kuNmiFjA3UDePyoc9zm4JjnzIHUBLBVcWiBGNzzQ9O8eyo09SBgzuYhNy3TCo/A6piG6mAVBznDh6hUJa8F1Mlr25LSsL+uWkPZhxMEcj69Uvr3LnVmwCxxDtXSBuUjbekNGI6tOJ/FAHMgtd3GMplSpgjSQCOmPwV5/+mqBa173HdxaPQHKdsrdCx3UbH2TQuK2JNbpFuJx/wDYiPUDcdisLdoOzdJbseXoZXBnxjqkEN2B3nuiWUHEHaOY2I+m6fjbsF0a0qsQSInDh+4WPEKIcWwXQ2cNnMxAWjabQ2ZLgMzzCv8AEiD8p6ckHXQFoS3FtVdU1UsggTmSCAptKppuIIOsNJiI8XJPXsjaJBHaRyKH4k4FgeRD2GJ7Exn7JJY49+4eb6MmWVR1JgAAc1079j0C3Y4/EMgxoAdPWCpuKnlA2iftKuLgaNR32+yT6bpPr/RNhVgdQYeyaOK87R4pppNPMmPumtO9lwZziV1PT/Kx401J90Zc2JsIcVQqzHA7ZUEL0UJqauOzG00KatZCV60DdXqMMrG4LMh049Qub5+SShSNOGKbFF7XIzuOqzccc47bu7qnEIB8OQZwtrQSwcjEE9B29V51ct2dHVDJpDmDVMAABo3LucoG9pVCD+lTa3lsHfXmh7i5DW6ZIgmCknFLt5Ah0umN5KCdugxiGio2PE52N9sIelaOrVW/DJAaQ5zyRAzj1PZD8K4c+q/S+GhoDnEyZztA6r1F5cBnyjTtIH8bJ6rbC/p0i7bdusmJPXeT6KbqxLhhuQI3zCz4OdRdBkYhN20gRBA98D6qXaKm6Yg+OGUmiYjf1kyuo8Qa5rgREAlrtoIHX1Wb+FN+K8vc7fDRE46nn7JP/UVFlNshzmycA/nv6JOFsuik9Dbg9+TrPKRP/wAivQm/DaYqExpIBPY4E+8LynCb0VaGAJJkxtOye8PtwWGi4fE1ZLeQG8f5Qdp8X0LOK7DqlyGVW8hUyPUeZv3BUG5aPiMnmAOZ6jbpK3p21PQNLQWs+X/jGJaeULQWzS7SQDIlrtj6E/RJV9FdxMK1RxHghwgc/FA7c0NeXAqN0O1AwNUYODjcJN/UFCoHOAeYYQcYOkjGRuj6V6TRp1W5LfC8dQMEH6Jr+Szjq0Nmhop6NRwIBOY7EhUp03FhBZiIwZwsK1Y0wKrPFSeJLTy6oyyraajQ0zTqNL2duo+6NxctordroV2tqHBoLyA12R7ym4pEVC8bOaAOx5z9kPWtG6gWAOa/xAF0fRF2zQ0GQ5kA6mnIPcFKoq+P6klO1YdbUSGhoO263esrOrkxvj8IqsF6L0xx4ujn5rvYnaQSh6zxr0kDxHB6LNgIKHvnknGS0yh6hkcYqh8K2Z1KDHahHiaJ++ViS1rGuHlO/Yj/AEopPc6qS0SC0zHRZ06DnUnDlqnvHMwuG8spKq+TcopE3rCHFoeATlmrYjpKQOt3Mqg1GxMxtBIHZegr2jKrQC7MAA9CBzCBr2+phaRD6OwnDgf9IfLHi/Yw4HSdoe44l5zO+3uh7++NOZewjpJW1w/wMqDBPheORgxMdcJZecNYa5YR4XyW9jB2TUmx47exv/R13r+JAgAtIzO7SCP/AB+69IyowglzoaIiCMnmk39N2jbag3UcuBJPWdvsEFd0AdnNdB8owfbqhPT0VtcpMa0qpLjogiYDjzHqkn9X2NWtTDP03Aub4tRJbvnZN7agfndHYcvfYJRxq7oNeNNR5eDEFwIE7yOXJHG2nY0fvC/+m+HPpUqrWuEggh0YkgRj2KfcH4rVaBULIL8DOHQc49kFwy5GioOpB+3+07o2QuLVg8paYa7u0yD7zCE5OTv3Gk17jO5cGVXuJhr6QkctRkfU4UUqukUzuGNgn1jceyrRsatLzfqNIyd/YgqoikQRmm7BB+UncH9lTTT3+/xKaXsY3nCviOqS8g1QAwwIAAGI6/yhaHDalJpZhzTAMfKepB5H+EwZXGktnyOwiH1fG88tGf8A8pk0w8mtCau19K1qgeNuoRHyyck9v5WfC+LHwAjAaQ33KJsaka9JJDqZBHI4xj3Qdjw/wg6gQ0ZI3HqFU9pV2Wqq2eotm06rMtGMdI9OiwqGD8PLg0ggzy5Spt6rWgFpB1MJ9SN0us6pfkySTJjmUZy0k+ymMbbfsensNMY37IuslvDgceEBMqy9J6ZK4dUc/OqYgdciDG4WNzfBga6OeXdOxW77Ag4G6W3VEsJEFzTu2Cq/PWS7iWYXH3IubkUnB4gMfmRtPMFY3t18JzXjyP8AoDzHvusAxwBZocaZyAd2nsh2W1TQWES3lPJch48j9v8AprTidd1dL5bJD/KB16IsW5JDnkNdp0loI+5UcM4WWCXZI8rZiMb/AOFe7LBio1zNRgOH56FVv6RrsUcTtS1ha3O5g/t1WFGg+q9r2twNycZiIHXda8QDgHU3HVGWOH2I9YTmm1rKbQTpEctz3yjFrsZuhTXD2AB2/wBj0QVdsDVgOGWnqeQ7ymNSqwnwudnBbUE46jCu6gxohojmAJLp7nr25I0nsNhrD8JoLwC+JcdwDuQPRC8RpfFZSqPa00y/xDSMAA6RjqYSksquqhp1eIgDW46QBJO+Ngm7KpYHMqaTTcIw7LehR2tolVs1o2dOjV+KweCoA0t5NI39j+yZWFZlN3wnRoOWdM5/JXlTf/Dmm866bsBw3HQnptumtpQdUtgSRULctjzafXmklfYHH5HnGW1JYWuIaJDwAJjk4TvHMJJUs6pBcXOJaciQGVWjOAMgpo9zjbH4TzqAgznB3InaP2W9C1aKQ0kmAA7nPLUpae38CxfFAVva6f1KY1MqQ4g5IJXcQqNLy0tbmmHbAaiJMn6Qm1G10U/05IycnbmkDuK66WYOomJ3GYwq2uO/kKfJ2b2NZuGj9KoRLQ7yukY+qHuLrQ8VWjQ9r9FanyOPM3sf3TCq1r7iiMQwZ9hj6FD17Ftc1ySdbYIziBtOM802qpBvdsZttxDKbfCNDjjvv+UHYUSG7YafHG/st4eHB48QLCARyPRUsbwCk8n5nRCrm7q/38Crp0OeHhuIBTCsUJbXQaGiMkBE1DK9D6Y4RjV7/I5+ZNsjSs6jRzC3hD1123EzJglZreiAuHgEQJJwAt7hpQdWgSPRYfJjLg+Jfje9mN2xodpqA0zycDIQrGul1N5108RzmdtPdF39cvplrx4gMHqlvCKpD87iS36QvN5MMoz2joRkqDbu2ogaXtaHEYDW63D1KHtpmIl521CA1o5kFMKzXtxSA+IcueeQ9eSX15mPjte4w10bgc4M5SSDEyvbxhmm51Sq/eWsENPaAq8N2/4x5nEZJ6CURR4sxhLGtdpGPB5nd0F8RrquHO0AFztXmB6e6NrsainG7QFhNMPc4ZkSYPt7oCzsG6QGtknLj37lekvqwFLPhbBho6RuUu4YwaAANR37CevUpvwIpfSBW1U27vJAfhzmwYjyz2yQjqXFRMgiR0/C6+sw4HW3SIw5sYKVnh4+A6nPib4muGCSOf0Qr8R1T7HNLioY/UPI7Dh0P8I/hlcjUDGgyAeqS8J4UdAcW6ucEzOOYTmk9jvDUZo6Ebf4Wdqvckq6HNtOmBBB5hedvuCZigMCSQ53zT8vb1TajTNF7YdLXH2K0q4e4gSJnByni048WqopWpWjzFvxCKmrsU04I4y9xGHCPuUJXsW6obkf93Te0pQAMgJXjqSLHJUb21q6nRcAdRDtTcQQOY/KD4tRjTUaPA8guA5O5/hPLZhwDmdiq3XCw7B23jut2HxHmjoyvJxYu4dcSS7vATQMOqZws7LhTWHn6I2qt/i+nSj95lWTMn0bKTTlVV2lehZiBn2izdagI8hUcxI4hTEl3QEJT/bAOkcjK9NcW0oH/wBNkrJlwKS6LYzoH+CNB1eU5dHPt6JPdXxaC1jKQZ0jJ9SnV/wx5ZAPsvK3Vk9h2XBz+Lkg6S0bcc4vth9gIcKbDpEaqr/mIG4BO0qalpTrM+JAot1Q0/M+OvWULa1vPOC5ke6YVaQfWpMPkY38CVkacVTLrvYo43ea26IdBxqggb8uqMoMIaBhrQMDme8I59YPY+q8amtdppM77T6/wsH8Ne2mHEAucfL0Hqle+g8tULuKua1hioZg7gdNuqWcNDg8NrAthuodwdk5qPBLKbmjzCRAwZytH24qXPWGP/ZGkOpexrZWbSGmm9zTsJ5gflMXV48NZu+A4fuENwap+i9r2gtpOIxvBzP3XU6Zexzg8vphwhpnbsd5lVy0tfHQnvs4hwEadVMElvOFz3AN1UzBHyn9kQbd9MamAmPMz5h3E7pXe31Nzg4NcHHz4gesdUkY6/f6B5Wb0GgmSSCeya29Jzcg6h/3cJPRcIDgcH6+69NwqiSJIj91fhxucuJXklxVhtnSgTt2XVXrSo9CuBXqcGJY4pHNk72WFRQ56oQuha6KwxSFy5Wilw5WDly5BhILVGgLlyATOoxKrzh4K5cqpxTGToTV+FwdliAWvBPQt9ly5cry8MKujVikyzG/otA+WpJ+v+UVx+qW6ANg2fv/AIULlxYx2/yRp90eUNy4ODiDIdP3TGzugK4M+YEfVcuTSglRZ7B9jXgVR1g/YhHcJcG0Y/5PJP1H8Llyz+/9H/kD6/sN6lhLg4EjEIKrwNriSRvuuXLv+Ngg07RhlNotb8BDDLTHUHITkQBChct+PBjg7SKpTk+yCFUhcuWhFZk4LoXLk4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388" name="AutoShape 28" descr="data:image/jpeg;base64,/9j/4AAQSkZJRgABAQAAAQABAAD/2wCEAAkGBhMSERQUEhQWFRQVFxgYGBgVGBcXGBgUFBcVFBUVFxUYHCYeFxojHBQUHy8gIycpLCwsFR4xNTAqNSYsLCkBCQoKDgwOGg8PGiwkHyQsLCwsLCwsLCwsLCwsLCwsLCwsLCwsLCwsKSwsLCwsLCwpLCksLCksKSwsLCwsLCksLP/AABEIALkBEQMBIgACEQEDEQH/xAAcAAACAgMBAQAAAAAAAAAAAAAFBgQHAAIDAQj/xAA9EAABAwIFAgQEBAUDAwUBAAABAAIDBBEFBhIhMUFREyJhcQcygZFCUqGxFCPB0eEVFmIXM/BTcoKisiT/xAAZAQADAQEBAAAAAAAAAAAAAAACAwQBAAX/xAAlEQACAgICAgICAwEAAAAAAAABAgARAyESMRNBBFEiYTJxoSP/2gAMAwEAAhEDEQA/AKPDVmlbWXoC6dMAWEray10rJ0wLZbRtubBMWF5PfJYu2CFnC9w1Qt1FuxK3EJ7FWXQ5MY0cXU7/AGuz8qnPyR6EpHxT7MrjAsOEsga7hWAzJ8YaNghuL4R/D/zGDhHcl1clY6xBDRz6oHZsm1nBBj00AYtk9uklrfsl3BcKd/Eta4bAr6LOBxhliBwkDHaSKB+vYG6IMyDe4pqY6EbcFog2NoHZQs4hrYHX7IDTfEaJjQLpZzhng1DdLOEsAkx4Ru6io9t3H3U3DZTDICRshtFqLgbXTJUM8UNaG77JzgEEGWIfxjGytMrRpXWhpdDw6yIZdomsYAQidVE2y89OOP8AjBYFu4Xw3GG6dyolfiGt9mnZKOMTaG7Gy3wSpebEglPdyy6k64wGjUaBrhuAlbMOSmSA2Fj6JohnNuFpVz24U65Cp1HMgIlE4lhToZCwryHDXu4Cs7EMnvqJddrBFaLJOiy9DztQoSZcKXsypm5dkPRY/AJB0VyOwUN+YfooL8Bc+9hsg82T6jPDh+5S9RAWncWXJOWc8IdF8zdu6T3NVaMWFmSZECmgbmi9WaV5dHFTCVi8XhK6dPbrF4vCunT1YtV6umTiFtZeBYAsnTLr2yzQVsAum1COW6bXO0cq8MIwUaRcKv8A4X0cLdU0nN7D6K0f9yQttZT5QpO4/G7KtATpLQgCzWqFJQPPARNmY4uoI+imQ4tC7hw+qUUUxgyuIlVmXnyHzjypjy7RxU7egRmYN0k7WS++LXd3RYxGMamWch3CWIY4Ds0bKoM7Vcj5tO4BVpmIFoA5S9nDCWiIut5hwljIb3KMaKpuVZPgsjGhzmnSeq40tIXmw4RWsxyZzPDczYbXXbDaPhOZwouWBuWpvBQhoU7C7eIFkzLCyEYlWuisW7m/RS4yXMdm448ctijiAZdQsQm0i6DZRxmWUBj2EG3VM8+XHyg3NroTjYmpB5FAgvB8FFS7U7doTrS4GxoAACFZdw91K3S/cd0xw1rT1ViUoqROSxuQavDBpOyDUVIS46uiZsTxGNrCbjhLWBTPlLiRZt9vZCyqTruarkCGIowFKawFdqWkCjY7OIGauy3jUHlOFZSh2xXVlI1o6BIOL/EG27OUrV+b6qbcvLR2C1ZQvx3cX6j/AJ9w1j6Z1wOFVGEZY1jU7hFanNk8kPgnzOO10yZewKQRDXYLWcqNQVxBWpoEjyvFbdqiV2TI3Dy7FPLsKIWsWGF2w5SldvuUFcZlM4ngz4TuNu6HkK48XwO9w9qrHHcM8GQgcFVY8vI0e5Hmw8RyHUFtYtnMWpK8JT5NPF6tVi6dOenougCnYtRGN5vy43UVsd0sNYuUJjqbU0Je4MbuXGwW9fRGOQsdyObLvGDE5j+CDcI5hOVZq17pX+UO3HchcWCizByj1GHLrWeDHpAAHP8AVPNFhlOQNxflV9Jk2amBMcmoAXsVPy5jEz/IYzq4/wA+ii5BrI3Gq16jtU0zR1CGSMa51j9wsgwuZou4gXNzq329FGqYHvuYXtuDYg/0S7Nx4AhGavfGwtBvspeE4rHo87gD2JSvieG1HhkscNXUKusXml1kP1NI9SEYXn7mBd1L1grItWzwfqgecqolvl4G5VWYTT1cgLoA92jmxW8uZpy0skJvwb8j3XeIiM4/RuEmY5HKNAb5kWwegLvok7CCA/3T9gr3uHhRfM8c9gl5EAPESnCx48mgfEJgHFHsq5T8YiSQccBTmfDMndz9+4RvL2HTUpLJTqZ+Fw6ehCYuMoJP8j5C5NLC1PgrWbtACn07r/RaVGJta0/ugVFmASB4Zvva6IZOPcj4FoaraxgBB39kkYtBWMcXQPGg/hPIHoUyRM6DnqV1fSjSf3SGzExwwgCKVTWuLBrNz1Thlx4MTSlp+BGScA/JyU5UGHhjQG7AJuEHuSMpU0ZONQGNJKrbO+ZpHEgDyDkp5xWmcWbKq/iC6SzY4muc48houUvJlcZVQDRlOJFKljAuGsbK/wAxsF1xRjGnS03HdRMOwCrbv4L1wxakqWj/ALEn0CqnoDMgF3GPJuCmV+s8DhWLDSjr0SZ8N6y8BbICxwO4cCD+qa56oRm4cSPvZTOTe5IW5m4Q8EWshNdJ4Q1N5C1lzIy225PQILNjF3kOOwHCFbvUE6kbE87Me3zEXCrjMWKNmku3oouLRl9TLpPl1XWjaZg63V6IAeRimdsg4qJFfutWqUacdCo8jbJ93JmRl7mq8Xtli6BLEnwqMi0tjq4PX7pWZhro6tsIGpxcNPr7qxH0g/hgCBq1AbfmvuAoVJGxlZI9w3Y5tiegIUKPRl7GhqNOG5EgDRJMwPkPUjj2HReugbE/S3YdkZ/1ZugC4tZKWK4pqmaG7m/RZlPIVJyL3CeLTjyt/NyfQLzD5GRfIAP6rp/pYmDdd9uLbJbzNJLR3dzEdr9W+6QqkR2IgDcO1eJBweJXN09uw6XQimrqWN58MjUeRe6U6J88zrhx0E3369rKTNl14c57X2J7o6A7MeASNCOP+rtc02N7c2S3ieV31Y8VocANrix/RQ8FEsL3CQeU9RwmnBq2aMkRvGg72cLj/CFjwNj/ACEoJH7/AHFLDKetw9xkhAkYfmHe3dqXsZxI1EzpXNDXOO4HAKuyCiHhucSC9++2+/JsEjZ4yb5DURCzhu5trXHU27pyua/KcpUNcRoXEbp2+HGIE1Rvzp29d90p0uJs8Ex6Gkk31fiHovaLGjTSMkH4Tv7JlbjM28ZqfStMQ4LaWH0S3gGNtnjbNEb3A1D/AAm2mkDwLFEDep5RFRSzDljxrFr3NHVoOxCB00bKeQRgaQd/cqyJoFXmdcsyyzRuhfoA5ScmMEajcb0dyeysAcd12bWA79B+qUa+p/hyGzSsv6Hf6hD6/OTALRPBt3UYxsZdYI1LCwyfXKUywhVLkjN8bC7+IkaHOdzva3RWXQY5BL8krHezh+yuxrxFSHLZN1CU8dwgAjiidctDnuJR6qqWtYSSqmpM3ulxCZrxaI7RuPBLebLMn3BQepZ1HokHlFiOR2W0uGtPQILQ1Wkhw+vqEYGYIQWtc8Xdx9O/ZYH+5xU+pGlwdn5R9kJrcGLATH9jwU4ANcPK4FQqtlgiIBmBiJUdRnCOGRzTGNbdjccFKmJ5gMjnEWBKOfEqqije9rWAySafN20qvACNynJiFXBbIYTwbDzM94Js6xd726KIwbrWCsczdpsVkG/HVMYRvx23RnTQucjQUyUeW/EhL/EYCPwk7n2QOpg03uh6lrU4qQPCWLrqWI+Uj8IlwR0TmxuJvfVra3pe/f2QmICR9U59wBpHHUNuicTS7ck/dccQo/Ejc3UWahbU3n9QvKOVDLD8XLUC5dFRU3s8iFptfq63Qf3TVR4U2M3A36nr91EwrFGUwZEdLTpsBwDbby39uESZigffTvbsoM+XI70t/qFjxqg/KMVJHxZD8zULZI3NcAWuBC7YLXtcLbgg2IcCP3XHHKoFwYNzbf0urvJxQM+pMEtqWIWHzMFmggW2+2yNRQakPGSg0uc2R4LiXWNiLnfbZR6mokpPn3b3HH17JK/IxuaUy9VNbhaqwwtG7bXCBVVf/DOBPyE29rrqzOrDsT6Dfr7L2vwV1W2zrsabcDzfrwqV0d9QHFjXcIYbmjUASW6QbNttZvU+6Pz4k2SEvcbgtsQRvtsEEwjKsUDbNb9Xbn9V3lmjBsSEL5FXQgJhZtyu6fKc81TJ4TQI9ZsT2O+wRWt+E9W8Xa5p9E2S1AZZ0ZHu3+6MZfxKaqLz8kbTpuOXOsCbdhui87k/iJzYkVacyrcLxCswaUCVp8Nx4BuPorlytneKpYHsF79gefdSGYJE8+djXW7i/wC6H5pzdT4c1rAzU8i7WNs0AdyegVCsW/uQPQOuo6iva4JD+JOYPBYxsbtLn33HIt09LpYZ8XJCbthjcPyhzr+4NrFOJweDFKNsrmaHOaS073a70PUXRkEdwFq5ShAeXOc7U47+Y8n3TTkzLNHUBxqpfCP4RdrQ4W3Oo367WSTiEuiZ8ZIDmOLT6lptssjqngWvt26fZGJazBxSmo2Z4ytT0r4xTVAk1k3a4tJYBw7U223uEImwZ8TGv8WJ1/8A0nkuFu+wIUKjpZpyfCifIR82hpNvcjhE48mVzm6m07rermA/YuugZ1HZh4wR2YRwrNUx0wTyuMRO5O7gPfmyd2YTT1EYbF5gOCwbjsb9FWWE4DO6rjp5I3Me8/iFvKN3OvwQADwr+wzDmRRtY0WDQB77bk+qRkCnYiMhAOoh0ddJTSmGY6rC9rgu097A3UV1Yx0xLL6bm19vf+v2Vlz4LDJ88bHe7Qf3CgTZap2A6YmAc2DRa/sg4ioIc3sQDhWIuadnG4P6LTGs21IdobGACbNcTe/chvKhT0xdK8Qu0sBAuO9gSGnjY3ClUeHb6nXJ7u3P+ErGjKTRlIxhgC0VJ8mmZzpJ5Xue436AD2HZL+a8MewttGC3Zt2De/S4H7q1ZmIXVU2q+xNxbYdbhVjMyxOXCnHQlb4HlQSPcKlxiZba1r6jxfkBNNP8NoI23a50gPBJ/tsp8mHsDTcEOHToR39FrhGImOQMPyO2seh6FIfO79GpCBxiRj2HvpJOug8HsexUjDcvSVA1PJa39U4Y1SeM7SLWB5IvcrvHTsaGNdbUSNIF7kjsAmrlYqLl2NmK7i3/ALAj/O5YnfQew+6xbzb7nUIrtzWWM1vgNj2eLj1O2yiVOb5H7RRgF3c3+pXZ9ONAsNrAH6i6k0uGxxQGURuLy0NY3ckyO2aQOguQfTTfopceNG7EYvzcjTXAsNMshZIXVHmD3ODx4cVxYAAeg4CNzwODPHpyGRRNds+4bL6hg4HZx+1t1PpW01KL20BrA1xHW3mDQOXvJd9u3WNJTmrJkqLti02jgvawO5fKR+LYWA4sqCfUVVmzAEuNOmY9sZdrPme47NbY7NjAJtydzuhjcaxDxDI2EyxE9SNXl2uCN+nZdc0Vwa+OKmDQ7drWtFiSbXJP5dgT7JiyfTTBkcUzRqA+Zrri3O4IQMqsKajf3N5FTqH8rD+Kh1mN8dzbzix25sOo9VJxjJIljcGuuSDs4Cx9NuExUUAAAHCmSCzSSbAC5vwLeqxfhYQOos/KyXYMojLuUIqV5dNvJrcAHfgANgPf1TqZ2NF7saPzPcGge5OwSZnnMsM87xTjWNW8m4FxsfDtyNueO3dLgge/eQudb8xuB7DouKsx/Iz0sGIlbqo64rmWEuY3xg5mr+Z4ZvdoIuGkc9VmPZvoHRCKnZYXBL/DIdtvsbXukwwWXIxrfGov9yrwWQSeo0Q4pDLpjbKyJvF3+QAdfmtunnA8Ljp4y2CTWCS4uDtYLjyQQbKnfBC7Ukr4jqjcWnu02P3C0KANROb4hfYMvDCsQLCWyd9idgQfVD8UyearEIqh0MT4WRlrhKSQXagWFrByR5ubcpUy78TS17RWR+K0WGtoAe3pct4fyex91cWG1sc0bZYXB8buHDj/AAfROxieTnxNjNMIGqMm08mz4WW22a0NHlNxwizKEAW6dlO0L3QmVJrgiqy9BI0tkijeDyHNBv8AcJHzN8JqPSXxM8LfhpIAvt5RwPZWY54CW81Ym1rWNJ5fx6AH+4QMdQ07EEYDl5tNEyKLcNG+qx1E/M53clEJYBydvQf2XekqGlotYFddbW73Cjsy2hBFU0DTIxpL4jqDTa5HDmtN+S0kItFUBzQ5p2I9j7EHcex4UJ8ut/kF7Eb22QzEsNrJJY/4OVkWknxBI3WxzbWaNI3uD1BG3XotUWaEBxQuNDJ0JzXjTIKaWRzrBrTv1vwAAeSeFIpcHqdP8ySIu66GuA9di4/ugWc/htJXx6TVubY3DQxvh3HVw+Y7H81utk1UJNGJJA2JzybRh0cYc7d27nf8nbk/corW0+gkKJlzD5KSJsdQAXNAAe3driOu+49isr6jcm6LoSy+RsdQzgeDCTzvF29B3t1PomJ8LW7ACwQrAMRa6niczgtH36qXJWd09aAkGQlm3N5ImnloP0CB4jk2ll5jDTe92eU355HP1UzEcbihbqkcGj9T7BKNV8V4g6zIXuA6lwb9hYrGZR/KamB3/iJ2my14JaLlwBJBIBO/QrlQ0oleXMIcGmwDd9x81z/QIbmH4lxmklfE14maAWscL9Rc3G1gLk8bArhlD4iNqS1kLP5p+dvGlv4njbcb/qlV7XqO2v4toxp/gD2WKRZyxbxP1B5j7lZ10T6f+VM2xIuDe4eO7D1C44hXGwlE2nSwBkfl2Lhp13cbA7u35tsOt++JatDXPY2RgPlOrXa/PzC44G4UJuEsOlwDIw7i2vkdztb6JGMBYS4ipm9NmyR5DnRlzwBYvOmMEfiDe/8A5spP+6pJZGU7S18r+S29mjqbb2AHUkX2UDFcrmRhMcrwQNt7hxHS/P2Kl/DzLxp2Gd4HiPNh/wAW9P7/AG7In4BS3+QrawIwsytFC4SBpMumznOJJIve4HA+gCN4FCfEF/p7KLU1ZsCfyj7Llk/HnVkrmRNcBBdhkIGnVfp3Nh+oUPxcjOxJ9R2dAqiWLTMST8a8VfFRRRMJb/EPLXkbXjYNRb7Elv0uE3yYc0gatz3uUqfELLLqmk0tc4mImRjTvc2ILbncXB+6tb5FaI19ybCg5hjKZoGC4urIwTIzJabxXSho7WJ+uyqiOo81gbEcg8/ZHKLN00bPDa/y9un2T1Fdz1WyeTSNUfpvh7E/5J2X6XIab9rHlCZvhvM0E3bt2c0g/TlKOJ5ikm+Y/QcIjg+Xa6aMSQloY7i8rWk9Pl3K3R9TOZx9uIVPw/quQwu9rFCazBJI3Wc0tPYiy6Yg3EaOxlc9jSbBzZAWk9rg3+4UjDPiNNqa2qDZ2D84BcB6FZxBhrnb0QYGlpC1N3wszQaeqFO4/wAqc29BJbyu9L20nvspOZ8cw2VjXQ6mv/E0i3tYnlV/VTgO1NPqD27fVcBxMzIRmxnkKn0Dj3xIpKW7bmWQfhjsbe7uAkHFPjJWPJEMUMQ6a9UjvvsEiQRX5v3Pck/1TFhuBF3EZvzwXE+vYI7J1Ix8VMYttzr/ANS8Qtcyt+kbbftdCKnNE0sjpJ/MXANNrtsGm4LBezTfnbfqmSfLTmj+ZZg7eiAYtSRsBsQVxEMJjboQ/l7FnStsJWC23ndpPpzsfa6b6TBHPF5JCR/wt++6prD8RbBKHOtoOzweC08/tf6IvhuJtfOGwTl0XJaR5hvsNYtcfTp1U7YvcUx4txlmy1un+XB05Lt9/pyo7Memp7uDWSHtu0/fft2XKkIDdl2/hweUmiOo4KvTC4xYDmiOojDtmu6s1AkdNxsisczXXDXAkcjqPccpFjy7E93Fj3RFmTJY3CWFx1AbODiTbsQeR6FPR3I2slyYMYOmr+40SUgcCHC978pMx7K8oJ8OUBh41N1Fp7ci4TNhWNku8Gobol6HgP8A7H0Sv8Q8yOjLYYjZ53J/KOPvytcqUswcC5BlCj3AWCfxOGlzJJWTQucXAXEcjC43Nml1nN683W2P/EB3yU1r9X2vv/xB/dK7oSbkkknkkkk+5O5WCADopvO1VPVHw0vkZGme+Q6pHuee7iT+65+EpJH2WulKu5ZoChOLWpq+FuCMifPIBvI4AejQ0EgdvMT+iF4XlyefeNlm/md5W/Q9fpdN2XcAkpS7VI17SQQGtcLHgi556duFTgJB/U8r5zIwr3G7wl6uP+pDt+ixV8l+55NGIv8Ap80YsdDwOdJuT1uL87FRpaWUjQ0PL3O2LrAAX6W4HooU2ITOtoLTYjSbi+3U2RjKNe98jvEAFrabfqeVMoDNUtYlVuEKf4fPkYPEncD2YGgfU2u76oPjVNJhzP5zgYNgJA0+U8AOA4v39PVWZTTbLrW0TJoyx7Q5rgQ5rgCCD0IPITHwqRUmXMwO5WtDhk1bTh0R8Jj22a97SSR+ZrLgkdiSL+qP5DwZtFCYA7UWON3WsXOJJLiLm1z6lMMNmjSdrfsgNeyojmcYYxJG/e4dpcD1Fjz/AJU74vEn/P73G+XyH8o0+OLKDW1jbG5sBuSeABuSUEOJuaP5jXt9P8pdxSKqrXGEDwqblzg7U54/KNtvqpzybXU1St9xCxfJ8k0j6ulLXMlc54jI0nSXG2kk2P6coNBQySvMQicJW8tLTce54Vuuhay0TbDSNh2aNlFp8HI8vikSyXLiNzpHAA/CBdWJmNUZgx3uI2DZEe5383xgO0bQN+13c/ZNx+HkTGHw5Z4+5bJp+pAG6MwVbYAWeHJdoABsTq9bqfTVI8FpIcNuHm5XNkbu41VA0JVuZsl1cXma81DADYOc4yAAX2B2JtvtbhKuFOlqJGxwxOe88NbufUk8AepV8wYiN7i4UvJ+U4KUSPjb55nl7iebEkho7AX49UePMCN7gZA6nRlfUvwtrngFzYWejpCSPcNYR+q51Xwirg8OvFI1u+lpc03/APkLH7hXlHBdbGEhbzMHytYsyimU38M9onjLSCCA8WvbfZ24dv2Rv/qA5jToIYDfoL3PJurGxjB4qiN0czQ5p+4PQtPII7hVhhfw+8CqeZpBI2Nx8IHqOQ5/qL2+l1yvQlPmV/5DcIYVgtRXHxJy5rDwOHOH9Amuny1DCABG33IufuVIw2Xy8jbsidW4uZ0GyQXL3AYm/wBQDW0ETmlro2uaRwWgg/oqbzFh7cNrmuj2ilFwPy2O49t/1Vx6XB25u3qqv+MVLd0DrHSNbdyOSA79mlF8draj7i8w4jkPUYsIxsOA3uEehqgd7qpMkUtQ91mm0TeXOv13sB1Vkw0haObrsoCGrlOJua3UPRVYHVFabMDmtsDtwlLxCFj65w549EK5COprYw3cJ5gqyfODZzSHA+oSC7FDVTSSuO7nEe1jpA/REsy5oZFC4k7246k9Aq0y9irw9zSCdRJ9id1vjbIpMLFmTE4Uy5n5XjEAk8VpJ6A7+1ktVzGt4KXpcekbs1RZMYeeXfosOEsNCpSuSjs3DD5QEyZJy6Kl5lkF4ozYNP4n82PcD+qQP9Qcem/orj+Frw7DYnd3SE97h5BB9dly4SD+UT8n5NJSnZjKabayjmJEXnZD62cAI3nkia6AsQz+PWJcOp84+K9u8brH02umj4eZkeKnRI7ZzdtgNwd+OTv+iXCGFZT0+l4dG6z2m4v3C9YqJHyP3PpPC8QuN0TZXkghu3qq0yVmYSuax+zurVZMLhbZTtrUObMiXVlls1elqGdNJomuFrILVYKWkuiOk826FHQxeOahZQ3c2V1LTnxT4l9bm7tPBF/wnuimH4drnErRtp0kdQQjuLYW2QXt5m7tPYpclx90A8rgXg2N+b9ypyvE7lqPyGoUqXhoka52m3XtdAK+rLnNZqsPxOt09B3K2qK2Sca5LG+3l4K6so3AXY0X7FAyB++o1W479wTjeDOkb/8AzukYLHUSdz6i/CZcMxCoDQHhrRbY8r2alc5tr2Ft7LeSnf4Yadr/AP5RhaGoJPLuSP8Ac7oy3VZwcbXb0t1Rmhx1kgu1wIVe1WDvDmsDz4RPHX1XHEY20roSxz2AHT5AXF2vYAjruuU2agOgqxLMqZ9rqqXZ1idWzQvNrOsCbWPHBHZWJh9A5zBrLtx15+3RcqXIFCxxeKePWSSXEAuJO5N04Y7G5Pzo6gvCKpjODf17oy7EwQt8RyjHJGRHeJ1tnM6fThVUybEGV38EHB7r3LiNhH+f/CT4SuhHDIG2ZY76gG+6T/iDTslpXtuNQ8zfRzeP7fVPNFgTGtGvzu6k9/QKHjmTaapbZ7LHkFpIII3HCxEKkG4TZFIqJ2W8ObDAyNvQbnu47kn6o2AhtTh0lI+zvNH0d/dT4ZQd0lrvctWqHHqbPauT4F3Y66mDDXEXA2XcCepnMDuVfn3Kxd/OjJ8vLehHcDulfD4w1vqrfxOMaSHKpaoBsj2jgONvZW4HJXifUScah+YnrnXXjytCuvhbJ0oHVznHIQQR0VkZAzvHC51PKQxsn8yNxNhqPztPa53+pVavNlDxOS4jINiAf6IgvLUh+Uaoz6c/1K47g8WSdnHObKdh5c63AG1/U8BVhh3xIqoYvDAa62wJvt+qD4zmOoqv+8/yjhrdm/bqhGHe5H5PqMH/AFArOzFiT/B9v0WJviX6i+bfc6Ldj7Fc7qbS0RkNhymxc60OLuhkZI3dzD9x1F1buVviLBUADXof1a7Y/TuqdrMOdGbO2RXJr4BKWTNB1WId1HTb/wA6pWVQRcNT6n0HTYoHcEFEqWpDjY7KoJ6OenfqgmNugduPZEqL4gyxuAmjtblzdx7qJcojTLadTdiuD2WS9Q5+p5ALPF/dTXZhjdw4H2KbyEypMl4VZZpymyokmkbK9h/4kWuPSyasZxeVw0QsJLttXQeqEVVJJDTnS0yvN7gdSeSkuT6jBqCaJkzhGGjQ1mxJ6jumfBqWWYlrbaR+JB4GyeB5mWdbhTsLxM08NnENJ9Vy1e5QbrUP1FO1v8su5G5QiWqIj0h/mJsNXZRRjDS0Wdcd0GxbFAXxlo1OB+gXMw9TgK2YwSub5XO3I4K9wiNs1QXHcR8f+4pfxSolMRLG3Nr2HdK+Ss6vpql7asOYJDsTwD2usxDkbHqC+VeNCX9SsvsF2LbJYp81Q2uHj7rjNnBjiWtdc9huqC4qTBSYzVWIsjYSSLBIGBZigqsQqHR2LmNay/UgXJt6XJXfEcNkqmkSvLYzy1psSO10HjyTBTO8Wk1RytHOolrvRw6pPMG7jQldSxY5dluEk5bz9FONLjpe0lrgfzDYpsjqQRdrgfqsnVU9raNr2kOFwUkYvQGmN2m8f7JtrMWbH8xsl3EsXina5ltQIIQsAe47EzKdQZBiIO90YhzS6OMt2sUk0mBysv57i+1+y4YtNNG3jVt0QLYNCVHiw3JGbcxaY3G+5VdRzat+65Ynib5nWdcAdFHpZrbK/Hi4rvuRHPb0OoeoItRATJimWTBG1znN8w4CVqCpDd17iWMPftqJA4uUVSovU41jtyoE5vZdY2Oe6wBJKsDAspxiG0zA5zu/RC2QY+5Nl/6aErQsXoaj+astmndqbvGf/r/hL+pOVgwsSFlKmjMusWtliKDPI5u6lU9aWHY2UDSpFBRGR9unVcTQudJctW+Q73cfuopjlYdVnAjqnSgpGMFgBsu8rARuFIfk70JoEhYT8QD4YZK25GwKJDNkdgGgOLtgOSSelkpY5hIHmZt3CO/CrBmyTOleL+HsB6913jx5ByE7cZ8PyKZ7STXjB30tJB+pCecJwCKEAMb9zddo1NjK0D1GDU6gL0RraOO6ktoza62p1yG+nBFiFXGecElbICwksPTsVZrtkGzFSmSKzdyluBUNWK9SsZ21DYrMaNh3XDKUjyXeKCCCdimuXDntHmFkuYpeJ2sdDuprJBWC7se48UlrLKvC4n/Mxp9wl7C8xMc0EHfspsmNEjZTANdVOVS3URM8wvbUsZTktL/LpabAlWFlHLbaSIF51Su3JO5ulaqwzxJ2zavMw3CYZ8YkLdvmV5P4BRHriYdxmkqBYkn6KFLUahboUr4fWyknxT12TFRgOHK83OzhuIl2PGtWYs4nlGJpL4f5chN7jqed+6lYdJKxgu4lw7E/stsZqwHBt+ql4XGD15T8XMjcFwonO75BeS/1WMpdDTpKKVeH8WdsoE1mmw3CoKV3FB76nkQ235UOvgBHK7vlAQuuxEDa6CoYiRm+ja1we0WPVLLvROeaLGO55ScvQwm1nn5xTzaOrIG6z+J3WhasDU6hF826uWflDB4mta/Zzj17JtqI9IVKYZjc0HyO27FMMPxHfazmXPooMmByb7lKZVjbjzGugeHcWKqKyN4zm2WcFttLTz3QMBUYEKDcTmcMdT2y8XtlifEzloRHBZbEqC3qulB8yxxYqdG+hnLjZFKmRjW87oJhnzr2v5XmkbqbIuMVPlK7ZAzEKaYtfs2Tr2KFYn8qFj+qtxKAtTp9KUNUHgFpuCprnOHRJmRv+032CevwITqHOTK6y8lxsAcodWoRDylZWKrYjEWzDUle5/VdNb7cqNTKd0UIs7JlBoakWpfdpDh0VcY7OAXg8bqxazg+xVS5t+Z6Zj/JqMTmAAue5Zo7Auve5TOGpfy3/wBsJhT22xleMAKKnRkS6eGtoFIcsqHcgOYvRUObwpEijSoWUHRhAxfxfFwJBqRLDsYBOx2SnnPke4XbB/lRjGFQERDPbkR5kxS+2pYKhxHlBKXqL505YfwFnG+5jNxizXicA+UpbnxMRm77g9irWqvlVS57+b6pi4gTFnOa6gfFsYMxsNmhDtK1atlYqhRQkbMWNmY4LwBbLUrYM2BsvCtStl06eFYsWxWzpqsXqxdO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390" name="AutoShape 30" descr="Beans - 06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392" name="AutoShape 32" descr="Beans - 06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" r="4504"/>
          <a:stretch/>
        </p:blipFill>
        <p:spPr>
          <a:xfrm>
            <a:off x="4295991" y="4869160"/>
            <a:ext cx="3372353" cy="12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7630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What vegetables can you put in a salad?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9050" r="9838" b="4850"/>
          <a:stretch/>
        </p:blipFill>
        <p:spPr>
          <a:xfrm rot="5400000">
            <a:off x="1891456" y="1529208"/>
            <a:ext cx="5361088" cy="529649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440000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en-AU" sz="2200" dirty="0">
                <a:solidFill>
                  <a:schemeClr val="accent2"/>
                </a:solidFill>
              </a:rPr>
              <a:t>Herbs are a fun and excellent way to enhance the appearance, taste, texture and nutritional value of a salad</a:t>
            </a:r>
            <a:endParaRPr lang="en-US" sz="2200" dirty="0">
              <a:solidFill>
                <a:schemeClr val="accent2"/>
              </a:solidFill>
            </a:endParaRPr>
          </a:p>
        </p:txBody>
      </p:sp>
      <p:pic>
        <p:nvPicPr>
          <p:cNvPr id="15" name="Content Placeholder 3" descr="C:\Users\coc06c\AppData\Local\Microsoft\Windows\Temporary Internet Files\Content.Outlook\5GUU4JML\photo 1 (4).JPG"/>
          <p:cNvPicPr>
            <a:picLocks/>
          </p:cNvPicPr>
          <p:nvPr/>
        </p:nvPicPr>
        <p:blipFill rotWithShape="1">
          <a:blip r:embed="rId3" cstate="print"/>
          <a:srcRect t="18735" b="18735"/>
          <a:stretch/>
        </p:blipFill>
        <p:spPr bwMode="auto">
          <a:xfrm>
            <a:off x="720000" y="2420888"/>
            <a:ext cx="7668424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06B8F-45E5-6747-BFE3-5794A400FB3B}"/>
              </a:ext>
            </a:extLst>
          </p:cNvPr>
          <p:cNvSpPr txBox="1"/>
          <p:nvPr/>
        </p:nvSpPr>
        <p:spPr>
          <a:xfrm>
            <a:off x="703061" y="6229773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Micro herbs 2 weeks after planting: Ready to harvest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228B5-6128-FD44-B6A7-81DF8DA477B0}"/>
              </a:ext>
            </a:extLst>
          </p:cNvPr>
          <p:cNvSpPr txBox="1"/>
          <p:nvPr/>
        </p:nvSpPr>
        <p:spPr>
          <a:xfrm>
            <a:off x="720000" y="360000"/>
            <a:ext cx="7344816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300" b="1" dirty="0">
                <a:solidFill>
                  <a:schemeClr val="accent1"/>
                </a:solidFill>
              </a:rPr>
              <a:t>Micro herbs</a:t>
            </a:r>
          </a:p>
        </p:txBody>
      </p:sp>
    </p:spTree>
    <p:extLst>
      <p:ext uri="{BB962C8B-B14F-4D97-AF65-F5344CB8AC3E}">
        <p14:creationId xmlns:p14="http://schemas.microsoft.com/office/powerpoint/2010/main" val="11384788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How to prepare vegetables for a salad? </a:t>
            </a:r>
            <a:br>
              <a:rPr lang="en-AU" sz="3300" b="1" dirty="0">
                <a:solidFill>
                  <a:schemeClr val="accent1"/>
                </a:solidFill>
              </a:rPr>
            </a:br>
            <a:r>
              <a:rPr lang="en-AU" sz="3300" b="1" dirty="0">
                <a:solidFill>
                  <a:schemeClr val="accent1"/>
                </a:solidFill>
              </a:rPr>
              <a:t>Safety rules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5995" y="1986482"/>
            <a:ext cx="2865528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Start by </a:t>
            </a:r>
            <a:r>
              <a:rPr lang="en-AU" b="1" dirty="0">
                <a:solidFill>
                  <a:schemeClr val="accent2"/>
                </a:solidFill>
              </a:rPr>
              <a:t>washing your hands</a:t>
            </a:r>
            <a:endParaRPr lang="en-AU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628800"/>
            <a:ext cx="1620000" cy="108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645995" y="2974794"/>
            <a:ext cx="5547319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Remove </a:t>
            </a:r>
            <a:r>
              <a:rPr lang="en-AU" dirty="0">
                <a:solidFill>
                  <a:schemeClr val="accent2"/>
                </a:solidFill>
              </a:rPr>
              <a:t>any bruised, skin, </a:t>
            </a:r>
            <a:r>
              <a:rPr lang="en-AU" b="1" dirty="0">
                <a:solidFill>
                  <a:schemeClr val="accent2"/>
                </a:solidFill>
              </a:rPr>
              <a:t>damaged </a:t>
            </a:r>
            <a:r>
              <a:rPr lang="en-AU" dirty="0">
                <a:solidFill>
                  <a:schemeClr val="accent2"/>
                </a:solidFill>
              </a:rPr>
              <a:t>or</a:t>
            </a:r>
            <a:r>
              <a:rPr lang="en-AU" b="1" dirty="0">
                <a:solidFill>
                  <a:schemeClr val="accent2"/>
                </a:solidFill>
              </a:rPr>
              <a:t> non-edible parts</a:t>
            </a:r>
            <a:r>
              <a:rPr lang="en-AU" dirty="0">
                <a:solidFill>
                  <a:schemeClr val="accent2"/>
                </a:solidFill>
              </a:rPr>
              <a:t>. </a:t>
            </a:r>
            <a:br>
              <a:rPr lang="en-AU" dirty="0">
                <a:solidFill>
                  <a:schemeClr val="accent2"/>
                </a:solidFill>
              </a:rPr>
            </a:br>
            <a:r>
              <a:rPr lang="en-AU" b="1" dirty="0">
                <a:solidFill>
                  <a:schemeClr val="accent2"/>
                </a:solidFill>
              </a:rPr>
              <a:t>Wash the vegetables</a:t>
            </a:r>
            <a:r>
              <a:rPr lang="en-AU" dirty="0">
                <a:solidFill>
                  <a:schemeClr val="accent2"/>
                </a:solidFill>
              </a:rPr>
              <a:t> under running tap water to remove any traces of soil.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5995" y="4304765"/>
            <a:ext cx="6048672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Use </a:t>
            </a:r>
            <a:r>
              <a:rPr lang="en-AU" dirty="0">
                <a:solidFill>
                  <a:schemeClr val="accent2"/>
                </a:solidFill>
              </a:rPr>
              <a:t>a clean and dedicated</a:t>
            </a:r>
            <a:r>
              <a:rPr lang="en-AU" b="1" dirty="0">
                <a:solidFill>
                  <a:schemeClr val="accent2"/>
                </a:solidFill>
              </a:rPr>
              <a:t> cutting board </a:t>
            </a:r>
            <a:r>
              <a:rPr lang="en-AU" dirty="0">
                <a:solidFill>
                  <a:schemeClr val="accent2"/>
                </a:solidFill>
              </a:rPr>
              <a:t>to place the vegetables on. </a:t>
            </a:r>
            <a:r>
              <a:rPr lang="en-AU" b="1" dirty="0">
                <a:solidFill>
                  <a:schemeClr val="accent2"/>
                </a:solidFill>
              </a:rPr>
              <a:t>Use appropriate knives. </a:t>
            </a:r>
            <a:r>
              <a:rPr lang="en-AU" dirty="0">
                <a:solidFill>
                  <a:schemeClr val="accent2"/>
                </a:solidFill>
              </a:rPr>
              <a:t>Be careful and do not injure yourself. Then, </a:t>
            </a:r>
            <a:r>
              <a:rPr lang="en-AU" b="1" dirty="0">
                <a:solidFill>
                  <a:schemeClr val="accent2"/>
                </a:solidFill>
              </a:rPr>
              <a:t>cut </a:t>
            </a:r>
            <a:r>
              <a:rPr lang="en-AU" dirty="0">
                <a:solidFill>
                  <a:schemeClr val="accent2"/>
                </a:solidFill>
              </a:rPr>
              <a:t>them </a:t>
            </a:r>
            <a:r>
              <a:rPr lang="en-AU" b="1" dirty="0">
                <a:solidFill>
                  <a:schemeClr val="accent2"/>
                </a:solidFill>
              </a:rPr>
              <a:t>up </a:t>
            </a:r>
            <a:r>
              <a:rPr lang="en-AU" dirty="0">
                <a:solidFill>
                  <a:schemeClr val="accent2"/>
                </a:solidFill>
              </a:rPr>
              <a:t>in the shape that you want.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45995" y="5797076"/>
            <a:ext cx="367468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Assemble</a:t>
            </a:r>
            <a:r>
              <a:rPr lang="en-AU" dirty="0">
                <a:solidFill>
                  <a:schemeClr val="accent2"/>
                </a:solidFill>
              </a:rPr>
              <a:t> the salad in a bowl. </a:t>
            </a:r>
            <a:br>
              <a:rPr lang="en-AU" dirty="0">
                <a:solidFill>
                  <a:schemeClr val="accent2"/>
                </a:solidFill>
              </a:rPr>
            </a:br>
            <a:r>
              <a:rPr lang="en-AU" dirty="0">
                <a:solidFill>
                  <a:schemeClr val="accent2"/>
                </a:solidFill>
              </a:rPr>
              <a:t>Keep covered in the fridge until use.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4" t="223" r="16664" b="223"/>
          <a:stretch/>
        </p:blipFill>
        <p:spPr>
          <a:xfrm rot="5400000">
            <a:off x="1065686" y="5310242"/>
            <a:ext cx="1143796" cy="16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28" b="-2"/>
          <a:stretch/>
        </p:blipFill>
        <p:spPr>
          <a:xfrm>
            <a:off x="827584" y="2888401"/>
            <a:ext cx="1620000" cy="1096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159422"/>
            <a:ext cx="1620000" cy="121401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633264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How to cut up vegetables for a salad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1680" y="1791618"/>
            <a:ext cx="252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accent2"/>
                </a:solidFill>
              </a:rPr>
              <a:t>Carrots </a:t>
            </a:r>
            <a:r>
              <a:rPr lang="en-AU" dirty="0">
                <a:solidFill>
                  <a:schemeClr val="accent2"/>
                </a:solidFill>
              </a:rPr>
              <a:t>can be shredded, sliced or in julienne.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1680" y="3202436"/>
            <a:ext cx="22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accent2"/>
                </a:solidFill>
              </a:rPr>
              <a:t>Cucumber</a:t>
            </a:r>
            <a:r>
              <a:rPr lang="en-AU" dirty="0">
                <a:solidFill>
                  <a:schemeClr val="accent2"/>
                </a:solidFill>
              </a:rPr>
              <a:t> can be sliced or diced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1680" y="4498431"/>
            <a:ext cx="225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accent2"/>
                </a:solidFill>
              </a:rPr>
              <a:t>Beetroot</a:t>
            </a:r>
            <a:r>
              <a:rPr lang="en-AU" dirty="0">
                <a:solidFill>
                  <a:schemeClr val="accent2"/>
                </a:solidFill>
              </a:rPr>
              <a:t> can be sliced, served whole, diced or shredded.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616" y="5752752"/>
            <a:ext cx="6876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But... There are many possibilities to cut up each vegetable - the texture will vary depending on what you choose. You can even be creative and cut them in any shape that you like...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000" y="1080000"/>
            <a:ext cx="370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Here are some examples...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00" b="6498"/>
          <a:stretch/>
        </p:blipFill>
        <p:spPr>
          <a:xfrm>
            <a:off x="4431576" y="4330096"/>
            <a:ext cx="2988000" cy="12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00" r="265" b="7000"/>
          <a:stretch/>
        </p:blipFill>
        <p:spPr>
          <a:xfrm>
            <a:off x="4431576" y="2907440"/>
            <a:ext cx="2988000" cy="12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" t="11477" r="4722" b="1537"/>
          <a:stretch/>
        </p:blipFill>
        <p:spPr>
          <a:xfrm>
            <a:off x="4431576" y="1484784"/>
            <a:ext cx="2988000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60000"/>
            <a:ext cx="8229600" cy="686549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1"/>
                </a:solidFill>
              </a:rPr>
              <a:t>How big should my salad 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823159"/>
            <a:ext cx="3996016" cy="2829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200" dirty="0">
                <a:solidFill>
                  <a:schemeClr val="accent2"/>
                </a:solidFill>
              </a:rPr>
              <a:t>If you only eat a small portion to accompany your meal at lunch:</a:t>
            </a:r>
          </a:p>
          <a:p>
            <a:pPr>
              <a:buNone/>
            </a:pPr>
            <a:r>
              <a:rPr lang="en-AU" sz="2200" dirty="0">
                <a:solidFill>
                  <a:schemeClr val="accent1"/>
                </a:solidFill>
                <a:sym typeface="Wingdings" pitchFamily="2" charset="2"/>
              </a:rPr>
              <a:t></a:t>
            </a:r>
            <a:r>
              <a:rPr lang="en-AU" sz="22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AU" sz="2200" dirty="0">
                <a:solidFill>
                  <a:schemeClr val="accent2"/>
                </a:solidFill>
              </a:rPr>
              <a:t>1 portion of vegetables</a:t>
            </a:r>
          </a:p>
          <a:p>
            <a:endParaRPr lang="en-AU" sz="22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AU" sz="2200" dirty="0">
                <a:solidFill>
                  <a:schemeClr val="accent2"/>
                </a:solidFill>
              </a:rPr>
              <a:t>If you eat it as a whole meal </a:t>
            </a:r>
            <a:br>
              <a:rPr lang="en-AU" sz="2200" dirty="0">
                <a:solidFill>
                  <a:schemeClr val="accent2"/>
                </a:solidFill>
              </a:rPr>
            </a:br>
            <a:r>
              <a:rPr lang="en-AU" sz="2200" dirty="0">
                <a:solidFill>
                  <a:schemeClr val="accent2"/>
                </a:solidFill>
              </a:rPr>
              <a:t>for dinner:</a:t>
            </a:r>
          </a:p>
          <a:p>
            <a:pPr>
              <a:buNone/>
            </a:pPr>
            <a:r>
              <a:rPr lang="en-AU" sz="2200" dirty="0">
                <a:solidFill>
                  <a:schemeClr val="accent1"/>
                </a:solidFill>
                <a:sym typeface="Wingdings" pitchFamily="2" charset="2"/>
              </a:rPr>
              <a:t></a:t>
            </a:r>
            <a:r>
              <a:rPr lang="en-AU" sz="2200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AU" sz="2200" dirty="0">
                <a:solidFill>
                  <a:schemeClr val="accent2"/>
                </a:solidFill>
              </a:rPr>
              <a:t>2-3 portions of vegetables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38" y="1823158"/>
            <a:ext cx="3957254" cy="43295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291500"/>
            <a:ext cx="6334048" cy="48761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Cabbage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Celeriac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12043">
            <a:off x="1763688" y="1830142"/>
            <a:ext cx="5523354" cy="42649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AU" sz="3300" b="1" dirty="0">
                <a:solidFill>
                  <a:schemeClr val="accent2"/>
                </a:solidFill>
              </a:rPr>
              <a:t>Eggplant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32170" y="1916832"/>
            <a:ext cx="5079660" cy="465032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6149</TotalTime>
  <Words>1319</Words>
  <Application>Microsoft Office PowerPoint</Application>
  <PresentationFormat>On-screen Show (4:3)</PresentationFormat>
  <Paragraphs>201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PowerPoint Presentation</vt:lpstr>
      <vt:lpstr>PowerPoint Presentation</vt:lpstr>
      <vt:lpstr>Artichoke </vt:lpstr>
      <vt:lpstr>Asparagus</vt:lpstr>
      <vt:lpstr>Broccolini</vt:lpstr>
      <vt:lpstr>Brussels sprouts</vt:lpstr>
      <vt:lpstr>Cabbage</vt:lpstr>
      <vt:lpstr>Celeriac</vt:lpstr>
      <vt:lpstr>Eggplant</vt:lpstr>
      <vt:lpstr>Kale</vt:lpstr>
      <vt:lpstr>Leek</vt:lpstr>
      <vt:lpstr>Okra</vt:lpstr>
      <vt:lpstr>Parsnip</vt:lpstr>
      <vt:lpstr>Radish</vt:lpstr>
      <vt:lpstr>Red cabbage</vt:lpstr>
      <vt:lpstr>Rocket</vt:lpstr>
      <vt:lpstr>Snow peas</vt:lpstr>
      <vt:lpstr>Turnip or Swede</vt:lpstr>
      <vt:lpstr>Witlof</vt:lpstr>
      <vt:lpstr>Zucchini</vt:lpstr>
      <vt:lpstr>Do you know how people eat vegetables around the world?</vt:lpstr>
      <vt:lpstr>Cauliflower</vt:lpstr>
      <vt:lpstr>Cabbage</vt:lpstr>
      <vt:lpstr>Extension activity</vt:lpstr>
      <vt:lpstr>Raita</vt:lpstr>
      <vt:lpstr>Kimchi</vt:lpstr>
      <vt:lpstr>Tzatziki</vt:lpstr>
      <vt:lpstr>Bruschetta</vt:lpstr>
      <vt:lpstr>Borscht</vt:lpstr>
      <vt:lpstr>Gozleme</vt:lpstr>
      <vt:lpstr>Guacamole</vt:lpstr>
      <vt:lpstr>Massaman curry</vt:lpstr>
      <vt:lpstr>PowerPoint Presentation</vt:lpstr>
      <vt:lpstr>What does a plant need to grow ?</vt:lpstr>
      <vt:lpstr>The example of the tomato life cycle</vt:lpstr>
      <vt:lpstr>Growing your mini herbs</vt:lpstr>
      <vt:lpstr>Let’s see the Australian climates</vt:lpstr>
      <vt:lpstr>Browse through the different climates.   To find out what you can plant in each area at different times of the year, click here.</vt:lpstr>
      <vt:lpstr>Did you find where you can grow Sweet potato?</vt:lpstr>
      <vt:lpstr>Did you find where you can grow English spinach?</vt:lpstr>
      <vt:lpstr>Did you find where you can grow Carrot?</vt:lpstr>
      <vt:lpstr>There is a science called Agronomy  It is the science of growing plants </vt:lpstr>
      <vt:lpstr>A science for the consumer</vt:lpstr>
      <vt:lpstr>Hybrids</vt:lpstr>
      <vt:lpstr>Be an Agronomist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a persuasive dot point text to champion an ‘ugly’ vegetable.</vt:lpstr>
      <vt:lpstr>Which ones could you safely eat?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what recipes are vegetables the main ingredient?</vt:lpstr>
      <vt:lpstr>Can you describe your favourite salad?</vt:lpstr>
      <vt:lpstr>What are the elements that compose a salad?</vt:lpstr>
      <vt:lpstr>What vegetables can you put in a salad?</vt:lpstr>
      <vt:lpstr>Herbs are a fun and excellent way to enhance the appearance, taste, texture and nutritional value of a salad</vt:lpstr>
      <vt:lpstr>How to prepare vegetables for a salad?  Safety rules</vt:lpstr>
      <vt:lpstr>How to cut up vegetables for a salad</vt:lpstr>
      <vt:lpstr>How big should my salad be?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Cochet, Maeva (F&amp;N, North Ryde)</dc:creator>
  <cp:lastModifiedBy>Beelen, Janne (A&amp;F, North Ryde)</cp:lastModifiedBy>
  <cp:revision>222</cp:revision>
  <dcterms:created xsi:type="dcterms:W3CDTF">2014-10-16T03:48:02Z</dcterms:created>
  <dcterms:modified xsi:type="dcterms:W3CDTF">2021-05-16T08:37:16Z</dcterms:modified>
</cp:coreProperties>
</file>