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70" r:id="rId2"/>
  </p:sldMasterIdLst>
  <p:notesMasterIdLst>
    <p:notesMasterId r:id="rId54"/>
  </p:notesMasterIdLst>
  <p:handoutMasterIdLst>
    <p:handoutMasterId r:id="rId55"/>
  </p:handoutMasterIdLst>
  <p:sldIdLst>
    <p:sldId id="297" r:id="rId3"/>
    <p:sldId id="298" r:id="rId4"/>
    <p:sldId id="397" r:id="rId5"/>
    <p:sldId id="299" r:id="rId6"/>
    <p:sldId id="331" r:id="rId7"/>
    <p:sldId id="326" r:id="rId8"/>
    <p:sldId id="328" r:id="rId9"/>
    <p:sldId id="332" r:id="rId10"/>
    <p:sldId id="401" r:id="rId11"/>
    <p:sldId id="334" r:id="rId12"/>
    <p:sldId id="385" r:id="rId13"/>
    <p:sldId id="386" r:id="rId14"/>
    <p:sldId id="387" r:id="rId15"/>
    <p:sldId id="390" r:id="rId16"/>
    <p:sldId id="372" r:id="rId17"/>
    <p:sldId id="373" r:id="rId18"/>
    <p:sldId id="374" r:id="rId19"/>
    <p:sldId id="318" r:id="rId20"/>
    <p:sldId id="335" r:id="rId21"/>
    <p:sldId id="336" r:id="rId22"/>
    <p:sldId id="364" r:id="rId23"/>
    <p:sldId id="365" r:id="rId24"/>
    <p:sldId id="366" r:id="rId25"/>
    <p:sldId id="338" r:id="rId26"/>
    <p:sldId id="339" r:id="rId27"/>
    <p:sldId id="341" r:id="rId28"/>
    <p:sldId id="380" r:id="rId29"/>
    <p:sldId id="381" r:id="rId30"/>
    <p:sldId id="382" r:id="rId31"/>
    <p:sldId id="383" r:id="rId32"/>
    <p:sldId id="384" r:id="rId33"/>
    <p:sldId id="367" r:id="rId34"/>
    <p:sldId id="368" r:id="rId35"/>
    <p:sldId id="400" r:id="rId36"/>
    <p:sldId id="370" r:id="rId37"/>
    <p:sldId id="343" r:id="rId38"/>
    <p:sldId id="344" r:id="rId39"/>
    <p:sldId id="345" r:id="rId40"/>
    <p:sldId id="361" r:id="rId41"/>
    <p:sldId id="362" r:id="rId42"/>
    <p:sldId id="347" r:id="rId43"/>
    <p:sldId id="348" r:id="rId44"/>
    <p:sldId id="349" r:id="rId45"/>
    <p:sldId id="363" r:id="rId46"/>
    <p:sldId id="351" r:id="rId47"/>
    <p:sldId id="375" r:id="rId48"/>
    <p:sldId id="376" r:id="rId49"/>
    <p:sldId id="358" r:id="rId50"/>
    <p:sldId id="398" r:id="rId51"/>
    <p:sldId id="399" r:id="rId52"/>
    <p:sldId id="315" r:id="rId53"/>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3B2291"/>
    <a:srgbClr val="0066FF"/>
    <a:srgbClr val="75BB29"/>
    <a:srgbClr val="341E7E"/>
    <a:srgbClr val="2E1B6E"/>
    <a:srgbClr val="3B176E"/>
    <a:srgbClr val="49075E"/>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971" autoAdjust="0"/>
  </p:normalViewPr>
  <p:slideViewPr>
    <p:cSldViewPr>
      <p:cViewPr varScale="1">
        <p:scale>
          <a:sx n="92" d="100"/>
          <a:sy n="92" d="100"/>
        </p:scale>
        <p:origin x="216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144" d="100"/>
          <a:sy n="144" d="100"/>
        </p:scale>
        <p:origin x="-7152"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9A97BC19-91D6-4B91-A0DE-2427EAACE257}" type="datetimeFigureOut">
              <a:rPr lang="en-US" altLang="en-US"/>
              <a:pPr/>
              <a:t>11/15/2016</a:t>
            </a:fld>
            <a:endParaRPr lang="en-US" alt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880B7235-E6E6-450B-A402-77025316A6A8}" type="slidenum">
              <a:rPr lang="en-US" altLang="en-US"/>
              <a:pPr/>
              <a:t>‹#›</a:t>
            </a:fld>
            <a:endParaRPr lang="en-US" altLang="en-US"/>
          </a:p>
        </p:txBody>
      </p:sp>
    </p:spTree>
    <p:extLst>
      <p:ext uri="{BB962C8B-B14F-4D97-AF65-F5344CB8AC3E}">
        <p14:creationId xmlns:p14="http://schemas.microsoft.com/office/powerpoint/2010/main" val="427783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AU"/>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1603F705-1F5C-45DC-A822-D52429F24126}" type="datetimeFigureOut">
              <a:rPr lang="en-AU" altLang="en-US"/>
              <a:pPr/>
              <a:t>15/11/2016</a:t>
            </a:fld>
            <a:endParaRPr lang="en-AU" alt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AU"/>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1770E6EF-21EC-48A4-AD19-3691BC0F51A3}" type="slidenum">
              <a:rPr lang="en-AU" altLang="en-US"/>
              <a:pPr/>
              <a:t>‹#›</a:t>
            </a:fld>
            <a:endParaRPr lang="en-AU" altLang="en-US"/>
          </a:p>
        </p:txBody>
      </p:sp>
    </p:spTree>
    <p:extLst>
      <p:ext uri="{BB962C8B-B14F-4D97-AF65-F5344CB8AC3E}">
        <p14:creationId xmlns:p14="http://schemas.microsoft.com/office/powerpoint/2010/main" val="475477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Good afternoon, everyone, welcome to attend this seminar. My name’s weitao, and I’m a PhD student from</a:t>
            </a:r>
            <a:r>
              <a:rPr lang="en-US" sz="800" baseline="0" dirty="0" smtClean="0"/>
              <a:t> University of Queensland. Currently, I’m visiting UNSW. Today, I’m going to talk about my research about the topic biometrics-based recognition system on wearable devices.</a:t>
            </a:r>
            <a:endParaRPr lang="en-AU" sz="800"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a:t>
            </a:fld>
            <a:endParaRPr lang="en-AU" altLang="en-US"/>
          </a:p>
        </p:txBody>
      </p:sp>
    </p:spTree>
    <p:extLst>
      <p:ext uri="{BB962C8B-B14F-4D97-AF65-F5344CB8AC3E}">
        <p14:creationId xmlns:p14="http://schemas.microsoft.com/office/powerpoint/2010/main" val="379032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is an overview of our system. The first step is to capture multi-view face images. In this step, we request the user walks several steps around the target to capture face images from multi-views. In step 2 we perform sampling optimization to choose the optimal face image subset. And finally, we perform multi-view sparse representation classification on the subset and obtain the final identity.</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10</a:t>
            </a:fld>
            <a:endParaRPr lang="en-AU" altLang="en-US"/>
          </a:p>
        </p:txBody>
      </p:sp>
    </p:spTree>
    <p:extLst>
      <p:ext uri="{BB962C8B-B14F-4D97-AF65-F5344CB8AC3E}">
        <p14:creationId xmlns:p14="http://schemas.microsoft.com/office/powerpoint/2010/main" val="386783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sparse representation theory, if </a:t>
            </a:r>
            <a:r>
              <a:rPr lang="en-US" baseline="0" dirty="0" smtClean="0"/>
              <a:t>the captured face images belongs to the same person, the sparse representation should be highly correlated. Therefore, we use a weighted representation to combine several face images together to obtain the final identity.</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11</a:t>
            </a:fld>
            <a:endParaRPr lang="en-AU" altLang="en-US"/>
          </a:p>
        </p:txBody>
      </p:sp>
    </p:spTree>
    <p:extLst>
      <p:ext uri="{BB962C8B-B14F-4D97-AF65-F5344CB8AC3E}">
        <p14:creationId xmlns:p14="http://schemas.microsoft.com/office/powerpoint/2010/main" val="191348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problem of MVSRC is applying MVSRC directly on a face image sequence is expensive. Therefore, we need a more efficient</a:t>
            </a:r>
            <a:r>
              <a:rPr lang="en-US" baseline="0" dirty="0" smtClean="0"/>
              <a:t> method. We observed that adjacent frames are similar, that is to say, adjacent frames doesn’t provide more information for recognition. Therefore, we aim to find a good down sampling strategy. The question is what is a good </a:t>
            </a:r>
            <a:r>
              <a:rPr lang="en-US" baseline="0" dirty="0" err="1" smtClean="0"/>
              <a:t>downsampling</a:t>
            </a:r>
            <a:r>
              <a:rPr lang="en-US" baseline="0" dirty="0" smtClean="0"/>
              <a:t> strategy.</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12</a:t>
            </a:fld>
            <a:endParaRPr lang="en-AU" altLang="en-US"/>
          </a:p>
        </p:txBody>
      </p:sp>
    </p:spTree>
    <p:extLst>
      <p:ext uri="{BB962C8B-B14F-4D97-AF65-F5344CB8AC3E}">
        <p14:creationId xmlns:p14="http://schemas.microsoft.com/office/powerpoint/2010/main" val="218425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transfer</a:t>
            </a:r>
            <a:r>
              <a:rPr lang="en-US" baseline="0" dirty="0" smtClean="0"/>
              <a:t> the </a:t>
            </a:r>
            <a:r>
              <a:rPr lang="en-US" baseline="0" dirty="0" err="1" smtClean="0"/>
              <a:t>downsampling</a:t>
            </a:r>
            <a:r>
              <a:rPr lang="en-US" baseline="0" dirty="0" smtClean="0"/>
              <a:t> strategy to an optimization problem. The optimization goal is to find an optimal subset of face images to achieve the highest recognition accuracy under a given energy budget. To solve this problem. We propose a </a:t>
            </a:r>
            <a:r>
              <a:rPr lang="en-US" baseline="0" dirty="0" err="1" smtClean="0"/>
              <a:t>downsampling</a:t>
            </a:r>
            <a:r>
              <a:rPr lang="en-US" baseline="0" dirty="0" smtClean="0"/>
              <a:t> strategy based on machine learning techniques. We first relate recognition accuracy with a list of parameters. The parameters are shown in the figure, they include the rotation angle, the first viewpoint and so on. Then we apply machine learning techniques to train a prediction model based on these parameters. And finally, given a new input, the model can choose the optimal face image subset.</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13</a:t>
            </a:fld>
            <a:endParaRPr lang="en-AU" altLang="en-US"/>
          </a:p>
        </p:txBody>
      </p:sp>
    </p:spTree>
    <p:extLst>
      <p:ext uri="{BB962C8B-B14F-4D97-AF65-F5344CB8AC3E}">
        <p14:creationId xmlns:p14="http://schemas.microsoft.com/office/powerpoint/2010/main" val="337325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I’m going to conclude the recognition process. First, the user look at the target from a certain angle, say theta start. This angle can be obtained by detecting facial features. And then, when the user is moving around the target, the </a:t>
            </a:r>
            <a:r>
              <a:rPr lang="en-US" baseline="0" dirty="0" err="1" smtClean="0"/>
              <a:t>smartglass</a:t>
            </a:r>
            <a:r>
              <a:rPr lang="en-US" baseline="0" dirty="0" smtClean="0"/>
              <a:t> estimates the angles of each face image based on IMU sensors. And finally when the user stops moving, we can obtain the angles of all the face images. And these angle information are used in the </a:t>
            </a:r>
            <a:r>
              <a:rPr lang="en-US" baseline="0" dirty="0" err="1" smtClean="0"/>
              <a:t>downsampling</a:t>
            </a:r>
            <a:r>
              <a:rPr lang="en-US" baseline="0" dirty="0" smtClean="0"/>
              <a:t> strategy to choose the best face image subset.</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14</a:t>
            </a:fld>
            <a:endParaRPr lang="en-AU" altLang="en-US"/>
          </a:p>
        </p:txBody>
      </p:sp>
    </p:spTree>
    <p:extLst>
      <p:ext uri="{BB962C8B-B14F-4D97-AF65-F5344CB8AC3E}">
        <p14:creationId xmlns:p14="http://schemas.microsoft.com/office/powerpoint/2010/main" val="49075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come to the evaluation.</a:t>
            </a:r>
            <a:r>
              <a:rPr lang="en-AU" baseline="0" dirty="0" smtClean="0"/>
              <a:t> We evaluate the system on two datasets: one is a public dataset it contains 20 subjects and 59 image sequences. The private dataset is collected by </a:t>
            </a:r>
            <a:r>
              <a:rPr lang="en-AU" baseline="0" dirty="0" err="1" smtClean="0"/>
              <a:t>smartglass</a:t>
            </a:r>
            <a:r>
              <a:rPr lang="en-AU" baseline="0" dirty="0" smtClean="0"/>
              <a:t>. It contains 10 subjects and it’s collected under different expressions and environments.</a:t>
            </a:r>
            <a:endParaRPr lang="en-US" dirty="0" smtClean="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15</a:t>
            </a:fld>
            <a:endParaRPr lang="en-AU" altLang="en-US"/>
          </a:p>
        </p:txBody>
      </p:sp>
    </p:spTree>
    <p:extLst>
      <p:ext uri="{BB962C8B-B14F-4D97-AF65-F5344CB8AC3E}">
        <p14:creationId xmlns:p14="http://schemas.microsoft.com/office/powerpoint/2010/main" val="247283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we compare MVSRC with several other multi-view face recognition methods on two datasets. From the results, we can see that MVSRC is 5%-10% more accurate than other methods.</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16</a:t>
            </a:fld>
            <a:endParaRPr lang="en-AU" altLang="en-US"/>
          </a:p>
        </p:txBody>
      </p:sp>
    </p:spTree>
    <p:extLst>
      <p:ext uri="{BB962C8B-B14F-4D97-AF65-F5344CB8AC3E}">
        <p14:creationId xmlns:p14="http://schemas.microsoft.com/office/powerpoint/2010/main" val="55087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implement the system on </a:t>
            </a:r>
            <a:r>
              <a:rPr lang="en-US" baseline="0" dirty="0" err="1" smtClean="0"/>
              <a:t>Vuzix</a:t>
            </a:r>
            <a:r>
              <a:rPr lang="en-US" baseline="0" dirty="0" smtClean="0"/>
              <a:t> M100 </a:t>
            </a:r>
            <a:r>
              <a:rPr lang="en-US" baseline="0" dirty="0" err="1" smtClean="0"/>
              <a:t>smartglass</a:t>
            </a:r>
            <a:r>
              <a:rPr lang="en-US" baseline="0" dirty="0" smtClean="0"/>
              <a:t>, and employ 5 users to recognize 10 subjects. We do the experiments in different environments and compare it with </a:t>
            </a:r>
            <a:r>
              <a:rPr lang="en-US" baseline="0" dirty="0" err="1" smtClean="0"/>
              <a:t>OpenCV</a:t>
            </a:r>
            <a:r>
              <a:rPr lang="en-US" baseline="0" dirty="0" smtClean="0"/>
              <a:t> face recognition methods. From the result, we can see that our system improves face recognition accuracy from 7%-15%. This table shows the system cost of different methods. We can see that our system achieves same level as </a:t>
            </a:r>
            <a:r>
              <a:rPr lang="en-US" baseline="0" dirty="0" err="1" smtClean="0"/>
              <a:t>Eigenfaces</a:t>
            </a:r>
            <a:r>
              <a:rPr lang="en-US" baseline="0" dirty="0" smtClean="0"/>
              <a:t>.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17</a:t>
            </a:fld>
            <a:endParaRPr lang="en-AU" altLang="en-US"/>
          </a:p>
        </p:txBody>
      </p:sp>
    </p:spTree>
    <p:extLst>
      <p:ext uri="{BB962C8B-B14F-4D97-AF65-F5344CB8AC3E}">
        <p14:creationId xmlns:p14="http://schemas.microsoft.com/office/powerpoint/2010/main" val="341695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18</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2020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19</a:t>
            </a:fld>
            <a:endParaRPr lang="en-AU" altLang="en-US"/>
          </a:p>
        </p:txBody>
      </p:sp>
    </p:spTree>
    <p:extLst>
      <p:ext uri="{BB962C8B-B14F-4D97-AF65-F5344CB8AC3E}">
        <p14:creationId xmlns:p14="http://schemas.microsoft.com/office/powerpoint/2010/main" val="386783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outline of this talk. First I’ll introduce the background. Then I would like to introduce my three biometrics-based recognition systems respectively. They are face recognition, key generation and gait recognition. Finally I will conclude this presentation.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a:t>
            </a:fld>
            <a:endParaRPr lang="en-AU" altLang="en-US"/>
          </a:p>
        </p:txBody>
      </p:sp>
    </p:spTree>
    <p:extLst>
      <p:ext uri="{BB962C8B-B14F-4D97-AF65-F5344CB8AC3E}">
        <p14:creationId xmlns:p14="http://schemas.microsoft.com/office/powerpoint/2010/main" val="21503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Wearable devices such as smartphone and smart glass are becoming more and more popular. One common problem is to pair two devices. Such as pair a smartwatch with a smartphone to exchange data. </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20</a:t>
            </a:fld>
            <a:endParaRPr lang="en-AU" altLang="en-US"/>
          </a:p>
        </p:txBody>
      </p:sp>
    </p:spTree>
    <p:extLst>
      <p:ext uri="{BB962C8B-B14F-4D97-AF65-F5344CB8AC3E}">
        <p14:creationId xmlns:p14="http://schemas.microsoft.com/office/powerpoint/2010/main" val="303892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types of traditional methods: explicit input,</a:t>
            </a:r>
            <a:r>
              <a:rPr lang="en-US" baseline="0" dirty="0" smtClean="0"/>
              <a:t> Key exchange method and static key. For explicit input, it’s labor-intensive, we need to pair every device by hand. This method is not suitable for some wearable devices such as smart glass and pacemaker because they have small form factor. For key exchange method, it needs public key infrastructure and it can’t distinguish legitimate devices and attackers. Another common method is static key. We pair two devices for once, and key is stored in each device. This method is vulnerable to attackers and doesn’t include key revocation.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21</a:t>
            </a:fld>
            <a:endParaRPr lang="en-AU" altLang="en-US"/>
          </a:p>
        </p:txBody>
      </p:sp>
    </p:spTree>
    <p:extLst>
      <p:ext uri="{BB962C8B-B14F-4D97-AF65-F5344CB8AC3E}">
        <p14:creationId xmlns:p14="http://schemas.microsoft.com/office/powerpoint/2010/main" val="221232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types of traditional methods: explicit input,</a:t>
            </a:r>
            <a:r>
              <a:rPr lang="en-US" baseline="0" dirty="0" smtClean="0"/>
              <a:t> Key exchange method and static key. For explicit input, it’s labor-intensive, we need to pair every device by hand. This method is not suitable for some wearable devices such as smart glass and pacemaker because they have small form factor. For key exchange method, it needs public key infrastructure and it can’t distinguish legitimate devices and attackers. Another common method is static key. We pair two devices for once, and key is stored in each device. This method is vulnerable to attackers and doesn’t include key revocation.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22</a:t>
            </a:fld>
            <a:endParaRPr lang="en-AU" altLang="en-US"/>
          </a:p>
        </p:txBody>
      </p:sp>
    </p:spTree>
    <p:extLst>
      <p:ext uri="{BB962C8B-B14F-4D97-AF65-F5344CB8AC3E}">
        <p14:creationId xmlns:p14="http://schemas.microsoft.com/office/powerpoint/2010/main" val="221232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types of traditional methods: explicit input,</a:t>
            </a:r>
            <a:r>
              <a:rPr lang="en-US" baseline="0" dirty="0" smtClean="0"/>
              <a:t> Key exchange method and static key. For explicit input, it’s labor-intensive, we need to pair every device by hand. This method is not suitable for some wearable devices such as smart glass and pacemaker because they have small form factor. For key exchange method, it needs public key infrastructure and it can’t distinguish legitimate devices and attackers. Another common method is static key. When we pair two devices for the first time, the key is stored in the device. Then the key is used forever. This method is vulnerable to attackers and doesn’t include key revocation.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23</a:t>
            </a:fld>
            <a:endParaRPr lang="en-AU" altLang="en-US"/>
          </a:p>
        </p:txBody>
      </p:sp>
    </p:spTree>
    <p:extLst>
      <p:ext uri="{BB962C8B-B14F-4D97-AF65-F5344CB8AC3E}">
        <p14:creationId xmlns:p14="http://schemas.microsoft.com/office/powerpoint/2010/main" val="2212320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system Walkie-Talkie can offer on-body authentication, automatic secure pairing and spontaneous key generation. The key principle of walkie-talkie is devices on the same body measure the same gait signals, and the gait signals can be used as a common signal to generate a key. The key can be used to secure the communication between these two devices.</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24</a:t>
            </a:fld>
            <a:endParaRPr lang="en-AU" altLang="en-US"/>
          </a:p>
        </p:txBody>
      </p:sp>
    </p:spTree>
    <p:extLst>
      <p:ext uri="{BB962C8B-B14F-4D97-AF65-F5344CB8AC3E}">
        <p14:creationId xmlns:p14="http://schemas.microsoft.com/office/powerpoint/2010/main" val="88036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 talking about our system, I’d like to introduce the user model and adversarial model. For the user model, we think only the devices on the same body can be paired together. There are two types of imposters: active imposter and passive imposter. The active imposter tries to pair an adversary device to legitimate devices by mimicking the user’s walking styles. The passive imposter tries to pair an adversary device to legitimate devices by using his own walking styles. </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25</a:t>
            </a:fld>
            <a:endParaRPr lang="en-AU" altLang="en-US"/>
          </a:p>
        </p:txBody>
      </p:sp>
    </p:spTree>
    <p:extLst>
      <p:ext uri="{BB962C8B-B14F-4D97-AF65-F5344CB8AC3E}">
        <p14:creationId xmlns:p14="http://schemas.microsoft.com/office/powerpoint/2010/main" val="2627627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26</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AU" dirty="0" smtClean="0"/>
              <a:t>Now, I’m going to talk about our</a:t>
            </a:r>
            <a:r>
              <a:rPr lang="en-AU" baseline="0" dirty="0" smtClean="0"/>
              <a:t> protocol</a:t>
            </a:r>
            <a:r>
              <a:rPr lang="en-AU" dirty="0" smtClean="0"/>
              <a:t>. Say Alice is a </a:t>
            </a:r>
            <a:r>
              <a:rPr lang="en-AU" dirty="0" err="1" smtClean="0"/>
              <a:t>smartglass</a:t>
            </a:r>
            <a:r>
              <a:rPr lang="en-AU" dirty="0" smtClean="0"/>
              <a:t> and Bob is a smartwatch, Alice wants to pair with Bob to exchange data. First, Alice sends a REQ to Bob and Bob sends a RSP back to Alice, After receiving the response Alice and Bob starts to collect acceleration data. And then they perform signal processing and key generation to generate a common key. The key is then used to secure the communication between Alice and Bob. Signal processing contains two steps: source separation and signal alignment. Key generation contains three steps: quantization, reconciliation and privacy amplification. I’ll discuss details in the next part.</a:t>
            </a:r>
          </a:p>
          <a:p>
            <a:endParaRPr lang="en-US" dirty="0"/>
          </a:p>
        </p:txBody>
      </p:sp>
    </p:spTree>
    <p:extLst>
      <p:ext uri="{BB962C8B-B14F-4D97-AF65-F5344CB8AC3E}">
        <p14:creationId xmlns:p14="http://schemas.microsoft.com/office/powerpoint/2010/main" val="38333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27</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It contains temporal alignment and space alignment.</a:t>
            </a:r>
            <a:r>
              <a:rPr lang="en-US" baseline="0" dirty="0" smtClean="0"/>
              <a:t> For temporal alignment, we use heel strikes as a anchor point. Because when our foot touch the ground, it generates a peak on the acceleration along gravity direction. Therefore, we use this peak point to synchronize signals recorded on two devices. As different devices are worn on different body positions, we transform the acceleration in the device coordinate system to a common body reference system. Specifically, we define the body reference system as –G, forward and sideway. </a:t>
            </a:r>
            <a:endParaRPr lang="en-US" dirty="0"/>
          </a:p>
        </p:txBody>
      </p:sp>
    </p:spTree>
    <p:extLst>
      <p:ext uri="{BB962C8B-B14F-4D97-AF65-F5344CB8AC3E}">
        <p14:creationId xmlns:p14="http://schemas.microsoft.com/office/powerpoint/2010/main" val="237194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signal alignment, we obtain acceleration along</a:t>
            </a:r>
            <a:r>
              <a:rPr lang="en-US" baseline="0" dirty="0" smtClean="0"/>
              <a:t> three directions in the body reference system. From this three figures, we can see that, devices on the same body measures the similar acceleration. As different people has different gait patterns, an adversary can not produce the similar signal as the user. We use the acceleration along this three directions to generate keys. The key generation includes quantization, reconciliation and privacy amplification.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28</a:t>
            </a:fld>
            <a:endParaRPr lang="en-AU" altLang="en-US"/>
          </a:p>
        </p:txBody>
      </p:sp>
    </p:spTree>
    <p:extLst>
      <p:ext uri="{BB962C8B-B14F-4D97-AF65-F5344CB8AC3E}">
        <p14:creationId xmlns:p14="http://schemas.microsoft.com/office/powerpoint/2010/main" val="429987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of</a:t>
            </a:r>
            <a:r>
              <a:rPr lang="en-US" baseline="0" dirty="0" smtClean="0"/>
              <a:t> key generation is quantization, quantization is used to generate bits from the acceleration signal. We first segment the acceleration into small windows. For each window, we calculate two boundaries, q plus and q minus. Then if the acceleration value is greater than q plus, it will be encoded as 1, otherwise it</a:t>
            </a:r>
            <a:r>
              <a:rPr lang="en-AU" baseline="0" dirty="0" smtClean="0"/>
              <a:t>’s encoded as 0.</a:t>
            </a:r>
          </a:p>
          <a:p>
            <a:r>
              <a:rPr lang="en-US" baseline="0" dirty="0" smtClean="0"/>
              <a:t>After quantization, we obtain three independent keys K1 K2 and K3 along three directions. We combine them together to obtain </a:t>
            </a:r>
            <a:r>
              <a:rPr lang="en-US" baseline="0" dirty="0" err="1" smtClean="0"/>
              <a:t>Kalice</a:t>
            </a:r>
            <a:r>
              <a:rPr lang="en-US" baseline="0" dirty="0" smtClean="0"/>
              <a:t>.</a:t>
            </a:r>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29</a:t>
            </a:fld>
            <a:endParaRPr lang="en-AU" altLang="en-US"/>
          </a:p>
        </p:txBody>
      </p:sp>
    </p:spTree>
    <p:extLst>
      <p:ext uri="{BB962C8B-B14F-4D97-AF65-F5344CB8AC3E}">
        <p14:creationId xmlns:p14="http://schemas.microsoft.com/office/powerpoint/2010/main" val="53296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biometrics? Biometrics refers to our behavioral or physiological characteristics</a:t>
            </a:r>
            <a:r>
              <a:rPr lang="en-US" baseline="0" dirty="0" smtClean="0"/>
              <a:t> such as our fingerprint, signature and face.</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a:t>
            </a:fld>
            <a:endParaRPr lang="en-AU" altLang="en-US"/>
          </a:p>
        </p:txBody>
      </p:sp>
    </p:spTree>
    <p:extLst>
      <p:ext uri="{BB962C8B-B14F-4D97-AF65-F5344CB8AC3E}">
        <p14:creationId xmlns:p14="http://schemas.microsoft.com/office/powerpoint/2010/main" val="2415801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of key generation is reconciliation. After obtaining </a:t>
            </a:r>
            <a:r>
              <a:rPr lang="en-US" dirty="0" err="1" smtClean="0"/>
              <a:t>Kalice</a:t>
            </a:r>
            <a:r>
              <a:rPr lang="en-US" baseline="0" dirty="0" smtClean="0"/>
              <a:t> and </a:t>
            </a:r>
            <a:r>
              <a:rPr lang="en-US" baseline="0" dirty="0" err="1" smtClean="0"/>
              <a:t>Kbob</a:t>
            </a:r>
            <a:r>
              <a:rPr lang="en-US" baseline="0" dirty="0" smtClean="0"/>
              <a:t>, we often have </a:t>
            </a:r>
            <a:r>
              <a:rPr lang="en-US" baseline="0" dirty="0" err="1" smtClean="0"/>
              <a:t>Kalice</a:t>
            </a:r>
            <a:r>
              <a:rPr lang="en-US" baseline="0" dirty="0" smtClean="0"/>
              <a:t> </a:t>
            </a:r>
            <a:r>
              <a:rPr lang="en-AU" baseline="0" dirty="0" smtClean="0"/>
              <a:t>a</a:t>
            </a:r>
            <a:r>
              <a:rPr lang="en-AU" dirty="0" smtClean="0"/>
              <a:t>pproximately equals to </a:t>
            </a:r>
            <a:r>
              <a:rPr lang="en-AU" dirty="0" err="1" smtClean="0"/>
              <a:t>Kbob</a:t>
            </a:r>
            <a:r>
              <a:rPr lang="en-AU" dirty="0" smtClean="0"/>
              <a:t> because of noise. For example, </a:t>
            </a:r>
            <a:r>
              <a:rPr lang="en-AU" dirty="0" err="1" smtClean="0"/>
              <a:t>Klice</a:t>
            </a:r>
            <a:r>
              <a:rPr lang="en-AU" dirty="0" smtClean="0"/>
              <a:t> is 1101001, and </a:t>
            </a:r>
            <a:r>
              <a:rPr lang="en-AU" dirty="0" err="1" smtClean="0"/>
              <a:t>Kbob</a:t>
            </a:r>
            <a:r>
              <a:rPr lang="en-AU" dirty="0" smtClean="0"/>
              <a:t> is 1001101, there are</a:t>
            </a:r>
            <a:r>
              <a:rPr lang="en-AU" baseline="0" dirty="0" smtClean="0"/>
              <a:t> two bits are different. Reconciliation is a error-correcting phase. It contains three steps, first Alice and Bob exchange their indexes of keys. For example if Alice generates key at 1,3,5,6,7,9 and 10 and Bob generates keys at these positions. The next step is to reserve the common indexes, in this example, the index 3, 7, 2 and 8 is removed. And Finally, Alice and Bob reserve keys generated at the same index. In this way, </a:t>
            </a:r>
            <a:r>
              <a:rPr lang="en-AU" baseline="0" dirty="0" err="1" smtClean="0"/>
              <a:t>Kalice</a:t>
            </a:r>
            <a:r>
              <a:rPr lang="en-AU" baseline="0" dirty="0" smtClean="0"/>
              <a:t> becomes 10101 and </a:t>
            </a:r>
            <a:r>
              <a:rPr lang="en-AU" baseline="0" dirty="0" err="1" smtClean="0"/>
              <a:t>Kbob</a:t>
            </a:r>
            <a:r>
              <a:rPr lang="en-AU" baseline="0" dirty="0" smtClean="0"/>
              <a:t> also becomes 10101.</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30</a:t>
            </a:fld>
            <a:endParaRPr lang="en-AU" altLang="en-US"/>
          </a:p>
        </p:txBody>
      </p:sp>
    </p:spTree>
    <p:extLst>
      <p:ext uri="{BB962C8B-B14F-4D97-AF65-F5344CB8AC3E}">
        <p14:creationId xmlns:p14="http://schemas.microsoft.com/office/powerpoint/2010/main" val="842829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reconciliation, we obtain </a:t>
            </a:r>
            <a:r>
              <a:rPr lang="en-US" dirty="0" err="1" smtClean="0"/>
              <a:t>Kalice</a:t>
            </a:r>
            <a:r>
              <a:rPr lang="en-US" dirty="0" smtClean="0"/>
              <a:t> equals to </a:t>
            </a:r>
            <a:r>
              <a:rPr lang="en-US" dirty="0" err="1" smtClean="0"/>
              <a:t>Kbob</a:t>
            </a:r>
            <a:r>
              <a:rPr lang="en-US" dirty="0" smtClean="0"/>
              <a:t>, however, as correlation exists as walking is repetitive, and also reconciliation reveal information</a:t>
            </a:r>
            <a:r>
              <a:rPr lang="en-US" baseline="0" dirty="0" smtClean="0"/>
              <a:t> to attackers, The final step privacy amplification is used to improve the randomness of the final key. Privacy </a:t>
            </a:r>
            <a:r>
              <a:rPr lang="en-US" baseline="0" dirty="0" err="1" smtClean="0"/>
              <a:t>amplifcation</a:t>
            </a:r>
            <a:r>
              <a:rPr lang="en-US" baseline="0" dirty="0" smtClean="0"/>
              <a:t> contains two steps: first, we segment </a:t>
            </a:r>
            <a:r>
              <a:rPr lang="en-US" baseline="0" dirty="0" err="1" smtClean="0"/>
              <a:t>Kalice</a:t>
            </a:r>
            <a:r>
              <a:rPr lang="en-US" baseline="0" dirty="0" smtClean="0"/>
              <a:t> into small windows, each windows contains 30 bits. Then we perform XOR between two adjacent windows to obtain the final key.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31</a:t>
            </a:fld>
            <a:endParaRPr lang="en-AU" altLang="en-US"/>
          </a:p>
        </p:txBody>
      </p:sp>
    </p:spTree>
    <p:extLst>
      <p:ext uri="{BB962C8B-B14F-4D97-AF65-F5344CB8AC3E}">
        <p14:creationId xmlns:p14="http://schemas.microsoft.com/office/powerpoint/2010/main" val="1631729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come to the evaluation, the evaluation metrics include bit agreement rate, bit rate and </a:t>
            </a:r>
            <a:r>
              <a:rPr lang="en-US" baseline="0" dirty="0" err="1" smtClean="0"/>
              <a:t>shannon</a:t>
            </a:r>
            <a:r>
              <a:rPr lang="en-US" baseline="0" dirty="0" smtClean="0"/>
              <a:t> entropy of the key. Bit agreement rate refers to how many bits are equal between </a:t>
            </a:r>
            <a:r>
              <a:rPr lang="en-US" baseline="0" dirty="0" err="1" smtClean="0"/>
              <a:t>Kalice</a:t>
            </a:r>
            <a:r>
              <a:rPr lang="en-US" baseline="0" dirty="0" smtClean="0"/>
              <a:t> and </a:t>
            </a:r>
            <a:r>
              <a:rPr lang="en-US" baseline="0" dirty="0" err="1" smtClean="0"/>
              <a:t>Kbob</a:t>
            </a:r>
            <a:r>
              <a:rPr lang="en-US" baseline="0" dirty="0" smtClean="0"/>
              <a:t>. Bit rate means how many bits can </a:t>
            </a:r>
            <a:r>
              <a:rPr lang="en-US" baseline="0" dirty="0" err="1" smtClean="0"/>
              <a:t>alice</a:t>
            </a:r>
            <a:r>
              <a:rPr lang="en-US" baseline="0" dirty="0" smtClean="0"/>
              <a:t> and bob generate in one second. Shannon entropy measures the randomness of the key. We collect data from 20 subjects. During the data collection phase, the volunteers are asked to wear the devices as shown in the graph and walk for several minutes.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32</a:t>
            </a:fld>
            <a:endParaRPr lang="en-AU" altLang="en-US"/>
          </a:p>
        </p:txBody>
      </p:sp>
    </p:spTree>
    <p:extLst>
      <p:ext uri="{BB962C8B-B14F-4D97-AF65-F5344CB8AC3E}">
        <p14:creationId xmlns:p14="http://schemas.microsoft.com/office/powerpoint/2010/main" val="435369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evaluate the performance of reconciliation, as shown in this figure, when alpha increases, the bit rate decreases, this is because more bits are discarded.</a:t>
            </a:r>
            <a:r>
              <a:rPr lang="en-US" baseline="0" dirty="0" smtClean="0"/>
              <a:t> However, in this figure, the bit agreement rate increases when alpha increases, this is because  when more bits are discarded, more errors also are discarded. So we can see that </a:t>
            </a:r>
            <a:r>
              <a:rPr lang="en-US" baseline="0" dirty="0" err="1" smtClean="0"/>
              <a:t>reconciliatoin</a:t>
            </a:r>
            <a:r>
              <a:rPr lang="en-US" baseline="0" dirty="0" smtClean="0"/>
              <a:t> reduces bit rate, however it can improve bit agreement rate up to 100%, that is to say, </a:t>
            </a:r>
            <a:r>
              <a:rPr lang="en-US" baseline="0" dirty="0" err="1" smtClean="0"/>
              <a:t>alice</a:t>
            </a:r>
            <a:r>
              <a:rPr lang="en-US" baseline="0" dirty="0" smtClean="0"/>
              <a:t> and bob can generate the same key.</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33</a:t>
            </a:fld>
            <a:endParaRPr lang="en-AU" altLang="en-US"/>
          </a:p>
        </p:txBody>
      </p:sp>
    </p:spTree>
    <p:extLst>
      <p:ext uri="{BB962C8B-B14F-4D97-AF65-F5344CB8AC3E}">
        <p14:creationId xmlns:p14="http://schemas.microsoft.com/office/powerpoint/2010/main" val="1091612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perform an</a:t>
            </a:r>
            <a:r>
              <a:rPr lang="en-US" baseline="0" dirty="0" smtClean="0"/>
              <a:t> imposter test to evaluate the security of Walkie-Talkie. The passive imposter means the adversary use his own signal to pair with the user’s device, an active imposter means the imposter try to mimic the user’s walking style and try to pair with user’s device. From the graph, we can see that </a:t>
            </a:r>
            <a:r>
              <a:rPr lang="en-AU" baseline="0" dirty="0" smtClean="0"/>
              <a:t>an active imposter can only achieve approximately 50% bit agreement rate (α=0.8).</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34</a:t>
            </a:fld>
            <a:endParaRPr lang="en-AU" altLang="en-US"/>
          </a:p>
        </p:txBody>
      </p:sp>
    </p:spTree>
    <p:extLst>
      <p:ext uri="{BB962C8B-B14F-4D97-AF65-F5344CB8AC3E}">
        <p14:creationId xmlns:p14="http://schemas.microsoft.com/office/powerpoint/2010/main" val="3538882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 walkie-talkie in Moto E2 smartphone</a:t>
            </a:r>
            <a:r>
              <a:rPr lang="en-US" baseline="0" dirty="0" smtClean="0"/>
              <a:t> and employ Bluetooth low energy mode to enable communication. We use AES to encrypt and decrypt the messages. This tables shows the system cost of walkie-talkie. We can see that the processing time only needs 316 </a:t>
            </a:r>
            <a:r>
              <a:rPr lang="en-US" baseline="0" dirty="0" err="1" smtClean="0"/>
              <a:t>ms</a:t>
            </a:r>
            <a:r>
              <a:rPr lang="en-US" baseline="0" dirty="0" smtClean="0"/>
              <a:t>, and it requires very little amount of energy.</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35</a:t>
            </a:fld>
            <a:endParaRPr lang="en-AU" altLang="en-US"/>
          </a:p>
        </p:txBody>
      </p:sp>
    </p:spTree>
    <p:extLst>
      <p:ext uri="{BB962C8B-B14F-4D97-AF65-F5344CB8AC3E}">
        <p14:creationId xmlns:p14="http://schemas.microsoft.com/office/powerpoint/2010/main" val="765621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36</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5458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37</a:t>
            </a:fld>
            <a:endParaRPr lang="en-AU" altLang="en-US"/>
          </a:p>
        </p:txBody>
      </p:sp>
    </p:spTree>
    <p:extLst>
      <p:ext uri="{BB962C8B-B14F-4D97-AF65-F5344CB8AC3E}">
        <p14:creationId xmlns:p14="http://schemas.microsoft.com/office/powerpoint/2010/main" val="3867833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Gait recognition refers</a:t>
            </a:r>
            <a:r>
              <a:rPr lang="en-US" baseline="0" dirty="0" smtClean="0"/>
              <a:t> to identify an individual by his unique walking patter. Extensive studies have shown different people have different walking pattern.</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38</a:t>
            </a:fld>
            <a:endParaRPr lang="en-AU" altLang="en-US"/>
          </a:p>
        </p:txBody>
      </p:sp>
    </p:spTree>
    <p:extLst>
      <p:ext uri="{BB962C8B-B14F-4D97-AF65-F5344CB8AC3E}">
        <p14:creationId xmlns:p14="http://schemas.microsoft.com/office/powerpoint/2010/main" val="3461124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Kinetic energy harvester means we can generate power from kinetic motions.</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39</a:t>
            </a:fld>
            <a:endParaRPr lang="en-AU" altLang="en-US"/>
          </a:p>
        </p:txBody>
      </p:sp>
    </p:spTree>
    <p:extLst>
      <p:ext uri="{BB962C8B-B14F-4D97-AF65-F5344CB8AC3E}">
        <p14:creationId xmlns:p14="http://schemas.microsoft.com/office/powerpoint/2010/main" val="160033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development of technology, wearable devices such</a:t>
            </a:r>
            <a:r>
              <a:rPr lang="en-US" baseline="0" dirty="0" smtClean="0"/>
              <a:t> as smart watch and smart glass is becoming more and more popular. They will play a significant role in our daily life.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4</a:t>
            </a:fld>
            <a:endParaRPr lang="en-AU" altLang="en-US"/>
          </a:p>
        </p:txBody>
      </p:sp>
    </p:spTree>
    <p:extLst>
      <p:ext uri="{BB962C8B-B14F-4D97-AF65-F5344CB8AC3E}">
        <p14:creationId xmlns:p14="http://schemas.microsoft.com/office/powerpoint/2010/main" val="3134347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commercial energy harvesting products. For example, AMPY has released </a:t>
            </a:r>
            <a:r>
              <a:rPr lang="en-US" baseline="0" dirty="0" err="1" smtClean="0"/>
              <a:t>worlds’s</a:t>
            </a:r>
            <a:r>
              <a:rPr lang="en-US" baseline="0" dirty="0" smtClean="0"/>
              <a:t> first wearable motion charger. It can be used to charge your phone when you’re walking. </a:t>
            </a:r>
            <a:r>
              <a:rPr lang="en-US" baseline="0" dirty="0" err="1" smtClean="0"/>
              <a:t>SolePower</a:t>
            </a:r>
            <a:r>
              <a:rPr lang="en-US" baseline="0" dirty="0" smtClean="0"/>
              <a:t> develops a self-sustaining smart boot.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40</a:t>
            </a:fld>
            <a:endParaRPr lang="en-AU" altLang="en-US"/>
          </a:p>
        </p:txBody>
      </p:sp>
    </p:spTree>
    <p:extLst>
      <p:ext uri="{BB962C8B-B14F-4D97-AF65-F5344CB8AC3E}">
        <p14:creationId xmlns:p14="http://schemas.microsoft.com/office/powerpoint/2010/main" val="1600333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comparison between accelerometer-based gait recognition system and KEH-based gait recognition system. In accelerometer-based system, accelerometer data is used for gait recognition. However, in KEH-based gait recognition, the output voltage data is directly used for gait recognition.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42</a:t>
            </a:fld>
            <a:endParaRPr lang="en-AU" altLang="en-US"/>
          </a:p>
        </p:txBody>
      </p:sp>
    </p:spTree>
    <p:extLst>
      <p:ext uri="{BB962C8B-B14F-4D97-AF65-F5344CB8AC3E}">
        <p14:creationId xmlns:p14="http://schemas.microsoft.com/office/powerpoint/2010/main" val="2493763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43</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In</a:t>
            </a:r>
            <a:r>
              <a:rPr lang="en-US" baseline="0" dirty="0" smtClean="0"/>
              <a:t> order to demonstrate the feasibility of using energy harvester for gait recognition, we have designed two prototypes. One is based on piezoelectric, and another one is based on </a:t>
            </a:r>
            <a:r>
              <a:rPr lang="en-US" baseline="0" dirty="0" err="1" smtClean="0"/>
              <a:t>elctromagnetic</a:t>
            </a:r>
            <a:r>
              <a:rPr lang="en-US" baseline="0" dirty="0" smtClean="0"/>
              <a:t>.</a:t>
            </a:r>
            <a:endParaRPr lang="en-US" dirty="0"/>
          </a:p>
        </p:txBody>
      </p:sp>
    </p:spTree>
    <p:extLst>
      <p:ext uri="{BB962C8B-B14F-4D97-AF65-F5344CB8AC3E}">
        <p14:creationId xmlns:p14="http://schemas.microsoft.com/office/powerpoint/2010/main" val="1315258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44</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We collect</a:t>
            </a:r>
            <a:r>
              <a:rPr lang="en-US" baseline="0" dirty="0" smtClean="0"/>
              <a:t> data from 20 subjects from both indoor and outdoor environments.</a:t>
            </a:r>
            <a:endParaRPr lang="en-US" dirty="0"/>
          </a:p>
        </p:txBody>
      </p:sp>
    </p:spTree>
    <p:extLst>
      <p:ext uri="{BB962C8B-B14F-4D97-AF65-F5344CB8AC3E}">
        <p14:creationId xmlns:p14="http://schemas.microsoft.com/office/powerpoint/2010/main" val="215646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45</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This figure show</a:t>
            </a:r>
            <a:r>
              <a:rPr lang="en-US" baseline="0" dirty="0" smtClean="0"/>
              <a:t>s the gait data of two different subject from accelerometer, PEH and EEH. We can clearly see that different people have different walking patterns. It not only holds for accelerometer data but also for voltage data.</a:t>
            </a:r>
            <a:endParaRPr lang="en-US" dirty="0"/>
          </a:p>
        </p:txBody>
      </p:sp>
    </p:spTree>
    <p:extLst>
      <p:ext uri="{BB962C8B-B14F-4D97-AF65-F5344CB8AC3E}">
        <p14:creationId xmlns:p14="http://schemas.microsoft.com/office/powerpoint/2010/main" val="2341593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46</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We</a:t>
            </a:r>
            <a:r>
              <a:rPr lang="en-US" baseline="0" dirty="0" smtClean="0"/>
              <a:t> compare the recognition accuracy of our system with accelerometer-based system. From this figure we can see when we only use 1 gait cycles, there is a gap between these two systems. However, when we use more than 5 gait cycles KEH-gait can achieve comparable recognition accuracy.</a:t>
            </a:r>
            <a:endParaRPr lang="en-US" dirty="0"/>
          </a:p>
        </p:txBody>
      </p:sp>
    </p:spTree>
    <p:extLst>
      <p:ext uri="{BB962C8B-B14F-4D97-AF65-F5344CB8AC3E}">
        <p14:creationId xmlns:p14="http://schemas.microsoft.com/office/powerpoint/2010/main" val="232626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47</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This figure shows the power</a:t>
            </a:r>
            <a:r>
              <a:rPr lang="en-US" baseline="0" dirty="0" smtClean="0"/>
              <a:t> consumption of accelerometer and KEH.</a:t>
            </a:r>
            <a:endParaRPr lang="en-US" dirty="0"/>
          </a:p>
        </p:txBody>
      </p:sp>
    </p:spTree>
    <p:extLst>
      <p:ext uri="{BB962C8B-B14F-4D97-AF65-F5344CB8AC3E}">
        <p14:creationId xmlns:p14="http://schemas.microsoft.com/office/powerpoint/2010/main" val="1537551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48</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39072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49</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6210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26B-712A-483E-A445-4C2F3183C922}" type="slidenum">
              <a:rPr lang="en-US"/>
              <a:pPr/>
              <a:t>50</a:t>
            </a:fld>
            <a:endParaRPr lang="en-US"/>
          </a:p>
        </p:txBody>
      </p:sp>
      <p:sp>
        <p:nvSpPr>
          <p:cNvPr id="2442242" name="Rectangle 2"/>
          <p:cNvSpPr>
            <a:spLocks noGrp="1" noRot="1" noChangeAspect="1" noChangeArrowheads="1" noTextEdit="1"/>
          </p:cNvSpPr>
          <p:nvPr>
            <p:ph type="sldImg"/>
          </p:nvPr>
        </p:nvSpPr>
        <p:spPr>
          <a:ln/>
        </p:spPr>
      </p:sp>
      <p:sp>
        <p:nvSpPr>
          <p:cNvPr id="2442243" name="Rectangle 3"/>
          <p:cNvSpPr>
            <a:spLocks noGrp="1" noChangeArrowheads="1"/>
          </p:cNvSpPr>
          <p:nvPr>
            <p:ph type="body" idx="1"/>
          </p:nvPr>
        </p:nvSpPr>
        <p:spPr/>
        <p:txBody>
          <a:bodyPr/>
          <a:lstStyle/>
          <a:p>
            <a:r>
              <a:rPr lang="en-US" dirty="0" smtClean="0"/>
              <a:t>We’ve published three</a:t>
            </a:r>
            <a:r>
              <a:rPr lang="en-US" baseline="0" dirty="0" smtClean="0"/>
              <a:t> papers corresponding to these three projects. Two of them are published in IPSN which is a top-rated international conference. The other one has been conditionally accepted by NDSS.</a:t>
            </a:r>
            <a:endParaRPr lang="en-US" dirty="0"/>
          </a:p>
        </p:txBody>
      </p:sp>
    </p:spTree>
    <p:extLst>
      <p:ext uri="{BB962C8B-B14F-4D97-AF65-F5344CB8AC3E}">
        <p14:creationId xmlns:p14="http://schemas.microsoft.com/office/powerpoint/2010/main" val="319878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Wearable devices usually equip</a:t>
            </a:r>
            <a:r>
              <a:rPr lang="en-US" baseline="0" dirty="0" smtClean="0"/>
              <a:t> with a variety of sensors like accelerometer, gyroscope, camera and so on. These sensors can help wearable devices enable a wide range of applications such as navigation and localization.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5</a:t>
            </a:fld>
            <a:endParaRPr lang="en-AU" altLang="en-US"/>
          </a:p>
        </p:txBody>
      </p:sp>
    </p:spTree>
    <p:extLst>
      <p:ext uri="{BB962C8B-B14F-4D97-AF65-F5344CB8AC3E}">
        <p14:creationId xmlns:p14="http://schemas.microsoft.com/office/powerpoint/2010/main" val="3134347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51</a:t>
            </a:fld>
            <a:endParaRPr lang="en-AU" altLang="en-US"/>
          </a:p>
        </p:txBody>
      </p:sp>
    </p:spTree>
    <p:extLst>
      <p:ext uri="{BB962C8B-B14F-4D97-AF65-F5344CB8AC3E}">
        <p14:creationId xmlns:p14="http://schemas.microsoft.com/office/powerpoint/2010/main" val="246502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research projects focus on inventing</a:t>
            </a:r>
            <a:r>
              <a:rPr lang="en-US" baseline="0" dirty="0" smtClean="0"/>
              <a:t> novel systems on wearable devices using biometrics. So far I’ve completed three research projects: face recognition on </a:t>
            </a:r>
            <a:r>
              <a:rPr lang="en-US" baseline="0" dirty="0" err="1" smtClean="0"/>
              <a:t>smartglass</a:t>
            </a:r>
            <a:r>
              <a:rPr lang="en-US" baseline="0" dirty="0" smtClean="0"/>
              <a:t>. Key generation system for wearable devices. Gait recognition system using energy harvester. Next, I will discuss these three projects in turn.</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6</a:t>
            </a:fld>
            <a:endParaRPr lang="en-AU" altLang="en-US"/>
          </a:p>
        </p:txBody>
      </p:sp>
    </p:spTree>
    <p:extLst>
      <p:ext uri="{BB962C8B-B14F-4D97-AF65-F5344CB8AC3E}">
        <p14:creationId xmlns:p14="http://schemas.microsoft.com/office/powerpoint/2010/main" val="285327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7</a:t>
            </a:fld>
            <a:endParaRPr lang="en-AU" altLang="en-US"/>
          </a:p>
        </p:txBody>
      </p:sp>
    </p:spTree>
    <p:extLst>
      <p:ext uri="{BB962C8B-B14F-4D97-AF65-F5344CB8AC3E}">
        <p14:creationId xmlns:p14="http://schemas.microsoft.com/office/powerpoint/2010/main" val="386783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Face recognition is a popular research topic and has been studied for decades. It has been widely applied in our daily </a:t>
            </a:r>
            <a:r>
              <a:rPr lang="en-AU" dirty="0" err="1" smtClean="0"/>
              <a:t>lifes</a:t>
            </a:r>
            <a:r>
              <a:rPr lang="en-AU" dirty="0" smtClean="0"/>
              <a:t>, such as security, friends tagging and face unlock. With the advent of smart glass, we believe that face recognition on </a:t>
            </a:r>
            <a:r>
              <a:rPr lang="en-AU" dirty="0" err="1" smtClean="0"/>
              <a:t>smartglass</a:t>
            </a:r>
            <a:r>
              <a:rPr lang="en-AU" dirty="0" smtClean="0"/>
              <a:t> can improve the user experience significantly as smart glass can be used as a third eye. So our goal is to build a face recognition system on smart glass.</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8</a:t>
            </a:fld>
            <a:endParaRPr lang="en-AU" altLang="en-US"/>
          </a:p>
        </p:txBody>
      </p:sp>
    </p:spTree>
    <p:extLst>
      <p:ext uri="{BB962C8B-B14F-4D97-AF65-F5344CB8AC3E}">
        <p14:creationId xmlns:p14="http://schemas.microsoft.com/office/powerpoint/2010/main" val="313434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However, there are several challenges. The smart glass has short battery life and limited processing ability. A possible solution is offloading strategy. We offload the tasks to a cloud server, and the cloud server sends the results back to the glass. However, this method depends on cloud architecture and also wireless transmission is expensive. </a:t>
            </a:r>
            <a:r>
              <a:rPr lang="en-AU" smtClean="0"/>
              <a:t>So our goal is to achieve a robust and efficient in-situ face recognition system on smart glass.</a:t>
            </a:r>
          </a:p>
          <a:p>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9</a:t>
            </a:fld>
            <a:endParaRPr lang="en-AU" altLang="en-US"/>
          </a:p>
        </p:txBody>
      </p:sp>
    </p:spTree>
    <p:extLst>
      <p:ext uri="{BB962C8B-B14F-4D97-AF65-F5344CB8AC3E}">
        <p14:creationId xmlns:p14="http://schemas.microsoft.com/office/powerpoint/2010/main" val="285327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lstStyle>
            <a:lvl1pPr algn="l">
              <a:defRPr sz="2800" b="1">
                <a:solidFill>
                  <a:srgbClr val="3B229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235893"/>
            <a:ext cx="8229600" cy="3849291"/>
          </a:xfrm>
        </p:spPr>
        <p:txBody>
          <a:bodyPr/>
          <a:lstStyle>
            <a:lvl1pPr marL="342900" indent="-342900">
              <a:buFont typeface="Arial" panose="020B0604020202020204" pitchFamily="34" charset="0"/>
              <a:buChar char="•"/>
              <a:defRPr sz="1600"/>
            </a:lvl1pPr>
            <a:lvl2pPr>
              <a:defRPr sz="1400"/>
            </a:lvl2pPr>
            <a:lvl3pPr>
              <a:defRPr sz="1200"/>
            </a:lvl3pPr>
            <a:lvl4pPr>
              <a:defRPr sz="11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50559" y="116632"/>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322343" y="6381328"/>
            <a:ext cx="1570137" cy="369332"/>
          </a:xfrm>
          <a:prstGeom prst="rect">
            <a:avLst/>
          </a:prstGeom>
          <a:noFill/>
        </p:spPr>
        <p:txBody>
          <a:bodyPr wrap="square" rtlCol="0">
            <a:spAutoFit/>
          </a:bodyPr>
          <a:lstStyle/>
          <a:p>
            <a:pPr algn="ctr"/>
            <a:fld id="{3ACAB62B-5577-4164-94E4-8FA553352A89}" type="slidenum">
              <a:rPr lang="en-AU" smtClean="0">
                <a:solidFill>
                  <a:schemeClr val="tx1">
                    <a:lumMod val="75000"/>
                    <a:lumOff val="25000"/>
                  </a:schemeClr>
                </a:solidFill>
              </a:rPr>
              <a:pPr algn="ctr"/>
              <a:t>‹#›</a:t>
            </a:fld>
            <a:r>
              <a:rPr lang="en-AU" baseline="0" dirty="0" smtClean="0">
                <a:solidFill>
                  <a:schemeClr val="tx1">
                    <a:lumMod val="75000"/>
                    <a:lumOff val="25000"/>
                  </a:schemeClr>
                </a:solidFill>
              </a:rPr>
              <a:t> of </a:t>
            </a:r>
            <a:r>
              <a:rPr lang="en-AU" baseline="0" dirty="0" smtClean="0">
                <a:solidFill>
                  <a:schemeClr val="tx1">
                    <a:lumMod val="75000"/>
                    <a:lumOff val="25000"/>
                  </a:schemeClr>
                </a:solidFill>
              </a:rPr>
              <a:t>51</a:t>
            </a:r>
            <a:endParaRPr lang="en-AU" dirty="0">
              <a:solidFill>
                <a:schemeClr val="tx1">
                  <a:lumMod val="75000"/>
                  <a:lumOff val="25000"/>
                </a:schemeClr>
              </a:solidFill>
            </a:endParaRPr>
          </a:p>
        </p:txBody>
      </p:sp>
      <p:cxnSp>
        <p:nvCxnSpPr>
          <p:cNvPr id="6" name="Straight Connector 5"/>
          <p:cNvCxnSpPr/>
          <p:nvPr userDrawn="1"/>
        </p:nvCxnSpPr>
        <p:spPr>
          <a:xfrm>
            <a:off x="467544" y="1052736"/>
            <a:ext cx="826688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67789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39B3E-7CC5-45A4-A3B2-14E7D98E40EA}" type="datetimeFigureOut">
              <a:rPr lang="en-AU" smtClean="0"/>
              <a:t>15/11/2016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9133817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39B3E-7CC5-45A4-A3B2-14E7D98E40EA}" type="datetimeFigureOut">
              <a:rPr lang="en-AU" smtClean="0"/>
              <a:t>15/11/2016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630983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139B3E-7CC5-45A4-A3B2-14E7D98E40EA}" type="datetimeFigureOut">
              <a:rPr lang="en-AU" smtClean="0"/>
              <a:t>15/11/2016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8945149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139B3E-7CC5-45A4-A3B2-14E7D98E40EA}" type="datetimeFigureOut">
              <a:rPr lang="en-AU" smtClean="0"/>
              <a:t>15/11/2016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717710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lstStyle>
            <a:lvl1pPr algn="l">
              <a:defRPr sz="2800" b="1">
                <a:solidFill>
                  <a:srgbClr val="3B229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2276872"/>
            <a:ext cx="8229600" cy="3849291"/>
          </a:xfrm>
        </p:spPr>
        <p:txBody>
          <a:bodyPr/>
          <a:lstStyle>
            <a:lvl1pPr marL="342900" indent="-342900">
              <a:buFont typeface="Arial" panose="020B0604020202020204" pitchFamily="34" charset="0"/>
              <a:buChar char="•"/>
              <a:defRPr sz="1600"/>
            </a:lvl1pPr>
            <a:lvl2pPr>
              <a:defRPr sz="1400"/>
            </a:lvl2pPr>
            <a:lvl3pPr>
              <a:defRPr sz="1200"/>
            </a:lvl3pPr>
            <a:lvl4pPr>
              <a:defRPr sz="11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811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2139B3E-7CC5-45A4-A3B2-14E7D98E40EA}" type="datetimeFigureOut">
              <a:rPr lang="en-AU" smtClean="0"/>
              <a:t>15/11/2016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748228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139B3E-7CC5-45A4-A3B2-14E7D98E40EA}" type="datetimeFigureOut">
              <a:rPr lang="en-AU" smtClean="0"/>
              <a:t>15/11/2016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734691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39B3E-7CC5-45A4-A3B2-14E7D98E40EA}" type="datetimeFigureOut">
              <a:rPr lang="en-AU" smtClean="0"/>
              <a:t>15/11/2016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3566106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139B3E-7CC5-45A4-A3B2-14E7D98E40EA}" type="datetimeFigureOut">
              <a:rPr lang="en-AU" smtClean="0"/>
              <a:t>15/11/2016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1702124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139B3E-7CC5-45A4-A3B2-14E7D98E40EA}" type="datetimeFigureOut">
              <a:rPr lang="en-AU" smtClean="0"/>
              <a:t>15/11/2016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1159724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139B3E-7CC5-45A4-A3B2-14E7D98E40EA}" type="datetimeFigureOut">
              <a:rPr lang="en-AU" smtClean="0"/>
              <a:t>15/11/2016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29639798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39B3E-7CC5-45A4-A3B2-14E7D98E40EA}" type="datetimeFigureOut">
              <a:rPr lang="en-AU" smtClean="0"/>
              <a:t>15/11/2016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30169C9-9B9A-4360-86FF-BD5850A16518}" type="slidenum">
              <a:rPr lang="en-AU" smtClean="0"/>
              <a:t>‹#›</a:t>
            </a:fld>
            <a:endParaRPr lang="en-AU"/>
          </a:p>
        </p:txBody>
      </p:sp>
    </p:spTree>
    <p:extLst>
      <p:ext uri="{BB962C8B-B14F-4D97-AF65-F5344CB8AC3E}">
        <p14:creationId xmlns:p14="http://schemas.microsoft.com/office/powerpoint/2010/main" val="1018115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8720"/>
            <a:ext cx="8229600" cy="5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AU"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4068" r:id="rId1"/>
    <p:sldLayoutId id="2147484082" r:id="rId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Blip>
          <a:blip r:embed="rId4"/>
        </a:buBlip>
        <a:defRPr sz="1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39B3E-7CC5-45A4-A3B2-14E7D98E40EA}" type="datetimeFigureOut">
              <a:rPr lang="en-AU" smtClean="0"/>
              <a:t>15/11/2016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169C9-9B9A-4360-86FF-BD5850A16518}" type="slidenum">
              <a:rPr lang="en-AU" smtClean="0"/>
              <a:t>‹#›</a:t>
            </a:fld>
            <a:endParaRPr lang="en-AU"/>
          </a:p>
        </p:txBody>
      </p:sp>
    </p:spTree>
    <p:extLst>
      <p:ext uri="{BB962C8B-B14F-4D97-AF65-F5344CB8AC3E}">
        <p14:creationId xmlns:p14="http://schemas.microsoft.com/office/powerpoint/2010/main" val="290482046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emf"/><Relationship Id="rId11" Type="http://schemas.openxmlformats.org/officeDocument/2006/relationships/image" Target="../media/image36.emf"/><Relationship Id="rId5" Type="http://schemas.openxmlformats.org/officeDocument/2006/relationships/image" Target="../media/image32.jpeg"/><Relationship Id="rId10" Type="http://schemas.openxmlformats.org/officeDocument/2006/relationships/image" Target="../media/image25.emf"/><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80728"/>
            <a:ext cx="8229600" cy="648072"/>
          </a:xfrm>
        </p:spPr>
        <p:txBody>
          <a:bodyPr/>
          <a:lstStyle/>
          <a:p>
            <a:pPr algn="ctr"/>
            <a:r>
              <a:rPr lang="en-AU" dirty="0" smtClean="0">
                <a:solidFill>
                  <a:schemeClr val="tx1"/>
                </a:solidFill>
              </a:rPr>
              <a:t>Biometrics-based Recognition System on Wearable Devices</a:t>
            </a:r>
            <a:endParaRPr lang="en-AU" dirty="0">
              <a:solidFill>
                <a:schemeClr val="tx1"/>
              </a:solidFill>
            </a:endParaRPr>
          </a:p>
        </p:txBody>
      </p:sp>
      <p:sp>
        <p:nvSpPr>
          <p:cNvPr id="8" name="Content Placeholder 7"/>
          <p:cNvSpPr>
            <a:spLocks noGrp="1"/>
          </p:cNvSpPr>
          <p:nvPr>
            <p:ph idx="1"/>
          </p:nvPr>
        </p:nvSpPr>
        <p:spPr>
          <a:xfrm>
            <a:off x="1043608" y="3356992"/>
            <a:ext cx="7067128" cy="2736304"/>
          </a:xfrm>
        </p:spPr>
        <p:txBody>
          <a:bodyPr/>
          <a:lstStyle/>
          <a:p>
            <a:pPr marL="0" indent="0" algn="ctr">
              <a:buNone/>
            </a:pPr>
            <a:r>
              <a:rPr lang="en-US" b="1" dirty="0" smtClean="0">
                <a:latin typeface="Arial" panose="020B0604020202020204" pitchFamily="34" charset="0"/>
                <a:cs typeface="Arial" panose="020B0604020202020204" pitchFamily="34" charset="0"/>
              </a:rPr>
              <a:t>Weitao Xu</a:t>
            </a:r>
          </a:p>
          <a:p>
            <a:pPr marL="0" indent="0" algn="ctr">
              <a:buNone/>
            </a:pPr>
            <a:r>
              <a:rPr lang="en-US" b="1" dirty="0" smtClean="0">
                <a:latin typeface="Arial" panose="020B0604020202020204" pitchFamily="34" charset="0"/>
                <a:cs typeface="Arial" panose="020B0604020202020204" pitchFamily="34" charset="0"/>
              </a:rPr>
              <a:t>University of Queensland</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smtClean="0">
              <a:latin typeface="Arial" panose="020B0604020202020204" pitchFamily="34" charset="0"/>
              <a:cs typeface="Arial" panose="020B0604020202020204" pitchFamily="34" charset="0"/>
            </a:endParaRPr>
          </a:p>
          <a:p>
            <a:pPr marL="0" indent="0" algn="ctr">
              <a:buNone/>
            </a:pPr>
            <a:r>
              <a:rPr lang="en-US" b="1" dirty="0" smtClean="0">
                <a:latin typeface="Arial" panose="020B0604020202020204" pitchFamily="34" charset="0"/>
                <a:cs typeface="Arial" panose="020B0604020202020204" pitchFamily="34" charset="0"/>
              </a:rPr>
              <a:t>Supervisor: Prof. Neil Bergmann</a:t>
            </a:r>
          </a:p>
          <a:p>
            <a:pPr marL="0" indent="0" algn="ctr">
              <a:buNone/>
            </a:pPr>
            <a:r>
              <a:rPr lang="en-US" b="1" dirty="0" smtClean="0">
                <a:latin typeface="Arial" panose="020B0604020202020204" pitchFamily="34" charset="0"/>
                <a:cs typeface="Arial" panose="020B0604020202020204" pitchFamily="34" charset="0"/>
              </a:rPr>
              <a:t>      Dr. Wen Hu</a:t>
            </a:r>
          </a:p>
        </p:txBody>
      </p:sp>
    </p:spTree>
    <p:extLst>
      <p:ext uri="{BB962C8B-B14F-4D97-AF65-F5344CB8AC3E}">
        <p14:creationId xmlns:p14="http://schemas.microsoft.com/office/powerpoint/2010/main" val="34289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656" y="1916832"/>
            <a:ext cx="2793360" cy="1284139"/>
          </a:xfrm>
          <a:prstGeom prst="roundRect">
            <a:avLst>
              <a:gd name="adj" fmla="val 8594"/>
            </a:avLst>
          </a:prstGeom>
          <a:solidFill>
            <a:srgbClr val="FFFFFF">
              <a:shade val="85000"/>
            </a:srgbClr>
          </a:solidFill>
          <a:ln>
            <a:noFill/>
          </a:ln>
          <a:effectLst>
            <a:outerShdw dist="35921" dir="2700000" algn="ctr" rotWithShape="0">
              <a:schemeClr val="bg2"/>
            </a:outerShdw>
            <a:reflection blurRad="12700" endPos="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7544" y="1331476"/>
            <a:ext cx="4147289" cy="369332"/>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Arial" panose="020B0604020202020204" pitchFamily="34" charset="0"/>
                <a:cs typeface="Arial" panose="020B0604020202020204" pitchFamily="34" charset="0"/>
              </a:rPr>
              <a:t>Step 1: capture multi-view face images</a:t>
            </a:r>
            <a:endParaRPr lang="en-AU" dirty="0">
              <a:latin typeface="Arial" panose="020B0604020202020204" pitchFamily="34" charset="0"/>
              <a:cs typeface="Arial" panose="020B0604020202020204" pitchFamily="34" charset="0"/>
            </a:endParaRPr>
          </a:p>
        </p:txBody>
      </p:sp>
      <p:sp>
        <p:nvSpPr>
          <p:cNvPr id="13" name="TextBox 12"/>
          <p:cNvSpPr txBox="1"/>
          <p:nvPr/>
        </p:nvSpPr>
        <p:spPr>
          <a:xfrm>
            <a:off x="4830073" y="2492896"/>
            <a:ext cx="3198311" cy="369332"/>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Arial" panose="020B0604020202020204" pitchFamily="34" charset="0"/>
                <a:cs typeface="Arial" panose="020B0604020202020204" pitchFamily="34" charset="0"/>
              </a:rPr>
              <a:t>Step 2: sampling optimization</a:t>
            </a:r>
            <a:endParaRPr lang="en-AU" dirty="0">
              <a:latin typeface="Arial" panose="020B0604020202020204" pitchFamily="34" charset="0"/>
              <a:cs typeface="Arial" panose="020B0604020202020204" pitchFamily="34" charset="0"/>
            </a:endParaRPr>
          </a:p>
        </p:txBody>
      </p:sp>
      <p:sp>
        <p:nvSpPr>
          <p:cNvPr id="21" name="TextBox 20"/>
          <p:cNvSpPr txBox="1"/>
          <p:nvPr/>
        </p:nvSpPr>
        <p:spPr>
          <a:xfrm>
            <a:off x="6516216" y="4509120"/>
            <a:ext cx="1224136" cy="369332"/>
          </a:xfrm>
          <a:prstGeom prst="rect">
            <a:avLst/>
          </a:prstGeom>
          <a:noFill/>
          <a:ln>
            <a:solidFill>
              <a:srgbClr val="7030A0"/>
            </a:solidFill>
          </a:ln>
        </p:spPr>
        <p:txBody>
          <a:bodyPr wrap="square" rtlCol="0" anchor="ctr">
            <a:spAutoFit/>
          </a:bodyPr>
          <a:lstStyle/>
          <a:p>
            <a:pPr algn="ctr"/>
            <a:r>
              <a:rPr lang="en-US" dirty="0" smtClean="0"/>
              <a:t>MVSRC</a:t>
            </a:r>
            <a:endParaRPr lang="en-AU" dirty="0" smtClean="0"/>
          </a:p>
        </p:txBody>
      </p:sp>
      <p:sp>
        <p:nvSpPr>
          <p:cNvPr id="24" name="TextBox 23"/>
          <p:cNvSpPr txBox="1"/>
          <p:nvPr/>
        </p:nvSpPr>
        <p:spPr>
          <a:xfrm>
            <a:off x="5040280" y="3212976"/>
            <a:ext cx="1259912" cy="369332"/>
          </a:xfrm>
          <a:prstGeom prst="rect">
            <a:avLst/>
          </a:prstGeom>
          <a:noFill/>
          <a:ln>
            <a:solidFill>
              <a:srgbClr val="0070C0"/>
            </a:solidFill>
          </a:ln>
        </p:spPr>
        <p:txBody>
          <a:bodyPr wrap="square" rtlCol="0" anchor="ctr">
            <a:spAutoFit/>
          </a:bodyPr>
          <a:lstStyle/>
          <a:p>
            <a:pPr algn="ctr"/>
            <a:r>
              <a:rPr lang="en-US" dirty="0" smtClean="0"/>
              <a:t>MASO</a:t>
            </a:r>
            <a:endParaRPr lang="en-AU" dirty="0" smtClean="0"/>
          </a:p>
        </p:txBody>
      </p:sp>
      <p:cxnSp>
        <p:nvCxnSpPr>
          <p:cNvPr id="31" name="Straight Arrow Connector 30"/>
          <p:cNvCxnSpPr/>
          <p:nvPr/>
        </p:nvCxnSpPr>
        <p:spPr>
          <a:xfrm flipV="1">
            <a:off x="1374473" y="3212976"/>
            <a:ext cx="605239" cy="720080"/>
          </a:xfrm>
          <a:prstGeom prst="straightConnector1">
            <a:avLst/>
          </a:prstGeom>
          <a:ln>
            <a:prstDash val="sysDash"/>
            <a:tailEnd type="stealth"/>
          </a:ln>
        </p:spPr>
        <p:style>
          <a:lnRef idx="3">
            <a:schemeClr val="dk1"/>
          </a:lnRef>
          <a:fillRef idx="0">
            <a:schemeClr val="dk1"/>
          </a:fillRef>
          <a:effectRef idx="2">
            <a:schemeClr val="dk1"/>
          </a:effectRef>
          <a:fontRef idx="minor">
            <a:schemeClr val="tx1"/>
          </a:fontRef>
        </p:style>
      </p:cxnSp>
      <p:pic>
        <p:nvPicPr>
          <p:cNvPr id="3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6436" y="4077072"/>
            <a:ext cx="385684" cy="116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a:off x="4712485" y="3212976"/>
            <a:ext cx="579595" cy="835124"/>
          </a:xfrm>
          <a:prstGeom prst="straightConnector1">
            <a:avLst/>
          </a:prstGeom>
          <a:ln>
            <a:prstDash val="sysDash"/>
            <a:tailEnd type="stealth"/>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6284074" y="3923764"/>
            <a:ext cx="2608406" cy="369332"/>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ace recognition</a:t>
            </a:r>
            <a:endParaRPr lang="en-AU" dirty="0">
              <a:latin typeface="Arial" panose="020B0604020202020204" pitchFamily="34" charset="0"/>
              <a:cs typeface="Arial" panose="020B0604020202020204" pitchFamily="34" charset="0"/>
            </a:endParaRPr>
          </a:p>
        </p:txBody>
      </p:sp>
      <p:sp>
        <p:nvSpPr>
          <p:cNvPr id="27" name="TextBox 26"/>
          <p:cNvSpPr txBox="1"/>
          <p:nvPr/>
        </p:nvSpPr>
        <p:spPr>
          <a:xfrm>
            <a:off x="8175564" y="4509120"/>
            <a:ext cx="860932" cy="369332"/>
          </a:xfrm>
          <a:prstGeom prst="rect">
            <a:avLst/>
          </a:prstGeom>
          <a:noFill/>
          <a:ln>
            <a:solidFill>
              <a:srgbClr val="7030A0"/>
            </a:solidFill>
          </a:ln>
        </p:spPr>
        <p:txBody>
          <a:bodyPr wrap="square" rtlCol="0" anchor="ctr">
            <a:spAutoFit/>
          </a:bodyPr>
          <a:lstStyle/>
          <a:p>
            <a:pPr algn="ctr"/>
            <a:r>
              <a:rPr lang="en-US" dirty="0" smtClean="0"/>
              <a:t>ID</a:t>
            </a:r>
            <a:endParaRPr lang="en-AU" dirty="0" smtClean="0"/>
          </a:p>
        </p:txBody>
      </p:sp>
      <p:cxnSp>
        <p:nvCxnSpPr>
          <p:cNvPr id="32" name="Straight Arrow Connector 31"/>
          <p:cNvCxnSpPr/>
          <p:nvPr/>
        </p:nvCxnSpPr>
        <p:spPr>
          <a:xfrm>
            <a:off x="5675320" y="4725144"/>
            <a:ext cx="768888" cy="0"/>
          </a:xfrm>
          <a:prstGeom prst="straightConnector1">
            <a:avLst/>
          </a:prstGeom>
          <a:ln>
            <a:prstDash val="sysDash"/>
            <a:tailEnd type="stealth"/>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7764756" y="4687831"/>
            <a:ext cx="384444" cy="0"/>
          </a:xfrm>
          <a:prstGeom prst="straightConnector1">
            <a:avLst/>
          </a:prstGeom>
          <a:ln>
            <a:prstDash val="sysDash"/>
            <a:tailEnd type="stealth"/>
          </a:ln>
        </p:spPr>
        <p:style>
          <a:lnRef idx="3">
            <a:schemeClr val="dk1"/>
          </a:lnRef>
          <a:fillRef idx="0">
            <a:schemeClr val="dk1"/>
          </a:fillRef>
          <a:effectRef idx="2">
            <a:schemeClr val="dk1"/>
          </a:effectRef>
          <a:fontRef idx="minor">
            <a:schemeClr val="tx1"/>
          </a:fontRef>
        </p:style>
      </p:cxnSp>
      <p:grpSp>
        <p:nvGrpSpPr>
          <p:cNvPr id="18" name="Group 17"/>
          <p:cNvGrpSpPr/>
          <p:nvPr/>
        </p:nvGrpSpPr>
        <p:grpSpPr>
          <a:xfrm>
            <a:off x="1118858" y="3998164"/>
            <a:ext cx="376452" cy="381849"/>
            <a:chOff x="3886273" y="1052736"/>
            <a:chExt cx="1046227" cy="1237561"/>
          </a:xfrm>
        </p:grpSpPr>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73" y="1298628"/>
              <a:ext cx="1046227" cy="99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1052736"/>
              <a:ext cx="981499" cy="4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p:cNvGrpSpPr/>
          <p:nvPr/>
        </p:nvGrpSpPr>
        <p:grpSpPr>
          <a:xfrm>
            <a:off x="1763688" y="5009820"/>
            <a:ext cx="871846" cy="671173"/>
            <a:chOff x="1763688" y="5009820"/>
            <a:chExt cx="871846" cy="671173"/>
          </a:xfrm>
        </p:grpSpPr>
        <p:pic>
          <p:nvPicPr>
            <p:cNvPr id="2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5009820"/>
              <a:ext cx="585417" cy="50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2051720" y="5373216"/>
              <a:ext cx="583814" cy="307777"/>
            </a:xfrm>
            <a:prstGeom prst="rect">
              <a:avLst/>
            </a:prstGeom>
          </p:spPr>
          <p:txBody>
            <a:bodyPr wrap="none">
              <a:spAutoFit/>
            </a:bodyPr>
            <a:lstStyle/>
            <a:p>
              <a:pPr algn="ctr"/>
              <a:r>
                <a:rPr lang="en-US" altLang="zh-CN" sz="1400" b="1" dirty="0" smtClean="0">
                  <a:solidFill>
                    <a:srgbClr val="000000"/>
                  </a:solidFill>
                  <a:latin typeface="Arial"/>
                </a:rPr>
                <a:t>User</a:t>
              </a:r>
              <a:endParaRPr lang="zh-CN" altLang="en-US" sz="1400" b="1" dirty="0">
                <a:solidFill>
                  <a:srgbClr val="000000"/>
                </a:solidFill>
                <a:latin typeface="Arial"/>
              </a:endParaRPr>
            </a:p>
          </p:txBody>
        </p:sp>
      </p:grpSp>
      <p:grpSp>
        <p:nvGrpSpPr>
          <p:cNvPr id="41" name="Group 40"/>
          <p:cNvGrpSpPr/>
          <p:nvPr/>
        </p:nvGrpSpPr>
        <p:grpSpPr>
          <a:xfrm>
            <a:off x="35496" y="5013176"/>
            <a:ext cx="691499" cy="667817"/>
            <a:chOff x="35496" y="5013176"/>
            <a:chExt cx="691499" cy="667817"/>
          </a:xfrm>
        </p:grpSpPr>
        <p:pic>
          <p:nvPicPr>
            <p:cNvPr id="3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013176"/>
              <a:ext cx="547483" cy="50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35496" y="5373216"/>
              <a:ext cx="583814" cy="307777"/>
            </a:xfrm>
            <a:prstGeom prst="rect">
              <a:avLst/>
            </a:prstGeom>
          </p:spPr>
          <p:txBody>
            <a:bodyPr wrap="none">
              <a:spAutoFit/>
            </a:bodyPr>
            <a:lstStyle/>
            <a:p>
              <a:pPr algn="ctr"/>
              <a:r>
                <a:rPr lang="en-US" altLang="zh-CN" sz="1400" b="1" dirty="0" smtClean="0">
                  <a:solidFill>
                    <a:srgbClr val="000000"/>
                  </a:solidFill>
                  <a:latin typeface="Arial"/>
                </a:rPr>
                <a:t>User</a:t>
              </a:r>
              <a:endParaRPr lang="zh-CN" altLang="en-US" sz="1400" b="1" dirty="0">
                <a:solidFill>
                  <a:srgbClr val="000000"/>
                </a:solidFill>
                <a:latin typeface="Arial"/>
              </a:endParaRPr>
            </a:p>
          </p:txBody>
        </p:sp>
      </p:grpSp>
      <p:pic>
        <p:nvPicPr>
          <p:cNvPr id="36"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4798474"/>
            <a:ext cx="936103" cy="21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Arrow Connector 37"/>
          <p:cNvCxnSpPr/>
          <p:nvPr/>
        </p:nvCxnSpPr>
        <p:spPr>
          <a:xfrm>
            <a:off x="1331640" y="4307913"/>
            <a:ext cx="576064" cy="705263"/>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H="1">
            <a:off x="631120" y="4307913"/>
            <a:ext cx="628512" cy="705263"/>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79512" y="6095037"/>
            <a:ext cx="6480720" cy="646331"/>
          </a:xfrm>
          <a:prstGeom prst="rect">
            <a:avLst/>
          </a:prstGeom>
          <a:noFill/>
          <a:ln>
            <a:noFill/>
          </a:ln>
        </p:spPr>
        <p:txBody>
          <a:bodyPr wrap="square" rtlCol="0" anchor="ctr">
            <a:spAutoFit/>
          </a:bodyPr>
          <a:lstStyle/>
          <a:p>
            <a:pPr marL="285750" indent="-285750">
              <a:buFont typeface="Arial" panose="020B0604020202020204" pitchFamily="34" charset="0"/>
              <a:buChar char="•"/>
            </a:pPr>
            <a:r>
              <a:rPr lang="en-US" dirty="0" smtClean="0"/>
              <a:t>MASO: Max Accuracy Sampling Optimization</a:t>
            </a:r>
          </a:p>
          <a:p>
            <a:pPr marL="285750" indent="-285750">
              <a:buFont typeface="Arial" panose="020B0604020202020204" pitchFamily="34" charset="0"/>
              <a:buChar char="•"/>
            </a:pPr>
            <a:r>
              <a:rPr lang="en-US" dirty="0" smtClean="0"/>
              <a:t>MVSRC: Multi-view Sparse Representation Classification</a:t>
            </a:r>
            <a:endParaRPr lang="en-AU" dirty="0" smtClean="0"/>
          </a:p>
        </p:txBody>
      </p:sp>
    </p:spTree>
    <p:extLst>
      <p:ext uri="{BB962C8B-B14F-4D97-AF65-F5344CB8AC3E}">
        <p14:creationId xmlns:p14="http://schemas.microsoft.com/office/powerpoint/2010/main" val="41425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randombar(horizont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1500"/>
                            </p:stCondLst>
                            <p:childTnLst>
                              <p:par>
                                <p:cTn id="74" presetID="22" presetClass="entr" presetSubtype="8"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Effect transition="in" filter="wipe(left)">
                                      <p:cBhvr>
                                        <p:cTn id="85" dur="500"/>
                                        <p:tgtEl>
                                          <p:spTgt spid="28">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8">
                                            <p:txEl>
                                              <p:pRg st="1" end="1"/>
                                            </p:txEl>
                                          </p:spTgt>
                                        </p:tgtEl>
                                        <p:attrNameLst>
                                          <p:attrName>style.visibility</p:attrName>
                                        </p:attrNameLst>
                                      </p:cBhvr>
                                      <p:to>
                                        <p:strVal val="visible"/>
                                      </p:to>
                                    </p:set>
                                    <p:animEffect transition="in" filter="wipe(left)">
                                      <p:cBhvr>
                                        <p:cTn id="90"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1" grpId="0" animBg="1"/>
      <p:bldP spid="2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68760"/>
            <a:ext cx="8915400" cy="315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MVSRC</a:t>
            </a:r>
            <a:endParaRPr lang="en-AU" sz="2000" dirty="0"/>
          </a:p>
        </p:txBody>
      </p:sp>
      <p:sp>
        <p:nvSpPr>
          <p:cNvPr id="7" name="Oval 6"/>
          <p:cNvSpPr/>
          <p:nvPr/>
        </p:nvSpPr>
        <p:spPr>
          <a:xfrm>
            <a:off x="4495800" y="1752893"/>
            <a:ext cx="609600" cy="24384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1" name="Title 1"/>
          <p:cNvSpPr txBox="1">
            <a:spLocks/>
          </p:cNvSpPr>
          <p:nvPr/>
        </p:nvSpPr>
        <p:spPr bwMode="auto">
          <a:xfrm>
            <a:off x="683568" y="5589240"/>
            <a:ext cx="756084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smtClean="0">
                <a:solidFill>
                  <a:schemeClr val="tx1"/>
                </a:solidFill>
              </a:rPr>
              <a:t>MVSRC exploits the sparsity of face images from different views and apply a weighted model to improve accuracy.</a:t>
            </a:r>
            <a:endParaRPr lang="en-AU" sz="2000" dirty="0">
              <a:solidFill>
                <a:schemeClr val="tx1"/>
              </a:solidFill>
            </a:endParaRPr>
          </a:p>
        </p:txBody>
      </p:sp>
    </p:spTree>
    <p:extLst>
      <p:ext uri="{BB962C8B-B14F-4D97-AF65-F5344CB8AC3E}">
        <p14:creationId xmlns:p14="http://schemas.microsoft.com/office/powerpoint/2010/main" val="35399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539552" y="1289698"/>
            <a:ext cx="7814220" cy="18002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000" b="0" i="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itchFamily="34" charset="0"/>
              <a:buChar char="–"/>
              <a:defRPr sz="1800" b="0" i="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itchFamily="34" charset="0"/>
              <a:buChar char="•"/>
              <a:defRPr sz="1600" b="0" i="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itchFamily="34" charset="0"/>
              <a:buChar char="–"/>
              <a:defRPr sz="1400" b="0" i="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b="1" dirty="0">
                <a:latin typeface="Arial" panose="020B0604020202020204" pitchFamily="34" charset="0"/>
                <a:cs typeface="Arial" panose="020B0604020202020204" pitchFamily="34" charset="0"/>
              </a:rPr>
              <a:t>Problem: </a:t>
            </a:r>
            <a:r>
              <a:rPr lang="en-US" dirty="0">
                <a:latin typeface="Arial" panose="020B0604020202020204" pitchFamily="34" charset="0"/>
                <a:cs typeface="Arial" panose="020B0604020202020204" pitchFamily="34" charset="0"/>
              </a:rPr>
              <a:t>applying MVSRC directly on a face image sequence is </a:t>
            </a:r>
            <a:r>
              <a:rPr lang="en-US" dirty="0" smtClean="0">
                <a:latin typeface="Arial" panose="020B0604020202020204" pitchFamily="34" charset="0"/>
                <a:cs typeface="Arial" panose="020B0604020202020204" pitchFamily="34" charset="0"/>
              </a:rPr>
              <a:t>expensive</a:t>
            </a:r>
          </a:p>
          <a:p>
            <a:r>
              <a:rPr lang="en-US" b="1" dirty="0">
                <a:latin typeface="Arial" panose="020B0604020202020204" pitchFamily="34" charset="0"/>
                <a:cs typeface="Arial" panose="020B0604020202020204" pitchFamily="34" charset="0"/>
              </a:rPr>
              <a:t>Observation: </a:t>
            </a:r>
            <a:r>
              <a:rPr lang="en-US" dirty="0">
                <a:latin typeface="Arial" panose="020B0604020202020204" pitchFamily="34" charset="0"/>
                <a:cs typeface="Arial" panose="020B0604020202020204" pitchFamily="34" charset="0"/>
              </a:rPr>
              <a:t>adjacent frames are </a:t>
            </a:r>
            <a:r>
              <a:rPr lang="en-US" dirty="0" smtClean="0">
                <a:latin typeface="Arial" panose="020B0604020202020204" pitchFamily="34" charset="0"/>
                <a:cs typeface="Arial" panose="020B0604020202020204" pitchFamily="34" charset="0"/>
              </a:rPr>
              <a:t>similar</a:t>
            </a:r>
          </a:p>
          <a:p>
            <a:pPr lvl="0"/>
            <a:r>
              <a:rPr lang="en-US" b="1" dirty="0">
                <a:latin typeface="Arial" panose="020B0604020202020204" pitchFamily="34" charset="0"/>
                <a:cs typeface="Arial" panose="020B0604020202020204" pitchFamily="34" charset="0"/>
              </a:rPr>
              <a:t>Solution: </a:t>
            </a:r>
            <a:r>
              <a:rPr lang="en-US" dirty="0" err="1">
                <a:latin typeface="Arial" panose="020B0604020202020204" pitchFamily="34" charset="0"/>
                <a:cs typeface="Arial" panose="020B0604020202020204" pitchFamily="34" charset="0"/>
              </a:rPr>
              <a:t>downsample</a:t>
            </a:r>
            <a:r>
              <a:rPr lang="en-US" dirty="0">
                <a:latin typeface="Arial" panose="020B0604020202020204" pitchFamily="34" charset="0"/>
                <a:cs typeface="Arial" panose="020B0604020202020204" pitchFamily="34" charset="0"/>
              </a:rPr>
              <a:t> a face image sequence</a:t>
            </a:r>
            <a:endParaRPr lang="en-AU"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marL="0" indent="0">
              <a:buFont typeface="Arial" pitchFamily="34" charset="0"/>
              <a:buNone/>
            </a:pPr>
            <a:endParaRPr lang="en-US" dirty="0"/>
          </a:p>
        </p:txBody>
      </p:sp>
      <p:sp>
        <p:nvSpPr>
          <p:cNvPr id="2" name="Title 1"/>
          <p:cNvSpPr>
            <a:spLocks noGrp="1"/>
          </p:cNvSpPr>
          <p:nvPr>
            <p:ph type="title"/>
          </p:nvPr>
        </p:nvSpPr>
        <p:spPr/>
        <p:txBody>
          <a:bodyPr/>
          <a:lstStyle/>
          <a:p>
            <a:r>
              <a:rPr lang="en-US" dirty="0" smtClean="0"/>
              <a:t>Max Accuracy Sampling Optimization</a:t>
            </a:r>
            <a:endParaRPr lang="en-AU" dirty="0"/>
          </a:p>
        </p:txBody>
      </p:sp>
      <p:grpSp>
        <p:nvGrpSpPr>
          <p:cNvPr id="3" name="Group 2"/>
          <p:cNvGrpSpPr/>
          <p:nvPr/>
        </p:nvGrpSpPr>
        <p:grpSpPr>
          <a:xfrm>
            <a:off x="179512" y="5407868"/>
            <a:ext cx="6696744" cy="1333500"/>
            <a:chOff x="179512" y="5407868"/>
            <a:chExt cx="6696744" cy="13335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407868"/>
              <a:ext cx="1333500" cy="1333500"/>
            </a:xfrm>
            <a:prstGeom prst="rect">
              <a:avLst/>
            </a:prstGeom>
          </p:spPr>
        </p:pic>
        <p:sp>
          <p:nvSpPr>
            <p:cNvPr id="10" name="Title 1"/>
            <p:cNvSpPr txBox="1">
              <a:spLocks/>
            </p:cNvSpPr>
            <p:nvPr/>
          </p:nvSpPr>
          <p:spPr bwMode="auto">
            <a:xfrm>
              <a:off x="1691680" y="5733256"/>
              <a:ext cx="51845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smtClean="0"/>
                <a:t>What is a good down sampling strategy?</a:t>
              </a:r>
              <a:endParaRPr lang="en-AU" sz="2000" dirty="0"/>
            </a:p>
          </p:txBody>
        </p:sp>
      </p:gr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924944"/>
            <a:ext cx="5184576" cy="2383408"/>
          </a:xfrm>
          <a:prstGeom prst="roundRect">
            <a:avLst>
              <a:gd name="adj" fmla="val 8594"/>
            </a:avLst>
          </a:prstGeom>
          <a:solidFill>
            <a:srgbClr val="FFFFFF">
              <a:shade val="85000"/>
            </a:srgbClr>
          </a:solidFill>
          <a:ln>
            <a:noFill/>
          </a:ln>
          <a:effectLst>
            <a:outerShdw dist="35921" dir="2700000" algn="ctr" rotWithShape="0">
              <a:schemeClr val="bg2"/>
            </a:outerShdw>
            <a:reflection blurRad="12700" endPos="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91680" y="2852936"/>
            <a:ext cx="5400600" cy="576064"/>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04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left)">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61795" y="1268760"/>
            <a:ext cx="8774701" cy="3528392"/>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000" b="0" i="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itchFamily="34" charset="0"/>
              <a:buChar char="–"/>
              <a:defRPr sz="1800" b="0" i="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itchFamily="34" charset="0"/>
              <a:buChar char="•"/>
              <a:defRPr sz="1600" b="0" i="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itchFamily="34" charset="0"/>
              <a:buChar char="–"/>
              <a:defRPr sz="1400" b="0" i="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latin typeface="Arial" panose="020B0604020202020204" pitchFamily="34" charset="0"/>
                <a:cs typeface="Arial" panose="020B0604020202020204" pitchFamily="34" charset="0"/>
              </a:rPr>
              <a:t>We propose an optimization strategy based on machine learning.</a:t>
            </a:r>
          </a:p>
          <a:p>
            <a:r>
              <a:rPr lang="en-US" sz="1800" dirty="0" smtClean="0">
                <a:latin typeface="Arial" panose="020B0604020202020204" pitchFamily="34" charset="0"/>
                <a:cs typeface="Arial" panose="020B0604020202020204" pitchFamily="34" charset="0"/>
              </a:rPr>
              <a:t>We relate the face recognition accuracy with angles of face images</a:t>
            </a:r>
          </a:p>
          <a:p>
            <a:r>
              <a:rPr lang="en-US" sz="1800" dirty="0" smtClean="0">
                <a:latin typeface="Arial" panose="020B0604020202020204" pitchFamily="34" charset="0"/>
                <a:cs typeface="Arial" panose="020B0604020202020204" pitchFamily="34" charset="0"/>
              </a:rPr>
              <a:t>We use IMU sensors(accelerometer, gyroscope</a:t>
            </a:r>
            <a:r>
              <a:rPr lang="en-US" sz="1800" dirty="0">
                <a:latin typeface="Arial" panose="020B0604020202020204" pitchFamily="34" charset="0"/>
                <a:cs typeface="Arial" panose="020B0604020202020204" pitchFamily="34" charset="0"/>
              </a:rPr>
              <a:t>, magnetometer</a:t>
            </a:r>
            <a:r>
              <a:rPr lang="en-US" sz="1800" dirty="0" smtClean="0">
                <a:latin typeface="Arial" panose="020B0604020202020204" pitchFamily="34" charset="0"/>
                <a:cs typeface="Arial" panose="020B0604020202020204" pitchFamily="34" charset="0"/>
              </a:rPr>
              <a:t>) to estimate the angles of the face images</a:t>
            </a:r>
          </a:p>
          <a:p>
            <a:r>
              <a:rPr lang="en-US" sz="1800" dirty="0" smtClean="0">
                <a:latin typeface="Arial" panose="020B0604020202020204" pitchFamily="34" charset="0"/>
                <a:cs typeface="Arial" panose="020B0604020202020204" pitchFamily="34" charset="0"/>
              </a:rPr>
              <a:t>We use support vector regression (SVR) to </a:t>
            </a:r>
            <a:r>
              <a:rPr lang="en-US" sz="1800" dirty="0" err="1" smtClean="0">
                <a:latin typeface="Arial" panose="020B0604020202020204" pitchFamily="34" charset="0"/>
                <a:cs typeface="Arial" panose="020B0604020202020204" pitchFamily="34" charset="0"/>
              </a:rPr>
              <a:t>downsample</a:t>
            </a:r>
            <a:r>
              <a:rPr lang="en-US" sz="1800" dirty="0" smtClean="0">
                <a:latin typeface="Arial" panose="020B0604020202020204" pitchFamily="34" charset="0"/>
                <a:cs typeface="Arial" panose="020B0604020202020204" pitchFamily="34" charset="0"/>
              </a:rPr>
              <a:t> face images.</a:t>
            </a:r>
          </a:p>
          <a:p>
            <a:endParaRPr lang="en-AU" dirty="0">
              <a:latin typeface="Arial" panose="020B0604020202020204" pitchFamily="34" charset="0"/>
              <a:cs typeface="Arial" panose="020B0604020202020204" pitchFamily="34" charset="0"/>
            </a:endParaRPr>
          </a:p>
          <a:p>
            <a:pPr lvl="0"/>
            <a:endParaRPr lang="en-AU" dirty="0">
              <a:latin typeface="Arial" panose="020B0604020202020204" pitchFamily="34" charset="0"/>
              <a:cs typeface="Arial" panose="020B0604020202020204" pitchFamily="34" charset="0"/>
            </a:endParaRPr>
          </a:p>
          <a:p>
            <a:endParaRPr lang="en-US" dirty="0" smtClean="0"/>
          </a:p>
          <a:p>
            <a:endParaRPr lang="en-US" dirty="0" smtClean="0"/>
          </a:p>
          <a:p>
            <a:pPr marL="0" indent="0">
              <a:buNone/>
            </a:pPr>
            <a:r>
              <a:rPr lang="en-US" dirty="0" smtClean="0"/>
              <a:t>    </a:t>
            </a:r>
            <a:endParaRPr lang="en-US" dirty="0"/>
          </a:p>
        </p:txBody>
      </p:sp>
      <p:sp>
        <p:nvSpPr>
          <p:cNvPr id="2" name="Title 1"/>
          <p:cNvSpPr>
            <a:spLocks noGrp="1"/>
          </p:cNvSpPr>
          <p:nvPr>
            <p:ph type="title"/>
          </p:nvPr>
        </p:nvSpPr>
        <p:spPr/>
        <p:txBody>
          <a:bodyPr/>
          <a:lstStyle/>
          <a:p>
            <a:r>
              <a:rPr lang="en-US" dirty="0" smtClean="0"/>
              <a:t>Max Accuracy Sampling Optimization</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80"/>
            <a:ext cx="27686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148394" y="3748390"/>
            <a:ext cx="2759170" cy="2232248"/>
            <a:chOff x="5197206" y="1700808"/>
            <a:chExt cx="2759170" cy="2232248"/>
          </a:xfrm>
        </p:grpSpPr>
        <p:sp>
          <p:nvSpPr>
            <p:cNvPr id="8" name="TextBox 7"/>
            <p:cNvSpPr txBox="1"/>
            <p:nvPr/>
          </p:nvSpPr>
          <p:spPr>
            <a:xfrm>
              <a:off x="5436096" y="3563724"/>
              <a:ext cx="2520280" cy="369332"/>
            </a:xfrm>
            <a:prstGeom prst="rect">
              <a:avLst/>
            </a:prstGeom>
            <a:noFill/>
          </p:spPr>
          <p:txBody>
            <a:bodyPr wrap="square" rtlCol="0">
              <a:spAutoFit/>
            </a:bodyPr>
            <a:lstStyle/>
            <a:p>
              <a:r>
                <a:rPr lang="en-US" dirty="0" smtClean="0"/>
                <a:t>Recognition process</a:t>
              </a:r>
              <a:endParaRPr lang="en-AU" dirty="0"/>
            </a:p>
          </p:txBody>
        </p:sp>
        <p:pic>
          <p:nvPicPr>
            <p:cNvPr id="9" name="Picture 2" descr="C:\Users\uqwxu4\Documents\paper-facerecognition\Paper\IPSN_2016\camera ready\PPT\images\usermovement_V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206" y="1700808"/>
              <a:ext cx="2714451" cy="18135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76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wipe(down)">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28"/>
          <a:stretch/>
        </p:blipFill>
        <p:spPr bwMode="auto">
          <a:xfrm>
            <a:off x="971600" y="5100414"/>
            <a:ext cx="967560" cy="11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548804" y="4454103"/>
            <a:ext cx="1718940" cy="2431281"/>
            <a:chOff x="548804" y="4293096"/>
            <a:chExt cx="1718940" cy="2431281"/>
          </a:xfrm>
        </p:grpSpPr>
        <p:sp>
          <p:nvSpPr>
            <p:cNvPr id="11" name="TextBox 10"/>
            <p:cNvSpPr txBox="1"/>
            <p:nvPr/>
          </p:nvSpPr>
          <p:spPr>
            <a:xfrm>
              <a:off x="1518290" y="4532927"/>
              <a:ext cx="101382" cy="1200329"/>
            </a:xfrm>
            <a:prstGeom prst="rect">
              <a:avLst/>
            </a:prstGeom>
            <a:noFill/>
          </p:spPr>
          <p:txBody>
            <a:bodyPr wrap="square" rtlCol="0">
              <a:spAutoFit/>
            </a:bodyPr>
            <a:lstStyle/>
            <a:p>
              <a:r>
                <a:rPr lang="en-US" sz="7200" dirty="0" smtClean="0">
                  <a:solidFill>
                    <a:srgbClr val="FF0000"/>
                  </a:solidFill>
                </a:rPr>
                <a:t>.</a:t>
              </a:r>
              <a:endParaRPr lang="en-AU" sz="7200" dirty="0">
                <a:solidFill>
                  <a:srgbClr val="FF0000"/>
                </a:solidFill>
              </a:endParaRPr>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04" y="4293096"/>
              <a:ext cx="13589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09120"/>
              <a:ext cx="13589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44" y="4797152"/>
              <a:ext cx="13589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12" y="4742135"/>
              <a:ext cx="13589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Obtain Angle Information</a:t>
            </a:r>
            <a:endParaRPr lang="en-AU" dirty="0"/>
          </a:p>
        </p:txBody>
      </p:sp>
      <p:grpSp>
        <p:nvGrpSpPr>
          <p:cNvPr id="22" name="Group 21"/>
          <p:cNvGrpSpPr/>
          <p:nvPr/>
        </p:nvGrpSpPr>
        <p:grpSpPr>
          <a:xfrm>
            <a:off x="3886273" y="1052736"/>
            <a:ext cx="1046227" cy="1237561"/>
            <a:chOff x="3886273" y="1052736"/>
            <a:chExt cx="1046227" cy="1237561"/>
          </a:xfrm>
        </p:grpSpPr>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73" y="1298628"/>
              <a:ext cx="1046227" cy="99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1052736"/>
              <a:ext cx="981499" cy="4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6593" y="1922180"/>
            <a:ext cx="2199680" cy="73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971600" y="4389353"/>
            <a:ext cx="963725" cy="523220"/>
          </a:xfrm>
          <a:prstGeom prst="rect">
            <a:avLst/>
          </a:prstGeom>
        </p:spPr>
        <p:txBody>
          <a:bodyPr wrap="none">
            <a:spAutoFit/>
          </a:bodyPr>
          <a:lstStyle/>
          <a:p>
            <a:r>
              <a:rPr lang="el-GR" sz="2800" b="1" i="1" dirty="0">
                <a:solidFill>
                  <a:srgbClr val="000000"/>
                </a:solidFill>
                <a:latin typeface="Arial"/>
              </a:rPr>
              <a:t>ϴ</a:t>
            </a:r>
            <a:r>
              <a:rPr lang="en-US" b="1" i="1" dirty="0">
                <a:solidFill>
                  <a:srgbClr val="000000"/>
                </a:solidFill>
                <a:latin typeface="Arial"/>
              </a:rPr>
              <a:t>start</a:t>
            </a:r>
            <a:endParaRPr lang="en-AU" dirty="0"/>
          </a:p>
        </p:txBody>
      </p:sp>
      <p:grpSp>
        <p:nvGrpSpPr>
          <p:cNvPr id="34" name="Group 33"/>
          <p:cNvGrpSpPr/>
          <p:nvPr/>
        </p:nvGrpSpPr>
        <p:grpSpPr>
          <a:xfrm>
            <a:off x="1939159" y="4214118"/>
            <a:ext cx="6378178" cy="2023194"/>
            <a:chOff x="1939159" y="4214118"/>
            <a:chExt cx="6378178" cy="2023194"/>
          </a:xfrm>
        </p:grpSpPr>
        <p:grpSp>
          <p:nvGrpSpPr>
            <p:cNvPr id="32" name="Group 31"/>
            <p:cNvGrpSpPr/>
            <p:nvPr/>
          </p:nvGrpSpPr>
          <p:grpSpPr>
            <a:xfrm>
              <a:off x="1939159" y="4398784"/>
              <a:ext cx="6378178" cy="1838528"/>
              <a:chOff x="1939159" y="4398784"/>
              <a:chExt cx="6378178" cy="1838528"/>
            </a:xfrm>
          </p:grpSpPr>
          <p:pic>
            <p:nvPicPr>
              <p:cNvPr id="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72"/>
              <a:stretch/>
            </p:blipFill>
            <p:spPr bwMode="auto">
              <a:xfrm>
                <a:off x="1939159" y="5100414"/>
                <a:ext cx="6378178" cy="11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306331" y="4398784"/>
                <a:ext cx="938077" cy="523220"/>
              </a:xfrm>
              <a:prstGeom prst="rect">
                <a:avLst/>
              </a:prstGeom>
            </p:spPr>
            <p:txBody>
              <a:bodyPr wrap="none">
                <a:spAutoFit/>
              </a:bodyPr>
              <a:lstStyle/>
              <a:p>
                <a:pPr algn="ctr"/>
                <a:r>
                  <a:rPr lang="el-GR" sz="2800" b="1" i="1" dirty="0">
                    <a:solidFill>
                      <a:srgbClr val="000000"/>
                    </a:solidFill>
                    <a:latin typeface="Arial"/>
                  </a:rPr>
                  <a:t>ϴ</a:t>
                </a:r>
                <a:r>
                  <a:rPr lang="en-US" b="1" i="1" dirty="0">
                    <a:solidFill>
                      <a:srgbClr val="000000"/>
                    </a:solidFill>
                    <a:latin typeface="Arial"/>
                  </a:rPr>
                  <a:t>final</a:t>
                </a:r>
                <a:endParaRPr lang="zh-CN" altLang="en-US" b="1" dirty="0">
                  <a:solidFill>
                    <a:srgbClr val="000000"/>
                  </a:solidFill>
                  <a:latin typeface="Arial"/>
                </a:endParaRPr>
              </a:p>
            </p:txBody>
          </p:sp>
          <p:sp>
            <p:nvSpPr>
              <p:cNvPr id="38" name="Rectangle 37"/>
              <p:cNvSpPr/>
              <p:nvPr/>
            </p:nvSpPr>
            <p:spPr>
              <a:xfrm>
                <a:off x="6617332" y="4398784"/>
                <a:ext cx="591829" cy="523220"/>
              </a:xfrm>
              <a:prstGeom prst="rect">
                <a:avLst/>
              </a:prstGeom>
            </p:spPr>
            <p:txBody>
              <a:bodyPr wrap="none">
                <a:spAutoFit/>
              </a:bodyPr>
              <a:lstStyle/>
              <a:p>
                <a:pPr algn="ctr"/>
                <a:r>
                  <a:rPr lang="el-GR" sz="2800" b="1" i="1" dirty="0" smtClean="0">
                    <a:solidFill>
                      <a:srgbClr val="000000"/>
                    </a:solidFill>
                    <a:latin typeface="Arial"/>
                  </a:rPr>
                  <a:t>ϴ</a:t>
                </a:r>
                <a:r>
                  <a:rPr lang="en-US" b="1" i="1" dirty="0" smtClean="0">
                    <a:solidFill>
                      <a:srgbClr val="000000"/>
                    </a:solidFill>
                    <a:latin typeface="Arial"/>
                  </a:rPr>
                  <a:t>k</a:t>
                </a:r>
                <a:endParaRPr lang="zh-CN" altLang="en-US" b="1" dirty="0">
                  <a:solidFill>
                    <a:srgbClr val="000000"/>
                  </a:solidFill>
                  <a:latin typeface="Arial"/>
                </a:endParaRPr>
              </a:p>
            </p:txBody>
          </p:sp>
          <p:sp>
            <p:nvSpPr>
              <p:cNvPr id="39" name="Rectangle 38"/>
              <p:cNvSpPr/>
              <p:nvPr/>
            </p:nvSpPr>
            <p:spPr>
              <a:xfrm>
                <a:off x="2152835" y="4417948"/>
                <a:ext cx="591830" cy="523220"/>
              </a:xfrm>
              <a:prstGeom prst="rect">
                <a:avLst/>
              </a:prstGeom>
            </p:spPr>
            <p:txBody>
              <a:bodyPr wrap="none">
                <a:spAutoFit/>
              </a:bodyPr>
              <a:lstStyle/>
              <a:p>
                <a:pPr algn="ctr"/>
                <a:r>
                  <a:rPr lang="el-GR" sz="2800" b="1" i="1" dirty="0" smtClean="0">
                    <a:solidFill>
                      <a:srgbClr val="000000"/>
                    </a:solidFill>
                    <a:latin typeface="Arial"/>
                  </a:rPr>
                  <a:t>ϴ</a:t>
                </a:r>
                <a:r>
                  <a:rPr lang="en-US" b="1" i="1" dirty="0">
                    <a:solidFill>
                      <a:srgbClr val="000000"/>
                    </a:solidFill>
                    <a:latin typeface="Arial"/>
                  </a:rPr>
                  <a:t>1</a:t>
                </a:r>
                <a:endParaRPr lang="zh-CN" altLang="en-US" b="1" dirty="0">
                  <a:solidFill>
                    <a:srgbClr val="000000"/>
                  </a:solidFill>
                  <a:latin typeface="Arial"/>
                </a:endParaRPr>
              </a:p>
            </p:txBody>
          </p:sp>
          <p:sp>
            <p:nvSpPr>
              <p:cNvPr id="40" name="Rectangle 39"/>
              <p:cNvSpPr/>
              <p:nvPr/>
            </p:nvSpPr>
            <p:spPr>
              <a:xfrm>
                <a:off x="2987824" y="4417948"/>
                <a:ext cx="591829" cy="523220"/>
              </a:xfrm>
              <a:prstGeom prst="rect">
                <a:avLst/>
              </a:prstGeom>
            </p:spPr>
            <p:txBody>
              <a:bodyPr wrap="none">
                <a:spAutoFit/>
              </a:bodyPr>
              <a:lstStyle/>
              <a:p>
                <a:pPr algn="ctr"/>
                <a:r>
                  <a:rPr lang="el-GR" sz="2800" b="1" i="1" dirty="0" smtClean="0">
                    <a:solidFill>
                      <a:srgbClr val="000000"/>
                    </a:solidFill>
                    <a:latin typeface="Arial"/>
                  </a:rPr>
                  <a:t>ϴ</a:t>
                </a:r>
                <a:r>
                  <a:rPr lang="en-US" b="1" i="1" dirty="0" smtClean="0">
                    <a:solidFill>
                      <a:srgbClr val="000000"/>
                    </a:solidFill>
                    <a:latin typeface="Arial"/>
                  </a:rPr>
                  <a:t>2</a:t>
                </a:r>
                <a:endParaRPr lang="zh-CN" altLang="en-US" b="1" dirty="0">
                  <a:solidFill>
                    <a:srgbClr val="000000"/>
                  </a:solidFill>
                  <a:latin typeface="Arial"/>
                </a:endParaRPr>
              </a:p>
            </p:txBody>
          </p:sp>
        </p:grpSp>
        <p:sp>
          <p:nvSpPr>
            <p:cNvPr id="41" name="Rectangle 40"/>
            <p:cNvSpPr/>
            <p:nvPr/>
          </p:nvSpPr>
          <p:spPr>
            <a:xfrm>
              <a:off x="3851920" y="4214118"/>
              <a:ext cx="2304256" cy="707886"/>
            </a:xfrm>
            <a:prstGeom prst="rect">
              <a:avLst/>
            </a:prstGeom>
          </p:spPr>
          <p:txBody>
            <a:bodyPr wrap="square">
              <a:spAutoFit/>
            </a:bodyPr>
            <a:lstStyle/>
            <a:p>
              <a:pPr algn="ctr"/>
              <a:r>
                <a:rPr lang="en-US" sz="4000" b="1" dirty="0" smtClean="0">
                  <a:solidFill>
                    <a:srgbClr val="000000"/>
                  </a:solidFill>
                  <a:latin typeface="Arial"/>
                </a:rPr>
                <a:t>……</a:t>
              </a:r>
              <a:endParaRPr lang="zh-CN" altLang="en-US" sz="4000" b="1" dirty="0">
                <a:solidFill>
                  <a:srgbClr val="000000"/>
                </a:solidFill>
                <a:latin typeface="Arial"/>
              </a:endParaRPr>
            </a:p>
          </p:txBody>
        </p:sp>
      </p:grpSp>
      <p:grpSp>
        <p:nvGrpSpPr>
          <p:cNvPr id="31" name="Group 30"/>
          <p:cNvGrpSpPr/>
          <p:nvPr/>
        </p:nvGrpSpPr>
        <p:grpSpPr>
          <a:xfrm>
            <a:off x="5364088" y="2765826"/>
            <a:ext cx="1741301" cy="1023214"/>
            <a:chOff x="5364088" y="2765826"/>
            <a:chExt cx="1741301" cy="1023214"/>
          </a:xfrm>
        </p:grpSpPr>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8" y="2765826"/>
              <a:ext cx="1008112" cy="102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6234638" y="3265820"/>
              <a:ext cx="870751" cy="461665"/>
            </a:xfrm>
            <a:prstGeom prst="rect">
              <a:avLst/>
            </a:prstGeom>
          </p:spPr>
          <p:txBody>
            <a:bodyPr wrap="none">
              <a:spAutoFit/>
            </a:bodyPr>
            <a:lstStyle/>
            <a:p>
              <a:pPr algn="ctr"/>
              <a:r>
                <a:rPr lang="en-US" altLang="zh-CN" sz="2400" b="1" dirty="0" smtClean="0">
                  <a:solidFill>
                    <a:srgbClr val="000000"/>
                  </a:solidFill>
                  <a:latin typeface="Arial"/>
                </a:rPr>
                <a:t>User</a:t>
              </a:r>
              <a:endParaRPr lang="zh-CN" altLang="en-US" sz="2400" b="1" dirty="0">
                <a:solidFill>
                  <a:srgbClr val="000000"/>
                </a:solidFill>
                <a:latin typeface="Arial"/>
              </a:endParaRPr>
            </a:p>
          </p:txBody>
        </p:sp>
      </p:grpSp>
      <p:grpSp>
        <p:nvGrpSpPr>
          <p:cNvPr id="33" name="Group 32"/>
          <p:cNvGrpSpPr/>
          <p:nvPr/>
        </p:nvGrpSpPr>
        <p:grpSpPr>
          <a:xfrm>
            <a:off x="1901049" y="2708920"/>
            <a:ext cx="1734847" cy="1164534"/>
            <a:chOff x="1901049" y="2708920"/>
            <a:chExt cx="1734847" cy="1164534"/>
          </a:xfrm>
        </p:grpSpPr>
        <p:pic>
          <p:nvPicPr>
            <p:cNvPr id="410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5777" y="2708920"/>
              <a:ext cx="1080119" cy="116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1901049" y="3212976"/>
              <a:ext cx="870751" cy="461665"/>
            </a:xfrm>
            <a:prstGeom prst="rect">
              <a:avLst/>
            </a:prstGeom>
          </p:spPr>
          <p:txBody>
            <a:bodyPr wrap="none">
              <a:spAutoFit/>
            </a:bodyPr>
            <a:lstStyle/>
            <a:p>
              <a:pPr algn="ctr"/>
              <a:r>
                <a:rPr lang="en-US" altLang="zh-CN" sz="2400" b="1" dirty="0" smtClean="0">
                  <a:solidFill>
                    <a:srgbClr val="000000"/>
                  </a:solidFill>
                  <a:latin typeface="Arial"/>
                </a:rPr>
                <a:t>User</a:t>
              </a:r>
              <a:endParaRPr lang="zh-CN" altLang="en-US" sz="2400" b="1" dirty="0">
                <a:solidFill>
                  <a:srgbClr val="000000"/>
                </a:solidFill>
                <a:latin typeface="Arial"/>
              </a:endParaRPr>
            </a:p>
          </p:txBody>
        </p:sp>
      </p:grpSp>
      <p:pic>
        <p:nvPicPr>
          <p:cNvPr id="4115"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7203" y="2708920"/>
            <a:ext cx="1502869" cy="44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09386" y="1916832"/>
            <a:ext cx="1170726" cy="1008112"/>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3419872" y="1908448"/>
            <a:ext cx="917506" cy="1016496"/>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080" y="1844824"/>
            <a:ext cx="2273960" cy="77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wipe(up)">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115"/>
                                        </p:tgtEl>
                                        <p:attrNameLst>
                                          <p:attrName>style.visibility</p:attrName>
                                        </p:attrNameLst>
                                      </p:cBhvr>
                                      <p:to>
                                        <p:strVal val="visible"/>
                                      </p:to>
                                    </p:set>
                                    <p:animEffect transition="in" filter="wipe(right)">
                                      <p:cBhvr>
                                        <p:cTn id="37" dur="500"/>
                                        <p:tgtEl>
                                          <p:spTgt spid="4115"/>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105"/>
                                        </p:tgtEl>
                                        <p:attrNameLst>
                                          <p:attrName>style.visibility</p:attrName>
                                        </p:attrNameLst>
                                      </p:cBhvr>
                                      <p:to>
                                        <p:strVal val="visible"/>
                                      </p:to>
                                    </p:set>
                                    <p:animEffect transition="in" filter="wipe(up)">
                                      <p:cBhvr>
                                        <p:cTn id="53"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AU" dirty="0"/>
          </a:p>
        </p:txBody>
      </p:sp>
      <p:sp>
        <p:nvSpPr>
          <p:cNvPr id="3" name="Content Placeholder 2"/>
          <p:cNvSpPr>
            <a:spLocks noGrp="1"/>
          </p:cNvSpPr>
          <p:nvPr>
            <p:ph idx="1"/>
          </p:nvPr>
        </p:nvSpPr>
        <p:spPr>
          <a:xfrm>
            <a:off x="457200" y="1235893"/>
            <a:ext cx="8229600" cy="4857403"/>
          </a:xfrm>
        </p:spPr>
        <p:txBody>
          <a:bodyPr/>
          <a:lstStyle/>
          <a:p>
            <a:r>
              <a:rPr lang="en-US" sz="2800" b="1" dirty="0" smtClean="0">
                <a:latin typeface="Arial" panose="020B0604020202020204" pitchFamily="34" charset="0"/>
                <a:cs typeface="Arial" panose="020B0604020202020204" pitchFamily="34" charset="0"/>
              </a:rPr>
              <a:t>Datasets</a:t>
            </a:r>
          </a:p>
          <a:p>
            <a:pPr lvl="1"/>
            <a:r>
              <a:rPr lang="en-US" sz="1800" dirty="0" smtClean="0">
                <a:latin typeface="Arial" panose="020B0604020202020204" pitchFamily="34" charset="0"/>
                <a:cs typeface="Arial" panose="020B0604020202020204" pitchFamily="34" charset="0"/>
              </a:rPr>
              <a:t>Honda/UCSD dataset:</a:t>
            </a:r>
          </a:p>
          <a:p>
            <a:pPr lvl="2"/>
            <a:r>
              <a:rPr lang="en-US" sz="1800" dirty="0" smtClean="0">
                <a:latin typeface="Arial" panose="020B0604020202020204" pitchFamily="34" charset="0"/>
                <a:cs typeface="Arial" panose="020B0604020202020204" pitchFamily="34" charset="0"/>
              </a:rPr>
              <a:t>20 subjects</a:t>
            </a:r>
          </a:p>
          <a:p>
            <a:pPr lvl="2"/>
            <a:r>
              <a:rPr lang="en-US" sz="1800" dirty="0" smtClean="0">
                <a:latin typeface="Arial" panose="020B0604020202020204" pitchFamily="34" charset="0"/>
                <a:cs typeface="Arial" panose="020B0604020202020204" pitchFamily="34" charset="0"/>
              </a:rPr>
              <a:t>59 image sequences</a:t>
            </a:r>
          </a:p>
          <a:p>
            <a:pPr lvl="2"/>
            <a:r>
              <a:rPr lang="en-US" sz="1800" dirty="0" smtClean="0">
                <a:latin typeface="Arial" panose="020B0604020202020204" pitchFamily="34" charset="0"/>
                <a:cs typeface="Arial" panose="020B0604020202020204" pitchFamily="34" charset="0"/>
              </a:rPr>
              <a:t>Frames of each video clip vary from 12 to 645</a:t>
            </a:r>
          </a:p>
          <a:p>
            <a:pPr lvl="1"/>
            <a:r>
              <a:rPr lang="en-US" sz="1800" dirty="0" smtClean="0">
                <a:latin typeface="Arial" panose="020B0604020202020204" pitchFamily="34" charset="0"/>
                <a:cs typeface="Arial" panose="020B0604020202020204" pitchFamily="34" charset="0"/>
              </a:rPr>
              <a:t>Private dataset:</a:t>
            </a:r>
          </a:p>
          <a:p>
            <a:pPr lvl="2"/>
            <a:r>
              <a:rPr lang="en-US" sz="1800" dirty="0" smtClean="0">
                <a:latin typeface="Arial" panose="020B0604020202020204" pitchFamily="34" charset="0"/>
                <a:cs typeface="Arial" panose="020B0604020202020204" pitchFamily="34" charset="0"/>
              </a:rPr>
              <a:t>10 subjects (2 females and 8 males)</a:t>
            </a:r>
          </a:p>
          <a:p>
            <a:pPr lvl="2"/>
            <a:r>
              <a:rPr lang="en-US" sz="1800" dirty="0" smtClean="0">
                <a:latin typeface="Arial" panose="020B0604020202020204" pitchFamily="34" charset="0"/>
                <a:cs typeface="Arial" panose="020B0604020202020204" pitchFamily="34" charset="0"/>
              </a:rPr>
              <a:t>9 different combinations of expressions and environments</a:t>
            </a:r>
          </a:p>
          <a:p>
            <a:pPr lvl="2"/>
            <a:r>
              <a:rPr lang="en-US" sz="1800" dirty="0" smtClean="0">
                <a:latin typeface="Arial" panose="020B0604020202020204" pitchFamily="34" charset="0"/>
                <a:cs typeface="Arial" panose="020B0604020202020204" pitchFamily="34" charset="0"/>
              </a:rPr>
              <a:t>10.8K face images</a:t>
            </a:r>
          </a:p>
          <a:p>
            <a:endParaRPr lang="en-AU" dirty="0"/>
          </a:p>
        </p:txBody>
      </p:sp>
    </p:spTree>
    <p:extLst>
      <p:ext uri="{BB962C8B-B14F-4D97-AF65-F5344CB8AC3E}">
        <p14:creationId xmlns:p14="http://schemas.microsoft.com/office/powerpoint/2010/main" val="301936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MVSRC</a:t>
            </a:r>
            <a:endParaRPr lang="en-AU" dirty="0"/>
          </a:p>
        </p:txBody>
      </p:sp>
      <p:sp>
        <p:nvSpPr>
          <p:cNvPr id="3" name="Content Placeholder 2"/>
          <p:cNvSpPr>
            <a:spLocks noGrp="1"/>
          </p:cNvSpPr>
          <p:nvPr>
            <p:ph idx="1"/>
          </p:nvPr>
        </p:nvSpPr>
        <p:spPr/>
        <p:txBody>
          <a:bodyPr/>
          <a:lstStyle/>
          <a:p>
            <a:r>
              <a:rPr lang="en-US" sz="1800" b="1" dirty="0" smtClean="0">
                <a:latin typeface="Arial" panose="020B0604020202020204" pitchFamily="34" charset="0"/>
                <a:cs typeface="Arial" panose="020B0604020202020204" pitchFamily="34" charset="0"/>
              </a:rPr>
              <a:t>Comparison with competing multi-view face recognition methods</a:t>
            </a:r>
            <a:endParaRPr lang="en-AU" sz="1800" b="1" dirty="0">
              <a:latin typeface="Arial" panose="020B0604020202020204" pitchFamily="34" charset="0"/>
              <a:cs typeface="Arial" panose="020B0604020202020204" pitchFamily="34" charset="0"/>
            </a:endParaRPr>
          </a:p>
        </p:txBody>
      </p:sp>
      <p:grpSp>
        <p:nvGrpSpPr>
          <p:cNvPr id="4" name="Group 3"/>
          <p:cNvGrpSpPr/>
          <p:nvPr/>
        </p:nvGrpSpPr>
        <p:grpSpPr>
          <a:xfrm>
            <a:off x="467544" y="1699818"/>
            <a:ext cx="3904797" cy="3583486"/>
            <a:chOff x="467544" y="1699818"/>
            <a:chExt cx="3904797" cy="35834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99818"/>
              <a:ext cx="3904797" cy="3069667"/>
            </a:xfrm>
            <a:prstGeom prst="rect">
              <a:avLst/>
            </a:prstGeom>
          </p:spPr>
        </p:pic>
        <p:sp>
          <p:nvSpPr>
            <p:cNvPr id="8" name="TextBox 7"/>
            <p:cNvSpPr txBox="1"/>
            <p:nvPr/>
          </p:nvSpPr>
          <p:spPr>
            <a:xfrm>
              <a:off x="1688382" y="4913972"/>
              <a:ext cx="1723549" cy="369332"/>
            </a:xfrm>
            <a:prstGeom prst="rect">
              <a:avLst/>
            </a:prstGeom>
            <a:noFill/>
          </p:spPr>
          <p:txBody>
            <a:bodyPr wrap="none" rtlCol="0">
              <a:spAutoFit/>
            </a:bodyPr>
            <a:lstStyle/>
            <a:p>
              <a:r>
                <a:rPr lang="en-US" dirty="0" smtClean="0"/>
                <a:t>Private dataset</a:t>
              </a:r>
              <a:endParaRPr lang="en-AU" dirty="0"/>
            </a:p>
          </p:txBody>
        </p:sp>
      </p:grpSp>
      <p:grpSp>
        <p:nvGrpSpPr>
          <p:cNvPr id="5" name="Group 4"/>
          <p:cNvGrpSpPr/>
          <p:nvPr/>
        </p:nvGrpSpPr>
        <p:grpSpPr>
          <a:xfrm>
            <a:off x="4859297" y="1700808"/>
            <a:ext cx="3903538" cy="3582496"/>
            <a:chOff x="4859297" y="1700808"/>
            <a:chExt cx="3903538" cy="358249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297" y="1700808"/>
              <a:ext cx="3903538" cy="3068677"/>
            </a:xfrm>
            <a:prstGeom prst="rect">
              <a:avLst/>
            </a:prstGeom>
          </p:spPr>
        </p:pic>
        <p:sp>
          <p:nvSpPr>
            <p:cNvPr id="9" name="TextBox 8"/>
            <p:cNvSpPr txBox="1"/>
            <p:nvPr/>
          </p:nvSpPr>
          <p:spPr>
            <a:xfrm>
              <a:off x="6063163" y="4913972"/>
              <a:ext cx="1749197" cy="369332"/>
            </a:xfrm>
            <a:prstGeom prst="rect">
              <a:avLst/>
            </a:prstGeom>
            <a:noFill/>
          </p:spPr>
          <p:txBody>
            <a:bodyPr wrap="none" rtlCol="0">
              <a:spAutoFit/>
            </a:bodyPr>
            <a:lstStyle/>
            <a:p>
              <a:r>
                <a:rPr lang="en-US" dirty="0" smtClean="0"/>
                <a:t>Honda dataset</a:t>
              </a:r>
              <a:endParaRPr lang="en-AU" dirty="0"/>
            </a:p>
          </p:txBody>
        </p:sp>
      </p:grpSp>
      <p:sp>
        <p:nvSpPr>
          <p:cNvPr id="10" name="TextBox 9"/>
          <p:cNvSpPr txBox="1"/>
          <p:nvPr/>
        </p:nvSpPr>
        <p:spPr>
          <a:xfrm>
            <a:off x="1763688" y="5805264"/>
            <a:ext cx="6070893" cy="369332"/>
          </a:xfrm>
          <a:prstGeom prst="rect">
            <a:avLst/>
          </a:prstGeom>
          <a:noFill/>
        </p:spPr>
        <p:txBody>
          <a:bodyPr wrap="none" rtlCol="0">
            <a:spAutoFit/>
          </a:bodyPr>
          <a:lstStyle/>
          <a:p>
            <a:r>
              <a:rPr lang="en-US" b="1" dirty="0" smtClean="0"/>
              <a:t>MVSRC is 5%-10% more accurate than other methods</a:t>
            </a:r>
            <a:endParaRPr lang="en-AU" b="1" dirty="0"/>
          </a:p>
        </p:txBody>
      </p:sp>
    </p:spTree>
    <p:extLst>
      <p:ext uri="{BB962C8B-B14F-4D97-AF65-F5344CB8AC3E}">
        <p14:creationId xmlns:p14="http://schemas.microsoft.com/office/powerpoint/2010/main" val="1673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a:t>
            </a:r>
            <a:endParaRPr lang="en-AU" dirty="0"/>
          </a:p>
        </p:txBody>
      </p:sp>
      <p:sp>
        <p:nvSpPr>
          <p:cNvPr id="3" name="Content Placeholder 2"/>
          <p:cNvSpPr>
            <a:spLocks noGrp="1"/>
          </p:cNvSpPr>
          <p:nvPr>
            <p:ph idx="1"/>
          </p:nvPr>
        </p:nvSpPr>
        <p:spPr/>
        <p:txBody>
          <a:bodyPr/>
          <a:lstStyle/>
          <a:p>
            <a:r>
              <a:rPr lang="en-US" sz="1800" dirty="0" smtClean="0">
                <a:latin typeface="Arial" panose="020B0604020202020204" pitchFamily="34" charset="0"/>
                <a:cs typeface="Arial" panose="020B0604020202020204" pitchFamily="34" charset="0"/>
              </a:rPr>
              <a:t>Implementation: </a:t>
            </a:r>
            <a:r>
              <a:rPr lang="en-US" sz="1800" dirty="0" err="1" smtClean="0">
                <a:latin typeface="Arial" panose="020B0604020202020204" pitchFamily="34" charset="0"/>
                <a:cs typeface="Arial" panose="020B0604020202020204" pitchFamily="34" charset="0"/>
              </a:rPr>
              <a:t>Vuzix</a:t>
            </a:r>
            <a:r>
              <a:rPr lang="en-US" sz="1800" dirty="0" smtClean="0">
                <a:latin typeface="Arial" panose="020B0604020202020204" pitchFamily="34" charset="0"/>
                <a:cs typeface="Arial" panose="020B0604020202020204" pitchFamily="34" charset="0"/>
              </a:rPr>
              <a:t> M100 Smart glass</a:t>
            </a:r>
          </a:p>
          <a:p>
            <a:r>
              <a:rPr lang="en-US" sz="1800" dirty="0" smtClean="0">
                <a:latin typeface="Arial" panose="020B0604020202020204" pitchFamily="34" charset="0"/>
                <a:cs typeface="Arial" panose="020B0604020202020204" pitchFamily="34" charset="0"/>
              </a:rPr>
              <a:t>5 users, 10 subjects</a:t>
            </a:r>
          </a:p>
          <a:p>
            <a:r>
              <a:rPr lang="en-US" sz="1800" dirty="0" smtClean="0">
                <a:latin typeface="Arial" panose="020B0604020202020204" pitchFamily="34" charset="0"/>
                <a:cs typeface="Arial" panose="020B0604020202020204" pitchFamily="34" charset="0"/>
              </a:rPr>
              <a:t>Different environments</a:t>
            </a:r>
          </a:p>
          <a:p>
            <a:r>
              <a:rPr lang="en-US" sz="1800" dirty="0" smtClean="0">
                <a:latin typeface="Arial" panose="020B0604020202020204" pitchFamily="34" charset="0"/>
                <a:cs typeface="Arial" panose="020B0604020202020204" pitchFamily="34" charset="0"/>
              </a:rPr>
              <a:t>Comparison with </a:t>
            </a:r>
            <a:r>
              <a:rPr lang="en-US" sz="1800" dirty="0" err="1" smtClean="0">
                <a:latin typeface="Arial" panose="020B0604020202020204" pitchFamily="34" charset="0"/>
                <a:cs typeface="Arial" panose="020B0604020202020204" pitchFamily="34" charset="0"/>
              </a:rPr>
              <a:t>OpenCV</a:t>
            </a:r>
            <a:r>
              <a:rPr lang="en-US" sz="1800" dirty="0" smtClean="0">
                <a:latin typeface="Arial" panose="020B0604020202020204" pitchFamily="34" charset="0"/>
                <a:cs typeface="Arial" panose="020B0604020202020204" pitchFamily="34" charset="0"/>
              </a:rPr>
              <a:t> face recognition methods</a:t>
            </a:r>
            <a:endParaRPr lang="en-AU"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852936"/>
            <a:ext cx="5591175" cy="36004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75075583"/>
              </p:ext>
            </p:extLst>
          </p:nvPr>
        </p:nvGraphicFramePr>
        <p:xfrm>
          <a:off x="1295251" y="3456821"/>
          <a:ext cx="6096000" cy="2392680"/>
        </p:xfrm>
        <a:graphic>
          <a:graphicData uri="http://schemas.openxmlformats.org/drawingml/2006/table">
            <a:tbl>
              <a:tblPr firstRow="1" bandRow="1">
                <a:tableStyleId>{3C2FFA5D-87B4-456A-9821-1D502468CF0F}</a:tableStyleId>
              </a:tblPr>
              <a:tblGrid>
                <a:gridCol w="2032000"/>
                <a:gridCol w="2032000"/>
                <a:gridCol w="2032000"/>
              </a:tblGrid>
              <a:tr h="370840">
                <a:tc>
                  <a:txBody>
                    <a:bodyPr/>
                    <a:lstStyle/>
                    <a:p>
                      <a:pPr algn="ctr"/>
                      <a:r>
                        <a:rPr lang="en-US" dirty="0" smtClean="0"/>
                        <a:t>Statistic</a:t>
                      </a:r>
                      <a:endParaRPr lang="en-AU" dirty="0"/>
                    </a:p>
                  </a:txBody>
                  <a:tcPr/>
                </a:tc>
                <a:tc>
                  <a:txBody>
                    <a:bodyPr/>
                    <a:lstStyle/>
                    <a:p>
                      <a:pPr algn="ctr"/>
                      <a:r>
                        <a:rPr lang="en-US" dirty="0" smtClean="0"/>
                        <a:t>Our system</a:t>
                      </a:r>
                      <a:endParaRPr lang="en-AU" dirty="0"/>
                    </a:p>
                  </a:txBody>
                  <a:tcPr/>
                </a:tc>
                <a:tc>
                  <a:txBody>
                    <a:bodyPr/>
                    <a:lstStyle/>
                    <a:p>
                      <a:pPr algn="ctr"/>
                      <a:r>
                        <a:rPr lang="en-US" dirty="0" err="1" smtClean="0"/>
                        <a:t>Eigenfaces</a:t>
                      </a:r>
                      <a:endParaRPr lang="en-AU" dirty="0"/>
                    </a:p>
                  </a:txBody>
                  <a:tcPr/>
                </a:tc>
              </a:tr>
              <a:tr h="370840">
                <a:tc>
                  <a:txBody>
                    <a:bodyPr/>
                    <a:lstStyle/>
                    <a:p>
                      <a:pPr algn="ctr"/>
                      <a:r>
                        <a:rPr lang="en-US" dirty="0" smtClean="0"/>
                        <a:t>Computation time</a:t>
                      </a:r>
                      <a:endParaRPr lang="en-AU" dirty="0"/>
                    </a:p>
                  </a:txBody>
                  <a:tcPr/>
                </a:tc>
                <a:tc>
                  <a:txBody>
                    <a:bodyPr/>
                    <a:lstStyle/>
                    <a:p>
                      <a:pPr algn="ctr"/>
                      <a:r>
                        <a:rPr lang="en-US" dirty="0" smtClean="0"/>
                        <a:t>516-582 </a:t>
                      </a:r>
                      <a:r>
                        <a:rPr lang="en-US" dirty="0" err="1" smtClean="0"/>
                        <a:t>ms</a:t>
                      </a:r>
                      <a:endParaRPr lang="en-AU" dirty="0"/>
                    </a:p>
                  </a:txBody>
                  <a:tcPr/>
                </a:tc>
                <a:tc>
                  <a:txBody>
                    <a:bodyPr/>
                    <a:lstStyle/>
                    <a:p>
                      <a:pPr algn="ctr"/>
                      <a:r>
                        <a:rPr lang="en-US" dirty="0" smtClean="0"/>
                        <a:t>247-331 </a:t>
                      </a:r>
                      <a:r>
                        <a:rPr lang="en-US" dirty="0" err="1" smtClean="0"/>
                        <a:t>ms</a:t>
                      </a:r>
                      <a:endParaRPr lang="en-AU" dirty="0"/>
                    </a:p>
                  </a:txBody>
                  <a:tcPr/>
                </a:tc>
              </a:tr>
              <a:tr h="370840">
                <a:tc>
                  <a:txBody>
                    <a:bodyPr/>
                    <a:lstStyle/>
                    <a:p>
                      <a:pPr algn="ctr"/>
                      <a:r>
                        <a:rPr lang="en-US" dirty="0" smtClean="0"/>
                        <a:t>Energy consumption</a:t>
                      </a:r>
                      <a:endParaRPr lang="en-AU" dirty="0"/>
                    </a:p>
                  </a:txBody>
                  <a:tcPr/>
                </a:tc>
                <a:tc>
                  <a:txBody>
                    <a:bodyPr/>
                    <a:lstStyle/>
                    <a:p>
                      <a:pPr algn="ctr"/>
                      <a:r>
                        <a:rPr lang="en-US" dirty="0" smtClean="0"/>
                        <a:t>506-535 </a:t>
                      </a:r>
                      <a:r>
                        <a:rPr lang="en-US" dirty="0" err="1" smtClean="0"/>
                        <a:t>mJ</a:t>
                      </a:r>
                      <a:endParaRPr lang="en-AU" dirty="0"/>
                    </a:p>
                  </a:txBody>
                  <a:tcPr/>
                </a:tc>
                <a:tc>
                  <a:txBody>
                    <a:bodyPr/>
                    <a:lstStyle/>
                    <a:p>
                      <a:pPr algn="ctr"/>
                      <a:r>
                        <a:rPr lang="en-US" dirty="0" smtClean="0"/>
                        <a:t>316-410 </a:t>
                      </a:r>
                      <a:r>
                        <a:rPr lang="en-US" dirty="0" err="1" smtClean="0"/>
                        <a:t>mJ</a:t>
                      </a:r>
                      <a:endParaRPr lang="en-AU" dirty="0"/>
                    </a:p>
                  </a:txBody>
                  <a:tcPr/>
                </a:tc>
              </a:tr>
              <a:tr h="370840">
                <a:tc>
                  <a:txBody>
                    <a:bodyPr/>
                    <a:lstStyle/>
                    <a:p>
                      <a:pPr algn="ctr"/>
                      <a:r>
                        <a:rPr lang="en-US" dirty="0" smtClean="0"/>
                        <a:t>Expected battery life</a:t>
                      </a:r>
                      <a:endParaRPr lang="en-AU" dirty="0"/>
                    </a:p>
                  </a:txBody>
                  <a:tcPr/>
                </a:tc>
                <a:tc>
                  <a:txBody>
                    <a:bodyPr/>
                    <a:lstStyle/>
                    <a:p>
                      <a:pPr algn="ctr"/>
                      <a:r>
                        <a:rPr lang="en-AU" sz="1800" b="0" i="0" kern="1200" dirty="0" smtClean="0">
                          <a:solidFill>
                            <a:schemeClr val="dk1"/>
                          </a:solidFill>
                          <a:effectLst/>
                          <a:latin typeface="+mn-lt"/>
                          <a:ea typeface="+mn-ea"/>
                          <a:cs typeface="+mn-cs"/>
                        </a:rPr>
                        <a:t>≈</a:t>
                      </a:r>
                      <a:r>
                        <a:rPr lang="en-US" dirty="0" smtClean="0"/>
                        <a:t>0.28 </a:t>
                      </a:r>
                      <a:r>
                        <a:rPr lang="en-US" dirty="0" err="1" smtClean="0"/>
                        <a:t>hr</a:t>
                      </a:r>
                      <a:endParaRPr lang="en-AU" dirty="0"/>
                    </a:p>
                  </a:txBody>
                  <a:tcPr/>
                </a:tc>
                <a:tc>
                  <a:txBody>
                    <a:bodyPr/>
                    <a:lstStyle/>
                    <a:p>
                      <a:pPr algn="ctr"/>
                      <a:r>
                        <a:rPr lang="en-AU" sz="1800" b="0" i="0" kern="1200" dirty="0" smtClean="0">
                          <a:solidFill>
                            <a:schemeClr val="dk1"/>
                          </a:solidFill>
                          <a:effectLst/>
                          <a:latin typeface="+mn-lt"/>
                          <a:ea typeface="+mn-ea"/>
                          <a:cs typeface="+mn-cs"/>
                        </a:rPr>
                        <a:t>≈0</a:t>
                      </a:r>
                      <a:r>
                        <a:rPr lang="en-US" dirty="0" smtClean="0"/>
                        <a:t>.37 </a:t>
                      </a:r>
                      <a:r>
                        <a:rPr lang="en-US" dirty="0" err="1" smtClean="0"/>
                        <a:t>hr</a:t>
                      </a:r>
                      <a:endParaRPr lang="en-AU" dirty="0"/>
                    </a:p>
                  </a:txBody>
                  <a:tcPr/>
                </a:tc>
              </a:tr>
              <a:tr h="370840">
                <a:tc>
                  <a:txBody>
                    <a:bodyPr/>
                    <a:lstStyle/>
                    <a:p>
                      <a:pPr algn="ctr"/>
                      <a:r>
                        <a:rPr lang="en-US" dirty="0" smtClean="0"/>
                        <a:t>Memory Usage</a:t>
                      </a:r>
                      <a:endParaRPr lang="en-AU" dirty="0"/>
                    </a:p>
                  </a:txBody>
                  <a:tcPr/>
                </a:tc>
                <a:tc>
                  <a:txBody>
                    <a:bodyPr/>
                    <a:lstStyle/>
                    <a:p>
                      <a:pPr algn="ctr"/>
                      <a:r>
                        <a:rPr lang="en-US" dirty="0" smtClean="0"/>
                        <a:t>55-64 MB</a:t>
                      </a:r>
                      <a:endParaRPr lang="en-AU" dirty="0"/>
                    </a:p>
                  </a:txBody>
                  <a:tcPr/>
                </a:tc>
                <a:tc>
                  <a:txBody>
                    <a:bodyPr/>
                    <a:lstStyle/>
                    <a:p>
                      <a:pPr algn="ctr"/>
                      <a:r>
                        <a:rPr lang="en-US" dirty="0" smtClean="0"/>
                        <a:t>38-44 MB</a:t>
                      </a:r>
                      <a:endParaRPr lang="en-AU" dirty="0"/>
                    </a:p>
                  </a:txBody>
                  <a:tcPr/>
                </a:tc>
              </a:tr>
            </a:tbl>
          </a:graphicData>
        </a:graphic>
      </p:graphicFrame>
      <p:sp>
        <p:nvSpPr>
          <p:cNvPr id="6" name="Rectangle 5"/>
          <p:cNvSpPr/>
          <p:nvPr/>
        </p:nvSpPr>
        <p:spPr>
          <a:xfrm>
            <a:off x="1907704" y="3068960"/>
            <a:ext cx="4968552" cy="792088"/>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7138839" y="3140968"/>
            <a:ext cx="1056700" cy="369332"/>
          </a:xfrm>
          <a:prstGeom prst="rect">
            <a:avLst/>
          </a:prstGeom>
          <a:noFill/>
        </p:spPr>
        <p:txBody>
          <a:bodyPr wrap="none" rtlCol="0">
            <a:spAutoFit/>
          </a:bodyPr>
          <a:lstStyle/>
          <a:p>
            <a:r>
              <a:rPr lang="en-US" b="1" dirty="0">
                <a:solidFill>
                  <a:srgbClr val="FF0000"/>
                </a:solidFill>
              </a:rPr>
              <a:t>7</a:t>
            </a:r>
            <a:r>
              <a:rPr lang="en-US" b="1" dirty="0" smtClean="0">
                <a:solidFill>
                  <a:srgbClr val="FF0000"/>
                </a:solidFill>
              </a:rPr>
              <a:t>%-15%</a:t>
            </a:r>
            <a:endParaRPr lang="en-AU" b="1" dirty="0">
              <a:solidFill>
                <a:srgbClr val="FF0000"/>
              </a:solidFill>
            </a:endParaRPr>
          </a:p>
        </p:txBody>
      </p:sp>
      <p:sp>
        <p:nvSpPr>
          <p:cNvPr id="9" name="Rectangle 8"/>
          <p:cNvSpPr/>
          <p:nvPr/>
        </p:nvSpPr>
        <p:spPr>
          <a:xfrm>
            <a:off x="3491880" y="3789040"/>
            <a:ext cx="3646959"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524328" y="4077072"/>
            <a:ext cx="1377300" cy="369332"/>
          </a:xfrm>
          <a:prstGeom prst="rect">
            <a:avLst/>
          </a:prstGeom>
          <a:noFill/>
        </p:spPr>
        <p:txBody>
          <a:bodyPr wrap="none" rtlCol="0">
            <a:spAutoFit/>
          </a:bodyPr>
          <a:lstStyle/>
          <a:p>
            <a:r>
              <a:rPr lang="en-US" b="1" dirty="0" smtClean="0">
                <a:solidFill>
                  <a:srgbClr val="FF0000"/>
                </a:solidFill>
              </a:rPr>
              <a:t>Same level</a:t>
            </a:r>
            <a:endParaRPr lang="en-AU" b="1" dirty="0">
              <a:solidFill>
                <a:srgbClr val="FF000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845" y="1340768"/>
            <a:ext cx="19446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22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txBox="1">
            <a:spLocks noChangeArrowheads="1"/>
          </p:cNvSpPr>
          <p:nvPr/>
        </p:nvSpPr>
        <p:spPr bwMode="auto">
          <a:xfrm>
            <a:off x="442788" y="332656"/>
            <a:ext cx="852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Demo</a:t>
            </a:r>
            <a:endParaRPr lang="en-US" sz="2800" b="1" dirty="0">
              <a:solidFill>
                <a:srgbClr val="3B2291"/>
              </a:solidFill>
              <a:cs typeface="Arial" panose="020B0604020202020204" pitchFamily="34" charset="0"/>
            </a:endParaRPr>
          </a:p>
        </p:txBody>
      </p:sp>
      <p:sp>
        <p:nvSpPr>
          <p:cNvPr id="3" name="TextBox 2"/>
          <p:cNvSpPr txBox="1"/>
          <p:nvPr/>
        </p:nvSpPr>
        <p:spPr>
          <a:xfrm>
            <a:off x="2339752" y="3284984"/>
            <a:ext cx="5192512" cy="369332"/>
          </a:xfrm>
          <a:prstGeom prst="rect">
            <a:avLst/>
          </a:prstGeom>
          <a:noFill/>
        </p:spPr>
        <p:txBody>
          <a:bodyPr wrap="none" rtlCol="0">
            <a:spAutoFit/>
          </a:bodyPr>
          <a:lstStyle/>
          <a:p>
            <a:r>
              <a:rPr lang="en-GB" dirty="0"/>
              <a:t>https://www.youtube.com/watch?v=lVRS4e3Glho</a:t>
            </a:r>
          </a:p>
        </p:txBody>
      </p:sp>
    </p:spTree>
    <p:extLst>
      <p:ext uri="{BB962C8B-B14F-4D97-AF65-F5344CB8AC3E}">
        <p14:creationId xmlns:p14="http://schemas.microsoft.com/office/powerpoint/2010/main" val="371112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180528" y="2276872"/>
            <a:ext cx="968456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t>Research project 2</a:t>
            </a:r>
          </a:p>
          <a:p>
            <a:pPr algn="ctr"/>
            <a:endParaRPr lang="en-US" sz="2600" dirty="0" smtClean="0"/>
          </a:p>
          <a:p>
            <a:pPr algn="ctr"/>
            <a:r>
              <a:rPr lang="en-US" sz="2600" dirty="0" smtClean="0"/>
              <a:t>Key generation system for wearable devices</a:t>
            </a:r>
            <a:endParaRPr lang="en-AU" sz="2600" dirty="0"/>
          </a:p>
        </p:txBody>
      </p:sp>
    </p:spTree>
    <p:extLst>
      <p:ext uri="{BB962C8B-B14F-4D97-AF65-F5344CB8AC3E}">
        <p14:creationId xmlns:p14="http://schemas.microsoft.com/office/powerpoint/2010/main" val="271561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AU" dirty="0"/>
          </a:p>
        </p:txBody>
      </p:sp>
      <p:sp>
        <p:nvSpPr>
          <p:cNvPr id="3" name="Content Placeholder 2"/>
          <p:cNvSpPr>
            <a:spLocks noGrp="1"/>
          </p:cNvSpPr>
          <p:nvPr>
            <p:ph idx="1"/>
          </p:nvPr>
        </p:nvSpPr>
        <p:spPr>
          <a:xfrm>
            <a:off x="395536" y="1556792"/>
            <a:ext cx="8229600" cy="3849291"/>
          </a:xfrm>
        </p:spPr>
        <p:txBody>
          <a:bodyPr/>
          <a:lstStyle/>
          <a:p>
            <a:r>
              <a:rPr lang="en-US" sz="2800" b="1" dirty="0" smtClean="0">
                <a:latin typeface="Arial" panose="020B0604020202020204" pitchFamily="34" charset="0"/>
                <a:cs typeface="Arial" panose="020B0604020202020204" pitchFamily="34" charset="0"/>
              </a:rPr>
              <a:t>Introduction</a:t>
            </a:r>
          </a:p>
          <a:p>
            <a:r>
              <a:rPr lang="en-US" sz="2800" b="1" dirty="0" smtClean="0">
                <a:latin typeface="Arial" panose="020B0604020202020204" pitchFamily="34" charset="0"/>
                <a:cs typeface="Arial" panose="020B0604020202020204" pitchFamily="34" charset="0"/>
              </a:rPr>
              <a:t>Project 1-Face recognition</a:t>
            </a:r>
          </a:p>
          <a:p>
            <a:r>
              <a:rPr lang="en-US" sz="2800" b="1" dirty="0" smtClean="0">
                <a:latin typeface="Arial" panose="020B0604020202020204" pitchFamily="34" charset="0"/>
                <a:cs typeface="Arial" panose="020B0604020202020204" pitchFamily="34" charset="0"/>
              </a:rPr>
              <a:t>Project 2-Key generation</a:t>
            </a:r>
          </a:p>
          <a:p>
            <a:r>
              <a:rPr lang="en-US" sz="2800" b="1" dirty="0" smtClean="0">
                <a:latin typeface="Arial" panose="020B0604020202020204" pitchFamily="34" charset="0"/>
                <a:cs typeface="Arial" panose="020B0604020202020204" pitchFamily="34" charset="0"/>
              </a:rPr>
              <a:t>Project 3-Gait recognition</a:t>
            </a:r>
          </a:p>
          <a:p>
            <a:r>
              <a:rPr lang="en-US" sz="2800" b="1" dirty="0" smtClean="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383404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AU" dirty="0"/>
          </a:p>
        </p:txBody>
      </p:sp>
      <p:sp>
        <p:nvSpPr>
          <p:cNvPr id="14" name="Content Placeholder 2"/>
          <p:cNvSpPr>
            <a:spLocks noGrp="1"/>
          </p:cNvSpPr>
          <p:nvPr>
            <p:ph sz="quarter" idx="1"/>
          </p:nvPr>
        </p:nvSpPr>
        <p:spPr>
          <a:xfrm>
            <a:off x="301752" y="1527048"/>
            <a:ext cx="8503920" cy="4638256"/>
          </a:xfrm>
        </p:spPr>
        <p:txBody>
          <a:bodyPr>
            <a:normAutofit/>
          </a:bodyPr>
          <a:lstStyle/>
          <a:p>
            <a:r>
              <a:rPr lang="en-US" sz="2000" b="1" dirty="0" smtClean="0">
                <a:latin typeface="Arial" panose="020B0604020202020204" pitchFamily="34" charset="0"/>
                <a:cs typeface="Arial" panose="020B0604020202020204" pitchFamily="34" charset="0"/>
              </a:rPr>
              <a:t>Wearable devices</a:t>
            </a:r>
          </a:p>
          <a:p>
            <a:pPr lvl="1"/>
            <a:r>
              <a:rPr lang="en-US" sz="1600" b="1" dirty="0">
                <a:latin typeface="Arial" panose="020B0604020202020204" pitchFamily="34" charset="0"/>
                <a:cs typeface="Arial" panose="020B0604020202020204" pitchFamily="34" charset="0"/>
              </a:rPr>
              <a:t>s</a:t>
            </a:r>
            <a:r>
              <a:rPr lang="en-US" sz="1600" b="1" dirty="0" smtClean="0">
                <a:latin typeface="Arial" panose="020B0604020202020204" pitchFamily="34" charset="0"/>
                <a:cs typeface="Arial" panose="020B0604020202020204" pitchFamily="34" charset="0"/>
              </a:rPr>
              <a:t>martphone, smart glass, smart watch etc.</a:t>
            </a:r>
          </a:p>
          <a:p>
            <a:endParaRPr lang="en-US" sz="1800" b="1" dirty="0">
              <a:latin typeface="Arial" panose="020B0604020202020204" pitchFamily="34" charset="0"/>
              <a:cs typeface="Arial" panose="020B0604020202020204" pitchFamily="34" charset="0"/>
            </a:endParaRPr>
          </a:p>
          <a:p>
            <a:endParaRPr lang="en-US" sz="1800" b="1" dirty="0" smtClean="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smtClean="0">
              <a:latin typeface="Arial" panose="020B0604020202020204" pitchFamily="34" charset="0"/>
              <a:cs typeface="Arial" panose="020B0604020202020204" pitchFamily="34" charset="0"/>
            </a:endParaRPr>
          </a:p>
          <a:p>
            <a:endParaRPr lang="en-US" sz="1800" b="1" dirty="0" smtClean="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a:t>
            </a:r>
            <a:r>
              <a:rPr lang="en-US" sz="2000" b="1" dirty="0" smtClean="0">
                <a:latin typeface="Arial" panose="020B0604020202020204" pitchFamily="34" charset="0"/>
                <a:cs typeface="Arial" panose="020B0604020202020204" pitchFamily="34" charset="0"/>
              </a:rPr>
              <a:t>earable devices pairing</a:t>
            </a:r>
          </a:p>
          <a:p>
            <a:pPr lvl="1"/>
            <a:r>
              <a:rPr lang="en-US" sz="1600" b="1" dirty="0" smtClean="0">
                <a:latin typeface="Arial" panose="020B0604020202020204" pitchFamily="34" charset="0"/>
                <a:cs typeface="Arial" panose="020B0604020202020204" pitchFamily="34" charset="0"/>
              </a:rPr>
              <a:t>Data exchange </a:t>
            </a:r>
          </a:p>
        </p:txBody>
      </p:sp>
      <p:pic>
        <p:nvPicPr>
          <p:cNvPr id="1026" name="Picture 2" descr="C:\Users\uqwxu4\Documents\paper-key generation\paper\camera ready\PPT\image\WearablesStatsImage_1be205394ef7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340768"/>
            <a:ext cx="3168352" cy="1993254"/>
          </a:xfrm>
          <a:prstGeom prst="roundRect">
            <a:avLst>
              <a:gd name="adj" fmla="val 4167"/>
            </a:avLst>
          </a:prstGeom>
          <a:solidFill>
            <a:srgbClr val="FFFFFF"/>
          </a:solidFill>
          <a:ln w="76200" cap="sq">
            <a:solidFill>
              <a:srgbClr val="EAEAEA"/>
            </a:solidFill>
            <a:miter lim="800000"/>
          </a:ln>
          <a:effectLst>
            <a:reflection blurRad="12700" stA="33000" endPos="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521" y="3933056"/>
            <a:ext cx="3233935" cy="2201439"/>
          </a:xfrm>
          <a:prstGeom prst="roundRect">
            <a:avLst>
              <a:gd name="adj" fmla="val 4167"/>
            </a:avLst>
          </a:prstGeom>
          <a:solidFill>
            <a:srgbClr val="FFFFFF"/>
          </a:solidFill>
          <a:ln w="76200" cap="sq">
            <a:solidFill>
              <a:srgbClr val="EAEAEA"/>
            </a:solidFill>
            <a:miter lim="800000"/>
          </a:ln>
          <a:effectLst>
            <a:reflection blurRad="12700" stA="33000" endPos="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000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animEffect transition="in" filter="wipe(left)">
                                      <p:cBhvr>
                                        <p:cTn id="19" dur="500"/>
                                        <p:tgtEl>
                                          <p:spTgt spid="14">
                                            <p:txEl>
                                              <p:pRg st="7" end="7"/>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xEl>
                                              <p:pRg st="8" end="8"/>
                                            </p:txEl>
                                          </p:spTgt>
                                        </p:tgtEl>
                                        <p:attrNameLst>
                                          <p:attrName>style.visibility</p:attrName>
                                        </p:attrNameLst>
                                      </p:cBhvr>
                                      <p:to>
                                        <p:strVal val="visible"/>
                                      </p:to>
                                    </p:set>
                                    <p:animEffect transition="in" filter="wipe(left)">
                                      <p:cBhvr>
                                        <p:cTn id="22" dur="500"/>
                                        <p:tgtEl>
                                          <p:spTgt spid="14">
                                            <p:txEl>
                                              <p:pRg st="8" end="8"/>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Methods</a:t>
            </a:r>
            <a:endParaRPr lang="en-AU" dirty="0"/>
          </a:p>
        </p:txBody>
      </p:sp>
      <p:grpSp>
        <p:nvGrpSpPr>
          <p:cNvPr id="11" name="Group 10"/>
          <p:cNvGrpSpPr/>
          <p:nvPr/>
        </p:nvGrpSpPr>
        <p:grpSpPr>
          <a:xfrm>
            <a:off x="611560" y="1343088"/>
            <a:ext cx="7992888" cy="1531576"/>
            <a:chOff x="611560" y="1343088"/>
            <a:chExt cx="7992888" cy="1531576"/>
          </a:xfrm>
        </p:grpSpPr>
        <p:sp>
          <p:nvSpPr>
            <p:cNvPr id="5" name="Freeform 4"/>
            <p:cNvSpPr/>
            <p:nvPr/>
          </p:nvSpPr>
          <p:spPr>
            <a:xfrm>
              <a:off x="3488999" y="1496246"/>
              <a:ext cx="5115449" cy="1225262"/>
            </a:xfrm>
            <a:custGeom>
              <a:avLst/>
              <a:gdLst>
                <a:gd name="connsiteX0" fmla="*/ 204214 w 1225261"/>
                <a:gd name="connsiteY0" fmla="*/ 0 h 5115448"/>
                <a:gd name="connsiteX1" fmla="*/ 1021047 w 1225261"/>
                <a:gd name="connsiteY1" fmla="*/ 0 h 5115448"/>
                <a:gd name="connsiteX2" fmla="*/ 1225261 w 1225261"/>
                <a:gd name="connsiteY2" fmla="*/ 204214 h 5115448"/>
                <a:gd name="connsiteX3" fmla="*/ 1225261 w 1225261"/>
                <a:gd name="connsiteY3" fmla="*/ 5115448 h 5115448"/>
                <a:gd name="connsiteX4" fmla="*/ 1225261 w 1225261"/>
                <a:gd name="connsiteY4" fmla="*/ 5115448 h 5115448"/>
                <a:gd name="connsiteX5" fmla="*/ 0 w 1225261"/>
                <a:gd name="connsiteY5" fmla="*/ 5115448 h 5115448"/>
                <a:gd name="connsiteX6" fmla="*/ 0 w 1225261"/>
                <a:gd name="connsiteY6" fmla="*/ 5115448 h 5115448"/>
                <a:gd name="connsiteX7" fmla="*/ 0 w 1225261"/>
                <a:gd name="connsiteY7" fmla="*/ 204214 h 5115448"/>
                <a:gd name="connsiteX8" fmla="*/ 204214 w 1225261"/>
                <a:gd name="connsiteY8" fmla="*/ 0 h 5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5115448">
                  <a:moveTo>
                    <a:pt x="1225261" y="852592"/>
                  </a:moveTo>
                  <a:lnTo>
                    <a:pt x="1225261" y="4262856"/>
                  </a:lnTo>
                  <a:cubicBezTo>
                    <a:pt x="1225261" y="4733727"/>
                    <a:pt x="1203361" y="5115446"/>
                    <a:pt x="1176347" y="5115446"/>
                  </a:cubicBezTo>
                  <a:lnTo>
                    <a:pt x="0" y="5115446"/>
                  </a:lnTo>
                  <a:lnTo>
                    <a:pt x="0" y="5115446"/>
                  </a:lnTo>
                  <a:lnTo>
                    <a:pt x="0" y="2"/>
                  </a:lnTo>
                  <a:lnTo>
                    <a:pt x="0" y="2"/>
                  </a:lnTo>
                  <a:lnTo>
                    <a:pt x="1176347" y="2"/>
                  </a:lnTo>
                  <a:cubicBezTo>
                    <a:pt x="1203361" y="2"/>
                    <a:pt x="1225261" y="381721"/>
                    <a:pt x="1225261" y="85259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1" tIns="105532" rIns="151252" bIns="10553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Labor-intensive</a:t>
              </a:r>
              <a:endParaRPr lang="en-AU"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Small form factor</a:t>
              </a:r>
              <a:endParaRPr lang="en-AU" sz="2400" kern="1200" dirty="0">
                <a:latin typeface="Arial" panose="020B0604020202020204" pitchFamily="34" charset="0"/>
                <a:cs typeface="Arial" panose="020B0604020202020204" pitchFamily="34" charset="0"/>
              </a:endParaRPr>
            </a:p>
          </p:txBody>
        </p:sp>
        <p:sp>
          <p:nvSpPr>
            <p:cNvPr id="6" name="Freeform 5"/>
            <p:cNvSpPr/>
            <p:nvPr/>
          </p:nvSpPr>
          <p:spPr>
            <a:xfrm>
              <a:off x="611560" y="1343088"/>
              <a:ext cx="2877439" cy="1531576"/>
            </a:xfrm>
            <a:custGeom>
              <a:avLst/>
              <a:gdLst>
                <a:gd name="connsiteX0" fmla="*/ 0 w 2877439"/>
                <a:gd name="connsiteY0" fmla="*/ 255268 h 1531576"/>
                <a:gd name="connsiteX1" fmla="*/ 255268 w 2877439"/>
                <a:gd name="connsiteY1" fmla="*/ 0 h 1531576"/>
                <a:gd name="connsiteX2" fmla="*/ 2622171 w 2877439"/>
                <a:gd name="connsiteY2" fmla="*/ 0 h 1531576"/>
                <a:gd name="connsiteX3" fmla="*/ 2877439 w 2877439"/>
                <a:gd name="connsiteY3" fmla="*/ 255268 h 1531576"/>
                <a:gd name="connsiteX4" fmla="*/ 2877439 w 2877439"/>
                <a:gd name="connsiteY4" fmla="*/ 1276308 h 1531576"/>
                <a:gd name="connsiteX5" fmla="*/ 2622171 w 2877439"/>
                <a:gd name="connsiteY5" fmla="*/ 1531576 h 1531576"/>
                <a:gd name="connsiteX6" fmla="*/ 255268 w 2877439"/>
                <a:gd name="connsiteY6" fmla="*/ 1531576 h 1531576"/>
                <a:gd name="connsiteX7" fmla="*/ 0 w 2877439"/>
                <a:gd name="connsiteY7" fmla="*/ 1276308 h 1531576"/>
                <a:gd name="connsiteX8" fmla="*/ 0 w 2877439"/>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439" h="1531576">
                  <a:moveTo>
                    <a:pt x="0" y="255268"/>
                  </a:moveTo>
                  <a:cubicBezTo>
                    <a:pt x="0" y="114287"/>
                    <a:pt x="114287" y="0"/>
                    <a:pt x="255268" y="0"/>
                  </a:cubicBezTo>
                  <a:lnTo>
                    <a:pt x="2622171" y="0"/>
                  </a:lnTo>
                  <a:cubicBezTo>
                    <a:pt x="2763152" y="0"/>
                    <a:pt x="2877439" y="114287"/>
                    <a:pt x="2877439" y="255268"/>
                  </a:cubicBezTo>
                  <a:lnTo>
                    <a:pt x="2877439" y="1276308"/>
                  </a:lnTo>
                  <a:cubicBezTo>
                    <a:pt x="2877439" y="1417289"/>
                    <a:pt x="2763152" y="1531576"/>
                    <a:pt x="2622171" y="1531576"/>
                  </a:cubicBezTo>
                  <a:lnTo>
                    <a:pt x="255268" y="1531576"/>
                  </a:lnTo>
                  <a:cubicBezTo>
                    <a:pt x="114287" y="1531576"/>
                    <a:pt x="0" y="1417289"/>
                    <a:pt x="0" y="1276308"/>
                  </a:cubicBezTo>
                  <a:lnTo>
                    <a:pt x="0" y="2552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1445" tIns="128105" rIns="181445" bIns="128105"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Explicit Input</a:t>
              </a:r>
              <a:endParaRPr lang="en-AU" sz="2800" b="1" kern="1200" dirty="0">
                <a:latin typeface="Arial" panose="020B0604020202020204" pitchFamily="34" charset="0"/>
                <a:cs typeface="Arial" panose="020B0604020202020204" pitchFamily="34"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56992"/>
            <a:ext cx="42957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8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Methods</a:t>
            </a:r>
            <a:endParaRPr lang="en-AU" dirty="0"/>
          </a:p>
        </p:txBody>
      </p:sp>
      <p:grpSp>
        <p:nvGrpSpPr>
          <p:cNvPr id="12" name="Group 11"/>
          <p:cNvGrpSpPr/>
          <p:nvPr/>
        </p:nvGrpSpPr>
        <p:grpSpPr>
          <a:xfrm>
            <a:off x="611560" y="1484784"/>
            <a:ext cx="7992888" cy="1531576"/>
            <a:chOff x="611560" y="2951243"/>
            <a:chExt cx="7992888" cy="1531576"/>
          </a:xfrm>
        </p:grpSpPr>
        <p:sp>
          <p:nvSpPr>
            <p:cNvPr id="7" name="Freeform 6"/>
            <p:cNvSpPr/>
            <p:nvPr/>
          </p:nvSpPr>
          <p:spPr>
            <a:xfrm>
              <a:off x="3488999" y="3104401"/>
              <a:ext cx="5115449" cy="1225262"/>
            </a:xfrm>
            <a:custGeom>
              <a:avLst/>
              <a:gdLst>
                <a:gd name="connsiteX0" fmla="*/ 204214 w 1225261"/>
                <a:gd name="connsiteY0" fmla="*/ 0 h 5115448"/>
                <a:gd name="connsiteX1" fmla="*/ 1021047 w 1225261"/>
                <a:gd name="connsiteY1" fmla="*/ 0 h 5115448"/>
                <a:gd name="connsiteX2" fmla="*/ 1225261 w 1225261"/>
                <a:gd name="connsiteY2" fmla="*/ 204214 h 5115448"/>
                <a:gd name="connsiteX3" fmla="*/ 1225261 w 1225261"/>
                <a:gd name="connsiteY3" fmla="*/ 5115448 h 5115448"/>
                <a:gd name="connsiteX4" fmla="*/ 1225261 w 1225261"/>
                <a:gd name="connsiteY4" fmla="*/ 5115448 h 5115448"/>
                <a:gd name="connsiteX5" fmla="*/ 0 w 1225261"/>
                <a:gd name="connsiteY5" fmla="*/ 5115448 h 5115448"/>
                <a:gd name="connsiteX6" fmla="*/ 0 w 1225261"/>
                <a:gd name="connsiteY6" fmla="*/ 5115448 h 5115448"/>
                <a:gd name="connsiteX7" fmla="*/ 0 w 1225261"/>
                <a:gd name="connsiteY7" fmla="*/ 204214 h 5115448"/>
                <a:gd name="connsiteX8" fmla="*/ 204214 w 1225261"/>
                <a:gd name="connsiteY8" fmla="*/ 0 h 5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5115448">
                  <a:moveTo>
                    <a:pt x="1225261" y="852592"/>
                  </a:moveTo>
                  <a:lnTo>
                    <a:pt x="1225261" y="4262856"/>
                  </a:lnTo>
                  <a:cubicBezTo>
                    <a:pt x="1225261" y="4733727"/>
                    <a:pt x="1203361" y="5115446"/>
                    <a:pt x="1176347" y="5115446"/>
                  </a:cubicBezTo>
                  <a:lnTo>
                    <a:pt x="0" y="5115446"/>
                  </a:lnTo>
                  <a:lnTo>
                    <a:pt x="0" y="5115446"/>
                  </a:lnTo>
                  <a:lnTo>
                    <a:pt x="0" y="2"/>
                  </a:lnTo>
                  <a:lnTo>
                    <a:pt x="0" y="2"/>
                  </a:lnTo>
                  <a:lnTo>
                    <a:pt x="1176347" y="2"/>
                  </a:lnTo>
                  <a:cubicBezTo>
                    <a:pt x="1203361" y="2"/>
                    <a:pt x="1225261" y="381721"/>
                    <a:pt x="1225261" y="852592"/>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1" tIns="105532" rIns="151252" bIns="10553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Public key infrastructure</a:t>
              </a:r>
              <a:endParaRPr lang="en-AU"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Cannot distinguish legitimate devices and attackers </a:t>
              </a:r>
              <a:endParaRPr lang="en-AU" sz="2400" kern="1200" dirty="0">
                <a:latin typeface="Arial" panose="020B0604020202020204" pitchFamily="34" charset="0"/>
                <a:cs typeface="Arial" panose="020B0604020202020204" pitchFamily="34" charset="0"/>
              </a:endParaRPr>
            </a:p>
          </p:txBody>
        </p:sp>
        <p:sp>
          <p:nvSpPr>
            <p:cNvPr id="8" name="Freeform 7"/>
            <p:cNvSpPr/>
            <p:nvPr/>
          </p:nvSpPr>
          <p:spPr>
            <a:xfrm>
              <a:off x="611560" y="2951243"/>
              <a:ext cx="2877439" cy="1531576"/>
            </a:xfrm>
            <a:custGeom>
              <a:avLst/>
              <a:gdLst>
                <a:gd name="connsiteX0" fmla="*/ 0 w 2877439"/>
                <a:gd name="connsiteY0" fmla="*/ 255268 h 1531576"/>
                <a:gd name="connsiteX1" fmla="*/ 255268 w 2877439"/>
                <a:gd name="connsiteY1" fmla="*/ 0 h 1531576"/>
                <a:gd name="connsiteX2" fmla="*/ 2622171 w 2877439"/>
                <a:gd name="connsiteY2" fmla="*/ 0 h 1531576"/>
                <a:gd name="connsiteX3" fmla="*/ 2877439 w 2877439"/>
                <a:gd name="connsiteY3" fmla="*/ 255268 h 1531576"/>
                <a:gd name="connsiteX4" fmla="*/ 2877439 w 2877439"/>
                <a:gd name="connsiteY4" fmla="*/ 1276308 h 1531576"/>
                <a:gd name="connsiteX5" fmla="*/ 2622171 w 2877439"/>
                <a:gd name="connsiteY5" fmla="*/ 1531576 h 1531576"/>
                <a:gd name="connsiteX6" fmla="*/ 255268 w 2877439"/>
                <a:gd name="connsiteY6" fmla="*/ 1531576 h 1531576"/>
                <a:gd name="connsiteX7" fmla="*/ 0 w 2877439"/>
                <a:gd name="connsiteY7" fmla="*/ 1276308 h 1531576"/>
                <a:gd name="connsiteX8" fmla="*/ 0 w 2877439"/>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439" h="1531576">
                  <a:moveTo>
                    <a:pt x="0" y="255268"/>
                  </a:moveTo>
                  <a:cubicBezTo>
                    <a:pt x="0" y="114287"/>
                    <a:pt x="114287" y="0"/>
                    <a:pt x="255268" y="0"/>
                  </a:cubicBezTo>
                  <a:lnTo>
                    <a:pt x="2622171" y="0"/>
                  </a:lnTo>
                  <a:cubicBezTo>
                    <a:pt x="2763152" y="0"/>
                    <a:pt x="2877439" y="114287"/>
                    <a:pt x="2877439" y="255268"/>
                  </a:cubicBezTo>
                  <a:lnTo>
                    <a:pt x="2877439" y="1276308"/>
                  </a:lnTo>
                  <a:cubicBezTo>
                    <a:pt x="2877439" y="1417289"/>
                    <a:pt x="2763152" y="1531576"/>
                    <a:pt x="2622171" y="1531576"/>
                  </a:cubicBezTo>
                  <a:lnTo>
                    <a:pt x="255268" y="1531576"/>
                  </a:lnTo>
                  <a:cubicBezTo>
                    <a:pt x="114287" y="1531576"/>
                    <a:pt x="0" y="1417289"/>
                    <a:pt x="0" y="1276308"/>
                  </a:cubicBezTo>
                  <a:lnTo>
                    <a:pt x="0" y="2552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445" tIns="128105" rIns="181445" bIns="128105"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Key Exchange</a:t>
              </a:r>
            </a:p>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(D-H protocol)</a:t>
              </a:r>
              <a:endParaRPr lang="en-AU" sz="2800" b="1" kern="1200" dirty="0">
                <a:latin typeface="Arial" panose="020B0604020202020204" pitchFamily="34" charset="0"/>
                <a:cs typeface="Arial" panose="020B0604020202020204" pitchFamily="34" charset="0"/>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45024"/>
            <a:ext cx="51816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up)">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Methods</a:t>
            </a:r>
            <a:endParaRPr lang="en-AU" dirty="0"/>
          </a:p>
        </p:txBody>
      </p:sp>
      <p:grpSp>
        <p:nvGrpSpPr>
          <p:cNvPr id="13" name="Group 12"/>
          <p:cNvGrpSpPr/>
          <p:nvPr/>
        </p:nvGrpSpPr>
        <p:grpSpPr>
          <a:xfrm>
            <a:off x="611560" y="1340768"/>
            <a:ext cx="7992888" cy="1531576"/>
            <a:chOff x="611560" y="4559399"/>
            <a:chExt cx="7992888" cy="1531576"/>
          </a:xfrm>
        </p:grpSpPr>
        <p:sp>
          <p:nvSpPr>
            <p:cNvPr id="9" name="Freeform 8"/>
            <p:cNvSpPr/>
            <p:nvPr/>
          </p:nvSpPr>
          <p:spPr>
            <a:xfrm>
              <a:off x="3488999" y="4712556"/>
              <a:ext cx="5115449" cy="1225262"/>
            </a:xfrm>
            <a:custGeom>
              <a:avLst/>
              <a:gdLst>
                <a:gd name="connsiteX0" fmla="*/ 204214 w 1225261"/>
                <a:gd name="connsiteY0" fmla="*/ 0 h 5115448"/>
                <a:gd name="connsiteX1" fmla="*/ 1021047 w 1225261"/>
                <a:gd name="connsiteY1" fmla="*/ 0 h 5115448"/>
                <a:gd name="connsiteX2" fmla="*/ 1225261 w 1225261"/>
                <a:gd name="connsiteY2" fmla="*/ 204214 h 5115448"/>
                <a:gd name="connsiteX3" fmla="*/ 1225261 w 1225261"/>
                <a:gd name="connsiteY3" fmla="*/ 5115448 h 5115448"/>
                <a:gd name="connsiteX4" fmla="*/ 1225261 w 1225261"/>
                <a:gd name="connsiteY4" fmla="*/ 5115448 h 5115448"/>
                <a:gd name="connsiteX5" fmla="*/ 0 w 1225261"/>
                <a:gd name="connsiteY5" fmla="*/ 5115448 h 5115448"/>
                <a:gd name="connsiteX6" fmla="*/ 0 w 1225261"/>
                <a:gd name="connsiteY6" fmla="*/ 5115448 h 5115448"/>
                <a:gd name="connsiteX7" fmla="*/ 0 w 1225261"/>
                <a:gd name="connsiteY7" fmla="*/ 204214 h 5115448"/>
                <a:gd name="connsiteX8" fmla="*/ 204214 w 1225261"/>
                <a:gd name="connsiteY8" fmla="*/ 0 h 5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261" h="5115448">
                  <a:moveTo>
                    <a:pt x="1225261" y="852592"/>
                  </a:moveTo>
                  <a:lnTo>
                    <a:pt x="1225261" y="4262856"/>
                  </a:lnTo>
                  <a:cubicBezTo>
                    <a:pt x="1225261" y="4733727"/>
                    <a:pt x="1203361" y="5115446"/>
                    <a:pt x="1176347" y="5115446"/>
                  </a:cubicBezTo>
                  <a:lnTo>
                    <a:pt x="0" y="5115446"/>
                  </a:lnTo>
                  <a:lnTo>
                    <a:pt x="0" y="5115446"/>
                  </a:lnTo>
                  <a:lnTo>
                    <a:pt x="0" y="2"/>
                  </a:lnTo>
                  <a:lnTo>
                    <a:pt x="0" y="2"/>
                  </a:lnTo>
                  <a:lnTo>
                    <a:pt x="1176347" y="2"/>
                  </a:lnTo>
                  <a:cubicBezTo>
                    <a:pt x="1203361" y="2"/>
                    <a:pt x="1225261" y="381721"/>
                    <a:pt x="1225261" y="85259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1" tIns="105532" rIns="151252" bIns="10553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Vulnerable to attackers</a:t>
              </a:r>
              <a:endParaRPr lang="en-AU"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Key revocation</a:t>
              </a:r>
              <a:endParaRPr lang="en-AU" sz="2400" kern="1200" dirty="0">
                <a:latin typeface="Arial" panose="020B0604020202020204" pitchFamily="34" charset="0"/>
                <a:cs typeface="Arial" panose="020B0604020202020204" pitchFamily="34" charset="0"/>
              </a:endParaRPr>
            </a:p>
          </p:txBody>
        </p:sp>
        <p:sp>
          <p:nvSpPr>
            <p:cNvPr id="10" name="Freeform 9"/>
            <p:cNvSpPr/>
            <p:nvPr/>
          </p:nvSpPr>
          <p:spPr>
            <a:xfrm>
              <a:off x="611560" y="4559399"/>
              <a:ext cx="2877439" cy="1531576"/>
            </a:xfrm>
            <a:custGeom>
              <a:avLst/>
              <a:gdLst>
                <a:gd name="connsiteX0" fmla="*/ 0 w 2877439"/>
                <a:gd name="connsiteY0" fmla="*/ 255268 h 1531576"/>
                <a:gd name="connsiteX1" fmla="*/ 255268 w 2877439"/>
                <a:gd name="connsiteY1" fmla="*/ 0 h 1531576"/>
                <a:gd name="connsiteX2" fmla="*/ 2622171 w 2877439"/>
                <a:gd name="connsiteY2" fmla="*/ 0 h 1531576"/>
                <a:gd name="connsiteX3" fmla="*/ 2877439 w 2877439"/>
                <a:gd name="connsiteY3" fmla="*/ 255268 h 1531576"/>
                <a:gd name="connsiteX4" fmla="*/ 2877439 w 2877439"/>
                <a:gd name="connsiteY4" fmla="*/ 1276308 h 1531576"/>
                <a:gd name="connsiteX5" fmla="*/ 2622171 w 2877439"/>
                <a:gd name="connsiteY5" fmla="*/ 1531576 h 1531576"/>
                <a:gd name="connsiteX6" fmla="*/ 255268 w 2877439"/>
                <a:gd name="connsiteY6" fmla="*/ 1531576 h 1531576"/>
                <a:gd name="connsiteX7" fmla="*/ 0 w 2877439"/>
                <a:gd name="connsiteY7" fmla="*/ 1276308 h 1531576"/>
                <a:gd name="connsiteX8" fmla="*/ 0 w 2877439"/>
                <a:gd name="connsiteY8" fmla="*/ 255268 h 15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439" h="1531576">
                  <a:moveTo>
                    <a:pt x="0" y="255268"/>
                  </a:moveTo>
                  <a:cubicBezTo>
                    <a:pt x="0" y="114287"/>
                    <a:pt x="114287" y="0"/>
                    <a:pt x="255268" y="0"/>
                  </a:cubicBezTo>
                  <a:lnTo>
                    <a:pt x="2622171" y="0"/>
                  </a:lnTo>
                  <a:cubicBezTo>
                    <a:pt x="2763152" y="0"/>
                    <a:pt x="2877439" y="114287"/>
                    <a:pt x="2877439" y="255268"/>
                  </a:cubicBezTo>
                  <a:lnTo>
                    <a:pt x="2877439" y="1276308"/>
                  </a:lnTo>
                  <a:cubicBezTo>
                    <a:pt x="2877439" y="1417289"/>
                    <a:pt x="2763152" y="1531576"/>
                    <a:pt x="2622171" y="1531576"/>
                  </a:cubicBezTo>
                  <a:lnTo>
                    <a:pt x="255268" y="1531576"/>
                  </a:lnTo>
                  <a:cubicBezTo>
                    <a:pt x="114287" y="1531576"/>
                    <a:pt x="0" y="1417289"/>
                    <a:pt x="0" y="1276308"/>
                  </a:cubicBezTo>
                  <a:lnTo>
                    <a:pt x="0" y="25526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1445" tIns="128105" rIns="181445" bIns="128105"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Static key</a:t>
              </a:r>
              <a:endParaRPr lang="en-AU" sz="2800" b="1" kern="1200" dirty="0">
                <a:latin typeface="Arial" panose="020B0604020202020204" pitchFamily="34" charset="0"/>
                <a:cs typeface="Arial" panose="020B0604020202020204" pitchFamily="34" charset="0"/>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28998"/>
            <a:ext cx="4043363"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46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Overview</a:t>
            </a:r>
            <a:endParaRPr lang="en-AU" dirty="0"/>
          </a:p>
        </p:txBody>
      </p:sp>
      <p:sp>
        <p:nvSpPr>
          <p:cNvPr id="6" name="Rectangle 5"/>
          <p:cNvSpPr/>
          <p:nvPr/>
        </p:nvSpPr>
        <p:spPr>
          <a:xfrm>
            <a:off x="611560" y="1268760"/>
            <a:ext cx="8064896" cy="1231106"/>
          </a:xfrm>
          <a:prstGeom prst="rect">
            <a:avLst/>
          </a:prstGeom>
        </p:spPr>
        <p:txBody>
          <a:bodyPr wrap="square">
            <a:spAutoFit/>
          </a:bodyPr>
          <a:lstStyle/>
          <a:p>
            <a:r>
              <a:rPr lang="en-US" sz="2000" b="1" dirty="0" smtClean="0"/>
              <a:t>Walkie-Talkie:</a:t>
            </a:r>
          </a:p>
          <a:p>
            <a:pPr marL="285750" indent="-285750">
              <a:buFont typeface="Wingdings" panose="05000000000000000000" pitchFamily="2" charset="2"/>
              <a:buChar char="ü"/>
            </a:pPr>
            <a:r>
              <a:rPr lang="en-US" dirty="0" smtClean="0"/>
              <a:t>On-body </a:t>
            </a:r>
            <a:r>
              <a:rPr lang="en-US" dirty="0"/>
              <a:t>Authentication</a:t>
            </a:r>
            <a:endParaRPr lang="en-US" dirty="0" smtClean="0"/>
          </a:p>
          <a:p>
            <a:pPr marL="285750" indent="-285750">
              <a:buFont typeface="Wingdings" panose="05000000000000000000" pitchFamily="2" charset="2"/>
              <a:buChar char="ü"/>
            </a:pPr>
            <a:r>
              <a:rPr lang="en-US" dirty="0" smtClean="0"/>
              <a:t>Automatic </a:t>
            </a:r>
            <a:r>
              <a:rPr lang="en-US" dirty="0"/>
              <a:t>Secure </a:t>
            </a:r>
            <a:r>
              <a:rPr lang="en-US" dirty="0" smtClean="0"/>
              <a:t>Pairing</a:t>
            </a:r>
          </a:p>
          <a:p>
            <a:pPr marL="285750" indent="-285750">
              <a:buFont typeface="Wingdings" panose="05000000000000000000" pitchFamily="2" charset="2"/>
              <a:buChar char="ü"/>
            </a:pPr>
            <a:r>
              <a:rPr lang="en-AU" dirty="0" smtClean="0"/>
              <a:t>Spontaneous </a:t>
            </a:r>
            <a:r>
              <a:rPr lang="en-AU" dirty="0"/>
              <a:t>Key Generation</a:t>
            </a:r>
            <a:endParaRPr lang="en-AU" dirty="0" smtClean="0"/>
          </a:p>
        </p:txBody>
      </p:sp>
      <p:pic>
        <p:nvPicPr>
          <p:cNvPr id="7170" name="Picture 2" descr="C:\Users\uqwxu4\Documents\paper-key generation\data\fig_for paper\system overview\V6\schemeV6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08920"/>
            <a:ext cx="6244308" cy="30509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52028" y="6021288"/>
            <a:ext cx="615191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Devices on the same body measure the same gait signals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9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AU" dirty="0"/>
          </a:p>
        </p:txBody>
      </p:sp>
      <p:sp>
        <p:nvSpPr>
          <p:cNvPr id="10" name="TextBox 9"/>
          <p:cNvSpPr txBox="1"/>
          <p:nvPr/>
        </p:nvSpPr>
        <p:spPr>
          <a:xfrm>
            <a:off x="323528" y="1331476"/>
            <a:ext cx="6859570" cy="95410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User model:</a:t>
            </a:r>
          </a:p>
          <a:p>
            <a:pPr marL="742950" lvl="1" indent="-285750">
              <a:buFont typeface="Wingdings" panose="05000000000000000000" pitchFamily="2" charset="2"/>
              <a:buChar char="§"/>
            </a:pPr>
            <a:r>
              <a:rPr lang="en-AU" dirty="0" smtClean="0">
                <a:latin typeface="Arial" panose="020B0604020202020204" pitchFamily="34" charset="0"/>
                <a:cs typeface="Arial" panose="020B0604020202020204" pitchFamily="34" charset="0"/>
              </a:rPr>
              <a:t>only </a:t>
            </a:r>
            <a:r>
              <a:rPr lang="en-AU" dirty="0">
                <a:latin typeface="Arial" panose="020B0604020202020204" pitchFamily="34" charset="0"/>
                <a:cs typeface="Arial" panose="020B0604020202020204" pitchFamily="34" charset="0"/>
              </a:rPr>
              <a:t>the devices on the same body can be paired together</a:t>
            </a:r>
          </a:p>
          <a:p>
            <a:endParaRPr lang="en-AU" dirty="0">
              <a:latin typeface="Arial" panose="020B0604020202020204" pitchFamily="34" charset="0"/>
              <a:cs typeface="Arial" panose="020B0604020202020204" pitchFamily="34" charset="0"/>
            </a:endParaRPr>
          </a:p>
        </p:txBody>
      </p:sp>
      <p:pic>
        <p:nvPicPr>
          <p:cNvPr id="18"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19672" y="3066664"/>
            <a:ext cx="5342380" cy="3602696"/>
          </a:xfrm>
        </p:spPr>
      </p:pic>
      <p:sp>
        <p:nvSpPr>
          <p:cNvPr id="17" name="TextBox 16"/>
          <p:cNvSpPr txBox="1"/>
          <p:nvPr/>
        </p:nvSpPr>
        <p:spPr>
          <a:xfrm>
            <a:off x="304319" y="2132856"/>
            <a:ext cx="2779928" cy="95410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Adversarial model:</a:t>
            </a: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Active imposter</a:t>
            </a: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Passive imposter</a:t>
            </a:r>
            <a:endParaRPr lang="en-AU" dirty="0">
              <a:latin typeface="Arial" panose="020B0604020202020204" pitchFamily="34" charset="0"/>
              <a:cs typeface="Arial" panose="020B0604020202020204" pitchFamily="34" charset="0"/>
            </a:endParaRPr>
          </a:p>
        </p:txBody>
      </p:sp>
      <p:pic>
        <p:nvPicPr>
          <p:cNvPr id="1028" name="Picture 4" descr="Image result for 叉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6128" y="4005064"/>
            <a:ext cx="457800" cy="4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03648" y="1988840"/>
            <a:ext cx="6696744" cy="1512168"/>
            <a:chOff x="1403648" y="1988840"/>
            <a:chExt cx="6696744" cy="1512168"/>
          </a:xfrm>
        </p:grpSpPr>
        <p:cxnSp>
          <p:nvCxnSpPr>
            <p:cNvPr id="10" name="Straight Arrow Connector 9"/>
            <p:cNvCxnSpPr/>
            <p:nvPr/>
          </p:nvCxnSpPr>
          <p:spPr>
            <a:xfrm>
              <a:off x="1403648" y="1988840"/>
              <a:ext cx="66967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1403648" y="3501008"/>
              <a:ext cx="66967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4" name="Rectangle 2"/>
          <p:cNvSpPr txBox="1">
            <a:spLocks noChangeArrowheads="1"/>
          </p:cNvSpPr>
          <p:nvPr/>
        </p:nvSpPr>
        <p:spPr bwMode="auto">
          <a:xfrm>
            <a:off x="464823" y="332656"/>
            <a:ext cx="3747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Design details</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5" name="Rectangle 34"/>
          <p:cNvSpPr/>
          <p:nvPr/>
        </p:nvSpPr>
        <p:spPr>
          <a:xfrm>
            <a:off x="2774295" y="1988840"/>
            <a:ext cx="789593"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2771800" y="3212976"/>
            <a:ext cx="79208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p:cNvGrpSpPr/>
          <p:nvPr/>
        </p:nvGrpSpPr>
        <p:grpSpPr>
          <a:xfrm>
            <a:off x="3563888" y="1844824"/>
            <a:ext cx="1584176" cy="1656184"/>
            <a:chOff x="3563888" y="1844824"/>
            <a:chExt cx="1584176" cy="1656184"/>
          </a:xfrm>
        </p:grpSpPr>
        <p:grpSp>
          <p:nvGrpSpPr>
            <p:cNvPr id="15" name="Group 14"/>
            <p:cNvGrpSpPr/>
            <p:nvPr/>
          </p:nvGrpSpPr>
          <p:grpSpPr>
            <a:xfrm>
              <a:off x="3563888" y="1844824"/>
              <a:ext cx="1584176" cy="432048"/>
              <a:chOff x="3707904" y="2564904"/>
              <a:chExt cx="1584176" cy="432048"/>
            </a:xfrm>
          </p:grpSpPr>
          <p:sp>
            <p:nvSpPr>
              <p:cNvPr id="54" name="Rectangle 53"/>
              <p:cNvSpPr/>
              <p:nvPr/>
            </p:nvSpPr>
            <p:spPr>
              <a:xfrm>
                <a:off x="3899925" y="2564904"/>
                <a:ext cx="1392155"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p:cNvSpPr/>
              <p:nvPr/>
            </p:nvSpPr>
            <p:spPr>
              <a:xfrm>
                <a:off x="3803914" y="2636912"/>
                <a:ext cx="1488166"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3707904" y="2708920"/>
                <a:ext cx="1584176"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Group 54"/>
            <p:cNvGrpSpPr/>
            <p:nvPr/>
          </p:nvGrpSpPr>
          <p:grpSpPr>
            <a:xfrm>
              <a:off x="3563888" y="3068960"/>
              <a:ext cx="1584176" cy="432048"/>
              <a:chOff x="3707904" y="2564904"/>
              <a:chExt cx="1584176" cy="432048"/>
            </a:xfrm>
          </p:grpSpPr>
          <p:sp>
            <p:nvSpPr>
              <p:cNvPr id="56" name="Rectangle 55"/>
              <p:cNvSpPr/>
              <p:nvPr/>
            </p:nvSpPr>
            <p:spPr>
              <a:xfrm>
                <a:off x="3899925" y="2564904"/>
                <a:ext cx="1392155"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3803914" y="2636912"/>
                <a:ext cx="1488166"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3707904" y="2708920"/>
                <a:ext cx="1584176" cy="28803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21" name="Group 20"/>
          <p:cNvGrpSpPr/>
          <p:nvPr/>
        </p:nvGrpSpPr>
        <p:grpSpPr>
          <a:xfrm>
            <a:off x="5148064" y="1844824"/>
            <a:ext cx="1584176" cy="1656184"/>
            <a:chOff x="5148064" y="1844824"/>
            <a:chExt cx="1584176" cy="1656184"/>
          </a:xfrm>
        </p:grpSpPr>
        <p:grpSp>
          <p:nvGrpSpPr>
            <p:cNvPr id="59" name="Group 58"/>
            <p:cNvGrpSpPr/>
            <p:nvPr/>
          </p:nvGrpSpPr>
          <p:grpSpPr>
            <a:xfrm>
              <a:off x="5148064" y="1844824"/>
              <a:ext cx="1584176" cy="432048"/>
              <a:chOff x="3707904" y="2564904"/>
              <a:chExt cx="1584176" cy="432048"/>
            </a:xfrm>
            <a:pattFill prst="wdDnDiag">
              <a:fgClr>
                <a:schemeClr val="tx1"/>
              </a:fgClr>
              <a:bgClr>
                <a:schemeClr val="bg1"/>
              </a:bgClr>
            </a:pattFill>
          </p:grpSpPr>
          <p:sp>
            <p:nvSpPr>
              <p:cNvPr id="60" name="Rectangle 59"/>
              <p:cNvSpPr/>
              <p:nvPr/>
            </p:nvSpPr>
            <p:spPr>
              <a:xfrm>
                <a:off x="3899925" y="2564904"/>
                <a:ext cx="1392155"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p:cNvSpPr/>
              <p:nvPr/>
            </p:nvSpPr>
            <p:spPr>
              <a:xfrm>
                <a:off x="3803914" y="2636912"/>
                <a:ext cx="1488166"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p:cNvSpPr/>
              <p:nvPr/>
            </p:nvSpPr>
            <p:spPr>
              <a:xfrm>
                <a:off x="3707904" y="2708920"/>
                <a:ext cx="1584176"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3" name="Group 62"/>
            <p:cNvGrpSpPr/>
            <p:nvPr/>
          </p:nvGrpSpPr>
          <p:grpSpPr>
            <a:xfrm>
              <a:off x="5148064" y="3068960"/>
              <a:ext cx="1584176" cy="432048"/>
              <a:chOff x="3707904" y="2564904"/>
              <a:chExt cx="1584176" cy="432048"/>
            </a:xfrm>
            <a:pattFill prst="wdDnDiag">
              <a:fgClr>
                <a:schemeClr val="tx1"/>
              </a:fgClr>
              <a:bgClr>
                <a:schemeClr val="bg1"/>
              </a:bgClr>
            </a:pattFill>
          </p:grpSpPr>
          <p:sp>
            <p:nvSpPr>
              <p:cNvPr id="64" name="Rectangle 63"/>
              <p:cNvSpPr/>
              <p:nvPr/>
            </p:nvSpPr>
            <p:spPr>
              <a:xfrm>
                <a:off x="3899925" y="2564904"/>
                <a:ext cx="1392155"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p:cNvSpPr/>
              <p:nvPr/>
            </p:nvSpPr>
            <p:spPr>
              <a:xfrm>
                <a:off x="3803914" y="2636912"/>
                <a:ext cx="1488166"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3707904" y="2708920"/>
                <a:ext cx="1584176" cy="28803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30" name="Group 29"/>
          <p:cNvGrpSpPr/>
          <p:nvPr/>
        </p:nvGrpSpPr>
        <p:grpSpPr>
          <a:xfrm>
            <a:off x="6732240" y="1998132"/>
            <a:ext cx="959639" cy="1502876"/>
            <a:chOff x="6732240" y="1998132"/>
            <a:chExt cx="959639" cy="1502876"/>
          </a:xfrm>
        </p:grpSpPr>
        <p:sp>
          <p:nvSpPr>
            <p:cNvPr id="67" name="Rectangle 66"/>
            <p:cNvSpPr/>
            <p:nvPr/>
          </p:nvSpPr>
          <p:spPr>
            <a:xfrm>
              <a:off x="6732240" y="3212976"/>
              <a:ext cx="936104" cy="288032"/>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p:cNvSpPr/>
            <p:nvPr/>
          </p:nvSpPr>
          <p:spPr>
            <a:xfrm>
              <a:off x="6755775" y="1998132"/>
              <a:ext cx="936104" cy="288032"/>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69" name="Straight Arrow Connector 68"/>
          <p:cNvCxnSpPr/>
          <p:nvPr/>
        </p:nvCxnSpPr>
        <p:spPr>
          <a:xfrm flipH="1" flipV="1">
            <a:off x="7020272" y="2420888"/>
            <a:ext cx="1" cy="792088"/>
          </a:xfrm>
          <a:prstGeom prst="straightConnector1">
            <a:avLst/>
          </a:prstGeom>
          <a:ln w="50800">
            <a:tailEnd type="stealth"/>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H="1">
            <a:off x="7380312" y="2276872"/>
            <a:ext cx="1" cy="792088"/>
          </a:xfrm>
          <a:prstGeom prst="straightConnector1">
            <a:avLst/>
          </a:prstGeom>
          <a:ln w="50800">
            <a:tailEnd type="stealth"/>
          </a:ln>
        </p:spPr>
        <p:style>
          <a:lnRef idx="3">
            <a:schemeClr val="dk1"/>
          </a:lnRef>
          <a:fillRef idx="0">
            <a:schemeClr val="dk1"/>
          </a:fillRef>
          <a:effectRef idx="2">
            <a:schemeClr val="dk1"/>
          </a:effectRef>
          <a:fontRef idx="minor">
            <a:schemeClr val="tx1"/>
          </a:fontRef>
        </p:style>
      </p:cxn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993" y="5733256"/>
            <a:ext cx="7307463" cy="6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563888" y="1268760"/>
            <a:ext cx="1584176" cy="2412268"/>
            <a:chOff x="3563888" y="1268760"/>
            <a:chExt cx="1584176" cy="2412268"/>
          </a:xfrm>
        </p:grpSpPr>
        <p:cxnSp>
          <p:nvCxnSpPr>
            <p:cNvPr id="70" name="Straight Arrow Connector 69"/>
            <p:cNvCxnSpPr/>
            <p:nvPr/>
          </p:nvCxnSpPr>
          <p:spPr>
            <a:xfrm flipH="1" flipV="1">
              <a:off x="3563888" y="1268760"/>
              <a:ext cx="18409" cy="2412268"/>
            </a:xfrm>
            <a:prstGeom prst="straightConnector1">
              <a:avLst/>
            </a:prstGeom>
            <a:ln w="31750">
              <a:prstDash val="dash"/>
              <a:tailEnd type="none"/>
            </a:ln>
          </p:spPr>
          <p:style>
            <a:lnRef idx="3">
              <a:schemeClr val="dk1"/>
            </a:lnRef>
            <a:fillRef idx="0">
              <a:schemeClr val="dk1"/>
            </a:fillRef>
            <a:effectRef idx="2">
              <a:schemeClr val="dk1"/>
            </a:effectRef>
            <a:fontRef idx="minor">
              <a:schemeClr val="tx1"/>
            </a:fontRef>
          </p:style>
        </p:cxnSp>
        <p:cxnSp>
          <p:nvCxnSpPr>
            <p:cNvPr id="71" name="Straight Arrow Connector 70"/>
            <p:cNvCxnSpPr/>
            <p:nvPr/>
          </p:nvCxnSpPr>
          <p:spPr>
            <a:xfrm flipH="1" flipV="1">
              <a:off x="5129655" y="1268760"/>
              <a:ext cx="18409" cy="2412268"/>
            </a:xfrm>
            <a:prstGeom prst="straightConnector1">
              <a:avLst/>
            </a:prstGeom>
            <a:ln w="31750">
              <a:prstDash val="dash"/>
              <a:tailEnd type="non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597769" y="1475492"/>
              <a:ext cx="1519968" cy="276999"/>
            </a:xfrm>
            <a:prstGeom prst="rect">
              <a:avLst/>
            </a:prstGeom>
            <a:noFill/>
          </p:spPr>
          <p:txBody>
            <a:bodyPr wrap="none" rtlCol="0">
              <a:spAutoFit/>
            </a:bodyPr>
            <a:lstStyle/>
            <a:p>
              <a:r>
                <a:rPr lang="en-US" sz="1200" b="1" dirty="0" smtClean="0"/>
                <a:t>Signal Processing</a:t>
              </a:r>
              <a:endParaRPr lang="en-AU" sz="1200" b="1" dirty="0"/>
            </a:p>
          </p:txBody>
        </p:sp>
      </p:grpSp>
      <p:grpSp>
        <p:nvGrpSpPr>
          <p:cNvPr id="25" name="Group 24"/>
          <p:cNvGrpSpPr/>
          <p:nvPr/>
        </p:nvGrpSpPr>
        <p:grpSpPr>
          <a:xfrm>
            <a:off x="5292677" y="1268760"/>
            <a:ext cx="1457972" cy="2412268"/>
            <a:chOff x="5292677" y="1268760"/>
            <a:chExt cx="1457972" cy="2412268"/>
          </a:xfrm>
        </p:grpSpPr>
        <p:cxnSp>
          <p:nvCxnSpPr>
            <p:cNvPr id="74" name="Straight Arrow Connector 73"/>
            <p:cNvCxnSpPr/>
            <p:nvPr/>
          </p:nvCxnSpPr>
          <p:spPr>
            <a:xfrm flipH="1" flipV="1">
              <a:off x="6732240" y="1268760"/>
              <a:ext cx="18409" cy="2412268"/>
            </a:xfrm>
            <a:prstGeom prst="straightConnector1">
              <a:avLst/>
            </a:prstGeom>
            <a:ln w="31750">
              <a:prstDash val="dash"/>
              <a:tailEnd type="none"/>
            </a:ln>
          </p:spPr>
          <p:style>
            <a:lnRef idx="3">
              <a:schemeClr val="dk1"/>
            </a:lnRef>
            <a:fillRef idx="0">
              <a:schemeClr val="dk1"/>
            </a:fillRef>
            <a:effectRef idx="2">
              <a:schemeClr val="dk1"/>
            </a:effectRef>
            <a:fontRef idx="minor">
              <a:schemeClr val="tx1"/>
            </a:fontRef>
          </p:style>
        </p:cxnSp>
        <p:sp>
          <p:nvSpPr>
            <p:cNvPr id="75" name="TextBox 74"/>
            <p:cNvSpPr txBox="1"/>
            <p:nvPr/>
          </p:nvSpPr>
          <p:spPr>
            <a:xfrm>
              <a:off x="5292677" y="1484784"/>
              <a:ext cx="1295547" cy="276999"/>
            </a:xfrm>
            <a:prstGeom prst="rect">
              <a:avLst/>
            </a:prstGeom>
            <a:noFill/>
          </p:spPr>
          <p:txBody>
            <a:bodyPr wrap="none" rtlCol="0">
              <a:spAutoFit/>
            </a:bodyPr>
            <a:lstStyle/>
            <a:p>
              <a:r>
                <a:rPr lang="en-US" sz="1200" b="1" dirty="0" smtClean="0"/>
                <a:t>Key generation</a:t>
              </a:r>
              <a:endParaRPr lang="en-AU" sz="1200" b="1" dirty="0"/>
            </a:p>
          </p:txBody>
        </p:sp>
      </p:grpSp>
      <p:grpSp>
        <p:nvGrpSpPr>
          <p:cNvPr id="19" name="Group 18"/>
          <p:cNvGrpSpPr/>
          <p:nvPr/>
        </p:nvGrpSpPr>
        <p:grpSpPr>
          <a:xfrm>
            <a:off x="1475656" y="3573016"/>
            <a:ext cx="3642081" cy="1368152"/>
            <a:chOff x="1475656" y="3573016"/>
            <a:chExt cx="3642081" cy="1368152"/>
          </a:xfrm>
        </p:grpSpPr>
        <p:sp>
          <p:nvSpPr>
            <p:cNvPr id="27" name="Rectangle 26"/>
            <p:cNvSpPr/>
            <p:nvPr/>
          </p:nvSpPr>
          <p:spPr>
            <a:xfrm>
              <a:off x="1475656" y="4149080"/>
              <a:ext cx="2664296" cy="792088"/>
            </a:xfrm>
            <a:prstGeom prst="rect">
              <a:avLst/>
            </a:prstGeom>
            <a:noFill/>
            <a:ln w="254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cxnSp>
          <p:nvCxnSpPr>
            <p:cNvPr id="78" name="Straight Arrow Connector 77"/>
            <p:cNvCxnSpPr/>
            <p:nvPr/>
          </p:nvCxnSpPr>
          <p:spPr>
            <a:xfrm flipV="1">
              <a:off x="1475656" y="3573016"/>
              <a:ext cx="2088232" cy="576064"/>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flipV="1">
              <a:off x="4139952" y="3573016"/>
              <a:ext cx="977785" cy="576064"/>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grpSp>
      <p:grpSp>
        <p:nvGrpSpPr>
          <p:cNvPr id="20" name="Group 19"/>
          <p:cNvGrpSpPr/>
          <p:nvPr/>
        </p:nvGrpSpPr>
        <p:grpSpPr>
          <a:xfrm>
            <a:off x="1542635" y="4324890"/>
            <a:ext cx="2489198" cy="461665"/>
            <a:chOff x="1542635" y="4324890"/>
            <a:chExt cx="2489198" cy="461665"/>
          </a:xfrm>
        </p:grpSpPr>
        <p:sp>
          <p:nvSpPr>
            <p:cNvPr id="23" name="TextBox 22"/>
            <p:cNvSpPr txBox="1"/>
            <p:nvPr/>
          </p:nvSpPr>
          <p:spPr>
            <a:xfrm>
              <a:off x="1542635" y="4324890"/>
              <a:ext cx="979756" cy="461665"/>
            </a:xfrm>
            <a:prstGeom prst="rect">
              <a:avLst/>
            </a:prstGeom>
            <a:noFill/>
            <a:ln>
              <a:solidFill>
                <a:schemeClr val="tx1"/>
              </a:solidFill>
            </a:ln>
          </p:spPr>
          <p:txBody>
            <a:bodyPr wrap="none" rtlCol="0">
              <a:spAutoFit/>
            </a:bodyPr>
            <a:lstStyle/>
            <a:p>
              <a:pPr algn="ctr"/>
              <a:r>
                <a:rPr lang="en-US" sz="1200" b="1" dirty="0" smtClean="0"/>
                <a:t>Source </a:t>
              </a:r>
            </a:p>
            <a:p>
              <a:pPr algn="ctr"/>
              <a:r>
                <a:rPr lang="en-US" sz="1200" b="1" dirty="0"/>
                <a:t>S</a:t>
              </a:r>
              <a:r>
                <a:rPr lang="en-US" sz="1200" b="1" dirty="0" smtClean="0"/>
                <a:t>eparation</a:t>
              </a:r>
              <a:endParaRPr lang="en-AU" sz="1200" b="1" dirty="0"/>
            </a:p>
          </p:txBody>
        </p:sp>
        <p:sp>
          <p:nvSpPr>
            <p:cNvPr id="76" name="TextBox 75"/>
            <p:cNvSpPr txBox="1"/>
            <p:nvPr/>
          </p:nvSpPr>
          <p:spPr>
            <a:xfrm>
              <a:off x="3056181" y="4324890"/>
              <a:ext cx="975652" cy="461665"/>
            </a:xfrm>
            <a:prstGeom prst="rect">
              <a:avLst/>
            </a:prstGeom>
            <a:noFill/>
            <a:ln>
              <a:solidFill>
                <a:schemeClr val="tx1"/>
              </a:solidFill>
            </a:ln>
          </p:spPr>
          <p:txBody>
            <a:bodyPr wrap="none" rtlCol="0">
              <a:spAutoFit/>
            </a:bodyPr>
            <a:lstStyle/>
            <a:p>
              <a:pPr algn="ctr"/>
              <a:r>
                <a:rPr lang="en-US" sz="1200" b="1" dirty="0" smtClean="0"/>
                <a:t>Signal</a:t>
              </a:r>
            </a:p>
            <a:p>
              <a:pPr algn="ctr"/>
              <a:r>
                <a:rPr lang="en-US" sz="1200" b="1" dirty="0" smtClean="0"/>
                <a:t> Alignment</a:t>
              </a:r>
              <a:endParaRPr lang="en-AU" sz="1200" b="1" dirty="0"/>
            </a:p>
          </p:txBody>
        </p:sp>
        <p:cxnSp>
          <p:nvCxnSpPr>
            <p:cNvPr id="102" name="Straight Arrow Connector 101"/>
            <p:cNvCxnSpPr/>
            <p:nvPr/>
          </p:nvCxnSpPr>
          <p:spPr>
            <a:xfrm>
              <a:off x="2513574" y="4555722"/>
              <a:ext cx="542607" cy="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grpSp>
      <p:grpSp>
        <p:nvGrpSpPr>
          <p:cNvPr id="29" name="Group 28"/>
          <p:cNvGrpSpPr/>
          <p:nvPr/>
        </p:nvGrpSpPr>
        <p:grpSpPr>
          <a:xfrm>
            <a:off x="4499992" y="4314292"/>
            <a:ext cx="4176464" cy="461665"/>
            <a:chOff x="4499992" y="4314292"/>
            <a:chExt cx="4176464" cy="461665"/>
          </a:xfrm>
        </p:grpSpPr>
        <p:sp>
          <p:nvSpPr>
            <p:cNvPr id="86" name="TextBox 85"/>
            <p:cNvSpPr txBox="1"/>
            <p:nvPr/>
          </p:nvSpPr>
          <p:spPr>
            <a:xfrm>
              <a:off x="4499992" y="4406625"/>
              <a:ext cx="1119216" cy="276999"/>
            </a:xfrm>
            <a:prstGeom prst="rect">
              <a:avLst/>
            </a:prstGeom>
            <a:noFill/>
            <a:ln>
              <a:solidFill>
                <a:schemeClr val="tx1"/>
              </a:solidFill>
            </a:ln>
          </p:spPr>
          <p:txBody>
            <a:bodyPr wrap="none" rtlCol="0">
              <a:spAutoFit/>
            </a:bodyPr>
            <a:lstStyle/>
            <a:p>
              <a:pPr algn="ctr"/>
              <a:r>
                <a:rPr lang="en-US" sz="1200" b="1" dirty="0" smtClean="0"/>
                <a:t>Quantization</a:t>
              </a:r>
              <a:endParaRPr lang="en-AU" sz="1200" b="1" dirty="0"/>
            </a:p>
          </p:txBody>
        </p:sp>
        <p:sp>
          <p:nvSpPr>
            <p:cNvPr id="87" name="TextBox 86"/>
            <p:cNvSpPr txBox="1"/>
            <p:nvPr/>
          </p:nvSpPr>
          <p:spPr>
            <a:xfrm>
              <a:off x="5940152" y="4406625"/>
              <a:ext cx="1237839" cy="276999"/>
            </a:xfrm>
            <a:prstGeom prst="rect">
              <a:avLst/>
            </a:prstGeom>
            <a:noFill/>
            <a:ln>
              <a:solidFill>
                <a:schemeClr val="tx1"/>
              </a:solidFill>
            </a:ln>
          </p:spPr>
          <p:txBody>
            <a:bodyPr wrap="none" rtlCol="0">
              <a:spAutoFit/>
            </a:bodyPr>
            <a:lstStyle/>
            <a:p>
              <a:pPr algn="ctr"/>
              <a:r>
                <a:rPr lang="en-US" sz="1200" b="1" dirty="0" smtClean="0"/>
                <a:t>Reconciliation</a:t>
              </a:r>
              <a:endParaRPr lang="en-AU" sz="1200" b="1" dirty="0"/>
            </a:p>
          </p:txBody>
        </p:sp>
        <p:sp>
          <p:nvSpPr>
            <p:cNvPr id="90" name="TextBox 89"/>
            <p:cNvSpPr txBox="1"/>
            <p:nvPr/>
          </p:nvSpPr>
          <p:spPr>
            <a:xfrm>
              <a:off x="7515562" y="4314292"/>
              <a:ext cx="1160894" cy="461665"/>
            </a:xfrm>
            <a:prstGeom prst="rect">
              <a:avLst/>
            </a:prstGeom>
            <a:noFill/>
            <a:ln>
              <a:solidFill>
                <a:schemeClr val="tx1"/>
              </a:solidFill>
            </a:ln>
          </p:spPr>
          <p:txBody>
            <a:bodyPr wrap="none" rtlCol="0">
              <a:spAutoFit/>
            </a:bodyPr>
            <a:lstStyle/>
            <a:p>
              <a:pPr algn="ctr"/>
              <a:r>
                <a:rPr lang="en-US" sz="1200" b="1" dirty="0" smtClean="0"/>
                <a:t>Privacy</a:t>
              </a:r>
            </a:p>
            <a:p>
              <a:pPr algn="ctr"/>
              <a:r>
                <a:rPr lang="en-US" sz="1200" b="1" dirty="0" smtClean="0"/>
                <a:t>Amplification</a:t>
              </a:r>
              <a:endParaRPr lang="en-AU" sz="1200" b="1" dirty="0"/>
            </a:p>
          </p:txBody>
        </p:sp>
        <p:cxnSp>
          <p:nvCxnSpPr>
            <p:cNvPr id="105" name="Straight Arrow Connector 104"/>
            <p:cNvCxnSpPr>
              <a:stCxn id="86" idx="3"/>
              <a:endCxn id="87" idx="1"/>
            </p:cNvCxnSpPr>
            <p:nvPr/>
          </p:nvCxnSpPr>
          <p:spPr>
            <a:xfrm>
              <a:off x="5619208" y="4545125"/>
              <a:ext cx="320944" cy="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108" name="Straight Arrow Connector 107"/>
            <p:cNvCxnSpPr>
              <a:stCxn id="87" idx="3"/>
              <a:endCxn id="90" idx="1"/>
            </p:cNvCxnSpPr>
            <p:nvPr/>
          </p:nvCxnSpPr>
          <p:spPr>
            <a:xfrm>
              <a:off x="7177991" y="4545125"/>
              <a:ext cx="337571" cy="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4451986" y="3501008"/>
            <a:ext cx="4368487" cy="1440160"/>
            <a:chOff x="4451986" y="3501008"/>
            <a:chExt cx="4368487" cy="1440160"/>
          </a:xfrm>
        </p:grpSpPr>
        <p:sp>
          <p:nvSpPr>
            <p:cNvPr id="89" name="Rectangle 88"/>
            <p:cNvSpPr/>
            <p:nvPr/>
          </p:nvSpPr>
          <p:spPr>
            <a:xfrm>
              <a:off x="4451986" y="4149080"/>
              <a:ext cx="4368486" cy="792088"/>
            </a:xfrm>
            <a:prstGeom prst="rect">
              <a:avLst/>
            </a:prstGeom>
            <a:noFill/>
            <a:ln w="254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cxnSp>
          <p:nvCxnSpPr>
            <p:cNvPr id="113" name="Straight Arrow Connector 112"/>
            <p:cNvCxnSpPr/>
            <p:nvPr/>
          </p:nvCxnSpPr>
          <p:spPr>
            <a:xfrm flipH="1" flipV="1">
              <a:off x="6741444" y="3501008"/>
              <a:ext cx="2079029" cy="648072"/>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cxnSp>
          <p:nvCxnSpPr>
            <p:cNvPr id="116" name="Straight Arrow Connector 115"/>
            <p:cNvCxnSpPr/>
            <p:nvPr/>
          </p:nvCxnSpPr>
          <p:spPr>
            <a:xfrm flipV="1">
              <a:off x="4451986" y="3573016"/>
              <a:ext cx="696078" cy="576064"/>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grpSp>
      <p:sp>
        <p:nvSpPr>
          <p:cNvPr id="120" name="TextBox 119"/>
          <p:cNvSpPr txBox="1"/>
          <p:nvPr/>
        </p:nvSpPr>
        <p:spPr>
          <a:xfrm>
            <a:off x="7377704" y="2492896"/>
            <a:ext cx="1348446" cy="461665"/>
          </a:xfrm>
          <a:prstGeom prst="rect">
            <a:avLst/>
          </a:prstGeom>
          <a:noFill/>
          <a:ln>
            <a:noFill/>
          </a:ln>
        </p:spPr>
        <p:txBody>
          <a:bodyPr wrap="none" rtlCol="0">
            <a:spAutoFit/>
          </a:bodyPr>
          <a:lstStyle/>
          <a:p>
            <a:pPr algn="ctr"/>
            <a:r>
              <a:rPr lang="en-US" sz="1200" b="1" dirty="0" smtClean="0"/>
              <a:t>Secure</a:t>
            </a:r>
          </a:p>
          <a:p>
            <a:pPr algn="ctr"/>
            <a:r>
              <a:rPr lang="en-US" sz="1200" b="1" dirty="0" smtClean="0"/>
              <a:t>Communication</a:t>
            </a:r>
            <a:endParaRPr lang="en-AU" sz="1200" b="1" dirty="0"/>
          </a:p>
        </p:txBody>
      </p:sp>
      <p:grpSp>
        <p:nvGrpSpPr>
          <p:cNvPr id="3" name="Group 2"/>
          <p:cNvGrpSpPr/>
          <p:nvPr/>
        </p:nvGrpSpPr>
        <p:grpSpPr>
          <a:xfrm>
            <a:off x="444825" y="3140968"/>
            <a:ext cx="670791" cy="879340"/>
            <a:chOff x="444825" y="3316342"/>
            <a:chExt cx="670791" cy="879340"/>
          </a:xfrm>
        </p:grpSpPr>
        <p:sp>
          <p:nvSpPr>
            <p:cNvPr id="32" name="TextBox 31"/>
            <p:cNvSpPr txBox="1"/>
            <p:nvPr/>
          </p:nvSpPr>
          <p:spPr>
            <a:xfrm>
              <a:off x="466735" y="3316342"/>
              <a:ext cx="633507" cy="369332"/>
            </a:xfrm>
            <a:prstGeom prst="rect">
              <a:avLst/>
            </a:prstGeom>
            <a:noFill/>
          </p:spPr>
          <p:txBody>
            <a:bodyPr wrap="none" rtlCol="0">
              <a:spAutoFit/>
            </a:bodyPr>
            <a:lstStyle/>
            <a:p>
              <a:r>
                <a:rPr lang="en-US" b="1" dirty="0" smtClean="0"/>
                <a:t>Bob</a:t>
              </a:r>
              <a:endParaRPr lang="en-AU" b="1"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25" y="3717032"/>
              <a:ext cx="670791" cy="47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312694" y="1569740"/>
            <a:ext cx="946938" cy="764524"/>
            <a:chOff x="312694" y="1569740"/>
            <a:chExt cx="946938" cy="764524"/>
          </a:xfrm>
        </p:grpSpPr>
        <p:sp>
          <p:nvSpPr>
            <p:cNvPr id="13" name="TextBox 12"/>
            <p:cNvSpPr txBox="1"/>
            <p:nvPr/>
          </p:nvSpPr>
          <p:spPr>
            <a:xfrm>
              <a:off x="395536" y="1569740"/>
              <a:ext cx="736099" cy="369332"/>
            </a:xfrm>
            <a:prstGeom prst="rect">
              <a:avLst/>
            </a:prstGeom>
            <a:noFill/>
          </p:spPr>
          <p:txBody>
            <a:bodyPr wrap="none" rtlCol="0">
              <a:spAutoFit/>
            </a:bodyPr>
            <a:lstStyle/>
            <a:p>
              <a:r>
                <a:rPr lang="en-US" b="1" dirty="0" smtClean="0"/>
                <a:t>Alice</a:t>
              </a:r>
              <a:endParaRPr lang="en-AU"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94" y="1988840"/>
              <a:ext cx="946938" cy="345424"/>
            </a:xfrm>
            <a:prstGeom prst="rect">
              <a:avLst/>
            </a:prstGeom>
          </p:spPr>
        </p:pic>
      </p:grpSp>
      <p:grpSp>
        <p:nvGrpSpPr>
          <p:cNvPr id="31" name="Group 30"/>
          <p:cNvGrpSpPr/>
          <p:nvPr/>
        </p:nvGrpSpPr>
        <p:grpSpPr>
          <a:xfrm>
            <a:off x="1332101" y="1988840"/>
            <a:ext cx="862274" cy="1080120"/>
            <a:chOff x="1332101" y="1988840"/>
            <a:chExt cx="862274" cy="1080120"/>
          </a:xfrm>
        </p:grpSpPr>
        <p:grpSp>
          <p:nvGrpSpPr>
            <p:cNvPr id="9" name="Group 8"/>
            <p:cNvGrpSpPr/>
            <p:nvPr/>
          </p:nvGrpSpPr>
          <p:grpSpPr>
            <a:xfrm>
              <a:off x="1691680" y="1988840"/>
              <a:ext cx="502695" cy="1080120"/>
              <a:chOff x="1691680" y="1988840"/>
              <a:chExt cx="502695" cy="1080120"/>
            </a:xfrm>
          </p:grpSpPr>
          <p:sp>
            <p:nvSpPr>
              <p:cNvPr id="14" name="Rectangle 13"/>
              <p:cNvSpPr/>
              <p:nvPr/>
            </p:nvSpPr>
            <p:spPr>
              <a:xfrm>
                <a:off x="1691680" y="1988840"/>
                <a:ext cx="502695" cy="288032"/>
              </a:xfrm>
              <a:prstGeom prst="rect">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p:cNvCxnSpPr>
                <a:stCxn id="14" idx="2"/>
              </p:cNvCxnSpPr>
              <p:nvPr/>
            </p:nvCxnSpPr>
            <p:spPr>
              <a:xfrm flipH="1">
                <a:off x="1943027" y="2276872"/>
                <a:ext cx="1" cy="792088"/>
              </a:xfrm>
              <a:prstGeom prst="straightConnector1">
                <a:avLst/>
              </a:prstGeom>
              <a:ln w="50800">
                <a:tailEnd type="stealth"/>
              </a:ln>
            </p:spPr>
            <p:style>
              <a:lnRef idx="3">
                <a:schemeClr val="dk1"/>
              </a:lnRef>
              <a:fillRef idx="0">
                <a:schemeClr val="dk1"/>
              </a:fillRef>
              <a:effectRef idx="2">
                <a:schemeClr val="dk1"/>
              </a:effectRef>
              <a:fontRef idx="minor">
                <a:schemeClr val="tx1"/>
              </a:fontRef>
            </p:style>
          </p:cxnSp>
        </p:grpSp>
        <p:sp>
          <p:nvSpPr>
            <p:cNvPr id="77" name="TextBox 76"/>
            <p:cNvSpPr txBox="1"/>
            <p:nvPr/>
          </p:nvSpPr>
          <p:spPr>
            <a:xfrm>
              <a:off x="1332101" y="2492896"/>
              <a:ext cx="518091" cy="276999"/>
            </a:xfrm>
            <a:prstGeom prst="rect">
              <a:avLst/>
            </a:prstGeom>
            <a:noFill/>
            <a:ln>
              <a:noFill/>
            </a:ln>
          </p:spPr>
          <p:txBody>
            <a:bodyPr wrap="none" rtlCol="0">
              <a:spAutoFit/>
            </a:bodyPr>
            <a:lstStyle/>
            <a:p>
              <a:pPr algn="ctr"/>
              <a:r>
                <a:rPr lang="en-US" sz="1200" b="1" dirty="0" smtClean="0"/>
                <a:t>REQ</a:t>
              </a:r>
              <a:endParaRPr lang="en-AU" sz="1200" b="1" dirty="0"/>
            </a:p>
          </p:txBody>
        </p:sp>
      </p:grpSp>
      <p:grpSp>
        <p:nvGrpSpPr>
          <p:cNvPr id="33" name="Group 32"/>
          <p:cNvGrpSpPr/>
          <p:nvPr/>
        </p:nvGrpSpPr>
        <p:grpSpPr>
          <a:xfrm>
            <a:off x="2269105" y="2420888"/>
            <a:ext cx="781911" cy="1080120"/>
            <a:chOff x="2269105" y="2420888"/>
            <a:chExt cx="781911" cy="1080120"/>
          </a:xfrm>
        </p:grpSpPr>
        <p:grpSp>
          <p:nvGrpSpPr>
            <p:cNvPr id="11" name="Group 10"/>
            <p:cNvGrpSpPr/>
            <p:nvPr/>
          </p:nvGrpSpPr>
          <p:grpSpPr>
            <a:xfrm>
              <a:off x="2269105" y="2420888"/>
              <a:ext cx="502695" cy="1080120"/>
              <a:chOff x="2269105" y="2420888"/>
              <a:chExt cx="502695" cy="1080120"/>
            </a:xfrm>
          </p:grpSpPr>
          <p:sp>
            <p:nvSpPr>
              <p:cNvPr id="34" name="Rectangle 33"/>
              <p:cNvSpPr/>
              <p:nvPr/>
            </p:nvSpPr>
            <p:spPr>
              <a:xfrm>
                <a:off x="2269105" y="3212976"/>
                <a:ext cx="502695" cy="288032"/>
              </a:xfrm>
              <a:prstGeom prst="rect">
                <a:avLst/>
              </a:prstGeom>
              <a:pattFill prst="openDmn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8" name="Straight Arrow Connector 67"/>
              <p:cNvCxnSpPr>
                <a:stCxn id="34" idx="0"/>
              </p:cNvCxnSpPr>
              <p:nvPr/>
            </p:nvCxnSpPr>
            <p:spPr>
              <a:xfrm flipH="1" flipV="1">
                <a:off x="2520452" y="2420888"/>
                <a:ext cx="1" cy="792088"/>
              </a:xfrm>
              <a:prstGeom prst="straightConnector1">
                <a:avLst/>
              </a:prstGeom>
              <a:ln w="50800">
                <a:tailEnd type="stealth"/>
              </a:ln>
            </p:spPr>
            <p:style>
              <a:lnRef idx="3">
                <a:schemeClr val="dk1"/>
              </a:lnRef>
              <a:fillRef idx="0">
                <a:schemeClr val="dk1"/>
              </a:fillRef>
              <a:effectRef idx="2">
                <a:schemeClr val="dk1"/>
              </a:effectRef>
              <a:fontRef idx="minor">
                <a:schemeClr val="tx1"/>
              </a:fontRef>
            </p:style>
          </p:cxnSp>
        </p:grpSp>
        <p:sp>
          <p:nvSpPr>
            <p:cNvPr id="79" name="TextBox 78"/>
            <p:cNvSpPr txBox="1"/>
            <p:nvPr/>
          </p:nvSpPr>
          <p:spPr>
            <a:xfrm>
              <a:off x="2550558" y="2645296"/>
              <a:ext cx="500458" cy="276999"/>
            </a:xfrm>
            <a:prstGeom prst="rect">
              <a:avLst/>
            </a:prstGeom>
            <a:noFill/>
            <a:ln>
              <a:noFill/>
            </a:ln>
          </p:spPr>
          <p:txBody>
            <a:bodyPr wrap="none" rtlCol="0">
              <a:spAutoFit/>
            </a:bodyPr>
            <a:lstStyle/>
            <a:p>
              <a:pPr algn="ctr"/>
              <a:r>
                <a:rPr lang="en-US" sz="1200" b="1" dirty="0" smtClean="0"/>
                <a:t>RSP</a:t>
              </a:r>
              <a:endParaRPr lang="en-AU" sz="1200" b="1" dirty="0"/>
            </a:p>
          </p:txBody>
        </p:sp>
      </p:grpSp>
    </p:spTree>
    <p:extLst>
      <p:ext uri="{BB962C8B-B14F-4D97-AF65-F5344CB8AC3E}">
        <p14:creationId xmlns:p14="http://schemas.microsoft.com/office/powerpoint/2010/main" val="13888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fade">
                                      <p:cBhvr>
                                        <p:cTn id="22" dur="1000"/>
                                        <p:tgtEl>
                                          <p:spTgt spid="8200"/>
                                        </p:tgtEl>
                                      </p:cBhvr>
                                    </p:animEffect>
                                    <p:anim calcmode="lin" valueType="num">
                                      <p:cBhvr>
                                        <p:cTn id="23" dur="1000" fill="hold"/>
                                        <p:tgtEl>
                                          <p:spTgt spid="8200"/>
                                        </p:tgtEl>
                                        <p:attrNameLst>
                                          <p:attrName>ppt_x</p:attrName>
                                        </p:attrNameLst>
                                      </p:cBhvr>
                                      <p:tavLst>
                                        <p:tav tm="0">
                                          <p:val>
                                            <p:strVal val="#ppt_x"/>
                                          </p:val>
                                        </p:tav>
                                        <p:tav tm="100000">
                                          <p:val>
                                            <p:strVal val="#ppt_x"/>
                                          </p:val>
                                        </p:tav>
                                      </p:tavLst>
                                    </p:anim>
                                    <p:anim calcmode="lin" valueType="num">
                                      <p:cBhvr>
                                        <p:cTn id="24"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up)">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childTnLst>
                          </p:cTn>
                        </p:par>
                        <p:par>
                          <p:cTn id="93" fill="hold">
                            <p:stCondLst>
                              <p:cond delay="500"/>
                            </p:stCondLst>
                            <p:childTnLst>
                              <p:par>
                                <p:cTn id="94" presetID="22" presetClass="entr" presetSubtype="1"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500"/>
                                        <p:tgtEl>
                                          <p:spTgt spid="73"/>
                                        </p:tgtEl>
                                      </p:cBhvr>
                                    </p:animEffect>
                                  </p:childTnLst>
                                </p:cTn>
                              </p:par>
                            </p:childTnLst>
                          </p:cTn>
                        </p:par>
                        <p:par>
                          <p:cTn id="97" fill="hold">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wipe(left)">
                                      <p:cBhvr>
                                        <p:cTn id="10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txBox="1">
            <a:spLocks noChangeArrowheads="1"/>
          </p:cNvSpPr>
          <p:nvPr/>
        </p:nvSpPr>
        <p:spPr bwMode="auto">
          <a:xfrm>
            <a:off x="370780" y="313492"/>
            <a:ext cx="852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Signal processing- signal alignment</a:t>
            </a:r>
            <a:endParaRPr lang="en-US" sz="2800" b="1" dirty="0">
              <a:solidFill>
                <a:srgbClr val="3B2291"/>
              </a:solidFill>
              <a:cs typeface="Arial" panose="020B0604020202020204" pitchFamily="34" charset="0"/>
            </a:endParaRPr>
          </a:p>
        </p:txBody>
      </p:sp>
      <p:pic>
        <p:nvPicPr>
          <p:cNvPr id="10243" name="Picture 3" descr="C:\Users\uqwxu4\Documents\paper-key generation\paper\camera ready\PPT\image\referencesystem-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116510"/>
            <a:ext cx="3619829" cy="26887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bwMode="auto">
          <a:xfrm>
            <a:off x="442788" y="1412776"/>
            <a:ext cx="8521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400" b="1" dirty="0" smtClean="0">
                <a:cs typeface="Arial" panose="020B0604020202020204" pitchFamily="34" charset="0"/>
              </a:rPr>
              <a:t>Space alignment</a:t>
            </a:r>
          </a:p>
          <a:p>
            <a:pPr marL="0" marR="0" lvl="0" indent="0" defTabSz="914400" rtl="0" eaLnBrk="1" fontAlgn="base" latinLnBrk="0" hangingPunct="1">
              <a:lnSpc>
                <a:spcPct val="100000"/>
              </a:lnSpc>
              <a:spcBef>
                <a:spcPct val="0"/>
              </a:spcBef>
              <a:spcAft>
                <a:spcPct val="0"/>
              </a:spcAft>
              <a:buClrTx/>
              <a:buSzTx/>
              <a:buFontTx/>
              <a:buNone/>
              <a:tabLst/>
              <a:defRPr/>
            </a:pPr>
            <a:r>
              <a:rPr lang="en-US" b="1" dirty="0">
                <a:cs typeface="Arial" panose="020B0604020202020204" pitchFamily="34" charset="0"/>
              </a:rPr>
              <a:t> </a:t>
            </a:r>
            <a:r>
              <a:rPr lang="en-US" b="1" dirty="0" smtClean="0">
                <a:cs typeface="Arial" panose="020B0604020202020204" pitchFamily="34" charset="0"/>
              </a:rPr>
              <a:t>    </a:t>
            </a:r>
            <a:r>
              <a:rPr lang="en-US" dirty="0" smtClean="0">
                <a:cs typeface="Arial" panose="020B0604020202020204" pitchFamily="34" charset="0"/>
              </a:rPr>
              <a:t>-Coordinate system of different system are not the same</a:t>
            </a:r>
          </a:p>
          <a:p>
            <a:pPr marL="0" marR="0" lvl="0" indent="0" defTabSz="914400" rtl="0" eaLnBrk="1" fontAlgn="base" latinLnBrk="0" hangingPunct="1">
              <a:lnSpc>
                <a:spcPct val="100000"/>
              </a:lnSpc>
              <a:spcBef>
                <a:spcPct val="0"/>
              </a:spcBef>
              <a:spcAft>
                <a:spcPct val="0"/>
              </a:spcAft>
              <a:buClrTx/>
              <a:buSzTx/>
              <a:buFontTx/>
              <a:buNone/>
              <a:tabLst/>
              <a:defRPr/>
            </a:pPr>
            <a:r>
              <a:rPr lang="en-US" dirty="0" smtClean="0">
                <a:cs typeface="Arial" panose="020B0604020202020204" pitchFamily="34" charset="0"/>
              </a:rPr>
              <a:t>     -We transform the acceleration signal to body reference system</a:t>
            </a:r>
            <a:endParaRPr lang="en-US" dirty="0">
              <a:cs typeface="Arial" panose="020B0604020202020204" pitchFamily="34" charset="0"/>
            </a:endParaRPr>
          </a:p>
        </p:txBody>
      </p:sp>
    </p:spTree>
    <p:extLst>
      <p:ext uri="{BB962C8B-B14F-4D97-AF65-F5344CB8AC3E}">
        <p14:creationId xmlns:p14="http://schemas.microsoft.com/office/powerpoint/2010/main" val="11433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0041" y="3417739"/>
            <a:ext cx="6236295" cy="173945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r>
              <a:rPr lang="en-US" b="1" dirty="0" smtClean="0">
                <a:solidFill>
                  <a:schemeClr val="accent1"/>
                </a:solidFill>
                <a:latin typeface="Arial" panose="020B0604020202020204" pitchFamily="34" charset="0"/>
                <a:cs typeface="Arial" panose="020B0604020202020204" pitchFamily="34" charset="0"/>
              </a:rPr>
              <a:t>Key Generation</a:t>
            </a:r>
            <a:endParaRPr lang="en-AU" b="1" dirty="0">
              <a:solidFill>
                <a:schemeClr val="accent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Key Generation</a:t>
            </a:r>
            <a:endParaRPr lang="en-AU" dirty="0"/>
          </a:p>
        </p:txBody>
      </p:sp>
      <p:grpSp>
        <p:nvGrpSpPr>
          <p:cNvPr id="5" name="Group 4"/>
          <p:cNvGrpSpPr/>
          <p:nvPr/>
        </p:nvGrpSpPr>
        <p:grpSpPr>
          <a:xfrm>
            <a:off x="179512" y="1268760"/>
            <a:ext cx="8554481" cy="2601580"/>
            <a:chOff x="179512" y="1268760"/>
            <a:chExt cx="8554481" cy="2601580"/>
          </a:xfrm>
        </p:grpSpPr>
        <p:pic>
          <p:nvPicPr>
            <p:cNvPr id="2050" name="Picture 2" descr="C:\Users\uqwxu4\Documents\paper-key generation\paper\camera ready\PPT\image\0001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331734"/>
              <a:ext cx="2721833" cy="20860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qwxu4\Documents\paper-key generation\paper\camera ready\PPT\image\0001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605" y="1268760"/>
              <a:ext cx="2593661" cy="2057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qwxu4\Documents\paper-key generation\paper\camera ready\PPT\image\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268760"/>
              <a:ext cx="2638520" cy="20221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3427381"/>
              <a:ext cx="1851789" cy="369332"/>
            </a:xfrm>
            <a:prstGeom prst="rect">
              <a:avLst/>
            </a:prstGeom>
            <a:noFill/>
          </p:spPr>
          <p:txBody>
            <a:bodyPr wrap="none" rtlCol="0">
              <a:spAutoFit/>
            </a:bodyPr>
            <a:lstStyle/>
            <a:p>
              <a:r>
                <a:rPr lang="en-US" dirty="0" smtClean="0"/>
                <a:t>Gravity direction</a:t>
              </a:r>
              <a:endParaRPr lang="en-AU" dirty="0"/>
            </a:p>
          </p:txBody>
        </p:sp>
        <p:sp>
          <p:nvSpPr>
            <p:cNvPr id="7" name="TextBox 6"/>
            <p:cNvSpPr txBox="1"/>
            <p:nvPr/>
          </p:nvSpPr>
          <p:spPr>
            <a:xfrm>
              <a:off x="3433540" y="3437995"/>
              <a:ext cx="1992853" cy="369332"/>
            </a:xfrm>
            <a:prstGeom prst="rect">
              <a:avLst/>
            </a:prstGeom>
            <a:noFill/>
          </p:spPr>
          <p:txBody>
            <a:bodyPr wrap="none" rtlCol="0">
              <a:spAutoFit/>
            </a:bodyPr>
            <a:lstStyle/>
            <a:p>
              <a:r>
                <a:rPr lang="en-US" dirty="0" smtClean="0"/>
                <a:t>Sideway direction</a:t>
              </a:r>
              <a:endParaRPr lang="en-AU" dirty="0"/>
            </a:p>
          </p:txBody>
        </p:sp>
        <p:sp>
          <p:nvSpPr>
            <p:cNvPr id="8" name="TextBox 7"/>
            <p:cNvSpPr txBox="1"/>
            <p:nvPr/>
          </p:nvSpPr>
          <p:spPr>
            <a:xfrm>
              <a:off x="6464627" y="3501008"/>
              <a:ext cx="1932965" cy="369332"/>
            </a:xfrm>
            <a:prstGeom prst="rect">
              <a:avLst/>
            </a:prstGeom>
            <a:noFill/>
          </p:spPr>
          <p:txBody>
            <a:bodyPr wrap="none" rtlCol="0">
              <a:spAutoFit/>
            </a:bodyPr>
            <a:lstStyle/>
            <a:p>
              <a:r>
                <a:rPr lang="en-US" dirty="0" smtClean="0"/>
                <a:t>Walking direction</a:t>
              </a:r>
              <a:endParaRPr lang="en-AU" dirty="0"/>
            </a:p>
          </p:txBody>
        </p:sp>
      </p:grpSp>
      <p:sp>
        <p:nvSpPr>
          <p:cNvPr id="9" name="TextBox 8"/>
          <p:cNvSpPr txBox="1"/>
          <p:nvPr/>
        </p:nvSpPr>
        <p:spPr>
          <a:xfrm>
            <a:off x="539552" y="3983017"/>
            <a:ext cx="569387"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Acc</a:t>
            </a:r>
            <a:endParaRPr lang="en-AU" dirty="0">
              <a:latin typeface="Arial" panose="020B0604020202020204" pitchFamily="34" charset="0"/>
              <a:cs typeface="Arial" panose="020B0604020202020204" pitchFamily="34" charset="0"/>
            </a:endParaRPr>
          </a:p>
        </p:txBody>
      </p:sp>
      <p:sp>
        <p:nvSpPr>
          <p:cNvPr id="11" name="TextBox 10"/>
          <p:cNvSpPr txBox="1"/>
          <p:nvPr/>
        </p:nvSpPr>
        <p:spPr>
          <a:xfrm>
            <a:off x="1651948" y="3995772"/>
            <a:ext cx="1479892"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Quantization</a:t>
            </a:r>
            <a:endParaRPr lang="en-AU" dirty="0">
              <a:latin typeface="Arial" panose="020B0604020202020204" pitchFamily="34" charset="0"/>
              <a:cs typeface="Arial" panose="020B0604020202020204" pitchFamily="34" charset="0"/>
            </a:endParaRPr>
          </a:p>
        </p:txBody>
      </p:sp>
      <p:cxnSp>
        <p:nvCxnSpPr>
          <p:cNvPr id="12" name="Straight Arrow Connector 11"/>
          <p:cNvCxnSpPr>
            <a:stCxn id="9" idx="3"/>
          </p:cNvCxnSpPr>
          <p:nvPr/>
        </p:nvCxnSpPr>
        <p:spPr>
          <a:xfrm>
            <a:off x="1108939" y="4167683"/>
            <a:ext cx="502204" cy="0"/>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11" idx="3"/>
          </p:cNvCxnSpPr>
          <p:nvPr/>
        </p:nvCxnSpPr>
        <p:spPr>
          <a:xfrm>
            <a:off x="3131840" y="4180438"/>
            <a:ext cx="576064" cy="0"/>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707904" y="3995772"/>
            <a:ext cx="1620958"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Reconciliation</a:t>
            </a:r>
            <a:endParaRPr lang="en-AU" dirty="0">
              <a:latin typeface="Arial" panose="020B0604020202020204" pitchFamily="34" charset="0"/>
              <a:cs typeface="Arial" panose="020B0604020202020204" pitchFamily="34" charset="0"/>
            </a:endParaRPr>
          </a:p>
        </p:txBody>
      </p:sp>
      <p:sp>
        <p:nvSpPr>
          <p:cNvPr id="15" name="TextBox 14"/>
          <p:cNvSpPr txBox="1"/>
          <p:nvPr/>
        </p:nvSpPr>
        <p:spPr>
          <a:xfrm>
            <a:off x="5940152" y="3798350"/>
            <a:ext cx="1492716" cy="646331"/>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Privacy</a:t>
            </a:r>
          </a:p>
          <a:p>
            <a:pPr algn="ctr"/>
            <a:r>
              <a:rPr lang="en-US" dirty="0" smtClean="0">
                <a:latin typeface="Arial" panose="020B0604020202020204" pitchFamily="34" charset="0"/>
                <a:cs typeface="Arial" panose="020B0604020202020204" pitchFamily="34" charset="0"/>
              </a:rPr>
              <a:t>Amplification</a:t>
            </a:r>
            <a:endParaRPr lang="en-AU" dirty="0">
              <a:latin typeface="Arial" panose="020B0604020202020204" pitchFamily="34" charset="0"/>
              <a:cs typeface="Arial" panose="020B0604020202020204" pitchFamily="34" charset="0"/>
            </a:endParaRPr>
          </a:p>
        </p:txBody>
      </p:sp>
      <p:pic>
        <p:nvPicPr>
          <p:cNvPr id="3" name="Picture 2" descr="C:\Users\uqwxu4\Documents\paper-key generation\data\fig_for paper\system overview\V1\Golden_key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3717032"/>
            <a:ext cx="792088" cy="79208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a:off x="5364088" y="4180438"/>
            <a:ext cx="576064" cy="0"/>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7452320" y="4121515"/>
            <a:ext cx="576064" cy="0"/>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4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158 -0.02153 L -0.38108 0.19838 " pathEditMode="relative" rAng="0" ptsTypes="AA">
                                      <p:cBhvr>
                                        <p:cTn id="11" dur="2000" fill="hold"/>
                                        <p:tgtEl>
                                          <p:spTgt spid="5"/>
                                        </p:tgtEl>
                                        <p:attrNameLst>
                                          <p:attrName>ppt_x</p:attrName>
                                          <p:attrName>ppt_y</p:attrName>
                                        </p:attrNameLst>
                                      </p:cBhvr>
                                      <p:rCtr x="-19844" y="10995"/>
                                    </p:animMotion>
                                  </p:childTnLst>
                                </p:cTn>
                              </p:par>
                              <p:par>
                                <p:cTn id="12" presetID="53" presetClass="exit" presetSubtype="32" fill="hold" nodeType="withEffect">
                                  <p:stCondLst>
                                    <p:cond delay="0"/>
                                  </p:stCondLst>
                                  <p:childTnLst>
                                    <p:anim calcmode="lin" valueType="num">
                                      <p:cBhvr>
                                        <p:cTn id="13" dur="2000"/>
                                        <p:tgtEl>
                                          <p:spTgt spid="5"/>
                                        </p:tgtEl>
                                        <p:attrNameLst>
                                          <p:attrName>ppt_w</p:attrName>
                                        </p:attrNameLst>
                                      </p:cBhvr>
                                      <p:tavLst>
                                        <p:tav tm="0">
                                          <p:val>
                                            <p:strVal val="ppt_w"/>
                                          </p:val>
                                        </p:tav>
                                        <p:tav tm="100000">
                                          <p:val>
                                            <p:fltVal val="0"/>
                                          </p:val>
                                        </p:tav>
                                      </p:tavLst>
                                    </p:anim>
                                    <p:anim calcmode="lin" valueType="num">
                                      <p:cBhvr>
                                        <p:cTn id="14" dur="2000"/>
                                        <p:tgtEl>
                                          <p:spTgt spid="5"/>
                                        </p:tgtEl>
                                        <p:attrNameLst>
                                          <p:attrName>ppt_h</p:attrName>
                                        </p:attrNameLst>
                                      </p:cBhvr>
                                      <p:tavLst>
                                        <p:tav tm="0">
                                          <p:val>
                                            <p:strVal val="ppt_h"/>
                                          </p:val>
                                        </p:tav>
                                        <p:tav tm="100000">
                                          <p:val>
                                            <p:fltVal val="0"/>
                                          </p:val>
                                        </p:tav>
                                      </p:tavLst>
                                    </p:anim>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Generation-quantization</a:t>
            </a:r>
            <a:endParaRPr lang="en-AU" dirty="0"/>
          </a:p>
        </p:txBody>
      </p:sp>
      <p:pic>
        <p:nvPicPr>
          <p:cNvPr id="3074" name="Picture 2" descr="C:\Users\uqwxu4\Documents\paper-key generation\paper\camera ready\PPT\image\0001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789040"/>
            <a:ext cx="4032448" cy="19389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qwxu4\Documents\paper-key generation\paper\camera ready\PPT\image\0001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268760"/>
            <a:ext cx="4104456" cy="1973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356992"/>
            <a:ext cx="2448273" cy="76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484784"/>
            <a:ext cx="1608133"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Segmentation</a:t>
            </a:r>
            <a:endParaRPr lang="en-AU" dirty="0">
              <a:latin typeface="Arial" panose="020B0604020202020204" pitchFamily="34" charset="0"/>
              <a:cs typeface="Arial" panose="020B0604020202020204" pitchFamily="34" charset="0"/>
            </a:endParaRPr>
          </a:p>
        </p:txBody>
      </p:sp>
      <p:sp>
        <p:nvSpPr>
          <p:cNvPr id="9" name="TextBox 8"/>
          <p:cNvSpPr txBox="1"/>
          <p:nvPr/>
        </p:nvSpPr>
        <p:spPr>
          <a:xfrm>
            <a:off x="827584" y="2420888"/>
            <a:ext cx="160813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Arial" panose="020B0604020202020204" pitchFamily="34" charset="0"/>
                <a:cs typeface="Arial" panose="020B0604020202020204" pitchFamily="34" charset="0"/>
              </a:rPr>
              <a:t>Calculate</a:t>
            </a:r>
          </a:p>
          <a:p>
            <a:pPr algn="ctr"/>
            <a:r>
              <a:rPr lang="en-US" dirty="0" smtClean="0">
                <a:latin typeface="Arial" panose="020B0604020202020204" pitchFamily="34" charset="0"/>
                <a:cs typeface="Arial" panose="020B0604020202020204" pitchFamily="34" charset="0"/>
              </a:rPr>
              <a:t>boundaries</a:t>
            </a:r>
          </a:p>
        </p:txBody>
      </p:sp>
      <p:sp>
        <p:nvSpPr>
          <p:cNvPr id="10" name="TextBox 9"/>
          <p:cNvSpPr txBox="1"/>
          <p:nvPr/>
        </p:nvSpPr>
        <p:spPr>
          <a:xfrm>
            <a:off x="891704" y="3563724"/>
            <a:ext cx="1479892"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Quantization</a:t>
            </a:r>
            <a:endParaRPr lang="en-AU" dirty="0">
              <a:latin typeface="Arial" panose="020B0604020202020204" pitchFamily="34" charset="0"/>
              <a:cs typeface="Arial" panose="020B0604020202020204" pitchFamily="34" charset="0"/>
            </a:endParaRPr>
          </a:p>
        </p:txBody>
      </p:sp>
      <p:grpSp>
        <p:nvGrpSpPr>
          <p:cNvPr id="8" name="Group 7"/>
          <p:cNvGrpSpPr/>
          <p:nvPr/>
        </p:nvGrpSpPr>
        <p:grpSpPr>
          <a:xfrm>
            <a:off x="2631951" y="2280295"/>
            <a:ext cx="1829966" cy="860673"/>
            <a:chOff x="2631951" y="2492896"/>
            <a:chExt cx="1829966" cy="860673"/>
          </a:xfrm>
        </p:grpSpPr>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976" y="2492896"/>
              <a:ext cx="1524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2924944"/>
              <a:ext cx="17621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1951" y="2660039"/>
              <a:ext cx="2286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Arrow Connector 4"/>
          <p:cNvCxnSpPr/>
          <p:nvPr/>
        </p:nvCxnSpPr>
        <p:spPr>
          <a:xfrm>
            <a:off x="1631650" y="1854116"/>
            <a:ext cx="0" cy="566772"/>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1631650" y="3067219"/>
            <a:ext cx="1" cy="496505"/>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1644051" y="3933056"/>
            <a:ext cx="1" cy="496505"/>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097692" y="4427820"/>
            <a:ext cx="1029449"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3</a:t>
            </a:r>
            <a:endParaRPr lang="en-AU" baseline="-25000"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H="1">
            <a:off x="1644052" y="4797152"/>
            <a:ext cx="1" cy="496505"/>
          </a:xfrm>
          <a:prstGeom prst="straightConnector1">
            <a:avLst/>
          </a:prstGeom>
          <a:ln w="31750">
            <a:tailEnd type="stealth"/>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741317" y="5291916"/>
            <a:ext cx="1778051"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Alice</a:t>
            </a: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,K</a:t>
            </a:r>
            <a:r>
              <a:rPr lang="en-US" baseline="-25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9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5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wipe(left)">
                                      <p:cBhvr>
                                        <p:cTn id="39" dur="5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wipe(left)">
                                      <p:cBhvr>
                                        <p:cTn id="44" dur="500"/>
                                        <p:tgtEl>
                                          <p:spTgt spid="30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04800" y="838200"/>
            <a:ext cx="8839200" cy="1143000"/>
          </a:xfrm>
        </p:spPr>
        <p:txBody>
          <a:bodyPr/>
          <a:lstStyle/>
          <a:p>
            <a:pPr algn="ctr"/>
            <a:r>
              <a:rPr lang="en-GB" altLang="en-US" dirty="0" smtClean="0"/>
              <a:t>What is biometrics?</a:t>
            </a:r>
            <a:endParaRPr lang="en-GB" altLang="en-US" dirty="0"/>
          </a:p>
        </p:txBody>
      </p:sp>
      <p:sp>
        <p:nvSpPr>
          <p:cNvPr id="13" name="Title 1"/>
          <p:cNvSpPr txBox="1">
            <a:spLocks/>
          </p:cNvSpPr>
          <p:nvPr/>
        </p:nvSpPr>
        <p:spPr bwMode="auto">
          <a:xfrm>
            <a:off x="457200" y="260648"/>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Introduction</a:t>
            </a:r>
            <a:endParaRPr lang="en-AU" dirty="0"/>
          </a:p>
        </p:txBody>
      </p:sp>
      <p:grpSp>
        <p:nvGrpSpPr>
          <p:cNvPr id="14" name="Group 13"/>
          <p:cNvGrpSpPr>
            <a:grpSpLocks/>
          </p:cNvGrpSpPr>
          <p:nvPr/>
        </p:nvGrpSpPr>
        <p:grpSpPr bwMode="auto">
          <a:xfrm>
            <a:off x="3206750" y="3347835"/>
            <a:ext cx="2668588" cy="2673452"/>
            <a:chOff x="3205974" y="1623389"/>
            <a:chExt cx="2669509" cy="2674435"/>
          </a:xfrm>
        </p:grpSpPr>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974" y="2542624"/>
              <a:ext cx="2662170" cy="17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2"/>
            <p:cNvSpPr>
              <a:spLocks noChangeArrowheads="1"/>
            </p:cNvSpPr>
            <p:nvPr/>
          </p:nvSpPr>
          <p:spPr bwMode="auto">
            <a:xfrm>
              <a:off x="3382493" y="1623389"/>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orbel" pitchFamily="34" charset="0"/>
                  <a:ea typeface="华文楷体" pitchFamily="2" charset="-122"/>
                </a:defRPr>
              </a:lvl1pPr>
              <a:lvl2pPr marL="742950" indent="-285750" eaLnBrk="0" hangingPunct="0">
                <a:spcBef>
                  <a:spcPts val="325"/>
                </a:spcBef>
                <a:buClr>
                  <a:schemeClr val="accent1"/>
                </a:buClr>
                <a:buFont typeface="Verdana" pitchFamily="34" charset="0"/>
                <a:buChar char="◦"/>
                <a:defRPr sz="2300">
                  <a:solidFill>
                    <a:schemeClr val="tx1"/>
                  </a:solidFill>
                  <a:latin typeface="Corbel" pitchFamily="34" charset="0"/>
                  <a:ea typeface="华文楷体" pitchFamily="2" charset="-122"/>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orbel" pitchFamily="34" charset="0"/>
                  <a:ea typeface="华文楷体" pitchFamily="2" charset="-122"/>
                </a:defRPr>
              </a:lvl3pPr>
              <a:lvl4pPr marL="1600200" indent="-228600" eaLnBrk="0" hangingPunct="0">
                <a:spcBef>
                  <a:spcPts val="350"/>
                </a:spcBef>
                <a:buClr>
                  <a:schemeClr val="accent2"/>
                </a:buClr>
                <a:buFont typeface="Wingdings 2" pitchFamily="18" charset="2"/>
                <a:buChar char=""/>
                <a:defRPr sz="1900">
                  <a:solidFill>
                    <a:schemeClr val="tx1"/>
                  </a:solidFill>
                  <a:latin typeface="Corbel" pitchFamily="34" charset="0"/>
                  <a:ea typeface="华文楷体" pitchFamily="2" charset="-122"/>
                </a:defRPr>
              </a:lvl4pPr>
              <a:lvl5pPr marL="2057400" indent="-228600" eaLnBrk="0" hangingPunct="0">
                <a:spcBef>
                  <a:spcPts val="350"/>
                </a:spcBef>
                <a:buClr>
                  <a:schemeClr val="accent2"/>
                </a:buClr>
                <a:buFont typeface="Wingdings 2" pitchFamily="18" charset="2"/>
                <a:buChar char=""/>
                <a:defRPr>
                  <a:solidFill>
                    <a:schemeClr val="tx1"/>
                  </a:solidFill>
                  <a:latin typeface="Corbel" pitchFamily="34" charset="0"/>
                  <a:ea typeface="华文楷体" pitchFamily="2" charset="-122"/>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9pPr>
            </a:lstStyle>
            <a:p>
              <a:pPr eaLnBrk="1" hangingPunct="1">
                <a:spcBef>
                  <a:spcPct val="0"/>
                </a:spcBef>
                <a:buClrTx/>
                <a:buSzTx/>
                <a:buFontTx/>
                <a:buNone/>
              </a:pPr>
              <a:r>
                <a:rPr lang="en-AU" altLang="en-US" sz="1800" dirty="0">
                  <a:latin typeface="Arial" charset="0"/>
                  <a:ea typeface="宋体" pitchFamily="2" charset="-122"/>
                </a:rPr>
                <a:t>Handwritten signature </a:t>
              </a:r>
            </a:p>
          </p:txBody>
        </p:sp>
      </p:grpSp>
      <p:grpSp>
        <p:nvGrpSpPr>
          <p:cNvPr id="17" name="Group 16"/>
          <p:cNvGrpSpPr>
            <a:grpSpLocks/>
          </p:cNvGrpSpPr>
          <p:nvPr/>
        </p:nvGrpSpPr>
        <p:grpSpPr bwMode="auto">
          <a:xfrm>
            <a:off x="60325" y="3278088"/>
            <a:ext cx="2770188" cy="2743200"/>
            <a:chOff x="60290" y="1554061"/>
            <a:chExt cx="2770973" cy="2743762"/>
          </a:xfrm>
        </p:grpSpPr>
        <p:sp>
          <p:nvSpPr>
            <p:cNvPr id="18" name="Rectangle 1"/>
            <p:cNvSpPr>
              <a:spLocks noChangeArrowheads="1"/>
            </p:cNvSpPr>
            <p:nvPr/>
          </p:nvSpPr>
          <p:spPr bwMode="auto">
            <a:xfrm>
              <a:off x="691818" y="1554061"/>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orbel" pitchFamily="34" charset="0"/>
                  <a:ea typeface="华文楷体" pitchFamily="2" charset="-122"/>
                </a:defRPr>
              </a:lvl1pPr>
              <a:lvl2pPr marL="742950" indent="-285750" eaLnBrk="0" hangingPunct="0">
                <a:spcBef>
                  <a:spcPts val="325"/>
                </a:spcBef>
                <a:buClr>
                  <a:schemeClr val="accent1"/>
                </a:buClr>
                <a:buFont typeface="Verdana" pitchFamily="34" charset="0"/>
                <a:buChar char="◦"/>
                <a:defRPr sz="2300">
                  <a:solidFill>
                    <a:schemeClr val="tx1"/>
                  </a:solidFill>
                  <a:latin typeface="Corbel" pitchFamily="34" charset="0"/>
                  <a:ea typeface="华文楷体" pitchFamily="2" charset="-122"/>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orbel" pitchFamily="34" charset="0"/>
                  <a:ea typeface="华文楷体" pitchFamily="2" charset="-122"/>
                </a:defRPr>
              </a:lvl3pPr>
              <a:lvl4pPr marL="1600200" indent="-228600" eaLnBrk="0" hangingPunct="0">
                <a:spcBef>
                  <a:spcPts val="350"/>
                </a:spcBef>
                <a:buClr>
                  <a:schemeClr val="accent2"/>
                </a:buClr>
                <a:buFont typeface="Wingdings 2" pitchFamily="18" charset="2"/>
                <a:buChar char=""/>
                <a:defRPr sz="1900">
                  <a:solidFill>
                    <a:schemeClr val="tx1"/>
                  </a:solidFill>
                  <a:latin typeface="Corbel" pitchFamily="34" charset="0"/>
                  <a:ea typeface="华文楷体" pitchFamily="2" charset="-122"/>
                </a:defRPr>
              </a:lvl4pPr>
              <a:lvl5pPr marL="2057400" indent="-228600" eaLnBrk="0" hangingPunct="0">
                <a:spcBef>
                  <a:spcPts val="350"/>
                </a:spcBef>
                <a:buClr>
                  <a:schemeClr val="accent2"/>
                </a:buClr>
                <a:buFont typeface="Wingdings 2" pitchFamily="18" charset="2"/>
                <a:buChar char=""/>
                <a:defRPr>
                  <a:solidFill>
                    <a:schemeClr val="tx1"/>
                  </a:solidFill>
                  <a:latin typeface="Corbel" pitchFamily="34" charset="0"/>
                  <a:ea typeface="华文楷体" pitchFamily="2" charset="-122"/>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9pPr>
            </a:lstStyle>
            <a:p>
              <a:pPr eaLnBrk="1" hangingPunct="1">
                <a:spcBef>
                  <a:spcPct val="0"/>
                </a:spcBef>
                <a:buClrTx/>
                <a:buSzTx/>
                <a:buFontTx/>
                <a:buNone/>
              </a:pPr>
              <a:r>
                <a:rPr lang="en-AU" altLang="en-US" sz="1800" dirty="0">
                  <a:latin typeface="Arial" charset="0"/>
                  <a:ea typeface="宋体" pitchFamily="2" charset="-122"/>
                </a:rPr>
                <a:t>Fingerprint </a:t>
              </a:r>
            </a:p>
          </p:txBody>
        </p:sp>
        <p:pic>
          <p:nvPicPr>
            <p:cNvPr id="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0" y="2464996"/>
              <a:ext cx="2770973" cy="183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p:cNvGrpSpPr>
          <p:nvPr/>
        </p:nvGrpSpPr>
        <p:grpSpPr bwMode="auto">
          <a:xfrm>
            <a:off x="6443663" y="3333650"/>
            <a:ext cx="2568575" cy="2687638"/>
            <a:chOff x="6444208" y="1610033"/>
            <a:chExt cx="2567947" cy="2687790"/>
          </a:xfrm>
        </p:grpSpPr>
        <p:sp>
          <p:nvSpPr>
            <p:cNvPr id="21" name="Rectangle 3"/>
            <p:cNvSpPr>
              <a:spLocks noChangeArrowheads="1"/>
            </p:cNvSpPr>
            <p:nvPr/>
          </p:nvSpPr>
          <p:spPr bwMode="auto">
            <a:xfrm>
              <a:off x="7338971" y="1610033"/>
              <a:ext cx="761561" cy="3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orbel" pitchFamily="34" charset="0"/>
                  <a:ea typeface="华文楷体" pitchFamily="2" charset="-122"/>
                </a:defRPr>
              </a:lvl1pPr>
              <a:lvl2pPr marL="742950" indent="-285750" eaLnBrk="0" hangingPunct="0">
                <a:spcBef>
                  <a:spcPts val="325"/>
                </a:spcBef>
                <a:buClr>
                  <a:schemeClr val="accent1"/>
                </a:buClr>
                <a:buFont typeface="Verdana" pitchFamily="34" charset="0"/>
                <a:buChar char="◦"/>
                <a:defRPr sz="2300">
                  <a:solidFill>
                    <a:schemeClr val="tx1"/>
                  </a:solidFill>
                  <a:latin typeface="Corbel" pitchFamily="34" charset="0"/>
                  <a:ea typeface="华文楷体" pitchFamily="2" charset="-122"/>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orbel" pitchFamily="34" charset="0"/>
                  <a:ea typeface="华文楷体" pitchFamily="2" charset="-122"/>
                </a:defRPr>
              </a:lvl3pPr>
              <a:lvl4pPr marL="1600200" indent="-228600" eaLnBrk="0" hangingPunct="0">
                <a:spcBef>
                  <a:spcPts val="350"/>
                </a:spcBef>
                <a:buClr>
                  <a:schemeClr val="accent2"/>
                </a:buClr>
                <a:buFont typeface="Wingdings 2" pitchFamily="18" charset="2"/>
                <a:buChar char=""/>
                <a:defRPr sz="1900">
                  <a:solidFill>
                    <a:schemeClr val="tx1"/>
                  </a:solidFill>
                  <a:latin typeface="Corbel" pitchFamily="34" charset="0"/>
                  <a:ea typeface="华文楷体" pitchFamily="2" charset="-122"/>
                </a:defRPr>
              </a:lvl4pPr>
              <a:lvl5pPr marL="2057400" indent="-228600" eaLnBrk="0" hangingPunct="0">
                <a:spcBef>
                  <a:spcPts val="350"/>
                </a:spcBef>
                <a:buClr>
                  <a:schemeClr val="accent2"/>
                </a:buClr>
                <a:buFont typeface="Wingdings 2" pitchFamily="18" charset="2"/>
                <a:buChar char=""/>
                <a:defRPr>
                  <a:solidFill>
                    <a:schemeClr val="tx1"/>
                  </a:solidFill>
                  <a:latin typeface="Corbel" pitchFamily="34" charset="0"/>
                  <a:ea typeface="华文楷体" pitchFamily="2" charset="-122"/>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9pPr>
            </a:lstStyle>
            <a:p>
              <a:pPr eaLnBrk="1" hangingPunct="1">
                <a:spcBef>
                  <a:spcPct val="0"/>
                </a:spcBef>
                <a:buClrTx/>
                <a:buSzTx/>
                <a:buFontTx/>
                <a:buNone/>
              </a:pPr>
              <a:r>
                <a:rPr lang="en-AU" altLang="en-US" sz="1800" dirty="0" smtClean="0">
                  <a:latin typeface="Arial" charset="0"/>
                  <a:ea typeface="宋体" pitchFamily="2" charset="-122"/>
                </a:rPr>
                <a:t>Face </a:t>
              </a:r>
              <a:endParaRPr lang="en-AU" altLang="en-US" sz="1800" dirty="0">
                <a:latin typeface="Arial" charset="0"/>
                <a:ea typeface="宋体" pitchFamily="2" charset="-122"/>
              </a:endParaRPr>
            </a:p>
          </p:txBody>
        </p:sp>
        <p:pic>
          <p:nvPicPr>
            <p:cNvPr id="2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496363"/>
              <a:ext cx="2567947" cy="180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691674" y="2060848"/>
            <a:ext cx="7400809" cy="830997"/>
          </a:xfrm>
          <a:prstGeom prst="rect">
            <a:avLst/>
          </a:prstGeom>
          <a:noFill/>
        </p:spPr>
        <p:txBody>
          <a:bodyPr wrap="none" rtlCol="0">
            <a:spAutoFit/>
          </a:bodyPr>
          <a:lstStyle/>
          <a:p>
            <a:r>
              <a:rPr lang="en-US" sz="2400" dirty="0" smtClean="0"/>
              <a:t>The user’s behavioral or physiological characteristics</a:t>
            </a:r>
          </a:p>
          <a:p>
            <a:r>
              <a:rPr lang="en-US" sz="2400" dirty="0" smtClean="0"/>
              <a:t> to determine or verify an identity.</a:t>
            </a:r>
            <a:endParaRPr lang="en-AU" sz="2400" dirty="0"/>
          </a:p>
        </p:txBody>
      </p:sp>
    </p:spTree>
    <p:extLst>
      <p:ext uri="{BB962C8B-B14F-4D97-AF65-F5344CB8AC3E}">
        <p14:creationId xmlns:p14="http://schemas.microsoft.com/office/powerpoint/2010/main" val="14751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430" y="1160740"/>
            <a:ext cx="7904994" cy="5139869"/>
          </a:xfrm>
          <a:prstGeom prst="rect">
            <a:avLst/>
          </a:prstGeom>
        </p:spPr>
        <p:txBody>
          <a:bodyPr wrap="square">
            <a:spAutoFit/>
          </a:bodyPr>
          <a:lstStyle/>
          <a:p>
            <a:r>
              <a:rPr lang="en-US" sz="2000" b="1" dirty="0" smtClean="0">
                <a:cs typeface="Arial" panose="020B0604020202020204" pitchFamily="34" charset="0"/>
              </a:rPr>
              <a:t>Reconciliation:</a:t>
            </a:r>
          </a:p>
          <a:p>
            <a:pPr marL="742950" lvl="1" indent="-285750">
              <a:buFont typeface="Wingdings" panose="05000000000000000000" pitchFamily="2" charset="2"/>
              <a:buChar char="§"/>
            </a:pPr>
            <a:r>
              <a:rPr lang="en-US" dirty="0" smtClean="0">
                <a:solidFill>
                  <a:prstClr val="black"/>
                </a:solidFill>
                <a:cs typeface="Arial" panose="020B0604020202020204" pitchFamily="34" charset="0"/>
              </a:rPr>
              <a:t>Error-correcting phase</a:t>
            </a:r>
            <a:endParaRPr lang="en-US" dirty="0">
              <a:solidFill>
                <a:prstClr val="black"/>
              </a:solidFill>
              <a:cs typeface="Arial" panose="020B0604020202020204" pitchFamily="34" charset="0"/>
            </a:endParaRPr>
          </a:p>
          <a:p>
            <a:endParaRPr lang="en-US" dirty="0" smtClean="0">
              <a:cs typeface="Arial" panose="020B0604020202020204" pitchFamily="34" charset="0"/>
            </a:endParaRPr>
          </a:p>
          <a:p>
            <a:endParaRPr lang="en-US" dirty="0">
              <a:cs typeface="Arial" panose="020B0604020202020204" pitchFamily="34" charset="0"/>
            </a:endParaRPr>
          </a:p>
          <a:p>
            <a:endParaRPr lang="en-US" dirty="0" smtClean="0">
              <a:cs typeface="Arial" panose="020B0604020202020204" pitchFamily="34" charset="0"/>
            </a:endParaRPr>
          </a:p>
          <a:p>
            <a:endParaRPr lang="en-US" dirty="0" smtClean="0">
              <a:cs typeface="Arial" panose="020B0604020202020204" pitchFamily="34" charset="0"/>
            </a:endParaRPr>
          </a:p>
          <a:p>
            <a:r>
              <a:rPr lang="en-US" sz="2000" b="1" dirty="0" smtClean="0">
                <a:cs typeface="Arial" panose="020B0604020202020204" pitchFamily="34" charset="0"/>
              </a:rPr>
              <a:t>Steps:</a:t>
            </a:r>
          </a:p>
          <a:p>
            <a:pPr marL="742950" lvl="1" indent="-285750">
              <a:buFont typeface="Wingdings" panose="05000000000000000000" pitchFamily="2" charset="2"/>
              <a:buChar char="Ø"/>
            </a:pPr>
            <a:r>
              <a:rPr lang="en-US" dirty="0" smtClean="0">
                <a:cs typeface="Arial" panose="020B0604020202020204" pitchFamily="34" charset="0"/>
              </a:rPr>
              <a:t>Exchange key indexes</a:t>
            </a:r>
          </a:p>
          <a:p>
            <a:pPr lvl="1"/>
            <a:r>
              <a:rPr lang="en-US" dirty="0">
                <a:cs typeface="Arial" panose="020B0604020202020204" pitchFamily="34" charset="0"/>
              </a:rPr>
              <a:t>    </a:t>
            </a:r>
            <a:r>
              <a:rPr lang="en-US" dirty="0" smtClean="0">
                <a:cs typeface="Arial" panose="020B0604020202020204" pitchFamily="34" charset="0"/>
              </a:rPr>
              <a:t>             L</a:t>
            </a:r>
            <a:r>
              <a:rPr lang="en-US" baseline="-25000" dirty="0" smtClean="0">
                <a:cs typeface="Arial" panose="020B0604020202020204" pitchFamily="34" charset="0"/>
              </a:rPr>
              <a:t>Alice</a:t>
            </a:r>
            <a:r>
              <a:rPr lang="en-US" dirty="0" smtClean="0">
                <a:cs typeface="Arial" panose="020B0604020202020204" pitchFamily="34" charset="0"/>
              </a:rPr>
              <a:t>=[1,</a:t>
            </a:r>
            <a:r>
              <a:rPr lang="en-US" dirty="0" smtClean="0">
                <a:solidFill>
                  <a:srgbClr val="FF0000"/>
                </a:solidFill>
                <a:cs typeface="Arial" panose="020B0604020202020204" pitchFamily="34" charset="0"/>
              </a:rPr>
              <a:t>3</a:t>
            </a:r>
            <a:r>
              <a:rPr lang="en-US" dirty="0" smtClean="0">
                <a:cs typeface="Arial" panose="020B0604020202020204" pitchFamily="34" charset="0"/>
              </a:rPr>
              <a:t>,5,6,</a:t>
            </a:r>
            <a:r>
              <a:rPr lang="en-US" dirty="0" smtClean="0">
                <a:solidFill>
                  <a:srgbClr val="FF0000"/>
                </a:solidFill>
                <a:cs typeface="Arial" panose="020B0604020202020204" pitchFamily="34" charset="0"/>
              </a:rPr>
              <a:t>7</a:t>
            </a:r>
            <a:r>
              <a:rPr lang="en-US" dirty="0" smtClean="0">
                <a:cs typeface="Arial" panose="020B0604020202020204" pitchFamily="34" charset="0"/>
              </a:rPr>
              <a:t>,9,10]</a:t>
            </a:r>
          </a:p>
          <a:p>
            <a:pPr lvl="1"/>
            <a:r>
              <a:rPr lang="en-US" dirty="0">
                <a:cs typeface="Arial" panose="020B0604020202020204" pitchFamily="34" charset="0"/>
              </a:rPr>
              <a:t> </a:t>
            </a:r>
            <a:r>
              <a:rPr lang="en-US" dirty="0" smtClean="0">
                <a:cs typeface="Arial" panose="020B0604020202020204" pitchFamily="34" charset="0"/>
              </a:rPr>
              <a:t>                L</a:t>
            </a:r>
            <a:r>
              <a:rPr lang="en-US" baseline="-25000" dirty="0" smtClean="0">
                <a:cs typeface="Arial" panose="020B0604020202020204" pitchFamily="34" charset="0"/>
              </a:rPr>
              <a:t>Bob</a:t>
            </a:r>
            <a:r>
              <a:rPr lang="en-US" dirty="0" smtClean="0">
                <a:cs typeface="Arial" panose="020B0604020202020204" pitchFamily="34" charset="0"/>
              </a:rPr>
              <a:t>=[1,</a:t>
            </a:r>
            <a:r>
              <a:rPr lang="en-US" dirty="0" smtClean="0">
                <a:solidFill>
                  <a:srgbClr val="FF0000"/>
                </a:solidFill>
                <a:cs typeface="Arial" panose="020B0604020202020204" pitchFamily="34" charset="0"/>
              </a:rPr>
              <a:t>2</a:t>
            </a:r>
            <a:r>
              <a:rPr lang="en-US" dirty="0" smtClean="0">
                <a:cs typeface="Arial" panose="020B0604020202020204" pitchFamily="34" charset="0"/>
              </a:rPr>
              <a:t>,5,6,</a:t>
            </a:r>
            <a:r>
              <a:rPr lang="en-US" dirty="0" smtClean="0">
                <a:solidFill>
                  <a:srgbClr val="FF0000"/>
                </a:solidFill>
                <a:cs typeface="Arial" panose="020B0604020202020204" pitchFamily="34" charset="0"/>
              </a:rPr>
              <a:t>8</a:t>
            </a:r>
            <a:r>
              <a:rPr lang="en-US" dirty="0" smtClean="0">
                <a:cs typeface="Arial" panose="020B0604020202020204" pitchFamily="34" charset="0"/>
              </a:rPr>
              <a:t>,9,10]</a:t>
            </a:r>
          </a:p>
          <a:p>
            <a:pPr lvl="1"/>
            <a:endParaRPr lang="en-US" dirty="0">
              <a:cs typeface="Arial" panose="020B0604020202020204" pitchFamily="34" charset="0"/>
            </a:endParaRPr>
          </a:p>
          <a:p>
            <a:pPr marL="742950" lvl="1" indent="-285750">
              <a:buFont typeface="Wingdings" panose="05000000000000000000" pitchFamily="2" charset="2"/>
              <a:buChar char="Ø"/>
            </a:pPr>
            <a:r>
              <a:rPr lang="en-US" dirty="0">
                <a:solidFill>
                  <a:prstClr val="black"/>
                </a:solidFill>
                <a:cs typeface="Arial" panose="020B0604020202020204" pitchFamily="34" charset="0"/>
              </a:rPr>
              <a:t>Reserve </a:t>
            </a:r>
            <a:r>
              <a:rPr lang="en-US" dirty="0" smtClean="0">
                <a:solidFill>
                  <a:prstClr val="black"/>
                </a:solidFill>
                <a:cs typeface="Arial" panose="020B0604020202020204" pitchFamily="34" charset="0"/>
              </a:rPr>
              <a:t>common indexes</a:t>
            </a:r>
          </a:p>
          <a:p>
            <a:pPr lvl="1"/>
            <a:r>
              <a:rPr lang="en-US" dirty="0">
                <a:cs typeface="Arial" panose="020B0604020202020204" pitchFamily="34" charset="0"/>
              </a:rPr>
              <a:t> </a:t>
            </a:r>
            <a:r>
              <a:rPr lang="en-US" dirty="0" smtClean="0">
                <a:cs typeface="Arial" panose="020B0604020202020204" pitchFamily="34" charset="0"/>
              </a:rPr>
              <a:t>                L=[1,5,6,9,10</a:t>
            </a:r>
            <a:r>
              <a:rPr lang="en-US" dirty="0">
                <a:cs typeface="Arial" panose="020B0604020202020204" pitchFamily="34" charset="0"/>
              </a:rPr>
              <a:t>]</a:t>
            </a:r>
          </a:p>
          <a:p>
            <a:pPr lvl="1"/>
            <a:r>
              <a:rPr lang="en-US" dirty="0">
                <a:cs typeface="Arial" panose="020B0604020202020204" pitchFamily="34" charset="0"/>
              </a:rPr>
              <a:t>                </a:t>
            </a:r>
            <a:endParaRPr lang="en-US" dirty="0" smtClean="0">
              <a:cs typeface="Arial" panose="020B0604020202020204" pitchFamily="34" charset="0"/>
            </a:endParaRPr>
          </a:p>
          <a:p>
            <a:pPr marL="742950" lvl="1" indent="-285750">
              <a:buFont typeface="Wingdings" panose="05000000000000000000" pitchFamily="2" charset="2"/>
              <a:buChar char="Ø"/>
            </a:pPr>
            <a:r>
              <a:rPr lang="en-US" dirty="0" smtClean="0">
                <a:cs typeface="Arial" panose="020B0604020202020204" pitchFamily="34" charset="0"/>
              </a:rPr>
              <a:t>Reserve key generated at same index</a:t>
            </a:r>
          </a:p>
          <a:p>
            <a:pPr lvl="1"/>
            <a:r>
              <a:rPr lang="en-US" dirty="0">
                <a:solidFill>
                  <a:prstClr val="black"/>
                </a:solidFill>
                <a:cs typeface="Arial" panose="020B0604020202020204" pitchFamily="34" charset="0"/>
              </a:rPr>
              <a:t> </a:t>
            </a:r>
            <a:r>
              <a:rPr lang="en-US" dirty="0" smtClean="0">
                <a:solidFill>
                  <a:prstClr val="black"/>
                </a:solidFill>
                <a:cs typeface="Arial" panose="020B0604020202020204" pitchFamily="34" charset="0"/>
              </a:rPr>
              <a:t>                K</a:t>
            </a:r>
            <a:r>
              <a:rPr lang="en-US" baseline="-25000" dirty="0" smtClean="0">
                <a:solidFill>
                  <a:prstClr val="black"/>
                </a:solidFill>
                <a:cs typeface="Arial" panose="020B0604020202020204" pitchFamily="34" charset="0"/>
              </a:rPr>
              <a:t>Alice</a:t>
            </a:r>
            <a:r>
              <a:rPr lang="en-US" dirty="0" smtClean="0">
                <a:solidFill>
                  <a:prstClr val="black"/>
                </a:solidFill>
                <a:cs typeface="Arial" panose="020B0604020202020204" pitchFamily="34" charset="0"/>
              </a:rPr>
              <a:t>=1101001</a:t>
            </a:r>
            <a:endParaRPr lang="en-AU" dirty="0">
              <a:solidFill>
                <a:prstClr val="black"/>
              </a:solidFill>
              <a:cs typeface="Arial" panose="020B0604020202020204" pitchFamily="34" charset="0"/>
            </a:endParaRPr>
          </a:p>
          <a:p>
            <a:pPr lvl="1"/>
            <a:r>
              <a:rPr lang="en-AU" dirty="0">
                <a:solidFill>
                  <a:prstClr val="black"/>
                </a:solidFill>
                <a:cs typeface="Arial" panose="020B0604020202020204" pitchFamily="34" charset="0"/>
              </a:rPr>
              <a:t> </a:t>
            </a:r>
            <a:r>
              <a:rPr lang="en-AU" dirty="0" smtClean="0">
                <a:solidFill>
                  <a:prstClr val="black"/>
                </a:solidFill>
                <a:cs typeface="Arial" panose="020B0604020202020204" pitchFamily="34" charset="0"/>
              </a:rPr>
              <a:t>                </a:t>
            </a:r>
            <a:r>
              <a:rPr lang="en-US" dirty="0" err="1" smtClean="0">
                <a:solidFill>
                  <a:prstClr val="black"/>
                </a:solidFill>
                <a:cs typeface="Arial" panose="020B0604020202020204" pitchFamily="34" charset="0"/>
              </a:rPr>
              <a:t>K</a:t>
            </a:r>
            <a:r>
              <a:rPr lang="en-US" baseline="-25000" dirty="0" err="1" smtClean="0">
                <a:solidFill>
                  <a:prstClr val="black"/>
                </a:solidFill>
                <a:cs typeface="Arial" panose="020B0604020202020204" pitchFamily="34" charset="0"/>
              </a:rPr>
              <a:t>Bob</a:t>
            </a:r>
            <a:r>
              <a:rPr lang="en-US" dirty="0" smtClean="0">
                <a:solidFill>
                  <a:prstClr val="black"/>
                </a:solidFill>
                <a:cs typeface="Arial" panose="020B0604020202020204" pitchFamily="34" charset="0"/>
              </a:rPr>
              <a:t>=1</a:t>
            </a:r>
            <a:r>
              <a:rPr lang="en-US" dirty="0" smtClean="0">
                <a:solidFill>
                  <a:srgbClr val="FF0000"/>
                </a:solidFill>
                <a:cs typeface="Arial" panose="020B0604020202020204" pitchFamily="34" charset="0"/>
              </a:rPr>
              <a:t>0</a:t>
            </a:r>
            <a:r>
              <a:rPr lang="en-US" dirty="0" smtClean="0">
                <a:solidFill>
                  <a:prstClr val="black"/>
                </a:solidFill>
                <a:cs typeface="Arial" panose="020B0604020202020204" pitchFamily="34" charset="0"/>
              </a:rPr>
              <a:t>01</a:t>
            </a:r>
            <a:r>
              <a:rPr lang="en-US" dirty="0" smtClean="0">
                <a:solidFill>
                  <a:srgbClr val="FF0000"/>
                </a:solidFill>
                <a:cs typeface="Arial" panose="020B0604020202020204" pitchFamily="34" charset="0"/>
              </a:rPr>
              <a:t>1</a:t>
            </a:r>
            <a:r>
              <a:rPr lang="en-US" dirty="0" smtClean="0">
                <a:solidFill>
                  <a:prstClr val="black"/>
                </a:solidFill>
                <a:cs typeface="Arial" panose="020B0604020202020204" pitchFamily="34" charset="0"/>
              </a:rPr>
              <a:t>01</a:t>
            </a:r>
            <a:endParaRPr lang="en-AU" dirty="0">
              <a:solidFill>
                <a:prstClr val="black"/>
              </a:solidFill>
              <a:cs typeface="Arial" panose="020B0604020202020204" pitchFamily="34" charset="0"/>
            </a:endParaRPr>
          </a:p>
          <a:p>
            <a:pPr marL="742950" lvl="1" indent="-285750">
              <a:buFont typeface="Wingdings" panose="05000000000000000000" pitchFamily="2" charset="2"/>
              <a:buChar char="Ø"/>
            </a:pPr>
            <a:endParaRPr lang="en-US" dirty="0" smtClean="0">
              <a:cs typeface="Arial" panose="020B0604020202020204" pitchFamily="34" charset="0"/>
            </a:endParaRPr>
          </a:p>
        </p:txBody>
      </p:sp>
      <p:sp>
        <p:nvSpPr>
          <p:cNvPr id="4" name="Title 3"/>
          <p:cNvSpPr>
            <a:spLocks noGrp="1"/>
          </p:cNvSpPr>
          <p:nvPr>
            <p:ph type="title"/>
          </p:nvPr>
        </p:nvSpPr>
        <p:spPr/>
        <p:txBody>
          <a:bodyPr/>
          <a:lstStyle/>
          <a:p>
            <a:r>
              <a:rPr lang="en-US" dirty="0" smtClean="0"/>
              <a:t>Key Generation-reconciliation</a:t>
            </a:r>
            <a:endParaRPr lang="en-AU" dirty="0"/>
          </a:p>
        </p:txBody>
      </p:sp>
      <p:grpSp>
        <p:nvGrpSpPr>
          <p:cNvPr id="7" name="Group 6"/>
          <p:cNvGrpSpPr/>
          <p:nvPr/>
        </p:nvGrpSpPr>
        <p:grpSpPr>
          <a:xfrm>
            <a:off x="3347864" y="1907540"/>
            <a:ext cx="1685590" cy="729372"/>
            <a:chOff x="3347864" y="1907540"/>
            <a:chExt cx="1685590" cy="729372"/>
          </a:xfrm>
        </p:grpSpPr>
        <p:sp>
          <p:nvSpPr>
            <p:cNvPr id="2" name="Rectangle 1"/>
            <p:cNvSpPr/>
            <p:nvPr/>
          </p:nvSpPr>
          <p:spPr>
            <a:xfrm>
              <a:off x="3347864" y="1907540"/>
              <a:ext cx="1685590" cy="369332"/>
            </a:xfrm>
            <a:prstGeom prst="rect">
              <a:avLst/>
            </a:prstGeom>
          </p:spPr>
          <p:txBody>
            <a:bodyPr wrap="none">
              <a:spAutoFit/>
            </a:bodyPr>
            <a:lstStyle/>
            <a:p>
              <a:pPr algn="ctr"/>
              <a:r>
                <a:rPr lang="en-US" dirty="0" smtClean="0">
                  <a:cs typeface="Arial" panose="020B0604020202020204" pitchFamily="34" charset="0"/>
                </a:rPr>
                <a:t>K</a:t>
              </a:r>
              <a:r>
                <a:rPr lang="en-US" baseline="-25000" dirty="0" smtClean="0">
                  <a:cs typeface="Arial" panose="020B0604020202020204" pitchFamily="34" charset="0"/>
                </a:rPr>
                <a:t>Alice</a:t>
              </a:r>
              <a:r>
                <a:rPr lang="en-US" dirty="0" smtClean="0">
                  <a:cs typeface="Arial" panose="020B0604020202020204" pitchFamily="34" charset="0"/>
                </a:rPr>
                <a:t>=1101001</a:t>
              </a:r>
              <a:endParaRPr lang="en-AU" dirty="0">
                <a:cs typeface="Arial" panose="020B0604020202020204" pitchFamily="34" charset="0"/>
              </a:endParaRPr>
            </a:p>
          </p:txBody>
        </p:sp>
        <p:sp>
          <p:nvSpPr>
            <p:cNvPr id="5" name="Rectangle 4"/>
            <p:cNvSpPr/>
            <p:nvPr/>
          </p:nvSpPr>
          <p:spPr>
            <a:xfrm>
              <a:off x="3377770" y="2267580"/>
              <a:ext cx="1626278" cy="369332"/>
            </a:xfrm>
            <a:prstGeom prst="rect">
              <a:avLst/>
            </a:prstGeom>
          </p:spPr>
          <p:txBody>
            <a:bodyPr wrap="none">
              <a:spAutoFit/>
            </a:bodyPr>
            <a:lstStyle/>
            <a:p>
              <a:pPr algn="ctr"/>
              <a:r>
                <a:rPr lang="en-US" dirty="0" smtClean="0">
                  <a:cs typeface="Arial" panose="020B0604020202020204" pitchFamily="34" charset="0"/>
                </a:rPr>
                <a:t>K</a:t>
              </a:r>
              <a:r>
                <a:rPr lang="en-US" baseline="-25000" dirty="0" smtClean="0">
                  <a:cs typeface="Arial" panose="020B0604020202020204" pitchFamily="34" charset="0"/>
                </a:rPr>
                <a:t>Bob</a:t>
              </a:r>
              <a:r>
                <a:rPr lang="en-US" dirty="0" smtClean="0">
                  <a:cs typeface="Arial" panose="020B0604020202020204" pitchFamily="34" charset="0"/>
                </a:rPr>
                <a:t>=1</a:t>
              </a:r>
              <a:r>
                <a:rPr lang="en-US" dirty="0" smtClean="0">
                  <a:solidFill>
                    <a:srgbClr val="FF0000"/>
                  </a:solidFill>
                  <a:cs typeface="Arial" panose="020B0604020202020204" pitchFamily="34" charset="0"/>
                </a:rPr>
                <a:t>0</a:t>
              </a:r>
              <a:r>
                <a:rPr lang="en-US" dirty="0" smtClean="0">
                  <a:cs typeface="Arial" panose="020B0604020202020204" pitchFamily="34" charset="0"/>
                </a:rPr>
                <a:t>01</a:t>
              </a:r>
              <a:r>
                <a:rPr lang="en-US" dirty="0" smtClean="0">
                  <a:solidFill>
                    <a:srgbClr val="FF0000"/>
                  </a:solidFill>
                  <a:cs typeface="Arial" panose="020B0604020202020204" pitchFamily="34" charset="0"/>
                </a:rPr>
                <a:t>1</a:t>
              </a:r>
              <a:r>
                <a:rPr lang="en-US" dirty="0" smtClean="0">
                  <a:cs typeface="Arial" panose="020B0604020202020204" pitchFamily="34" charset="0"/>
                </a:rPr>
                <a:t>01</a:t>
              </a:r>
              <a:endParaRPr lang="en-AU" dirty="0">
                <a:cs typeface="Arial" panose="020B0604020202020204" pitchFamily="34" charset="0"/>
              </a:endParaRPr>
            </a:p>
          </p:txBody>
        </p:sp>
      </p:grpSp>
      <p:sp>
        <p:nvSpPr>
          <p:cNvPr id="3" name="Rectangle 2"/>
          <p:cNvSpPr/>
          <p:nvPr/>
        </p:nvSpPr>
        <p:spPr>
          <a:xfrm>
            <a:off x="4139952" y="5302949"/>
            <a:ext cx="1748948" cy="646331"/>
          </a:xfrm>
          <a:prstGeom prst="rect">
            <a:avLst/>
          </a:prstGeom>
        </p:spPr>
        <p:txBody>
          <a:bodyPr wrap="square">
            <a:spAutoFit/>
          </a:bodyPr>
          <a:lstStyle/>
          <a:p>
            <a:pPr lvl="0" algn="ctr"/>
            <a:r>
              <a:rPr lang="en-US" dirty="0" smtClean="0">
                <a:solidFill>
                  <a:prstClr val="black"/>
                </a:solidFill>
                <a:cs typeface="Arial" panose="020B0604020202020204" pitchFamily="34" charset="0"/>
              </a:rPr>
              <a:t>K’</a:t>
            </a:r>
            <a:r>
              <a:rPr lang="en-US" baseline="-25000" dirty="0" smtClean="0">
                <a:solidFill>
                  <a:prstClr val="black"/>
                </a:solidFill>
                <a:cs typeface="Arial" panose="020B0604020202020204" pitchFamily="34" charset="0"/>
              </a:rPr>
              <a:t>Alice</a:t>
            </a:r>
            <a:r>
              <a:rPr lang="en-US" dirty="0" smtClean="0">
                <a:solidFill>
                  <a:prstClr val="black"/>
                </a:solidFill>
                <a:cs typeface="Arial" panose="020B0604020202020204" pitchFamily="34" charset="0"/>
              </a:rPr>
              <a:t>=10101</a:t>
            </a:r>
            <a:endParaRPr lang="en-AU" dirty="0">
              <a:solidFill>
                <a:prstClr val="black"/>
              </a:solidFill>
              <a:cs typeface="Arial" panose="020B0604020202020204" pitchFamily="34" charset="0"/>
            </a:endParaRPr>
          </a:p>
          <a:p>
            <a:pPr lvl="0" algn="ctr"/>
            <a:r>
              <a:rPr lang="en-US" dirty="0" smtClean="0">
                <a:solidFill>
                  <a:prstClr val="black"/>
                </a:solidFill>
                <a:cs typeface="Arial" panose="020B0604020202020204" pitchFamily="34" charset="0"/>
              </a:rPr>
              <a:t>K’</a:t>
            </a:r>
            <a:r>
              <a:rPr lang="en-US" baseline="-25000" dirty="0" smtClean="0">
                <a:solidFill>
                  <a:prstClr val="black"/>
                </a:solidFill>
                <a:cs typeface="Arial" panose="020B0604020202020204" pitchFamily="34" charset="0"/>
              </a:rPr>
              <a:t>Bob</a:t>
            </a:r>
            <a:r>
              <a:rPr lang="en-US" dirty="0" smtClean="0">
                <a:solidFill>
                  <a:prstClr val="black"/>
                </a:solidFill>
                <a:cs typeface="Arial" panose="020B0604020202020204" pitchFamily="34" charset="0"/>
              </a:rPr>
              <a:t>=10101</a:t>
            </a:r>
            <a:endParaRPr lang="en-AU" dirty="0">
              <a:solidFill>
                <a:prstClr val="black"/>
              </a:solidFill>
              <a:cs typeface="Arial" panose="020B0604020202020204" pitchFamily="34" charset="0"/>
            </a:endParaRPr>
          </a:p>
        </p:txBody>
      </p:sp>
      <p:sp>
        <p:nvSpPr>
          <p:cNvPr id="8" name="Rectangle 7"/>
          <p:cNvSpPr/>
          <p:nvPr/>
        </p:nvSpPr>
        <p:spPr>
          <a:xfrm>
            <a:off x="1403648" y="2051556"/>
            <a:ext cx="1330814" cy="369332"/>
          </a:xfrm>
          <a:prstGeom prst="rect">
            <a:avLst/>
          </a:prstGeom>
        </p:spPr>
        <p:txBody>
          <a:bodyPr wrap="none">
            <a:spAutoFit/>
          </a:bodyPr>
          <a:lstStyle/>
          <a:p>
            <a:pPr algn="ctr"/>
            <a:r>
              <a:rPr lang="en-US" dirty="0" smtClean="0">
                <a:cs typeface="Arial" panose="020B0604020202020204" pitchFamily="34" charset="0"/>
              </a:rPr>
              <a:t>K</a:t>
            </a:r>
            <a:r>
              <a:rPr lang="en-US" baseline="-25000" dirty="0" smtClean="0">
                <a:cs typeface="Arial" panose="020B0604020202020204" pitchFamily="34" charset="0"/>
              </a:rPr>
              <a:t>Alice</a:t>
            </a:r>
            <a:r>
              <a:rPr lang="en-AU" dirty="0" smtClean="0"/>
              <a:t>≈ </a:t>
            </a:r>
            <a:r>
              <a:rPr lang="en-US" dirty="0" smtClean="0">
                <a:cs typeface="Arial" panose="020B0604020202020204" pitchFamily="34" charset="0"/>
              </a:rPr>
              <a:t>K</a:t>
            </a:r>
            <a:r>
              <a:rPr lang="en-US" baseline="-25000" dirty="0">
                <a:cs typeface="Arial" panose="020B0604020202020204" pitchFamily="34" charset="0"/>
              </a:rPr>
              <a:t>B</a:t>
            </a:r>
            <a:r>
              <a:rPr lang="en-US" baseline="-25000" dirty="0" smtClean="0">
                <a:cs typeface="Arial" panose="020B0604020202020204" pitchFamily="34" charset="0"/>
              </a:rPr>
              <a:t>ob </a:t>
            </a:r>
            <a:endParaRPr lang="en-AU" dirty="0">
              <a:cs typeface="Arial" panose="020B0604020202020204" pitchFamily="34" charset="0"/>
            </a:endParaRPr>
          </a:p>
        </p:txBody>
      </p:sp>
    </p:spTree>
    <p:extLst>
      <p:ext uri="{BB962C8B-B14F-4D97-AF65-F5344CB8AC3E}">
        <p14:creationId xmlns:p14="http://schemas.microsoft.com/office/powerpoint/2010/main" val="28348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left)">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left)">
                                      <p:cBhvr>
                                        <p:cTn id="38" dur="500"/>
                                        <p:tgtEl>
                                          <p:spTgt spid="6">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wipe(left)">
                                      <p:cBhvr>
                                        <p:cTn id="43" dur="500"/>
                                        <p:tgtEl>
                                          <p:spTgt spid="6">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animEffect transition="in" filter="wipe(left)">
                                      <p:cBhvr>
                                        <p:cTn id="48" dur="500"/>
                                        <p:tgtEl>
                                          <p:spTgt spid="6">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Effect transition="in" filter="wipe(left)">
                                      <p:cBhvr>
                                        <p:cTn id="53" dur="500"/>
                                        <p:tgtEl>
                                          <p:spTgt spid="6">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
                                            <p:txEl>
                                              <p:pRg st="15" end="15"/>
                                            </p:txEl>
                                          </p:spTgt>
                                        </p:tgtEl>
                                        <p:attrNameLst>
                                          <p:attrName>style.visibility</p:attrName>
                                        </p:attrNameLst>
                                      </p:cBhvr>
                                      <p:to>
                                        <p:strVal val="visible"/>
                                      </p:to>
                                    </p:set>
                                    <p:animEffect transition="in" filter="wipe(left)">
                                      <p:cBhvr>
                                        <p:cTn id="58" dur="500"/>
                                        <p:tgtEl>
                                          <p:spTgt spid="6">
                                            <p:txEl>
                                              <p:pRg st="15" end="15"/>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6">
                                            <p:txEl>
                                              <p:pRg st="16" end="16"/>
                                            </p:txEl>
                                          </p:spTgt>
                                        </p:tgtEl>
                                        <p:attrNameLst>
                                          <p:attrName>style.visibility</p:attrName>
                                        </p:attrNameLst>
                                      </p:cBhvr>
                                      <p:to>
                                        <p:strVal val="visible"/>
                                      </p:to>
                                    </p:set>
                                    <p:animEffect transition="in" filter="wipe(left)">
                                      <p:cBhvr>
                                        <p:cTn id="61" dur="500"/>
                                        <p:tgtEl>
                                          <p:spTgt spid="6">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Effect transition="in" filter="wipe(left)">
                                      <p:cBhvr>
                                        <p:cTn id="66" dur="500"/>
                                        <p:tgtEl>
                                          <p:spTgt spid="3">
                                            <p:txEl>
                                              <p:pRg st="0" end="0"/>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left)">
                                      <p:cBhvr>
                                        <p:cTn id="6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8617" y="2564904"/>
            <a:ext cx="7416824" cy="3416320"/>
          </a:xfrm>
          <a:prstGeom prst="rect">
            <a:avLst/>
          </a:prstGeom>
          <a:noFill/>
        </p:spPr>
        <p:txBody>
          <a:bodyPr wrap="square" rtlCol="0">
            <a:spAutoFit/>
          </a:bodyPr>
          <a:lstStyle/>
          <a:p>
            <a:r>
              <a:rPr lang="en-US" sz="2000" b="1" dirty="0" smtClean="0">
                <a:cs typeface="Arial" panose="020B0604020202020204" pitchFamily="34" charset="0"/>
              </a:rPr>
              <a:t>Steps:</a:t>
            </a:r>
            <a:endParaRPr lang="en-US" sz="2000" b="1" dirty="0" smtClean="0"/>
          </a:p>
          <a:p>
            <a:pPr marL="742950" lvl="1" indent="-285750">
              <a:buFont typeface="Wingdings" panose="05000000000000000000" pitchFamily="2" charset="2"/>
              <a:buChar char="§"/>
            </a:pPr>
            <a:r>
              <a:rPr lang="en-US" dirty="0" smtClean="0"/>
              <a:t>Segmentation</a:t>
            </a:r>
          </a:p>
          <a:p>
            <a:pPr lvl="1"/>
            <a:endParaRPr lang="en-US" dirty="0"/>
          </a:p>
          <a:p>
            <a:pPr lvl="1"/>
            <a:endParaRPr lang="en-US" dirty="0" smtClean="0"/>
          </a:p>
          <a:p>
            <a:pPr lvl="1"/>
            <a:endParaRPr lang="en-US" dirty="0"/>
          </a:p>
          <a:p>
            <a:pPr lvl="1"/>
            <a:endParaRPr lang="en-US" dirty="0" smtClean="0"/>
          </a:p>
          <a:p>
            <a:pPr marL="742950" lvl="1" indent="-285750">
              <a:buFont typeface="Wingdings" panose="05000000000000000000" pitchFamily="2" charset="2"/>
              <a:buChar char="§"/>
            </a:pPr>
            <a:endParaRPr lang="en-US" dirty="0" smtClean="0"/>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smtClean="0"/>
              <a:t>Perform XOR</a:t>
            </a:r>
          </a:p>
          <a:p>
            <a:pPr marL="742950" lvl="1" indent="-285750">
              <a:buFont typeface="Wingdings" panose="05000000000000000000" pitchFamily="2" charset="2"/>
              <a:buChar char="§"/>
            </a:pPr>
            <a:endParaRPr lang="en-US" dirty="0" smtClean="0"/>
          </a:p>
          <a:p>
            <a:pPr lvl="1"/>
            <a:r>
              <a:rPr lang="en-US" dirty="0" smtClean="0"/>
              <a:t>              </a:t>
            </a:r>
            <a:r>
              <a:rPr lang="en-US" dirty="0" err="1" smtClean="0"/>
              <a:t>K’’</a:t>
            </a:r>
            <a:r>
              <a:rPr lang="en-US" baseline="-25000" dirty="0" err="1" smtClean="0"/>
              <a:t>Alice</a:t>
            </a:r>
            <a:r>
              <a:rPr lang="en-US" dirty="0" smtClean="0"/>
              <a:t>=[(K</a:t>
            </a:r>
            <a:r>
              <a:rPr lang="en-US" baseline="30000" dirty="0" smtClean="0"/>
              <a:t>1</a:t>
            </a:r>
            <a:r>
              <a:rPr lang="en-US" baseline="-25000" dirty="0" smtClean="0"/>
              <a:t>Alice </a:t>
            </a:r>
            <a:r>
              <a:rPr lang="en-US" b="1" dirty="0" smtClean="0">
                <a:solidFill>
                  <a:srgbClr val="FF0000"/>
                </a:solidFill>
              </a:rPr>
              <a:t>XOR</a:t>
            </a:r>
            <a:r>
              <a:rPr lang="en-US" dirty="0" smtClean="0"/>
              <a:t> K</a:t>
            </a:r>
            <a:r>
              <a:rPr lang="en-US" baseline="30000" dirty="0" smtClean="0"/>
              <a:t>2</a:t>
            </a:r>
            <a:r>
              <a:rPr lang="en-US" baseline="-25000" dirty="0" smtClean="0"/>
              <a:t>Alice</a:t>
            </a:r>
            <a:r>
              <a:rPr lang="en-US" dirty="0" smtClean="0"/>
              <a:t>)</a:t>
            </a:r>
            <a:r>
              <a:rPr lang="en-US" dirty="0"/>
              <a:t> </a:t>
            </a:r>
            <a:r>
              <a:rPr lang="en-US" dirty="0" smtClean="0"/>
              <a:t>,(K</a:t>
            </a:r>
            <a:r>
              <a:rPr lang="en-US" baseline="30000" dirty="0" smtClean="0"/>
              <a:t>3</a:t>
            </a:r>
            <a:r>
              <a:rPr lang="en-US" baseline="-25000" dirty="0" smtClean="0"/>
              <a:t>Alice </a:t>
            </a:r>
            <a:r>
              <a:rPr lang="en-US" b="1" dirty="0">
                <a:solidFill>
                  <a:srgbClr val="FF0000"/>
                </a:solidFill>
              </a:rPr>
              <a:t>XOR</a:t>
            </a:r>
            <a:r>
              <a:rPr lang="en-US" dirty="0"/>
              <a:t> </a:t>
            </a:r>
            <a:r>
              <a:rPr lang="en-US" dirty="0" smtClean="0"/>
              <a:t>K</a:t>
            </a:r>
            <a:r>
              <a:rPr lang="en-US" baseline="30000" dirty="0" smtClean="0"/>
              <a:t>4</a:t>
            </a:r>
            <a:r>
              <a:rPr lang="en-US" baseline="-25000" dirty="0" smtClean="0"/>
              <a:t>Alice</a:t>
            </a:r>
            <a:r>
              <a:rPr lang="en-US" dirty="0" smtClean="0"/>
              <a:t>),…….]</a:t>
            </a:r>
          </a:p>
          <a:p>
            <a:pPr marL="742950" lvl="1" indent="-285750">
              <a:buFont typeface="Wingdings" panose="05000000000000000000" pitchFamily="2" charset="2"/>
              <a:buChar char="§"/>
            </a:pPr>
            <a:endParaRPr lang="en-US" dirty="0"/>
          </a:p>
        </p:txBody>
      </p:sp>
      <p:sp>
        <p:nvSpPr>
          <p:cNvPr id="4" name="Title 3"/>
          <p:cNvSpPr>
            <a:spLocks noGrp="1"/>
          </p:cNvSpPr>
          <p:nvPr>
            <p:ph type="title"/>
          </p:nvPr>
        </p:nvSpPr>
        <p:spPr/>
        <p:txBody>
          <a:bodyPr/>
          <a:lstStyle/>
          <a:p>
            <a:r>
              <a:rPr lang="en-US" dirty="0" smtClean="0"/>
              <a:t>Key Generation-privacy amplification</a:t>
            </a:r>
            <a:endParaRPr lang="en-AU" dirty="0"/>
          </a:p>
        </p:txBody>
      </p:sp>
      <p:sp>
        <p:nvSpPr>
          <p:cNvPr id="6" name="TextBox 5"/>
          <p:cNvSpPr txBox="1"/>
          <p:nvPr/>
        </p:nvSpPr>
        <p:spPr>
          <a:xfrm>
            <a:off x="539552" y="1412776"/>
            <a:ext cx="7416824" cy="1231106"/>
          </a:xfrm>
          <a:prstGeom prst="rect">
            <a:avLst/>
          </a:prstGeom>
          <a:noFill/>
        </p:spPr>
        <p:txBody>
          <a:bodyPr wrap="square" rtlCol="0">
            <a:spAutoFit/>
          </a:bodyPr>
          <a:lstStyle/>
          <a:p>
            <a:r>
              <a:rPr lang="en-US" sz="2000" b="1" dirty="0" smtClean="0">
                <a:cs typeface="Arial" panose="020B0604020202020204" pitchFamily="34" charset="0"/>
              </a:rPr>
              <a:t>Privacy amplification:</a:t>
            </a:r>
            <a:endParaRPr lang="en-US" sz="2000" b="1" dirty="0" smtClean="0"/>
          </a:p>
          <a:p>
            <a:pPr marL="742950" lvl="1" indent="-285750">
              <a:buFont typeface="Wingdings" panose="05000000000000000000" pitchFamily="2" charset="2"/>
              <a:buChar char="§"/>
            </a:pPr>
            <a:r>
              <a:rPr lang="en-US" dirty="0" smtClean="0"/>
              <a:t>Correlation exits as walking is repetitive</a:t>
            </a:r>
          </a:p>
          <a:p>
            <a:pPr marL="742950" lvl="1" indent="-285750">
              <a:buFont typeface="Wingdings" panose="05000000000000000000" pitchFamily="2" charset="2"/>
              <a:buChar char="§"/>
            </a:pPr>
            <a:r>
              <a:rPr lang="en-US" dirty="0" smtClean="0"/>
              <a:t>Reconciliation reveal information to attackers</a:t>
            </a:r>
          </a:p>
          <a:p>
            <a:pPr marL="742950" lvl="1" indent="-285750">
              <a:buFont typeface="Wingdings" panose="05000000000000000000" pitchFamily="2" charset="2"/>
              <a:buChar char="§"/>
            </a:pPr>
            <a:endParaRPr lang="en-US" dirty="0"/>
          </a:p>
        </p:txBody>
      </p:sp>
      <p:sp>
        <p:nvSpPr>
          <p:cNvPr id="7" name="Rectangle 6"/>
          <p:cNvSpPr/>
          <p:nvPr/>
        </p:nvSpPr>
        <p:spPr>
          <a:xfrm>
            <a:off x="1835696" y="3832431"/>
            <a:ext cx="6229527" cy="369332"/>
          </a:xfrm>
          <a:prstGeom prst="rect">
            <a:avLst/>
          </a:prstGeom>
        </p:spPr>
        <p:txBody>
          <a:bodyPr wrap="none">
            <a:spAutoFit/>
          </a:bodyPr>
          <a:lstStyle/>
          <a:p>
            <a:pPr algn="ctr"/>
            <a:r>
              <a:rPr lang="en-US" dirty="0" err="1" smtClean="0">
                <a:cs typeface="Arial" panose="020B0604020202020204" pitchFamily="34" charset="0"/>
              </a:rPr>
              <a:t>K’</a:t>
            </a:r>
            <a:r>
              <a:rPr lang="en-US" baseline="-25000" dirty="0" err="1" smtClean="0">
                <a:cs typeface="Arial" panose="020B0604020202020204" pitchFamily="34" charset="0"/>
              </a:rPr>
              <a:t>Alice</a:t>
            </a:r>
            <a:r>
              <a:rPr lang="en-US" dirty="0" smtClean="0">
                <a:cs typeface="Arial" panose="020B0604020202020204" pitchFamily="34" charset="0"/>
              </a:rPr>
              <a:t>=1101001…10110………………01011………………….</a:t>
            </a:r>
            <a:endParaRPr lang="en-AU" dirty="0">
              <a:cs typeface="Arial" panose="020B0604020202020204" pitchFamily="34" charset="0"/>
            </a:endParaRPr>
          </a:p>
        </p:txBody>
      </p:sp>
      <p:sp>
        <p:nvSpPr>
          <p:cNvPr id="2" name="Left Brace 1"/>
          <p:cNvSpPr/>
          <p:nvPr/>
        </p:nvSpPr>
        <p:spPr>
          <a:xfrm rot="5400000">
            <a:off x="3236388" y="2910407"/>
            <a:ext cx="342037" cy="1559244"/>
          </a:xfrm>
          <a:prstGeom prst="leftBrace">
            <a:avLst>
              <a:gd name="adj1" fmla="val 8333"/>
              <a:gd name="adj2" fmla="val 5194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9" name="TextBox 8"/>
          <p:cNvSpPr txBox="1"/>
          <p:nvPr/>
        </p:nvSpPr>
        <p:spPr>
          <a:xfrm>
            <a:off x="2915816" y="3140968"/>
            <a:ext cx="1524776" cy="369332"/>
          </a:xfrm>
          <a:prstGeom prst="rect">
            <a:avLst/>
          </a:prstGeom>
          <a:noFill/>
        </p:spPr>
        <p:txBody>
          <a:bodyPr wrap="none" rtlCol="0">
            <a:spAutoFit/>
          </a:bodyPr>
          <a:lstStyle/>
          <a:p>
            <a:r>
              <a:rPr lang="en-US" dirty="0" smtClean="0"/>
              <a:t>K</a:t>
            </a:r>
            <a:r>
              <a:rPr lang="en-US" baseline="30000" dirty="0" smtClean="0"/>
              <a:t>1</a:t>
            </a:r>
            <a:r>
              <a:rPr lang="en-US" baseline="-25000" dirty="0" smtClean="0"/>
              <a:t>Alice</a:t>
            </a:r>
            <a:r>
              <a:rPr lang="en-US" dirty="0" smtClean="0"/>
              <a:t>(30bits)</a:t>
            </a:r>
            <a:endParaRPr lang="en-AU" baseline="-25000" dirty="0"/>
          </a:p>
        </p:txBody>
      </p:sp>
      <p:sp>
        <p:nvSpPr>
          <p:cNvPr id="10" name="Left Brace 9"/>
          <p:cNvSpPr/>
          <p:nvPr/>
        </p:nvSpPr>
        <p:spPr>
          <a:xfrm rot="5400000">
            <a:off x="4845495" y="2892405"/>
            <a:ext cx="342037" cy="1559244"/>
          </a:xfrm>
          <a:prstGeom prst="leftBrace">
            <a:avLst>
              <a:gd name="adj1" fmla="val 8333"/>
              <a:gd name="adj2" fmla="val 5194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11" name="TextBox 10"/>
          <p:cNvSpPr txBox="1"/>
          <p:nvPr/>
        </p:nvSpPr>
        <p:spPr>
          <a:xfrm>
            <a:off x="4608753" y="3131676"/>
            <a:ext cx="755335" cy="369332"/>
          </a:xfrm>
          <a:prstGeom prst="rect">
            <a:avLst/>
          </a:prstGeom>
          <a:noFill/>
        </p:spPr>
        <p:txBody>
          <a:bodyPr wrap="none" rtlCol="0">
            <a:spAutoFit/>
          </a:bodyPr>
          <a:lstStyle/>
          <a:p>
            <a:r>
              <a:rPr lang="en-US" dirty="0" smtClean="0"/>
              <a:t>K</a:t>
            </a:r>
            <a:r>
              <a:rPr lang="en-US" baseline="30000" dirty="0" smtClean="0"/>
              <a:t>2</a:t>
            </a:r>
            <a:r>
              <a:rPr lang="en-US" baseline="-25000" dirty="0" smtClean="0"/>
              <a:t>Alice</a:t>
            </a:r>
            <a:endParaRPr lang="en-AU" baseline="-25000" dirty="0"/>
          </a:p>
        </p:txBody>
      </p:sp>
      <p:sp>
        <p:nvSpPr>
          <p:cNvPr id="12" name="TextBox 11"/>
          <p:cNvSpPr txBox="1"/>
          <p:nvPr/>
        </p:nvSpPr>
        <p:spPr>
          <a:xfrm>
            <a:off x="6044485" y="3140968"/>
            <a:ext cx="543739" cy="369332"/>
          </a:xfrm>
          <a:prstGeom prst="rect">
            <a:avLst/>
          </a:prstGeom>
          <a:noFill/>
        </p:spPr>
        <p:txBody>
          <a:bodyPr wrap="none" rtlCol="0">
            <a:spAutoFit/>
          </a:bodyPr>
          <a:lstStyle/>
          <a:p>
            <a:r>
              <a:rPr lang="en-US" dirty="0" smtClean="0"/>
              <a:t>…..</a:t>
            </a:r>
            <a:endParaRPr lang="en-AU" baseline="-25000" dirty="0"/>
          </a:p>
        </p:txBody>
      </p:sp>
    </p:spTree>
    <p:extLst>
      <p:ext uri="{BB962C8B-B14F-4D97-AF65-F5344CB8AC3E}">
        <p14:creationId xmlns:p14="http://schemas.microsoft.com/office/powerpoint/2010/main" val="24437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animEffect transition="in" filter="wipe(left)">
                                      <p:cBhvr>
                                        <p:cTn id="60" dur="500"/>
                                        <p:tgtEl>
                                          <p:spTgt spid="8">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xEl>
                                              <p:pRg st="10" end="10"/>
                                            </p:txEl>
                                          </p:spTgt>
                                        </p:tgtEl>
                                        <p:attrNameLst>
                                          <p:attrName>style.visibility</p:attrName>
                                        </p:attrNameLst>
                                      </p:cBhvr>
                                      <p:to>
                                        <p:strVal val="visible"/>
                                      </p:to>
                                    </p:set>
                                    <p:animEffect transition="in" filter="wipe(left)">
                                      <p:cBhvr>
                                        <p:cTn id="65"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p:bldP spid="10"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AU" dirty="0"/>
          </a:p>
        </p:txBody>
      </p:sp>
      <p:sp>
        <p:nvSpPr>
          <p:cNvPr id="3" name="Content Placeholder 2"/>
          <p:cNvSpPr>
            <a:spLocks noGrp="1"/>
          </p:cNvSpPr>
          <p:nvPr>
            <p:ph idx="1"/>
          </p:nvPr>
        </p:nvSpPr>
        <p:spPr>
          <a:xfrm>
            <a:off x="457200" y="1235893"/>
            <a:ext cx="8229600" cy="2913187"/>
          </a:xfrm>
        </p:spPr>
        <p:txBody>
          <a:bodyPr/>
          <a:lstStyle/>
          <a:p>
            <a:r>
              <a:rPr lang="en-US" sz="2400" b="1" dirty="0" smtClean="0">
                <a:latin typeface="Arial" panose="020B0604020202020204" pitchFamily="34" charset="0"/>
                <a:cs typeface="Arial" panose="020B0604020202020204" pitchFamily="34" charset="0"/>
              </a:rPr>
              <a:t>Dataset</a:t>
            </a:r>
          </a:p>
          <a:p>
            <a:pPr lvl="1"/>
            <a:r>
              <a:rPr lang="en-US" sz="1800" dirty="0" smtClean="0">
                <a:latin typeface="Arial" panose="020B0604020202020204" pitchFamily="34" charset="0"/>
                <a:cs typeface="Arial" panose="020B0604020202020204" pitchFamily="34" charset="0"/>
              </a:rPr>
              <a:t>20 subjects (14 males, 6 females)</a:t>
            </a:r>
          </a:p>
        </p:txBody>
      </p:sp>
      <p:pic>
        <p:nvPicPr>
          <p:cNvPr id="11266" name="Picture 2" descr="C:\Users\uqwxu4\Documents\paper-key generation\paper\camera ready\PPT\image\datacollection-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844824"/>
            <a:ext cx="2448272" cy="332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85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AU" dirty="0"/>
          </a:p>
        </p:txBody>
      </p:sp>
      <p:sp>
        <p:nvSpPr>
          <p:cNvPr id="3" name="Content Placeholder 2"/>
          <p:cNvSpPr>
            <a:spLocks noGrp="1"/>
          </p:cNvSpPr>
          <p:nvPr>
            <p:ph idx="1"/>
          </p:nvPr>
        </p:nvSpPr>
        <p:spPr/>
        <p:txBody>
          <a:bodyPr/>
          <a:lstStyle/>
          <a:p>
            <a:r>
              <a:rPr lang="en-US" sz="2000" b="1" dirty="0" smtClean="0">
                <a:latin typeface="Arial" panose="020B0604020202020204" pitchFamily="34" charset="0"/>
                <a:cs typeface="Arial" panose="020B0604020202020204" pitchFamily="34" charset="0"/>
              </a:rPr>
              <a:t>Impact of reconciliation</a:t>
            </a:r>
          </a:p>
        </p:txBody>
      </p:sp>
      <p:sp>
        <p:nvSpPr>
          <p:cNvPr id="7" name="TextBox 6"/>
          <p:cNvSpPr txBox="1"/>
          <p:nvPr/>
        </p:nvSpPr>
        <p:spPr>
          <a:xfrm>
            <a:off x="251520" y="5229200"/>
            <a:ext cx="8712968" cy="646331"/>
          </a:xfrm>
          <a:prstGeom prst="rect">
            <a:avLst/>
          </a:prstGeom>
          <a:noFill/>
        </p:spPr>
        <p:txBody>
          <a:bodyPr wrap="square" rtlCol="0">
            <a:spAutoFit/>
          </a:bodyPr>
          <a:lstStyle/>
          <a:p>
            <a:r>
              <a:rPr lang="en-US" b="1" dirty="0" smtClean="0"/>
              <a:t>Reconciliation reduces bit rate, however it can improve bit agreement rate up to 100%.</a:t>
            </a:r>
          </a:p>
        </p:txBody>
      </p:sp>
      <p:pic>
        <p:nvPicPr>
          <p:cNvPr id="3074" name="Picture 2" descr="C:\Users\uqwxu4\Documents\paper-key generation\paper\camera ready\PPT\image\bit_rate_reconciliation-eps-converted-to-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2816"/>
            <a:ext cx="3831847" cy="30033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qwxu4\Documents\paper-key generation\paper\camera ready\PPT\image\0001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916832"/>
            <a:ext cx="3707904" cy="29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AU" dirty="0"/>
          </a:p>
        </p:txBody>
      </p:sp>
      <p:sp>
        <p:nvSpPr>
          <p:cNvPr id="3" name="Content Placeholder 2"/>
          <p:cNvSpPr>
            <a:spLocks noGrp="1"/>
          </p:cNvSpPr>
          <p:nvPr>
            <p:ph idx="1"/>
          </p:nvPr>
        </p:nvSpPr>
        <p:spPr/>
        <p:txBody>
          <a:bodyPr/>
          <a:lstStyle/>
          <a:p>
            <a:r>
              <a:rPr lang="en-US" sz="2000" b="1" dirty="0" smtClean="0">
                <a:latin typeface="Arial" panose="020B0604020202020204" pitchFamily="34" charset="0"/>
                <a:cs typeface="Arial" panose="020B0604020202020204" pitchFamily="34" charset="0"/>
              </a:rPr>
              <a:t>Security analysis</a:t>
            </a:r>
          </a:p>
          <a:p>
            <a:pPr lvl="1">
              <a:buFont typeface="Wingdings" panose="05000000000000000000" pitchFamily="2" charset="2"/>
              <a:buChar char="§"/>
            </a:pPr>
            <a:r>
              <a:rPr lang="en-US" sz="1800" b="1" dirty="0" smtClean="0">
                <a:latin typeface="Arial" panose="020B0604020202020204" pitchFamily="34" charset="0"/>
                <a:cs typeface="Arial" panose="020B0604020202020204" pitchFamily="34" charset="0"/>
              </a:rPr>
              <a:t>Passive imposter</a:t>
            </a:r>
          </a:p>
          <a:p>
            <a:pPr lvl="1">
              <a:buFont typeface="Wingdings" panose="05000000000000000000" pitchFamily="2" charset="2"/>
              <a:buChar char="§"/>
            </a:pPr>
            <a:r>
              <a:rPr lang="en-US" sz="1800" b="1" dirty="0" smtClean="0">
                <a:latin typeface="Arial" panose="020B0604020202020204" pitchFamily="34" charset="0"/>
                <a:cs typeface="Arial" panose="020B0604020202020204" pitchFamily="34" charset="0"/>
              </a:rPr>
              <a:t>Active imposter</a:t>
            </a:r>
          </a:p>
          <a:p>
            <a:endParaRPr lang="en-US" sz="1800" dirty="0" smtClean="0">
              <a:latin typeface="Arial" panose="020B0604020202020204" pitchFamily="34" charset="0"/>
              <a:cs typeface="Arial" panose="020B0604020202020204" pitchFamily="34" charset="0"/>
            </a:endParaRPr>
          </a:p>
        </p:txBody>
      </p:sp>
      <p:sp>
        <p:nvSpPr>
          <p:cNvPr id="7" name="TextBox 6"/>
          <p:cNvSpPr txBox="1"/>
          <p:nvPr/>
        </p:nvSpPr>
        <p:spPr>
          <a:xfrm>
            <a:off x="251520" y="5435932"/>
            <a:ext cx="8712968" cy="646331"/>
          </a:xfrm>
          <a:prstGeom prst="rect">
            <a:avLst/>
          </a:prstGeom>
          <a:noFill/>
        </p:spPr>
        <p:txBody>
          <a:bodyPr wrap="square" rtlCol="0">
            <a:spAutoFit/>
          </a:bodyPr>
          <a:lstStyle/>
          <a:p>
            <a:r>
              <a:rPr lang="en-US" b="1" dirty="0" smtClean="0"/>
              <a:t>An active imposter can only achieve approximately 50% bit agreement rate (</a:t>
            </a:r>
            <a:r>
              <a:rPr lang="el-GR" b="1" dirty="0" smtClean="0"/>
              <a:t>α</a:t>
            </a:r>
            <a:r>
              <a:rPr lang="en-US" b="1" dirty="0" smtClean="0"/>
              <a:t>=0.8)</a:t>
            </a:r>
          </a:p>
        </p:txBody>
      </p:sp>
      <p:pic>
        <p:nvPicPr>
          <p:cNvPr id="6146" name="Picture 2" descr="C:\Users\uqwxu4\Documents\paper-key generation\paper\camera ready\PPT\image\0001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70" y="2348880"/>
            <a:ext cx="3647226" cy="30068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570266"/>
            <a:ext cx="4642717" cy="67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9992" y="3140968"/>
            <a:ext cx="4604787" cy="369332"/>
          </a:xfrm>
          <a:prstGeom prst="rect">
            <a:avLst/>
          </a:prstGeom>
          <a:noFill/>
        </p:spPr>
        <p:txBody>
          <a:bodyPr wrap="none" rtlCol="0">
            <a:spAutoFit/>
          </a:bodyPr>
          <a:lstStyle/>
          <a:p>
            <a:r>
              <a:rPr lang="en-US" dirty="0" smtClean="0"/>
              <a:t>Mutual Information among different devices</a:t>
            </a:r>
            <a:endParaRPr lang="en-AU" dirty="0"/>
          </a:p>
        </p:txBody>
      </p:sp>
    </p:spTree>
    <p:extLst>
      <p:ext uri="{BB962C8B-B14F-4D97-AF65-F5344CB8AC3E}">
        <p14:creationId xmlns:p14="http://schemas.microsoft.com/office/powerpoint/2010/main" val="22428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Implementation</a:t>
            </a:r>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3549043231"/>
              </p:ext>
            </p:extLst>
          </p:nvPr>
        </p:nvGraphicFramePr>
        <p:xfrm>
          <a:off x="683568" y="2996952"/>
          <a:ext cx="7536159" cy="2494280"/>
        </p:xfrm>
        <a:graphic>
          <a:graphicData uri="http://schemas.openxmlformats.org/drawingml/2006/table">
            <a:tbl>
              <a:tblPr firstRow="1" bandRow="1">
                <a:tableStyleId>{5C22544A-7EE6-4342-B048-85BDC9FD1C3A}</a:tableStyleId>
              </a:tblPr>
              <a:tblGrid>
                <a:gridCol w="2512053"/>
                <a:gridCol w="2512053"/>
                <a:gridCol w="2512053"/>
              </a:tblGrid>
              <a:tr h="370840">
                <a:tc>
                  <a:txBody>
                    <a:bodyPr/>
                    <a:lstStyle/>
                    <a:p>
                      <a:pPr algn="ct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Computation</a:t>
                      </a:r>
                    </a:p>
                    <a:p>
                      <a:pPr algn="ctr"/>
                      <a:r>
                        <a:rPr lang="en-US" dirty="0" smtClean="0">
                          <a:latin typeface="Arial" panose="020B0604020202020204" pitchFamily="34" charset="0"/>
                          <a:cs typeface="Arial" panose="020B0604020202020204" pitchFamily="34" charset="0"/>
                        </a:rPr>
                        <a:t>Time</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ms</a:t>
                      </a:r>
                      <a:r>
                        <a:rPr lang="en-US" baseline="0"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Energy</a:t>
                      </a:r>
                    </a:p>
                    <a:p>
                      <a:pPr algn="ctr"/>
                      <a:r>
                        <a:rPr lang="en-US" dirty="0" smtClean="0">
                          <a:latin typeface="Arial" panose="020B0604020202020204" pitchFamily="34" charset="0"/>
                          <a:cs typeface="Arial" panose="020B0604020202020204" pitchFamily="34" charset="0"/>
                        </a:rPr>
                        <a:t>Consumption (</a:t>
                      </a:r>
                      <a:r>
                        <a:rPr lang="en-US" dirty="0" err="1" smtClean="0">
                          <a:latin typeface="Arial" panose="020B0604020202020204" pitchFamily="34" charset="0"/>
                          <a:cs typeface="Arial" panose="020B0604020202020204" pitchFamily="34" charset="0"/>
                        </a:rPr>
                        <a:t>mJ</a:t>
                      </a:r>
                      <a:r>
                        <a:rPr lang="en-US"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Signal</a:t>
                      </a:r>
                      <a:r>
                        <a:rPr lang="en-US" baseline="0" dirty="0" smtClean="0">
                          <a:latin typeface="Arial" panose="020B0604020202020204" pitchFamily="34" charset="0"/>
                          <a:cs typeface="Arial" panose="020B0604020202020204" pitchFamily="34" charset="0"/>
                        </a:rPr>
                        <a:t> processing</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108.3</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71.2</a:t>
                      </a:r>
                      <a:endParaRPr lang="en-AU"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Key generation</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208.1</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12.7</a:t>
                      </a:r>
                      <a:endParaRPr lang="en-AU"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AES encryption</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0.2</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0.1</a:t>
                      </a:r>
                      <a:endParaRPr lang="en-AU"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AES decryption</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0.2</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0.1</a:t>
                      </a:r>
                      <a:endParaRPr lang="en-AU"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Total</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316.8</a:t>
                      </a:r>
                      <a:endParaRPr lang="en-AU"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85.6</a:t>
                      </a:r>
                      <a:endParaRPr lang="en-AU" dirty="0">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4139952" y="5654991"/>
            <a:ext cx="4839786" cy="369332"/>
          </a:xfrm>
          <a:prstGeom prst="rect">
            <a:avLst/>
          </a:prstGeom>
          <a:noFill/>
        </p:spPr>
        <p:txBody>
          <a:bodyPr wrap="none" rtlCol="0">
            <a:spAutoFit/>
          </a:bodyPr>
          <a:lstStyle/>
          <a:p>
            <a:r>
              <a:rPr lang="en-US" dirty="0" smtClean="0">
                <a:solidFill>
                  <a:srgbClr val="FF0000"/>
                </a:solidFill>
              </a:rPr>
              <a:t>Account to 0.002 </a:t>
            </a:r>
            <a:r>
              <a:rPr lang="en-AU" dirty="0" smtClean="0">
                <a:solidFill>
                  <a:srgbClr val="FF0000"/>
                </a:solidFill>
              </a:rPr>
              <a:t>‰ of the battery supply only</a:t>
            </a:r>
            <a:endParaRPr lang="en-AU" dirty="0">
              <a:solidFill>
                <a:srgbClr val="FF0000"/>
              </a:solidFill>
            </a:endParaRPr>
          </a:p>
        </p:txBody>
      </p:sp>
      <p:sp>
        <p:nvSpPr>
          <p:cNvPr id="9" name="Rectangle 8"/>
          <p:cNvSpPr/>
          <p:nvPr/>
        </p:nvSpPr>
        <p:spPr>
          <a:xfrm>
            <a:off x="6300192" y="5157192"/>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2"/>
          <p:cNvSpPr>
            <a:spLocks noGrp="1"/>
          </p:cNvSpPr>
          <p:nvPr>
            <p:ph idx="1"/>
          </p:nvPr>
        </p:nvSpPr>
        <p:spPr>
          <a:xfrm>
            <a:off x="457200" y="1235893"/>
            <a:ext cx="8229600" cy="1112987"/>
          </a:xfrm>
        </p:spPr>
        <p:txBody>
          <a:bodyPr/>
          <a:lstStyle/>
          <a:p>
            <a:r>
              <a:rPr lang="en-US" sz="2000" b="1" dirty="0" smtClean="0">
                <a:latin typeface="Arial" panose="020B0604020202020204" pitchFamily="34" charset="0"/>
                <a:cs typeface="Arial" panose="020B0604020202020204" pitchFamily="34" charset="0"/>
              </a:rPr>
              <a:t>Implementation</a:t>
            </a:r>
          </a:p>
          <a:p>
            <a:pPr lvl="1"/>
            <a:r>
              <a:rPr lang="en-US" sz="1800" dirty="0" smtClean="0">
                <a:latin typeface="Arial" panose="020B0604020202020204" pitchFamily="34" charset="0"/>
                <a:cs typeface="Arial" panose="020B0604020202020204" pitchFamily="34" charset="0"/>
              </a:rPr>
              <a:t>Moto E2 smartphone</a:t>
            </a:r>
          </a:p>
          <a:p>
            <a:pPr lvl="1"/>
            <a:r>
              <a:rPr lang="en-US" sz="1800" dirty="0" smtClean="0">
                <a:latin typeface="Arial" panose="020B0604020202020204" pitchFamily="34" charset="0"/>
                <a:cs typeface="Arial" panose="020B0604020202020204" pitchFamily="34" charset="0"/>
              </a:rPr>
              <a:t>Bluetooth Low Energy (BLE) mode</a:t>
            </a:r>
          </a:p>
          <a:p>
            <a:pPr lvl="1"/>
            <a:r>
              <a:rPr lang="en-US" sz="1800" dirty="0" smtClean="0">
                <a:latin typeface="Arial" panose="020B0604020202020204" pitchFamily="34" charset="0"/>
                <a:cs typeface="Arial" panose="020B0604020202020204" pitchFamily="34" charset="0"/>
              </a:rPr>
              <a:t>AES encryption/decryption</a:t>
            </a:r>
            <a:endParaRPr lang="en-AU" sz="18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903" y="1268760"/>
            <a:ext cx="1633433" cy="157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left)">
                                      <p:cBhvr>
                                        <p:cTn id="25" dur="500"/>
                                        <p:tgtEl>
                                          <p:spTgt spid="10">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left)">
                                      <p:cBhvr>
                                        <p:cTn id="28" dur="500"/>
                                        <p:tgtEl>
                                          <p:spTgt spid="10">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txBox="1">
            <a:spLocks noChangeArrowheads="1"/>
          </p:cNvSpPr>
          <p:nvPr/>
        </p:nvSpPr>
        <p:spPr bwMode="auto">
          <a:xfrm>
            <a:off x="442788" y="332656"/>
            <a:ext cx="852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Demo</a:t>
            </a:r>
            <a:endParaRPr lang="en-US" sz="2800" b="1" dirty="0">
              <a:solidFill>
                <a:srgbClr val="3B2291"/>
              </a:solidFill>
              <a:cs typeface="Arial" panose="020B0604020202020204" pitchFamily="34" charset="0"/>
            </a:endParaRPr>
          </a:p>
        </p:txBody>
      </p:sp>
      <p:sp>
        <p:nvSpPr>
          <p:cNvPr id="3" name="Rectangle 2"/>
          <p:cNvSpPr/>
          <p:nvPr/>
        </p:nvSpPr>
        <p:spPr>
          <a:xfrm>
            <a:off x="2286000" y="3105835"/>
            <a:ext cx="5670376" cy="369332"/>
          </a:xfrm>
          <a:prstGeom prst="rect">
            <a:avLst/>
          </a:prstGeom>
        </p:spPr>
        <p:txBody>
          <a:bodyPr wrap="square">
            <a:spAutoFit/>
          </a:bodyPr>
          <a:lstStyle/>
          <a:p>
            <a:r>
              <a:rPr lang="en-GB" dirty="0"/>
              <a:t>https://www.youtube.com/watch?v=YBFBJrNZy48</a:t>
            </a:r>
          </a:p>
        </p:txBody>
      </p:sp>
    </p:spTree>
    <p:extLst>
      <p:ext uri="{BB962C8B-B14F-4D97-AF65-F5344CB8AC3E}">
        <p14:creationId xmlns:p14="http://schemas.microsoft.com/office/powerpoint/2010/main" val="312230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252536" y="2276872"/>
            <a:ext cx="968456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t>Research project 3</a:t>
            </a:r>
          </a:p>
          <a:p>
            <a:endParaRPr lang="en-US" sz="2600" dirty="0" smtClean="0"/>
          </a:p>
          <a:p>
            <a:pPr algn="ctr"/>
            <a:r>
              <a:rPr lang="en-US" sz="2600" dirty="0" smtClean="0"/>
              <a:t>Gait recognition system for wearable devices</a:t>
            </a:r>
            <a:endParaRPr lang="en-AU" sz="2600" dirty="0"/>
          </a:p>
        </p:txBody>
      </p:sp>
    </p:spTree>
    <p:extLst>
      <p:ext uri="{BB962C8B-B14F-4D97-AF65-F5344CB8AC3E}">
        <p14:creationId xmlns:p14="http://schemas.microsoft.com/office/powerpoint/2010/main" val="2076290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1"/>
          <p:cNvSpPr>
            <a:spLocks noGrp="1"/>
          </p:cNvSpPr>
          <p:nvPr>
            <p:ph idx="1"/>
          </p:nvPr>
        </p:nvSpPr>
        <p:spPr/>
        <p:txBody>
          <a:bodyPr/>
          <a:lstStyle/>
          <a:p>
            <a:pPr eaLnBrk="1" hangingPunct="1"/>
            <a:r>
              <a:rPr lang="en-US" altLang="zh-CN" sz="2000" dirty="0" smtClean="0">
                <a:latin typeface="Arial" panose="020B0604020202020204" pitchFamily="34" charset="0"/>
                <a:cs typeface="Arial" panose="020B0604020202020204" pitchFamily="34" charset="0"/>
              </a:rPr>
              <a:t>Gait recognition refers to identify an individual by his/her unique walking pattern.</a:t>
            </a:r>
            <a:endParaRPr lang="zh-CN" altLang="en-US" sz="2000" dirty="0" smtClean="0">
              <a:latin typeface="Arial" panose="020B0604020202020204" pitchFamily="34" charset="0"/>
              <a:cs typeface="Arial" panose="020B0604020202020204" pitchFamily="34" charset="0"/>
            </a:endParaRPr>
          </a:p>
        </p:txBody>
      </p:sp>
      <p:sp>
        <p:nvSpPr>
          <p:cNvPr id="3" name="标题 2"/>
          <p:cNvSpPr>
            <a:spLocks noGrp="1"/>
          </p:cNvSpPr>
          <p:nvPr>
            <p:ph type="title"/>
          </p:nvPr>
        </p:nvSpPr>
        <p:spPr/>
        <p:txBody>
          <a:bodyPr/>
          <a:lstStyle/>
          <a:p>
            <a:pPr eaLnBrk="1" fontAlgn="auto" hangingPunct="1">
              <a:spcAft>
                <a:spcPts val="0"/>
              </a:spcAft>
              <a:defRPr/>
            </a:pPr>
            <a:r>
              <a:rPr lang="en-US" altLang="zh-CN" dirty="0" smtClean="0"/>
              <a:t>Background-gait recognition</a:t>
            </a:r>
            <a:endParaRPr lang="zh-CN" altLang="en-US" dirty="0"/>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348880"/>
            <a:ext cx="4465637"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TextBox 1"/>
          <p:cNvSpPr txBox="1">
            <a:spLocks noChangeArrowheads="1"/>
          </p:cNvSpPr>
          <p:nvPr/>
        </p:nvSpPr>
        <p:spPr bwMode="auto">
          <a:xfrm>
            <a:off x="3707904" y="6093296"/>
            <a:ext cx="265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orbel" pitchFamily="34" charset="0"/>
                <a:ea typeface="华文楷体" pitchFamily="2" charset="-122"/>
              </a:defRPr>
            </a:lvl1pPr>
            <a:lvl2pPr marL="742950" indent="-285750" eaLnBrk="0" hangingPunct="0">
              <a:spcBef>
                <a:spcPts val="325"/>
              </a:spcBef>
              <a:buClr>
                <a:schemeClr val="accent1"/>
              </a:buClr>
              <a:buFont typeface="Verdana" pitchFamily="34" charset="0"/>
              <a:buChar char="◦"/>
              <a:defRPr sz="2300">
                <a:solidFill>
                  <a:schemeClr val="tx1"/>
                </a:solidFill>
                <a:latin typeface="Corbel" pitchFamily="34" charset="0"/>
                <a:ea typeface="华文楷体" pitchFamily="2" charset="-122"/>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orbel" pitchFamily="34" charset="0"/>
                <a:ea typeface="华文楷体" pitchFamily="2" charset="-122"/>
              </a:defRPr>
            </a:lvl3pPr>
            <a:lvl4pPr marL="1600200" indent="-228600" eaLnBrk="0" hangingPunct="0">
              <a:spcBef>
                <a:spcPts val="350"/>
              </a:spcBef>
              <a:buClr>
                <a:schemeClr val="accent2"/>
              </a:buClr>
              <a:buFont typeface="Wingdings 2" pitchFamily="18" charset="2"/>
              <a:buChar char=""/>
              <a:defRPr sz="1900">
                <a:solidFill>
                  <a:schemeClr val="tx1"/>
                </a:solidFill>
                <a:latin typeface="Corbel" pitchFamily="34" charset="0"/>
                <a:ea typeface="华文楷体" pitchFamily="2" charset="-122"/>
              </a:defRPr>
            </a:lvl4pPr>
            <a:lvl5pPr marL="2057400" indent="-228600" eaLnBrk="0" hangingPunct="0">
              <a:spcBef>
                <a:spcPts val="350"/>
              </a:spcBef>
              <a:buClr>
                <a:schemeClr val="accent2"/>
              </a:buClr>
              <a:buFont typeface="Wingdings 2" pitchFamily="18" charset="2"/>
              <a:buChar char=""/>
              <a:defRPr>
                <a:solidFill>
                  <a:schemeClr val="tx1"/>
                </a:solidFill>
                <a:latin typeface="Corbel" pitchFamily="34" charset="0"/>
                <a:ea typeface="华文楷体" pitchFamily="2" charset="-122"/>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orbel" pitchFamily="34" charset="0"/>
                <a:ea typeface="华文楷体" pitchFamily="2" charset="-122"/>
              </a:defRPr>
            </a:lvl9pPr>
          </a:lstStyle>
          <a:p>
            <a:pPr eaLnBrk="1" hangingPunct="1">
              <a:spcBef>
                <a:spcPct val="0"/>
              </a:spcBef>
              <a:buClrTx/>
              <a:buSzTx/>
              <a:buFontTx/>
              <a:buNone/>
            </a:pPr>
            <a:r>
              <a:rPr lang="en-US" altLang="zh-CN" sz="1800" dirty="0">
                <a:latin typeface="Arial" charset="0"/>
                <a:ea typeface="宋体" pitchFamily="2" charset="-122"/>
              </a:rPr>
              <a:t>【</a:t>
            </a:r>
            <a:r>
              <a:rPr lang="en-AU" altLang="zh-CN" sz="1800" dirty="0">
                <a:latin typeface="Arial" charset="0"/>
                <a:ea typeface="宋体" pitchFamily="2" charset="-122"/>
              </a:rPr>
              <a:t>Mission: Impossible</a:t>
            </a:r>
            <a:r>
              <a:rPr lang="en-US" altLang="zh-CN" sz="1800" dirty="0">
                <a:latin typeface="Arial" charset="0"/>
                <a:ea typeface="宋体" pitchFamily="2" charset="-122"/>
              </a:rPr>
              <a:t>】</a:t>
            </a:r>
            <a:endParaRPr lang="en-AU" altLang="en-US" sz="1800" dirty="0">
              <a:latin typeface="Arial" charset="0"/>
              <a:ea typeface="宋体" pitchFamily="2" charset="-122"/>
            </a:endParaRPr>
          </a:p>
        </p:txBody>
      </p:sp>
    </p:spTree>
    <p:extLst>
      <p:ext uri="{BB962C8B-B14F-4D97-AF65-F5344CB8AC3E}">
        <p14:creationId xmlns:p14="http://schemas.microsoft.com/office/powerpoint/2010/main" val="19826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left)">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Background-energy harvester</a:t>
            </a:r>
            <a:endParaRPr lang="en-AU" dirty="0"/>
          </a:p>
        </p:txBody>
      </p:sp>
      <p:sp>
        <p:nvSpPr>
          <p:cNvPr id="5" name="TextBox 4"/>
          <p:cNvSpPr txBox="1"/>
          <p:nvPr/>
        </p:nvSpPr>
        <p:spPr>
          <a:xfrm>
            <a:off x="395536" y="1340768"/>
            <a:ext cx="6186309" cy="646331"/>
          </a:xfrm>
          <a:prstGeom prst="rect">
            <a:avLst/>
          </a:prstGeom>
          <a:noFill/>
        </p:spPr>
        <p:txBody>
          <a:bodyPr wrap="none" rtlCol="0">
            <a:spAutoFit/>
          </a:bodyPr>
          <a:lstStyle/>
          <a:p>
            <a:r>
              <a:rPr lang="en-US" dirty="0" smtClean="0"/>
              <a:t>Kinetic energy harvester (KEH): </a:t>
            </a:r>
          </a:p>
          <a:p>
            <a:r>
              <a:rPr lang="en-US" dirty="0" smtClean="0"/>
              <a:t>- generate power from kinetic motions like walking, running</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564904"/>
            <a:ext cx="47815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8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AU" dirty="0"/>
          </a:p>
        </p:txBody>
      </p:sp>
      <p:sp>
        <p:nvSpPr>
          <p:cNvPr id="7" name="Content Placeholder 6"/>
          <p:cNvSpPr>
            <a:spLocks noGrp="1"/>
          </p:cNvSpPr>
          <p:nvPr>
            <p:ph idx="1"/>
          </p:nvPr>
        </p:nvSpPr>
        <p:spPr>
          <a:xfrm>
            <a:off x="395536" y="1844824"/>
            <a:ext cx="8229600" cy="3849291"/>
          </a:xfrm>
        </p:spPr>
        <p:txBody>
          <a:bodyPr/>
          <a:lstStyle/>
          <a:p>
            <a:r>
              <a:rPr lang="en-US" sz="2000" dirty="0" smtClean="0">
                <a:latin typeface="Arial" panose="020B0604020202020204" pitchFamily="34" charset="0"/>
                <a:cs typeface="Arial" panose="020B0604020202020204" pitchFamily="34" charset="0"/>
              </a:rPr>
              <a:t>Wearable devices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Smart watch</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Smart glass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Smart wristband</a:t>
            </a:r>
            <a:endParaRPr lang="en-AU"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00808"/>
            <a:ext cx="4139555" cy="276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54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Background-energy harvester</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88" y="2708920"/>
            <a:ext cx="298295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3" y="2700002"/>
            <a:ext cx="3384377" cy="224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5316" y="2039888"/>
            <a:ext cx="4656724" cy="369332"/>
          </a:xfrm>
          <a:prstGeom prst="rect">
            <a:avLst/>
          </a:prstGeom>
          <a:noFill/>
        </p:spPr>
        <p:txBody>
          <a:bodyPr wrap="none" rtlCol="0">
            <a:spAutoFit/>
          </a:bodyPr>
          <a:lstStyle/>
          <a:p>
            <a:r>
              <a:rPr lang="en-US" dirty="0"/>
              <a:t>AMPY-world's first wearable motion-charger</a:t>
            </a:r>
            <a:endParaRPr lang="en-AU" dirty="0"/>
          </a:p>
        </p:txBody>
      </p:sp>
      <p:sp>
        <p:nvSpPr>
          <p:cNvPr id="3" name="Rectangle 2"/>
          <p:cNvSpPr/>
          <p:nvPr/>
        </p:nvSpPr>
        <p:spPr>
          <a:xfrm>
            <a:off x="4932040" y="2039888"/>
            <a:ext cx="4121641" cy="369332"/>
          </a:xfrm>
          <a:prstGeom prst="rect">
            <a:avLst/>
          </a:prstGeom>
        </p:spPr>
        <p:txBody>
          <a:bodyPr wrap="none">
            <a:spAutoFit/>
          </a:bodyPr>
          <a:lstStyle/>
          <a:p>
            <a:r>
              <a:rPr lang="en-AU" dirty="0" err="1" smtClean="0"/>
              <a:t>SolePower</a:t>
            </a:r>
            <a:r>
              <a:rPr lang="en-AU" dirty="0" smtClean="0"/>
              <a:t>-self-sustaining </a:t>
            </a:r>
            <a:r>
              <a:rPr lang="en-AU" dirty="0"/>
              <a:t>smart </a:t>
            </a:r>
            <a:r>
              <a:rPr lang="en-AU" dirty="0" smtClean="0"/>
              <a:t>boot</a:t>
            </a:r>
            <a:endParaRPr lang="en-AU" dirty="0"/>
          </a:p>
        </p:txBody>
      </p:sp>
    </p:spTree>
    <p:extLst>
      <p:ext uri="{BB962C8B-B14F-4D97-AF65-F5344CB8AC3E}">
        <p14:creationId xmlns:p14="http://schemas.microsoft.com/office/powerpoint/2010/main" val="879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randombar(horizontal)">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eaLnBrk="1" fontAlgn="auto" hangingPunct="1">
              <a:spcAft>
                <a:spcPts val="0"/>
              </a:spcAft>
              <a:defRPr/>
            </a:pPr>
            <a:r>
              <a:rPr lang="en-US" altLang="zh-CN" dirty="0" smtClean="0"/>
              <a:t>Motivations</a:t>
            </a:r>
            <a:endParaRPr lang="zh-CN" altLang="en-US" dirty="0"/>
          </a:p>
        </p:txBody>
      </p:sp>
      <p:sp>
        <p:nvSpPr>
          <p:cNvPr id="12291" name="内容占位符 1"/>
          <p:cNvSpPr>
            <a:spLocks noGrp="1"/>
          </p:cNvSpPr>
          <p:nvPr>
            <p:ph idx="1"/>
          </p:nvPr>
        </p:nvSpPr>
        <p:spPr/>
        <p:txBody>
          <a:bodyPr/>
          <a:lstStyle/>
          <a:p>
            <a:pPr eaLnBrk="1" hangingPunct="1"/>
            <a:r>
              <a:rPr lang="en-US" altLang="zh-CN" sz="2000" b="1" dirty="0">
                <a:latin typeface="Arial" panose="020B0604020202020204" pitchFamily="34" charset="0"/>
                <a:cs typeface="Arial" panose="020B0604020202020204" pitchFamily="34" charset="0"/>
              </a:rPr>
              <a:t>A</a:t>
            </a:r>
            <a:r>
              <a:rPr lang="en-US" altLang="zh-CN" sz="2000" b="1" dirty="0" smtClean="0">
                <a:latin typeface="Arial" panose="020B0604020202020204" pitchFamily="34" charset="0"/>
                <a:cs typeface="Arial" panose="020B0604020202020204" pitchFamily="34" charset="0"/>
              </a:rPr>
              <a:t>ccelerometer-based gait recognition</a:t>
            </a:r>
          </a:p>
          <a:p>
            <a:pPr marL="457200" lvl="1" indent="0" eaLnBrk="1" hangingPunct="1">
              <a:buNone/>
            </a:pPr>
            <a:r>
              <a:rPr lang="en-US" altLang="zh-CN" sz="2000" b="1" dirty="0" smtClean="0">
                <a:solidFill>
                  <a:srgbClr val="FF0000"/>
                </a:solidFill>
                <a:latin typeface="Arial" panose="020B0604020202020204" pitchFamily="34" charset="0"/>
                <a:cs typeface="Arial" panose="020B0604020202020204" pitchFamily="34" charset="0"/>
              </a:rPr>
              <a:t>- continuous sampling consumes a lot of energy</a:t>
            </a:r>
          </a:p>
          <a:p>
            <a:pPr eaLnBrk="1" hangingPunct="1"/>
            <a:endParaRPr lang="en-US" altLang="zh-CN" sz="2000" dirty="0" smtClean="0">
              <a:latin typeface="Arial" panose="020B0604020202020204" pitchFamily="34" charset="0"/>
              <a:cs typeface="Arial" panose="020B0604020202020204" pitchFamily="34" charset="0"/>
            </a:endParaRPr>
          </a:p>
          <a:p>
            <a:pPr marL="0" indent="0" eaLnBrk="1" hangingPunct="1">
              <a:buNone/>
            </a:pPr>
            <a:endParaRPr lang="en-US" altLang="zh-CN" sz="2000" dirty="0" smtClean="0">
              <a:latin typeface="Arial" panose="020B0604020202020204" pitchFamily="34" charset="0"/>
              <a:cs typeface="Arial" panose="020B0604020202020204" pitchFamily="34" charset="0"/>
            </a:endParaRPr>
          </a:p>
          <a:p>
            <a:pPr eaLnBrk="1" hangingPunct="1"/>
            <a:endParaRPr lang="en-US" altLang="zh-CN" sz="2000" dirty="0">
              <a:latin typeface="Arial" panose="020B0604020202020204" pitchFamily="34" charset="0"/>
              <a:cs typeface="Arial" panose="020B0604020202020204" pitchFamily="34" charset="0"/>
            </a:endParaRPr>
          </a:p>
          <a:p>
            <a:pPr eaLnBrk="1" hangingPunct="1"/>
            <a:r>
              <a:rPr lang="en-US" altLang="zh-CN" sz="2000" b="1" dirty="0" smtClean="0">
                <a:latin typeface="Arial" panose="020B0604020202020204" pitchFamily="34" charset="0"/>
                <a:cs typeface="Arial" panose="020B0604020202020204" pitchFamily="34" charset="0"/>
              </a:rPr>
              <a:t>Our </a:t>
            </a:r>
            <a:r>
              <a:rPr lang="en-US" altLang="zh-CN" sz="2000" b="1" dirty="0">
                <a:latin typeface="Arial" panose="020B0604020202020204" pitchFamily="34" charset="0"/>
                <a:cs typeface="Arial" panose="020B0604020202020204" pitchFamily="34" charset="0"/>
              </a:rPr>
              <a:t>goal: </a:t>
            </a:r>
          </a:p>
          <a:p>
            <a:pPr marL="0" indent="0" eaLnBrk="1" hangingPunct="1">
              <a:buNone/>
            </a:pPr>
            <a:r>
              <a:rPr lang="en-US" altLang="zh-CN" sz="2000" b="1" dirty="0" smtClean="0">
                <a:latin typeface="Arial" panose="020B0604020202020204" pitchFamily="34" charset="0"/>
                <a:cs typeface="Arial" panose="020B0604020202020204" pitchFamily="34" charset="0"/>
              </a:rPr>
              <a:t>       - use generated voltage as source signal to realize gait recognition</a:t>
            </a:r>
          </a:p>
          <a:p>
            <a:pPr lvl="1" eaLnBrk="1" hangingPunct="1"/>
            <a:endParaRPr lang="en-US" altLang="zh-C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8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wipe(left)">
                                      <p:cBhvr>
                                        <p:cTn id="10" dur="500"/>
                                        <p:tgtEl>
                                          <p:spTgt spid="122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animEffect transition="in" filter="wipe(left)">
                                      <p:cBhvr>
                                        <p:cTn id="15" dur="500"/>
                                        <p:tgtEl>
                                          <p:spTgt spid="12291">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2291">
                                            <p:txEl>
                                              <p:pRg st="6" end="6"/>
                                            </p:txEl>
                                          </p:spTgt>
                                        </p:tgtEl>
                                        <p:attrNameLst>
                                          <p:attrName>style.visibility</p:attrName>
                                        </p:attrNameLst>
                                      </p:cBhvr>
                                      <p:to>
                                        <p:strVal val="visible"/>
                                      </p:to>
                                    </p:set>
                                    <p:animEffect transition="in" filter="wipe(left)">
                                      <p:cBhvr>
                                        <p:cTn id="18"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eaLnBrk="1" fontAlgn="auto" hangingPunct="1">
              <a:spcAft>
                <a:spcPts val="0"/>
              </a:spcAft>
              <a:defRPr/>
            </a:pPr>
            <a:r>
              <a:rPr lang="en-US" altLang="zh-CN" dirty="0" smtClean="0"/>
              <a:t>System overview</a:t>
            </a:r>
            <a:endParaRPr lang="zh-CN"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5" t="3996" r="6641" b="1"/>
          <a:stretch/>
        </p:blipFill>
        <p:spPr bwMode="auto">
          <a:xfrm>
            <a:off x="1753323" y="1840147"/>
            <a:ext cx="5482973" cy="187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1259468"/>
            <a:ext cx="6264696" cy="369332"/>
          </a:xfrm>
          <a:prstGeom prst="rect">
            <a:avLst/>
          </a:prstGeom>
        </p:spPr>
        <p:txBody>
          <a:bodyPr wrap="square">
            <a:spAutoFit/>
          </a:bodyPr>
          <a:lstStyle/>
          <a:p>
            <a:pPr eaLnBrk="1" hangingPunct="1"/>
            <a:r>
              <a:rPr lang="en-US" altLang="zh-CN" dirty="0" smtClean="0">
                <a:cs typeface="Arial" panose="020B0604020202020204" pitchFamily="34" charset="0"/>
              </a:rPr>
              <a:t>Traditional accelerometer-based gait recognition system:</a:t>
            </a:r>
            <a:endParaRPr lang="en-US" altLang="zh-CN" sz="1600" dirty="0">
              <a:cs typeface="Arial" panose="020B060402020202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955" y="4580237"/>
            <a:ext cx="5348341" cy="194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467544" y="3995772"/>
            <a:ext cx="6264696" cy="369332"/>
          </a:xfrm>
          <a:prstGeom prst="rect">
            <a:avLst/>
          </a:prstGeom>
        </p:spPr>
        <p:txBody>
          <a:bodyPr wrap="square">
            <a:spAutoFit/>
          </a:bodyPr>
          <a:lstStyle/>
          <a:p>
            <a:pPr eaLnBrk="1" hangingPunct="1"/>
            <a:r>
              <a:rPr lang="en-US" altLang="zh-CN" dirty="0" smtClean="0">
                <a:cs typeface="Arial" panose="020B0604020202020204" pitchFamily="34" charset="0"/>
              </a:rPr>
              <a:t>Proposed KEH-based gait recognition system:</a:t>
            </a:r>
            <a:endParaRPr lang="en-US" altLang="zh-CN" sz="1600" dirty="0">
              <a:cs typeface="Arial" panose="020B0604020202020204" pitchFamily="34" charset="0"/>
            </a:endParaRPr>
          </a:p>
        </p:txBody>
      </p:sp>
      <p:sp>
        <p:nvSpPr>
          <p:cNvPr id="4" name="TextBox 3"/>
          <p:cNvSpPr txBox="1"/>
          <p:nvPr/>
        </p:nvSpPr>
        <p:spPr>
          <a:xfrm>
            <a:off x="7292235" y="5036716"/>
            <a:ext cx="1672253" cy="369332"/>
          </a:xfrm>
          <a:prstGeom prst="rect">
            <a:avLst/>
          </a:prstGeom>
          <a:noFill/>
        </p:spPr>
        <p:txBody>
          <a:bodyPr wrap="none" rtlCol="0">
            <a:spAutoFit/>
          </a:bodyPr>
          <a:lstStyle/>
          <a:p>
            <a:r>
              <a:rPr lang="en-US" dirty="0" smtClean="0"/>
              <a:t>Accelerometer</a:t>
            </a:r>
            <a:endParaRPr lang="en-AU" dirty="0"/>
          </a:p>
        </p:txBody>
      </p:sp>
      <p:pic>
        <p:nvPicPr>
          <p:cNvPr id="8" name="Picture 4" descr="Image result for 叉号"/>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941168"/>
            <a:ext cx="632979" cy="6329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12588" y="5661248"/>
            <a:ext cx="1479892" cy="369332"/>
          </a:xfrm>
          <a:prstGeom prst="rect">
            <a:avLst/>
          </a:prstGeom>
          <a:noFill/>
        </p:spPr>
        <p:txBody>
          <a:bodyPr wrap="none" rtlCol="0">
            <a:spAutoFit/>
          </a:bodyPr>
          <a:lstStyle/>
          <a:p>
            <a:r>
              <a:rPr lang="en-US" dirty="0" smtClean="0"/>
              <a:t>Save energy</a:t>
            </a:r>
            <a:endParaRPr lang="en-AU" dirty="0"/>
          </a:p>
        </p:txBody>
      </p:sp>
    </p:spTree>
    <p:extLst>
      <p:ext uri="{BB962C8B-B14F-4D97-AF65-F5344CB8AC3E}">
        <p14:creationId xmlns:p14="http://schemas.microsoft.com/office/powerpoint/2010/main" val="62689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3747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Prototype design</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3" name="Group 2"/>
          <p:cNvGrpSpPr/>
          <p:nvPr/>
        </p:nvGrpSpPr>
        <p:grpSpPr>
          <a:xfrm>
            <a:off x="395536" y="1628800"/>
            <a:ext cx="3980577" cy="4320480"/>
            <a:chOff x="395536" y="1628800"/>
            <a:chExt cx="3980577" cy="432048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96" y="2537952"/>
              <a:ext cx="3037708" cy="341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1628800"/>
              <a:ext cx="3980577" cy="369332"/>
            </a:xfrm>
            <a:prstGeom prst="rect">
              <a:avLst/>
            </a:prstGeom>
          </p:spPr>
          <p:txBody>
            <a:bodyPr wrap="none">
              <a:spAutoFit/>
            </a:bodyPr>
            <a:lstStyle/>
            <a:p>
              <a:r>
                <a:rPr lang="en-AU" dirty="0" smtClean="0"/>
                <a:t>Piezoelectric energy harvester (PEH)</a:t>
              </a:r>
              <a:endParaRPr lang="en-AU" dirty="0"/>
            </a:p>
          </p:txBody>
        </p:sp>
      </p:gr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962" y="3072063"/>
            <a:ext cx="3139202" cy="215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Rectangle 81"/>
          <p:cNvSpPr/>
          <p:nvPr/>
        </p:nvSpPr>
        <p:spPr>
          <a:xfrm>
            <a:off x="4817174" y="1628800"/>
            <a:ext cx="4326826" cy="369332"/>
          </a:xfrm>
          <a:prstGeom prst="rect">
            <a:avLst/>
          </a:prstGeom>
        </p:spPr>
        <p:txBody>
          <a:bodyPr wrap="none">
            <a:spAutoFit/>
          </a:bodyPr>
          <a:lstStyle/>
          <a:p>
            <a:r>
              <a:rPr lang="en-AU" dirty="0" smtClean="0"/>
              <a:t>Electromagnetic energy harvester (EEH)</a:t>
            </a:r>
            <a:endParaRPr lang="en-AU" dirty="0"/>
          </a:p>
        </p:txBody>
      </p:sp>
    </p:spTree>
    <p:extLst>
      <p:ext uri="{BB962C8B-B14F-4D97-AF65-F5344CB8AC3E}">
        <p14:creationId xmlns:p14="http://schemas.microsoft.com/office/powerpoint/2010/main" val="9410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wipe(up)">
                                      <p:cBhvr>
                                        <p:cTn id="12" dur="500"/>
                                        <p:tgtEl>
                                          <p:spTgt spid="512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up)">
                                      <p:cBhvr>
                                        <p:cTn id="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3747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Data collection</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432" y="1606103"/>
            <a:ext cx="4422056" cy="44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241176" y="1307901"/>
            <a:ext cx="7787208" cy="2913187"/>
          </a:xfrm>
        </p:spPr>
        <p:txBody>
          <a:bodyPr/>
          <a:lstStyle/>
          <a:p>
            <a:r>
              <a:rPr lang="en-US" sz="2400" b="1" dirty="0" smtClean="0">
                <a:latin typeface="Arial" panose="020B0604020202020204" pitchFamily="34" charset="0"/>
                <a:cs typeface="Arial" panose="020B0604020202020204" pitchFamily="34" charset="0"/>
              </a:rPr>
              <a:t>Dataset</a:t>
            </a:r>
          </a:p>
          <a:p>
            <a:pPr lvl="1"/>
            <a:r>
              <a:rPr lang="en-US" sz="1800" dirty="0" smtClean="0">
                <a:latin typeface="Arial" panose="020B0604020202020204" pitchFamily="34" charset="0"/>
                <a:cs typeface="Arial" panose="020B0604020202020204" pitchFamily="34" charset="0"/>
              </a:rPr>
              <a:t>20 subjects (14 males, 6 females)</a:t>
            </a:r>
          </a:p>
          <a:p>
            <a:pPr lvl="1"/>
            <a:r>
              <a:rPr lang="en-US" sz="1800" dirty="0" smtClean="0">
                <a:latin typeface="Arial" panose="020B0604020202020204" pitchFamily="34" charset="0"/>
                <a:cs typeface="Arial" panose="020B0604020202020204" pitchFamily="34" charset="0"/>
              </a:rPr>
              <a:t>Indoor, Outdoor</a:t>
            </a:r>
          </a:p>
        </p:txBody>
      </p:sp>
    </p:spTree>
    <p:extLst>
      <p:ext uri="{BB962C8B-B14F-4D97-AF65-F5344CB8AC3E}">
        <p14:creationId xmlns:p14="http://schemas.microsoft.com/office/powerpoint/2010/main" val="478852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3747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Feasibility study</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124744"/>
            <a:ext cx="7136071" cy="536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40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5835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Evaluation results</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82108"/>
            <a:ext cx="6114595" cy="35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19415" y="1412776"/>
            <a:ext cx="5288627" cy="369332"/>
          </a:xfrm>
          <a:prstGeom prst="rect">
            <a:avLst/>
          </a:prstGeom>
        </p:spPr>
        <p:txBody>
          <a:bodyPr wrap="none">
            <a:spAutoFit/>
          </a:bodyPr>
          <a:lstStyle/>
          <a:p>
            <a:r>
              <a:rPr lang="en-AU" b="1" dirty="0" smtClean="0"/>
              <a:t>Comparison with accelerometer-based system</a:t>
            </a:r>
            <a:endParaRPr lang="en-AU" b="1" dirty="0"/>
          </a:p>
        </p:txBody>
      </p:sp>
      <p:sp>
        <p:nvSpPr>
          <p:cNvPr id="9" name="TextBox 8"/>
          <p:cNvSpPr txBox="1"/>
          <p:nvPr/>
        </p:nvSpPr>
        <p:spPr>
          <a:xfrm>
            <a:off x="251520" y="5374957"/>
            <a:ext cx="8712968" cy="646331"/>
          </a:xfrm>
          <a:prstGeom prst="rect">
            <a:avLst/>
          </a:prstGeom>
          <a:noFill/>
        </p:spPr>
        <p:txBody>
          <a:bodyPr wrap="square" rtlCol="0">
            <a:spAutoFit/>
          </a:bodyPr>
          <a:lstStyle/>
          <a:p>
            <a:r>
              <a:rPr lang="en-US" b="1" dirty="0" smtClean="0"/>
              <a:t>KEH-Gait can achieve comparable recognition accuracy when we use more than 5 gait cycles.</a:t>
            </a:r>
          </a:p>
        </p:txBody>
      </p:sp>
    </p:spTree>
    <p:extLst>
      <p:ext uri="{BB962C8B-B14F-4D97-AF65-F5344CB8AC3E}">
        <p14:creationId xmlns:p14="http://schemas.microsoft.com/office/powerpoint/2010/main" val="32762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5835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Energy consumption analysis</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412776"/>
            <a:ext cx="5704015" cy="330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9672" y="5157192"/>
            <a:ext cx="6314549" cy="369332"/>
          </a:xfrm>
          <a:prstGeom prst="rect">
            <a:avLst/>
          </a:prstGeom>
        </p:spPr>
        <p:txBody>
          <a:bodyPr wrap="none">
            <a:spAutoFit/>
          </a:bodyPr>
          <a:lstStyle/>
          <a:p>
            <a:r>
              <a:rPr lang="en-AU" b="1" dirty="0" smtClean="0"/>
              <a:t>Our system can reduce energy consumption by 75.88%.</a:t>
            </a:r>
            <a:endParaRPr lang="en-AU" b="1" dirty="0"/>
          </a:p>
        </p:txBody>
      </p:sp>
    </p:spTree>
    <p:extLst>
      <p:ext uri="{BB962C8B-B14F-4D97-AF65-F5344CB8AC3E}">
        <p14:creationId xmlns:p14="http://schemas.microsoft.com/office/powerpoint/2010/main" val="1386309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42788" y="332656"/>
            <a:ext cx="852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Demo</a:t>
            </a:r>
            <a:endParaRPr lang="en-US" sz="2800" b="1" dirty="0">
              <a:solidFill>
                <a:srgbClr val="3B2291"/>
              </a:solidFill>
              <a:cs typeface="Arial" panose="020B0604020202020204" pitchFamily="34" charset="0"/>
            </a:endParaRPr>
          </a:p>
        </p:txBody>
      </p:sp>
      <p:sp>
        <p:nvSpPr>
          <p:cNvPr id="2" name="Content Placeholder 1"/>
          <p:cNvSpPr>
            <a:spLocks noGrp="1"/>
          </p:cNvSpPr>
          <p:nvPr>
            <p:ph idx="1"/>
          </p:nvPr>
        </p:nvSpPr>
        <p:spPr>
          <a:xfrm>
            <a:off x="757514" y="2420888"/>
            <a:ext cx="8229600" cy="3849291"/>
          </a:xfrm>
        </p:spPr>
        <p:txBody>
          <a:bodyPr/>
          <a:lstStyle/>
          <a:p>
            <a:pPr marL="0" indent="0">
              <a:buNone/>
            </a:pPr>
            <a:r>
              <a:rPr lang="en-GB" dirty="0"/>
              <a:t>https://www.youtube.com/watch?v=LOqSq28oexA</a:t>
            </a:r>
          </a:p>
        </p:txBody>
      </p:sp>
    </p:spTree>
    <p:extLst>
      <p:ext uri="{BB962C8B-B14F-4D97-AF65-F5344CB8AC3E}">
        <p14:creationId xmlns:p14="http://schemas.microsoft.com/office/powerpoint/2010/main" val="1766911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5835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Conclusion</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4"/>
          <p:cNvSpPr/>
          <p:nvPr/>
        </p:nvSpPr>
        <p:spPr>
          <a:xfrm>
            <a:off x="325392" y="1484784"/>
            <a:ext cx="8696804" cy="3785652"/>
          </a:xfrm>
          <a:prstGeom prst="rect">
            <a:avLst/>
          </a:prstGeom>
        </p:spPr>
        <p:txBody>
          <a:bodyPr wrap="none">
            <a:spAutoFit/>
          </a:bodyPr>
          <a:lstStyle/>
          <a:p>
            <a:pPr marL="342900" indent="-342900">
              <a:buFont typeface="Arial" panose="020B0604020202020204" pitchFamily="34" charset="0"/>
              <a:buChar char="•"/>
            </a:pPr>
            <a:r>
              <a:rPr lang="en-AU" sz="2000" b="1" dirty="0" smtClean="0"/>
              <a:t>We implement three biometrics-based recognition system on </a:t>
            </a:r>
          </a:p>
          <a:p>
            <a:r>
              <a:rPr lang="en-AU" sz="2000" b="1" dirty="0"/>
              <a:t> </a:t>
            </a:r>
            <a:r>
              <a:rPr lang="en-AU" sz="2000" b="1" dirty="0" smtClean="0"/>
              <a:t>    wearable devices</a:t>
            </a:r>
          </a:p>
          <a:p>
            <a:pPr marL="342900" indent="-342900">
              <a:buFont typeface="Arial" panose="020B0604020202020204" pitchFamily="34" charset="0"/>
              <a:buChar char="•"/>
            </a:pPr>
            <a:endParaRPr lang="en-AU" sz="2000" b="1" dirty="0" smtClean="0"/>
          </a:p>
          <a:p>
            <a:pPr marL="342900" indent="-342900">
              <a:buFont typeface="Arial" panose="020B0604020202020204" pitchFamily="34" charset="0"/>
              <a:buChar char="•"/>
            </a:pPr>
            <a:r>
              <a:rPr lang="en-AU" sz="2000" b="1" dirty="0" smtClean="0"/>
              <a:t>We conduct extensive evaluations to evaluate their performance </a:t>
            </a:r>
          </a:p>
          <a:p>
            <a:r>
              <a:rPr lang="en-AU" sz="2000" b="1" dirty="0"/>
              <a:t> </a:t>
            </a:r>
            <a:r>
              <a:rPr lang="en-AU" sz="2000" b="1" dirty="0" smtClean="0"/>
              <a:t>    and security.</a:t>
            </a:r>
          </a:p>
          <a:p>
            <a:pPr marL="342900" indent="-342900">
              <a:buFont typeface="Arial" panose="020B0604020202020204" pitchFamily="34" charset="0"/>
              <a:buChar char="•"/>
            </a:pPr>
            <a:endParaRPr lang="en-AU" sz="2000" b="1" dirty="0" smtClean="0"/>
          </a:p>
          <a:p>
            <a:pPr marL="342900" indent="-342900">
              <a:buFont typeface="Arial" panose="020B0604020202020204" pitchFamily="34" charset="0"/>
              <a:buChar char="•"/>
            </a:pPr>
            <a:r>
              <a:rPr lang="en-US" sz="2000" b="1" dirty="0" smtClean="0"/>
              <a:t>We implement the systems on commercial devices to demonstrate </a:t>
            </a:r>
          </a:p>
          <a:p>
            <a:r>
              <a:rPr lang="en-US" sz="2000" b="1" dirty="0"/>
              <a:t> </a:t>
            </a:r>
            <a:r>
              <a:rPr lang="en-US" sz="2000" b="1" dirty="0" smtClean="0"/>
              <a:t>    the feasibility. </a:t>
            </a:r>
          </a:p>
          <a:p>
            <a:endParaRPr lang="en-US" sz="2000" b="1" dirty="0" smtClean="0"/>
          </a:p>
          <a:p>
            <a:pPr marL="342900" indent="-342900">
              <a:buFont typeface="Arial" panose="020B0604020202020204" pitchFamily="34" charset="0"/>
              <a:buChar char="•"/>
            </a:pPr>
            <a:r>
              <a:rPr lang="en-US" sz="2000" b="1" dirty="0" smtClean="0"/>
              <a:t>With the ubiquity of wearable devices, more security and privacy </a:t>
            </a:r>
          </a:p>
          <a:p>
            <a:r>
              <a:rPr lang="en-US" sz="2000" b="1" dirty="0" smtClean="0"/>
              <a:t>      issues will arise. Future work will focus on addressing these </a:t>
            </a:r>
          </a:p>
          <a:p>
            <a:r>
              <a:rPr lang="en-US" sz="2000" b="1" dirty="0"/>
              <a:t> </a:t>
            </a:r>
            <a:r>
              <a:rPr lang="en-US" sz="2000" b="1" dirty="0" smtClean="0"/>
              <a:t>     challenges on emerging wearable devices.</a:t>
            </a:r>
            <a:endParaRPr lang="en-AU" sz="2000" b="1" dirty="0"/>
          </a:p>
        </p:txBody>
      </p:sp>
    </p:spTree>
    <p:extLst>
      <p:ext uri="{BB962C8B-B14F-4D97-AF65-F5344CB8AC3E}">
        <p14:creationId xmlns:p14="http://schemas.microsoft.com/office/powerpoint/2010/main" val="4087815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AU" dirty="0"/>
          </a:p>
        </p:txBody>
      </p:sp>
      <p:sp>
        <p:nvSpPr>
          <p:cNvPr id="7" name="Content Placeholder 6"/>
          <p:cNvSpPr>
            <a:spLocks noGrp="1"/>
          </p:cNvSpPr>
          <p:nvPr>
            <p:ph idx="1"/>
          </p:nvPr>
        </p:nvSpPr>
        <p:spPr>
          <a:xfrm>
            <a:off x="457200" y="1235893"/>
            <a:ext cx="2458616" cy="3849291"/>
          </a:xfrm>
        </p:spPr>
        <p:txBody>
          <a:bodyPr/>
          <a:lstStyle/>
          <a:p>
            <a:r>
              <a:rPr lang="en-US" sz="1400" b="1" dirty="0" smtClean="0">
                <a:latin typeface="Arial" panose="020B0604020202020204" pitchFamily="34" charset="0"/>
                <a:cs typeface="Arial" panose="020B0604020202020204" pitchFamily="34" charset="0"/>
              </a:rPr>
              <a:t>Sensors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Accelerometer</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Gyroscope</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Compass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Camera</a:t>
            </a:r>
          </a:p>
          <a:p>
            <a:pPr lvl="1">
              <a:buFont typeface="Arial" panose="020B0604020202020204" pitchFamily="34" charset="0"/>
              <a:buChar char="•"/>
            </a:pPr>
            <a:r>
              <a:rPr lang="en-US" dirty="0" err="1" smtClean="0">
                <a:latin typeface="Arial" panose="020B0604020202020204" pitchFamily="34" charset="0"/>
                <a:cs typeface="Arial" panose="020B0604020202020204" pitchFamily="34" charset="0"/>
              </a:rPr>
              <a:t>Micphone</a:t>
            </a:r>
            <a:endParaRPr lang="en-US"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GPS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Bluetooth</a:t>
            </a:r>
            <a:endParaRPr lang="en-AU" dirty="0">
              <a:latin typeface="Arial" panose="020B0604020202020204" pitchFamily="34" charset="0"/>
              <a:cs typeface="Arial" panose="020B0604020202020204" pitchFamily="34" charset="0"/>
            </a:endParaRPr>
          </a:p>
        </p:txBody>
      </p:sp>
      <p:sp>
        <p:nvSpPr>
          <p:cNvPr id="5" name="Content Placeholder 6"/>
          <p:cNvSpPr txBox="1">
            <a:spLocks/>
          </p:cNvSpPr>
          <p:nvPr/>
        </p:nvSpPr>
        <p:spPr bwMode="auto">
          <a:xfrm>
            <a:off x="4716016" y="1388292"/>
            <a:ext cx="2458616" cy="384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latin typeface="Arial" panose="020B0604020202020204" pitchFamily="34" charset="0"/>
                <a:cs typeface="Arial" panose="020B0604020202020204" pitchFamily="34" charset="0"/>
              </a:rPr>
              <a:t>Applications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Navigation</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Localization</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Health monitoring</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Tracking</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Remote control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387519"/>
            <a:ext cx="6552728" cy="306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908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4823" y="332656"/>
            <a:ext cx="5835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3B2291"/>
                </a:solidFill>
                <a:cs typeface="Arial" panose="020B0604020202020204" pitchFamily="34" charset="0"/>
              </a:rPr>
              <a:t>References</a:t>
            </a:r>
            <a:endParaRPr lang="en-US" sz="2800" b="1" dirty="0">
              <a:solidFill>
                <a:srgbClr val="3B2291"/>
              </a:solidFill>
              <a:cs typeface="Arial" panose="020B0604020202020204"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p:nvPr/>
        </p:nvSpPr>
        <p:spPr>
          <a:xfrm>
            <a:off x="476255" y="1484784"/>
            <a:ext cx="7632848" cy="3139321"/>
          </a:xfrm>
          <a:prstGeom prst="rect">
            <a:avLst/>
          </a:prstGeom>
        </p:spPr>
        <p:txBody>
          <a:bodyPr wrap="square">
            <a:spAutoFit/>
          </a:bodyPr>
          <a:lstStyle/>
          <a:p>
            <a:pPr marL="342900" indent="-342900">
              <a:buFont typeface="+mj-lt"/>
              <a:buAutoNum type="arabicPeriod"/>
            </a:pPr>
            <a:r>
              <a:rPr lang="de-DE" b="1" dirty="0"/>
              <a:t>Weitao Xu</a:t>
            </a:r>
            <a:r>
              <a:rPr lang="de-DE" dirty="0"/>
              <a:t>, Yiran Shen, Neil Bergmann,Wen </a:t>
            </a:r>
            <a:r>
              <a:rPr lang="de-DE" dirty="0" smtClean="0"/>
              <a:t>Hu. </a:t>
            </a:r>
            <a:r>
              <a:rPr lang="en-AU" dirty="0" smtClean="0"/>
              <a:t>“Sensor-assisted </a:t>
            </a:r>
            <a:r>
              <a:rPr lang="en-AU" dirty="0"/>
              <a:t>Face Recognition System on Smart Glass via Multi-view Sparse Representation </a:t>
            </a:r>
            <a:r>
              <a:rPr lang="en-AU" dirty="0" smtClean="0"/>
              <a:t>Classification” </a:t>
            </a:r>
            <a:r>
              <a:rPr lang="en-AU" b="1" dirty="0" smtClean="0"/>
              <a:t>IPSN’ 2016 (CORE A*)</a:t>
            </a:r>
          </a:p>
          <a:p>
            <a:pPr marL="342900" indent="-342900">
              <a:buFont typeface="+mj-lt"/>
              <a:buAutoNum type="arabicPeriod"/>
            </a:pPr>
            <a:r>
              <a:rPr lang="en-AU" b="1" dirty="0"/>
              <a:t>Weitao Xu</a:t>
            </a:r>
            <a:r>
              <a:rPr lang="en-AU" dirty="0"/>
              <a:t>, Girish Revadigar, </a:t>
            </a:r>
            <a:r>
              <a:rPr lang="en-AU" dirty="0" err="1"/>
              <a:t>Chengwen</a:t>
            </a:r>
            <a:r>
              <a:rPr lang="en-AU" dirty="0"/>
              <a:t> Luo, Neil </a:t>
            </a:r>
            <a:r>
              <a:rPr lang="en-AU" dirty="0" err="1"/>
              <a:t>Bergmann,Wen</a:t>
            </a:r>
            <a:r>
              <a:rPr lang="en-AU" dirty="0"/>
              <a:t> </a:t>
            </a:r>
            <a:r>
              <a:rPr lang="en-AU" dirty="0" err="1"/>
              <a:t>Hu.“</a:t>
            </a:r>
            <a:r>
              <a:rPr lang="en-AU" dirty="0" err="1" smtClean="0"/>
              <a:t>Walkie</a:t>
            </a:r>
            <a:r>
              <a:rPr lang="en-AU" dirty="0" smtClean="0"/>
              <a:t>-Talkie</a:t>
            </a:r>
            <a:r>
              <a:rPr lang="en-AU" dirty="0"/>
              <a:t>: Motion-Assisted Automatic Key Generation for Secure On-Body Device </a:t>
            </a:r>
            <a:r>
              <a:rPr lang="en-AU" dirty="0" smtClean="0"/>
              <a:t>Communication” </a:t>
            </a:r>
            <a:r>
              <a:rPr lang="en-AU" b="1" dirty="0" smtClean="0"/>
              <a:t>IPSN’ 2016 Best paper runner-up award (CORE A*)</a:t>
            </a:r>
          </a:p>
          <a:p>
            <a:pPr marL="342900" indent="-342900">
              <a:buFont typeface="+mj-lt"/>
              <a:buAutoNum type="arabicPeriod"/>
            </a:pPr>
            <a:r>
              <a:rPr lang="en-AU" b="1" dirty="0"/>
              <a:t>Weitao Xu</a:t>
            </a:r>
            <a:r>
              <a:rPr lang="en-AU" dirty="0"/>
              <a:t>, </a:t>
            </a:r>
            <a:r>
              <a:rPr lang="en-AU" dirty="0" err="1"/>
              <a:t>Guohao</a:t>
            </a:r>
            <a:r>
              <a:rPr lang="en-AU" dirty="0"/>
              <a:t> Lan, Qi Lin, Sara </a:t>
            </a:r>
            <a:r>
              <a:rPr lang="en-AU" dirty="0" err="1"/>
              <a:t>Khalifa</a:t>
            </a:r>
            <a:r>
              <a:rPr lang="en-AU" dirty="0"/>
              <a:t>, Neil Bergmann, </a:t>
            </a:r>
            <a:r>
              <a:rPr lang="en-AU" dirty="0" err="1"/>
              <a:t>Mahbub</a:t>
            </a:r>
            <a:r>
              <a:rPr lang="en-AU" dirty="0"/>
              <a:t> Hassan, Wen Hu</a:t>
            </a:r>
            <a:r>
              <a:rPr lang="en-AU" dirty="0" smtClean="0"/>
              <a:t>. “KEH-Gait</a:t>
            </a:r>
            <a:r>
              <a:rPr lang="en-AU" dirty="0"/>
              <a:t>: Towards a Mobile Healthcare User Authentication System by Kinetic Energy </a:t>
            </a:r>
            <a:r>
              <a:rPr lang="en-AU" dirty="0" smtClean="0"/>
              <a:t>Harvesting” conditionally accepted by </a:t>
            </a:r>
            <a:r>
              <a:rPr lang="en-AU" b="1" dirty="0"/>
              <a:t>NDSS' </a:t>
            </a:r>
            <a:r>
              <a:rPr lang="en-AU" b="1" dirty="0" smtClean="0"/>
              <a:t>2017 (CORE A)</a:t>
            </a:r>
            <a:endParaRPr lang="en-AU" dirty="0"/>
          </a:p>
        </p:txBody>
      </p:sp>
    </p:spTree>
    <p:extLst>
      <p:ext uri="{BB962C8B-B14F-4D97-AF65-F5344CB8AC3E}">
        <p14:creationId xmlns:p14="http://schemas.microsoft.com/office/powerpoint/2010/main" val="3609186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544" y="3933056"/>
            <a:ext cx="5122912" cy="648072"/>
          </a:xfrm>
        </p:spPr>
        <p:txBody>
          <a:bodyPr/>
          <a:lstStyle/>
          <a:p>
            <a:r>
              <a:rPr lang="en-US" dirty="0" smtClean="0"/>
              <a:t>Questions and suggestions?</a:t>
            </a:r>
            <a:endParaRPr lang="en-AU" dirty="0"/>
          </a:p>
        </p:txBody>
      </p:sp>
      <p:sp>
        <p:nvSpPr>
          <p:cNvPr id="5" name="Title 1"/>
          <p:cNvSpPr txBox="1">
            <a:spLocks/>
          </p:cNvSpPr>
          <p:nvPr/>
        </p:nvSpPr>
        <p:spPr bwMode="auto">
          <a:xfrm>
            <a:off x="611560" y="1772816"/>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t>Thanks for your attention!</a:t>
            </a:r>
            <a:endParaRPr lang="en-AU" dirty="0"/>
          </a:p>
        </p:txBody>
      </p:sp>
    </p:spTree>
    <p:extLst>
      <p:ext uri="{BB962C8B-B14F-4D97-AF65-F5344CB8AC3E}">
        <p14:creationId xmlns:p14="http://schemas.microsoft.com/office/powerpoint/2010/main" val="252403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a:t>
            </a:r>
            <a:endParaRPr lang="en-AU" dirty="0"/>
          </a:p>
        </p:txBody>
      </p:sp>
      <p:grpSp>
        <p:nvGrpSpPr>
          <p:cNvPr id="6" name="Group 5"/>
          <p:cNvGrpSpPr/>
          <p:nvPr/>
        </p:nvGrpSpPr>
        <p:grpSpPr>
          <a:xfrm>
            <a:off x="850032" y="1454704"/>
            <a:ext cx="2173873" cy="4061054"/>
            <a:chOff x="850032" y="1454704"/>
            <a:chExt cx="2173873" cy="4061054"/>
          </a:xfrm>
        </p:grpSpPr>
        <p:sp>
          <p:nvSpPr>
            <p:cNvPr id="8" name="Freeform 7"/>
            <p:cNvSpPr/>
            <p:nvPr/>
          </p:nvSpPr>
          <p:spPr>
            <a:xfrm>
              <a:off x="850032" y="1454704"/>
              <a:ext cx="1480839" cy="1480839"/>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914" tIns="235914" rIns="235914" bIns="235914"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Biometrics</a:t>
              </a:r>
              <a:endParaRPr lang="en-AU" sz="1500" b="1" kern="1200" dirty="0">
                <a:latin typeface="Arial" panose="020B0604020202020204" pitchFamily="34" charset="0"/>
                <a:cs typeface="Arial" panose="020B0604020202020204" pitchFamily="34" charset="0"/>
              </a:endParaRPr>
            </a:p>
          </p:txBody>
        </p:sp>
        <p:sp>
          <p:nvSpPr>
            <p:cNvPr id="9" name="Freeform 8"/>
            <p:cNvSpPr/>
            <p:nvPr/>
          </p:nvSpPr>
          <p:spPr>
            <a:xfrm>
              <a:off x="1161008" y="3055788"/>
              <a:ext cx="858887" cy="858887"/>
            </a:xfrm>
            <a:custGeom>
              <a:avLst/>
              <a:gdLst>
                <a:gd name="connsiteX0" fmla="*/ 113845 w 858887"/>
                <a:gd name="connsiteY0" fmla="*/ 328438 h 858887"/>
                <a:gd name="connsiteX1" fmla="*/ 328438 w 858887"/>
                <a:gd name="connsiteY1" fmla="*/ 328438 h 858887"/>
                <a:gd name="connsiteX2" fmla="*/ 328438 w 858887"/>
                <a:gd name="connsiteY2" fmla="*/ 113845 h 858887"/>
                <a:gd name="connsiteX3" fmla="*/ 530449 w 858887"/>
                <a:gd name="connsiteY3" fmla="*/ 113845 h 858887"/>
                <a:gd name="connsiteX4" fmla="*/ 530449 w 858887"/>
                <a:gd name="connsiteY4" fmla="*/ 328438 h 858887"/>
                <a:gd name="connsiteX5" fmla="*/ 745042 w 858887"/>
                <a:gd name="connsiteY5" fmla="*/ 328438 h 858887"/>
                <a:gd name="connsiteX6" fmla="*/ 745042 w 858887"/>
                <a:gd name="connsiteY6" fmla="*/ 530449 h 858887"/>
                <a:gd name="connsiteX7" fmla="*/ 530449 w 858887"/>
                <a:gd name="connsiteY7" fmla="*/ 530449 h 858887"/>
                <a:gd name="connsiteX8" fmla="*/ 530449 w 858887"/>
                <a:gd name="connsiteY8" fmla="*/ 745042 h 858887"/>
                <a:gd name="connsiteX9" fmla="*/ 328438 w 858887"/>
                <a:gd name="connsiteY9" fmla="*/ 745042 h 858887"/>
                <a:gd name="connsiteX10" fmla="*/ 328438 w 858887"/>
                <a:gd name="connsiteY10" fmla="*/ 530449 h 858887"/>
                <a:gd name="connsiteX11" fmla="*/ 113845 w 858887"/>
                <a:gd name="connsiteY11" fmla="*/ 530449 h 858887"/>
                <a:gd name="connsiteX12" fmla="*/ 113845 w 858887"/>
                <a:gd name="connsiteY12" fmla="*/ 328438 h 8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887" h="858887">
                  <a:moveTo>
                    <a:pt x="113845" y="328438"/>
                  </a:moveTo>
                  <a:lnTo>
                    <a:pt x="328438" y="328438"/>
                  </a:lnTo>
                  <a:lnTo>
                    <a:pt x="328438" y="113845"/>
                  </a:lnTo>
                  <a:lnTo>
                    <a:pt x="530449" y="113845"/>
                  </a:lnTo>
                  <a:lnTo>
                    <a:pt x="530449" y="328438"/>
                  </a:lnTo>
                  <a:lnTo>
                    <a:pt x="745042" y="328438"/>
                  </a:lnTo>
                  <a:lnTo>
                    <a:pt x="745042" y="530449"/>
                  </a:lnTo>
                  <a:lnTo>
                    <a:pt x="530449" y="530449"/>
                  </a:lnTo>
                  <a:lnTo>
                    <a:pt x="530449" y="745042"/>
                  </a:lnTo>
                  <a:lnTo>
                    <a:pt x="328438" y="745042"/>
                  </a:lnTo>
                  <a:lnTo>
                    <a:pt x="328438" y="530449"/>
                  </a:lnTo>
                  <a:lnTo>
                    <a:pt x="113845" y="530449"/>
                  </a:lnTo>
                  <a:lnTo>
                    <a:pt x="113845" y="328438"/>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845" tIns="328438" rIns="113845" bIns="328438" numCol="1" spcCol="1270" anchor="ctr" anchorCtr="0">
              <a:noAutofit/>
            </a:bodyPr>
            <a:lstStyle/>
            <a:p>
              <a:pPr lvl="0" algn="ctr" defTabSz="533400">
                <a:lnSpc>
                  <a:spcPct val="90000"/>
                </a:lnSpc>
                <a:spcBef>
                  <a:spcPct val="0"/>
                </a:spcBef>
                <a:spcAft>
                  <a:spcPct val="35000"/>
                </a:spcAft>
              </a:pPr>
              <a:endParaRPr lang="en-AU" sz="1200" kern="1200"/>
            </a:p>
          </p:txBody>
        </p:sp>
        <p:sp>
          <p:nvSpPr>
            <p:cNvPr id="10" name="Freeform 9"/>
            <p:cNvSpPr/>
            <p:nvPr/>
          </p:nvSpPr>
          <p:spPr>
            <a:xfrm>
              <a:off x="850032" y="4034919"/>
              <a:ext cx="1480839" cy="1480839"/>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235914" tIns="235914" rIns="235914" bIns="235914"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Wearable device</a:t>
              </a:r>
              <a:endParaRPr lang="en-AU" sz="1500" b="1" kern="1200" dirty="0">
                <a:latin typeface="Arial" panose="020B0604020202020204" pitchFamily="34" charset="0"/>
                <a:cs typeface="Arial" panose="020B0604020202020204" pitchFamily="34" charset="0"/>
              </a:endParaRPr>
            </a:p>
          </p:txBody>
        </p:sp>
        <p:sp>
          <p:nvSpPr>
            <p:cNvPr id="11" name="Freeform 10"/>
            <p:cNvSpPr/>
            <p:nvPr/>
          </p:nvSpPr>
          <p:spPr>
            <a:xfrm>
              <a:off x="2552998" y="3209795"/>
              <a:ext cx="470907" cy="550872"/>
            </a:xfrm>
            <a:custGeom>
              <a:avLst/>
              <a:gdLst>
                <a:gd name="connsiteX0" fmla="*/ 0 w 470907"/>
                <a:gd name="connsiteY0" fmla="*/ 110174 h 550872"/>
                <a:gd name="connsiteX1" fmla="*/ 235454 w 470907"/>
                <a:gd name="connsiteY1" fmla="*/ 110174 h 550872"/>
                <a:gd name="connsiteX2" fmla="*/ 235454 w 470907"/>
                <a:gd name="connsiteY2" fmla="*/ 0 h 550872"/>
                <a:gd name="connsiteX3" fmla="*/ 470907 w 470907"/>
                <a:gd name="connsiteY3" fmla="*/ 275436 h 550872"/>
                <a:gd name="connsiteX4" fmla="*/ 235454 w 470907"/>
                <a:gd name="connsiteY4" fmla="*/ 550872 h 550872"/>
                <a:gd name="connsiteX5" fmla="*/ 235454 w 470907"/>
                <a:gd name="connsiteY5" fmla="*/ 440698 h 550872"/>
                <a:gd name="connsiteX6" fmla="*/ 0 w 470907"/>
                <a:gd name="connsiteY6" fmla="*/ 440698 h 550872"/>
                <a:gd name="connsiteX7" fmla="*/ 0 w 470907"/>
                <a:gd name="connsiteY7" fmla="*/ 110174 h 55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07" h="550872">
                  <a:moveTo>
                    <a:pt x="0" y="110174"/>
                  </a:moveTo>
                  <a:lnTo>
                    <a:pt x="235454" y="110174"/>
                  </a:lnTo>
                  <a:lnTo>
                    <a:pt x="235454" y="0"/>
                  </a:lnTo>
                  <a:lnTo>
                    <a:pt x="470907" y="275436"/>
                  </a:lnTo>
                  <a:lnTo>
                    <a:pt x="235454" y="550872"/>
                  </a:lnTo>
                  <a:lnTo>
                    <a:pt x="235454" y="440698"/>
                  </a:lnTo>
                  <a:lnTo>
                    <a:pt x="0" y="440698"/>
                  </a:lnTo>
                  <a:lnTo>
                    <a:pt x="0" y="110174"/>
                  </a:lnTo>
                  <a:close/>
                </a:path>
              </a:pathLst>
            </a:cu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0" tIns="110174" rIns="141272" bIns="110174" numCol="1" spcCol="1270" anchor="ctr" anchorCtr="0">
              <a:noAutofit/>
            </a:bodyPr>
            <a:lstStyle/>
            <a:p>
              <a:pPr lvl="0" algn="ctr" defTabSz="533400">
                <a:lnSpc>
                  <a:spcPct val="90000"/>
                </a:lnSpc>
                <a:spcBef>
                  <a:spcPct val="0"/>
                </a:spcBef>
                <a:spcAft>
                  <a:spcPct val="35000"/>
                </a:spcAft>
              </a:pPr>
              <a:endParaRPr lang="en-AU" sz="1200" kern="1200"/>
            </a:p>
          </p:txBody>
        </p:sp>
      </p:grpSp>
      <p:grpSp>
        <p:nvGrpSpPr>
          <p:cNvPr id="3" name="Group 2"/>
          <p:cNvGrpSpPr/>
          <p:nvPr/>
        </p:nvGrpSpPr>
        <p:grpSpPr>
          <a:xfrm>
            <a:off x="3203848" y="1576088"/>
            <a:ext cx="6048672" cy="3941144"/>
            <a:chOff x="3347864" y="1855340"/>
            <a:chExt cx="5796136" cy="3540508"/>
          </a:xfrm>
        </p:grpSpPr>
        <p:grpSp>
          <p:nvGrpSpPr>
            <p:cNvPr id="47" name="Group 46"/>
            <p:cNvGrpSpPr/>
            <p:nvPr/>
          </p:nvGrpSpPr>
          <p:grpSpPr>
            <a:xfrm>
              <a:off x="3347864" y="1855340"/>
              <a:ext cx="5796136" cy="1152128"/>
              <a:chOff x="256243" y="1239181"/>
              <a:chExt cx="9172047" cy="1757771"/>
            </a:xfrm>
          </p:grpSpPr>
          <p:grpSp>
            <p:nvGrpSpPr>
              <p:cNvPr id="50" name="Group 49"/>
              <p:cNvGrpSpPr/>
              <p:nvPr/>
            </p:nvGrpSpPr>
            <p:grpSpPr>
              <a:xfrm>
                <a:off x="256243" y="1239181"/>
                <a:ext cx="9172047" cy="1737360"/>
                <a:chOff x="256243" y="1239181"/>
                <a:chExt cx="9172047" cy="1737360"/>
              </a:xfrm>
            </p:grpSpPr>
            <p:grpSp>
              <p:nvGrpSpPr>
                <p:cNvPr id="57" name="Group 56"/>
                <p:cNvGrpSpPr/>
                <p:nvPr/>
              </p:nvGrpSpPr>
              <p:grpSpPr>
                <a:xfrm>
                  <a:off x="1255141" y="1239181"/>
                  <a:ext cx="7611954" cy="19664"/>
                  <a:chOff x="882518" y="3708465"/>
                  <a:chExt cx="7611954" cy="19664"/>
                </a:xfrm>
              </p:grpSpPr>
              <p:cxnSp>
                <p:nvCxnSpPr>
                  <p:cNvPr id="67" name="Straight Connector 66"/>
                  <p:cNvCxnSpPr/>
                  <p:nvPr/>
                </p:nvCxnSpPr>
                <p:spPr>
                  <a:xfrm flipV="1">
                    <a:off x="4631969" y="3708465"/>
                    <a:ext cx="3862503"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187236" y="2976489"/>
                  <a:ext cx="7581815" cy="0"/>
                  <a:chOff x="882518" y="3728129"/>
                  <a:chExt cx="7581815" cy="0"/>
                </a:xfrm>
              </p:grpSpPr>
              <p:cxnSp>
                <p:nvCxnSpPr>
                  <p:cNvPr id="65" name="Straight Connector 64"/>
                  <p:cNvCxnSpPr/>
                  <p:nvPr/>
                </p:nvCxnSpPr>
                <p:spPr>
                  <a:xfrm>
                    <a:off x="4631969" y="3728129"/>
                    <a:ext cx="3832364"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691680" y="1517015"/>
                  <a:ext cx="7736610" cy="1181691"/>
                  <a:chOff x="1691680" y="1517015"/>
                  <a:chExt cx="7736610" cy="1181691"/>
                </a:xfrm>
              </p:grpSpPr>
              <p:sp>
                <p:nvSpPr>
                  <p:cNvPr id="63" name="Text Box 9"/>
                  <p:cNvSpPr txBox="1">
                    <a:spLocks noChangeArrowheads="1"/>
                  </p:cNvSpPr>
                  <p:nvPr/>
                </p:nvSpPr>
                <p:spPr bwMode="auto">
                  <a:xfrm>
                    <a:off x="3523634" y="1844824"/>
                    <a:ext cx="5904656" cy="563480"/>
                  </a:xfrm>
                  <a:prstGeom prst="rect">
                    <a:avLst/>
                  </a:prstGeom>
                  <a:noFill/>
                  <a:ln w="9525">
                    <a:noFill/>
                    <a:miter lim="800000"/>
                    <a:headEnd/>
                    <a:tailEnd/>
                  </a:ln>
                  <a:effectLst/>
                </p:spPr>
                <p:txBody>
                  <a:bodyPr wrap="square">
                    <a:spAutoFit/>
                  </a:bodyPr>
                  <a:lstStyle/>
                  <a:p>
                    <a:pPr>
                      <a:spcBef>
                        <a:spcPct val="50000"/>
                      </a:spcBef>
                      <a:defRPr/>
                    </a:pPr>
                    <a:r>
                      <a:rPr lang="en-US" altLang="zh-CN" dirty="0" smtClean="0">
                        <a:cs typeface="Arial" pitchFamily="34" charset="0"/>
                      </a:rPr>
                      <a:t>face recognition on </a:t>
                    </a:r>
                    <a:r>
                      <a:rPr lang="en-US" altLang="zh-CN" dirty="0" err="1" smtClean="0">
                        <a:cs typeface="Arial" pitchFamily="34" charset="0"/>
                      </a:rPr>
                      <a:t>smartglass</a:t>
                    </a:r>
                    <a:endParaRPr lang="en-US" altLang="zh-CN" dirty="0">
                      <a:solidFill>
                        <a:srgbClr val="FF0000"/>
                      </a:solidFill>
                      <a:cs typeface="Arial" pitchFamily="34" charset="0"/>
                    </a:endParaRPr>
                  </a:p>
                </p:txBody>
              </p:sp>
              <p:pic>
                <p:nvPicPr>
                  <p:cNvPr id="64" name="Picture 2" descr="C:\Users\uqwxu4\Documents\paper-facerecognition\Paper\figure\M1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517015"/>
                    <a:ext cx="1772537" cy="1181691"/>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p:cNvSpPr/>
                <p:nvPr/>
              </p:nvSpPr>
              <p:spPr>
                <a:xfrm>
                  <a:off x="256243" y="1239181"/>
                  <a:ext cx="1363429" cy="1737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rial" panose="020B0604020202020204" pitchFamily="34" charset="0"/>
                      <a:cs typeface="Arial" panose="020B0604020202020204" pitchFamily="34" charset="0"/>
                    </a:rPr>
                    <a:t>1</a:t>
                  </a:r>
                </a:p>
              </p:txBody>
            </p:sp>
          </p:grpSp>
          <p:cxnSp>
            <p:nvCxnSpPr>
              <p:cNvPr id="51" name="Straight Connector 50"/>
              <p:cNvCxnSpPr/>
              <p:nvPr/>
            </p:nvCxnSpPr>
            <p:spPr>
              <a:xfrm flipV="1">
                <a:off x="8802377" y="1273738"/>
                <a:ext cx="0" cy="1723214"/>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347865" y="2994056"/>
              <a:ext cx="5400597" cy="1242809"/>
              <a:chOff x="252234" y="2978615"/>
              <a:chExt cx="8640246" cy="1746529"/>
            </a:xfrm>
          </p:grpSpPr>
          <p:grpSp>
            <p:nvGrpSpPr>
              <p:cNvPr id="70" name="Group 69"/>
              <p:cNvGrpSpPr/>
              <p:nvPr/>
            </p:nvGrpSpPr>
            <p:grpSpPr>
              <a:xfrm>
                <a:off x="252234" y="2978615"/>
                <a:ext cx="8640246" cy="1746529"/>
                <a:chOff x="252234" y="2978615"/>
                <a:chExt cx="8640246" cy="1746529"/>
              </a:xfrm>
            </p:grpSpPr>
            <p:grpSp>
              <p:nvGrpSpPr>
                <p:cNvPr id="72" name="Group 71"/>
                <p:cNvGrpSpPr/>
                <p:nvPr/>
              </p:nvGrpSpPr>
              <p:grpSpPr>
                <a:xfrm>
                  <a:off x="252234" y="2978615"/>
                  <a:ext cx="8614861" cy="1746496"/>
                  <a:chOff x="252234" y="2978615"/>
                  <a:chExt cx="8614861" cy="1746496"/>
                </a:xfrm>
              </p:grpSpPr>
              <p:grpSp>
                <p:nvGrpSpPr>
                  <p:cNvPr id="74" name="Group 73"/>
                  <p:cNvGrpSpPr/>
                  <p:nvPr/>
                </p:nvGrpSpPr>
                <p:grpSpPr>
                  <a:xfrm>
                    <a:off x="1193819" y="4725111"/>
                    <a:ext cx="7673276" cy="0"/>
                    <a:chOff x="882518" y="3728129"/>
                    <a:chExt cx="7673276" cy="0"/>
                  </a:xfrm>
                </p:grpSpPr>
                <p:cxnSp>
                  <p:nvCxnSpPr>
                    <p:cNvPr id="77" name="Straight Connector 76"/>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631969" y="3728129"/>
                      <a:ext cx="3923825"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5" name="Text Box 9"/>
                  <p:cNvSpPr txBox="1">
                    <a:spLocks noChangeArrowheads="1"/>
                  </p:cNvSpPr>
                  <p:nvPr/>
                </p:nvSpPr>
                <p:spPr bwMode="auto">
                  <a:xfrm>
                    <a:off x="3707905" y="3488976"/>
                    <a:ext cx="4824537" cy="910416"/>
                  </a:xfrm>
                  <a:prstGeom prst="rect">
                    <a:avLst/>
                  </a:prstGeom>
                  <a:noFill/>
                  <a:ln w="9525">
                    <a:noFill/>
                    <a:miter lim="800000"/>
                    <a:headEnd/>
                    <a:tailEnd/>
                  </a:ln>
                  <a:effectLst/>
                </p:spPr>
                <p:txBody>
                  <a:bodyPr wrap="square">
                    <a:spAutoFit/>
                  </a:bodyPr>
                  <a:lstStyle/>
                  <a:p>
                    <a:pPr>
                      <a:spcBef>
                        <a:spcPct val="50000"/>
                      </a:spcBef>
                      <a:defRPr/>
                    </a:pPr>
                    <a:r>
                      <a:rPr lang="en-US" altLang="zh-CN" dirty="0" smtClean="0">
                        <a:cs typeface="Arial" pitchFamily="34" charset="0"/>
                      </a:rPr>
                      <a:t>Key generation system for wearable devices</a:t>
                    </a:r>
                    <a:endParaRPr lang="en-US" altLang="zh-CN" dirty="0">
                      <a:solidFill>
                        <a:srgbClr val="FF0000"/>
                      </a:solidFill>
                      <a:cs typeface="Arial" pitchFamily="34" charset="0"/>
                    </a:endParaRPr>
                  </a:p>
                </p:txBody>
              </p:sp>
              <p:sp>
                <p:nvSpPr>
                  <p:cNvPr id="76" name="Rectangle 75"/>
                  <p:cNvSpPr/>
                  <p:nvPr/>
                </p:nvSpPr>
                <p:spPr>
                  <a:xfrm>
                    <a:off x="252234" y="2978615"/>
                    <a:ext cx="1367438" cy="1737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latin typeface="Arial" panose="020B0604020202020204" pitchFamily="34" charset="0"/>
                        <a:cs typeface="Arial" panose="020B0604020202020204" pitchFamily="34" charset="0"/>
                      </a:rPr>
                      <a:t>2</a:t>
                    </a:r>
                    <a:endParaRPr lang="en-US" sz="2100" dirty="0">
                      <a:latin typeface="Arial" panose="020B0604020202020204" pitchFamily="34" charset="0"/>
                      <a:cs typeface="Arial" panose="020B0604020202020204" pitchFamily="34" charset="0"/>
                    </a:endParaRPr>
                  </a:p>
                </p:txBody>
              </p:sp>
            </p:grpSp>
            <p:cxnSp>
              <p:nvCxnSpPr>
                <p:cNvPr id="73" name="Straight Connector 72"/>
                <p:cNvCxnSpPr/>
                <p:nvPr/>
              </p:nvCxnSpPr>
              <p:spPr>
                <a:xfrm flipV="1">
                  <a:off x="8892480" y="3001929"/>
                  <a:ext cx="0" cy="1723215"/>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7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293119"/>
                <a:ext cx="1813364" cy="121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oup 78"/>
            <p:cNvGrpSpPr/>
            <p:nvPr/>
          </p:nvGrpSpPr>
          <p:grpSpPr>
            <a:xfrm>
              <a:off x="3347866" y="4221088"/>
              <a:ext cx="5400598" cy="1174760"/>
              <a:chOff x="251520" y="4707403"/>
              <a:chExt cx="8706196" cy="1745933"/>
            </a:xfrm>
          </p:grpSpPr>
          <p:grpSp>
            <p:nvGrpSpPr>
              <p:cNvPr id="80" name="Group 79"/>
              <p:cNvGrpSpPr/>
              <p:nvPr/>
            </p:nvGrpSpPr>
            <p:grpSpPr>
              <a:xfrm>
                <a:off x="251520" y="4707403"/>
                <a:ext cx="8706196" cy="1745933"/>
                <a:chOff x="251520" y="4707403"/>
                <a:chExt cx="8706196" cy="1745933"/>
              </a:xfrm>
            </p:grpSpPr>
            <p:grpSp>
              <p:nvGrpSpPr>
                <p:cNvPr id="82" name="Group 81"/>
                <p:cNvGrpSpPr/>
                <p:nvPr/>
              </p:nvGrpSpPr>
              <p:grpSpPr>
                <a:xfrm>
                  <a:off x="1194189" y="6430618"/>
                  <a:ext cx="7574862" cy="0"/>
                  <a:chOff x="882518" y="3728129"/>
                  <a:chExt cx="7574862" cy="0"/>
                </a:xfrm>
              </p:grpSpPr>
              <p:cxnSp>
                <p:nvCxnSpPr>
                  <p:cNvPr id="86" name="Straight Connector 85"/>
                  <p:cNvCxnSpPr/>
                  <p:nvPr/>
                </p:nvCxnSpPr>
                <p:spPr>
                  <a:xfrm>
                    <a:off x="4631969" y="3728129"/>
                    <a:ext cx="3825411"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flipV="1">
                  <a:off x="8957716" y="4707403"/>
                  <a:ext cx="0" cy="1723215"/>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Text Box 9"/>
                <p:cNvSpPr txBox="1">
                  <a:spLocks noChangeArrowheads="1"/>
                </p:cNvSpPr>
                <p:nvPr/>
              </p:nvSpPr>
              <p:spPr bwMode="auto">
                <a:xfrm>
                  <a:off x="3523635" y="5135477"/>
                  <a:ext cx="5434079" cy="945116"/>
                </a:xfrm>
                <a:prstGeom prst="rect">
                  <a:avLst/>
                </a:prstGeom>
                <a:noFill/>
                <a:ln w="9525">
                  <a:noFill/>
                  <a:miter lim="800000"/>
                  <a:headEnd/>
                  <a:tailEnd/>
                </a:ln>
                <a:effectLst/>
              </p:spPr>
              <p:txBody>
                <a:bodyPr wrap="square">
                  <a:spAutoFit/>
                </a:bodyPr>
                <a:lstStyle/>
                <a:p>
                  <a:pPr>
                    <a:spcBef>
                      <a:spcPct val="50000"/>
                    </a:spcBef>
                    <a:defRPr/>
                  </a:pPr>
                  <a:r>
                    <a:rPr lang="en-US" altLang="zh-CN" dirty="0" smtClean="0">
                      <a:latin typeface="Arial" pitchFamily="34" charset="0"/>
                      <a:cs typeface="Arial" pitchFamily="34" charset="0"/>
                    </a:rPr>
                    <a:t>Gait</a:t>
                  </a:r>
                  <a:r>
                    <a:rPr lang="en-US" altLang="zh-CN" sz="2000" dirty="0" smtClean="0">
                      <a:latin typeface="Arial" pitchFamily="34" charset="0"/>
                      <a:cs typeface="Arial" pitchFamily="34" charset="0"/>
                    </a:rPr>
                    <a:t> recognition system </a:t>
                  </a:r>
                  <a:r>
                    <a:rPr lang="en-US" altLang="zh-CN" sz="2000" dirty="0" smtClean="0">
                      <a:cs typeface="Arial" pitchFamily="34" charset="0"/>
                    </a:rPr>
                    <a:t>using energy harvester</a:t>
                  </a:r>
                  <a:endParaRPr lang="en-US" altLang="zh-CN" sz="2000" dirty="0">
                    <a:solidFill>
                      <a:srgbClr val="FF0000"/>
                    </a:solidFill>
                    <a:latin typeface="Arial" pitchFamily="34" charset="0"/>
                    <a:cs typeface="Arial" pitchFamily="34" charset="0"/>
                  </a:endParaRPr>
                </a:p>
              </p:txBody>
            </p:sp>
            <p:sp>
              <p:nvSpPr>
                <p:cNvPr id="85" name="Rectangle 84"/>
                <p:cNvSpPr/>
                <p:nvPr/>
              </p:nvSpPr>
              <p:spPr>
                <a:xfrm>
                  <a:off x="251520" y="4715976"/>
                  <a:ext cx="1368152" cy="1737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rial" panose="020B0604020202020204" pitchFamily="34" charset="0"/>
                      <a:cs typeface="Arial" panose="020B0604020202020204" pitchFamily="34" charset="0"/>
                    </a:rPr>
                    <a:t>3</a:t>
                  </a:r>
                </a:p>
              </p:txBody>
            </p:sp>
          </p:grpSp>
          <p:pic>
            <p:nvPicPr>
              <p:cNvPr id="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6" y="4874967"/>
                <a:ext cx="734698" cy="138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50752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0" y="2276872"/>
            <a:ext cx="968456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t>Research project 1</a:t>
            </a:r>
          </a:p>
          <a:p>
            <a:endParaRPr lang="en-US" sz="2600" dirty="0" smtClean="0"/>
          </a:p>
          <a:p>
            <a:r>
              <a:rPr lang="en-US" sz="2600" dirty="0" smtClean="0"/>
              <a:t> Sensor-assisted face recognition system on </a:t>
            </a:r>
            <a:r>
              <a:rPr lang="en-US" sz="2600" dirty="0" err="1" smtClean="0"/>
              <a:t>smartglass</a:t>
            </a:r>
            <a:endParaRPr lang="en-AU" sz="2600" dirty="0"/>
          </a:p>
        </p:txBody>
      </p:sp>
    </p:spTree>
    <p:extLst>
      <p:ext uri="{BB962C8B-B14F-4D97-AF65-F5344CB8AC3E}">
        <p14:creationId xmlns:p14="http://schemas.microsoft.com/office/powerpoint/2010/main" val="2842719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899592" y="1844823"/>
            <a:ext cx="2160000" cy="14400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2" name="Title 1"/>
          <p:cNvSpPr>
            <a:spLocks noGrp="1"/>
          </p:cNvSpPr>
          <p:nvPr>
            <p:ph type="title"/>
          </p:nvPr>
        </p:nvSpPr>
        <p:spPr/>
        <p:txBody>
          <a:bodyPr/>
          <a:lstStyle/>
          <a:p>
            <a:r>
              <a:rPr lang="en-US" dirty="0" smtClean="0"/>
              <a:t>Background</a:t>
            </a:r>
            <a:endParaRPr lang="en-AU" dirty="0"/>
          </a:p>
        </p:txBody>
      </p:sp>
      <p:sp>
        <p:nvSpPr>
          <p:cNvPr id="3" name="Content Placeholder 2"/>
          <p:cNvSpPr>
            <a:spLocks noGrp="1"/>
          </p:cNvSpPr>
          <p:nvPr>
            <p:ph idx="1"/>
          </p:nvPr>
        </p:nvSpPr>
        <p:spPr>
          <a:xfrm>
            <a:off x="395536" y="1235893"/>
            <a:ext cx="8229600" cy="4065315"/>
          </a:xfrm>
        </p:spPr>
        <p:txBody>
          <a:bodyPr/>
          <a:lstStyle/>
          <a:p>
            <a:r>
              <a:rPr lang="en-US" sz="2000" b="1" dirty="0" smtClean="0">
                <a:latin typeface="Arial" panose="020B0604020202020204" pitchFamily="34" charset="0"/>
                <a:cs typeface="Arial" panose="020B0604020202020204" pitchFamily="34" charset="0"/>
              </a:rPr>
              <a:t>Face recognition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smtClean="0"/>
          </a:p>
          <a:p>
            <a:r>
              <a:rPr lang="en-US" sz="2000" b="1" dirty="0" smtClean="0">
                <a:latin typeface="Arial" panose="020B0604020202020204" pitchFamily="34" charset="0"/>
                <a:cs typeface="Arial" panose="020B0604020202020204" pitchFamily="34" charset="0"/>
              </a:rPr>
              <a:t>Smart glasses: a “third  eye”</a:t>
            </a:r>
            <a:endParaRPr lang="en-US" sz="2000" b="1" dirty="0">
              <a:latin typeface="Arial" panose="020B0604020202020204" pitchFamily="34" charset="0"/>
              <a:cs typeface="Arial" panose="020B0604020202020204" pitchFamily="34" charset="0"/>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067943" y="1859309"/>
            <a:ext cx="2160000" cy="14400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1268760"/>
            <a:ext cx="999770" cy="2033239"/>
          </a:xfrm>
          <a:prstGeom prst="rect">
            <a:avLst/>
          </a:prstGeom>
        </p:spPr>
      </p:pic>
      <p:pic>
        <p:nvPicPr>
          <p:cNvPr id="9" name="Picture 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314056" y="4581128"/>
            <a:ext cx="2520000" cy="14112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359" y="4581128"/>
            <a:ext cx="2520000" cy="14112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12" name="TextBox 11"/>
          <p:cNvSpPr txBox="1"/>
          <p:nvPr/>
        </p:nvSpPr>
        <p:spPr>
          <a:xfrm>
            <a:off x="1403648" y="3429000"/>
            <a:ext cx="1018227" cy="369332"/>
          </a:xfrm>
          <a:prstGeom prst="rect">
            <a:avLst/>
          </a:prstGeom>
          <a:noFill/>
        </p:spPr>
        <p:txBody>
          <a:bodyPr wrap="none" rtlCol="0">
            <a:spAutoFit/>
          </a:bodyPr>
          <a:lstStyle/>
          <a:p>
            <a:r>
              <a:rPr lang="en-US" dirty="0" smtClean="0"/>
              <a:t>Security</a:t>
            </a:r>
            <a:endParaRPr lang="en-AU" dirty="0"/>
          </a:p>
        </p:txBody>
      </p:sp>
      <p:sp>
        <p:nvSpPr>
          <p:cNvPr id="13" name="TextBox 12"/>
          <p:cNvSpPr txBox="1"/>
          <p:nvPr/>
        </p:nvSpPr>
        <p:spPr>
          <a:xfrm>
            <a:off x="4211960" y="3429000"/>
            <a:ext cx="1822037" cy="369332"/>
          </a:xfrm>
          <a:prstGeom prst="rect">
            <a:avLst/>
          </a:prstGeom>
          <a:noFill/>
        </p:spPr>
        <p:txBody>
          <a:bodyPr wrap="none" rtlCol="0">
            <a:spAutoFit/>
          </a:bodyPr>
          <a:lstStyle/>
          <a:p>
            <a:r>
              <a:rPr lang="en-US" dirty="0" smtClean="0"/>
              <a:t>Friends Tagging</a:t>
            </a:r>
            <a:endParaRPr lang="en-AU" dirty="0"/>
          </a:p>
        </p:txBody>
      </p:sp>
      <p:sp>
        <p:nvSpPr>
          <p:cNvPr id="14" name="TextBox 13"/>
          <p:cNvSpPr txBox="1"/>
          <p:nvPr/>
        </p:nvSpPr>
        <p:spPr>
          <a:xfrm>
            <a:off x="7065372" y="3429000"/>
            <a:ext cx="1467068" cy="369332"/>
          </a:xfrm>
          <a:prstGeom prst="rect">
            <a:avLst/>
          </a:prstGeom>
          <a:noFill/>
        </p:spPr>
        <p:txBody>
          <a:bodyPr wrap="none" rtlCol="0">
            <a:spAutoFit/>
          </a:bodyPr>
          <a:lstStyle/>
          <a:p>
            <a:r>
              <a:rPr lang="en-US" dirty="0" smtClean="0"/>
              <a:t>Face Unlock</a:t>
            </a:r>
            <a:endParaRPr lang="en-AU" dirty="0"/>
          </a:p>
        </p:txBody>
      </p:sp>
    </p:spTree>
    <p:extLst>
      <p:ext uri="{BB962C8B-B14F-4D97-AF65-F5344CB8AC3E}">
        <p14:creationId xmlns:p14="http://schemas.microsoft.com/office/powerpoint/2010/main" val="13551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1000"/>
                                        <p:tgtEl>
                                          <p:spTgt spid="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Challenges</a:t>
            </a:r>
            <a:endParaRPr lang="en-AU" dirty="0"/>
          </a:p>
        </p:txBody>
      </p:sp>
      <p:grpSp>
        <p:nvGrpSpPr>
          <p:cNvPr id="54" name="Group 53"/>
          <p:cNvGrpSpPr/>
          <p:nvPr/>
        </p:nvGrpSpPr>
        <p:grpSpPr>
          <a:xfrm>
            <a:off x="251520" y="4707403"/>
            <a:ext cx="8646776" cy="1745933"/>
            <a:chOff x="251520" y="4707403"/>
            <a:chExt cx="8646776" cy="1745933"/>
          </a:xfrm>
        </p:grpSpPr>
        <p:grpSp>
          <p:nvGrpSpPr>
            <p:cNvPr id="42" name="Group 41"/>
            <p:cNvGrpSpPr/>
            <p:nvPr/>
          </p:nvGrpSpPr>
          <p:grpSpPr>
            <a:xfrm>
              <a:off x="1194189" y="6430618"/>
              <a:ext cx="7574862" cy="0"/>
              <a:chOff x="882518" y="3728129"/>
              <a:chExt cx="7574862" cy="0"/>
            </a:xfrm>
          </p:grpSpPr>
          <p:cxnSp>
            <p:nvCxnSpPr>
              <p:cNvPr id="45" name="Straight Connector 44"/>
              <p:cNvCxnSpPr/>
              <p:nvPr/>
            </p:nvCxnSpPr>
            <p:spPr>
              <a:xfrm>
                <a:off x="4631969" y="3728129"/>
                <a:ext cx="3825411"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flipV="1">
              <a:off x="8867095" y="4707403"/>
              <a:ext cx="0" cy="1723215"/>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895981" y="4869160"/>
              <a:ext cx="6002315" cy="1416950"/>
              <a:chOff x="2895981" y="4869160"/>
              <a:chExt cx="6002315" cy="1416950"/>
            </a:xfrm>
          </p:grpSpPr>
          <p:grpSp>
            <p:nvGrpSpPr>
              <p:cNvPr id="41" name="Group 19"/>
              <p:cNvGrpSpPr/>
              <p:nvPr/>
            </p:nvGrpSpPr>
            <p:grpSpPr>
              <a:xfrm>
                <a:off x="4714670" y="5159166"/>
                <a:ext cx="4183626" cy="1015663"/>
                <a:chOff x="676469" y="5420031"/>
                <a:chExt cx="4183626" cy="1015663"/>
              </a:xfrm>
            </p:grpSpPr>
            <p:sp>
              <p:nvSpPr>
                <p:cNvPr id="47" name="Oval 46"/>
                <p:cNvSpPr/>
                <p:nvPr/>
              </p:nvSpPr>
              <p:spPr>
                <a:xfrm>
                  <a:off x="676469" y="557589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 Box 9"/>
                <p:cNvSpPr txBox="1">
                  <a:spLocks noChangeArrowheads="1"/>
                </p:cNvSpPr>
                <p:nvPr/>
              </p:nvSpPr>
              <p:spPr bwMode="auto">
                <a:xfrm>
                  <a:off x="914400" y="5420031"/>
                  <a:ext cx="3945695"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Robust and efficient </a:t>
                  </a:r>
                  <a:r>
                    <a:rPr lang="en-US" altLang="zh-CN" sz="2000" i="1" dirty="0" smtClean="0">
                      <a:latin typeface="Arial" pitchFamily="34" charset="0"/>
                      <a:cs typeface="Arial" pitchFamily="34" charset="0"/>
                    </a:rPr>
                    <a:t>in-situ</a:t>
                  </a:r>
                  <a:r>
                    <a:rPr lang="en-US" altLang="zh-CN" sz="2000" dirty="0" smtClean="0">
                      <a:latin typeface="Arial" pitchFamily="34" charset="0"/>
                      <a:cs typeface="Arial" pitchFamily="34" charset="0"/>
                    </a:rPr>
                    <a:t> face recognition system on smart glass</a:t>
                  </a:r>
                  <a:endParaRPr lang="en-US" altLang="zh-CN" sz="2000" dirty="0">
                    <a:solidFill>
                      <a:srgbClr val="FF0000"/>
                    </a:solidFill>
                    <a:latin typeface="Arial" pitchFamily="34" charset="0"/>
                    <a:cs typeface="Arial" pitchFamily="34" charset="0"/>
                  </a:endParaRPr>
                </a:p>
              </p:txBody>
            </p:sp>
          </p:gr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981" y="4869160"/>
                <a:ext cx="1243971" cy="141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Rectangle 42"/>
            <p:cNvSpPr/>
            <p:nvPr/>
          </p:nvSpPr>
          <p:spPr>
            <a:xfrm>
              <a:off x="251520" y="4715976"/>
              <a:ext cx="2118852" cy="1737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latin typeface="Arial" panose="020B0604020202020204" pitchFamily="34" charset="0"/>
                  <a:cs typeface="Arial" panose="020B0604020202020204" pitchFamily="34" charset="0"/>
                </a:rPr>
                <a:t>Our goal</a:t>
              </a:r>
              <a:endParaRPr lang="en-US" sz="2100" dirty="0">
                <a:latin typeface="Arial" panose="020B0604020202020204" pitchFamily="34" charset="0"/>
                <a:cs typeface="Arial" panose="020B0604020202020204" pitchFamily="34" charset="0"/>
              </a:endParaRPr>
            </a:p>
          </p:txBody>
        </p:sp>
      </p:grpSp>
      <p:grpSp>
        <p:nvGrpSpPr>
          <p:cNvPr id="55" name="Group 54"/>
          <p:cNvGrpSpPr/>
          <p:nvPr/>
        </p:nvGrpSpPr>
        <p:grpSpPr>
          <a:xfrm>
            <a:off x="256243" y="1239181"/>
            <a:ext cx="8642054" cy="1757771"/>
            <a:chOff x="256243" y="1239181"/>
            <a:chExt cx="8642054" cy="1757771"/>
          </a:xfrm>
        </p:grpSpPr>
        <p:grpSp>
          <p:nvGrpSpPr>
            <p:cNvPr id="52" name="Group 51"/>
            <p:cNvGrpSpPr/>
            <p:nvPr/>
          </p:nvGrpSpPr>
          <p:grpSpPr>
            <a:xfrm>
              <a:off x="256243" y="1239181"/>
              <a:ext cx="8642054" cy="1737360"/>
              <a:chOff x="256243" y="1239181"/>
              <a:chExt cx="8642054" cy="1737360"/>
            </a:xfrm>
          </p:grpSpPr>
          <p:grpSp>
            <p:nvGrpSpPr>
              <p:cNvPr id="24" name="Group 23"/>
              <p:cNvGrpSpPr/>
              <p:nvPr/>
            </p:nvGrpSpPr>
            <p:grpSpPr>
              <a:xfrm>
                <a:off x="1255141" y="1239181"/>
                <a:ext cx="7611954" cy="19664"/>
                <a:chOff x="882518" y="3708465"/>
                <a:chExt cx="7611954" cy="19664"/>
              </a:xfrm>
            </p:grpSpPr>
            <p:cxnSp>
              <p:nvCxnSpPr>
                <p:cNvPr id="33" name="Straight Connector 32"/>
                <p:cNvCxnSpPr/>
                <p:nvPr/>
              </p:nvCxnSpPr>
              <p:spPr>
                <a:xfrm flipV="1">
                  <a:off x="4631969" y="3708465"/>
                  <a:ext cx="3862503"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187236" y="2976489"/>
                <a:ext cx="7581815" cy="0"/>
                <a:chOff x="882518" y="3728129"/>
                <a:chExt cx="7581815" cy="0"/>
              </a:xfrm>
            </p:grpSpPr>
            <p:cxnSp>
              <p:nvCxnSpPr>
                <p:cNvPr id="31" name="Straight Connector 30"/>
                <p:cNvCxnSpPr/>
                <p:nvPr/>
              </p:nvCxnSpPr>
              <p:spPr>
                <a:xfrm>
                  <a:off x="4631969" y="3728129"/>
                  <a:ext cx="3832364"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583439" y="1384457"/>
                <a:ext cx="6314858" cy="1314249"/>
                <a:chOff x="2583439" y="1384457"/>
                <a:chExt cx="6314858" cy="1314249"/>
              </a:xfrm>
            </p:grpSpPr>
            <p:grpSp>
              <p:nvGrpSpPr>
                <p:cNvPr id="12" name="Group 19"/>
                <p:cNvGrpSpPr/>
                <p:nvPr/>
              </p:nvGrpSpPr>
              <p:grpSpPr>
                <a:xfrm>
                  <a:off x="4714670" y="2116156"/>
                  <a:ext cx="4183626" cy="400110"/>
                  <a:chOff x="676469" y="5420031"/>
                  <a:chExt cx="4183626" cy="400110"/>
                </a:xfrm>
              </p:grpSpPr>
              <p:sp>
                <p:nvSpPr>
                  <p:cNvPr id="13" name="Oval 12"/>
                  <p:cNvSpPr/>
                  <p:nvPr/>
                </p:nvSpPr>
                <p:spPr>
                  <a:xfrm>
                    <a:off x="676469" y="557589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5420031"/>
                    <a:ext cx="3945695"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cs typeface="Arial" pitchFamily="34" charset="0"/>
                      </a:rPr>
                      <a:t>Limited processing capability</a:t>
                    </a:r>
                    <a:endParaRPr lang="en-US" altLang="zh-CN" sz="2000" dirty="0">
                      <a:solidFill>
                        <a:srgbClr val="FF0000"/>
                      </a:solidFill>
                      <a:latin typeface="Arial" pitchFamily="34" charset="0"/>
                      <a:cs typeface="Arial" pitchFamily="34" charset="0"/>
                    </a:endParaRPr>
                  </a:p>
                </p:txBody>
              </p:sp>
            </p:grpSp>
            <p:grpSp>
              <p:nvGrpSpPr>
                <p:cNvPr id="21" name="Group 19"/>
                <p:cNvGrpSpPr/>
                <p:nvPr/>
              </p:nvGrpSpPr>
              <p:grpSpPr>
                <a:xfrm>
                  <a:off x="4714671" y="1384457"/>
                  <a:ext cx="4183626" cy="400110"/>
                  <a:chOff x="676469" y="5410199"/>
                  <a:chExt cx="4183626" cy="400110"/>
                </a:xfrm>
              </p:grpSpPr>
              <p:sp>
                <p:nvSpPr>
                  <p:cNvPr id="37" name="Oval 36"/>
                  <p:cNvSpPr/>
                  <p:nvPr/>
                </p:nvSpPr>
                <p:spPr>
                  <a:xfrm>
                    <a:off x="676469" y="557589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 Box 9"/>
                  <p:cNvSpPr txBox="1">
                    <a:spLocks noChangeArrowheads="1"/>
                  </p:cNvSpPr>
                  <p:nvPr/>
                </p:nvSpPr>
                <p:spPr bwMode="auto">
                  <a:xfrm>
                    <a:off x="914400" y="5410199"/>
                    <a:ext cx="3945695"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Short battery life</a:t>
                    </a:r>
                    <a:endParaRPr lang="en-US" altLang="zh-CN" sz="2000" dirty="0">
                      <a:solidFill>
                        <a:srgbClr val="FF0000"/>
                      </a:solidFill>
                      <a:latin typeface="Arial" pitchFamily="34" charset="0"/>
                      <a:cs typeface="Arial" pitchFamily="34" charset="0"/>
                    </a:endParaRPr>
                  </a:p>
                </p:txBody>
              </p:sp>
            </p:grpSp>
            <p:pic>
              <p:nvPicPr>
                <p:cNvPr id="49" name="Picture 2" descr="C:\Users\uqwxu4\Documents\paper-facerecognition\Paper\figure\M1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439" y="1517015"/>
                  <a:ext cx="1772537" cy="118169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p:cNvSpPr/>
              <p:nvPr/>
            </p:nvSpPr>
            <p:spPr>
              <a:xfrm>
                <a:off x="256243" y="1239181"/>
                <a:ext cx="2118852" cy="1737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latin typeface="Arial" panose="020B0604020202020204" pitchFamily="34" charset="0"/>
                    <a:cs typeface="Arial" panose="020B0604020202020204" pitchFamily="34" charset="0"/>
                  </a:rPr>
                  <a:t>Challenges</a:t>
                </a:r>
                <a:endParaRPr lang="en-US" sz="2100" dirty="0">
                  <a:latin typeface="Arial" panose="020B0604020202020204" pitchFamily="34" charset="0"/>
                  <a:cs typeface="Arial" panose="020B0604020202020204" pitchFamily="34" charset="0"/>
                </a:endParaRPr>
              </a:p>
            </p:txBody>
          </p:sp>
        </p:grpSp>
        <p:cxnSp>
          <p:nvCxnSpPr>
            <p:cNvPr id="59" name="Straight Connector 58"/>
            <p:cNvCxnSpPr/>
            <p:nvPr/>
          </p:nvCxnSpPr>
          <p:spPr>
            <a:xfrm flipV="1">
              <a:off x="8892480" y="1273737"/>
              <a:ext cx="0" cy="1723215"/>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52234" y="2978615"/>
            <a:ext cx="8646063" cy="1746529"/>
            <a:chOff x="252234" y="2978615"/>
            <a:chExt cx="8646063" cy="1746529"/>
          </a:xfrm>
        </p:grpSpPr>
        <p:grpSp>
          <p:nvGrpSpPr>
            <p:cNvPr id="53" name="Group 52"/>
            <p:cNvGrpSpPr/>
            <p:nvPr/>
          </p:nvGrpSpPr>
          <p:grpSpPr>
            <a:xfrm>
              <a:off x="252234" y="2978615"/>
              <a:ext cx="8646063" cy="1746496"/>
              <a:chOff x="252234" y="2978615"/>
              <a:chExt cx="8646063" cy="1746496"/>
            </a:xfrm>
          </p:grpSpPr>
          <p:grpSp>
            <p:nvGrpSpPr>
              <p:cNvPr id="26" name="Group 25"/>
              <p:cNvGrpSpPr/>
              <p:nvPr/>
            </p:nvGrpSpPr>
            <p:grpSpPr>
              <a:xfrm>
                <a:off x="1193819" y="4725111"/>
                <a:ext cx="7673276" cy="0"/>
                <a:chOff x="882518" y="3728129"/>
                <a:chExt cx="7673276" cy="0"/>
              </a:xfrm>
            </p:grpSpPr>
            <p:cxnSp>
              <p:nvCxnSpPr>
                <p:cNvPr id="30" name="Straight Connector 29"/>
                <p:cNvCxnSpPr/>
                <p:nvPr/>
              </p:nvCxnSpPr>
              <p:spPr>
                <a:xfrm>
                  <a:off x="882518" y="3728129"/>
                  <a:ext cx="3725132"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31969" y="3728129"/>
                  <a:ext cx="3923825" cy="0"/>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800054" y="3068960"/>
                <a:ext cx="6098243" cy="1596744"/>
                <a:chOff x="2800054" y="3068960"/>
                <a:chExt cx="6098243" cy="1596744"/>
              </a:xfrm>
            </p:grpSpPr>
            <p:grpSp>
              <p:nvGrpSpPr>
                <p:cNvPr id="15" name="Group 19"/>
                <p:cNvGrpSpPr/>
                <p:nvPr/>
              </p:nvGrpSpPr>
              <p:grpSpPr>
                <a:xfrm>
                  <a:off x="4724515" y="3583173"/>
                  <a:ext cx="4173780" cy="369332"/>
                  <a:chOff x="676469" y="5420031"/>
                  <a:chExt cx="4307169" cy="369332"/>
                </a:xfrm>
              </p:grpSpPr>
              <p:sp>
                <p:nvSpPr>
                  <p:cNvPr id="16" name="Oval 15"/>
                  <p:cNvSpPr/>
                  <p:nvPr/>
                </p:nvSpPr>
                <p:spPr>
                  <a:xfrm>
                    <a:off x="676469" y="557589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9"/>
                  <p:cNvSpPr txBox="1">
                    <a:spLocks noChangeArrowheads="1"/>
                  </p:cNvSpPr>
                  <p:nvPr/>
                </p:nvSpPr>
                <p:spPr bwMode="auto">
                  <a:xfrm>
                    <a:off x="914399" y="5420031"/>
                    <a:ext cx="4069239" cy="369332"/>
                  </a:xfrm>
                  <a:prstGeom prst="rect">
                    <a:avLst/>
                  </a:prstGeom>
                  <a:noFill/>
                  <a:ln w="9525">
                    <a:noFill/>
                    <a:miter lim="800000"/>
                    <a:headEnd/>
                    <a:tailEnd/>
                  </a:ln>
                  <a:effectLst/>
                </p:spPr>
                <p:txBody>
                  <a:bodyPr wrap="square">
                    <a:spAutoFit/>
                  </a:bodyPr>
                  <a:lstStyle/>
                  <a:p>
                    <a:pPr>
                      <a:spcBef>
                        <a:spcPct val="50000"/>
                      </a:spcBef>
                      <a:defRPr/>
                    </a:pPr>
                    <a:r>
                      <a:rPr lang="en-US" altLang="zh-CN" dirty="0" smtClean="0">
                        <a:cs typeface="Arial" pitchFamily="34" charset="0"/>
                      </a:rPr>
                      <a:t>Wireless transmission is expensive</a:t>
                    </a:r>
                    <a:endParaRPr lang="en-US" altLang="zh-CN" dirty="0">
                      <a:solidFill>
                        <a:srgbClr val="FF0000"/>
                      </a:solidFill>
                      <a:cs typeface="Arial" pitchFamily="34" charset="0"/>
                    </a:endParaRPr>
                  </a:p>
                </p:txBody>
              </p:sp>
            </p:grpSp>
            <p:grpSp>
              <p:nvGrpSpPr>
                <p:cNvPr id="23" name="Group 19"/>
                <p:cNvGrpSpPr/>
                <p:nvPr/>
              </p:nvGrpSpPr>
              <p:grpSpPr>
                <a:xfrm>
                  <a:off x="4714671" y="3091219"/>
                  <a:ext cx="4183626" cy="400110"/>
                  <a:chOff x="676469" y="5420031"/>
                  <a:chExt cx="4183626" cy="400110"/>
                </a:xfrm>
              </p:grpSpPr>
              <p:sp>
                <p:nvSpPr>
                  <p:cNvPr id="35" name="Oval 34"/>
                  <p:cNvSpPr/>
                  <p:nvPr/>
                </p:nvSpPr>
                <p:spPr>
                  <a:xfrm>
                    <a:off x="676469" y="557589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 Box 9"/>
                  <p:cNvSpPr txBox="1">
                    <a:spLocks noChangeArrowheads="1"/>
                  </p:cNvSpPr>
                  <p:nvPr/>
                </p:nvSpPr>
                <p:spPr bwMode="auto">
                  <a:xfrm>
                    <a:off x="914400" y="5420031"/>
                    <a:ext cx="3945695"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Depend on cloud architecture</a:t>
                    </a:r>
                    <a:endParaRPr lang="en-US" altLang="zh-CN" sz="2000" dirty="0">
                      <a:solidFill>
                        <a:srgbClr val="FF0000"/>
                      </a:solidFill>
                      <a:latin typeface="Arial" pitchFamily="34" charset="0"/>
                      <a:cs typeface="Arial" pitchFamily="34" charset="0"/>
                    </a:endParaRPr>
                  </a:p>
                </p:txBody>
              </p:sp>
            </p:gr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054" y="3068960"/>
                  <a:ext cx="1528969" cy="15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Rectangle 26"/>
              <p:cNvSpPr/>
              <p:nvPr/>
            </p:nvSpPr>
            <p:spPr>
              <a:xfrm>
                <a:off x="252234" y="2978615"/>
                <a:ext cx="2118852" cy="1737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latin typeface="Arial" panose="020B0604020202020204" pitchFamily="34" charset="0"/>
                    <a:cs typeface="Arial" panose="020B0604020202020204" pitchFamily="34" charset="0"/>
                  </a:rPr>
                  <a:t>Possible Solution</a:t>
                </a:r>
                <a:endParaRPr lang="en-US" sz="2100" dirty="0">
                  <a:latin typeface="Arial" panose="020B0604020202020204" pitchFamily="34" charset="0"/>
                  <a:cs typeface="Arial" panose="020B0604020202020204" pitchFamily="34" charset="0"/>
                </a:endParaRPr>
              </a:p>
            </p:txBody>
          </p:sp>
        </p:grpSp>
        <p:cxnSp>
          <p:nvCxnSpPr>
            <p:cNvPr id="60" name="Straight Connector 59"/>
            <p:cNvCxnSpPr/>
            <p:nvPr/>
          </p:nvCxnSpPr>
          <p:spPr>
            <a:xfrm flipV="1">
              <a:off x="8892480" y="3001929"/>
              <a:ext cx="0" cy="1723215"/>
            </a:xfrm>
            <a:prstGeom prst="line">
              <a:avLst/>
            </a:prstGeom>
            <a:ln w="349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7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Q Powerpoint Template">
      <a:majorFont>
        <a:latin typeface="Bodoni MT"/>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11341</TotalTime>
  <Words>3976</Words>
  <Application>Microsoft Office PowerPoint</Application>
  <PresentationFormat>On-screen Show (4:3)</PresentationFormat>
  <Paragraphs>470</Paragraphs>
  <Slides>51</Slides>
  <Notes>50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HelveticaNeueLT Pro 45 Lt</vt:lpstr>
      <vt:lpstr>MS PGothic</vt:lpstr>
      <vt:lpstr>MS PGothic</vt:lpstr>
      <vt:lpstr>宋体</vt:lpstr>
      <vt:lpstr>Arial</vt:lpstr>
      <vt:lpstr>Bodoni MT</vt:lpstr>
      <vt:lpstr>Calibri</vt:lpstr>
      <vt:lpstr>Wingdings</vt:lpstr>
      <vt:lpstr>Office Theme</vt:lpstr>
      <vt:lpstr>1_Custom Design</vt:lpstr>
      <vt:lpstr>Biometrics-based Recognition System on Wearable Devices</vt:lpstr>
      <vt:lpstr>Outline</vt:lpstr>
      <vt:lpstr>What is biometrics?</vt:lpstr>
      <vt:lpstr>Introduction</vt:lpstr>
      <vt:lpstr>Introduction</vt:lpstr>
      <vt:lpstr>Research projects</vt:lpstr>
      <vt:lpstr>PowerPoint Presentation</vt:lpstr>
      <vt:lpstr>Background</vt:lpstr>
      <vt:lpstr>Main Challenges</vt:lpstr>
      <vt:lpstr>System Architecture</vt:lpstr>
      <vt:lpstr>MVSRC</vt:lpstr>
      <vt:lpstr>Max Accuracy Sampling Optimization</vt:lpstr>
      <vt:lpstr>Max Accuracy Sampling Optimization</vt:lpstr>
      <vt:lpstr>Obtain Angle Information</vt:lpstr>
      <vt:lpstr>Evaluation</vt:lpstr>
      <vt:lpstr>Evaluation of MVSRC</vt:lpstr>
      <vt:lpstr>User study</vt:lpstr>
      <vt:lpstr>PowerPoint Presentation</vt:lpstr>
      <vt:lpstr>PowerPoint Presentation</vt:lpstr>
      <vt:lpstr>Background</vt:lpstr>
      <vt:lpstr>Traditional Methods</vt:lpstr>
      <vt:lpstr>Traditional Methods</vt:lpstr>
      <vt:lpstr>Traditional Methods</vt:lpstr>
      <vt:lpstr>System Overview</vt:lpstr>
      <vt:lpstr>Model</vt:lpstr>
      <vt:lpstr>PowerPoint Presentation</vt:lpstr>
      <vt:lpstr>PowerPoint Presentation</vt:lpstr>
      <vt:lpstr>Key Generation</vt:lpstr>
      <vt:lpstr>Key Generation-quantization</vt:lpstr>
      <vt:lpstr>Key Generation-reconciliation</vt:lpstr>
      <vt:lpstr>Key Generation-privacy amplification</vt:lpstr>
      <vt:lpstr>Evaluation</vt:lpstr>
      <vt:lpstr>Evaluation</vt:lpstr>
      <vt:lpstr>Evaluation</vt:lpstr>
      <vt:lpstr>System Implementation</vt:lpstr>
      <vt:lpstr>PowerPoint Presentation</vt:lpstr>
      <vt:lpstr>PowerPoint Presentation</vt:lpstr>
      <vt:lpstr>Background-gait recognition</vt:lpstr>
      <vt:lpstr>Background-energy harvester</vt:lpstr>
      <vt:lpstr>Background-energy harvester</vt:lpstr>
      <vt:lpstr>Motivations</vt:lpstr>
      <vt:lpstr>System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suggestions?</vt:lpstr>
    </vt:vector>
  </TitlesOfParts>
  <Company>Publicis Communicaton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jessica.kolb</dc:creator>
  <cp:lastModifiedBy>Weitao Xu</cp:lastModifiedBy>
  <cp:revision>729</cp:revision>
  <cp:lastPrinted>2012-06-03T22:45:42Z</cp:lastPrinted>
  <dcterms:created xsi:type="dcterms:W3CDTF">2011-02-08T22:44:32Z</dcterms:created>
  <dcterms:modified xsi:type="dcterms:W3CDTF">2016-11-15T04:35:19Z</dcterms:modified>
</cp:coreProperties>
</file>