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handoutMasterIdLst>
    <p:handoutMasterId r:id="rId62"/>
  </p:handoutMasterIdLst>
  <p:sldIdLst>
    <p:sldId id="440" r:id="rId5"/>
    <p:sldId id="519" r:id="rId6"/>
    <p:sldId id="541" r:id="rId7"/>
    <p:sldId id="520" r:id="rId8"/>
    <p:sldId id="522" r:id="rId9"/>
    <p:sldId id="483" r:id="rId10"/>
    <p:sldId id="510" r:id="rId11"/>
    <p:sldId id="539" r:id="rId12"/>
    <p:sldId id="446" r:id="rId13"/>
    <p:sldId id="542" r:id="rId14"/>
    <p:sldId id="447" r:id="rId15"/>
    <p:sldId id="524" r:id="rId16"/>
    <p:sldId id="517" r:id="rId17"/>
    <p:sldId id="518" r:id="rId18"/>
    <p:sldId id="516" r:id="rId19"/>
    <p:sldId id="511" r:id="rId20"/>
    <p:sldId id="528" r:id="rId21"/>
    <p:sldId id="494" r:id="rId22"/>
    <p:sldId id="507" r:id="rId23"/>
    <p:sldId id="538" r:id="rId24"/>
    <p:sldId id="530" r:id="rId25"/>
    <p:sldId id="529" r:id="rId26"/>
    <p:sldId id="531" r:id="rId27"/>
    <p:sldId id="495" r:id="rId28"/>
    <p:sldId id="470" r:id="rId29"/>
    <p:sldId id="496" r:id="rId30"/>
    <p:sldId id="497" r:id="rId31"/>
    <p:sldId id="498" r:id="rId32"/>
    <p:sldId id="499" r:id="rId33"/>
    <p:sldId id="501" r:id="rId34"/>
    <p:sldId id="537" r:id="rId35"/>
    <p:sldId id="493" r:id="rId36"/>
    <p:sldId id="354" r:id="rId37"/>
    <p:sldId id="424" r:id="rId38"/>
    <p:sldId id="358" r:id="rId39"/>
    <p:sldId id="426" r:id="rId40"/>
    <p:sldId id="363" r:id="rId41"/>
    <p:sldId id="428" r:id="rId42"/>
    <p:sldId id="535" r:id="rId43"/>
    <p:sldId id="384" r:id="rId44"/>
    <p:sldId id="385" r:id="rId45"/>
    <p:sldId id="386" r:id="rId46"/>
    <p:sldId id="390" r:id="rId47"/>
    <p:sldId id="389" r:id="rId48"/>
    <p:sldId id="409" r:id="rId49"/>
    <p:sldId id="423" r:id="rId50"/>
    <p:sldId id="512" r:id="rId51"/>
    <p:sldId id="515" r:id="rId52"/>
    <p:sldId id="543" r:id="rId53"/>
    <p:sldId id="489" r:id="rId54"/>
    <p:sldId id="533" r:id="rId55"/>
    <p:sldId id="540" r:id="rId56"/>
    <p:sldId id="350" r:id="rId57"/>
    <p:sldId id="439" r:id="rId58"/>
    <p:sldId id="544" r:id="rId59"/>
    <p:sldId id="509" r:id="rId60"/>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676">
          <p15:clr>
            <a:srgbClr val="A4A3A4"/>
          </p15:clr>
        </p15:guide>
        <p15:guide id="2" orient="horz" pos="1967">
          <p15:clr>
            <a:srgbClr val="A4A3A4"/>
          </p15:clr>
        </p15:guide>
        <p15:guide id="3" orient="horz" pos="804">
          <p15:clr>
            <a:srgbClr val="A4A3A4"/>
          </p15:clr>
        </p15:guide>
        <p15:guide id="4" pos="228">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 Mike (L&amp;W, Floreat)" initials="DM(F" lastIdx="1" clrIdx="0">
    <p:extLst>
      <p:ext uri="{19B8F6BF-5375-455C-9EA6-DF929625EA0E}">
        <p15:presenceInfo xmlns:p15="http://schemas.microsoft.com/office/powerpoint/2012/main" userId="S-1-5-21-61289985-2027487937-1858953157-2072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2B"/>
    <a:srgbClr val="C0C0C0"/>
    <a:srgbClr val="F7F7F7"/>
    <a:srgbClr val="005C3E"/>
    <a:srgbClr val="3FAF6F"/>
    <a:srgbClr val="2A754A"/>
    <a:srgbClr val="FFB81C"/>
    <a:srgbClr val="E87722"/>
    <a:srgbClr val="DF1995"/>
    <a:srgbClr val="6D20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94660" autoAdjust="0"/>
  </p:normalViewPr>
  <p:slideViewPr>
    <p:cSldViewPr snapToGrid="0" snapToObjects="1">
      <p:cViewPr varScale="1">
        <p:scale>
          <a:sx n="104" d="100"/>
          <a:sy n="104" d="100"/>
        </p:scale>
        <p:origin x="922" y="82"/>
      </p:cViewPr>
      <p:guideLst>
        <p:guide orient="horz" pos="3676"/>
        <p:guide orient="horz" pos="1967"/>
        <p:guide orient="horz" pos="804"/>
        <p:guide pos="22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4784"/>
    </p:cViewPr>
  </p:sorterViewPr>
  <p:notesViewPr>
    <p:cSldViewPr snapToGrid="0" snapToObjects="1">
      <p:cViewPr varScale="1">
        <p:scale>
          <a:sx n="93" d="100"/>
          <a:sy n="93" d="100"/>
        </p:scale>
        <p:origin x="3726"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3F3AE43-4B8B-42E2-AD8D-8893E6575599}" type="datetimeFigureOut">
              <a:rPr lang="en-US"/>
              <a:pPr>
                <a:defRPr/>
              </a:pPr>
              <a:t>8/1/2016</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35623A5-B868-4679-8144-13E280634235}" type="slidenum">
              <a:rPr lang="en-US"/>
              <a:pPr>
                <a:defRPr/>
              </a:pPr>
              <a:t>‹#›</a:t>
            </a:fld>
            <a:endParaRPr lang="en-US"/>
          </a:p>
        </p:txBody>
      </p:sp>
    </p:spTree>
    <p:extLst>
      <p:ext uri="{BB962C8B-B14F-4D97-AF65-F5344CB8AC3E}">
        <p14:creationId xmlns:p14="http://schemas.microsoft.com/office/powerpoint/2010/main" val="99870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69BDDD4-07A3-49C3-8D04-6377578ADC4E}" type="datetimeFigureOut">
              <a:rPr lang="en-US"/>
              <a:pPr>
                <a:defRPr/>
              </a:pPr>
              <a:t>8/1/2016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endParaRPr lang="en-US"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48E5230-3F12-4A60-B83A-70DD9883D08A}" type="slidenum">
              <a:rPr lang="en-US"/>
              <a:pPr>
                <a:defRPr/>
              </a:pPr>
              <a:t>‹#›</a:t>
            </a:fld>
            <a:endParaRPr lang="en-US"/>
          </a:p>
        </p:txBody>
      </p:sp>
    </p:spTree>
    <p:extLst>
      <p:ext uri="{BB962C8B-B14F-4D97-AF65-F5344CB8AC3E}">
        <p14:creationId xmlns:p14="http://schemas.microsoft.com/office/powerpoint/2010/main" val="36510042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 left </a:t>
            </a:r>
            <a:r>
              <a:rPr lang="en-AU" dirty="0"/>
              <a:t>two </a:t>
            </a:r>
            <a:r>
              <a:rPr lang="en-AU" dirty="0" smtClean="0"/>
              <a:t>photographs show an infiltration gallery at </a:t>
            </a:r>
            <a:r>
              <a:rPr lang="en-AU" dirty="0"/>
              <a:t>CSIRO’s Floreat Laboratories</a:t>
            </a:r>
            <a:r>
              <a:rPr lang="en-AU" dirty="0" smtClean="0"/>
              <a:t> being prepared to receive treated wastewater from the Subiaco WWTP. </a:t>
            </a:r>
          </a:p>
          <a:p>
            <a:r>
              <a:rPr lang="en-AU" dirty="0" smtClean="0"/>
              <a:t>On the right is the infiltration basin used by Water Corporation at the Kwinana WWTP.</a:t>
            </a:r>
          </a:p>
          <a:p>
            <a:r>
              <a:rPr lang="en-AU" dirty="0" smtClean="0"/>
              <a:t>The experience at both is that the Spearwood Dune System is able to accommodate several metres of infiltration per day without serious clogging. Being exposed to sunlight, basins grow algae and are more likely to clog, but they are also the easiest to clean using a bobcat</a:t>
            </a:r>
          </a:p>
          <a:p>
            <a:r>
              <a:rPr lang="en-AU" dirty="0" smtClean="0"/>
              <a:t>Rapid infiltration is also experienced in the many stormwater absorption basins around the metropolitan area.  JDA and others have measured these rates to size basins able to accommodate storm flows. </a:t>
            </a:r>
          </a:p>
          <a:p>
            <a:r>
              <a:rPr lang="en-AU" dirty="0" smtClean="0"/>
              <a:t>MAR experts from around the world view our aeolian sands as being an ideal medium for MAR. provided the watertable isn't near or at the surface. Yellow Karrakatta Sands like those shown above in particular act like a  deep sand filter to remove suspended solids as well as phosphorus on goethite (iron oxyhydroxide) crystals </a:t>
            </a:r>
            <a:endParaRPr lang="en-AU" dirty="0"/>
          </a:p>
          <a:p>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a:t>
            </a:fld>
            <a:endParaRPr lang="en-US"/>
          </a:p>
        </p:txBody>
      </p:sp>
    </p:spTree>
    <p:extLst>
      <p:ext uri="{BB962C8B-B14F-4D97-AF65-F5344CB8AC3E}">
        <p14:creationId xmlns:p14="http://schemas.microsoft.com/office/powerpoint/2010/main" val="2559433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average block size was 1000 m</a:t>
            </a:r>
            <a:r>
              <a:rPr lang="en-AU" baseline="30000" dirty="0" smtClean="0"/>
              <a:t>2</a:t>
            </a:r>
            <a:r>
              <a:rPr lang="en-AU" dirty="0" smtClean="0"/>
              <a:t> (quarter acre) – left</a:t>
            </a:r>
          </a:p>
          <a:p>
            <a:r>
              <a:rPr lang="en-AU" dirty="0" smtClean="0"/>
              <a:t>It is now more like 350 m</a:t>
            </a:r>
            <a:r>
              <a:rPr lang="en-AU" baseline="30000" dirty="0" smtClean="0"/>
              <a:t>2 </a:t>
            </a:r>
            <a:r>
              <a:rPr lang="en-AU" dirty="0" smtClean="0"/>
              <a:t>–</a:t>
            </a:r>
            <a:r>
              <a:rPr lang="en-AU" baseline="30000" dirty="0" smtClean="0"/>
              <a:t> </a:t>
            </a:r>
            <a:r>
              <a:rPr lang="en-AU" dirty="0"/>
              <a:t>right </a:t>
            </a:r>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12</a:t>
            </a:fld>
            <a:endParaRPr lang="en-US"/>
          </a:p>
        </p:txBody>
      </p:sp>
    </p:spTree>
    <p:extLst>
      <p:ext uri="{BB962C8B-B14F-4D97-AF65-F5344CB8AC3E}">
        <p14:creationId xmlns:p14="http://schemas.microsoft.com/office/powerpoint/2010/main" val="374544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water balance of a 1000 m</a:t>
            </a:r>
            <a:r>
              <a:rPr lang="en-AU" baseline="30000" dirty="0" smtClean="0"/>
              <a:t>2</a:t>
            </a:r>
            <a:r>
              <a:rPr lang="en-AU" dirty="0" smtClean="0"/>
              <a:t> (quarter acre) block area in the early 1980s shows that recharge from roofs and roads is unable to replace the water extracted by bores despite a 850 mm rainfall</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13</a:t>
            </a:fld>
            <a:endParaRPr lang="en-US"/>
          </a:p>
        </p:txBody>
      </p:sp>
    </p:spTree>
    <p:extLst>
      <p:ext uri="{BB962C8B-B14F-4D97-AF65-F5344CB8AC3E}">
        <p14:creationId xmlns:p14="http://schemas.microsoft.com/office/powerpoint/2010/main" val="15469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water balance of a </a:t>
            </a:r>
            <a:r>
              <a:rPr lang="en-AU" dirty="0" smtClean="0"/>
              <a:t>ca. 570 m</a:t>
            </a:r>
            <a:r>
              <a:rPr lang="en-AU" baseline="30000" dirty="0" smtClean="0"/>
              <a:t>2</a:t>
            </a:r>
            <a:r>
              <a:rPr lang="en-AU" dirty="0" smtClean="0"/>
              <a:t> block </a:t>
            </a:r>
            <a:r>
              <a:rPr lang="en-AU" dirty="0"/>
              <a:t>area in the early 1980s shows that recharge from roofs and roads </a:t>
            </a:r>
            <a:r>
              <a:rPr lang="en-AU" dirty="0" smtClean="0"/>
              <a:t>exceeded water </a:t>
            </a:r>
            <a:r>
              <a:rPr lang="en-AU" dirty="0"/>
              <a:t>extracted by bores </a:t>
            </a:r>
            <a:r>
              <a:rPr lang="en-AU" dirty="0" smtClean="0"/>
              <a:t>and about 100 mm was discharged through a main drain to the ocean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14</a:t>
            </a:fld>
            <a:endParaRPr lang="en-US"/>
          </a:p>
        </p:txBody>
      </p:sp>
    </p:spTree>
    <p:extLst>
      <p:ext uri="{BB962C8B-B14F-4D97-AF65-F5344CB8AC3E}">
        <p14:creationId xmlns:p14="http://schemas.microsoft.com/office/powerpoint/2010/main" val="401734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green areas which areas with relatively few roofs and large areas requiring irrigating </a:t>
            </a:r>
          </a:p>
          <a:p>
            <a:r>
              <a:rPr lang="en-AU" dirty="0" smtClean="0"/>
              <a:t>Yellow, orange and especially red areas are more likely to be net recharge sites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15</a:t>
            </a:fld>
            <a:endParaRPr lang="en-US"/>
          </a:p>
        </p:txBody>
      </p:sp>
    </p:spTree>
    <p:extLst>
      <p:ext uri="{BB962C8B-B14F-4D97-AF65-F5344CB8AC3E}">
        <p14:creationId xmlns:p14="http://schemas.microsoft.com/office/powerpoint/2010/main" val="3868554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 example of computer plotting from 1983 – 33 years ago!</a:t>
            </a:r>
          </a:p>
          <a:p>
            <a:r>
              <a:rPr lang="en-AU" dirty="0" smtClean="0"/>
              <a:t>The depth of wetting front penetration in urban areas in dry years has net been measured to my knowledge but lake and watertable responses seem to reflect the dominance of indirect recharge from shedding areas over slow seepage through deep sands</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16</a:t>
            </a:fld>
            <a:endParaRPr lang="en-US"/>
          </a:p>
        </p:txBody>
      </p:sp>
    </p:spTree>
    <p:extLst>
      <p:ext uri="{BB962C8B-B14F-4D97-AF65-F5344CB8AC3E}">
        <p14:creationId xmlns:p14="http://schemas.microsoft.com/office/powerpoint/2010/main" val="622058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17</a:t>
            </a:fld>
            <a:endParaRPr lang="en-US"/>
          </a:p>
        </p:txBody>
      </p:sp>
    </p:spTree>
    <p:extLst>
      <p:ext uri="{BB962C8B-B14F-4D97-AF65-F5344CB8AC3E}">
        <p14:creationId xmlns:p14="http://schemas.microsoft.com/office/powerpoint/2010/main" val="387056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CC286-827F-488D-9CE4-8ED5C7C5E2BA}" type="slidenum">
              <a:rPr lang="en-AU" altLang="en-US"/>
              <a:pPr/>
              <a:t>18</a:t>
            </a:fld>
            <a:endParaRPr lang="en-AU" altLang="en-US"/>
          </a:p>
        </p:txBody>
      </p:sp>
      <p:sp>
        <p:nvSpPr>
          <p:cNvPr id="262146" name="Rectangle 2"/>
          <p:cNvSpPr>
            <a:spLocks noGrp="1" noRot="1" noChangeAspect="1" noChangeArrowheads="1" noTextEdit="1"/>
          </p:cNvSpPr>
          <p:nvPr>
            <p:ph type="sldImg"/>
          </p:nvPr>
        </p:nvSpPr>
        <p:spPr>
          <a:xfrm>
            <a:off x="917575" y="744538"/>
            <a:ext cx="4962525" cy="3722687"/>
          </a:xfrm>
          <a:ln/>
        </p:spPr>
      </p:sp>
      <p:sp>
        <p:nvSpPr>
          <p:cNvPr id="262147" name="Rectangle 3"/>
          <p:cNvSpPr>
            <a:spLocks noGrp="1" noChangeArrowheads="1"/>
          </p:cNvSpPr>
          <p:nvPr>
            <p:ph type="body" idx="1"/>
          </p:nvPr>
        </p:nvSpPr>
        <p:spPr>
          <a:xfrm>
            <a:off x="679450" y="4714875"/>
            <a:ext cx="5438775" cy="4467225"/>
          </a:xfrm>
        </p:spPr>
        <p:txBody>
          <a:bodyPr/>
          <a:lstStyle/>
          <a:p>
            <a:r>
              <a:rPr lang="en-AU" altLang="en-US"/>
              <a:t>Estimates made by GHD and the Water Corporation.</a:t>
            </a:r>
          </a:p>
          <a:p>
            <a:r>
              <a:rPr lang="en-AU" altLang="en-US"/>
              <a:t>Estimates include stormwater runoff and groundwater drainage.</a:t>
            </a:r>
          </a:p>
          <a:p>
            <a:r>
              <a:rPr lang="en-AU" altLang="en-US"/>
              <a:t>Values are based on catchment area, annual rainfall amount, and run-off and groundwater drainage coefficients</a:t>
            </a:r>
          </a:p>
        </p:txBody>
      </p:sp>
    </p:spTree>
    <p:extLst>
      <p:ext uri="{BB962C8B-B14F-4D97-AF65-F5344CB8AC3E}">
        <p14:creationId xmlns:p14="http://schemas.microsoft.com/office/powerpoint/2010/main" val="3655640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0160F9-B655-42F0-BAE8-E386D661EF1B}" type="slidenum">
              <a:rPr lang="en-AU" altLang="en-US"/>
              <a:pPr/>
              <a:t>19</a:t>
            </a:fld>
            <a:endParaRPr lang="en-AU" altLang="en-US"/>
          </a:p>
        </p:txBody>
      </p:sp>
      <p:sp>
        <p:nvSpPr>
          <p:cNvPr id="292866" name="Rectangle 2"/>
          <p:cNvSpPr>
            <a:spLocks noGrp="1" noRot="1" noChangeAspect="1" noChangeArrowheads="1" noTextEdit="1"/>
          </p:cNvSpPr>
          <p:nvPr>
            <p:ph type="sldImg"/>
          </p:nvPr>
        </p:nvSpPr>
        <p:spPr>
          <a:xfrm>
            <a:off x="917575" y="744538"/>
            <a:ext cx="4962525" cy="3722687"/>
          </a:xfrm>
          <a:ln/>
        </p:spPr>
      </p:sp>
      <p:sp>
        <p:nvSpPr>
          <p:cNvPr id="292867" name="Rectangle 3"/>
          <p:cNvSpPr>
            <a:spLocks noGrp="1" noChangeArrowheads="1"/>
          </p:cNvSpPr>
          <p:nvPr>
            <p:ph type="body" idx="1"/>
          </p:nvPr>
        </p:nvSpPr>
        <p:spPr/>
        <p:txBody>
          <a:bodyPr/>
          <a:lstStyle/>
          <a:p>
            <a:r>
              <a:rPr lang="en-US" altLang="en-US" dirty="0"/>
              <a:t>Microbes – enterococci used as an indicator of fecal contamination</a:t>
            </a:r>
          </a:p>
          <a:p>
            <a:endParaRPr lang="en-US" altLang="en-US" dirty="0"/>
          </a:p>
        </p:txBody>
      </p:sp>
    </p:spTree>
    <p:extLst>
      <p:ext uri="{BB962C8B-B14F-4D97-AF65-F5344CB8AC3E}">
        <p14:creationId xmlns:p14="http://schemas.microsoft.com/office/powerpoint/2010/main" val="1309291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 example to the feasibility of diverting main drain water to the aquifer is the Herdsman to Floreat drain near Newman College, Empire Avenue in Wembley Downs.  </a:t>
            </a:r>
          </a:p>
          <a:p>
            <a:r>
              <a:rPr lang="en-US" altLang="en-US" dirty="0" smtClean="0"/>
              <a:t>It would cost about $220K to construct a diversion into the Wembley Golf Course and it would operate at no cost while diverting 4-5 GL/y (down form the 10 GL in the 1990s). This is much more that the Golf Club use so the diversion would benefit a number of private parties as well</a:t>
            </a:r>
            <a:endParaRPr lang="en-US" altLang="en-US" dirty="0"/>
          </a:p>
          <a:p>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20</a:t>
            </a:fld>
            <a:endParaRPr lang="en-US"/>
          </a:p>
        </p:txBody>
      </p:sp>
    </p:spTree>
    <p:extLst>
      <p:ext uri="{BB962C8B-B14F-4D97-AF65-F5344CB8AC3E}">
        <p14:creationId xmlns:p14="http://schemas.microsoft.com/office/powerpoint/2010/main" val="185136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left hand graph shows that the use of shallow groundwater for drinking from under urban areas (P3) surpassed that under P1 protection mounds in 2000. This indicates that stormwater is considered a very safe source of water for Perth </a:t>
            </a:r>
          </a:p>
          <a:p>
            <a:endParaRPr lang="en-US" altLang="en-US" dirty="0" smtClean="0"/>
          </a:p>
          <a:p>
            <a:r>
              <a:rPr lang="en-US" altLang="en-US" dirty="0" smtClean="0"/>
              <a:t>The </a:t>
            </a:r>
            <a:r>
              <a:rPr lang="en-US" altLang="en-US" dirty="0"/>
              <a:t>rest of this talk will concentrate on wastewater</a:t>
            </a:r>
            <a:endParaRPr lang="en-AU" altLang="en-US" dirty="0"/>
          </a:p>
          <a:p>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21</a:t>
            </a:fld>
            <a:endParaRPr lang="en-US"/>
          </a:p>
        </p:txBody>
      </p:sp>
    </p:spTree>
    <p:extLst>
      <p:ext uri="{BB962C8B-B14F-4D97-AF65-F5344CB8AC3E}">
        <p14:creationId xmlns:p14="http://schemas.microsoft.com/office/powerpoint/2010/main" val="240009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To cover the topic in the time available the scope of the talk has been limited to certain aspects of MAR</a:t>
            </a:r>
          </a:p>
          <a:p>
            <a:r>
              <a:rPr lang="en-AU" dirty="0" smtClean="0"/>
              <a:t>The coastal dunes are targeted because they are closest to the treated wastewater sources after inland WWTPs weer closed after causing problems with disposal. The ‘inland’ Bassendean Sends also have less attenuating properties (as shown by Brian Whelan and others in the 1980s) and there is less capacity in the Superficial Aquifer to accept TWW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2</a:t>
            </a:fld>
            <a:endParaRPr lang="en-US"/>
          </a:p>
        </p:txBody>
      </p:sp>
    </p:spTree>
    <p:extLst>
      <p:ext uri="{BB962C8B-B14F-4D97-AF65-F5344CB8AC3E}">
        <p14:creationId xmlns:p14="http://schemas.microsoft.com/office/powerpoint/2010/main" val="664071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22</a:t>
            </a:fld>
            <a:endParaRPr lang="en-US"/>
          </a:p>
        </p:txBody>
      </p:sp>
    </p:spTree>
    <p:extLst>
      <p:ext uri="{BB962C8B-B14F-4D97-AF65-F5344CB8AC3E}">
        <p14:creationId xmlns:p14="http://schemas.microsoft.com/office/powerpoint/2010/main" val="1313514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83D0F1-6FA3-45BB-9705-BF86096299BF}" type="slidenum">
              <a:rPr lang="en-AU"/>
              <a:pPr/>
              <a:t>23</a:t>
            </a:fld>
            <a:endParaRPr lang="en-AU"/>
          </a:p>
        </p:txBody>
      </p:sp>
      <p:sp>
        <p:nvSpPr>
          <p:cNvPr id="293890" name="Rectangle 2"/>
          <p:cNvSpPr>
            <a:spLocks noGrp="1" noRot="1" noChangeAspect="1" noChangeArrowheads="1" noTextEdit="1"/>
          </p:cNvSpPr>
          <p:nvPr>
            <p:ph type="sldImg"/>
          </p:nvPr>
        </p:nvSpPr>
        <p:spPr>
          <a:xfrm>
            <a:off x="917575" y="744538"/>
            <a:ext cx="4962525" cy="3722687"/>
          </a:xfrm>
          <a:ln/>
        </p:spPr>
      </p:sp>
      <p:sp>
        <p:nvSpPr>
          <p:cNvPr id="293891" name="Rectangle 3"/>
          <p:cNvSpPr>
            <a:spLocks noGrp="1" noChangeArrowheads="1"/>
          </p:cNvSpPr>
          <p:nvPr>
            <p:ph type="body" idx="1"/>
          </p:nvPr>
        </p:nvSpPr>
        <p:spPr/>
        <p:txBody>
          <a:bodyPr/>
          <a:lstStyle/>
          <a:p>
            <a:r>
              <a:rPr lang="en-US" dirty="0" smtClean="0"/>
              <a:t>Potential source of MAR (see outfall list);</a:t>
            </a:r>
          </a:p>
          <a:p>
            <a:r>
              <a:rPr lang="en-US" baseline="0" dirty="0" smtClean="0"/>
              <a:t>Analogs for MAR in the infiltration basin sites</a:t>
            </a:r>
          </a:p>
          <a:p>
            <a:r>
              <a:rPr lang="en-US" baseline="0" dirty="0" smtClean="0"/>
              <a:t>The idea of disposing of wastewater to the aquifer is commonly used on the Swan Coastal Plain. Focus will be on this area (and the SDOOL).</a:t>
            </a:r>
          </a:p>
          <a:p>
            <a:r>
              <a:rPr lang="en-US" dirty="0" smtClean="0"/>
              <a:t>In 2013 </a:t>
            </a:r>
            <a:r>
              <a:rPr lang="en-US" dirty="0"/>
              <a:t>about </a:t>
            </a:r>
            <a:r>
              <a:rPr lang="en-US" dirty="0" smtClean="0"/>
              <a:t>132 GL </a:t>
            </a:r>
            <a:r>
              <a:rPr lang="en-US" dirty="0"/>
              <a:t>per annum was discharged to the ocean at </a:t>
            </a:r>
            <a:r>
              <a:rPr lang="en-US" dirty="0" smtClean="0"/>
              <a:t>4 ocean </a:t>
            </a:r>
            <a:r>
              <a:rPr lang="en-US" dirty="0"/>
              <a:t>outfalls and over </a:t>
            </a:r>
            <a:r>
              <a:rPr lang="en-US" dirty="0" smtClean="0"/>
              <a:t>6.8 </a:t>
            </a:r>
            <a:r>
              <a:rPr lang="en-US" dirty="0"/>
              <a:t>GL per annum was infiltrated in to the aquifer.</a:t>
            </a:r>
          </a:p>
          <a:p>
            <a:r>
              <a:rPr lang="en-US" dirty="0" smtClean="0"/>
              <a:t>Treated wastewater grown by about 3 GL/y so is a growing resource in a drying, but expanding city </a:t>
            </a:r>
          </a:p>
          <a:p>
            <a:r>
              <a:rPr lang="en-US" dirty="0" smtClean="0"/>
              <a:t>SDOOL</a:t>
            </a:r>
            <a:r>
              <a:rPr lang="en-US" baseline="0" dirty="0" smtClean="0"/>
              <a:t> =  Sepia Depression Ocean Outlet Landline</a:t>
            </a:r>
            <a:endParaRPr lang="en-AU" dirty="0"/>
          </a:p>
        </p:txBody>
      </p:sp>
    </p:spTree>
    <p:extLst>
      <p:ext uri="{BB962C8B-B14F-4D97-AF65-F5344CB8AC3E}">
        <p14:creationId xmlns:p14="http://schemas.microsoft.com/office/powerpoint/2010/main" val="1777768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6BE4C2-52AE-48BF-B8E4-78A0343B2723}" type="slidenum">
              <a:rPr lang="en-AU" altLang="en-US"/>
              <a:pPr/>
              <a:t>24</a:t>
            </a:fld>
            <a:endParaRPr lang="en-AU" altLang="en-US"/>
          </a:p>
        </p:txBody>
      </p:sp>
      <p:sp>
        <p:nvSpPr>
          <p:cNvPr id="289794" name="Rectangle 2"/>
          <p:cNvSpPr>
            <a:spLocks noGrp="1" noRot="1" noChangeAspect="1" noChangeArrowheads="1" noTextEdit="1"/>
          </p:cNvSpPr>
          <p:nvPr>
            <p:ph type="sldImg"/>
          </p:nvPr>
        </p:nvSpPr>
        <p:spPr>
          <a:xfrm>
            <a:off x="917575" y="744538"/>
            <a:ext cx="4962525" cy="3722687"/>
          </a:xfrm>
          <a:ln/>
        </p:spPr>
      </p:sp>
      <p:sp>
        <p:nvSpPr>
          <p:cNvPr id="289795" name="Rectangle 3"/>
          <p:cNvSpPr>
            <a:spLocks noGrp="1" noChangeArrowheads="1"/>
          </p:cNvSpPr>
          <p:nvPr>
            <p:ph type="body" idx="1"/>
          </p:nvPr>
        </p:nvSpPr>
        <p:spPr/>
        <p:txBody>
          <a:bodyPr/>
          <a:lstStyle/>
          <a:p>
            <a:r>
              <a:rPr lang="en-US" altLang="en-US" dirty="0"/>
              <a:t>Where physically could you infiltrate stormwater or wastewater ? You need permeable soils, a </a:t>
            </a:r>
            <a:r>
              <a:rPr lang="en-US" altLang="en-US" dirty="0" err="1"/>
              <a:t>transmissive</a:t>
            </a:r>
            <a:r>
              <a:rPr lang="en-US" altLang="en-US" dirty="0"/>
              <a:t> aquifer and a reasonable depth of the watertable to prevent the water reaching the soil surface</a:t>
            </a:r>
            <a:endParaRPr lang="en-AU" altLang="en-US" dirty="0"/>
          </a:p>
        </p:txBody>
      </p:sp>
    </p:spTree>
    <p:extLst>
      <p:ext uri="{BB962C8B-B14F-4D97-AF65-F5344CB8AC3E}">
        <p14:creationId xmlns:p14="http://schemas.microsoft.com/office/powerpoint/2010/main" val="2861162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25</a:t>
            </a:fld>
            <a:endParaRPr lang="en-US"/>
          </a:p>
        </p:txBody>
      </p:sp>
    </p:spTree>
    <p:extLst>
      <p:ext uri="{BB962C8B-B14F-4D97-AF65-F5344CB8AC3E}">
        <p14:creationId xmlns:p14="http://schemas.microsoft.com/office/powerpoint/2010/main" val="3112903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53A493-8423-4C9B-93CB-319318863380}" type="slidenum">
              <a:rPr lang="en-AU" altLang="en-US"/>
              <a:pPr/>
              <a:t>26</a:t>
            </a:fld>
            <a:endParaRPr lang="en-AU" altLang="en-US"/>
          </a:p>
        </p:txBody>
      </p:sp>
      <p:sp>
        <p:nvSpPr>
          <p:cNvPr id="264194" name="Rectangle 2"/>
          <p:cNvSpPr>
            <a:spLocks noGrp="1" noRot="1" noChangeAspect="1" noChangeArrowheads="1" noTextEdit="1"/>
          </p:cNvSpPr>
          <p:nvPr>
            <p:ph type="sldImg"/>
          </p:nvPr>
        </p:nvSpPr>
        <p:spPr>
          <a:xfrm>
            <a:off x="917575" y="744538"/>
            <a:ext cx="4962525" cy="3722687"/>
          </a:xfrm>
          <a:ln/>
        </p:spPr>
      </p:sp>
      <p:sp>
        <p:nvSpPr>
          <p:cNvPr id="264195" name="Rectangle 3"/>
          <p:cNvSpPr>
            <a:spLocks noGrp="1" noChangeArrowheads="1"/>
          </p:cNvSpPr>
          <p:nvPr>
            <p:ph type="body" idx="1"/>
          </p:nvPr>
        </p:nvSpPr>
        <p:spPr>
          <a:xfrm>
            <a:off x="679450" y="4716463"/>
            <a:ext cx="5438775" cy="4465637"/>
          </a:xfrm>
        </p:spPr>
        <p:txBody>
          <a:bodyPr/>
          <a:lstStyle/>
          <a:p>
            <a:r>
              <a:rPr lang="en-US" altLang="en-US" dirty="0"/>
              <a:t>The water takes a couple of days to go through the yellow sand and another 70 or so days to be recovered from a pumping bore located 50 m down gradient</a:t>
            </a:r>
            <a:endParaRPr lang="en-AU" altLang="en-US" dirty="0"/>
          </a:p>
        </p:txBody>
      </p:sp>
    </p:spTree>
    <p:extLst>
      <p:ext uri="{BB962C8B-B14F-4D97-AF65-F5344CB8AC3E}">
        <p14:creationId xmlns:p14="http://schemas.microsoft.com/office/powerpoint/2010/main" val="4083250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8A73C6-F099-433F-A870-464934BC17D4}" type="slidenum">
              <a:rPr lang="en-AU" altLang="en-US"/>
              <a:pPr/>
              <a:t>27</a:t>
            </a:fld>
            <a:endParaRPr lang="en-AU" altLang="en-US"/>
          </a:p>
        </p:txBody>
      </p:sp>
      <p:sp>
        <p:nvSpPr>
          <p:cNvPr id="268290" name="Rectangle 2"/>
          <p:cNvSpPr>
            <a:spLocks noGrp="1" noRot="1" noChangeAspect="1" noChangeArrowheads="1" noTextEdit="1"/>
          </p:cNvSpPr>
          <p:nvPr>
            <p:ph type="sldImg"/>
          </p:nvPr>
        </p:nvSpPr>
        <p:spPr>
          <a:xfrm>
            <a:off x="917575" y="744538"/>
            <a:ext cx="4962525" cy="3722687"/>
          </a:xfrm>
          <a:ln/>
        </p:spPr>
      </p:sp>
      <p:sp>
        <p:nvSpPr>
          <p:cNvPr id="268291" name="Rectangle 3"/>
          <p:cNvSpPr>
            <a:spLocks noGrp="1" noChangeArrowheads="1"/>
          </p:cNvSpPr>
          <p:nvPr>
            <p:ph type="body" idx="1"/>
          </p:nvPr>
        </p:nvSpPr>
        <p:spPr>
          <a:xfrm>
            <a:off x="679450" y="4714875"/>
            <a:ext cx="5438775" cy="4467225"/>
          </a:xfrm>
        </p:spPr>
        <p:txBody>
          <a:bodyPr/>
          <a:lstStyle/>
          <a:p>
            <a:r>
              <a:rPr lang="en-AU" altLang="en-US"/>
              <a:t>Nitrogen levels are reasonably high – but they are also high in the groundwater around the lakes nearby and further south down gradient from the old Brockman Road tip. </a:t>
            </a:r>
          </a:p>
        </p:txBody>
      </p:sp>
    </p:spTree>
    <p:extLst>
      <p:ext uri="{BB962C8B-B14F-4D97-AF65-F5344CB8AC3E}">
        <p14:creationId xmlns:p14="http://schemas.microsoft.com/office/powerpoint/2010/main" val="2239039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4DBDDA-2D9A-401F-A956-4BC6FE5F6A5C}" type="slidenum">
              <a:rPr lang="en-AU" altLang="en-US"/>
              <a:pPr/>
              <a:t>28</a:t>
            </a:fld>
            <a:endParaRPr lang="en-AU" altLang="en-US"/>
          </a:p>
        </p:txBody>
      </p:sp>
      <p:sp>
        <p:nvSpPr>
          <p:cNvPr id="270338" name="Rectangle 2"/>
          <p:cNvSpPr>
            <a:spLocks noGrp="1" noRot="1" noChangeAspect="1" noChangeArrowheads="1" noTextEdit="1"/>
          </p:cNvSpPr>
          <p:nvPr>
            <p:ph type="sldImg"/>
          </p:nvPr>
        </p:nvSpPr>
        <p:spPr>
          <a:xfrm>
            <a:off x="917575" y="744538"/>
            <a:ext cx="4962525" cy="3722687"/>
          </a:xfrm>
          <a:ln/>
        </p:spPr>
      </p:sp>
      <p:sp>
        <p:nvSpPr>
          <p:cNvPr id="270339" name="Rectangle 3"/>
          <p:cNvSpPr>
            <a:spLocks noGrp="1" noChangeArrowheads="1"/>
          </p:cNvSpPr>
          <p:nvPr>
            <p:ph type="body" idx="1"/>
          </p:nvPr>
        </p:nvSpPr>
        <p:spPr>
          <a:xfrm>
            <a:off x="679450" y="4714875"/>
            <a:ext cx="5438775" cy="4467225"/>
          </a:xfrm>
        </p:spPr>
        <p:txBody>
          <a:bodyPr/>
          <a:lstStyle/>
          <a:p>
            <a:pPr marL="228600" indent="-228600"/>
            <a:r>
              <a:rPr lang="en-AU" altLang="en-US" dirty="0"/>
              <a:t>Phosphate is removed by both the yellow sand and </a:t>
            </a:r>
            <a:r>
              <a:rPr lang="en-AU" altLang="en-US" dirty="0" smtClean="0"/>
              <a:t>especially the </a:t>
            </a:r>
            <a:r>
              <a:rPr lang="en-AU" altLang="en-US" dirty="0"/>
              <a:t>limestone aquifer</a:t>
            </a:r>
          </a:p>
          <a:p>
            <a:pPr marL="228600" indent="-228600"/>
            <a:endParaRPr lang="en-AU" altLang="en-US" dirty="0"/>
          </a:p>
        </p:txBody>
      </p:sp>
    </p:spTree>
    <p:extLst>
      <p:ext uri="{BB962C8B-B14F-4D97-AF65-F5344CB8AC3E}">
        <p14:creationId xmlns:p14="http://schemas.microsoft.com/office/powerpoint/2010/main" val="1575609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C7743-0F3B-4E98-8F8D-558E32A87D85}" type="slidenum">
              <a:rPr lang="en-AU" altLang="en-US"/>
              <a:pPr/>
              <a:t>29</a:t>
            </a:fld>
            <a:endParaRPr lang="en-AU" altLang="en-US"/>
          </a:p>
        </p:txBody>
      </p:sp>
      <p:sp>
        <p:nvSpPr>
          <p:cNvPr id="272386" name="Rectangle 2"/>
          <p:cNvSpPr>
            <a:spLocks noGrp="1" noRot="1" noChangeAspect="1" noChangeArrowheads="1" noTextEdit="1"/>
          </p:cNvSpPr>
          <p:nvPr>
            <p:ph type="sldImg"/>
          </p:nvPr>
        </p:nvSpPr>
        <p:spPr>
          <a:xfrm>
            <a:off x="917575" y="744538"/>
            <a:ext cx="4962525" cy="3722687"/>
          </a:xfrm>
          <a:ln/>
        </p:spPr>
      </p:sp>
      <p:sp>
        <p:nvSpPr>
          <p:cNvPr id="272387" name="Rectangle 3"/>
          <p:cNvSpPr>
            <a:spLocks noGrp="1" noChangeArrowheads="1"/>
          </p:cNvSpPr>
          <p:nvPr>
            <p:ph type="body" idx="1"/>
          </p:nvPr>
        </p:nvSpPr>
        <p:spPr>
          <a:xfrm>
            <a:off x="679450" y="4714875"/>
            <a:ext cx="5438775" cy="4467225"/>
          </a:xfrm>
        </p:spPr>
        <p:txBody>
          <a:bodyPr/>
          <a:lstStyle/>
          <a:p>
            <a:r>
              <a:rPr lang="en-AU" altLang="en-US"/>
              <a:t>Thermotolerant coliform bacteria and lost within 5 to 10 metres of the gallery. </a:t>
            </a:r>
          </a:p>
        </p:txBody>
      </p:sp>
    </p:spTree>
    <p:extLst>
      <p:ext uri="{BB962C8B-B14F-4D97-AF65-F5344CB8AC3E}">
        <p14:creationId xmlns:p14="http://schemas.microsoft.com/office/powerpoint/2010/main" val="1087475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9E126-CD7B-4B94-811B-F372E6D0AD71}" type="slidenum">
              <a:rPr lang="en-AU" altLang="en-US"/>
              <a:pPr/>
              <a:t>30</a:t>
            </a:fld>
            <a:endParaRPr lang="en-AU" altLang="en-US"/>
          </a:p>
        </p:txBody>
      </p:sp>
      <p:sp>
        <p:nvSpPr>
          <p:cNvPr id="295938" name="Rectangle 2"/>
          <p:cNvSpPr>
            <a:spLocks noGrp="1" noRot="1" noChangeAspect="1" noChangeArrowheads="1" noTextEdit="1"/>
          </p:cNvSpPr>
          <p:nvPr>
            <p:ph type="sldImg"/>
          </p:nvPr>
        </p:nvSpPr>
        <p:spPr>
          <a:xfrm>
            <a:off x="917575" y="744538"/>
            <a:ext cx="4962525" cy="3722687"/>
          </a:xfrm>
          <a:ln/>
        </p:spPr>
      </p:sp>
      <p:sp>
        <p:nvSpPr>
          <p:cNvPr id="295939" name="Rectangle 3"/>
          <p:cNvSpPr>
            <a:spLocks noGrp="1" noChangeArrowheads="1"/>
          </p:cNvSpPr>
          <p:nvPr>
            <p:ph type="body" idx="1"/>
          </p:nvPr>
        </p:nvSpPr>
        <p:spPr/>
        <p:txBody>
          <a:bodyPr/>
          <a:lstStyle/>
          <a:p>
            <a:r>
              <a:rPr lang="en-US" altLang="en-US" dirty="0" smtClean="0"/>
              <a:t>When added the greatest groundwater response is often up-gradient because the normal flow of groundwater is disrupted  </a:t>
            </a:r>
          </a:p>
          <a:p>
            <a:endParaRPr lang="en-US" altLang="en-US" dirty="0"/>
          </a:p>
          <a:p>
            <a:r>
              <a:rPr lang="en-US" altLang="en-US" dirty="0" smtClean="0"/>
              <a:t>The rise should not be mistaken for treated wastewater reaching these areas however as will be shown later </a:t>
            </a:r>
            <a:endParaRPr lang="en-US" altLang="en-US" dirty="0"/>
          </a:p>
        </p:txBody>
      </p:sp>
    </p:spTree>
    <p:extLst>
      <p:ext uri="{BB962C8B-B14F-4D97-AF65-F5344CB8AC3E}">
        <p14:creationId xmlns:p14="http://schemas.microsoft.com/office/powerpoint/2010/main" val="708942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Detailed modelling of infiltration basins down gradient of the two Perry Lakes shows water will reach them in about 11 weeks if a high recharge rate is used. If this were to cause eutrophication problems then the additions could be reduced, but this also reduces the time for full recovery to more than 1 year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31</a:t>
            </a:fld>
            <a:endParaRPr lang="en-US"/>
          </a:p>
        </p:txBody>
      </p:sp>
    </p:spTree>
    <p:extLst>
      <p:ext uri="{BB962C8B-B14F-4D97-AF65-F5344CB8AC3E}">
        <p14:creationId xmlns:p14="http://schemas.microsoft.com/office/powerpoint/2010/main" val="85104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a:t>
            </a:fld>
            <a:endParaRPr lang="en-US"/>
          </a:p>
        </p:txBody>
      </p:sp>
    </p:spTree>
    <p:extLst>
      <p:ext uri="{BB962C8B-B14F-4D97-AF65-F5344CB8AC3E}">
        <p14:creationId xmlns:p14="http://schemas.microsoft.com/office/powerpoint/2010/main" val="1480558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F35E8-94DD-41FA-994F-A2121FB46639}" type="slidenum">
              <a:rPr lang="en-AU"/>
              <a:pPr/>
              <a:t>32</a:t>
            </a:fld>
            <a:endParaRPr lang="en-AU"/>
          </a:p>
        </p:txBody>
      </p:sp>
      <p:sp>
        <p:nvSpPr>
          <p:cNvPr id="294914" name="Rectangle 2"/>
          <p:cNvSpPr>
            <a:spLocks noGrp="1" noRot="1" noChangeAspect="1" noChangeArrowheads="1" noTextEdit="1"/>
          </p:cNvSpPr>
          <p:nvPr>
            <p:ph type="sldImg"/>
          </p:nvPr>
        </p:nvSpPr>
        <p:spPr>
          <a:xfrm>
            <a:off x="917575" y="744538"/>
            <a:ext cx="4962525" cy="3722687"/>
          </a:xfrm>
          <a:ln/>
        </p:spPr>
      </p:sp>
      <p:sp>
        <p:nvSpPr>
          <p:cNvPr id="294915" name="Rectangle 3"/>
          <p:cNvSpPr>
            <a:spLocks noGrp="1" noChangeArrowheads="1"/>
          </p:cNvSpPr>
          <p:nvPr>
            <p:ph type="body" idx="1"/>
          </p:nvPr>
        </p:nvSpPr>
        <p:spPr/>
        <p:txBody>
          <a:bodyPr/>
          <a:lstStyle/>
          <a:p>
            <a:r>
              <a:rPr lang="en-US" dirty="0" smtClean="0"/>
              <a:t>There is almost a complete pipe network to bring treated wastewater from the </a:t>
            </a:r>
            <a:r>
              <a:rPr lang="en-US" dirty="0" err="1" smtClean="0"/>
              <a:t>Subiaco</a:t>
            </a:r>
            <a:r>
              <a:rPr lang="en-US" dirty="0" smtClean="0"/>
              <a:t> WWTP to Perry Lakes Reserve</a:t>
            </a:r>
          </a:p>
          <a:p>
            <a:endParaRPr lang="en-US" dirty="0"/>
          </a:p>
          <a:p>
            <a:r>
              <a:rPr lang="en-US" dirty="0" smtClean="0"/>
              <a:t>The two additional pipes are 150 m to connect the WWTP with the stormwater system and one from the stormwater system inside the Reserve to the point of injection. This could be a simple as a basin in the SW corner of the Reserve as shown by the yellow arrow. The effectiveness of this arrangement is still to be modelled   </a:t>
            </a:r>
            <a:endParaRPr lang="en-US" dirty="0"/>
          </a:p>
        </p:txBody>
      </p:sp>
    </p:spTree>
    <p:extLst>
      <p:ext uri="{BB962C8B-B14F-4D97-AF65-F5344CB8AC3E}">
        <p14:creationId xmlns:p14="http://schemas.microsoft.com/office/powerpoint/2010/main" val="3104185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42913" indent="-261938">
              <a:buFont typeface="Arial" pitchFamily="34" charset="0"/>
              <a:buChar char="•"/>
            </a:pPr>
            <a:r>
              <a:rPr lang="en-AU" dirty="0" smtClean="0"/>
              <a:t>Refer</a:t>
            </a:r>
            <a:r>
              <a:rPr lang="en-AU" baseline="0" dirty="0" smtClean="0"/>
              <a:t> to wetlands and Plant and SDOOL, boundaries</a:t>
            </a:r>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33</a:t>
            </a:fld>
            <a:endParaRPr lang="en-US"/>
          </a:p>
        </p:txBody>
      </p:sp>
    </p:spTree>
    <p:extLst>
      <p:ext uri="{BB962C8B-B14F-4D97-AF65-F5344CB8AC3E}">
        <p14:creationId xmlns:p14="http://schemas.microsoft.com/office/powerpoint/2010/main" val="449126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Why this site?</a:t>
            </a:r>
          </a:p>
          <a:p>
            <a:r>
              <a:rPr lang="en-AU" dirty="0" smtClean="0"/>
              <a:t>Long-term</a:t>
            </a:r>
          </a:p>
          <a:p>
            <a:r>
              <a:rPr lang="en-AU" dirty="0" smtClean="0"/>
              <a:t>MAR</a:t>
            </a:r>
            <a:r>
              <a:rPr lang="en-AU" baseline="0" dirty="0" smtClean="0"/>
              <a:t> near wetland, so get idea of interactions.</a:t>
            </a:r>
          </a:p>
          <a:p>
            <a:r>
              <a:rPr lang="en-AU" baseline="0" dirty="0" smtClean="0"/>
              <a:t>We wanted to have a case study of gw response to infiltration because that’s what we’re doing elsewhere with model. This will be a “validation”</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34</a:t>
            </a:fld>
            <a:endParaRPr lang="en-US"/>
          </a:p>
        </p:txBody>
      </p:sp>
    </p:spTree>
    <p:extLst>
      <p:ext uri="{BB962C8B-B14F-4D97-AF65-F5344CB8AC3E}">
        <p14:creationId xmlns:p14="http://schemas.microsoft.com/office/powerpoint/2010/main" val="1041298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AU" sz="1200" kern="1200" dirty="0" smtClean="0">
                <a:solidFill>
                  <a:schemeClr val="tx1"/>
                </a:solidFill>
                <a:latin typeface="+mn-lt"/>
                <a:ea typeface="+mn-ea"/>
                <a:cs typeface="+mn-cs"/>
              </a:rPr>
              <a:t>The remote sensing quantifies what people have experienced in the catchment </a:t>
            </a:r>
          </a:p>
          <a:p>
            <a:r>
              <a:rPr lang="en-AU" sz="1200" kern="1200" dirty="0" smtClean="0">
                <a:solidFill>
                  <a:schemeClr val="tx1"/>
                </a:solidFill>
                <a:latin typeface="+mn-lt"/>
                <a:ea typeface="+mn-ea"/>
                <a:cs typeface="+mn-cs"/>
              </a:rPr>
              <a:t>More representative years may need to be analysed to define the effect of drying and wastewater infiltration on the three wetlands around The Spectacles</a:t>
            </a:r>
            <a:endParaRPr lang="en-AU" dirty="0"/>
          </a:p>
        </p:txBody>
      </p:sp>
      <p:sp>
        <p:nvSpPr>
          <p:cNvPr id="4" name="Date Placeholder 3"/>
          <p:cNvSpPr>
            <a:spLocks noGrp="1"/>
          </p:cNvSpPr>
          <p:nvPr>
            <p:ph type="dt" idx="10"/>
          </p:nvPr>
        </p:nvSpPr>
        <p:spPr/>
        <p:txBody>
          <a:bodyPr/>
          <a:lstStyle/>
          <a:p>
            <a:fld id="{FD6F4606-37A2-45B7-8B81-78931C71ABDA}" type="datetime1">
              <a:rPr lang="en-AU" smtClean="0"/>
              <a:pPr/>
              <a:t>1/08/2016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4E44BB-1AB8-48AA-B1DC-3396849F23F0}" type="slidenum">
              <a:rPr lang="en-AU" smtClean="0"/>
              <a:pPr/>
              <a:t>35</a:t>
            </a:fld>
            <a:endParaRPr lang="en-AU"/>
          </a:p>
        </p:txBody>
      </p:sp>
    </p:spTree>
    <p:extLst>
      <p:ext uri="{BB962C8B-B14F-4D97-AF65-F5344CB8AC3E}">
        <p14:creationId xmlns:p14="http://schemas.microsoft.com/office/powerpoint/2010/main" val="2525226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Water levels</a:t>
            </a:r>
            <a:r>
              <a:rPr lang="en-AU" baseline="0" dirty="0" smtClean="0"/>
              <a:t> in KWTP1-1S = 13.8 </a:t>
            </a:r>
            <a:r>
              <a:rPr lang="en-AU" baseline="0" dirty="0" err="1" smtClean="0"/>
              <a:t>mAHD</a:t>
            </a:r>
            <a:r>
              <a:rPr lang="en-AU" baseline="0" dirty="0" smtClean="0"/>
              <a:t> Apr 2014 &amp; 13.7 </a:t>
            </a:r>
            <a:r>
              <a:rPr lang="en-AU" baseline="0" dirty="0" err="1" smtClean="0"/>
              <a:t>mAHD</a:t>
            </a:r>
            <a:endParaRPr lang="en-AU" baseline="0" dirty="0" smtClean="0"/>
          </a:p>
          <a:p>
            <a:r>
              <a:rPr lang="en-AU" baseline="0" dirty="0" smtClean="0"/>
              <a:t>Gradient towards lake but break in slope</a:t>
            </a:r>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36</a:t>
            </a:fld>
            <a:endParaRPr lang="en-US"/>
          </a:p>
        </p:txBody>
      </p:sp>
    </p:spTree>
    <p:extLst>
      <p:ext uri="{BB962C8B-B14F-4D97-AF65-F5344CB8AC3E}">
        <p14:creationId xmlns:p14="http://schemas.microsoft.com/office/powerpoint/2010/main" val="1540522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37</a:t>
            </a:fld>
            <a:endParaRPr lang="en-US"/>
          </a:p>
        </p:txBody>
      </p:sp>
    </p:spTree>
    <p:extLst>
      <p:ext uri="{BB962C8B-B14F-4D97-AF65-F5344CB8AC3E}">
        <p14:creationId xmlns:p14="http://schemas.microsoft.com/office/powerpoint/2010/main" val="1025841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Note small input N compared with very large groundwater N, mainly form mineralisation of the peat in the lake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38</a:t>
            </a:fld>
            <a:endParaRPr lang="en-US"/>
          </a:p>
        </p:txBody>
      </p:sp>
    </p:spTree>
    <p:extLst>
      <p:ext uri="{BB962C8B-B14F-4D97-AF65-F5344CB8AC3E}">
        <p14:creationId xmlns:p14="http://schemas.microsoft.com/office/powerpoint/2010/main" val="2413722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Oxidation of pyrite on drying produces sulphuric acid and the mobilisation of heavy metals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39</a:t>
            </a:fld>
            <a:endParaRPr lang="en-US"/>
          </a:p>
        </p:txBody>
      </p:sp>
    </p:spTree>
    <p:extLst>
      <p:ext uri="{BB962C8B-B14F-4D97-AF65-F5344CB8AC3E}">
        <p14:creationId xmlns:p14="http://schemas.microsoft.com/office/powerpoint/2010/main" val="2109603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Examples of the damming effect of MAR when added to the Superficial Aquifer – and the impact of very transmissive aquifers in the south west of this catchment (no mounds form)</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40</a:t>
            </a:fld>
            <a:endParaRPr lang="en-US"/>
          </a:p>
        </p:txBody>
      </p:sp>
    </p:spTree>
    <p:extLst>
      <p:ext uri="{BB962C8B-B14F-4D97-AF65-F5344CB8AC3E}">
        <p14:creationId xmlns:p14="http://schemas.microsoft.com/office/powerpoint/2010/main" val="3701388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It is feasible to raise levels by several metres using less than a fifth of the available wastewater that is going to the </a:t>
            </a:r>
            <a:r>
              <a:rPr lang="en-AU" dirty="0" err="1" smtClean="0"/>
              <a:t>ioean</a:t>
            </a:r>
            <a:r>
              <a:rPr lang="en-AU" dirty="0" smtClean="0"/>
              <a:t> (or a tenth in 2032)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41</a:t>
            </a:fld>
            <a:endParaRPr lang="en-US"/>
          </a:p>
        </p:txBody>
      </p:sp>
    </p:spTree>
    <p:extLst>
      <p:ext uri="{BB962C8B-B14F-4D97-AF65-F5344CB8AC3E}">
        <p14:creationId xmlns:p14="http://schemas.microsoft.com/office/powerpoint/2010/main" val="4212835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number of very wet months (&gt;200mm) over the Gnangara Mound has decreased from about 7 to 2, and of wet months (&gt; 150mm) from 16 to 7</a:t>
            </a:r>
          </a:p>
          <a:p>
            <a:endParaRPr lang="en-AU" dirty="0"/>
          </a:p>
          <a:p>
            <a:r>
              <a:rPr lang="en-AU" dirty="0" smtClean="0"/>
              <a:t>Recharge decreases proportionally more than decreases in rainfall so it is now a lot less; particularly when rain comes in showers with intermittent sunny and windy periods which dries soil and vegetation before the next shower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5</a:t>
            </a:fld>
            <a:endParaRPr lang="en-US"/>
          </a:p>
        </p:txBody>
      </p:sp>
    </p:spTree>
    <p:extLst>
      <p:ext uri="{BB962C8B-B14F-4D97-AF65-F5344CB8AC3E}">
        <p14:creationId xmlns:p14="http://schemas.microsoft.com/office/powerpoint/2010/main" val="594036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extent of treated wastewater plumes is only a small fraction of the area affected by increased levels. This assumes that industry doesn't target these plumes for extraction – as in the case for the Kwinana WWTP where no treated wastewater has reached the coastline after &gt; 40 years of infiltration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42</a:t>
            </a:fld>
            <a:endParaRPr lang="en-US"/>
          </a:p>
        </p:txBody>
      </p:sp>
    </p:spTree>
    <p:extLst>
      <p:ext uri="{BB962C8B-B14F-4D97-AF65-F5344CB8AC3E}">
        <p14:creationId xmlns:p14="http://schemas.microsoft.com/office/powerpoint/2010/main" val="607348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SWI can be managed using MAR by adding water close to the toe of the wedge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43</a:t>
            </a:fld>
            <a:endParaRPr lang="en-US"/>
          </a:p>
        </p:txBody>
      </p:sp>
    </p:spTree>
    <p:extLst>
      <p:ext uri="{BB962C8B-B14F-4D97-AF65-F5344CB8AC3E}">
        <p14:creationId xmlns:p14="http://schemas.microsoft.com/office/powerpoint/2010/main" val="4214059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While MAR increases both N and P concentrations and loads, the effect of the drying climate results in a net decrease in loads entering Cockburn Sound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44</a:t>
            </a:fld>
            <a:endParaRPr lang="en-US"/>
          </a:p>
        </p:txBody>
      </p:sp>
    </p:spTree>
    <p:extLst>
      <p:ext uri="{BB962C8B-B14F-4D97-AF65-F5344CB8AC3E}">
        <p14:creationId xmlns:p14="http://schemas.microsoft.com/office/powerpoint/2010/main" val="1576930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Salinity of TWW is slightly lower than the ambient groundwater, and much lower tan the wetlands where salts get concentrated by evaporation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45</a:t>
            </a:fld>
            <a:endParaRPr lang="en-US"/>
          </a:p>
        </p:txBody>
      </p:sp>
    </p:spTree>
    <p:extLst>
      <p:ext uri="{BB962C8B-B14F-4D97-AF65-F5344CB8AC3E}">
        <p14:creationId xmlns:p14="http://schemas.microsoft.com/office/powerpoint/2010/main" val="3322704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 levels at Kwinana (oxidation ditch) are much lower than at the Woodman Point WWTP (which is about to be upgraded)</a:t>
            </a:r>
          </a:p>
          <a:p>
            <a:r>
              <a:rPr lang="en-AU" dirty="0" smtClean="0"/>
              <a:t> P levels are also higher than trigger values but as shown later, are removed in limestone-rich aquifers</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46</a:t>
            </a:fld>
            <a:endParaRPr lang="en-US"/>
          </a:p>
        </p:txBody>
      </p:sp>
    </p:spTree>
    <p:extLst>
      <p:ext uri="{BB962C8B-B14F-4D97-AF65-F5344CB8AC3E}">
        <p14:creationId xmlns:p14="http://schemas.microsoft.com/office/powerpoint/2010/main" val="1054538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Left hand map shows the mound created by 3.5 GL/y of TWW being infiltrated into the aquifer at Gordon Road, Mandurah. The low zone to the NW of the WWTP (boundary is shown in yellow) probably results from pumping bores used to irrigate nearby POS and the Meadow Springs golf club</a:t>
            </a:r>
          </a:p>
          <a:p>
            <a:r>
              <a:rPr lang="en-AU" dirty="0" smtClean="0"/>
              <a:t>Sucralose is an indicator of TWW and this show that most of the infiltrated water flows to the NW, away from Lake </a:t>
            </a:r>
            <a:r>
              <a:rPr lang="en-AU" dirty="0" err="1" smtClean="0"/>
              <a:t>Goegrup</a:t>
            </a:r>
            <a:r>
              <a:rPr lang="en-AU" dirty="0" smtClean="0"/>
              <a:t>, an towards the areas of greatest extraction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47</a:t>
            </a:fld>
            <a:endParaRPr lang="en-US"/>
          </a:p>
        </p:txBody>
      </p:sp>
    </p:spTree>
    <p:extLst>
      <p:ext uri="{BB962C8B-B14F-4D97-AF65-F5344CB8AC3E}">
        <p14:creationId xmlns:p14="http://schemas.microsoft.com/office/powerpoint/2010/main" val="3512740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By contrast, nitrogen is highest in the SW as a result of </a:t>
            </a:r>
            <a:r>
              <a:rPr lang="en-AU" dirty="0" err="1" smtClean="0"/>
              <a:t>biosolids</a:t>
            </a:r>
            <a:r>
              <a:rPr lang="en-AU" dirty="0" smtClean="0"/>
              <a:t> that used to be dried in eth southern part of the WWTP. </a:t>
            </a:r>
          </a:p>
          <a:p>
            <a:endParaRPr lang="en-AU" dirty="0"/>
          </a:p>
          <a:p>
            <a:r>
              <a:rPr lang="en-AU" dirty="0" smtClean="0"/>
              <a:t>P levels are low, indicating removal by eth limestone aquifer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48</a:t>
            </a:fld>
            <a:endParaRPr lang="en-US"/>
          </a:p>
        </p:txBody>
      </p:sp>
    </p:spTree>
    <p:extLst>
      <p:ext uri="{BB962C8B-B14F-4D97-AF65-F5344CB8AC3E}">
        <p14:creationId xmlns:p14="http://schemas.microsoft.com/office/powerpoint/2010/main" val="3091497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 more extensive scheme for the WESROC and adjacent LGAs has also been designed on paper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50</a:t>
            </a:fld>
            <a:endParaRPr lang="en-US"/>
          </a:p>
        </p:txBody>
      </p:sp>
    </p:spTree>
    <p:extLst>
      <p:ext uri="{BB962C8B-B14F-4D97-AF65-F5344CB8AC3E}">
        <p14:creationId xmlns:p14="http://schemas.microsoft.com/office/powerpoint/2010/main" val="12152859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Water Corporation commissioned a study of adding TWW directly to the aquifer in the Mosman Peninsula in late 2004. This was criticised for adding excessive N to the Swan estuary and was shelved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51</a:t>
            </a:fld>
            <a:endParaRPr lang="en-US"/>
          </a:p>
        </p:txBody>
      </p:sp>
    </p:spTree>
    <p:extLst>
      <p:ext uri="{BB962C8B-B14F-4D97-AF65-F5344CB8AC3E}">
        <p14:creationId xmlns:p14="http://schemas.microsoft.com/office/powerpoint/2010/main" val="146020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52</a:t>
            </a:fld>
            <a:endParaRPr lang="en-US"/>
          </a:p>
        </p:txBody>
      </p:sp>
    </p:spTree>
    <p:extLst>
      <p:ext uri="{BB962C8B-B14F-4D97-AF65-F5344CB8AC3E}">
        <p14:creationId xmlns:p14="http://schemas.microsoft.com/office/powerpoint/2010/main" val="182341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9506B1-F834-4584-AAF0-266038A21EC5}" type="slidenum">
              <a:rPr lang="en-AU"/>
              <a:pPr/>
              <a:t>6</a:t>
            </a:fld>
            <a:endParaRPr lang="en-AU"/>
          </a:p>
        </p:txBody>
      </p:sp>
      <p:sp>
        <p:nvSpPr>
          <p:cNvPr id="310274" name="Rectangle 2"/>
          <p:cNvSpPr>
            <a:spLocks noGrp="1" noRot="1" noChangeAspect="1" noChangeArrowheads="1" noTextEdit="1"/>
          </p:cNvSpPr>
          <p:nvPr>
            <p:ph type="sldImg"/>
          </p:nvPr>
        </p:nvSpPr>
        <p:spPr>
          <a:xfrm>
            <a:off x="939800" y="752475"/>
            <a:ext cx="5016500" cy="3762375"/>
          </a:xfrm>
          <a:ln/>
        </p:spPr>
      </p:sp>
      <p:sp>
        <p:nvSpPr>
          <p:cNvPr id="310275" name="Rectangle 3"/>
          <p:cNvSpPr>
            <a:spLocks noGrp="1" noChangeArrowheads="1"/>
          </p:cNvSpPr>
          <p:nvPr>
            <p:ph type="body" idx="1"/>
          </p:nvPr>
        </p:nvSpPr>
        <p:spPr/>
        <p:txBody>
          <a:bodyPr/>
          <a:lstStyle/>
          <a:p>
            <a:r>
              <a:rPr lang="en-US" dirty="0" smtClean="0"/>
              <a:t>Loss </a:t>
            </a:r>
            <a:r>
              <a:rPr lang="en-US" dirty="0"/>
              <a:t>in groundwater levels mainly on </a:t>
            </a:r>
            <a:r>
              <a:rPr lang="en-US" dirty="0" err="1"/>
              <a:t>Gnangara</a:t>
            </a:r>
            <a:r>
              <a:rPr lang="en-US" dirty="0"/>
              <a:t> Mound associated with </a:t>
            </a:r>
            <a:r>
              <a:rPr lang="en-US" dirty="0" smtClean="0"/>
              <a:t>less rainfall, pines </a:t>
            </a:r>
            <a:r>
              <a:rPr lang="en-US" dirty="0"/>
              <a:t>and areas of abstraction</a:t>
            </a:r>
          </a:p>
          <a:p>
            <a:r>
              <a:rPr lang="en-US" dirty="0"/>
              <a:t>Salt water intrusion </a:t>
            </a:r>
            <a:r>
              <a:rPr lang="en-US" dirty="0" smtClean="0"/>
              <a:t>an emerging </a:t>
            </a:r>
            <a:r>
              <a:rPr lang="en-US" dirty="0"/>
              <a:t>issue in </a:t>
            </a:r>
            <a:r>
              <a:rPr lang="en-US" dirty="0" smtClean="0"/>
              <a:t>the NW </a:t>
            </a:r>
            <a:r>
              <a:rPr lang="en-US" dirty="0"/>
              <a:t>coastal strip around Ocean Reef, </a:t>
            </a:r>
            <a:r>
              <a:rPr lang="en-US" dirty="0" err="1"/>
              <a:t>Coogee</a:t>
            </a:r>
            <a:r>
              <a:rPr lang="en-US" dirty="0"/>
              <a:t> and west of </a:t>
            </a:r>
            <a:r>
              <a:rPr lang="en-US" dirty="0" err="1"/>
              <a:t>Mandurah</a:t>
            </a:r>
            <a:r>
              <a:rPr lang="en-US" dirty="0"/>
              <a:t> Road around Lakes </a:t>
            </a:r>
            <a:r>
              <a:rPr lang="en-US" dirty="0" err="1"/>
              <a:t>Cooloongup</a:t>
            </a:r>
            <a:r>
              <a:rPr lang="en-US" dirty="0"/>
              <a:t> and </a:t>
            </a:r>
            <a:r>
              <a:rPr lang="en-US" dirty="0" err="1"/>
              <a:t>Walyungup</a:t>
            </a:r>
            <a:r>
              <a:rPr lang="en-US" dirty="0"/>
              <a:t> </a:t>
            </a:r>
          </a:p>
          <a:p>
            <a:endParaRPr lang="en-US" dirty="0"/>
          </a:p>
          <a:p>
            <a:r>
              <a:rPr lang="en-US" dirty="0"/>
              <a:t> </a:t>
            </a:r>
            <a:endParaRPr lang="en-AU" dirty="0"/>
          </a:p>
        </p:txBody>
      </p:sp>
    </p:spTree>
    <p:extLst>
      <p:ext uri="{BB962C8B-B14F-4D97-AF65-F5344CB8AC3E}">
        <p14:creationId xmlns:p14="http://schemas.microsoft.com/office/powerpoint/2010/main" val="1205764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53</a:t>
            </a:fld>
            <a:endParaRPr lang="en-US"/>
          </a:p>
        </p:txBody>
      </p:sp>
    </p:spTree>
    <p:extLst>
      <p:ext uri="{BB962C8B-B14F-4D97-AF65-F5344CB8AC3E}">
        <p14:creationId xmlns:p14="http://schemas.microsoft.com/office/powerpoint/2010/main" val="195280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54</a:t>
            </a:fld>
            <a:endParaRPr lang="en-US"/>
          </a:p>
        </p:txBody>
      </p:sp>
    </p:spTree>
    <p:extLst>
      <p:ext uri="{BB962C8B-B14F-4D97-AF65-F5344CB8AC3E}">
        <p14:creationId xmlns:p14="http://schemas.microsoft.com/office/powerpoint/2010/main" val="153743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There appears to be differences between groups in acceptance of treated wastewater as a suitable source of water for recharging the Superficial Aquifer</a:t>
            </a:r>
          </a:p>
          <a:p>
            <a:r>
              <a:rPr lang="en-AU" dirty="0" smtClean="0"/>
              <a:t>Having all regulators meet to discuss standards can result in them being more cautious than any one was at the start of the process</a:t>
            </a:r>
          </a:p>
          <a:p>
            <a:endParaRPr lang="en-AU" dirty="0" smtClean="0"/>
          </a:p>
          <a:p>
            <a:r>
              <a:rPr lang="en-AU" dirty="0" smtClean="0"/>
              <a:t>Likewise having only people who are interested in promoting reuse can result in extreme risks being taken </a:t>
            </a:r>
          </a:p>
          <a:p>
            <a:endParaRPr lang="en-AU" dirty="0" smtClean="0"/>
          </a:p>
          <a:p>
            <a:r>
              <a:rPr lang="en-AU" dirty="0" smtClean="0"/>
              <a:t>All parties need to be present to get a balanced outcome. </a:t>
            </a:r>
          </a:p>
          <a:p>
            <a:endParaRPr lang="en-AU" dirty="0" smtClean="0"/>
          </a:p>
          <a:p>
            <a:r>
              <a:rPr lang="en-AU" dirty="0" smtClean="0"/>
              <a:t>The s16e advice given by the EPA in md 2000s may be a case of the former </a:t>
            </a:r>
            <a:endParaRPr lang="en-AU" dirty="0"/>
          </a:p>
          <a:p>
            <a:endParaRPr lang="en-AU" dirty="0" smtClean="0"/>
          </a:p>
          <a:p>
            <a:endParaRPr lang="en-AU" dirty="0"/>
          </a:p>
          <a:p>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56</a:t>
            </a:fld>
            <a:endParaRPr lang="en-US"/>
          </a:p>
        </p:txBody>
      </p:sp>
    </p:spTree>
    <p:extLst>
      <p:ext uri="{BB962C8B-B14F-4D97-AF65-F5344CB8AC3E}">
        <p14:creationId xmlns:p14="http://schemas.microsoft.com/office/powerpoint/2010/main" val="3967062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 small fall in groundwater level in areas underlain by a salt water wedge can disguise a much larger loss in freshwater thickness.  </a:t>
            </a:r>
          </a:p>
          <a:p>
            <a:r>
              <a:rPr lang="en-AU" dirty="0" smtClean="0"/>
              <a:t>These data from a bore located more than half a km from the Yanchep coast shows a progressive increase in salinity which accelerated since 2009</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7</a:t>
            </a:fld>
            <a:endParaRPr lang="en-US"/>
          </a:p>
        </p:txBody>
      </p:sp>
    </p:spTree>
    <p:extLst>
      <p:ext uri="{BB962C8B-B14F-4D97-AF65-F5344CB8AC3E}">
        <p14:creationId xmlns:p14="http://schemas.microsoft.com/office/powerpoint/2010/main" val="1870780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Wetlands have been progressively lost on the coastal plain with those nearest the mound to be lost first (Pinjar, Gnangara etc) </a:t>
            </a:r>
          </a:p>
          <a:p>
            <a:r>
              <a:rPr lang="en-AU" dirty="0" smtClean="0"/>
              <a:t>While they retain some ecological function, the loss of free water in summer from all lakes will seriously affect breeding </a:t>
            </a:r>
          </a:p>
          <a:p>
            <a:r>
              <a:rPr lang="en-AU" dirty="0"/>
              <a:t>Permanent wetlands can have a drought refuge function for waterbirds and provide resources for estuarine waterbirds (such as nesting sites and access to freshwater</a:t>
            </a:r>
            <a:r>
              <a:rPr lang="en-AU" dirty="0" smtClean="0"/>
              <a:t>) – Mike Bamford. Therefore their loss would have wider implications than first appreciated. </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8</a:t>
            </a:fld>
            <a:endParaRPr lang="en-US"/>
          </a:p>
        </p:txBody>
      </p:sp>
    </p:spTree>
    <p:extLst>
      <p:ext uri="{BB962C8B-B14F-4D97-AF65-F5344CB8AC3E}">
        <p14:creationId xmlns:p14="http://schemas.microsoft.com/office/powerpoint/2010/main" val="25016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Local communities are going to great lengths to retain open water in urban wetlands.</a:t>
            </a:r>
          </a:p>
          <a:p>
            <a:r>
              <a:rPr lang="en-AU" dirty="0" smtClean="0"/>
              <a:t>Lake Jualbup was frequently full in the 1980s but is now dry each summer unless it receives water from </a:t>
            </a:r>
            <a:r>
              <a:rPr lang="en-AU" dirty="0"/>
              <a:t>de-watering </a:t>
            </a:r>
            <a:r>
              <a:rPr lang="en-AU" dirty="0" smtClean="0"/>
              <a:t>at QE2</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9</a:t>
            </a:fld>
            <a:endParaRPr lang="en-US"/>
          </a:p>
        </p:txBody>
      </p:sp>
    </p:spTree>
    <p:extLst>
      <p:ext uri="{BB962C8B-B14F-4D97-AF65-F5344CB8AC3E}">
        <p14:creationId xmlns:p14="http://schemas.microsoft.com/office/powerpoint/2010/main" val="2841426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On the left is an example of a main drain operated by the Water Corporation – Herdsman which discharges to Floreat Beach</a:t>
            </a:r>
          </a:p>
          <a:p>
            <a:r>
              <a:rPr lang="en-AU" dirty="0" smtClean="0"/>
              <a:t>On the right is a cross section of a soak well for discharging roof runoff (upper right) and an absorption basins for local government road runoff (lower right)</a:t>
            </a:r>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11</a:t>
            </a:fld>
            <a:endParaRPr lang="en-US"/>
          </a:p>
        </p:txBody>
      </p:sp>
    </p:spTree>
    <p:extLst>
      <p:ext uri="{BB962C8B-B14F-4D97-AF65-F5344CB8AC3E}">
        <p14:creationId xmlns:p14="http://schemas.microsoft.com/office/powerpoint/2010/main" val="715182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1497" y="5500319"/>
            <a:ext cx="9170984" cy="1357681"/>
            <a:chOff x="1497" y="5500319"/>
            <a:chExt cx="9170984" cy="1357681"/>
          </a:xfrm>
        </p:grpSpPr>
        <p:sp>
          <p:nvSpPr>
            <p:cNvPr id="2" name="Rectangle 1"/>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5"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36"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37"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38"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pic>
          <p:nvPicPr>
            <p:cNvPr id="10"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11" name="Group 19"/>
            <p:cNvGrpSpPr/>
            <p:nvPr userDrawn="1"/>
          </p:nvGrpSpPr>
          <p:grpSpPr>
            <a:xfrm>
              <a:off x="360000" y="5807505"/>
              <a:ext cx="814388" cy="95250"/>
              <a:chOff x="3495675" y="5969000"/>
              <a:chExt cx="814388" cy="95250"/>
            </a:xfrm>
            <a:solidFill>
              <a:schemeClr val="accent1"/>
            </a:solidFill>
          </p:grpSpPr>
          <p:sp>
            <p:nvSpPr>
              <p:cNvPr id="1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4"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6"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1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1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2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2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2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23"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2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2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9" name="Text Placeholder 8"/>
          <p:cNvSpPr>
            <a:spLocks noGrp="1"/>
          </p:cNvSpPr>
          <p:nvPr userDrawn="1">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US" smtClean="0"/>
              <a:t>Click to edit Master text styles</a:t>
            </a:r>
          </a:p>
        </p:txBody>
      </p:sp>
      <p:sp>
        <p:nvSpPr>
          <p:cNvPr id="15" name="Text Placeholder 14"/>
          <p:cNvSpPr>
            <a:spLocks noGrp="1"/>
          </p:cNvSpPr>
          <p:nvPr userDrawn="1">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
        <p:nvSpPr>
          <p:cNvPr id="17" name="Title 15"/>
          <p:cNvSpPr>
            <a:spLocks noGrp="1"/>
          </p:cNvSpPr>
          <p:nvPr userDrawn="1">
            <p:ph type="title"/>
          </p:nvPr>
        </p:nvSpPr>
        <p:spPr>
          <a:xfrm>
            <a:off x="360000" y="3122613"/>
            <a:ext cx="8043863" cy="1080000"/>
          </a:xfrm>
          <a:prstGeom prst="rect">
            <a:avLst/>
          </a:prstGeom>
        </p:spPr>
        <p:txBody>
          <a:bodyPr anchor="b">
            <a:noAutofit/>
          </a:bodyPr>
          <a:lstStyle>
            <a:lvl1pPr>
              <a:lnSpc>
                <a:spcPct val="85000"/>
              </a:lnSpc>
              <a:defRPr sz="4400">
                <a:solidFill>
                  <a:schemeClr val="bg1"/>
                </a:solidFill>
              </a:defRPr>
            </a:lvl1pPr>
          </a:lstStyle>
          <a:p>
            <a:r>
              <a:rPr lang="en-US" smtClean="0"/>
              <a:t>Click to edit Master title style</a:t>
            </a:r>
            <a:endParaRPr lang="en-AU" dirty="0" smtClean="0"/>
          </a:p>
        </p:txBody>
      </p:sp>
    </p:spTree>
    <p:extLst>
      <p:ext uri="{BB962C8B-B14F-4D97-AF65-F5344CB8AC3E}">
        <p14:creationId xmlns:p14="http://schemas.microsoft.com/office/powerpoint/2010/main" val="341313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363" y="1276350"/>
            <a:ext cx="414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80363" y="1276350"/>
            <a:ext cx="414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12" name="Picture Placeholder 11"/>
          <p:cNvSpPr>
            <a:spLocks noGrp="1"/>
          </p:cNvSpPr>
          <p:nvPr>
            <p:ph type="pic" sz="quarter" idx="15"/>
          </p:nvPr>
        </p:nvSpPr>
        <p:spPr>
          <a:xfrm>
            <a:off x="360363" y="1933250"/>
            <a:ext cx="4140000" cy="3902400"/>
          </a:xfrm>
        </p:spPr>
        <p:txBody>
          <a:bodyPr rtlCol="0">
            <a:noAutofit/>
          </a:bodyPr>
          <a:lstStyle/>
          <a:p>
            <a:pPr lvl="0"/>
            <a:r>
              <a:rPr lang="en-US" noProof="0" smtClean="0"/>
              <a:t>Click icon to add picture</a:t>
            </a:r>
            <a:endParaRPr lang="en-AU" noProof="0" dirty="0"/>
          </a:p>
        </p:txBody>
      </p:sp>
      <p:sp>
        <p:nvSpPr>
          <p:cNvPr id="13" name="Picture Placeholder 11"/>
          <p:cNvSpPr>
            <a:spLocks noGrp="1"/>
          </p:cNvSpPr>
          <p:nvPr>
            <p:ph type="pic" sz="quarter" idx="16"/>
          </p:nvPr>
        </p:nvSpPr>
        <p:spPr>
          <a:xfrm>
            <a:off x="4680363" y="1933250"/>
            <a:ext cx="4140000" cy="3902400"/>
          </a:xfrm>
        </p:spPr>
        <p:txBody>
          <a:bodyPr rtlCol="0">
            <a:noAutofit/>
          </a:bodyPr>
          <a:lstStyle/>
          <a:p>
            <a:pPr lvl="0"/>
            <a:r>
              <a:rPr lang="en-US" noProof="0" smtClean="0"/>
              <a:t>Click icon to add picture</a:t>
            </a:r>
            <a:endParaRPr lang="en-AU" noProof="0" dirty="0"/>
          </a:p>
        </p:txBody>
      </p:sp>
      <p:sp>
        <p:nvSpPr>
          <p:cNvPr id="8" name="Footer Placeholder 4"/>
          <p:cNvSpPr>
            <a:spLocks noGrp="1"/>
          </p:cNvSpPr>
          <p:nvPr>
            <p:ph type="ftr" sz="quarter" idx="17"/>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363" y="1273375"/>
            <a:ext cx="270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3244475" y="1273375"/>
            <a:ext cx="270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ext Placeholder 4"/>
          <p:cNvSpPr>
            <a:spLocks noGrp="1"/>
          </p:cNvSpPr>
          <p:nvPr>
            <p:ph type="body" sz="quarter" idx="14"/>
          </p:nvPr>
        </p:nvSpPr>
        <p:spPr>
          <a:xfrm>
            <a:off x="6128588" y="1273375"/>
            <a:ext cx="270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10" name="Picture Placeholder 11"/>
          <p:cNvSpPr>
            <a:spLocks noGrp="1"/>
          </p:cNvSpPr>
          <p:nvPr>
            <p:ph type="pic" sz="quarter" idx="17"/>
          </p:nvPr>
        </p:nvSpPr>
        <p:spPr>
          <a:xfrm>
            <a:off x="360363" y="1921374"/>
            <a:ext cx="2700000" cy="3914275"/>
          </a:xfrm>
        </p:spPr>
        <p:txBody>
          <a:bodyPr rtlCol="0">
            <a:noAutofit/>
          </a:bodyPr>
          <a:lstStyle/>
          <a:p>
            <a:pPr lvl="0"/>
            <a:r>
              <a:rPr lang="en-US" noProof="0" smtClean="0"/>
              <a:t>Click icon to add picture</a:t>
            </a:r>
            <a:endParaRPr lang="en-AU" noProof="0" dirty="0"/>
          </a:p>
        </p:txBody>
      </p:sp>
      <p:sp>
        <p:nvSpPr>
          <p:cNvPr id="12" name="Picture Placeholder 11"/>
          <p:cNvSpPr>
            <a:spLocks noGrp="1"/>
          </p:cNvSpPr>
          <p:nvPr>
            <p:ph type="pic" sz="quarter" idx="18"/>
          </p:nvPr>
        </p:nvSpPr>
        <p:spPr>
          <a:xfrm>
            <a:off x="3244475" y="1921374"/>
            <a:ext cx="2700000" cy="3914275"/>
          </a:xfrm>
        </p:spPr>
        <p:txBody>
          <a:bodyPr rtlCol="0">
            <a:noAutofit/>
          </a:bodyPr>
          <a:lstStyle/>
          <a:p>
            <a:pPr lvl="0"/>
            <a:r>
              <a:rPr lang="en-US" noProof="0" smtClean="0"/>
              <a:t>Click icon to add picture</a:t>
            </a:r>
            <a:endParaRPr lang="en-AU" noProof="0" dirty="0"/>
          </a:p>
        </p:txBody>
      </p:sp>
      <p:sp>
        <p:nvSpPr>
          <p:cNvPr id="13" name="Picture Placeholder 11"/>
          <p:cNvSpPr>
            <a:spLocks noGrp="1"/>
          </p:cNvSpPr>
          <p:nvPr>
            <p:ph type="pic" sz="quarter" idx="19"/>
          </p:nvPr>
        </p:nvSpPr>
        <p:spPr>
          <a:xfrm>
            <a:off x="6128588" y="1921374"/>
            <a:ext cx="2700000" cy="3914275"/>
          </a:xfrm>
        </p:spPr>
        <p:txBody>
          <a:bodyPr rtlCol="0">
            <a:noAutofit/>
          </a:bodyPr>
          <a:lstStyle/>
          <a:p>
            <a:pPr lvl="0"/>
            <a:r>
              <a:rPr lang="en-US" noProof="0" smtClean="0"/>
              <a:t>Click icon to add picture</a:t>
            </a:r>
            <a:endParaRPr lang="en-AU" noProof="0" dirty="0"/>
          </a:p>
        </p:txBody>
      </p:sp>
      <p:sp>
        <p:nvSpPr>
          <p:cNvPr id="11" name="Footer Placeholder 4"/>
          <p:cNvSpPr>
            <a:spLocks noGrp="1"/>
          </p:cNvSpPr>
          <p:nvPr>
            <p:ph type="ftr" sz="quarter" idx="20"/>
          </p:nvPr>
        </p:nvSpPr>
        <p:spPr>
          <a:xfrm>
            <a:off x="161363" y="6570663"/>
            <a:ext cx="3629399" cy="107950"/>
          </a:xfrm>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numCol="2" spcCol="360000"/>
          <a:lstStyle>
            <a:lvl2pPr marL="252000" indent="-250825">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numCol="3" spcCol="360000"/>
          <a:lstStyle>
            <a:lvl2pPr marL="252000" indent="-250825">
              <a:defRPr/>
            </a:lvl2pPr>
            <a:lvl5pPr>
              <a:buClr>
                <a:srgbClr val="4F4C4D"/>
              </a:buClr>
              <a:defRPr>
                <a:solidFill>
                  <a:srgbClr val="48464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smtClean="0"/>
              <a:t>Recycled water for heavy industry and preventing seawater intrusion  |  'Kwinana MAR'</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1pPr marL="378000" indent="-378000">
              <a:buFont typeface="+mj-lt"/>
              <a:buAutoNum type="arabicPeriod"/>
              <a:defRPr/>
            </a:lvl1pPr>
            <a:lvl2pPr marL="630000" indent="-250825">
              <a:defRPr/>
            </a:lvl2pPr>
            <a:lvl3pPr marL="756000">
              <a:defRPr/>
            </a:lvl3pPr>
            <a:lvl4pPr marL="1008000">
              <a:defRPr/>
            </a:lvl4pPr>
            <a:lvl5pPr marL="1260000">
              <a:buClr>
                <a:srgbClr val="4F4C4D"/>
              </a:buClr>
              <a:defRPr>
                <a:solidFill>
                  <a:srgbClr val="4F4C4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smtClean="0"/>
              <a:t>Recycled water for heavy industry and preventing seawater intrusion  |  'Kwinana MAR'</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9300"/>
          </a:xfrm>
        </p:spPr>
        <p:txBody>
          <a:bodyPr/>
          <a:lstStyle>
            <a:lvl1pPr>
              <a:lnSpc>
                <a:spcPct val="85000"/>
              </a:lnSpc>
              <a:spcAft>
                <a:spcPts val="0"/>
              </a:spcAft>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smtClean="0"/>
              <a:t>Recycled water for heavy industry and preventing seawater intrusion  |  'Kwinana MAR'</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 full picture">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360363" y="1276350"/>
            <a:ext cx="8460000" cy="4559300"/>
          </a:xfrm>
        </p:spPr>
        <p:txBody>
          <a:bodyPr rtlCol="0">
            <a:noAutofit/>
          </a:bodyPr>
          <a:lstStyle/>
          <a:p>
            <a:pPr lvl="0"/>
            <a:r>
              <a:rPr lang="en-US" noProof="0" smtClean="0"/>
              <a:t>Click icon to add picture</a:t>
            </a:r>
            <a:endParaRPr lang="en-US" noProof="0" dirty="0"/>
          </a:p>
        </p:txBody>
      </p:sp>
      <p:sp>
        <p:nvSpPr>
          <p:cNvPr id="5"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6" name="Footer Placeholder 4"/>
          <p:cNvSpPr>
            <a:spLocks noGrp="1"/>
          </p:cNvSpPr>
          <p:nvPr>
            <p:ph type="ftr" sz="quarter" idx="15"/>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7938" y="6056313"/>
            <a:ext cx="9161463" cy="801687"/>
            <a:chOff x="-7938" y="6056313"/>
            <a:chExt cx="9161463" cy="801687"/>
          </a:xfrm>
        </p:grpSpPr>
        <p:sp>
          <p:nvSpPr>
            <p:cNvPr id="3"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p>
          </p:txBody>
        </p:sp>
        <p:grpSp>
          <p:nvGrpSpPr>
            <p:cNvPr id="6" name="Group 1"/>
            <p:cNvGrpSpPr>
              <a:grpSpLocks/>
            </p:cNvGrpSpPr>
            <p:nvPr userDrawn="1"/>
          </p:nvGrpSpPr>
          <p:grpSpPr bwMode="auto">
            <a:xfrm>
              <a:off x="1588" y="6065838"/>
              <a:ext cx="9142412" cy="690562"/>
              <a:chOff x="1495" y="6065893"/>
              <a:chExt cx="9143026" cy="690563"/>
            </a:xfrm>
          </p:grpSpPr>
          <p:sp>
            <p:nvSpPr>
              <p:cNvPr id="7"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a:p>
            </p:txBody>
          </p:sp>
          <p:sp>
            <p:nvSpPr>
              <p:cNvPr id="8"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10"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11"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a:defRPr/>
                </a:pPr>
                <a:endParaRPr lang="en-AU"/>
              </a:p>
            </p:txBody>
          </p:sp>
        </p:grpSp>
        <p:pic>
          <p:nvPicPr>
            <p:cNvPr id="12" name="Picture 78"/>
            <p:cNvPicPr>
              <a:picLocks noChangeAspect="1" noChangeArrowheads="1"/>
            </p:cNvPicPr>
            <p:nvPr userDrawn="1"/>
          </p:nvPicPr>
          <p:blipFill>
            <a:blip r:embed="rId2"/>
            <a:srcRect/>
            <a:stretch>
              <a:fillRect/>
            </a:stretch>
          </p:blipFill>
          <p:spPr bwMode="auto">
            <a:xfrm>
              <a:off x="8459788" y="6191250"/>
              <a:ext cx="454025" cy="454025"/>
            </a:xfrm>
            <a:prstGeom prst="rect">
              <a:avLst/>
            </a:prstGeom>
            <a:noFill/>
            <a:ln w="9525">
              <a:noFill/>
              <a:miter lim="800000"/>
              <a:headEnd/>
              <a:tailEnd/>
            </a:ln>
          </p:spPr>
        </p:pic>
      </p:grpSp>
      <p:sp>
        <p:nvSpPr>
          <p:cNvPr id="9" name="Text Placeholder 8"/>
          <p:cNvSpPr>
            <a:spLocks noGrp="1"/>
          </p:cNvSpPr>
          <p:nvPr>
            <p:ph type="body" sz="quarter" idx="10"/>
          </p:nvPr>
        </p:nvSpPr>
        <p:spPr>
          <a:xfrm>
            <a:off x="360000" y="1276350"/>
            <a:ext cx="7477125" cy="4559301"/>
          </a:xfrm>
        </p:spPr>
        <p:txBody>
          <a:bodyPr/>
          <a:lstStyle>
            <a:lvl1pPr>
              <a:spcAft>
                <a:spcPts val="0"/>
              </a:spcAft>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13" name="Footer Placeholder 5"/>
          <p:cNvSpPr>
            <a:spLocks noGrp="1"/>
          </p:cNvSpPr>
          <p:nvPr userDrawn="1">
            <p:ph type="ftr" sz="quarter" idx="11"/>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a:xfrm>
            <a:off x="360363" y="6570663"/>
            <a:ext cx="6119812" cy="107950"/>
          </a:xfrm>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60000" y="3123776"/>
            <a:ext cx="8042400" cy="1080000"/>
          </a:xfrm>
          <a:prstGeom prst="rect">
            <a:avLst/>
          </a:prstGeom>
        </p:spPr>
        <p:txBody>
          <a:bodyPr rtlCol="0" anchor="b">
            <a:noAutofit/>
          </a:bodyPr>
          <a:lstStyle>
            <a:lvl1pPr algn="l" defTabSz="457200" rtl="0" eaLnBrk="1" latinLnBrk="0" hangingPunct="1">
              <a:lnSpc>
                <a:spcPct val="85000"/>
              </a:lnSpc>
              <a:spcBef>
                <a:spcPct val="0"/>
              </a:spcBef>
              <a:buNone/>
              <a:defRPr lang="en-AU" sz="4400" b="1" kern="1200" dirty="0" smtClean="0">
                <a:solidFill>
                  <a:schemeClr val="bg1"/>
                </a:solidFill>
                <a:latin typeface="+mj-lt"/>
                <a:ea typeface="+mj-ea"/>
                <a:cs typeface="+mj-cs"/>
              </a:defRPr>
            </a:lvl1pPr>
          </a:lstStyle>
          <a:p>
            <a:r>
              <a:rPr lang="en-US" smtClean="0"/>
              <a:t>Click to edit Master title style</a:t>
            </a:r>
            <a:endParaRPr lang="en-AU" dirty="0"/>
          </a:p>
        </p:txBody>
      </p:sp>
      <p:sp>
        <p:nvSpPr>
          <p:cNvPr id="11" name="Text Placeholder 8"/>
          <p:cNvSpPr>
            <a:spLocks noGrp="1"/>
          </p:cNvSpPr>
          <p:nvPr>
            <p:ph type="body" sz="quarter" idx="13"/>
          </p:nvPr>
        </p:nvSpPr>
        <p:spPr>
          <a:xfrm>
            <a:off x="360000" y="4268888"/>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US" smtClean="0"/>
              <a:t>Click to edit Master text styles</a:t>
            </a:r>
          </a:p>
        </p:txBody>
      </p:sp>
      <p:grpSp>
        <p:nvGrpSpPr>
          <p:cNvPr id="39" name="Group 38"/>
          <p:cNvGrpSpPr/>
          <p:nvPr userDrawn="1"/>
        </p:nvGrpSpPr>
        <p:grpSpPr>
          <a:xfrm>
            <a:off x="-26988" y="357188"/>
            <a:ext cx="9199469" cy="6500812"/>
            <a:chOff x="-26988" y="357188"/>
            <a:chExt cx="9199469" cy="6500812"/>
          </a:xfrm>
        </p:grpSpPr>
        <p:grpSp>
          <p:nvGrpSpPr>
            <p:cNvPr id="25" name="Group 66"/>
            <p:cNvGrpSpPr>
              <a:grpSpLocks/>
            </p:cNvGrpSpPr>
            <p:nvPr userDrawn="1"/>
          </p:nvGrpSpPr>
          <p:grpSpPr bwMode="auto">
            <a:xfrm>
              <a:off x="-26988" y="357188"/>
              <a:ext cx="9178926" cy="2571750"/>
              <a:chOff x="-17463" y="357188"/>
              <a:chExt cx="9186863" cy="2571750"/>
            </a:xfrm>
          </p:grpSpPr>
          <p:sp>
            <p:nvSpPr>
              <p:cNvPr id="26"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27"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28"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29"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30"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1"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2"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3"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4"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5"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36"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7"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nvGrpSpPr>
            <p:cNvPr id="38" name="Group 37"/>
            <p:cNvGrpSpPr/>
            <p:nvPr userDrawn="1"/>
          </p:nvGrpSpPr>
          <p:grpSpPr>
            <a:xfrm>
              <a:off x="1497" y="5500319"/>
              <a:ext cx="9170984" cy="1357681"/>
              <a:chOff x="1497" y="5500319"/>
              <a:chExt cx="9170984" cy="1357681"/>
            </a:xfrm>
          </p:grpSpPr>
          <p:sp>
            <p:nvSpPr>
              <p:cNvPr id="79" name="Rectangle 78"/>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42" name="Group 41"/>
              <p:cNvGrpSpPr/>
              <p:nvPr userDrawn="1"/>
            </p:nvGrpSpPr>
            <p:grpSpPr>
              <a:xfrm>
                <a:off x="1497" y="5500319"/>
                <a:ext cx="9170984" cy="996231"/>
                <a:chOff x="1497" y="5500319"/>
                <a:chExt cx="9170984" cy="996231"/>
              </a:xfrm>
            </p:grpSpPr>
            <p:sp>
              <p:nvSpPr>
                <p:cNvPr id="80"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81"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82"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83"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pic>
            <p:nvPicPr>
              <p:cNvPr id="84"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43" name="Group 19"/>
              <p:cNvGrpSpPr/>
              <p:nvPr userDrawn="1"/>
            </p:nvGrpSpPr>
            <p:grpSpPr>
              <a:xfrm>
                <a:off x="360000" y="5807505"/>
                <a:ext cx="814388" cy="95250"/>
                <a:chOff x="3495675" y="5969000"/>
                <a:chExt cx="814388" cy="95250"/>
              </a:xfrm>
              <a:solidFill>
                <a:schemeClr val="accent1"/>
              </a:solidFill>
            </p:grpSpPr>
            <p:sp>
              <p:nvSpPr>
                <p:cNvPr id="4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4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4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3"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sp>
        <p:nvSpPr>
          <p:cNvPr id="56"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2985130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360000" y="2866540"/>
            <a:ext cx="7469550" cy="720000"/>
          </a:xfrm>
          <a:prstGeom prst="rect">
            <a:avLst/>
          </a:prstGeom>
        </p:spPr>
        <p:txBody>
          <a:bodyPr>
            <a:noAutofit/>
          </a:bodyPr>
          <a:lstStyle>
            <a:lvl1pPr>
              <a:lnSpc>
                <a:spcPct val="85000"/>
              </a:lnSpc>
              <a:spcAft>
                <a:spcPts val="0"/>
              </a:spcAft>
              <a:defRPr sz="55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0"/>
          </p:nvPr>
        </p:nvSpPr>
        <p:spPr>
          <a:xfrm>
            <a:off x="360000" y="3712540"/>
            <a:ext cx="2772000" cy="1530000"/>
          </a:xfrm>
        </p:spPr>
        <p:txBody>
          <a:bodyPr>
            <a:noAutofit/>
          </a:bodyPr>
          <a:lstStyle>
            <a:lvl1pPr>
              <a:lnSpc>
                <a:spcPct val="90000"/>
              </a:lnSpc>
              <a:spcAft>
                <a:spcPts val="0"/>
              </a:spcAft>
              <a:defRPr sz="1600" b="1">
                <a:solidFill>
                  <a:srgbClr val="FFFFFF"/>
                </a:solidFill>
              </a:defRPr>
            </a:lvl1pPr>
            <a:lvl2pPr marL="0" indent="0">
              <a:lnSpc>
                <a:spcPct val="90000"/>
              </a:lnSpc>
              <a:spcAft>
                <a:spcPts val="567"/>
              </a:spcAft>
              <a:buNone/>
              <a:defRPr sz="1600">
                <a:solidFill>
                  <a:srgbClr val="FFFFFF"/>
                </a:solidFill>
              </a:defRPr>
            </a:lvl2pPr>
            <a:lvl3pPr marL="266700" indent="-266700">
              <a:lnSpc>
                <a:spcPct val="90000"/>
              </a:lnSpc>
              <a:spcAft>
                <a:spcPts val="0"/>
              </a:spcAft>
              <a:buNone/>
              <a:tabLst>
                <a:tab pos="266700" algn="l"/>
              </a:tabLst>
              <a:defRPr sz="1600">
                <a:solidFill>
                  <a:srgbClr val="FFFFFF"/>
                </a:solidFill>
              </a:defRPr>
            </a:lvl3pPr>
            <a:lvl4pPr>
              <a:defRPr sz="1600">
                <a:solidFill>
                  <a:srgbClr val="FFFFFF"/>
                </a:solidFill>
              </a:defRPr>
            </a:lvl4pPr>
            <a:lvl5pPr>
              <a:defRPr sz="1600">
                <a:solidFill>
                  <a:srgbClr val="FFFFF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14" name="Text Placeholder 12"/>
          <p:cNvSpPr>
            <a:spLocks noGrp="1"/>
          </p:cNvSpPr>
          <p:nvPr>
            <p:ph type="body" sz="quarter" idx="11"/>
          </p:nvPr>
        </p:nvSpPr>
        <p:spPr>
          <a:xfrm>
            <a:off x="3600000" y="3712540"/>
            <a:ext cx="2772000" cy="1530000"/>
          </a:xfrm>
        </p:spPr>
        <p:txBody>
          <a:bodyPr>
            <a:noAutofit/>
          </a:bodyPr>
          <a:lstStyle>
            <a:lvl1pPr marL="271463" indent="-271463">
              <a:lnSpc>
                <a:spcPct val="90000"/>
              </a:lnSpc>
              <a:spcAft>
                <a:spcPts val="0"/>
              </a:spcAft>
              <a:tabLst>
                <a:tab pos="355600" algn="l"/>
              </a:tabLst>
              <a:defRPr sz="1600" b="1">
                <a:solidFill>
                  <a:srgbClr val="FFFFFF"/>
                </a:solidFill>
              </a:defRPr>
            </a:lvl1pPr>
            <a:lvl2pPr marL="0" indent="0">
              <a:lnSpc>
                <a:spcPct val="90000"/>
              </a:lnSpc>
              <a:spcAft>
                <a:spcPts val="567"/>
              </a:spcAft>
              <a:buNone/>
              <a:defRPr sz="1600">
                <a:solidFill>
                  <a:srgbClr val="FFFFFF"/>
                </a:solidFill>
              </a:defRPr>
            </a:lvl2pPr>
            <a:lvl3pPr marL="271463" indent="-271463">
              <a:lnSpc>
                <a:spcPct val="90000"/>
              </a:lnSpc>
              <a:spcAft>
                <a:spcPts val="0"/>
              </a:spcAft>
              <a:buNone/>
              <a:tabLst>
                <a:tab pos="271463" algn="l"/>
              </a:tabLst>
              <a:defRPr lang="en-AU" sz="1600" kern="1200" dirty="0" smtClean="0">
                <a:solidFill>
                  <a:srgbClr val="FFFFFF"/>
                </a:solidFill>
                <a:latin typeface="+mn-lt"/>
                <a:ea typeface="+mn-ea"/>
                <a:cs typeface="+mn-cs"/>
              </a:defRPr>
            </a:lvl3pPr>
            <a:lvl4pPr>
              <a:defRPr sz="1600">
                <a:solidFill>
                  <a:srgbClr val="FFFFFF"/>
                </a:solidFill>
              </a:defRPr>
            </a:lvl4pPr>
            <a:lvl5pPr>
              <a:defRPr sz="1600">
                <a:solidFill>
                  <a:srgbClr val="FFFFFF"/>
                </a:solidFill>
              </a:defRPr>
            </a:lvl5pPr>
          </a:lstStyle>
          <a:p>
            <a:pPr lvl="0"/>
            <a:r>
              <a:rPr lang="en-US" smtClean="0"/>
              <a:t>Click to edit Master text styles</a:t>
            </a:r>
          </a:p>
          <a:p>
            <a:pPr lvl="1"/>
            <a:r>
              <a:rPr lang="en-US" smtClean="0"/>
              <a:t>Second level</a:t>
            </a:r>
          </a:p>
          <a:p>
            <a:pPr lvl="2"/>
            <a:r>
              <a:rPr lang="en-US" smtClean="0"/>
              <a:t>Third level</a:t>
            </a:r>
          </a:p>
        </p:txBody>
      </p:sp>
      <p:grpSp>
        <p:nvGrpSpPr>
          <p:cNvPr id="24" name="Group 23"/>
          <p:cNvGrpSpPr/>
          <p:nvPr userDrawn="1"/>
        </p:nvGrpSpPr>
        <p:grpSpPr>
          <a:xfrm>
            <a:off x="608" y="5500319"/>
            <a:ext cx="9167813" cy="996950"/>
            <a:chOff x="608" y="5500319"/>
            <a:chExt cx="9167813" cy="996950"/>
          </a:xfrm>
        </p:grpSpPr>
        <p:grpSp>
          <p:nvGrpSpPr>
            <p:cNvPr id="62" name="Group 22"/>
            <p:cNvGrpSpPr>
              <a:grpSpLocks/>
            </p:cNvGrpSpPr>
            <p:nvPr userDrawn="1"/>
          </p:nvGrpSpPr>
          <p:grpSpPr bwMode="auto">
            <a:xfrm>
              <a:off x="608" y="5500319"/>
              <a:ext cx="9167813" cy="996950"/>
              <a:chOff x="-7938" y="5668963"/>
              <a:chExt cx="9167813" cy="996950"/>
            </a:xfrm>
          </p:grpSpPr>
          <p:sp>
            <p:nvSpPr>
              <p:cNvPr id="63"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64"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5"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80"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81" name="Group 19"/>
            <p:cNvGrpSpPr/>
            <p:nvPr userDrawn="1"/>
          </p:nvGrpSpPr>
          <p:grpSpPr>
            <a:xfrm>
              <a:off x="360000" y="5807505"/>
              <a:ext cx="814388" cy="95250"/>
              <a:chOff x="3495675" y="5969000"/>
              <a:chExt cx="814388" cy="95250"/>
            </a:xfrm>
            <a:solidFill>
              <a:schemeClr val="accent1"/>
            </a:solidFill>
          </p:grpSpPr>
          <p:sp>
            <p:nvSpPr>
              <p:cNvPr id="8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4"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5"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86"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87"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88"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89"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90"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91"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92"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93"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94"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23850" y="1412875"/>
            <a:ext cx="4098925"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575175" y="1412875"/>
            <a:ext cx="4100513"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AU"/>
          </a:p>
        </p:txBody>
      </p:sp>
      <p:sp>
        <p:nvSpPr>
          <p:cNvPr id="5" name="Footer Placeholder 4"/>
          <p:cNvSpPr>
            <a:spLocks noGrp="1"/>
          </p:cNvSpPr>
          <p:nvPr>
            <p:ph type="ftr" sz="quarter" idx="11"/>
          </p:nvPr>
        </p:nvSpPr>
        <p:spPr/>
        <p:txBody>
          <a:bodyPr/>
          <a:lstStyle/>
          <a:p>
            <a:r>
              <a:rPr lang="en-AU" smtClean="0"/>
              <a:t>Recycled water for heavy industry and preventing seawater intrusion  |  'Kwinana MAR'</a:t>
            </a:r>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2D5A36-5AC0-490B-A302-D692971D4505}" type="slidenum">
              <a:rPr lang="en-AU" smtClean="0"/>
              <a:pPr/>
              <a:t>‹#›</a:t>
            </a:fld>
            <a:endParaRPr lang="en-A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1" y="188914"/>
            <a:ext cx="8569325" cy="647700"/>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323850" y="1412875"/>
            <a:ext cx="8351838" cy="4248151"/>
          </a:xfrm>
        </p:spPr>
        <p:txBody>
          <a:bodyPr/>
          <a:lstStyle/>
          <a:p>
            <a:endParaRPr lang="en-AU"/>
          </a:p>
        </p:txBody>
      </p:sp>
    </p:spTree>
    <p:extLst>
      <p:ext uri="{BB962C8B-B14F-4D97-AF65-F5344CB8AC3E}">
        <p14:creationId xmlns:p14="http://schemas.microsoft.com/office/powerpoint/2010/main" val="1759614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2138" y="333375"/>
            <a:ext cx="554355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533400" y="1828800"/>
            <a:ext cx="3994150" cy="397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79950" y="1828800"/>
            <a:ext cx="3995738" cy="397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6591478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US" smtClean="0"/>
              <a:t>Click to edit Master text styles</a:t>
            </a:r>
          </a:p>
        </p:txBody>
      </p:sp>
      <p:sp>
        <p:nvSpPr>
          <p:cNvPr id="17" name="Title 15"/>
          <p:cNvSpPr>
            <a:spLocks noGrp="1"/>
          </p:cNvSpPr>
          <p:nvPr>
            <p:ph type="title"/>
          </p:nvPr>
        </p:nvSpPr>
        <p:spPr>
          <a:xfrm>
            <a:off x="360000" y="3122613"/>
            <a:ext cx="8043863" cy="1080000"/>
          </a:xfrm>
          <a:prstGeom prst="rect">
            <a:avLst/>
          </a:prstGeom>
        </p:spPr>
        <p:txBody>
          <a:bodyPr anchor="b">
            <a:noAutofit/>
          </a:bodyPr>
          <a:lstStyle>
            <a:lvl1pPr>
              <a:lnSpc>
                <a:spcPct val="85000"/>
              </a:lnSpc>
              <a:defRPr sz="4400">
                <a:solidFill>
                  <a:schemeClr val="bg1"/>
                </a:solidFill>
              </a:defRPr>
            </a:lvl1pPr>
          </a:lstStyle>
          <a:p>
            <a:r>
              <a:rPr lang="en-US" smtClean="0"/>
              <a:t>Click to edit Master title style</a:t>
            </a:r>
            <a:endParaRPr lang="en-AU" dirty="0" smtClean="0"/>
          </a:p>
        </p:txBody>
      </p:sp>
      <p:grpSp>
        <p:nvGrpSpPr>
          <p:cNvPr id="26" name="Group 25"/>
          <p:cNvGrpSpPr/>
          <p:nvPr userDrawn="1"/>
        </p:nvGrpSpPr>
        <p:grpSpPr>
          <a:xfrm>
            <a:off x="608" y="5500319"/>
            <a:ext cx="9167813" cy="996950"/>
            <a:chOff x="608" y="5500319"/>
            <a:chExt cx="9167813" cy="996950"/>
          </a:xfrm>
        </p:grpSpPr>
        <p:grpSp>
          <p:nvGrpSpPr>
            <p:cNvPr id="24" name="Group 22"/>
            <p:cNvGrpSpPr>
              <a:grpSpLocks/>
            </p:cNvGrpSpPr>
            <p:nvPr userDrawn="1"/>
          </p:nvGrpSpPr>
          <p:grpSpPr bwMode="auto">
            <a:xfrm>
              <a:off x="608" y="5500319"/>
              <a:ext cx="9167813" cy="996950"/>
              <a:chOff x="-7938" y="5668963"/>
              <a:chExt cx="9167813" cy="996950"/>
            </a:xfrm>
          </p:grpSpPr>
          <p:sp>
            <p:nvSpPr>
              <p:cNvPr id="25"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45"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46"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23"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52" name="Group 19"/>
            <p:cNvGrpSpPr/>
            <p:nvPr userDrawn="1"/>
          </p:nvGrpSpPr>
          <p:grpSpPr>
            <a:xfrm>
              <a:off x="360000" y="5807505"/>
              <a:ext cx="814388" cy="95250"/>
              <a:chOff x="3495675" y="5969000"/>
              <a:chExt cx="814388" cy="95250"/>
            </a:xfrm>
            <a:solidFill>
              <a:schemeClr val="accent1"/>
            </a:solidFill>
          </p:grpSpPr>
          <p:sp>
            <p:nvSpPr>
              <p:cNvPr id="53"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54"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55"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56"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7"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8"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9"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60"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61"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62"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63"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64"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65"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60000" y="3122613"/>
            <a:ext cx="8042400" cy="1080000"/>
          </a:xfrm>
          <a:prstGeom prst="rect">
            <a:avLst/>
          </a:prstGeom>
        </p:spPr>
        <p:txBody>
          <a:bodyPr rtlCol="0" anchor="b">
            <a:noAutofit/>
          </a:bodyPr>
          <a:lstStyle>
            <a:lvl1pPr algn="l" defTabSz="457200" rtl="0" eaLnBrk="1" latinLnBrk="0" hangingPunct="1">
              <a:lnSpc>
                <a:spcPct val="85000"/>
              </a:lnSpc>
              <a:spcBef>
                <a:spcPct val="0"/>
              </a:spcBef>
              <a:buNone/>
              <a:defRPr lang="en-AU" sz="4400" b="1" kern="1200" dirty="0" smtClean="0">
                <a:solidFill>
                  <a:schemeClr val="bg1"/>
                </a:solidFill>
                <a:latin typeface="+mj-lt"/>
                <a:ea typeface="+mj-ea"/>
                <a:cs typeface="+mj-cs"/>
              </a:defRPr>
            </a:lvl1pPr>
          </a:lstStyle>
          <a:p>
            <a:r>
              <a:rPr lang="en-US" smtClean="0"/>
              <a:t>Click to edit Master title style</a:t>
            </a:r>
            <a:endParaRPr lang="en-AU" dirty="0"/>
          </a:p>
        </p:txBody>
      </p:sp>
      <p:sp>
        <p:nvSpPr>
          <p:cNvPr id="11" name="Text Placeholder 8"/>
          <p:cNvSpPr>
            <a:spLocks noGrp="1"/>
          </p:cNvSpPr>
          <p:nvPr>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US" smtClean="0"/>
              <a:t>Click to edit Master text styles</a:t>
            </a:r>
          </a:p>
        </p:txBody>
      </p:sp>
      <p:sp>
        <p:nvSpPr>
          <p:cNvPr id="76"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grpSp>
        <p:nvGrpSpPr>
          <p:cNvPr id="37" name="Group 36"/>
          <p:cNvGrpSpPr/>
          <p:nvPr userDrawn="1"/>
        </p:nvGrpSpPr>
        <p:grpSpPr>
          <a:xfrm>
            <a:off x="-26988" y="357188"/>
            <a:ext cx="9195409" cy="6140081"/>
            <a:chOff x="-26988" y="357188"/>
            <a:chExt cx="9195409" cy="6140081"/>
          </a:xfrm>
        </p:grpSpPr>
        <p:grpSp>
          <p:nvGrpSpPr>
            <p:cNvPr id="36" name="Group 35"/>
            <p:cNvGrpSpPr/>
            <p:nvPr userDrawn="1"/>
          </p:nvGrpSpPr>
          <p:grpSpPr>
            <a:xfrm>
              <a:off x="608" y="5500319"/>
              <a:ext cx="9167813" cy="996950"/>
              <a:chOff x="608" y="5500319"/>
              <a:chExt cx="9167813" cy="996950"/>
            </a:xfrm>
          </p:grpSpPr>
          <p:grpSp>
            <p:nvGrpSpPr>
              <p:cNvPr id="57"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62"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63" name="Group 19"/>
              <p:cNvGrpSpPr/>
              <p:nvPr userDrawn="1"/>
            </p:nvGrpSpPr>
            <p:grpSpPr>
              <a:xfrm>
                <a:off x="360000" y="5807505"/>
                <a:ext cx="814388" cy="95250"/>
                <a:chOff x="3495675" y="5969000"/>
                <a:chExt cx="814388" cy="95250"/>
              </a:xfrm>
              <a:solidFill>
                <a:schemeClr val="accent1"/>
              </a:solidFill>
            </p:grpSpPr>
            <p:sp>
              <p:nvSpPr>
                <p:cNvPr id="6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6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6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67"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6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6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7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7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7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73"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7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7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nvGrpSpPr>
            <p:cNvPr id="95" name="Group 66"/>
            <p:cNvGrpSpPr>
              <a:grpSpLocks/>
            </p:cNvGrpSpPr>
            <p:nvPr userDrawn="1"/>
          </p:nvGrpSpPr>
          <p:grpSpPr bwMode="auto">
            <a:xfrm>
              <a:off x="-26988" y="357188"/>
              <a:ext cx="9178926" cy="2571750"/>
              <a:chOff x="-17463" y="357188"/>
              <a:chExt cx="9186863" cy="2571750"/>
            </a:xfrm>
          </p:grpSpPr>
          <p:sp>
            <p:nvSpPr>
              <p:cNvPr id="96"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97"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98"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99"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100"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101"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102"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103"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104"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105"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106"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107"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28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11" name="Text Placeholder 10"/>
          <p:cNvSpPr>
            <a:spLocks noGrp="1"/>
          </p:cNvSpPr>
          <p:nvPr>
            <p:ph type="body" sz="quarter" idx="15"/>
          </p:nvPr>
        </p:nvSpPr>
        <p:spPr>
          <a:xfrm>
            <a:off x="360363" y="1276350"/>
            <a:ext cx="8459787" cy="4559300"/>
          </a:xfrm>
        </p:spPr>
        <p:txBody>
          <a:bodyPr>
            <a:noAutofit/>
          </a:bodyPr>
          <a:lstStyle>
            <a:lvl1pPr marL="378000" indent="-378000">
              <a:buFont typeface="+mj-lt"/>
              <a:buAutoNum type="arabicPeriod"/>
              <a:defRPr/>
            </a:lvl1pPr>
            <a:lvl2pPr marL="648000" indent="-270000">
              <a:defRPr/>
            </a:lvl2pPr>
            <a:lvl3pPr marL="648000" indent="-270000">
              <a:defRPr/>
            </a:lvl3pPr>
            <a:lvl4pPr marL="648000" indent="-270000">
              <a:defRPr/>
            </a:lvl4pPr>
            <a:lvl5pPr marL="648000" indent="-270000">
              <a:defRPr/>
            </a:lvl5pPr>
            <a:lvl6pPr marL="648000" indent="-270000">
              <a:defRPr/>
            </a:lvl6pPr>
            <a:lvl7pPr marL="648000" indent="-270000">
              <a:defRPr/>
            </a:lvl7pPr>
            <a:lvl8pPr marL="648000" indent="-270000">
              <a:defRPr/>
            </a:lvl8pPr>
            <a:lvl9pPr marL="648000" indent="-270000">
              <a:defRPr/>
            </a:lvl9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6"/>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2pPr marL="252000" indent="-250825">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360363" y="270000"/>
            <a:ext cx="8460000" cy="893782"/>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2pPr marL="252000" indent="-250825">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baseline="0">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text or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363" y="1276350"/>
            <a:ext cx="4140000" cy="455565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8" name="Picture Placeholder 7"/>
          <p:cNvSpPr>
            <a:spLocks noGrp="1"/>
          </p:cNvSpPr>
          <p:nvPr>
            <p:ph type="pic" sz="quarter" idx="15"/>
          </p:nvPr>
        </p:nvSpPr>
        <p:spPr>
          <a:xfrm>
            <a:off x="4680363" y="1276350"/>
            <a:ext cx="4140000" cy="4555650"/>
          </a:xfrm>
        </p:spPr>
        <p:txBody>
          <a:bodyPr rtlCol="0">
            <a:noAutofit/>
          </a:bodyPr>
          <a:lstStyle/>
          <a:p>
            <a:pPr lvl="0"/>
            <a:r>
              <a:rPr lang="en-US" noProof="0" smtClean="0"/>
              <a:t>Click icon to add picture</a:t>
            </a:r>
            <a:endParaRPr lang="en-AU" noProof="0" dirty="0"/>
          </a:p>
        </p:txBody>
      </p:sp>
      <p:sp>
        <p:nvSpPr>
          <p:cNvPr id="6" name="Footer Placeholder 4"/>
          <p:cNvSpPr>
            <a:spLocks noGrp="1"/>
          </p:cNvSpPr>
          <p:nvPr>
            <p:ph type="ftr" sz="quarter" idx="16"/>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 2 pic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363" y="1276350"/>
            <a:ext cx="4140000" cy="455565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Picture Placeholder 5"/>
          <p:cNvSpPr>
            <a:spLocks noGrp="1"/>
          </p:cNvSpPr>
          <p:nvPr>
            <p:ph type="pic" sz="quarter" idx="14"/>
          </p:nvPr>
        </p:nvSpPr>
        <p:spPr>
          <a:xfrm>
            <a:off x="4680363" y="1276350"/>
            <a:ext cx="4140000" cy="2251650"/>
          </a:xfrm>
        </p:spPr>
        <p:txBody>
          <a:bodyPr rtlCol="0">
            <a:noAutofit/>
          </a:bodyPr>
          <a:lstStyle/>
          <a:p>
            <a:pPr lvl="0"/>
            <a:r>
              <a:rPr lang="en-US" noProof="0" smtClean="0"/>
              <a:t>Click icon to add picture</a:t>
            </a:r>
            <a:endParaRPr lang="en-US" noProof="0" dirty="0"/>
          </a:p>
        </p:txBody>
      </p:sp>
      <p:sp>
        <p:nvSpPr>
          <p:cNvPr id="7" name="Picture Placeholder 5"/>
          <p:cNvSpPr>
            <a:spLocks noGrp="1"/>
          </p:cNvSpPr>
          <p:nvPr>
            <p:ph type="pic" sz="quarter" idx="15"/>
          </p:nvPr>
        </p:nvSpPr>
        <p:spPr>
          <a:xfrm>
            <a:off x="4680363" y="3708000"/>
            <a:ext cx="4140000" cy="2124000"/>
          </a:xfrm>
        </p:spPr>
        <p:txBody>
          <a:bodyPr rtlCol="0">
            <a:noAutofit/>
          </a:bodyPr>
          <a:lstStyle/>
          <a:p>
            <a:pPr lvl="0"/>
            <a:r>
              <a:rPr lang="en-US" noProof="0" smtClean="0"/>
              <a:t>Click icon to add picture</a:t>
            </a:r>
            <a:endParaRPr lang="en-US" noProof="0" dirty="0"/>
          </a:p>
        </p:txBody>
      </p:sp>
      <p:sp>
        <p:nvSpPr>
          <p:cNvPr id="9"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8" name="Footer Placeholder 4"/>
          <p:cNvSpPr>
            <a:spLocks noGrp="1"/>
          </p:cNvSpPr>
          <p:nvPr>
            <p:ph type="ftr" sz="quarter" idx="16"/>
          </p:nvPr>
        </p:nvSpPr>
        <p:spPr/>
        <p:txBody>
          <a:bodyPr/>
          <a:lstStyle>
            <a:lvl1pPr>
              <a:defRPr/>
            </a:lvl1pPr>
          </a:lstStyle>
          <a:p>
            <a:pPr>
              <a:defRPr/>
            </a:pPr>
            <a:r>
              <a:rPr lang="en-AU" smtClean="0"/>
              <a:t>Recycled water for heavy industry and preventing seawater intrusion  |  'Kwinana MAR'</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525" y="6051550"/>
            <a:ext cx="9169400" cy="849313"/>
            <a:chOff x="-9525" y="6051550"/>
            <a:chExt cx="9169400" cy="849313"/>
          </a:xfrm>
        </p:grpSpPr>
        <p:sp>
          <p:nvSpPr>
            <p:cNvPr id="3"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p>
          </p:txBody>
        </p:sp>
        <p:sp>
          <p:nvSpPr>
            <p:cNvPr id="4"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a:defRPr/>
              </a:pPr>
              <a:endParaRPr lang="en-AU"/>
            </a:p>
          </p:txBody>
        </p:sp>
        <p:sp>
          <p:nvSpPr>
            <p:cNvPr id="6" name="Rectangle 7"/>
            <p:cNvSpPr>
              <a:spLocks noChangeArrowheads="1"/>
            </p:cNvSpPr>
            <p:nvPr userDrawn="1"/>
          </p:nvSpPr>
          <p:spPr bwMode="auto">
            <a:xfrm>
              <a:off x="1588" y="6367463"/>
              <a:ext cx="9142412" cy="490537"/>
            </a:xfrm>
            <a:prstGeom prst="rect">
              <a:avLst/>
            </a:prstGeom>
            <a:noFill/>
            <a:ln>
              <a:noFill/>
            </a:ln>
            <a:extLst/>
          </p:spPr>
          <p:txBody>
            <a:bodyPr/>
            <a:lstStyle/>
            <a:p>
              <a:pPr>
                <a:defRPr/>
              </a:pPr>
              <a:endParaRPr lang="en-AU"/>
            </a:p>
          </p:txBody>
        </p:sp>
        <p:sp>
          <p:nvSpPr>
            <p:cNvPr id="7"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a:defRPr/>
              </a:pPr>
              <a:endParaRPr lang="en-AU"/>
            </a:p>
          </p:txBody>
        </p:sp>
        <p:sp>
          <p:nvSpPr>
            <p:cNvPr id="8"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9"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10"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a:defRPr/>
              </a:pPr>
              <a:endParaRPr lang="en-AU"/>
            </a:p>
          </p:txBody>
        </p:sp>
        <p:sp>
          <p:nvSpPr>
            <p:cNvPr id="110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a:p>
          </p:txBody>
        </p:sp>
        <p:sp>
          <p:nvSpPr>
            <p:cNvPr id="1108"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a:p>
          </p:txBody>
        </p:sp>
        <p:pic>
          <p:nvPicPr>
            <p:cNvPr id="1033" name="Picture 78"/>
            <p:cNvPicPr>
              <a:picLocks noChangeAspect="1" noChangeArrowheads="1"/>
            </p:cNvPicPr>
            <p:nvPr/>
          </p:nvPicPr>
          <p:blipFill>
            <a:blip r:embed="rId26"/>
            <a:srcRect/>
            <a:stretch>
              <a:fillRect/>
            </a:stretch>
          </p:blipFill>
          <p:spPr bwMode="auto">
            <a:xfrm>
              <a:off x="8459788" y="6191250"/>
              <a:ext cx="454025" cy="454025"/>
            </a:xfrm>
            <a:prstGeom prst="rect">
              <a:avLst/>
            </a:prstGeom>
            <a:noFill/>
            <a:ln w="9525">
              <a:noFill/>
              <a:miter lim="800000"/>
              <a:headEnd/>
              <a:tailEnd/>
            </a:ln>
          </p:spPr>
        </p:pic>
      </p:grpSp>
      <p:sp>
        <p:nvSpPr>
          <p:cNvPr id="1029" name="Text Placeholder 2"/>
          <p:cNvSpPr>
            <a:spLocks noGrp="1"/>
          </p:cNvSpPr>
          <p:nvPr>
            <p:ph type="body" idx="1"/>
          </p:nvPr>
        </p:nvSpPr>
        <p:spPr bwMode="auto">
          <a:xfrm>
            <a:off x="360363" y="1276350"/>
            <a:ext cx="8459787" cy="4559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5" name="Footer Placeholder 4"/>
          <p:cNvSpPr>
            <a:spLocks noGrp="1"/>
          </p:cNvSpPr>
          <p:nvPr>
            <p:ph type="ftr" sz="quarter" idx="3"/>
          </p:nvPr>
        </p:nvSpPr>
        <p:spPr>
          <a:xfrm>
            <a:off x="360363" y="6516688"/>
            <a:ext cx="6119812" cy="107950"/>
          </a:xfrm>
          <a:prstGeom prst="rect">
            <a:avLst/>
          </a:prstGeom>
        </p:spPr>
        <p:txBody>
          <a:bodyPr vert="horz" lIns="0" tIns="0" rIns="0" bIns="0" rtlCol="0" anchor="ctr"/>
          <a:lstStyle>
            <a:lvl1pPr algn="l" fontAlgn="auto">
              <a:spcBef>
                <a:spcPts val="0"/>
              </a:spcBef>
              <a:spcAft>
                <a:spcPts val="0"/>
              </a:spcAft>
              <a:defRPr sz="900" dirty="0">
                <a:solidFill>
                  <a:schemeClr val="bg1"/>
                </a:solidFill>
                <a:latin typeface="+mn-lt"/>
              </a:defRPr>
            </a:lvl1pPr>
          </a:lstStyle>
          <a:p>
            <a:pPr>
              <a:defRPr/>
            </a:pPr>
            <a:r>
              <a:rPr lang="en-AU" smtClean="0"/>
              <a:t>Recycled water for heavy industry and preventing seawater intrusion  |  'Kwinana MAR'</a:t>
            </a:r>
            <a:endParaRPr lang="en-US" dirty="0"/>
          </a:p>
        </p:txBody>
      </p:sp>
      <p:sp>
        <p:nvSpPr>
          <p:cNvPr id="1031" name="Title Placeholder 1"/>
          <p:cNvSpPr>
            <a:spLocks noGrp="1"/>
          </p:cNvSpPr>
          <p:nvPr>
            <p:ph type="title"/>
          </p:nvPr>
        </p:nvSpPr>
        <p:spPr bwMode="auto">
          <a:xfrm>
            <a:off x="360363" y="269875"/>
            <a:ext cx="8459787" cy="857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070" name="Rectangle 46"/>
          <p:cNvSpPr>
            <a:spLocks noChangeArrowheads="1"/>
          </p:cNvSpPr>
          <p:nvPr/>
        </p:nvSpPr>
        <p:spPr bwMode="auto">
          <a:xfrm>
            <a:off x="-71438" y="6365875"/>
            <a:ext cx="9317038" cy="544513"/>
          </a:xfrm>
          <a:prstGeom prst="rect">
            <a:avLst/>
          </a:prstGeom>
          <a:noFill/>
          <a:ln w="9525">
            <a:noFill/>
            <a:miter lim="800000"/>
            <a:headEnd/>
            <a:tailEnd/>
          </a:ln>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0" r:id="rId3"/>
    <p:sldLayoutId id="2147483671" r:id="rId4"/>
    <p:sldLayoutId id="2147483666" r:id="rId5"/>
    <p:sldLayoutId id="2147483665" r:id="rId6"/>
    <p:sldLayoutId id="2147483664" r:id="rId7"/>
    <p:sldLayoutId id="2147483663" r:id="rId8"/>
    <p:sldLayoutId id="2147483662" r:id="rId9"/>
    <p:sldLayoutId id="2147483661" r:id="rId10"/>
    <p:sldLayoutId id="2147483660" r:id="rId11"/>
    <p:sldLayoutId id="2147483659" r:id="rId12"/>
    <p:sldLayoutId id="2147483658" r:id="rId13"/>
    <p:sldLayoutId id="2147483657" r:id="rId14"/>
    <p:sldLayoutId id="2147483656" r:id="rId15"/>
    <p:sldLayoutId id="2147483655" r:id="rId16"/>
    <p:sldLayoutId id="2147483672" r:id="rId17"/>
    <p:sldLayoutId id="2147483654" r:id="rId18"/>
    <p:sldLayoutId id="2147483653" r:id="rId19"/>
    <p:sldLayoutId id="2147483673" r:id="rId20"/>
    <p:sldLayoutId id="2147483678" r:id="rId21"/>
    <p:sldLayoutId id="2147483680" r:id="rId22"/>
    <p:sldLayoutId id="2147483681" r:id="rId23"/>
    <p:sldLayoutId id="2147483683" r:id="rId24"/>
  </p:sldLayoutIdLst>
  <p:timing>
    <p:tnLst>
      <p:par>
        <p:cTn id="1" dur="indefinite" restart="never" nodeType="tmRoot"/>
      </p:par>
    </p:tnLst>
  </p:timing>
  <p:hf hdr="0" dt="0"/>
  <p:txStyles>
    <p:titleStyle>
      <a:lvl1pPr algn="l" defTabSz="457200" rtl="0" eaLnBrk="1" fontAlgn="base" hangingPunct="1">
        <a:lnSpc>
          <a:spcPct val="90000"/>
        </a:lnSpc>
        <a:spcBef>
          <a:spcPct val="0"/>
        </a:spcBef>
        <a:spcAft>
          <a:spcPct val="0"/>
        </a:spcAft>
        <a:defRPr sz="3600" b="1" kern="1200">
          <a:solidFill>
            <a:schemeClr val="accent2"/>
          </a:solidFill>
          <a:latin typeface="+mj-lt"/>
          <a:ea typeface="+mj-ea"/>
          <a:cs typeface="+mj-cs"/>
        </a:defRPr>
      </a:lvl1pPr>
      <a:lvl2pPr algn="l" defTabSz="457200" rtl="0" eaLnBrk="1" fontAlgn="base" hangingPunct="1">
        <a:lnSpc>
          <a:spcPct val="90000"/>
        </a:lnSpc>
        <a:spcBef>
          <a:spcPct val="0"/>
        </a:spcBef>
        <a:spcAft>
          <a:spcPct val="0"/>
        </a:spcAft>
        <a:defRPr sz="3600" b="1">
          <a:solidFill>
            <a:schemeClr val="accent1"/>
          </a:solidFill>
          <a:latin typeface="Calibri" pitchFamily="34" charset="0"/>
        </a:defRPr>
      </a:lvl2pPr>
      <a:lvl3pPr algn="l" defTabSz="457200" rtl="0" eaLnBrk="1" fontAlgn="base" hangingPunct="1">
        <a:lnSpc>
          <a:spcPct val="90000"/>
        </a:lnSpc>
        <a:spcBef>
          <a:spcPct val="0"/>
        </a:spcBef>
        <a:spcAft>
          <a:spcPct val="0"/>
        </a:spcAft>
        <a:defRPr sz="3600" b="1">
          <a:solidFill>
            <a:schemeClr val="accent1"/>
          </a:solidFill>
          <a:latin typeface="Calibri" pitchFamily="34" charset="0"/>
        </a:defRPr>
      </a:lvl3pPr>
      <a:lvl4pPr algn="l" defTabSz="457200" rtl="0" eaLnBrk="1" fontAlgn="base" hangingPunct="1">
        <a:lnSpc>
          <a:spcPct val="90000"/>
        </a:lnSpc>
        <a:spcBef>
          <a:spcPct val="0"/>
        </a:spcBef>
        <a:spcAft>
          <a:spcPct val="0"/>
        </a:spcAft>
        <a:defRPr sz="3600" b="1">
          <a:solidFill>
            <a:schemeClr val="accent1"/>
          </a:solidFill>
          <a:latin typeface="Calibri" pitchFamily="34" charset="0"/>
        </a:defRPr>
      </a:lvl4pPr>
      <a:lvl5pPr algn="l" defTabSz="457200" rtl="0" eaLnBrk="1" fontAlgn="base" hangingPunct="1">
        <a:lnSpc>
          <a:spcPct val="90000"/>
        </a:lnSpc>
        <a:spcBef>
          <a:spcPct val="0"/>
        </a:spcBef>
        <a:spcAft>
          <a:spcPct val="0"/>
        </a:spcAft>
        <a:defRPr sz="3600" b="1">
          <a:solidFill>
            <a:schemeClr val="accent1"/>
          </a:solidFill>
          <a:latin typeface="Calibri" pitchFamily="34" charset="0"/>
        </a:defRPr>
      </a:lvl5pPr>
      <a:lvl6pPr marL="457200" algn="l" defTabSz="457200" rtl="0" eaLnBrk="1" fontAlgn="base" hangingPunct="1">
        <a:lnSpc>
          <a:spcPct val="90000"/>
        </a:lnSpc>
        <a:spcBef>
          <a:spcPct val="0"/>
        </a:spcBef>
        <a:spcAft>
          <a:spcPct val="0"/>
        </a:spcAft>
        <a:defRPr sz="2800" b="1">
          <a:solidFill>
            <a:schemeClr val="accent1"/>
          </a:solidFill>
          <a:latin typeface="Calibri" pitchFamily="34" charset="0"/>
        </a:defRPr>
      </a:lvl6pPr>
      <a:lvl7pPr marL="914400" algn="l" defTabSz="457200" rtl="0" eaLnBrk="1" fontAlgn="base" hangingPunct="1">
        <a:lnSpc>
          <a:spcPct val="90000"/>
        </a:lnSpc>
        <a:spcBef>
          <a:spcPct val="0"/>
        </a:spcBef>
        <a:spcAft>
          <a:spcPct val="0"/>
        </a:spcAft>
        <a:defRPr sz="2800" b="1">
          <a:solidFill>
            <a:schemeClr val="accent1"/>
          </a:solidFill>
          <a:latin typeface="Calibri" pitchFamily="34" charset="0"/>
        </a:defRPr>
      </a:lvl7pPr>
      <a:lvl8pPr marL="1371600" algn="l" defTabSz="457200" rtl="0" eaLnBrk="1" fontAlgn="base" hangingPunct="1">
        <a:lnSpc>
          <a:spcPct val="90000"/>
        </a:lnSpc>
        <a:spcBef>
          <a:spcPct val="0"/>
        </a:spcBef>
        <a:spcAft>
          <a:spcPct val="0"/>
        </a:spcAft>
        <a:defRPr sz="2800" b="1">
          <a:solidFill>
            <a:schemeClr val="accent1"/>
          </a:solidFill>
          <a:latin typeface="Calibri" pitchFamily="34" charset="0"/>
        </a:defRPr>
      </a:lvl8pPr>
      <a:lvl9pPr marL="1828800" algn="l" defTabSz="457200" rtl="0" eaLnBrk="1" fontAlgn="base" hangingPunct="1">
        <a:lnSpc>
          <a:spcPct val="90000"/>
        </a:lnSpc>
        <a:spcBef>
          <a:spcPct val="0"/>
        </a:spcBef>
        <a:spcAft>
          <a:spcPct val="0"/>
        </a:spcAft>
        <a:defRPr sz="2800" b="1">
          <a:solidFill>
            <a:schemeClr val="accent1"/>
          </a:solidFill>
          <a:latin typeface="Calibri" pitchFamily="34" charset="0"/>
        </a:defRPr>
      </a:lvl9pPr>
    </p:titleStyle>
    <p:bodyStyle>
      <a:lvl1pPr algn="l" defTabSz="457200" rtl="0" eaLnBrk="1" fontAlgn="base" hangingPunct="1">
        <a:lnSpc>
          <a:spcPct val="90000"/>
        </a:lnSpc>
        <a:spcBef>
          <a:spcPts val="600"/>
        </a:spcBef>
        <a:spcAft>
          <a:spcPts val="563"/>
        </a:spcAft>
        <a:buFont typeface="Arial" charset="0"/>
        <a:defRPr sz="2400" kern="1200">
          <a:solidFill>
            <a:schemeClr val="tx1"/>
          </a:solidFill>
          <a:latin typeface="+mn-lt"/>
          <a:ea typeface="+mn-ea"/>
          <a:cs typeface="+mn-cs"/>
        </a:defRPr>
      </a:lvl1pPr>
      <a:lvl2pPr marL="250825" indent="-250825" algn="l" defTabSz="457200" rtl="0" eaLnBrk="1" fontAlgn="base" hangingPunct="1">
        <a:lnSpc>
          <a:spcPct val="90000"/>
        </a:lnSpc>
        <a:spcBef>
          <a:spcPct val="0"/>
        </a:spcBef>
        <a:spcAft>
          <a:spcPts val="563"/>
        </a:spcAft>
        <a:buFont typeface="Symbol" pitchFamily="18" charset="2"/>
        <a:buChar char=""/>
        <a:defRPr sz="2000" kern="1200">
          <a:solidFill>
            <a:schemeClr val="tx1"/>
          </a:solidFill>
          <a:latin typeface="+mn-lt"/>
          <a:ea typeface="+mn-ea"/>
          <a:cs typeface="+mn-cs"/>
        </a:defRPr>
      </a:lvl2pPr>
      <a:lvl3pPr marL="503238" indent="-250825" algn="l" defTabSz="457200" rtl="0" eaLnBrk="1" fontAlgn="base" hangingPunct="1">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3pPr>
      <a:lvl4pPr marL="755650" indent="-250825" algn="l" defTabSz="457200" rtl="0" eaLnBrk="1" fontAlgn="base" hangingPunct="1">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4pPr>
      <a:lvl5pPr marL="1008000" indent="-252000" algn="l" defTabSz="457200" rtl="0" eaLnBrk="1" fontAlgn="base" hangingPunct="1">
        <a:lnSpc>
          <a:spcPct val="90000"/>
        </a:lnSpc>
        <a:spcBef>
          <a:spcPct val="0"/>
        </a:spcBef>
        <a:spcAft>
          <a:spcPts val="563"/>
        </a:spcAft>
        <a:buClr>
          <a:schemeClr val="accent2"/>
        </a:buClr>
        <a:buFont typeface="Arial" pitchFamily="34" charset="0"/>
        <a:buChar char="•"/>
        <a:defRPr sz="1800" kern="1200" baseline="0">
          <a:solidFill>
            <a:schemeClr val="accent2"/>
          </a:solidFill>
          <a:latin typeface="+mn-lt"/>
          <a:ea typeface="+mn-ea"/>
          <a:cs typeface="+mn-cs"/>
        </a:defRPr>
      </a:lvl5pPr>
      <a:lvl6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6pPr>
      <a:lvl7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7pPr>
      <a:lvl8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8pPr>
      <a:lvl9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33.emf"/><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34.emf"/><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35.emf"/><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50.emf"/><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2.xm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www.csiro.au/people/Don.Mcfarlane.html" TargetMode="External"/><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p:cNvSpPr>
            <a:spLocks noGrp="1"/>
          </p:cNvSpPr>
          <p:nvPr>
            <p:ph type="body" sz="quarter" idx="13"/>
          </p:nvPr>
        </p:nvSpPr>
        <p:spPr>
          <a:xfrm>
            <a:off x="359998" y="4809708"/>
            <a:ext cx="8043863" cy="316188"/>
          </a:xfrm>
        </p:spPr>
        <p:txBody>
          <a:bodyPr/>
          <a:lstStyle/>
          <a:p>
            <a:r>
              <a:rPr lang="en-AU" sz="1800" b="0" dirty="0" smtClean="0">
                <a:latin typeface="Calibri" pitchFamily="34" charset="0"/>
              </a:rPr>
              <a:t>Don McFarlane, Groundwater Hydrology Team Leader </a:t>
            </a:r>
            <a:endParaRPr lang="en-AU" sz="1800" b="0" dirty="0" smtClean="0"/>
          </a:p>
        </p:txBody>
      </p:sp>
      <p:sp>
        <p:nvSpPr>
          <p:cNvPr id="14" name="Title 13"/>
          <p:cNvSpPr>
            <a:spLocks noGrp="1"/>
          </p:cNvSpPr>
          <p:nvPr>
            <p:ph type="title"/>
          </p:nvPr>
        </p:nvSpPr>
        <p:spPr>
          <a:xfrm>
            <a:off x="360000" y="2987829"/>
            <a:ext cx="8043863" cy="1350906"/>
          </a:xfrm>
        </p:spPr>
        <p:txBody>
          <a:bodyPr/>
          <a:lstStyle/>
          <a:p>
            <a:r>
              <a:rPr lang="en-US" sz="2800" b="0" dirty="0"/>
              <a:t>Why managed aquifer recharge suits south-west Western Australia so well</a:t>
            </a:r>
            <a:endParaRPr lang="en-AU" sz="2800" b="0" dirty="0"/>
          </a:p>
        </p:txBody>
      </p:sp>
      <p:sp>
        <p:nvSpPr>
          <p:cNvPr id="13" name="Text Placeholder 12"/>
          <p:cNvSpPr>
            <a:spLocks noGrp="1"/>
          </p:cNvSpPr>
          <p:nvPr>
            <p:ph type="body" sz="quarter" idx="17"/>
          </p:nvPr>
        </p:nvSpPr>
        <p:spPr>
          <a:xfrm>
            <a:off x="369144" y="5625959"/>
            <a:ext cx="4752000" cy="144000"/>
          </a:xfrm>
        </p:spPr>
        <p:txBody>
          <a:bodyPr/>
          <a:lstStyle/>
          <a:p>
            <a:r>
              <a:rPr lang="en-AU" dirty="0" smtClean="0"/>
              <a:t>CSIRO Land and Water</a:t>
            </a:r>
          </a:p>
        </p:txBody>
      </p:sp>
      <p:sp>
        <p:nvSpPr>
          <p:cNvPr id="16" name="Footer Placeholder 2"/>
          <p:cNvSpPr txBox="1">
            <a:spLocks/>
          </p:cNvSpPr>
          <p:nvPr/>
        </p:nvSpPr>
        <p:spPr bwMode="auto">
          <a:xfrm>
            <a:off x="-762031" y="4792133"/>
            <a:ext cx="45719" cy="250825"/>
          </a:xfrm>
          <a:prstGeom prst="rect">
            <a:avLst/>
          </a:prstGeom>
          <a:noFill/>
          <a:ln w="9525">
            <a:noFill/>
            <a:miter lim="800000"/>
            <a:headEnd/>
            <a:tailEnd/>
          </a:ln>
        </p:spPr>
        <p:txBody>
          <a:bodyPr lIns="0" tIns="0" rIns="0" bIns="0"/>
          <a:lstStyle/>
          <a:p>
            <a:endParaRPr lang="en-US" sz="1600" dirty="0">
              <a:solidFill>
                <a:schemeClr val="bg1"/>
              </a:solidFill>
              <a:latin typeface="Calibri" pitchFamily="34" charset="0"/>
            </a:endParaRPr>
          </a:p>
        </p:txBody>
      </p:sp>
      <p:sp>
        <p:nvSpPr>
          <p:cNvPr id="17" name="Footer Placeholder 2"/>
          <p:cNvSpPr txBox="1">
            <a:spLocks/>
          </p:cNvSpPr>
          <p:nvPr/>
        </p:nvSpPr>
        <p:spPr bwMode="auto">
          <a:xfrm>
            <a:off x="361950" y="5078931"/>
            <a:ext cx="8042275" cy="252413"/>
          </a:xfrm>
          <a:prstGeom prst="rect">
            <a:avLst/>
          </a:prstGeom>
          <a:noFill/>
          <a:ln w="9525">
            <a:noFill/>
            <a:miter lim="800000"/>
            <a:headEnd/>
            <a:tailEnd/>
          </a:ln>
        </p:spPr>
        <p:txBody>
          <a:bodyPr lIns="0" tIns="0" rIns="0" bIns="0"/>
          <a:lstStyle/>
          <a:p>
            <a:r>
              <a:rPr lang="en-US" sz="1600" dirty="0" smtClean="0">
                <a:solidFill>
                  <a:schemeClr val="bg1"/>
                </a:solidFill>
                <a:latin typeface="Calibri" pitchFamily="34" charset="0"/>
              </a:rPr>
              <a:t>28</a:t>
            </a:r>
            <a:r>
              <a:rPr lang="en-US" sz="1600" baseline="30000" dirty="0" smtClean="0">
                <a:solidFill>
                  <a:schemeClr val="bg1"/>
                </a:solidFill>
                <a:latin typeface="Calibri" pitchFamily="34" charset="0"/>
              </a:rPr>
              <a:t>th</a:t>
            </a:r>
            <a:r>
              <a:rPr lang="en-US" sz="1600" dirty="0" smtClean="0">
                <a:solidFill>
                  <a:schemeClr val="bg1"/>
                </a:solidFill>
                <a:latin typeface="Calibri" pitchFamily="34" charset="0"/>
              </a:rPr>
              <a:t> July 2016</a:t>
            </a:r>
            <a:endParaRPr lang="en-US" sz="1600" dirty="0">
              <a:solidFill>
                <a:schemeClr val="bg1"/>
              </a:solidFill>
              <a:latin typeface="Calibri" pitchFamily="34" charset="0"/>
            </a:endParaRPr>
          </a:p>
        </p:txBody>
      </p:sp>
      <p:pic>
        <p:nvPicPr>
          <p:cNvPr id="1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4236" t="24044" r="4236" b="-564"/>
          <a:stretch/>
        </p:blipFill>
        <p:spPr>
          <a:xfrm>
            <a:off x="4434624" y="-22034"/>
            <a:ext cx="5149225" cy="2955164"/>
          </a:xfrm>
          <a:prstGeom prst="rect">
            <a:avLst/>
          </a:prstGeom>
        </p:spPr>
      </p:pic>
      <p:pic>
        <p:nvPicPr>
          <p:cNvPr id="11" name="Picture 3" descr="atlantis_crates2"/>
          <p:cNvPicPr>
            <a:picLocks noChangeAspect="1" noChangeArrowheads="1"/>
          </p:cNvPicPr>
          <p:nvPr/>
        </p:nvPicPr>
        <p:blipFill>
          <a:blip r:embed="rId4"/>
          <a:srcRect t="30281" r="11838"/>
          <a:stretch>
            <a:fillRect/>
          </a:stretch>
        </p:blipFill>
        <p:spPr bwMode="auto">
          <a:xfrm>
            <a:off x="-914400" y="-22034"/>
            <a:ext cx="4946904" cy="2934384"/>
          </a:xfrm>
          <a:prstGeom prst="rect">
            <a:avLst/>
          </a:prstGeom>
          <a:noFill/>
        </p:spPr>
      </p:pic>
      <p:pic>
        <p:nvPicPr>
          <p:cNvPr id="9" name="Picture 8" descr="infil_gall_installationJan2005"/>
          <p:cNvPicPr>
            <a:picLocks noChangeAspect="1" noChangeArrowheads="1"/>
          </p:cNvPicPr>
          <p:nvPr/>
        </p:nvPicPr>
        <p:blipFill rotWithShape="1">
          <a:blip r:embed="rId5"/>
          <a:srcRect l="12507" t="46928" r="60631" b="17099"/>
          <a:stretch/>
        </p:blipFill>
        <p:spPr bwMode="auto">
          <a:xfrm>
            <a:off x="2932896" y="46028"/>
            <a:ext cx="2854446" cy="2866321"/>
          </a:xfrm>
          <a:prstGeom prst="rect">
            <a:avLst/>
          </a:prstGeom>
          <a:noFill/>
        </p:spPr>
      </p:pic>
    </p:spTree>
    <p:extLst>
      <p:ext uri="{BB962C8B-B14F-4D97-AF65-F5344CB8AC3E}">
        <p14:creationId xmlns:p14="http://schemas.microsoft.com/office/powerpoint/2010/main" val="3382052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pPr algn="ctr"/>
            <a:r>
              <a:rPr lang="en-AU" sz="3200" dirty="0" smtClean="0"/>
              <a:t>Direct</a:t>
            </a:r>
            <a:r>
              <a:rPr lang="en-AU" sz="3200" b="0" dirty="0" smtClean="0"/>
              <a:t> (soil infiltration) and </a:t>
            </a:r>
            <a:r>
              <a:rPr lang="en-AU" sz="3200" dirty="0" smtClean="0"/>
              <a:t>indirect</a:t>
            </a:r>
            <a:r>
              <a:rPr lang="en-AU" sz="3200" b="0" dirty="0" smtClean="0"/>
              <a:t> (discharge from roofs and roads) recharge in urban areas </a:t>
            </a:r>
            <a:endParaRPr lang="en-AU" sz="3200" b="0"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432D5A36-5AC0-490B-A302-D692971D4505}" type="slidenum">
              <a:rPr lang="en-AU" smtClean="0"/>
              <a:pPr/>
              <a:t>10</a:t>
            </a:fld>
            <a:endParaRPr lang="en-AU"/>
          </a:p>
        </p:txBody>
      </p:sp>
    </p:spTree>
    <p:extLst>
      <p:ext uri="{BB962C8B-B14F-4D97-AF65-F5344CB8AC3E}">
        <p14:creationId xmlns:p14="http://schemas.microsoft.com/office/powerpoint/2010/main" val="1216117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77" y="174171"/>
            <a:ext cx="8459787" cy="1034275"/>
          </a:xfrm>
        </p:spPr>
        <p:txBody>
          <a:bodyPr/>
          <a:lstStyle/>
          <a:p>
            <a:r>
              <a:rPr lang="en-AU" sz="2200" b="0" dirty="0" smtClean="0"/>
              <a:t>Herdsman main drain discharging to Floreat Beach - </a:t>
            </a:r>
            <a:r>
              <a:rPr lang="en-AU" sz="2200" dirty="0" smtClean="0"/>
              <a:t>left</a:t>
            </a:r>
            <a:r>
              <a:rPr lang="en-AU" sz="2200" b="0" dirty="0" smtClean="0"/>
              <a:t/>
            </a:r>
            <a:br>
              <a:rPr lang="en-AU" sz="2200" b="0" dirty="0" smtClean="0"/>
            </a:br>
            <a:r>
              <a:rPr lang="en-AU" sz="2200" b="0" dirty="0" smtClean="0"/>
              <a:t>Roof and paving runoff recharges the aquifer via soak wells - </a:t>
            </a:r>
            <a:r>
              <a:rPr lang="en-AU" sz="2200" dirty="0" smtClean="0"/>
              <a:t>upper right</a:t>
            </a:r>
            <a:r>
              <a:rPr lang="en-AU" sz="2200" b="0" dirty="0" smtClean="0"/>
              <a:t/>
            </a:r>
            <a:br>
              <a:rPr lang="en-AU" sz="2200" b="0" dirty="0" smtClean="0"/>
            </a:br>
            <a:r>
              <a:rPr lang="en-AU" sz="2200" b="0" dirty="0" smtClean="0"/>
              <a:t>Suburban absorption basin for road runoff - </a:t>
            </a:r>
            <a:r>
              <a:rPr lang="en-AU" sz="2200" dirty="0" smtClean="0"/>
              <a:t>lower right</a:t>
            </a:r>
            <a:r>
              <a:rPr lang="en-AU" sz="2200" b="0" dirty="0" smtClean="0"/>
              <a:t> </a:t>
            </a:r>
            <a:endParaRPr lang="en-AU" sz="2200" b="0" dirty="0"/>
          </a:p>
        </p:txBody>
      </p:sp>
      <p:pic>
        <p:nvPicPr>
          <p:cNvPr id="99331" name="Picture 3"/>
          <p:cNvPicPr>
            <a:picLocks noChangeAspect="1" noChangeArrowheads="1"/>
          </p:cNvPicPr>
          <p:nvPr/>
        </p:nvPicPr>
        <p:blipFill>
          <a:blip r:embed="rId3"/>
          <a:srcRect r="7118" b="25965"/>
          <a:stretch>
            <a:fillRect/>
          </a:stretch>
        </p:blipFill>
        <p:spPr bwMode="auto">
          <a:xfrm>
            <a:off x="0" y="1208445"/>
            <a:ext cx="4760686" cy="2649408"/>
          </a:xfrm>
          <a:prstGeom prst="rect">
            <a:avLst/>
          </a:prstGeom>
          <a:noFill/>
          <a:ln w="9525">
            <a:noFill/>
            <a:miter lim="800000"/>
            <a:headEnd/>
            <a:tailEnd/>
          </a:ln>
        </p:spPr>
      </p:pic>
      <p:pic>
        <p:nvPicPr>
          <p:cNvPr id="11" name="Content Placeholder 10" descr="photo 1 (3).JPG"/>
          <p:cNvPicPr>
            <a:picLocks noGrp="1" noChangeAspect="1"/>
          </p:cNvPicPr>
          <p:nvPr>
            <p:ph idx="1"/>
          </p:nvPr>
        </p:nvPicPr>
        <p:blipFill>
          <a:blip r:embed="rId4"/>
          <a:stretch>
            <a:fillRect/>
          </a:stretch>
        </p:blipFill>
        <p:spPr>
          <a:xfrm>
            <a:off x="0" y="3857853"/>
            <a:ext cx="4000196" cy="3000147"/>
          </a:xfrm>
        </p:spPr>
      </p:pic>
      <p:pic>
        <p:nvPicPr>
          <p:cNvPr id="3" name="Picture 4"/>
          <p:cNvPicPr>
            <a:picLocks noChangeAspect="1" noChangeArrowheads="1"/>
          </p:cNvPicPr>
          <p:nvPr/>
        </p:nvPicPr>
        <p:blipFill>
          <a:blip r:embed="rId5"/>
          <a:srcRect/>
          <a:stretch>
            <a:fillRect/>
          </a:stretch>
        </p:blipFill>
        <p:spPr bwMode="auto">
          <a:xfrm>
            <a:off x="3519260" y="3857853"/>
            <a:ext cx="5921830" cy="3000147"/>
          </a:xfrm>
          <a:prstGeom prst="rect">
            <a:avLst/>
          </a:prstGeom>
          <a:noFill/>
          <a:ln w="9525">
            <a:noFill/>
            <a:miter lim="800000"/>
            <a:headEnd/>
            <a:tailEnd/>
          </a:ln>
        </p:spPr>
      </p:pic>
      <p:pic>
        <p:nvPicPr>
          <p:cNvPr id="13" name="Picture 4" descr="http://sitebuilder.cabanova.com/userfiles/00/28/64/286417/files/6501-5sbpu3he3xgr-y8akj.jpg"/>
          <p:cNvPicPr>
            <a:picLocks noChangeAspect="1" noChangeArrowheads="1"/>
          </p:cNvPicPr>
          <p:nvPr/>
        </p:nvPicPr>
        <p:blipFill>
          <a:blip r:embed="rId6"/>
          <a:srcRect/>
          <a:stretch>
            <a:fillRect/>
          </a:stretch>
        </p:blipFill>
        <p:spPr bwMode="auto">
          <a:xfrm>
            <a:off x="4481488" y="1208445"/>
            <a:ext cx="4662513" cy="2649408"/>
          </a:xfrm>
          <a:prstGeom prst="rect">
            <a:avLst/>
          </a:prstGeom>
          <a:noFill/>
        </p:spPr>
      </p:pic>
      <p:sp>
        <p:nvSpPr>
          <p:cNvPr id="8" name="Footer Placeholder 7"/>
          <p:cNvSpPr>
            <a:spLocks noGrp="1"/>
          </p:cNvSpPr>
          <p:nvPr>
            <p:ph type="ftr" sz="quarter" idx="10"/>
          </p:nvPr>
        </p:nvSpPr>
        <p:spPr>
          <a:xfrm>
            <a:off x="457200" y="6492875"/>
            <a:ext cx="2301570" cy="365125"/>
          </a:xfrm>
        </p:spPr>
        <p:txBody>
          <a:bodyPr/>
          <a:lstStyle/>
          <a:p>
            <a:r>
              <a:rPr lang="en-AU" sz="1200" dirty="0" smtClean="0"/>
              <a:t>Photography: Don McFarlane</a:t>
            </a:r>
            <a:endParaRPr lang="en-AU" sz="1200" dirty="0"/>
          </a:p>
        </p:txBody>
      </p:sp>
    </p:spTree>
    <p:extLst>
      <p:ext uri="{BB962C8B-B14F-4D97-AF65-F5344CB8AC3E}">
        <p14:creationId xmlns:p14="http://schemas.microsoft.com/office/powerpoint/2010/main" val="3485565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362950" cy="857250"/>
          </a:xfrm>
        </p:spPr>
        <p:txBody>
          <a:bodyPr/>
          <a:lstStyle/>
          <a:p>
            <a:r>
              <a:rPr lang="en-AU" sz="2800" b="0" dirty="0"/>
              <a:t>The </a:t>
            </a:r>
            <a:r>
              <a:rPr lang="en-AU" sz="2800" b="0" dirty="0" smtClean="0"/>
              <a:t>higher </a:t>
            </a:r>
            <a:r>
              <a:rPr lang="en-AU" sz="2800" b="0" dirty="0"/>
              <a:t>the urban density </a:t>
            </a:r>
            <a:r>
              <a:rPr lang="en-AU" sz="2800" b="0" dirty="0" smtClean="0"/>
              <a:t>the:</a:t>
            </a:r>
            <a:endParaRPr lang="en-AU" sz="2800" b="0" dirty="0"/>
          </a:p>
        </p:txBody>
      </p:sp>
      <p:sp>
        <p:nvSpPr>
          <p:cNvPr id="4" name="Footer Placeholder 3"/>
          <p:cNvSpPr>
            <a:spLocks noGrp="1"/>
          </p:cNvSpPr>
          <p:nvPr>
            <p:ph type="ftr" sz="quarter" idx="10"/>
          </p:nvPr>
        </p:nvSpPr>
        <p:spPr/>
        <p:txBody>
          <a:bodyPr/>
          <a:lstStyle/>
          <a:p>
            <a:pPr>
              <a:defRPr/>
            </a:pPr>
            <a:endParaRPr lang="en-AU" dirty="0"/>
          </a:p>
        </p:txBody>
      </p:sp>
      <p:sp>
        <p:nvSpPr>
          <p:cNvPr id="5" name="Content Placeholder 4"/>
          <p:cNvSpPr>
            <a:spLocks noGrp="1"/>
          </p:cNvSpPr>
          <p:nvPr>
            <p:ph idx="1"/>
          </p:nvPr>
        </p:nvSpPr>
        <p:spPr>
          <a:xfrm>
            <a:off x="333829" y="712978"/>
            <a:ext cx="8643257" cy="4559300"/>
          </a:xfrm>
        </p:spPr>
        <p:txBody>
          <a:bodyPr/>
          <a:lstStyle/>
          <a:p>
            <a:pPr lvl="1"/>
            <a:r>
              <a:rPr lang="en-AU" dirty="0" smtClean="0"/>
              <a:t>greater the roof (and often road) area</a:t>
            </a:r>
          </a:p>
          <a:p>
            <a:pPr lvl="1"/>
            <a:r>
              <a:rPr lang="en-AU" dirty="0" smtClean="0"/>
              <a:t>more indirect recharge from roofs and roads </a:t>
            </a:r>
          </a:p>
          <a:p>
            <a:pPr lvl="1"/>
            <a:r>
              <a:rPr lang="en-AU" dirty="0" smtClean="0"/>
              <a:t>less </a:t>
            </a:r>
            <a:r>
              <a:rPr lang="en-AU" dirty="0"/>
              <a:t>the direct recharge from lawns and gardens </a:t>
            </a:r>
          </a:p>
          <a:p>
            <a:pPr lvl="1"/>
            <a:r>
              <a:rPr lang="en-AU" dirty="0" smtClean="0"/>
              <a:t>less the demand for groundwater discharge by backyard bores</a:t>
            </a:r>
          </a:p>
          <a:p>
            <a:pPr lvl="1"/>
            <a:r>
              <a:rPr lang="en-AU" dirty="0" smtClean="0"/>
              <a:t>less the demand for potable water on a per-household basis</a:t>
            </a:r>
          </a:p>
          <a:p>
            <a:pPr lvl="1"/>
            <a:r>
              <a:rPr lang="en-AU" dirty="0" smtClean="0"/>
              <a:t>greater the wastewater volumes on an area basis</a:t>
            </a:r>
          </a:p>
          <a:p>
            <a:pPr marL="0" lvl="1" indent="0">
              <a:buNone/>
            </a:pPr>
            <a:r>
              <a:rPr lang="en-AU" dirty="0" smtClean="0"/>
              <a:t> 	What urban density just maintains groundwater levels in the current climate?</a:t>
            </a:r>
          </a:p>
          <a:p>
            <a:pPr marL="0" lvl="1" indent="0">
              <a:buNone/>
            </a:pPr>
            <a:endParaRPr lang="en-AU" dirty="0" smtClean="0"/>
          </a:p>
          <a:p>
            <a:pPr marL="0" lvl="1" indent="0">
              <a:buNone/>
            </a:pPr>
            <a:r>
              <a:rPr lang="en-AU" dirty="0" smtClean="0"/>
              <a:t>   </a:t>
            </a:r>
            <a:endParaRPr lang="en-AU" dirty="0"/>
          </a:p>
          <a:p>
            <a:pPr marL="457200" indent="-457200">
              <a:buFont typeface="+mj-lt"/>
              <a:buAutoNum type="arabicPeriod"/>
            </a:pPr>
            <a:endParaRPr lang="en-AU" dirty="0"/>
          </a:p>
        </p:txBody>
      </p:sp>
      <p:pic>
        <p:nvPicPr>
          <p:cNvPr id="6" name="Picture 5"/>
          <p:cNvPicPr>
            <a:picLocks noChangeAspect="1"/>
          </p:cNvPicPr>
          <p:nvPr/>
        </p:nvPicPr>
        <p:blipFill>
          <a:blip r:embed="rId3"/>
          <a:stretch>
            <a:fillRect/>
          </a:stretch>
        </p:blipFill>
        <p:spPr>
          <a:xfrm>
            <a:off x="1856232" y="3269250"/>
            <a:ext cx="7421118" cy="6497033"/>
          </a:xfrm>
          <a:prstGeom prst="rect">
            <a:avLst/>
          </a:prstGeom>
        </p:spPr>
      </p:pic>
      <p:pic>
        <p:nvPicPr>
          <p:cNvPr id="3" name="Picture 2"/>
          <p:cNvPicPr>
            <a:picLocks noChangeAspect="1"/>
          </p:cNvPicPr>
          <p:nvPr/>
        </p:nvPicPr>
        <p:blipFill>
          <a:blip r:embed="rId4"/>
          <a:stretch>
            <a:fillRect/>
          </a:stretch>
        </p:blipFill>
        <p:spPr>
          <a:xfrm>
            <a:off x="1" y="3269252"/>
            <a:ext cx="4782312" cy="4186814"/>
          </a:xfrm>
          <a:prstGeom prst="rect">
            <a:avLst/>
          </a:prstGeom>
        </p:spPr>
      </p:pic>
    </p:spTree>
    <p:extLst>
      <p:ext uri="{BB962C8B-B14F-4D97-AF65-F5344CB8AC3E}">
        <p14:creationId xmlns:p14="http://schemas.microsoft.com/office/powerpoint/2010/main" val="4185103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smtClean="0"/>
              <a:t> </a:t>
            </a:r>
            <a:endParaRPr lang="en-AU" dirty="0"/>
          </a:p>
        </p:txBody>
      </p:sp>
      <p:pic>
        <p:nvPicPr>
          <p:cNvPr id="5" name="Picture 4"/>
          <p:cNvPicPr>
            <a:picLocks noChangeAspect="1"/>
          </p:cNvPicPr>
          <p:nvPr/>
        </p:nvPicPr>
        <p:blipFill>
          <a:blip r:embed="rId3"/>
          <a:stretch>
            <a:fillRect/>
          </a:stretch>
        </p:blipFill>
        <p:spPr>
          <a:xfrm rot="16200000">
            <a:off x="1875453" y="146229"/>
            <a:ext cx="4423950" cy="6954892"/>
          </a:xfrm>
          <a:prstGeom prst="rect">
            <a:avLst/>
          </a:prstGeom>
        </p:spPr>
      </p:pic>
      <p:sp>
        <p:nvSpPr>
          <p:cNvPr id="3" name="Text Placeholder 2"/>
          <p:cNvSpPr>
            <a:spLocks noGrp="1"/>
          </p:cNvSpPr>
          <p:nvPr>
            <p:ph type="body" sz="quarter" idx="15"/>
          </p:nvPr>
        </p:nvSpPr>
        <p:spPr/>
        <p:txBody>
          <a:bodyPr/>
          <a:lstStyle/>
          <a:p>
            <a:pPr marL="0" indent="0">
              <a:buNone/>
            </a:pPr>
            <a:r>
              <a:rPr lang="en-AU" dirty="0" smtClean="0"/>
              <a:t> </a:t>
            </a:r>
            <a:endParaRPr lang="en-AU" dirty="0"/>
          </a:p>
        </p:txBody>
      </p:sp>
      <p:sp>
        <p:nvSpPr>
          <p:cNvPr id="6" name="TextBox 5"/>
          <p:cNvSpPr txBox="1"/>
          <p:nvPr/>
        </p:nvSpPr>
        <p:spPr>
          <a:xfrm>
            <a:off x="822960" y="402336"/>
            <a:ext cx="7419388" cy="1200329"/>
          </a:xfrm>
          <a:prstGeom prst="rect">
            <a:avLst/>
          </a:prstGeom>
          <a:noFill/>
        </p:spPr>
        <p:txBody>
          <a:bodyPr wrap="square" rtlCol="0">
            <a:spAutoFit/>
          </a:bodyPr>
          <a:lstStyle/>
          <a:p>
            <a:r>
              <a:rPr lang="en-AU" dirty="0" smtClean="0"/>
              <a:t>Nedlands Dalkeith catchment 	(~ R 10)	</a:t>
            </a:r>
            <a:r>
              <a:rPr lang="en-AU" sz="1400" dirty="0" smtClean="0"/>
              <a:t>November 1981 – October 1882 </a:t>
            </a:r>
          </a:p>
          <a:p>
            <a:r>
              <a:rPr lang="en-AU" dirty="0" smtClean="0"/>
              <a:t>Recharge from roofs and roads = 138 mm</a:t>
            </a:r>
          </a:p>
          <a:p>
            <a:r>
              <a:rPr lang="en-AU" dirty="0" smtClean="0"/>
              <a:t>Discharge by private and public bores = 228 </a:t>
            </a:r>
            <a:r>
              <a:rPr lang="en-AU" dirty="0"/>
              <a:t>mm </a:t>
            </a:r>
            <a:r>
              <a:rPr lang="en-AU" dirty="0" smtClean="0"/>
              <a:t>  Net </a:t>
            </a:r>
            <a:r>
              <a:rPr lang="en-AU" dirty="0"/>
              <a:t>= </a:t>
            </a:r>
            <a:r>
              <a:rPr lang="en-AU" b="1" dirty="0" smtClean="0">
                <a:solidFill>
                  <a:srgbClr val="E4002B"/>
                </a:solidFill>
              </a:rPr>
              <a:t>- 90 mm</a:t>
            </a:r>
            <a:endParaRPr lang="en-AU" b="1" dirty="0">
              <a:solidFill>
                <a:srgbClr val="E4002B"/>
              </a:solidFill>
            </a:endParaRPr>
          </a:p>
          <a:p>
            <a:endParaRPr lang="en-AU" dirty="0" smtClean="0"/>
          </a:p>
        </p:txBody>
      </p:sp>
      <p:sp>
        <p:nvSpPr>
          <p:cNvPr id="7" name="TextBox 6"/>
          <p:cNvSpPr txBox="1"/>
          <p:nvPr/>
        </p:nvSpPr>
        <p:spPr>
          <a:xfrm>
            <a:off x="822960" y="6479524"/>
            <a:ext cx="1864613" cy="276999"/>
          </a:xfrm>
          <a:prstGeom prst="rect">
            <a:avLst/>
          </a:prstGeom>
          <a:noFill/>
        </p:spPr>
        <p:txBody>
          <a:bodyPr wrap="none" rtlCol="0">
            <a:spAutoFit/>
          </a:bodyPr>
          <a:lstStyle/>
          <a:p>
            <a:r>
              <a:rPr lang="en-AU" sz="1200" dirty="0" smtClean="0">
                <a:solidFill>
                  <a:schemeClr val="bg1"/>
                </a:solidFill>
              </a:rPr>
              <a:t>Source: McFarlane 1984</a:t>
            </a:r>
          </a:p>
        </p:txBody>
      </p:sp>
    </p:spTree>
    <p:extLst>
      <p:ext uri="{BB962C8B-B14F-4D97-AF65-F5344CB8AC3E}">
        <p14:creationId xmlns:p14="http://schemas.microsoft.com/office/powerpoint/2010/main" val="3189459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smtClean="0"/>
              <a:t> </a:t>
            </a:r>
            <a:endParaRPr lang="en-AU" dirty="0"/>
          </a:p>
        </p:txBody>
      </p:sp>
      <p:pic>
        <p:nvPicPr>
          <p:cNvPr id="5" name="Picture 4"/>
          <p:cNvPicPr>
            <a:picLocks noChangeAspect="1"/>
          </p:cNvPicPr>
          <p:nvPr/>
        </p:nvPicPr>
        <p:blipFill>
          <a:blip r:embed="rId3"/>
          <a:stretch>
            <a:fillRect/>
          </a:stretch>
        </p:blipFill>
        <p:spPr>
          <a:xfrm rot="16200000">
            <a:off x="2480918" y="-28126"/>
            <a:ext cx="4423950" cy="6980274"/>
          </a:xfrm>
          <a:prstGeom prst="rect">
            <a:avLst/>
          </a:prstGeom>
        </p:spPr>
      </p:pic>
      <p:sp>
        <p:nvSpPr>
          <p:cNvPr id="3" name="Text Placeholder 2"/>
          <p:cNvSpPr>
            <a:spLocks noGrp="1"/>
          </p:cNvSpPr>
          <p:nvPr>
            <p:ph type="body" sz="quarter" idx="15"/>
          </p:nvPr>
        </p:nvSpPr>
        <p:spPr>
          <a:xfrm>
            <a:off x="463000" y="1210486"/>
            <a:ext cx="8459787" cy="4559300"/>
          </a:xfrm>
        </p:spPr>
        <p:txBody>
          <a:bodyPr/>
          <a:lstStyle/>
          <a:p>
            <a:pPr marL="0" indent="0">
              <a:buNone/>
            </a:pPr>
            <a:r>
              <a:rPr lang="en-AU" dirty="0" smtClean="0"/>
              <a:t> </a:t>
            </a:r>
            <a:endParaRPr lang="en-AU" dirty="0"/>
          </a:p>
        </p:txBody>
      </p:sp>
      <p:sp>
        <p:nvSpPr>
          <p:cNvPr id="4" name="Footer Placeholder 3"/>
          <p:cNvSpPr>
            <a:spLocks noGrp="1"/>
          </p:cNvSpPr>
          <p:nvPr>
            <p:ph type="ftr" sz="quarter" idx="16"/>
          </p:nvPr>
        </p:nvSpPr>
        <p:spPr/>
        <p:txBody>
          <a:bodyPr/>
          <a:lstStyle/>
          <a:p>
            <a:r>
              <a:rPr lang="en-AU" sz="1200" dirty="0">
                <a:latin typeface="Arial" panose="020B0604020202020204" pitchFamily="34" charset="0"/>
                <a:cs typeface="Arial" panose="020B0604020202020204" pitchFamily="34" charset="0"/>
              </a:rPr>
              <a:t>Source: McFarlane 1984</a:t>
            </a:r>
          </a:p>
        </p:txBody>
      </p:sp>
      <p:sp>
        <p:nvSpPr>
          <p:cNvPr id="6" name="TextBox 5"/>
          <p:cNvSpPr txBox="1"/>
          <p:nvPr/>
        </p:nvSpPr>
        <p:spPr>
          <a:xfrm>
            <a:off x="832104" y="356616"/>
            <a:ext cx="7663518" cy="923330"/>
          </a:xfrm>
          <a:prstGeom prst="rect">
            <a:avLst/>
          </a:prstGeom>
          <a:noFill/>
        </p:spPr>
        <p:txBody>
          <a:bodyPr wrap="square" rtlCol="0">
            <a:spAutoFit/>
          </a:bodyPr>
          <a:lstStyle/>
          <a:p>
            <a:r>
              <a:rPr lang="en-AU" dirty="0" smtClean="0"/>
              <a:t>Subiaco Shenton Park catchment (~ R 17.5)	</a:t>
            </a:r>
            <a:r>
              <a:rPr lang="en-AU" sz="1400" dirty="0" smtClean="0"/>
              <a:t>November </a:t>
            </a:r>
            <a:r>
              <a:rPr lang="en-AU" sz="1400" dirty="0"/>
              <a:t>1981 – October 1882 </a:t>
            </a:r>
          </a:p>
          <a:p>
            <a:r>
              <a:rPr lang="en-AU" dirty="0"/>
              <a:t>Recharge from roofs and roads </a:t>
            </a:r>
            <a:r>
              <a:rPr lang="en-AU" dirty="0" smtClean="0"/>
              <a:t>= 196 </a:t>
            </a:r>
            <a:r>
              <a:rPr lang="en-AU" dirty="0"/>
              <a:t>mm</a:t>
            </a:r>
          </a:p>
          <a:p>
            <a:r>
              <a:rPr lang="en-AU" dirty="0"/>
              <a:t>Discharge by private and public bores = </a:t>
            </a:r>
            <a:r>
              <a:rPr lang="en-AU" dirty="0" smtClean="0"/>
              <a:t>38 </a:t>
            </a:r>
            <a:r>
              <a:rPr lang="en-AU" dirty="0"/>
              <a:t>mm </a:t>
            </a:r>
            <a:r>
              <a:rPr lang="en-AU" dirty="0" smtClean="0"/>
              <a:t> Net = </a:t>
            </a:r>
            <a:r>
              <a:rPr lang="en-AU" b="1" dirty="0" smtClean="0"/>
              <a:t>+ 158mm</a:t>
            </a:r>
            <a:endParaRPr lang="en-AU" b="1" dirty="0"/>
          </a:p>
        </p:txBody>
      </p:sp>
    </p:spTree>
    <p:extLst>
      <p:ext uri="{BB962C8B-B14F-4D97-AF65-F5344CB8AC3E}">
        <p14:creationId xmlns:p14="http://schemas.microsoft.com/office/powerpoint/2010/main" val="2416254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0363" y="128016"/>
            <a:ext cx="8460000" cy="467296"/>
          </a:xfrm>
        </p:spPr>
        <p:txBody>
          <a:bodyPr/>
          <a:lstStyle/>
          <a:p>
            <a:pPr algn="ctr"/>
            <a:r>
              <a:rPr lang="en-AU" sz="2400" b="0" dirty="0" smtClean="0"/>
              <a:t>R </a:t>
            </a:r>
            <a:r>
              <a:rPr lang="en-AU" sz="2400" b="0" i="1" dirty="0" smtClean="0"/>
              <a:t>ca</a:t>
            </a:r>
            <a:r>
              <a:rPr lang="en-AU" sz="2400" b="0" dirty="0" smtClean="0"/>
              <a:t>. 20 is probably in balance in the current climate   </a:t>
            </a:r>
            <a:endParaRPr lang="en-AU" sz="2400" b="0" dirty="0"/>
          </a:p>
        </p:txBody>
      </p:sp>
      <p:sp>
        <p:nvSpPr>
          <p:cNvPr id="3" name="Text Placeholder 2"/>
          <p:cNvSpPr>
            <a:spLocks noGrp="1"/>
          </p:cNvSpPr>
          <p:nvPr>
            <p:ph type="body" sz="quarter" idx="15"/>
          </p:nvPr>
        </p:nvSpPr>
        <p:spPr/>
        <p:txBody>
          <a:bodyPr/>
          <a:lstStyle/>
          <a:p>
            <a:pPr marL="0" indent="0">
              <a:buNone/>
            </a:pPr>
            <a:r>
              <a:rPr lang="en-AU" dirty="0" smtClean="0"/>
              <a:t> </a:t>
            </a:r>
            <a:endParaRPr lang="en-AU" dirty="0"/>
          </a:p>
        </p:txBody>
      </p:sp>
      <p:sp>
        <p:nvSpPr>
          <p:cNvPr id="4" name="Footer Placeholder 3"/>
          <p:cNvSpPr>
            <a:spLocks noGrp="1"/>
          </p:cNvSpPr>
          <p:nvPr>
            <p:ph type="ftr" sz="quarter" idx="16"/>
          </p:nvPr>
        </p:nvSpPr>
        <p:spPr/>
        <p:txBody>
          <a:bodyPr/>
          <a:lstStyle/>
          <a:p>
            <a:pPr>
              <a:defRP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64" y="547872"/>
            <a:ext cx="7915672" cy="5762256"/>
          </a:xfrm>
          <a:prstGeom prst="rect">
            <a:avLst/>
          </a:prstGeom>
        </p:spPr>
      </p:pic>
    </p:spTree>
    <p:extLst>
      <p:ext uri="{BB962C8B-B14F-4D97-AF65-F5344CB8AC3E}">
        <p14:creationId xmlns:p14="http://schemas.microsoft.com/office/powerpoint/2010/main" val="1485361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704161" y="270000"/>
            <a:ext cx="116201" cy="900000"/>
          </a:xfrm>
        </p:spPr>
        <p:txBody>
          <a:bodyPr/>
          <a:lstStyle/>
          <a:p>
            <a:r>
              <a:rPr lang="en-AU" dirty="0" smtClean="0"/>
              <a:t> </a:t>
            </a:r>
            <a:endParaRPr lang="en-AU" dirty="0"/>
          </a:p>
        </p:txBody>
      </p:sp>
      <p:sp>
        <p:nvSpPr>
          <p:cNvPr id="3" name="Text Placeholder 2"/>
          <p:cNvSpPr>
            <a:spLocks noGrp="1"/>
          </p:cNvSpPr>
          <p:nvPr>
            <p:ph type="body" sz="quarter" idx="15"/>
          </p:nvPr>
        </p:nvSpPr>
        <p:spPr>
          <a:xfrm>
            <a:off x="7269480" y="1276350"/>
            <a:ext cx="1550670" cy="4559300"/>
          </a:xfrm>
        </p:spPr>
        <p:txBody>
          <a:bodyPr/>
          <a:lstStyle/>
          <a:p>
            <a:endParaRPr lang="en-AU" dirty="0"/>
          </a:p>
        </p:txBody>
      </p:sp>
      <p:sp>
        <p:nvSpPr>
          <p:cNvPr id="4" name="Footer Placeholder 3"/>
          <p:cNvSpPr>
            <a:spLocks noGrp="1"/>
          </p:cNvSpPr>
          <p:nvPr>
            <p:ph type="ftr" sz="quarter" idx="16"/>
          </p:nvPr>
        </p:nvSpPr>
        <p:spPr/>
        <p:txBody>
          <a:bodyPr/>
          <a:lstStyle/>
          <a:p>
            <a:pPr>
              <a:defRPr/>
            </a:pPr>
            <a:r>
              <a:rPr lang="en-AU" dirty="0" smtClean="0"/>
              <a:t>Recycled water for heavy industry and preventing seawater intrusion  |  'Kwinana MAR'</a:t>
            </a:r>
            <a:endParaRPr lang="en-US" dirty="0"/>
          </a:p>
        </p:txBody>
      </p:sp>
      <p:grpSp>
        <p:nvGrpSpPr>
          <p:cNvPr id="6" name="Group 4"/>
          <p:cNvGrpSpPr>
            <a:grpSpLocks noChangeAspect="1"/>
          </p:cNvGrpSpPr>
          <p:nvPr/>
        </p:nvGrpSpPr>
        <p:grpSpPr bwMode="auto">
          <a:xfrm rot="10800000">
            <a:off x="4879344" y="482011"/>
            <a:ext cx="4257893" cy="6375989"/>
            <a:chOff x="0" y="737"/>
            <a:chExt cx="2551" cy="3820"/>
          </a:xfrm>
        </p:grpSpPr>
        <p:sp>
          <p:nvSpPr>
            <p:cNvPr id="7" name="AutoShape 3"/>
            <p:cNvSpPr>
              <a:spLocks noChangeAspect="1" noChangeArrowheads="1" noTextEdit="1"/>
            </p:cNvSpPr>
            <p:nvPr/>
          </p:nvSpPr>
          <p:spPr bwMode="auto">
            <a:xfrm>
              <a:off x="0" y="737"/>
              <a:ext cx="2551" cy="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7"/>
              <a:ext cx="2558" cy="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p:cNvPicPr>
          <p:nvPr/>
        </p:nvPicPr>
        <p:blipFill>
          <a:blip r:embed="rId4"/>
          <a:stretch>
            <a:fillRect/>
          </a:stretch>
        </p:blipFill>
        <p:spPr>
          <a:xfrm rot="10800000">
            <a:off x="77422" y="510943"/>
            <a:ext cx="4315703" cy="6260184"/>
          </a:xfrm>
          <a:prstGeom prst="rect">
            <a:avLst/>
          </a:prstGeom>
        </p:spPr>
      </p:pic>
      <p:sp>
        <p:nvSpPr>
          <p:cNvPr id="10" name="TextBox 9"/>
          <p:cNvSpPr txBox="1"/>
          <p:nvPr/>
        </p:nvSpPr>
        <p:spPr>
          <a:xfrm>
            <a:off x="1328310" y="2977960"/>
            <a:ext cx="822661" cy="338554"/>
          </a:xfrm>
          <a:prstGeom prst="rect">
            <a:avLst/>
          </a:prstGeom>
          <a:noFill/>
        </p:spPr>
        <p:txBody>
          <a:bodyPr wrap="none" rtlCol="0">
            <a:spAutoFit/>
          </a:bodyPr>
          <a:lstStyle/>
          <a:p>
            <a:r>
              <a:rPr lang="en-AU" sz="1600" dirty="0" smtClean="0"/>
              <a:t>August</a:t>
            </a:r>
          </a:p>
        </p:txBody>
      </p:sp>
      <p:sp>
        <p:nvSpPr>
          <p:cNvPr id="11" name="TextBox 10"/>
          <p:cNvSpPr txBox="1"/>
          <p:nvPr/>
        </p:nvSpPr>
        <p:spPr>
          <a:xfrm>
            <a:off x="6186286" y="3221611"/>
            <a:ext cx="548548" cy="338554"/>
          </a:xfrm>
          <a:prstGeom prst="rect">
            <a:avLst/>
          </a:prstGeom>
          <a:noFill/>
        </p:spPr>
        <p:txBody>
          <a:bodyPr wrap="none" rtlCol="0">
            <a:spAutoFit/>
          </a:bodyPr>
          <a:lstStyle/>
          <a:p>
            <a:r>
              <a:rPr lang="en-AU" sz="1600" dirty="0" smtClean="0"/>
              <a:t>July</a:t>
            </a:r>
            <a:endParaRPr lang="en-AU" sz="1600" dirty="0"/>
          </a:p>
        </p:txBody>
      </p:sp>
      <p:sp>
        <p:nvSpPr>
          <p:cNvPr id="12" name="Rectangle 11"/>
          <p:cNvSpPr/>
          <p:nvPr/>
        </p:nvSpPr>
        <p:spPr>
          <a:xfrm>
            <a:off x="1118006" y="6309402"/>
            <a:ext cx="902811" cy="369332"/>
          </a:xfrm>
          <a:prstGeom prst="rect">
            <a:avLst/>
          </a:prstGeom>
        </p:spPr>
        <p:txBody>
          <a:bodyPr wrap="none">
            <a:spAutoFit/>
          </a:bodyPr>
          <a:lstStyle/>
          <a:p>
            <a:r>
              <a:rPr lang="en-AU" dirty="0"/>
              <a:t>August</a:t>
            </a:r>
          </a:p>
        </p:txBody>
      </p:sp>
      <p:sp>
        <p:nvSpPr>
          <p:cNvPr id="13" name="Rectangle 12"/>
          <p:cNvSpPr/>
          <p:nvPr/>
        </p:nvSpPr>
        <p:spPr>
          <a:xfrm>
            <a:off x="6186286" y="6260742"/>
            <a:ext cx="548548" cy="338554"/>
          </a:xfrm>
          <a:prstGeom prst="rect">
            <a:avLst/>
          </a:prstGeom>
        </p:spPr>
        <p:txBody>
          <a:bodyPr wrap="none">
            <a:spAutoFit/>
          </a:bodyPr>
          <a:lstStyle/>
          <a:p>
            <a:r>
              <a:rPr lang="en-AU" sz="1600" dirty="0" smtClean="0"/>
              <a:t>July</a:t>
            </a:r>
            <a:endParaRPr lang="en-AU" sz="1600" dirty="0"/>
          </a:p>
        </p:txBody>
      </p:sp>
      <p:sp>
        <p:nvSpPr>
          <p:cNvPr id="14" name="TextBox 13"/>
          <p:cNvSpPr txBox="1"/>
          <p:nvPr/>
        </p:nvSpPr>
        <p:spPr>
          <a:xfrm>
            <a:off x="1692964" y="3523188"/>
            <a:ext cx="1300356" cy="369332"/>
          </a:xfrm>
          <a:prstGeom prst="rect">
            <a:avLst/>
          </a:prstGeom>
          <a:noFill/>
        </p:spPr>
        <p:txBody>
          <a:bodyPr wrap="none" rtlCol="0">
            <a:spAutoFit/>
          </a:bodyPr>
          <a:lstStyle/>
          <a:p>
            <a:r>
              <a:rPr lang="en-AU" dirty="0" smtClean="0"/>
              <a:t>Kings Park</a:t>
            </a:r>
          </a:p>
        </p:txBody>
      </p:sp>
      <p:sp>
        <p:nvSpPr>
          <p:cNvPr id="15" name="Rectangle 14"/>
          <p:cNvSpPr/>
          <p:nvPr/>
        </p:nvSpPr>
        <p:spPr>
          <a:xfrm>
            <a:off x="6711152" y="3521142"/>
            <a:ext cx="736099" cy="369332"/>
          </a:xfrm>
          <a:prstGeom prst="rect">
            <a:avLst/>
          </a:prstGeom>
        </p:spPr>
        <p:txBody>
          <a:bodyPr wrap="none">
            <a:spAutoFit/>
          </a:bodyPr>
          <a:lstStyle/>
          <a:p>
            <a:r>
              <a:rPr lang="en-AU" dirty="0" smtClean="0"/>
              <a:t>Lawn</a:t>
            </a:r>
            <a:endParaRPr lang="en-AU" dirty="0"/>
          </a:p>
        </p:txBody>
      </p:sp>
      <p:sp>
        <p:nvSpPr>
          <p:cNvPr id="16" name="TextBox 15"/>
          <p:cNvSpPr txBox="1"/>
          <p:nvPr/>
        </p:nvSpPr>
        <p:spPr>
          <a:xfrm>
            <a:off x="-32307" y="3042624"/>
            <a:ext cx="397866" cy="276999"/>
          </a:xfrm>
          <a:prstGeom prst="rect">
            <a:avLst/>
          </a:prstGeom>
          <a:noFill/>
        </p:spPr>
        <p:txBody>
          <a:bodyPr wrap="none" rtlCol="0">
            <a:spAutoFit/>
          </a:bodyPr>
          <a:lstStyle/>
          <a:p>
            <a:r>
              <a:rPr lang="en-AU" sz="1200" dirty="0" smtClean="0"/>
              <a:t>6m</a:t>
            </a:r>
          </a:p>
        </p:txBody>
      </p:sp>
      <p:sp>
        <p:nvSpPr>
          <p:cNvPr id="17" name="Rectangle 16"/>
          <p:cNvSpPr/>
          <p:nvPr/>
        </p:nvSpPr>
        <p:spPr>
          <a:xfrm>
            <a:off x="4777990" y="3216454"/>
            <a:ext cx="397866" cy="276999"/>
          </a:xfrm>
          <a:prstGeom prst="rect">
            <a:avLst/>
          </a:prstGeom>
        </p:spPr>
        <p:txBody>
          <a:bodyPr wrap="none">
            <a:spAutoFit/>
          </a:bodyPr>
          <a:lstStyle/>
          <a:p>
            <a:r>
              <a:rPr lang="en-AU" sz="1200" dirty="0"/>
              <a:t>6m</a:t>
            </a:r>
          </a:p>
        </p:txBody>
      </p:sp>
      <p:sp>
        <p:nvSpPr>
          <p:cNvPr id="18" name="Rectangle 17"/>
          <p:cNvSpPr/>
          <p:nvPr/>
        </p:nvSpPr>
        <p:spPr>
          <a:xfrm>
            <a:off x="4777990" y="6401735"/>
            <a:ext cx="397866" cy="276999"/>
          </a:xfrm>
          <a:prstGeom prst="rect">
            <a:avLst/>
          </a:prstGeom>
        </p:spPr>
        <p:txBody>
          <a:bodyPr wrap="none">
            <a:spAutoFit/>
          </a:bodyPr>
          <a:lstStyle/>
          <a:p>
            <a:r>
              <a:rPr lang="en-AU" sz="1200" dirty="0"/>
              <a:t>6m</a:t>
            </a:r>
          </a:p>
        </p:txBody>
      </p:sp>
      <p:sp>
        <p:nvSpPr>
          <p:cNvPr id="19" name="Rectangle 18"/>
          <p:cNvSpPr/>
          <p:nvPr/>
        </p:nvSpPr>
        <p:spPr>
          <a:xfrm>
            <a:off x="-21129" y="6239689"/>
            <a:ext cx="397866" cy="276999"/>
          </a:xfrm>
          <a:prstGeom prst="rect">
            <a:avLst/>
          </a:prstGeom>
        </p:spPr>
        <p:txBody>
          <a:bodyPr wrap="none">
            <a:spAutoFit/>
          </a:bodyPr>
          <a:lstStyle/>
          <a:p>
            <a:r>
              <a:rPr lang="en-AU" sz="1200" dirty="0"/>
              <a:t>6m</a:t>
            </a:r>
          </a:p>
        </p:txBody>
      </p:sp>
      <p:sp>
        <p:nvSpPr>
          <p:cNvPr id="5" name="TextBox 4"/>
          <p:cNvSpPr txBox="1"/>
          <p:nvPr/>
        </p:nvSpPr>
        <p:spPr>
          <a:xfrm>
            <a:off x="1021537" y="47039"/>
            <a:ext cx="8115700" cy="369332"/>
          </a:xfrm>
          <a:prstGeom prst="rect">
            <a:avLst/>
          </a:prstGeom>
          <a:noFill/>
        </p:spPr>
        <p:txBody>
          <a:bodyPr wrap="square" rtlCol="0">
            <a:spAutoFit/>
          </a:bodyPr>
          <a:lstStyle/>
          <a:p>
            <a:r>
              <a:rPr lang="en-AU" dirty="0" smtClean="0"/>
              <a:t>Wetting fronts no longer go deep in dry years like 2001, 2006, 2010</a:t>
            </a:r>
          </a:p>
        </p:txBody>
      </p:sp>
    </p:spTree>
    <p:extLst>
      <p:ext uri="{BB962C8B-B14F-4D97-AF65-F5344CB8AC3E}">
        <p14:creationId xmlns:p14="http://schemas.microsoft.com/office/powerpoint/2010/main" val="4104434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4048" y="1276350"/>
            <a:ext cx="8339328" cy="4559301"/>
          </a:xfrm>
        </p:spPr>
        <p:txBody>
          <a:bodyPr/>
          <a:lstStyle/>
          <a:p>
            <a:r>
              <a:rPr lang="en-AU" sz="2800" dirty="0" smtClean="0"/>
              <a:t> </a:t>
            </a:r>
            <a:endParaRPr lang="en-AU" sz="2800" dirty="0"/>
          </a:p>
        </p:txBody>
      </p:sp>
      <p:sp>
        <p:nvSpPr>
          <p:cNvPr id="7" name="Rectangle 6"/>
          <p:cNvSpPr/>
          <p:nvPr/>
        </p:nvSpPr>
        <p:spPr>
          <a:xfrm>
            <a:off x="746519" y="1377688"/>
            <a:ext cx="7976857" cy="954107"/>
          </a:xfrm>
          <a:prstGeom prst="rect">
            <a:avLst/>
          </a:prstGeom>
        </p:spPr>
        <p:txBody>
          <a:bodyPr wrap="square">
            <a:spAutoFit/>
          </a:bodyPr>
          <a:lstStyle/>
          <a:p>
            <a:r>
              <a:rPr lang="en-AU" sz="2800" dirty="0" smtClean="0">
                <a:solidFill>
                  <a:schemeClr val="accent1"/>
                </a:solidFill>
              </a:rPr>
              <a:t>2	Stormwater quantities, quality and impact on the Superficial Aquifer </a:t>
            </a:r>
            <a:endParaRPr lang="en-AU" sz="2800" dirty="0">
              <a:solidFill>
                <a:schemeClr val="accent1"/>
              </a:solidFill>
            </a:endParaRPr>
          </a:p>
        </p:txBody>
      </p:sp>
    </p:spTree>
    <p:extLst>
      <p:ext uri="{BB962C8B-B14F-4D97-AF65-F5344CB8AC3E}">
        <p14:creationId xmlns:p14="http://schemas.microsoft.com/office/powerpoint/2010/main" val="3663764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1104900" y="6588125"/>
            <a:ext cx="4368800" cy="269875"/>
          </a:xfrm>
          <a:prstGeom prst="rect">
            <a:avLst/>
          </a:prstGeom>
        </p:spPr>
        <p:txBody>
          <a:bodyPr/>
          <a:lstStyle/>
          <a:p>
            <a:endParaRPr lang="en-AU" altLang="en-US" dirty="0"/>
          </a:p>
        </p:txBody>
      </p:sp>
      <p:sp>
        <p:nvSpPr>
          <p:cNvPr id="261122" name="Rectangle 2"/>
          <p:cNvSpPr>
            <a:spLocks noGrp="1" noChangeArrowheads="1"/>
          </p:cNvSpPr>
          <p:nvPr>
            <p:ph type="title"/>
          </p:nvPr>
        </p:nvSpPr>
        <p:spPr>
          <a:xfrm>
            <a:off x="1187450" y="82550"/>
            <a:ext cx="7351713" cy="936625"/>
          </a:xfrm>
        </p:spPr>
        <p:txBody>
          <a:bodyPr/>
          <a:lstStyle/>
          <a:p>
            <a:pPr algn="ctr"/>
            <a:r>
              <a:rPr lang="en-AU" altLang="en-US" sz="2800" b="0" dirty="0"/>
              <a:t>Estimation of flows from main drains</a:t>
            </a:r>
            <a:r>
              <a:rPr lang="en-AU" altLang="en-US" b="0" dirty="0"/>
              <a:t/>
            </a:r>
            <a:br>
              <a:rPr lang="en-AU" altLang="en-US" b="0" dirty="0"/>
            </a:br>
            <a:r>
              <a:rPr lang="en-AU" altLang="en-US" sz="1600" b="0" dirty="0"/>
              <a:t>Data from GDH (2008) and Geoff Hughes (Water Corporation, 2007)</a:t>
            </a:r>
          </a:p>
        </p:txBody>
      </p:sp>
      <p:sp>
        <p:nvSpPr>
          <p:cNvPr id="261123" name="Rectangle 3"/>
          <p:cNvSpPr>
            <a:spLocks noGrp="1" noChangeArrowheads="1"/>
          </p:cNvSpPr>
          <p:nvPr>
            <p:ph type="body" sz="half" idx="1"/>
          </p:nvPr>
        </p:nvSpPr>
        <p:spPr>
          <a:xfrm>
            <a:off x="208725" y="1019175"/>
            <a:ext cx="4090987" cy="5472113"/>
          </a:xfrm>
        </p:spPr>
        <p:txBody>
          <a:bodyPr/>
          <a:lstStyle/>
          <a:p>
            <a:pPr marL="228600" indent="-228600"/>
            <a:r>
              <a:rPr lang="en-AU" altLang="en-US" sz="1800" dirty="0"/>
              <a:t>Outlets</a:t>
            </a:r>
          </a:p>
          <a:p>
            <a:pPr marL="581025" lvl="1"/>
            <a:r>
              <a:rPr lang="en-AU" altLang="en-US" sz="1800" dirty="0"/>
              <a:t>Swan – Canning	80 GL/</a:t>
            </a:r>
            <a:r>
              <a:rPr lang="en-AU" altLang="en-US" sz="1800" dirty="0" err="1"/>
              <a:t>yr</a:t>
            </a:r>
            <a:endParaRPr lang="en-AU" altLang="en-US" sz="1800" dirty="0"/>
          </a:p>
          <a:p>
            <a:pPr marL="581025" lvl="1"/>
            <a:r>
              <a:rPr lang="en-AU" altLang="en-US" sz="1800" dirty="0"/>
              <a:t>Ocean	     	</a:t>
            </a:r>
            <a:r>
              <a:rPr lang="en-AU" altLang="en-US" sz="1800" dirty="0" smtClean="0"/>
              <a:t>	18 </a:t>
            </a:r>
            <a:r>
              <a:rPr lang="en-AU" altLang="en-US" sz="1800" dirty="0"/>
              <a:t>GL/</a:t>
            </a:r>
            <a:r>
              <a:rPr lang="en-AU" altLang="en-US" sz="1800" dirty="0" err="1"/>
              <a:t>yr</a:t>
            </a:r>
            <a:endParaRPr lang="en-AU" altLang="en-US" sz="1800" u="sng" dirty="0"/>
          </a:p>
          <a:p>
            <a:pPr marL="581025" lvl="1"/>
            <a:r>
              <a:rPr lang="en-US" altLang="en-US" sz="1800" u="sng" dirty="0"/>
              <a:t>Peel 	      	</a:t>
            </a:r>
            <a:r>
              <a:rPr lang="en-US" altLang="en-US" sz="1800" u="sng" dirty="0" smtClean="0"/>
              <a:t>	21 </a:t>
            </a:r>
            <a:r>
              <a:rPr lang="en-US" altLang="en-US" sz="1800" u="sng" dirty="0"/>
              <a:t>GL/</a:t>
            </a:r>
            <a:r>
              <a:rPr lang="en-US" altLang="en-US" sz="1800" u="sng" dirty="0" err="1"/>
              <a:t>yr</a:t>
            </a:r>
            <a:endParaRPr lang="en-US" altLang="en-US" sz="1800" u="sng" dirty="0"/>
          </a:p>
          <a:p>
            <a:pPr marL="581025" lvl="1">
              <a:buFontTx/>
              <a:buNone/>
            </a:pPr>
            <a:r>
              <a:rPr lang="en-US" altLang="en-US" sz="1800" dirty="0"/>
              <a:t>TOTAL	           </a:t>
            </a:r>
            <a:r>
              <a:rPr lang="en-US" altLang="en-US" sz="1800" dirty="0" smtClean="0"/>
              <a:t>	     </a:t>
            </a:r>
            <a:r>
              <a:rPr lang="en-US" altLang="en-US" sz="1800" dirty="0" smtClean="0">
                <a:cs typeface="Arial" panose="020B0604020202020204" pitchFamily="34" charset="0"/>
              </a:rPr>
              <a:t>~</a:t>
            </a:r>
            <a:r>
              <a:rPr lang="en-US" altLang="en-US" sz="1800" dirty="0"/>
              <a:t>120 GL/</a:t>
            </a:r>
            <a:r>
              <a:rPr lang="en-US" altLang="en-US" sz="1800" dirty="0" err="1"/>
              <a:t>yr</a:t>
            </a:r>
            <a:r>
              <a:rPr lang="en-US" altLang="en-US" sz="1800" dirty="0"/>
              <a:t>	 	</a:t>
            </a:r>
            <a:r>
              <a:rPr lang="en-AU" altLang="en-US" sz="1800" dirty="0"/>
              <a:t>		</a:t>
            </a:r>
          </a:p>
          <a:p>
            <a:pPr marL="228600" indent="-228600"/>
            <a:r>
              <a:rPr lang="en-AU" altLang="en-US" sz="1800" dirty="0"/>
              <a:t>Rainfall runoff (~ 40%)</a:t>
            </a:r>
          </a:p>
          <a:p>
            <a:pPr marL="228600" indent="-228600"/>
            <a:r>
              <a:rPr lang="en-AU" altLang="en-US" sz="1800" dirty="0"/>
              <a:t>Groundwater discharge (~ 60%)</a:t>
            </a:r>
          </a:p>
          <a:p>
            <a:pPr marL="228600" indent="-228600"/>
            <a:r>
              <a:rPr lang="en-US" altLang="en-US" sz="1800" dirty="0"/>
              <a:t>Need both a source and a sink</a:t>
            </a:r>
          </a:p>
          <a:p>
            <a:pPr marL="228600" indent="-228600"/>
            <a:r>
              <a:rPr lang="en-US" altLang="en-US" sz="1800" dirty="0" smtClean="0"/>
              <a:t>Increasing </a:t>
            </a:r>
            <a:r>
              <a:rPr lang="en-US" altLang="en-US" sz="1800" dirty="0"/>
              <a:t>interest by coastal shires in diversion to the </a:t>
            </a:r>
            <a:r>
              <a:rPr lang="en-US" altLang="en-US" sz="1800" dirty="0" smtClean="0"/>
              <a:t>aquifer</a:t>
            </a:r>
          </a:p>
          <a:p>
            <a:pPr marL="228600" indent="-228600"/>
            <a:r>
              <a:rPr lang="en-US" altLang="en-US" sz="1800" dirty="0" smtClean="0">
                <a:solidFill>
                  <a:srgbClr val="E4002B"/>
                </a:solidFill>
              </a:rPr>
              <a:t>Volumes </a:t>
            </a:r>
            <a:r>
              <a:rPr lang="en-US" altLang="en-US" sz="1800" dirty="0">
                <a:solidFill>
                  <a:srgbClr val="E4002B"/>
                </a:solidFill>
              </a:rPr>
              <a:t>are decreasing rapidly </a:t>
            </a:r>
          </a:p>
          <a:p>
            <a:pPr marL="228600" indent="-228600"/>
            <a:endParaRPr lang="en-AU" altLang="en-US" sz="1800" dirty="0"/>
          </a:p>
        </p:txBody>
      </p:sp>
      <p:pic>
        <p:nvPicPr>
          <p:cNvPr id="261124" name="Picture 4" descr="catchments_out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790" y="866775"/>
            <a:ext cx="4078287" cy="577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90999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AU" altLang="en-US" dirty="0" smtClean="0"/>
              <a:t> </a:t>
            </a:r>
            <a:endParaRPr lang="en-AU" altLang="en-US" dirty="0"/>
          </a:p>
        </p:txBody>
      </p:sp>
      <p:sp>
        <p:nvSpPr>
          <p:cNvPr id="286722" name="Rectangle 2"/>
          <p:cNvSpPr>
            <a:spLocks noGrp="1" noChangeArrowheads="1"/>
          </p:cNvSpPr>
          <p:nvPr>
            <p:ph type="title"/>
          </p:nvPr>
        </p:nvSpPr>
        <p:spPr>
          <a:xfrm>
            <a:off x="259779" y="115154"/>
            <a:ext cx="8459787" cy="857250"/>
          </a:xfrm>
        </p:spPr>
        <p:txBody>
          <a:bodyPr/>
          <a:lstStyle/>
          <a:p>
            <a:r>
              <a:rPr lang="en-US" altLang="en-US" sz="2800" b="0" dirty="0"/>
              <a:t>Stormwater quality</a:t>
            </a:r>
            <a:endParaRPr lang="en-AU" altLang="en-US" sz="2800" b="0" dirty="0"/>
          </a:p>
        </p:txBody>
      </p:sp>
      <p:sp>
        <p:nvSpPr>
          <p:cNvPr id="286723" name="Rectangle 3"/>
          <p:cNvSpPr>
            <a:spLocks noGrp="1" noChangeArrowheads="1"/>
          </p:cNvSpPr>
          <p:nvPr>
            <p:ph type="body" idx="1"/>
          </p:nvPr>
        </p:nvSpPr>
        <p:spPr>
          <a:xfrm>
            <a:off x="259778" y="549534"/>
            <a:ext cx="8459787" cy="4957763"/>
          </a:xfrm>
        </p:spPr>
        <p:txBody>
          <a:bodyPr/>
          <a:lstStyle/>
          <a:p>
            <a:pPr marL="0" indent="0">
              <a:buFontTx/>
              <a:buNone/>
            </a:pPr>
            <a:r>
              <a:rPr lang="en-US" altLang="en-US" sz="2000" dirty="0"/>
              <a:t>Contaminants in stormwater discharge and associated sediments at Perth’s Marine Beaches (</a:t>
            </a:r>
            <a:r>
              <a:rPr lang="en-US" altLang="en-US" sz="2000" dirty="0" err="1"/>
              <a:t>DoW</a:t>
            </a:r>
            <a:r>
              <a:rPr lang="en-US" altLang="en-US" sz="2000" dirty="0"/>
              <a:t> 2007)	</a:t>
            </a:r>
          </a:p>
          <a:p>
            <a:pPr marL="581025" lvl="1" indent="-409575"/>
            <a:r>
              <a:rPr lang="en-US" altLang="en-US" sz="1600" dirty="0"/>
              <a:t>Main contaminants are microbes and heavy metals (Al, Cu, Fe, </a:t>
            </a:r>
            <a:r>
              <a:rPr lang="en-US" altLang="en-US" sz="1600" dirty="0" err="1"/>
              <a:t>Pb</a:t>
            </a:r>
            <a:r>
              <a:rPr lang="en-US" altLang="en-US" sz="1600" dirty="0"/>
              <a:t>)</a:t>
            </a:r>
          </a:p>
          <a:p>
            <a:pPr marL="581025" lvl="1" indent="-409575"/>
            <a:r>
              <a:rPr lang="en-US" altLang="en-US" sz="1600" dirty="0"/>
              <a:t>Nutrient concentrations were generally low with a few exceptions</a:t>
            </a:r>
          </a:p>
          <a:p>
            <a:pPr marL="0" indent="0">
              <a:buFontTx/>
              <a:buNone/>
            </a:pPr>
            <a:r>
              <a:rPr lang="en-US" altLang="en-US" sz="2000" dirty="0" smtClean="0"/>
              <a:t>Non-nutrient </a:t>
            </a:r>
            <a:r>
              <a:rPr lang="en-US" altLang="en-US" sz="2000" dirty="0"/>
              <a:t>contaminants in the Swan Canning River System (SRT 2009)</a:t>
            </a:r>
          </a:p>
          <a:p>
            <a:pPr marL="581025" lvl="1" indent="-409575"/>
            <a:r>
              <a:rPr lang="en-US" altLang="en-US" sz="1600" dirty="0"/>
              <a:t>The levels in water and sediments were typical for </a:t>
            </a:r>
            <a:r>
              <a:rPr lang="en-US" altLang="en-US" sz="1600" dirty="0" err="1"/>
              <a:t>urbanised</a:t>
            </a:r>
            <a:r>
              <a:rPr lang="en-US" altLang="en-US" sz="1600" dirty="0"/>
              <a:t> catchments</a:t>
            </a:r>
          </a:p>
          <a:p>
            <a:pPr marL="581025" lvl="1" indent="-409575"/>
            <a:r>
              <a:rPr lang="en-US" altLang="en-US" sz="1600" dirty="0"/>
              <a:t>Organochlorine pesticides (</a:t>
            </a:r>
            <a:r>
              <a:rPr lang="en-US" altLang="en-US" sz="1600" dirty="0" err="1"/>
              <a:t>eg</a:t>
            </a:r>
            <a:r>
              <a:rPr lang="en-US" altLang="en-US" sz="1600" dirty="0"/>
              <a:t> </a:t>
            </a:r>
            <a:r>
              <a:rPr lang="en-US" altLang="en-US" sz="1600" dirty="0" err="1"/>
              <a:t>dieldrin</a:t>
            </a:r>
            <a:r>
              <a:rPr lang="en-US" altLang="en-US" sz="1600" dirty="0"/>
              <a:t>) and metals are the main issues</a:t>
            </a:r>
          </a:p>
          <a:p>
            <a:pPr marL="581025" lvl="1" indent="-409575"/>
            <a:r>
              <a:rPr lang="en-US" altLang="en-US" sz="1600" dirty="0"/>
              <a:t>Polycyclic aromatic hydrocarbons, herbicides, petroleum hydrocarbons and anionic surfactants may also be </a:t>
            </a:r>
            <a:r>
              <a:rPr lang="en-US" altLang="en-US" sz="1600" dirty="0" smtClean="0"/>
              <a:t>high</a:t>
            </a:r>
          </a:p>
          <a:p>
            <a:pPr indent="-79375"/>
            <a:r>
              <a:rPr lang="en-US" altLang="en-US" sz="2000" dirty="0" smtClean="0"/>
              <a:t>In-stream processes also affects main drain water quality (Donn and Barron 2012) </a:t>
            </a:r>
            <a:endParaRPr lang="en-US" altLang="en-US" sz="2000" dirty="0"/>
          </a:p>
          <a:p>
            <a:pPr marL="0" indent="0">
              <a:buFontTx/>
              <a:buNone/>
            </a:pPr>
            <a:r>
              <a:rPr lang="en-US" altLang="en-US" dirty="0" smtClean="0"/>
              <a:t>Impacts of stormwater MAR on </a:t>
            </a:r>
            <a:r>
              <a:rPr lang="en-US" altLang="en-US" dirty="0"/>
              <a:t>groundwater quality</a:t>
            </a:r>
          </a:p>
          <a:p>
            <a:pPr marL="581025" lvl="1" indent="-409575"/>
            <a:r>
              <a:rPr lang="en-US" altLang="en-US" sz="1600" dirty="0" smtClean="0"/>
              <a:t>McFarlane (1983) and Appleyard (1993) reported reduced salinity and increased oxygenation in groundwater near infiltration basins. When oxygen levels are low in wetlands before stormwater enters, iron can be leached from unsaturated yellow sands resulting in intense iron staining when used for irrigation</a:t>
            </a:r>
          </a:p>
          <a:p>
            <a:pPr marL="581025" lvl="1" indent="-409575"/>
            <a:r>
              <a:rPr lang="en-US" altLang="en-US" sz="1600" dirty="0" smtClean="0"/>
              <a:t>Appleyard found no fecal coliforms, streptococci or </a:t>
            </a:r>
            <a:r>
              <a:rPr lang="en-US" altLang="en-US" sz="1600" i="1" dirty="0" smtClean="0"/>
              <a:t>Salmonella</a:t>
            </a:r>
            <a:r>
              <a:rPr lang="en-US" altLang="en-US" sz="1600" dirty="0" smtClean="0"/>
              <a:t> organisms in the groundwater near infiltration basins     </a:t>
            </a:r>
            <a:endParaRPr lang="en-AU" altLang="en-US" sz="1600" dirty="0"/>
          </a:p>
        </p:txBody>
      </p:sp>
    </p:spTree>
    <p:extLst>
      <p:ext uri="{BB962C8B-B14F-4D97-AF65-F5344CB8AC3E}">
        <p14:creationId xmlns:p14="http://schemas.microsoft.com/office/powerpoint/2010/main" val="104190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4048" y="1276350"/>
            <a:ext cx="8339328" cy="4559301"/>
          </a:xfrm>
        </p:spPr>
        <p:txBody>
          <a:bodyPr/>
          <a:lstStyle/>
          <a:p>
            <a:pPr marL="457200" indent="-457200">
              <a:buFont typeface="Arial" panose="020B0604020202020204" pitchFamily="34" charset="0"/>
              <a:buChar char="•"/>
            </a:pPr>
            <a:r>
              <a:rPr lang="en-AU" sz="2600" b="0" dirty="0" smtClean="0"/>
              <a:t>‘Non-potable’ water (not Groundwater Replenishment)</a:t>
            </a:r>
          </a:p>
          <a:p>
            <a:pPr marL="457200" indent="-457200">
              <a:buFont typeface="Arial" panose="020B0604020202020204" pitchFamily="34" charset="0"/>
              <a:buChar char="•"/>
            </a:pPr>
            <a:r>
              <a:rPr lang="en-AU" sz="2600" b="0" dirty="0" smtClean="0"/>
              <a:t>Superficial Aquifer (unconfined)</a:t>
            </a:r>
          </a:p>
          <a:p>
            <a:pPr marL="457200" indent="-457200">
              <a:buFont typeface="Arial" panose="020B0604020202020204" pitchFamily="34" charset="0"/>
              <a:buChar char="•"/>
            </a:pPr>
            <a:r>
              <a:rPr lang="en-AU" sz="2600" b="0" dirty="0" smtClean="0"/>
              <a:t>Stormwater and treated wastewater additions to the Spearwood Dunes; and then to the Tamala Limestone or Safety Bay Sand aquifers</a:t>
            </a:r>
          </a:p>
          <a:p>
            <a:pPr marL="457200" indent="-457200">
              <a:buFont typeface="Arial" panose="020B0604020202020204" pitchFamily="34" charset="0"/>
              <a:buChar char="•"/>
            </a:pPr>
            <a:r>
              <a:rPr lang="en-AU" sz="2600" b="0" dirty="0" smtClean="0"/>
              <a:t>Areas with both a groundwater need and the availability of suitable water for MAR </a:t>
            </a:r>
          </a:p>
          <a:p>
            <a:endParaRPr lang="en-AU" sz="2600" b="0" dirty="0" smtClean="0"/>
          </a:p>
          <a:p>
            <a:pPr marL="457200" indent="-457200">
              <a:buFont typeface="Arial" panose="020B0604020202020204" pitchFamily="34" charset="0"/>
              <a:buChar char="•"/>
            </a:pPr>
            <a:endParaRPr lang="en-AU" sz="2800" dirty="0"/>
          </a:p>
        </p:txBody>
      </p:sp>
      <p:sp>
        <p:nvSpPr>
          <p:cNvPr id="7" name="Rectangle 6"/>
          <p:cNvSpPr/>
          <p:nvPr/>
        </p:nvSpPr>
        <p:spPr>
          <a:xfrm>
            <a:off x="2204655" y="545584"/>
            <a:ext cx="4479111" cy="523220"/>
          </a:xfrm>
          <a:prstGeom prst="rect">
            <a:avLst/>
          </a:prstGeom>
        </p:spPr>
        <p:txBody>
          <a:bodyPr wrap="none">
            <a:spAutoFit/>
          </a:bodyPr>
          <a:lstStyle/>
          <a:p>
            <a:r>
              <a:rPr lang="en-AU" sz="2800" dirty="0">
                <a:solidFill>
                  <a:schemeClr val="accent1"/>
                </a:solidFill>
              </a:rPr>
              <a:t>Emphasis of the talk is on: </a:t>
            </a:r>
          </a:p>
        </p:txBody>
      </p:sp>
    </p:spTree>
    <p:extLst>
      <p:ext uri="{BB962C8B-B14F-4D97-AF65-F5344CB8AC3E}">
        <p14:creationId xmlns:p14="http://schemas.microsoft.com/office/powerpoint/2010/main" val="47695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400" b="0" dirty="0" smtClean="0"/>
              <a:t>Herdsman to Floreat main drain diversion 		</a:t>
            </a:r>
            <a:r>
              <a:rPr lang="en-AU" sz="1600" b="0" dirty="0" smtClean="0"/>
              <a:t>GHD report 2010</a:t>
            </a:r>
            <a:r>
              <a:rPr lang="en-AU" sz="2400" b="0" dirty="0" smtClean="0"/>
              <a:t/>
            </a:r>
            <a:br>
              <a:rPr lang="en-AU" sz="2400" b="0" dirty="0" smtClean="0"/>
            </a:br>
            <a:r>
              <a:rPr lang="en-AU" sz="1800" b="0" dirty="0" smtClean="0"/>
              <a:t>Cost </a:t>
            </a:r>
            <a:r>
              <a:rPr lang="en-AU" sz="1800" b="0" i="1" dirty="0" smtClean="0"/>
              <a:t>ca</a:t>
            </a:r>
            <a:r>
              <a:rPr lang="en-AU" sz="1800" b="0" dirty="0" smtClean="0"/>
              <a:t>. $220K. Flow as 9.8 GL/y in 1993-1999 </a:t>
            </a:r>
            <a:endParaRPr lang="en-AU" sz="1800" b="0" dirty="0"/>
          </a:p>
        </p:txBody>
      </p:sp>
      <p:pic>
        <p:nvPicPr>
          <p:cNvPr id="6" name="Content Placeholder 5"/>
          <p:cNvPicPr>
            <a:picLocks noGrp="1" noChangeAspect="1"/>
          </p:cNvPicPr>
          <p:nvPr>
            <p:ph idx="1"/>
          </p:nvPr>
        </p:nvPicPr>
        <p:blipFill>
          <a:blip r:embed="rId3"/>
          <a:stretch>
            <a:fillRect/>
          </a:stretch>
        </p:blipFill>
        <p:spPr>
          <a:xfrm>
            <a:off x="3610803" y="1276350"/>
            <a:ext cx="5075997" cy="4559300"/>
          </a:xfrm>
          <a:prstGeom prst="rect">
            <a:avLst/>
          </a:prstGeom>
        </p:spPr>
      </p:pic>
      <p:sp>
        <p:nvSpPr>
          <p:cNvPr id="4" name="Footer Placeholder 3"/>
          <p:cNvSpPr>
            <a:spLocks noGrp="1"/>
          </p:cNvSpPr>
          <p:nvPr>
            <p:ph type="ftr" sz="quarter" idx="11"/>
          </p:nvPr>
        </p:nvSpPr>
        <p:spPr/>
        <p:txBody>
          <a:bodyPr/>
          <a:lstStyle/>
          <a:p>
            <a:r>
              <a:rPr lang="en-AU" smtClean="0"/>
              <a:t>Recycled water for heavy industry and preventing seawater intrusion  |  'Kwinana MAR'</a:t>
            </a:r>
            <a:endParaRPr lang="en-AU"/>
          </a:p>
        </p:txBody>
      </p:sp>
      <p:sp>
        <p:nvSpPr>
          <p:cNvPr id="5" name="Slide Number Placeholder 4"/>
          <p:cNvSpPr>
            <a:spLocks noGrp="1"/>
          </p:cNvSpPr>
          <p:nvPr>
            <p:ph type="sldNum" sz="quarter" idx="12"/>
          </p:nvPr>
        </p:nvSpPr>
        <p:spPr/>
        <p:txBody>
          <a:bodyPr/>
          <a:lstStyle/>
          <a:p>
            <a:fld id="{432D5A36-5AC0-490B-A302-D692971D4505}" type="slidenum">
              <a:rPr lang="en-AU" smtClean="0"/>
              <a:pPr/>
              <a:t>20</a:t>
            </a:fld>
            <a:endParaRPr lang="en-AU"/>
          </a:p>
        </p:txBody>
      </p:sp>
      <p:pic>
        <p:nvPicPr>
          <p:cNvPr id="7" name="Picture 6"/>
          <p:cNvPicPr>
            <a:picLocks noChangeAspect="1"/>
          </p:cNvPicPr>
          <p:nvPr/>
        </p:nvPicPr>
        <p:blipFill>
          <a:blip r:embed="rId4"/>
          <a:stretch>
            <a:fillRect/>
          </a:stretch>
        </p:blipFill>
        <p:spPr>
          <a:xfrm>
            <a:off x="-203018" y="979926"/>
            <a:ext cx="4555562" cy="2886801"/>
          </a:xfrm>
          <a:prstGeom prst="rect">
            <a:avLst/>
          </a:prstGeom>
        </p:spPr>
      </p:pic>
    </p:spTree>
    <p:extLst>
      <p:ext uri="{BB962C8B-B14F-4D97-AF65-F5344CB8AC3E}">
        <p14:creationId xmlns:p14="http://schemas.microsoft.com/office/powerpoint/2010/main" val="2073878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266631" y="3789590"/>
            <a:ext cx="3910724" cy="1879048"/>
          </a:xfrm>
        </p:spPr>
        <p:txBody>
          <a:bodyPr/>
          <a:lstStyle/>
          <a:p>
            <a:pPr algn="ctr">
              <a:spcBef>
                <a:spcPts val="1200"/>
              </a:spcBef>
            </a:pPr>
            <a:r>
              <a:rPr lang="en-AU" sz="2000" b="0" dirty="0" smtClean="0"/>
              <a:t>The Superficial Aquifer under ‘high urban density’ parts of Perth has become a significant drinking water source compared with the mounds</a:t>
            </a:r>
            <a:br>
              <a:rPr lang="en-AU" sz="2000" b="0" dirty="0" smtClean="0"/>
            </a:br>
            <a:r>
              <a:rPr lang="en-AU" sz="2000" b="0" dirty="0"/>
              <a:t/>
            </a:r>
            <a:br>
              <a:rPr lang="en-AU" sz="2000" b="0" dirty="0"/>
            </a:br>
            <a:r>
              <a:rPr lang="en-AU" sz="2000" b="0" dirty="0" smtClean="0"/>
              <a:t>i.e. stormwater is contributing to our drinking water supplies   </a:t>
            </a:r>
            <a:endParaRPr lang="en-AU" sz="2000" b="0" dirty="0"/>
          </a:p>
        </p:txBody>
      </p:sp>
      <p:sp>
        <p:nvSpPr>
          <p:cNvPr id="2" name="Text Placeholder 1"/>
          <p:cNvSpPr>
            <a:spLocks noGrp="1"/>
          </p:cNvSpPr>
          <p:nvPr>
            <p:ph type="body" sz="half" idx="1"/>
          </p:nvPr>
        </p:nvSpPr>
        <p:spPr>
          <a:xfrm>
            <a:off x="1545336" y="2871215"/>
            <a:ext cx="2752344" cy="1012507"/>
          </a:xfrm>
        </p:spPr>
        <p:txBody>
          <a:bodyPr/>
          <a:lstStyle/>
          <a:p>
            <a:r>
              <a:rPr lang="en-AU" dirty="0" smtClean="0"/>
              <a:t> </a:t>
            </a:r>
            <a:endParaRPr lang="en-AU" dirty="0"/>
          </a:p>
        </p:txBody>
      </p:sp>
      <p:pic>
        <p:nvPicPr>
          <p:cNvPr id="17" name="Picture 16" descr="C:\Users\mcf075\AppData\Local\Microsoft\Windows\Temporary Internet Files\Content.Outlook\ILQZTSLZ\DrinkingWaterReserves_DM_6112015_v3.png"/>
          <p:cNvPicPr/>
          <p:nvPr/>
        </p:nvPicPr>
        <p:blipFill>
          <a:blip r:embed="rId3"/>
          <a:srcRect/>
          <a:stretch>
            <a:fillRect/>
          </a:stretch>
        </p:blipFill>
        <p:spPr bwMode="auto">
          <a:xfrm>
            <a:off x="4370832" y="0"/>
            <a:ext cx="4773168" cy="6858000"/>
          </a:xfrm>
          <a:prstGeom prst="rect">
            <a:avLst/>
          </a:prstGeom>
          <a:noFill/>
          <a:ln w="9525">
            <a:noFill/>
            <a:miter lim="800000"/>
            <a:headEnd/>
            <a:tailEnd/>
          </a:ln>
        </p:spPr>
      </p:pic>
      <p:pic>
        <p:nvPicPr>
          <p:cNvPr id="18" name="Picture 17"/>
          <p:cNvPicPr/>
          <p:nvPr/>
        </p:nvPicPr>
        <p:blipFill>
          <a:blip r:embed="rId4"/>
          <a:srcRect/>
          <a:stretch>
            <a:fillRect/>
          </a:stretch>
        </p:blipFill>
        <p:spPr bwMode="auto">
          <a:xfrm>
            <a:off x="1" y="0"/>
            <a:ext cx="5029200" cy="3300984"/>
          </a:xfrm>
          <a:prstGeom prst="rect">
            <a:avLst/>
          </a:prstGeom>
          <a:noFill/>
          <a:ln w="9525">
            <a:noFill/>
            <a:miter lim="800000"/>
            <a:headEnd/>
            <a:tailEnd/>
          </a:ln>
        </p:spPr>
      </p:pic>
    </p:spTree>
    <p:extLst>
      <p:ext uri="{BB962C8B-B14F-4D97-AF65-F5344CB8AC3E}">
        <p14:creationId xmlns:p14="http://schemas.microsoft.com/office/powerpoint/2010/main" val="32634755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AU" sz="2800" b="0" dirty="0" smtClean="0"/>
              <a:t>Treated wastewater as a source of MAR water</a:t>
            </a:r>
          </a:p>
        </p:txBody>
      </p:sp>
      <p:sp>
        <p:nvSpPr>
          <p:cNvPr id="3" name="Footer Placeholder 2"/>
          <p:cNvSpPr>
            <a:spLocks noGrp="1"/>
          </p:cNvSpPr>
          <p:nvPr>
            <p:ph type="ftr" sz="quarter" idx="11"/>
          </p:nvPr>
        </p:nvSpPr>
        <p:spPr/>
        <p:txBody>
          <a:bodyPr/>
          <a:lstStyle/>
          <a:p>
            <a:pPr>
              <a:defRPr/>
            </a:pPr>
            <a:r>
              <a:rPr lang="en-AU" smtClean="0"/>
              <a:t>Recycled water for heavy industry and preventing seawater intrusion  |  'Kwinana MAR'</a:t>
            </a:r>
            <a:endParaRPr lang="en-US" dirty="0"/>
          </a:p>
        </p:txBody>
      </p:sp>
    </p:spTree>
    <p:extLst>
      <p:ext uri="{BB962C8B-B14F-4D97-AF65-F5344CB8AC3E}">
        <p14:creationId xmlns:p14="http://schemas.microsoft.com/office/powerpoint/2010/main" val="3835979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615636" y="139700"/>
            <a:ext cx="8084744" cy="898525"/>
          </a:xfrm>
        </p:spPr>
        <p:txBody>
          <a:bodyPr/>
          <a:lstStyle/>
          <a:p>
            <a:pPr algn="ctr"/>
            <a:r>
              <a:rPr lang="en-AU" sz="2800" b="0" dirty="0" smtClean="0"/>
              <a:t>Wastewater discharge to the ocean and aquifer in 2013</a:t>
            </a:r>
            <a:r>
              <a:rPr lang="en-AU" sz="2400" b="0" dirty="0"/>
              <a:t/>
            </a:r>
            <a:br>
              <a:rPr lang="en-AU" sz="2400" b="0" dirty="0"/>
            </a:br>
            <a:r>
              <a:rPr lang="en-AU" sz="1800" b="0" dirty="0" smtClean="0"/>
              <a:t>Source: Water Corporation</a:t>
            </a:r>
            <a:endParaRPr lang="en-AU" sz="1800" b="0" dirty="0"/>
          </a:p>
        </p:txBody>
      </p:sp>
      <p:pic>
        <p:nvPicPr>
          <p:cNvPr id="275459" name="Picture 3" descr="Metro_WW_cat"/>
          <p:cNvPicPr>
            <a:picLocks noChangeAspect="1" noChangeArrowheads="1"/>
          </p:cNvPicPr>
          <p:nvPr/>
        </p:nvPicPr>
        <p:blipFill>
          <a:blip r:embed="rId3"/>
          <a:srcRect/>
          <a:stretch>
            <a:fillRect/>
          </a:stretch>
        </p:blipFill>
        <p:spPr bwMode="auto">
          <a:xfrm>
            <a:off x="5005388" y="845720"/>
            <a:ext cx="4138612" cy="5819775"/>
          </a:xfrm>
          <a:prstGeom prst="rect">
            <a:avLst/>
          </a:prstGeom>
          <a:noFill/>
        </p:spPr>
      </p:pic>
      <p:sp>
        <p:nvSpPr>
          <p:cNvPr id="275460" name="Text Box 4"/>
          <p:cNvSpPr txBox="1">
            <a:spLocks noChangeArrowheads="1"/>
          </p:cNvSpPr>
          <p:nvPr/>
        </p:nvSpPr>
        <p:spPr bwMode="auto">
          <a:xfrm>
            <a:off x="8272463" y="1934745"/>
            <a:ext cx="836612" cy="457200"/>
          </a:xfrm>
          <a:prstGeom prst="rect">
            <a:avLst/>
          </a:prstGeom>
          <a:noFill/>
          <a:ln w="9525">
            <a:noFill/>
            <a:miter lim="800000"/>
            <a:headEnd/>
            <a:tailEnd/>
          </a:ln>
          <a:effectLst/>
        </p:spPr>
        <p:txBody>
          <a:bodyPr>
            <a:spAutoFit/>
          </a:bodyPr>
          <a:lstStyle/>
          <a:p>
            <a:pPr eaLnBrk="0" hangingPunct="0"/>
            <a:endParaRPr lang="en-US" sz="2400">
              <a:latin typeface="Times New Roman" pitchFamily="18" charset="0"/>
            </a:endParaRPr>
          </a:p>
        </p:txBody>
      </p:sp>
      <p:sp>
        <p:nvSpPr>
          <p:cNvPr id="275461" name="Text Box 5"/>
          <p:cNvSpPr txBox="1">
            <a:spLocks noChangeArrowheads="1"/>
          </p:cNvSpPr>
          <p:nvPr/>
        </p:nvSpPr>
        <p:spPr bwMode="auto">
          <a:xfrm>
            <a:off x="7464425" y="1761708"/>
            <a:ext cx="835025" cy="276225"/>
          </a:xfrm>
          <a:prstGeom prst="rect">
            <a:avLst/>
          </a:prstGeom>
          <a:noFill/>
          <a:ln w="9525">
            <a:noFill/>
            <a:miter lim="800000"/>
            <a:headEnd/>
            <a:tailEnd/>
          </a:ln>
          <a:effectLst/>
        </p:spPr>
        <p:txBody>
          <a:bodyPr>
            <a:spAutoFit/>
          </a:bodyPr>
          <a:lstStyle/>
          <a:p>
            <a:pPr eaLnBrk="0" hangingPunct="0">
              <a:lnSpc>
                <a:spcPct val="150000"/>
              </a:lnSpc>
            </a:pPr>
            <a:r>
              <a:rPr lang="en-US" sz="800">
                <a:solidFill>
                  <a:schemeClr val="tx2"/>
                </a:solidFill>
              </a:rPr>
              <a:t>Bullsbrook</a:t>
            </a:r>
            <a:endParaRPr lang="en-US" sz="2400">
              <a:latin typeface="Times New Roman" pitchFamily="18" charset="0"/>
            </a:endParaRPr>
          </a:p>
        </p:txBody>
      </p:sp>
      <p:sp>
        <p:nvSpPr>
          <p:cNvPr id="275462" name="Text Box 6"/>
          <p:cNvSpPr txBox="1">
            <a:spLocks noChangeArrowheads="1"/>
          </p:cNvSpPr>
          <p:nvPr/>
        </p:nvSpPr>
        <p:spPr bwMode="auto">
          <a:xfrm>
            <a:off x="4973638" y="979070"/>
            <a:ext cx="849312" cy="361950"/>
          </a:xfrm>
          <a:prstGeom prst="rect">
            <a:avLst/>
          </a:prstGeom>
          <a:noFill/>
          <a:ln w="9525">
            <a:noFill/>
            <a:miter lim="800000"/>
            <a:headEnd/>
            <a:tailEnd/>
          </a:ln>
          <a:effectLst/>
        </p:spPr>
        <p:txBody>
          <a:bodyPr>
            <a:spAutoFit/>
          </a:bodyPr>
          <a:lstStyle/>
          <a:p>
            <a:pPr eaLnBrk="0" hangingPunct="0">
              <a:lnSpc>
                <a:spcPct val="150000"/>
              </a:lnSpc>
            </a:pPr>
            <a:r>
              <a:rPr lang="en-US" sz="800" b="1">
                <a:solidFill>
                  <a:schemeClr val="tx2"/>
                </a:solidFill>
              </a:rPr>
              <a:t>Two Rocks</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63" name="Text Box 7"/>
          <p:cNvSpPr txBox="1">
            <a:spLocks noChangeArrowheads="1"/>
          </p:cNvSpPr>
          <p:nvPr/>
        </p:nvSpPr>
        <p:spPr bwMode="auto">
          <a:xfrm>
            <a:off x="5338763" y="1260058"/>
            <a:ext cx="685800" cy="361950"/>
          </a:xfrm>
          <a:prstGeom prst="rect">
            <a:avLst/>
          </a:prstGeom>
          <a:noFill/>
          <a:ln w="9525">
            <a:noFill/>
            <a:miter lim="800000"/>
            <a:headEnd/>
            <a:tailEnd/>
          </a:ln>
          <a:effectLst/>
        </p:spPr>
        <p:txBody>
          <a:bodyPr>
            <a:spAutoFit/>
          </a:bodyPr>
          <a:lstStyle/>
          <a:p>
            <a:pPr eaLnBrk="0" hangingPunct="0">
              <a:lnSpc>
                <a:spcPct val="150000"/>
              </a:lnSpc>
            </a:pPr>
            <a:r>
              <a:rPr lang="en-US" sz="800" b="1">
                <a:solidFill>
                  <a:schemeClr val="tx2"/>
                </a:solidFill>
              </a:rPr>
              <a:t>Yanchep</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64" name="Text Box 8"/>
          <p:cNvSpPr txBox="1">
            <a:spLocks noChangeArrowheads="1"/>
          </p:cNvSpPr>
          <p:nvPr/>
        </p:nvSpPr>
        <p:spPr bwMode="auto">
          <a:xfrm>
            <a:off x="6057900" y="1453766"/>
            <a:ext cx="1028700" cy="203133"/>
          </a:xfrm>
          <a:prstGeom prst="rect">
            <a:avLst/>
          </a:prstGeom>
          <a:noFill/>
          <a:ln w="9525">
            <a:noFill/>
            <a:miter lim="800000"/>
            <a:headEnd/>
            <a:tailEnd/>
          </a:ln>
          <a:effectLst/>
        </p:spPr>
        <p:txBody>
          <a:bodyPr>
            <a:spAutoFit/>
          </a:bodyPr>
          <a:lstStyle/>
          <a:p>
            <a:pPr algn="ctr" eaLnBrk="0" hangingPunct="0">
              <a:lnSpc>
                <a:spcPct val="90000"/>
              </a:lnSpc>
            </a:pPr>
            <a:r>
              <a:rPr lang="en-US" sz="800" b="1" dirty="0" err="1" smtClean="0">
                <a:solidFill>
                  <a:schemeClr val="tx2"/>
                </a:solidFill>
              </a:rPr>
              <a:t>Alkimos</a:t>
            </a:r>
            <a:r>
              <a:rPr lang="en-US" sz="800" b="1" dirty="0" smtClean="0">
                <a:solidFill>
                  <a:schemeClr val="tx2"/>
                </a:solidFill>
              </a:rPr>
              <a:t> </a:t>
            </a:r>
            <a:r>
              <a:rPr lang="en-US" sz="800" b="1" dirty="0">
                <a:solidFill>
                  <a:schemeClr val="tx2"/>
                </a:solidFill>
              </a:rPr>
              <a:t>WWTP</a:t>
            </a:r>
            <a:endParaRPr lang="en-US" sz="2400" dirty="0">
              <a:latin typeface="Times New Roman" pitchFamily="18" charset="0"/>
            </a:endParaRPr>
          </a:p>
        </p:txBody>
      </p:sp>
      <p:sp>
        <p:nvSpPr>
          <p:cNvPr id="275465" name="Text Box 9"/>
          <p:cNvSpPr txBox="1">
            <a:spLocks noChangeArrowheads="1"/>
          </p:cNvSpPr>
          <p:nvPr/>
        </p:nvSpPr>
        <p:spPr bwMode="auto">
          <a:xfrm>
            <a:off x="5956300" y="2445920"/>
            <a:ext cx="685800" cy="361950"/>
          </a:xfrm>
          <a:prstGeom prst="rect">
            <a:avLst/>
          </a:prstGeom>
          <a:noFill/>
          <a:ln w="9525">
            <a:noFill/>
            <a:miter lim="800000"/>
            <a:headEnd/>
            <a:tailEnd/>
          </a:ln>
          <a:effectLst/>
        </p:spPr>
        <p:txBody>
          <a:bodyPr>
            <a:spAutoFit/>
          </a:bodyPr>
          <a:lstStyle/>
          <a:p>
            <a:pPr algn="ctr" eaLnBrk="0" hangingPunct="0">
              <a:lnSpc>
                <a:spcPct val="150000"/>
              </a:lnSpc>
            </a:pPr>
            <a:r>
              <a:rPr lang="en-US" sz="800" b="1">
                <a:solidFill>
                  <a:schemeClr val="tx2"/>
                </a:solidFill>
              </a:rPr>
              <a:t>Beenyup</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66" name="Text Box 10"/>
          <p:cNvSpPr txBox="1">
            <a:spLocks noChangeArrowheads="1"/>
          </p:cNvSpPr>
          <p:nvPr/>
        </p:nvSpPr>
        <p:spPr bwMode="auto">
          <a:xfrm>
            <a:off x="6161088" y="3199983"/>
            <a:ext cx="685800" cy="361950"/>
          </a:xfrm>
          <a:prstGeom prst="rect">
            <a:avLst/>
          </a:prstGeom>
          <a:noFill/>
          <a:ln w="9525">
            <a:noFill/>
            <a:miter lim="800000"/>
            <a:headEnd/>
            <a:tailEnd/>
          </a:ln>
          <a:effectLst/>
        </p:spPr>
        <p:txBody>
          <a:bodyPr>
            <a:spAutoFit/>
          </a:bodyPr>
          <a:lstStyle/>
          <a:p>
            <a:pPr algn="ctr" eaLnBrk="0" hangingPunct="0">
              <a:lnSpc>
                <a:spcPct val="150000"/>
              </a:lnSpc>
            </a:pPr>
            <a:r>
              <a:rPr lang="en-US" sz="800" b="1">
                <a:solidFill>
                  <a:schemeClr val="tx2"/>
                </a:solidFill>
              </a:rPr>
              <a:t>Subiaco</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67" name="Text Box 11"/>
          <p:cNvSpPr txBox="1">
            <a:spLocks noChangeArrowheads="1"/>
          </p:cNvSpPr>
          <p:nvPr/>
        </p:nvSpPr>
        <p:spPr bwMode="auto">
          <a:xfrm>
            <a:off x="5727700" y="3906420"/>
            <a:ext cx="822325" cy="361950"/>
          </a:xfrm>
          <a:prstGeom prst="rect">
            <a:avLst/>
          </a:prstGeom>
          <a:noFill/>
          <a:ln w="9525">
            <a:noFill/>
            <a:miter lim="800000"/>
            <a:headEnd/>
            <a:tailEnd/>
          </a:ln>
          <a:effectLst/>
        </p:spPr>
        <p:txBody>
          <a:bodyPr>
            <a:spAutoFit/>
          </a:bodyPr>
          <a:lstStyle/>
          <a:p>
            <a:pPr eaLnBrk="0" hangingPunct="0">
              <a:lnSpc>
                <a:spcPct val="150000"/>
              </a:lnSpc>
            </a:pPr>
            <a:r>
              <a:rPr lang="en-US" sz="800" b="1">
                <a:solidFill>
                  <a:schemeClr val="tx2"/>
                </a:solidFill>
              </a:rPr>
              <a:t>Woodman Pt</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68" name="Text Box 12"/>
          <p:cNvSpPr txBox="1">
            <a:spLocks noChangeArrowheads="1"/>
          </p:cNvSpPr>
          <p:nvPr/>
        </p:nvSpPr>
        <p:spPr bwMode="auto">
          <a:xfrm>
            <a:off x="7326313" y="1555333"/>
            <a:ext cx="812800" cy="361950"/>
          </a:xfrm>
          <a:prstGeom prst="rect">
            <a:avLst/>
          </a:prstGeom>
          <a:noFill/>
          <a:ln w="9525">
            <a:noFill/>
            <a:miter lim="800000"/>
            <a:headEnd/>
            <a:tailEnd/>
          </a:ln>
          <a:effectLst/>
        </p:spPr>
        <p:txBody>
          <a:bodyPr>
            <a:spAutoFit/>
          </a:bodyPr>
          <a:lstStyle/>
          <a:p>
            <a:pPr eaLnBrk="0" hangingPunct="0">
              <a:lnSpc>
                <a:spcPct val="150000"/>
              </a:lnSpc>
            </a:pPr>
            <a:r>
              <a:rPr lang="en-US" sz="800" b="1">
                <a:solidFill>
                  <a:schemeClr val="tx2"/>
                </a:solidFill>
              </a:rPr>
              <a:t>Bullsbrook</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69" name="Text Box 13"/>
          <p:cNvSpPr txBox="1">
            <a:spLocks noChangeArrowheads="1"/>
          </p:cNvSpPr>
          <p:nvPr/>
        </p:nvSpPr>
        <p:spPr bwMode="auto">
          <a:xfrm>
            <a:off x="7943850" y="2788820"/>
            <a:ext cx="903288" cy="361950"/>
          </a:xfrm>
          <a:prstGeom prst="rect">
            <a:avLst/>
          </a:prstGeom>
          <a:noFill/>
          <a:ln w="9525">
            <a:noFill/>
            <a:miter lim="800000"/>
            <a:headEnd/>
            <a:tailEnd/>
          </a:ln>
          <a:effectLst/>
        </p:spPr>
        <p:txBody>
          <a:bodyPr>
            <a:spAutoFit/>
          </a:bodyPr>
          <a:lstStyle/>
          <a:p>
            <a:pPr eaLnBrk="0" hangingPunct="0">
              <a:lnSpc>
                <a:spcPct val="150000"/>
              </a:lnSpc>
            </a:pPr>
            <a:r>
              <a:rPr lang="en-US" sz="800" b="1">
                <a:solidFill>
                  <a:schemeClr val="tx2"/>
                </a:solidFill>
              </a:rPr>
              <a:t>Mundaring</a:t>
            </a:r>
          </a:p>
          <a:p>
            <a:pPr algn="ctr" eaLnBrk="0" hangingPunct="0">
              <a:lnSpc>
                <a:spcPct val="70000"/>
              </a:lnSpc>
            </a:pPr>
            <a:r>
              <a:rPr lang="en-US" sz="800" b="1">
                <a:solidFill>
                  <a:schemeClr val="tx2"/>
                </a:solidFill>
              </a:rPr>
              <a:t>WWTP</a:t>
            </a:r>
            <a:endParaRPr lang="en-US" sz="2400">
              <a:solidFill>
                <a:schemeClr val="tx2"/>
              </a:solidFill>
              <a:latin typeface="Times New Roman" pitchFamily="18" charset="0"/>
            </a:endParaRPr>
          </a:p>
        </p:txBody>
      </p:sp>
      <p:sp>
        <p:nvSpPr>
          <p:cNvPr id="275470" name="Text Box 14"/>
          <p:cNvSpPr txBox="1">
            <a:spLocks noChangeArrowheads="1"/>
          </p:cNvSpPr>
          <p:nvPr/>
        </p:nvSpPr>
        <p:spPr bwMode="auto">
          <a:xfrm>
            <a:off x="7737475" y="2993608"/>
            <a:ext cx="782638" cy="276225"/>
          </a:xfrm>
          <a:prstGeom prst="rect">
            <a:avLst/>
          </a:prstGeom>
          <a:noFill/>
          <a:ln w="9525">
            <a:noFill/>
            <a:miter lim="800000"/>
            <a:headEnd/>
            <a:tailEnd/>
          </a:ln>
          <a:effectLst/>
        </p:spPr>
        <p:txBody>
          <a:bodyPr>
            <a:spAutoFit/>
          </a:bodyPr>
          <a:lstStyle/>
          <a:p>
            <a:pPr eaLnBrk="0" hangingPunct="0">
              <a:lnSpc>
                <a:spcPct val="150000"/>
              </a:lnSpc>
            </a:pPr>
            <a:r>
              <a:rPr lang="en-US" sz="800">
                <a:solidFill>
                  <a:schemeClr val="tx2"/>
                </a:solidFill>
              </a:rPr>
              <a:t>Mundaring</a:t>
            </a:r>
            <a:endParaRPr lang="en-US" sz="2400">
              <a:latin typeface="Times New Roman" pitchFamily="18" charset="0"/>
            </a:endParaRPr>
          </a:p>
        </p:txBody>
      </p:sp>
      <p:sp>
        <p:nvSpPr>
          <p:cNvPr id="275471" name="Text Box 15"/>
          <p:cNvSpPr txBox="1">
            <a:spLocks noChangeArrowheads="1"/>
          </p:cNvSpPr>
          <p:nvPr/>
        </p:nvSpPr>
        <p:spPr bwMode="auto">
          <a:xfrm>
            <a:off x="6572250" y="4157245"/>
            <a:ext cx="685800" cy="361950"/>
          </a:xfrm>
          <a:prstGeom prst="rect">
            <a:avLst/>
          </a:prstGeom>
          <a:noFill/>
          <a:ln w="9525">
            <a:noFill/>
            <a:miter lim="800000"/>
            <a:headEnd/>
            <a:tailEnd/>
          </a:ln>
          <a:effectLst/>
        </p:spPr>
        <p:txBody>
          <a:bodyPr>
            <a:spAutoFit/>
          </a:bodyPr>
          <a:lstStyle/>
          <a:p>
            <a:pPr algn="ctr" eaLnBrk="0" hangingPunct="0">
              <a:lnSpc>
                <a:spcPct val="150000"/>
              </a:lnSpc>
            </a:pPr>
            <a:r>
              <a:rPr lang="en-US" sz="800" b="1">
                <a:solidFill>
                  <a:schemeClr val="tx2"/>
                </a:solidFill>
              </a:rPr>
              <a:t>Kwinana</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72" name="Text Box 16"/>
          <p:cNvSpPr txBox="1">
            <a:spLocks noChangeArrowheads="1"/>
          </p:cNvSpPr>
          <p:nvPr/>
        </p:nvSpPr>
        <p:spPr bwMode="auto">
          <a:xfrm>
            <a:off x="6230938" y="4568408"/>
            <a:ext cx="1163637" cy="420687"/>
          </a:xfrm>
          <a:prstGeom prst="rect">
            <a:avLst/>
          </a:prstGeom>
          <a:noFill/>
          <a:ln w="9525">
            <a:noFill/>
            <a:miter lim="800000"/>
            <a:headEnd/>
            <a:tailEnd/>
          </a:ln>
          <a:effectLst/>
        </p:spPr>
        <p:txBody>
          <a:bodyPr>
            <a:spAutoFit/>
          </a:bodyPr>
          <a:lstStyle/>
          <a:p>
            <a:pPr algn="ctr" eaLnBrk="0" hangingPunct="0">
              <a:lnSpc>
                <a:spcPct val="90000"/>
              </a:lnSpc>
            </a:pPr>
            <a:r>
              <a:rPr lang="en-US" sz="800" b="1">
                <a:solidFill>
                  <a:schemeClr val="tx2"/>
                </a:solidFill>
              </a:rPr>
              <a:t>Proposed</a:t>
            </a:r>
          </a:p>
          <a:p>
            <a:pPr algn="ctr" eaLnBrk="0" hangingPunct="0">
              <a:lnSpc>
                <a:spcPct val="90000"/>
              </a:lnSpc>
            </a:pPr>
            <a:r>
              <a:rPr lang="en-US" sz="800" b="1">
                <a:solidFill>
                  <a:schemeClr val="tx2"/>
                </a:solidFill>
              </a:rPr>
              <a:t>East Rockingham</a:t>
            </a:r>
          </a:p>
          <a:p>
            <a:pPr algn="ctr" eaLnBrk="0" hangingPunct="0">
              <a:lnSpc>
                <a:spcPct val="90000"/>
              </a:lnSpc>
            </a:pPr>
            <a:r>
              <a:rPr lang="en-US" sz="800" b="1">
                <a:solidFill>
                  <a:schemeClr val="tx2"/>
                </a:solidFill>
              </a:rPr>
              <a:t>WWTP</a:t>
            </a:r>
            <a:endParaRPr lang="en-US" sz="2400">
              <a:latin typeface="Times New Roman" pitchFamily="18" charset="0"/>
            </a:endParaRPr>
          </a:p>
        </p:txBody>
      </p:sp>
      <p:sp>
        <p:nvSpPr>
          <p:cNvPr id="275473" name="Text Box 17"/>
          <p:cNvSpPr txBox="1">
            <a:spLocks noChangeArrowheads="1"/>
          </p:cNvSpPr>
          <p:nvPr/>
        </p:nvSpPr>
        <p:spPr bwMode="auto">
          <a:xfrm>
            <a:off x="5476875" y="4431883"/>
            <a:ext cx="822325" cy="361950"/>
          </a:xfrm>
          <a:prstGeom prst="rect">
            <a:avLst/>
          </a:prstGeom>
          <a:noFill/>
          <a:ln w="9525">
            <a:noFill/>
            <a:miter lim="800000"/>
            <a:headEnd/>
            <a:tailEnd/>
          </a:ln>
          <a:effectLst/>
        </p:spPr>
        <p:txBody>
          <a:bodyPr>
            <a:spAutoFit/>
          </a:bodyPr>
          <a:lstStyle/>
          <a:p>
            <a:pPr algn="ctr" eaLnBrk="0" hangingPunct="0">
              <a:lnSpc>
                <a:spcPct val="150000"/>
              </a:lnSpc>
            </a:pPr>
            <a:r>
              <a:rPr lang="en-US" sz="800" b="1">
                <a:solidFill>
                  <a:schemeClr val="tx2"/>
                </a:solidFill>
              </a:rPr>
              <a:t>Point Peron</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74" name="Text Box 18"/>
          <p:cNvSpPr txBox="1">
            <a:spLocks noChangeArrowheads="1"/>
          </p:cNvSpPr>
          <p:nvPr/>
        </p:nvSpPr>
        <p:spPr bwMode="auto">
          <a:xfrm>
            <a:off x="6230938" y="5458995"/>
            <a:ext cx="822325" cy="361950"/>
          </a:xfrm>
          <a:prstGeom prst="rect">
            <a:avLst/>
          </a:prstGeom>
          <a:noFill/>
          <a:ln w="9525">
            <a:noFill/>
            <a:miter lim="800000"/>
            <a:headEnd/>
            <a:tailEnd/>
          </a:ln>
          <a:effectLst/>
        </p:spPr>
        <p:txBody>
          <a:bodyPr>
            <a:spAutoFit/>
          </a:bodyPr>
          <a:lstStyle/>
          <a:p>
            <a:pPr algn="ctr" eaLnBrk="0" hangingPunct="0">
              <a:lnSpc>
                <a:spcPct val="150000"/>
              </a:lnSpc>
            </a:pPr>
            <a:r>
              <a:rPr lang="en-US" sz="800" b="1">
                <a:solidFill>
                  <a:schemeClr val="tx2"/>
                </a:solidFill>
              </a:rPr>
              <a:t>Gordon Rd</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75" name="Text Box 19"/>
          <p:cNvSpPr txBox="1">
            <a:spLocks noChangeArrowheads="1"/>
          </p:cNvSpPr>
          <p:nvPr/>
        </p:nvSpPr>
        <p:spPr bwMode="auto">
          <a:xfrm>
            <a:off x="6024563" y="5732045"/>
            <a:ext cx="822325" cy="361950"/>
          </a:xfrm>
          <a:prstGeom prst="rect">
            <a:avLst/>
          </a:prstGeom>
          <a:noFill/>
          <a:ln w="9525">
            <a:noFill/>
            <a:miter lim="800000"/>
            <a:headEnd/>
            <a:tailEnd/>
          </a:ln>
          <a:effectLst/>
        </p:spPr>
        <p:txBody>
          <a:bodyPr>
            <a:spAutoFit/>
          </a:bodyPr>
          <a:lstStyle/>
          <a:p>
            <a:pPr algn="ctr" eaLnBrk="0" hangingPunct="0">
              <a:lnSpc>
                <a:spcPct val="150000"/>
              </a:lnSpc>
            </a:pPr>
            <a:r>
              <a:rPr lang="en-US" sz="800" b="1">
                <a:solidFill>
                  <a:schemeClr val="tx2"/>
                </a:solidFill>
              </a:rPr>
              <a:t>Halls Head</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76" name="Text Box 20"/>
          <p:cNvSpPr txBox="1">
            <a:spLocks noChangeArrowheads="1"/>
          </p:cNvSpPr>
          <p:nvPr/>
        </p:nvSpPr>
        <p:spPr bwMode="auto">
          <a:xfrm>
            <a:off x="6778625" y="6074945"/>
            <a:ext cx="822325" cy="361950"/>
          </a:xfrm>
          <a:prstGeom prst="rect">
            <a:avLst/>
          </a:prstGeom>
          <a:noFill/>
          <a:ln w="9525">
            <a:noFill/>
            <a:miter lim="800000"/>
            <a:headEnd/>
            <a:tailEnd/>
          </a:ln>
          <a:effectLst/>
        </p:spPr>
        <p:txBody>
          <a:bodyPr>
            <a:spAutoFit/>
          </a:bodyPr>
          <a:lstStyle/>
          <a:p>
            <a:pPr algn="ctr" eaLnBrk="0" hangingPunct="0">
              <a:lnSpc>
                <a:spcPct val="150000"/>
              </a:lnSpc>
            </a:pPr>
            <a:r>
              <a:rPr lang="en-US" sz="800" b="1">
                <a:solidFill>
                  <a:schemeClr val="tx2"/>
                </a:solidFill>
              </a:rPr>
              <a:t>Pinjarra</a:t>
            </a:r>
          </a:p>
          <a:p>
            <a:pPr algn="ctr" eaLnBrk="0" hangingPunct="0">
              <a:lnSpc>
                <a:spcPct val="70000"/>
              </a:lnSpc>
            </a:pPr>
            <a:r>
              <a:rPr lang="en-US" sz="800" b="1">
                <a:solidFill>
                  <a:schemeClr val="tx2"/>
                </a:solidFill>
              </a:rPr>
              <a:t>WWTP</a:t>
            </a:r>
            <a:endParaRPr lang="en-US" sz="2400">
              <a:latin typeface="Times New Roman" pitchFamily="18" charset="0"/>
            </a:endParaRPr>
          </a:p>
        </p:txBody>
      </p:sp>
      <p:sp>
        <p:nvSpPr>
          <p:cNvPr id="275477" name="Text Box 21"/>
          <p:cNvSpPr txBox="1">
            <a:spLocks noChangeArrowheads="1"/>
          </p:cNvSpPr>
          <p:nvPr/>
        </p:nvSpPr>
        <p:spPr bwMode="auto">
          <a:xfrm>
            <a:off x="5202238" y="6006683"/>
            <a:ext cx="822325" cy="361950"/>
          </a:xfrm>
          <a:prstGeom prst="rect">
            <a:avLst/>
          </a:prstGeom>
          <a:noFill/>
          <a:ln w="9525">
            <a:noFill/>
            <a:miter lim="800000"/>
            <a:headEnd/>
            <a:tailEnd/>
          </a:ln>
          <a:effectLst/>
        </p:spPr>
        <p:txBody>
          <a:bodyPr>
            <a:spAutoFit/>
          </a:bodyPr>
          <a:lstStyle/>
          <a:p>
            <a:pPr algn="ctr" eaLnBrk="0" hangingPunct="0">
              <a:lnSpc>
                <a:spcPct val="150000"/>
              </a:lnSpc>
            </a:pPr>
            <a:r>
              <a:rPr lang="en-US" sz="800" b="1">
                <a:solidFill>
                  <a:schemeClr val="tx2"/>
                </a:solidFill>
              </a:rPr>
              <a:t>Caddadup</a:t>
            </a:r>
          </a:p>
          <a:p>
            <a:pPr algn="ctr" eaLnBrk="0" hangingPunct="0">
              <a:lnSpc>
                <a:spcPct val="70000"/>
              </a:lnSpc>
            </a:pPr>
            <a:r>
              <a:rPr lang="en-US" sz="800" b="1">
                <a:solidFill>
                  <a:schemeClr val="tx2"/>
                </a:solidFill>
              </a:rPr>
              <a:t>WWTP</a:t>
            </a:r>
            <a:endParaRPr lang="en-US" sz="2400">
              <a:solidFill>
                <a:schemeClr val="tx2"/>
              </a:solidFill>
              <a:latin typeface="Times New Roman" pitchFamily="18" charset="0"/>
            </a:endParaRPr>
          </a:p>
        </p:txBody>
      </p:sp>
      <p:sp>
        <p:nvSpPr>
          <p:cNvPr id="275478" name="Text Box 22"/>
          <p:cNvSpPr txBox="1">
            <a:spLocks noChangeArrowheads="1"/>
          </p:cNvSpPr>
          <p:nvPr/>
        </p:nvSpPr>
        <p:spPr bwMode="auto">
          <a:xfrm>
            <a:off x="5133975" y="2172870"/>
            <a:ext cx="1027113" cy="507831"/>
          </a:xfrm>
          <a:prstGeom prst="rect">
            <a:avLst/>
          </a:prstGeom>
          <a:noFill/>
          <a:ln w="9525">
            <a:noFill/>
            <a:miter lim="800000"/>
            <a:headEnd/>
            <a:tailEnd/>
          </a:ln>
          <a:effectLst/>
        </p:spPr>
        <p:txBody>
          <a:bodyPr>
            <a:spAutoFit/>
          </a:bodyPr>
          <a:lstStyle/>
          <a:p>
            <a:pPr algn="ctr" eaLnBrk="0" hangingPunct="0">
              <a:lnSpc>
                <a:spcPct val="90000"/>
              </a:lnSpc>
            </a:pPr>
            <a:r>
              <a:rPr lang="en-US" sz="1000" b="1" dirty="0">
                <a:solidFill>
                  <a:srgbClr val="FF3300"/>
                </a:solidFill>
                <a:latin typeface="Palatino" pitchFamily="18" charset="0"/>
              </a:rPr>
              <a:t>BEENYUP</a:t>
            </a:r>
          </a:p>
          <a:p>
            <a:pPr algn="ctr" eaLnBrk="0" hangingPunct="0">
              <a:lnSpc>
                <a:spcPct val="90000"/>
              </a:lnSpc>
            </a:pPr>
            <a:r>
              <a:rPr lang="en-US" sz="1000" b="1" dirty="0">
                <a:solidFill>
                  <a:srgbClr val="FF3300"/>
                </a:solidFill>
                <a:latin typeface="Palatino" pitchFamily="18" charset="0"/>
              </a:rPr>
              <a:t>OUTFALL</a:t>
            </a:r>
          </a:p>
          <a:p>
            <a:pPr algn="ctr" eaLnBrk="0" hangingPunct="0">
              <a:lnSpc>
                <a:spcPct val="90000"/>
              </a:lnSpc>
            </a:pPr>
            <a:r>
              <a:rPr lang="en-US" sz="1000" b="1" dirty="0" smtClean="0">
                <a:solidFill>
                  <a:srgbClr val="FF3300"/>
                </a:solidFill>
                <a:latin typeface="Palatino" pitchFamily="18" charset="0"/>
              </a:rPr>
              <a:t>49 </a:t>
            </a:r>
            <a:r>
              <a:rPr lang="en-US" sz="1000" b="1" dirty="0">
                <a:solidFill>
                  <a:srgbClr val="FF3300"/>
                </a:solidFill>
                <a:latin typeface="Palatino" pitchFamily="18" charset="0"/>
              </a:rPr>
              <a:t>GL/yr</a:t>
            </a:r>
            <a:endParaRPr lang="en-US" sz="1000" b="1" dirty="0">
              <a:solidFill>
                <a:srgbClr val="FF3300"/>
              </a:solidFill>
              <a:latin typeface="Times New Roman" pitchFamily="18" charset="0"/>
            </a:endParaRPr>
          </a:p>
        </p:txBody>
      </p:sp>
      <p:sp>
        <p:nvSpPr>
          <p:cNvPr id="275479" name="Text Box 23"/>
          <p:cNvSpPr txBox="1">
            <a:spLocks noChangeArrowheads="1"/>
          </p:cNvSpPr>
          <p:nvPr/>
        </p:nvSpPr>
        <p:spPr bwMode="auto">
          <a:xfrm>
            <a:off x="5270500" y="3061870"/>
            <a:ext cx="1028700" cy="507831"/>
          </a:xfrm>
          <a:prstGeom prst="rect">
            <a:avLst/>
          </a:prstGeom>
          <a:noFill/>
          <a:ln w="9525">
            <a:noFill/>
            <a:miter lim="800000"/>
            <a:headEnd/>
            <a:tailEnd/>
          </a:ln>
          <a:effectLst/>
        </p:spPr>
        <p:txBody>
          <a:bodyPr>
            <a:spAutoFit/>
          </a:bodyPr>
          <a:lstStyle/>
          <a:p>
            <a:pPr algn="ctr" eaLnBrk="0" hangingPunct="0">
              <a:lnSpc>
                <a:spcPct val="90000"/>
              </a:lnSpc>
            </a:pPr>
            <a:r>
              <a:rPr lang="en-US" sz="1000" b="1" dirty="0">
                <a:solidFill>
                  <a:srgbClr val="FF3300"/>
                </a:solidFill>
                <a:latin typeface="Palatino" pitchFamily="18" charset="0"/>
              </a:rPr>
              <a:t>SUBIACO</a:t>
            </a:r>
          </a:p>
          <a:p>
            <a:pPr algn="ctr" eaLnBrk="0" hangingPunct="0">
              <a:lnSpc>
                <a:spcPct val="90000"/>
              </a:lnSpc>
            </a:pPr>
            <a:r>
              <a:rPr lang="en-US" sz="1000" b="1" dirty="0">
                <a:solidFill>
                  <a:srgbClr val="FF3300"/>
                </a:solidFill>
                <a:latin typeface="Palatino" pitchFamily="18" charset="0"/>
              </a:rPr>
              <a:t>OUTFALL</a:t>
            </a:r>
          </a:p>
          <a:p>
            <a:pPr algn="ctr" eaLnBrk="0" hangingPunct="0">
              <a:lnSpc>
                <a:spcPct val="90000"/>
              </a:lnSpc>
            </a:pPr>
            <a:r>
              <a:rPr lang="en-US" sz="1000" b="1" dirty="0" smtClean="0">
                <a:solidFill>
                  <a:srgbClr val="FF3300"/>
                </a:solidFill>
                <a:latin typeface="Palatino" pitchFamily="18" charset="0"/>
              </a:rPr>
              <a:t>24 </a:t>
            </a:r>
            <a:r>
              <a:rPr lang="en-US" sz="1000" b="1" dirty="0">
                <a:solidFill>
                  <a:srgbClr val="FF3300"/>
                </a:solidFill>
                <a:latin typeface="Palatino" pitchFamily="18" charset="0"/>
              </a:rPr>
              <a:t>GL/yr</a:t>
            </a:r>
            <a:endParaRPr lang="en-US" sz="1000" dirty="0">
              <a:solidFill>
                <a:srgbClr val="FF3300"/>
              </a:solidFill>
              <a:latin typeface="Times New Roman" pitchFamily="18" charset="0"/>
            </a:endParaRPr>
          </a:p>
        </p:txBody>
      </p:sp>
      <p:sp>
        <p:nvSpPr>
          <p:cNvPr id="275480" name="Text Box 24"/>
          <p:cNvSpPr txBox="1">
            <a:spLocks noChangeArrowheads="1"/>
          </p:cNvSpPr>
          <p:nvPr/>
        </p:nvSpPr>
        <p:spPr bwMode="auto">
          <a:xfrm>
            <a:off x="5005388" y="4812883"/>
            <a:ext cx="1123950" cy="507831"/>
          </a:xfrm>
          <a:prstGeom prst="rect">
            <a:avLst/>
          </a:prstGeom>
          <a:noFill/>
          <a:ln w="9525">
            <a:noFill/>
            <a:miter lim="800000"/>
            <a:headEnd/>
            <a:tailEnd/>
          </a:ln>
          <a:effectLst/>
        </p:spPr>
        <p:txBody>
          <a:bodyPr>
            <a:spAutoFit/>
          </a:bodyPr>
          <a:lstStyle/>
          <a:p>
            <a:pPr algn="ctr" eaLnBrk="0" hangingPunct="0">
              <a:lnSpc>
                <a:spcPct val="90000"/>
              </a:lnSpc>
            </a:pPr>
            <a:r>
              <a:rPr lang="en-US" sz="1000" b="1" dirty="0">
                <a:solidFill>
                  <a:srgbClr val="FF3300"/>
                </a:solidFill>
                <a:latin typeface="Palatino" pitchFamily="18" charset="0"/>
              </a:rPr>
              <a:t>CAPE PERON</a:t>
            </a:r>
          </a:p>
          <a:p>
            <a:pPr algn="ctr" eaLnBrk="0" hangingPunct="0">
              <a:lnSpc>
                <a:spcPct val="90000"/>
              </a:lnSpc>
            </a:pPr>
            <a:r>
              <a:rPr lang="en-US" sz="1000" b="1" dirty="0">
                <a:solidFill>
                  <a:srgbClr val="FF3300"/>
                </a:solidFill>
                <a:latin typeface="Palatino" pitchFamily="18" charset="0"/>
              </a:rPr>
              <a:t>OUTFALL</a:t>
            </a:r>
          </a:p>
          <a:p>
            <a:pPr algn="ctr" eaLnBrk="0" hangingPunct="0">
              <a:lnSpc>
                <a:spcPct val="90000"/>
              </a:lnSpc>
            </a:pPr>
            <a:r>
              <a:rPr lang="en-US" sz="1000" b="1" dirty="0" smtClean="0">
                <a:solidFill>
                  <a:srgbClr val="FF3300"/>
                </a:solidFill>
                <a:latin typeface="Palatino" pitchFamily="18" charset="0"/>
              </a:rPr>
              <a:t>57 </a:t>
            </a:r>
            <a:r>
              <a:rPr lang="en-US" sz="1000" b="1" dirty="0">
                <a:solidFill>
                  <a:srgbClr val="FF3300"/>
                </a:solidFill>
                <a:latin typeface="Palatino" pitchFamily="18" charset="0"/>
              </a:rPr>
              <a:t>GL/yr</a:t>
            </a:r>
            <a:endParaRPr lang="en-US" sz="1000" dirty="0">
              <a:solidFill>
                <a:srgbClr val="FF3300"/>
              </a:solidFill>
              <a:latin typeface="Times New Roman" pitchFamily="18" charset="0"/>
            </a:endParaRPr>
          </a:p>
        </p:txBody>
      </p:sp>
      <p:sp>
        <p:nvSpPr>
          <p:cNvPr id="275481" name="Rectangle 25"/>
          <p:cNvSpPr>
            <a:spLocks noGrp="1" noChangeArrowheads="1"/>
          </p:cNvSpPr>
          <p:nvPr>
            <p:ph type="body" sz="half" idx="1"/>
          </p:nvPr>
        </p:nvSpPr>
        <p:spPr>
          <a:xfrm>
            <a:off x="490888" y="1038225"/>
            <a:ext cx="4389087" cy="5178425"/>
          </a:xfrm>
          <a:noFill/>
          <a:ln/>
        </p:spPr>
        <p:txBody>
          <a:bodyPr/>
          <a:lstStyle/>
          <a:p>
            <a:pPr marL="0" indent="0" algn="ctr">
              <a:buFontTx/>
              <a:buNone/>
            </a:pPr>
            <a:r>
              <a:rPr lang="en-AU" sz="2000" dirty="0"/>
              <a:t>Wastewater discharge </a:t>
            </a:r>
            <a:r>
              <a:rPr lang="en-AU" sz="2000" dirty="0" smtClean="0"/>
              <a:t>2013</a:t>
            </a:r>
            <a:endParaRPr lang="en-AU" sz="2000" dirty="0"/>
          </a:p>
          <a:p>
            <a:pPr marL="360363" lvl="1">
              <a:buFontTx/>
              <a:buNone/>
            </a:pPr>
            <a:r>
              <a:rPr lang="en-US" sz="2000" dirty="0">
                <a:solidFill>
                  <a:schemeClr val="accent1"/>
                </a:solidFill>
              </a:rPr>
              <a:t>Ocean outfalls</a:t>
            </a:r>
          </a:p>
          <a:p>
            <a:pPr marL="803275" lvl="2" indent="-180975"/>
            <a:r>
              <a:rPr lang="en-US" sz="1400" dirty="0" err="1" smtClean="0"/>
              <a:t>Alkimos</a:t>
            </a:r>
            <a:r>
              <a:rPr lang="en-US" sz="1400" dirty="0" smtClean="0"/>
              <a:t>		  2</a:t>
            </a:r>
          </a:p>
          <a:p>
            <a:pPr marL="803275" lvl="2" indent="-180975"/>
            <a:r>
              <a:rPr lang="en-US" sz="1400" dirty="0" err="1" smtClean="0"/>
              <a:t>Beenyup</a:t>
            </a:r>
            <a:r>
              <a:rPr lang="en-US" sz="1400" dirty="0"/>
              <a:t>	  	</a:t>
            </a:r>
            <a:r>
              <a:rPr lang="en-US" sz="1400" dirty="0" smtClean="0"/>
              <a:t>49</a:t>
            </a:r>
            <a:endParaRPr lang="en-US" sz="1400" dirty="0"/>
          </a:p>
          <a:p>
            <a:pPr marL="803275" lvl="2" indent="-180975"/>
            <a:r>
              <a:rPr lang="en-US" sz="1400" dirty="0" err="1"/>
              <a:t>Subiaco</a:t>
            </a:r>
            <a:r>
              <a:rPr lang="en-US" sz="1400" dirty="0"/>
              <a:t>	  	</a:t>
            </a:r>
            <a:r>
              <a:rPr lang="en-US" sz="1400" dirty="0" smtClean="0"/>
              <a:t>	24 </a:t>
            </a:r>
            <a:endParaRPr lang="en-US" sz="1400" dirty="0"/>
          </a:p>
          <a:p>
            <a:pPr marL="803275" lvl="2" indent="-180975"/>
            <a:r>
              <a:rPr lang="en-US" sz="1400" u="sng" dirty="0"/>
              <a:t>Cape Peron		</a:t>
            </a:r>
            <a:r>
              <a:rPr lang="en-US" sz="1400" u="sng" dirty="0" smtClean="0"/>
              <a:t>57</a:t>
            </a:r>
            <a:endParaRPr lang="en-US" sz="1400" u="sng" dirty="0"/>
          </a:p>
          <a:p>
            <a:pPr marL="803275" lvl="2" indent="-180975">
              <a:buFontTx/>
              <a:buNone/>
            </a:pPr>
            <a:r>
              <a:rPr lang="en-US" sz="1400" b="1" dirty="0"/>
              <a:t>Total </a:t>
            </a:r>
            <a:r>
              <a:rPr lang="en-US" sz="1400" dirty="0"/>
              <a:t>     	 </a:t>
            </a:r>
            <a:r>
              <a:rPr lang="en-US" sz="1400" dirty="0" smtClean="0"/>
              <a:t>	          </a:t>
            </a:r>
            <a:r>
              <a:rPr lang="en-US" sz="1400" b="1" dirty="0" smtClean="0"/>
              <a:t>132</a:t>
            </a:r>
            <a:r>
              <a:rPr lang="en-US" sz="1400" dirty="0" smtClean="0"/>
              <a:t> </a:t>
            </a:r>
            <a:r>
              <a:rPr lang="en-US" sz="1400" b="1" dirty="0" smtClean="0"/>
              <a:t>GL/yr </a:t>
            </a:r>
            <a:r>
              <a:rPr lang="en-US" sz="1400" dirty="0" smtClean="0"/>
              <a:t> </a:t>
            </a:r>
            <a:endParaRPr lang="en-US" sz="1400" dirty="0"/>
          </a:p>
          <a:p>
            <a:pPr marL="360363" lvl="1">
              <a:buFontTx/>
              <a:buNone/>
            </a:pPr>
            <a:r>
              <a:rPr lang="en-US" sz="2000" dirty="0">
                <a:solidFill>
                  <a:schemeClr val="accent1"/>
                </a:solidFill>
              </a:rPr>
              <a:t>Coastal infiltration sites</a:t>
            </a:r>
          </a:p>
          <a:p>
            <a:pPr marL="803275" lvl="2" indent="-180975"/>
            <a:r>
              <a:rPr lang="en-AU" sz="1400" dirty="0"/>
              <a:t>Yanchep	 	</a:t>
            </a:r>
            <a:r>
              <a:rPr lang="en-AU" sz="1400" dirty="0" smtClean="0"/>
              <a:t>0.23 </a:t>
            </a:r>
            <a:endParaRPr lang="en-AU" sz="1400" dirty="0"/>
          </a:p>
          <a:p>
            <a:pPr marL="803275" lvl="2" indent="-180975"/>
            <a:r>
              <a:rPr lang="en-AU" sz="1400" dirty="0"/>
              <a:t>Kwinana	 	</a:t>
            </a:r>
            <a:r>
              <a:rPr lang="en-AU" sz="1400" dirty="0" smtClean="0"/>
              <a:t>1.70 </a:t>
            </a:r>
            <a:endParaRPr lang="en-AU" sz="1400" dirty="0"/>
          </a:p>
          <a:p>
            <a:pPr marL="803275" lvl="2" indent="-180975"/>
            <a:r>
              <a:rPr lang="en-AU" sz="1400" dirty="0"/>
              <a:t>Gordon Rd	 	</a:t>
            </a:r>
            <a:r>
              <a:rPr lang="en-AU" sz="1400" dirty="0" smtClean="0"/>
              <a:t>3.45 </a:t>
            </a:r>
            <a:endParaRPr lang="en-AU" sz="1400" dirty="0"/>
          </a:p>
          <a:p>
            <a:pPr marL="803275" lvl="2" indent="-180975"/>
            <a:r>
              <a:rPr lang="en-AU" sz="1400" dirty="0"/>
              <a:t>Halls Head	 	</a:t>
            </a:r>
            <a:r>
              <a:rPr lang="en-AU" sz="1400" dirty="0" smtClean="0"/>
              <a:t>0.90</a:t>
            </a:r>
            <a:endParaRPr lang="en-AU" sz="1400" dirty="0"/>
          </a:p>
          <a:p>
            <a:pPr marL="803275" lvl="2" indent="-180975"/>
            <a:r>
              <a:rPr lang="en-AU" sz="1400" u="sng" dirty="0" err="1"/>
              <a:t>Caddadup</a:t>
            </a:r>
            <a:r>
              <a:rPr lang="en-AU" sz="1400" u="sng" dirty="0"/>
              <a:t>	 	</a:t>
            </a:r>
            <a:r>
              <a:rPr lang="en-AU" sz="1400" u="sng" dirty="0" smtClean="0"/>
              <a:t>0.54</a:t>
            </a:r>
            <a:endParaRPr lang="en-AU" sz="1400" u="sng" dirty="0"/>
          </a:p>
          <a:p>
            <a:pPr marL="803275" lvl="2" indent="-180975">
              <a:buFontTx/>
              <a:buNone/>
            </a:pPr>
            <a:r>
              <a:rPr lang="en-AU" sz="1400" b="1" dirty="0"/>
              <a:t>Total </a:t>
            </a:r>
            <a:r>
              <a:rPr lang="en-AU" sz="1400" dirty="0"/>
              <a:t>            	 	</a:t>
            </a:r>
            <a:r>
              <a:rPr lang="en-AU" sz="1400" b="1" dirty="0" smtClean="0"/>
              <a:t>6.82 GL/yr</a:t>
            </a:r>
          </a:p>
          <a:p>
            <a:pPr marL="360363" lvl="1">
              <a:buNone/>
            </a:pPr>
            <a:r>
              <a:rPr lang="en-AU" dirty="0" smtClean="0">
                <a:solidFill>
                  <a:schemeClr val="accent1"/>
                </a:solidFill>
              </a:rPr>
              <a:t>Groundwater replenishment trial</a:t>
            </a:r>
          </a:p>
          <a:p>
            <a:pPr marL="803275" lvl="2" indent="-180975"/>
            <a:r>
              <a:rPr lang="en-AU" sz="1400" dirty="0" smtClean="0"/>
              <a:t>Beenyup		1.40 (14 GL/y by end 2016; 				28 GL/y just approved)</a:t>
            </a:r>
            <a:endParaRPr lang="en-AU" sz="1400" dirty="0"/>
          </a:p>
        </p:txBody>
      </p:sp>
      <p:sp>
        <p:nvSpPr>
          <p:cNvPr id="27" name="Rectangle 26"/>
          <p:cNvSpPr/>
          <p:nvPr/>
        </p:nvSpPr>
        <p:spPr>
          <a:xfrm>
            <a:off x="4973638" y="1622008"/>
            <a:ext cx="941718" cy="507831"/>
          </a:xfrm>
          <a:prstGeom prst="rect">
            <a:avLst/>
          </a:prstGeom>
        </p:spPr>
        <p:txBody>
          <a:bodyPr wrap="square">
            <a:spAutoFit/>
          </a:bodyPr>
          <a:lstStyle/>
          <a:p>
            <a:pPr algn="ctr" eaLnBrk="0" hangingPunct="0">
              <a:lnSpc>
                <a:spcPct val="90000"/>
              </a:lnSpc>
            </a:pPr>
            <a:r>
              <a:rPr lang="en-US" sz="1000" b="1" dirty="0" smtClean="0">
                <a:solidFill>
                  <a:srgbClr val="FF3300"/>
                </a:solidFill>
                <a:latin typeface="Palatino" pitchFamily="18" charset="0"/>
              </a:rPr>
              <a:t>ALKIMOS</a:t>
            </a:r>
          </a:p>
          <a:p>
            <a:pPr algn="ctr" eaLnBrk="0" hangingPunct="0">
              <a:lnSpc>
                <a:spcPct val="90000"/>
              </a:lnSpc>
            </a:pPr>
            <a:r>
              <a:rPr lang="en-US" sz="1000" b="1" dirty="0" smtClean="0">
                <a:solidFill>
                  <a:srgbClr val="FF3300"/>
                </a:solidFill>
                <a:latin typeface="Palatino" pitchFamily="18" charset="0"/>
              </a:rPr>
              <a:t>OUTFALL</a:t>
            </a:r>
          </a:p>
          <a:p>
            <a:pPr algn="ctr" eaLnBrk="0" hangingPunct="0">
              <a:lnSpc>
                <a:spcPct val="90000"/>
              </a:lnSpc>
            </a:pPr>
            <a:r>
              <a:rPr lang="en-US" sz="1000" b="1" dirty="0" smtClean="0">
                <a:solidFill>
                  <a:srgbClr val="FF3300"/>
                </a:solidFill>
                <a:latin typeface="Palatino" pitchFamily="18" charset="0"/>
              </a:rPr>
              <a:t>2 GL/yr</a:t>
            </a:r>
            <a:endParaRPr lang="en-AU" sz="1000" dirty="0"/>
          </a:p>
        </p:txBody>
      </p:sp>
      <p:sp>
        <p:nvSpPr>
          <p:cNvPr id="2" name="Footer Placeholder 1"/>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endParaRPr lang="en-AU" dirty="0"/>
          </a:p>
        </p:txBody>
      </p:sp>
    </p:spTree>
    <p:extLst>
      <p:ext uri="{BB962C8B-B14F-4D97-AF65-F5344CB8AC3E}">
        <p14:creationId xmlns:p14="http://schemas.microsoft.com/office/powerpoint/2010/main" val="181850898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AU" altLang="en-US" dirty="0"/>
          </a:p>
        </p:txBody>
      </p:sp>
      <p:sp>
        <p:nvSpPr>
          <p:cNvPr id="274434" name="Rectangle 2"/>
          <p:cNvSpPr>
            <a:spLocks noGrp="1" noChangeArrowheads="1"/>
          </p:cNvSpPr>
          <p:nvPr>
            <p:ph type="title"/>
          </p:nvPr>
        </p:nvSpPr>
        <p:spPr>
          <a:xfrm>
            <a:off x="827088" y="82550"/>
            <a:ext cx="4105275" cy="935038"/>
          </a:xfrm>
        </p:spPr>
        <p:txBody>
          <a:bodyPr/>
          <a:lstStyle/>
          <a:p>
            <a:pPr algn="ctr"/>
            <a:r>
              <a:rPr lang="en-US" altLang="en-US" sz="2400" b="0" dirty="0"/>
              <a:t>Suitability for </a:t>
            </a:r>
            <a:r>
              <a:rPr lang="en-US" altLang="en-US" sz="2400" b="0" dirty="0" smtClean="0"/>
              <a:t>MAR </a:t>
            </a:r>
            <a:br>
              <a:rPr lang="en-US" altLang="en-US" sz="2400" b="0" dirty="0" smtClean="0"/>
            </a:br>
            <a:r>
              <a:rPr lang="en-US" altLang="en-US" sz="2400" b="0" dirty="0" smtClean="0"/>
              <a:t>Basin infiltrating 5 ML/d</a:t>
            </a:r>
            <a:br>
              <a:rPr lang="en-US" altLang="en-US" sz="2400" b="0" dirty="0" smtClean="0"/>
            </a:br>
            <a:r>
              <a:rPr lang="en-US" altLang="en-US" sz="1600" b="0" dirty="0" smtClean="0"/>
              <a:t>Smith and Pollock 2010</a:t>
            </a:r>
            <a:endParaRPr lang="en-AU" altLang="en-US" sz="1600" b="0" dirty="0"/>
          </a:p>
        </p:txBody>
      </p:sp>
      <p:sp>
        <p:nvSpPr>
          <p:cNvPr id="274435" name="Rectangle 3"/>
          <p:cNvSpPr>
            <a:spLocks noGrp="1" noChangeArrowheads="1"/>
          </p:cNvSpPr>
          <p:nvPr>
            <p:ph type="body" idx="1"/>
          </p:nvPr>
        </p:nvSpPr>
        <p:spPr>
          <a:xfrm>
            <a:off x="135700" y="1186656"/>
            <a:ext cx="4600892" cy="5000625"/>
          </a:xfrm>
        </p:spPr>
        <p:txBody>
          <a:bodyPr/>
          <a:lstStyle/>
          <a:p>
            <a:pPr algn="ctr">
              <a:buFontTx/>
              <a:buNone/>
            </a:pPr>
            <a:endParaRPr lang="en-US" altLang="en-US" sz="2400" dirty="0"/>
          </a:p>
          <a:p>
            <a:r>
              <a:rPr lang="en-US" altLang="en-US" sz="1800" dirty="0"/>
              <a:t>Grey </a:t>
            </a:r>
            <a:r>
              <a:rPr lang="en-US" altLang="en-US" sz="1800" dirty="0">
                <a:solidFill>
                  <a:schemeClr val="tx1"/>
                </a:solidFill>
              </a:rPr>
              <a:t>– infiltration rates very poor</a:t>
            </a:r>
          </a:p>
          <a:p>
            <a:r>
              <a:rPr lang="en-US" altLang="en-US" sz="1800" dirty="0"/>
              <a:t>Pink </a:t>
            </a:r>
            <a:r>
              <a:rPr lang="en-US" altLang="en-US" sz="1800" dirty="0">
                <a:solidFill>
                  <a:schemeClr val="tx1"/>
                </a:solidFill>
              </a:rPr>
              <a:t>– high watertable and low transmissivity means that the infiltrated water may reach the surface</a:t>
            </a:r>
          </a:p>
          <a:p>
            <a:r>
              <a:rPr lang="en-US" altLang="en-US" sz="1800" dirty="0"/>
              <a:t>Light blue </a:t>
            </a:r>
            <a:r>
              <a:rPr lang="en-US" altLang="en-US" sz="1800" dirty="0">
                <a:solidFill>
                  <a:schemeClr val="tx1"/>
                </a:solidFill>
              </a:rPr>
              <a:t>– suitable; may enhance wetlands by raising groundwater levels</a:t>
            </a:r>
          </a:p>
          <a:p>
            <a:r>
              <a:rPr lang="en-US" altLang="en-US" sz="1800" dirty="0"/>
              <a:t>Dark blue </a:t>
            </a:r>
            <a:r>
              <a:rPr lang="en-US" altLang="en-US" sz="1800" dirty="0">
                <a:solidFill>
                  <a:schemeClr val="tx1"/>
                </a:solidFill>
              </a:rPr>
              <a:t>– suitable; no impact on wetlands; may help prevent salt water intrusion   </a:t>
            </a:r>
            <a:endParaRPr lang="en-AU" altLang="en-US" sz="1800" dirty="0">
              <a:solidFill>
                <a:schemeClr val="tx1"/>
              </a:solidFill>
            </a:endParaRPr>
          </a:p>
        </p:txBody>
      </p:sp>
      <p:pic>
        <p:nvPicPr>
          <p:cNvPr id="274437" name="Picture 5" descr="Suitability for basin rech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0"/>
            <a:ext cx="4229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836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17869" y="141859"/>
            <a:ext cx="8459787" cy="857250"/>
          </a:xfrm>
        </p:spPr>
        <p:txBody>
          <a:bodyPr/>
          <a:lstStyle/>
          <a:p>
            <a:pPr eaLnBrk="1" hangingPunct="1"/>
            <a:r>
              <a:rPr lang="en-AU" sz="2000" b="0" dirty="0" smtClean="0"/>
              <a:t>Regular plume geometries and other evidence suggests the risk of conduit flow in Tamala Limestone is low  </a:t>
            </a:r>
            <a:br>
              <a:rPr lang="en-AU" sz="2000" b="0" dirty="0" smtClean="0"/>
            </a:br>
            <a:endParaRPr lang="en-AU" sz="2000" b="0" dirty="0" smtClean="0"/>
          </a:p>
        </p:txBody>
      </p:sp>
      <p:pic>
        <p:nvPicPr>
          <p:cNvPr id="17411" name="Picture 2" descr="plume_geometries_3"/>
          <p:cNvPicPr>
            <a:picLocks noChangeAspect="1" noChangeArrowheads="1"/>
          </p:cNvPicPr>
          <p:nvPr/>
        </p:nvPicPr>
        <p:blipFill>
          <a:blip r:embed="rId3" cstate="print"/>
          <a:srcRect/>
          <a:stretch>
            <a:fillRect/>
          </a:stretch>
        </p:blipFill>
        <p:spPr bwMode="auto">
          <a:xfrm>
            <a:off x="212648" y="774700"/>
            <a:ext cx="5447488" cy="5827784"/>
          </a:xfrm>
          <a:prstGeom prst="rect">
            <a:avLst/>
          </a:prstGeom>
          <a:noFill/>
          <a:ln w="9525">
            <a:noFill/>
            <a:miter lim="800000"/>
            <a:headEnd/>
            <a:tailEnd/>
          </a:ln>
        </p:spPr>
      </p:pic>
      <p:sp>
        <p:nvSpPr>
          <p:cNvPr id="4" name="Content Placeholder 2"/>
          <p:cNvSpPr>
            <a:spLocks noGrp="1"/>
          </p:cNvSpPr>
          <p:nvPr>
            <p:ph idx="1"/>
          </p:nvPr>
        </p:nvSpPr>
        <p:spPr>
          <a:xfrm>
            <a:off x="5766904" y="2082292"/>
            <a:ext cx="3175928" cy="2718308"/>
          </a:xfrm>
        </p:spPr>
        <p:txBody>
          <a:bodyPr anchor="ctr"/>
          <a:lstStyle/>
          <a:p>
            <a:pPr eaLnBrk="1" hangingPunct="1"/>
            <a:r>
              <a:rPr lang="en-US" sz="1600" i="1" dirty="0" smtClean="0"/>
              <a:t>Suggestive of larger lateral dispersion in </a:t>
            </a:r>
            <a:r>
              <a:rPr lang="en-US" sz="1600" i="1" dirty="0" err="1" smtClean="0"/>
              <a:t>Tamala</a:t>
            </a:r>
            <a:r>
              <a:rPr lang="en-US" sz="1600" i="1" dirty="0" smtClean="0"/>
              <a:t> Limestone</a:t>
            </a:r>
          </a:p>
          <a:p>
            <a:r>
              <a:rPr lang="en-AU" sz="1600" i="1" dirty="0"/>
              <a:t>93</a:t>
            </a:r>
            <a:r>
              <a:rPr lang="en-AU" sz="1600" i="1" dirty="0" smtClean="0"/>
              <a:t>% of bores with </a:t>
            </a:r>
            <a:r>
              <a:rPr lang="en-AU" sz="1600" i="1" dirty="0"/>
              <a:t>no mention of secondary </a:t>
            </a:r>
            <a:r>
              <a:rPr lang="en-AU" sz="1600" i="1" dirty="0" smtClean="0"/>
              <a:t>porosity in Tamala Limestone</a:t>
            </a:r>
            <a:endParaRPr lang="en-AU" sz="1600" i="1" dirty="0"/>
          </a:p>
          <a:p>
            <a:r>
              <a:rPr lang="en-AU" sz="1600" i="1" dirty="0" smtClean="0"/>
              <a:t>Tamala </a:t>
            </a:r>
            <a:r>
              <a:rPr lang="en-AU" sz="1600" i="1" dirty="0"/>
              <a:t>Limestone in the Perth region contains a predominantly diffuse-flow aquifer rather than one dominated by conduits and cavern flow; with the exception of cave </a:t>
            </a:r>
            <a:r>
              <a:rPr lang="en-AU" sz="1600" i="1" dirty="0" smtClean="0"/>
              <a:t>areas</a:t>
            </a:r>
          </a:p>
          <a:p>
            <a:endParaRPr lang="en-AU" sz="1600" i="1" dirty="0"/>
          </a:p>
          <a:p>
            <a:r>
              <a:rPr lang="en-AU" sz="1600" dirty="0" smtClean="0"/>
              <a:t>Dual porosity due to partial dissolution </a:t>
            </a:r>
          </a:p>
          <a:p>
            <a:endParaRPr lang="en-AU" sz="1600" dirty="0"/>
          </a:p>
          <a:p>
            <a:endParaRPr lang="en-AU" sz="1600" dirty="0" smtClean="0"/>
          </a:p>
          <a:p>
            <a:r>
              <a:rPr lang="en-AU" sz="1400" dirty="0"/>
              <a:t>Source: </a:t>
            </a:r>
            <a:r>
              <a:rPr lang="en-US" sz="1400" dirty="0" smtClean="0"/>
              <a:t>Is </a:t>
            </a:r>
            <a:r>
              <a:rPr lang="en-US" sz="1400" dirty="0"/>
              <a:t>the </a:t>
            </a:r>
            <a:r>
              <a:rPr lang="en-US" sz="1400" dirty="0" err="1"/>
              <a:t>Tamala</a:t>
            </a:r>
            <a:r>
              <a:rPr lang="en-US" sz="1400" dirty="0"/>
              <a:t> Limestone aquifer safe for managed aquifer recharge</a:t>
            </a:r>
            <a:r>
              <a:rPr lang="en-US" sz="1400" dirty="0" smtClean="0"/>
              <a:t>? </a:t>
            </a:r>
            <a:r>
              <a:rPr lang="en-AU" sz="1400" dirty="0" smtClean="0"/>
              <a:t>Tony </a:t>
            </a:r>
            <a:r>
              <a:rPr lang="en-AU" sz="1400" dirty="0"/>
              <a:t>Smith, Sylvain </a:t>
            </a:r>
            <a:r>
              <a:rPr lang="en-AU" sz="1400" dirty="0" err="1"/>
              <a:t>Massuel</a:t>
            </a:r>
            <a:r>
              <a:rPr lang="en-AU" sz="1400" dirty="0"/>
              <a:t> and Daniel </a:t>
            </a:r>
            <a:r>
              <a:rPr lang="en-AU" sz="1400" dirty="0" smtClean="0"/>
              <a:t>Pollock (</a:t>
            </a:r>
            <a:r>
              <a:rPr lang="en-US" sz="1400" dirty="0"/>
              <a:t>IAH </a:t>
            </a:r>
            <a:r>
              <a:rPr lang="en-US" sz="1400" dirty="0" smtClean="0"/>
              <a:t>Conference, </a:t>
            </a:r>
            <a:r>
              <a:rPr lang="en-AU" sz="1400" dirty="0" smtClean="0"/>
              <a:t>2013)</a:t>
            </a:r>
            <a:endParaRPr lang="en-AU" sz="1400" dirty="0"/>
          </a:p>
        </p:txBody>
      </p:sp>
    </p:spTree>
    <p:extLst>
      <p:ext uri="{BB962C8B-B14F-4D97-AF65-F5344CB8AC3E}">
        <p14:creationId xmlns:p14="http://schemas.microsoft.com/office/powerpoint/2010/main" val="265385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oter Placeholder 1"/>
          <p:cNvSpPr>
            <a:spLocks noGrp="1"/>
          </p:cNvSpPr>
          <p:nvPr>
            <p:ph type="ftr" sz="quarter" idx="10"/>
          </p:nvPr>
        </p:nvSpPr>
        <p:spPr/>
        <p:txBody>
          <a:bodyPr/>
          <a:lstStyle/>
          <a:p>
            <a:r>
              <a:rPr lang="en-AU" altLang="en-US"/>
              <a:t>Science of water reuse</a:t>
            </a:r>
          </a:p>
        </p:txBody>
      </p:sp>
      <p:sp>
        <p:nvSpPr>
          <p:cNvPr id="263170" name="Rectangle 2"/>
          <p:cNvSpPr>
            <a:spLocks noChangeArrowheads="1"/>
          </p:cNvSpPr>
          <p:nvPr/>
        </p:nvSpPr>
        <p:spPr bwMode="auto">
          <a:xfrm>
            <a:off x="890588" y="82550"/>
            <a:ext cx="76422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8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800">
                <a:solidFill>
                  <a:schemeClr val="tx1"/>
                </a:solidFill>
                <a:latin typeface="Arial" panose="020B0604020202020204" pitchFamily="34" charset="0"/>
              </a:defRPr>
            </a:lvl3pPr>
            <a:lvl4pPr>
              <a:defRPr sz="2800">
                <a:solidFill>
                  <a:schemeClr val="tx1"/>
                </a:solidFill>
                <a:latin typeface="Arial" panose="020B0604020202020204" pitchFamily="34" charset="0"/>
              </a:defRPr>
            </a:lvl4pPr>
            <a:lvl5pPr>
              <a:defRPr sz="2800">
                <a:solidFill>
                  <a:schemeClr val="tx1"/>
                </a:solidFill>
                <a:latin typeface="Arial" panose="020B0604020202020204" pitchFamily="34" charset="0"/>
              </a:defRPr>
            </a:lvl5pPr>
            <a:lvl6pPr marL="457200" fontAlgn="base">
              <a:spcBef>
                <a:spcPct val="0"/>
              </a:spcBef>
              <a:spcAft>
                <a:spcPct val="0"/>
              </a:spcAft>
              <a:defRPr sz="2800">
                <a:solidFill>
                  <a:schemeClr val="tx1"/>
                </a:solidFill>
                <a:latin typeface="Arial" panose="020B0604020202020204" pitchFamily="34" charset="0"/>
              </a:defRPr>
            </a:lvl6pPr>
            <a:lvl7pPr marL="914400" fontAlgn="base">
              <a:spcBef>
                <a:spcPct val="0"/>
              </a:spcBef>
              <a:spcAft>
                <a:spcPct val="0"/>
              </a:spcAft>
              <a:defRPr sz="2800">
                <a:solidFill>
                  <a:schemeClr val="tx1"/>
                </a:solidFill>
                <a:latin typeface="Arial" panose="020B0604020202020204" pitchFamily="34" charset="0"/>
              </a:defRPr>
            </a:lvl7pPr>
            <a:lvl8pPr marL="1371600" fontAlgn="base">
              <a:spcBef>
                <a:spcPct val="0"/>
              </a:spcBef>
              <a:spcAft>
                <a:spcPct val="0"/>
              </a:spcAft>
              <a:defRPr sz="2800">
                <a:solidFill>
                  <a:schemeClr val="tx1"/>
                </a:solidFill>
                <a:latin typeface="Arial" panose="020B0604020202020204" pitchFamily="34" charset="0"/>
              </a:defRPr>
            </a:lvl8pPr>
            <a:lvl9pPr marL="1828800" fontAlgn="base">
              <a:spcBef>
                <a:spcPct val="0"/>
              </a:spcBef>
              <a:spcAft>
                <a:spcPct val="0"/>
              </a:spcAft>
              <a:defRPr sz="2800">
                <a:solidFill>
                  <a:schemeClr val="tx1"/>
                </a:solidFill>
                <a:latin typeface="Arial" panose="020B0604020202020204" pitchFamily="34" charset="0"/>
              </a:defRPr>
            </a:lvl9pPr>
          </a:lstStyle>
          <a:p>
            <a:r>
              <a:rPr lang="en-AU" altLang="en-US" sz="1800" b="1"/>
              <a:t>Managed aquifer recharge at the Floreat Infiltration Gallery site</a:t>
            </a:r>
            <a:br>
              <a:rPr lang="en-AU" altLang="en-US" sz="1800" b="1"/>
            </a:br>
            <a:r>
              <a:rPr lang="en-AU" altLang="en-US" sz="1800"/>
              <a:t>Five fold recovery from 50m results in 70 day residence time (model)</a:t>
            </a:r>
            <a:r>
              <a:rPr lang="en-AU" altLang="en-US" sz="2000"/>
              <a:t/>
            </a:r>
            <a:br>
              <a:rPr lang="en-AU" altLang="en-US" sz="2000"/>
            </a:br>
            <a:endParaRPr lang="en-AU" altLang="en-US" sz="2000"/>
          </a:p>
        </p:txBody>
      </p:sp>
      <p:sp>
        <p:nvSpPr>
          <p:cNvPr id="263171" name="Rectangle 3"/>
          <p:cNvSpPr>
            <a:spLocks noChangeArrowheads="1"/>
          </p:cNvSpPr>
          <p:nvPr/>
        </p:nvSpPr>
        <p:spPr bwMode="auto">
          <a:xfrm>
            <a:off x="796925" y="2519363"/>
            <a:ext cx="7702550" cy="752475"/>
          </a:xfrm>
          <a:prstGeom prst="rect">
            <a:avLst/>
          </a:prstGeom>
          <a:gradFill rotWithShape="0">
            <a:gsLst>
              <a:gs pos="0">
                <a:srgbClr val="CC9900"/>
              </a:gs>
              <a:gs pos="100000">
                <a:srgbClr val="F6F6A8"/>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3172" name="Rectangle 4" descr="10%"/>
          <p:cNvSpPr>
            <a:spLocks noChangeArrowheads="1"/>
          </p:cNvSpPr>
          <p:nvPr/>
        </p:nvSpPr>
        <p:spPr bwMode="auto">
          <a:xfrm>
            <a:off x="808038" y="2525713"/>
            <a:ext cx="7699375" cy="1143000"/>
          </a:xfrm>
          <a:prstGeom prst="rect">
            <a:avLst/>
          </a:prstGeom>
          <a:pattFill prst="pct10">
            <a:fgClr>
              <a:schemeClr val="tx1">
                <a:alpha val="31000"/>
              </a:schemeClr>
            </a:fgClr>
            <a:bgClr>
              <a:srgbClr val="FFFFFF">
                <a:alpha val="31000"/>
              </a:srgbClr>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3173" name="Freeform 5"/>
          <p:cNvSpPr>
            <a:spLocks/>
          </p:cNvSpPr>
          <p:nvPr/>
        </p:nvSpPr>
        <p:spPr bwMode="auto">
          <a:xfrm>
            <a:off x="788988" y="3171825"/>
            <a:ext cx="7734300" cy="2965450"/>
          </a:xfrm>
          <a:custGeom>
            <a:avLst/>
            <a:gdLst>
              <a:gd name="T0" fmla="*/ 5 w 4872"/>
              <a:gd name="T1" fmla="*/ 1861 h 1868"/>
              <a:gd name="T2" fmla="*/ 0 w 4872"/>
              <a:gd name="T3" fmla="*/ 58 h 1868"/>
              <a:gd name="T4" fmla="*/ 231 w 4872"/>
              <a:gd name="T5" fmla="*/ 29 h 1868"/>
              <a:gd name="T6" fmla="*/ 632 w 4872"/>
              <a:gd name="T7" fmla="*/ 6 h 1868"/>
              <a:gd name="T8" fmla="*/ 786 w 4872"/>
              <a:gd name="T9" fmla="*/ 41 h 1868"/>
              <a:gd name="T10" fmla="*/ 1325 w 4872"/>
              <a:gd name="T11" fmla="*/ 0 h 1868"/>
              <a:gd name="T12" fmla="*/ 1650 w 4872"/>
              <a:gd name="T13" fmla="*/ 0 h 1868"/>
              <a:gd name="T14" fmla="*/ 1834 w 4872"/>
              <a:gd name="T15" fmla="*/ 12 h 1868"/>
              <a:gd name="T16" fmla="*/ 2436 w 4872"/>
              <a:gd name="T17" fmla="*/ 41 h 1868"/>
              <a:gd name="T18" fmla="*/ 2606 w 4872"/>
              <a:gd name="T19" fmla="*/ 46 h 1868"/>
              <a:gd name="T20" fmla="*/ 3053 w 4872"/>
              <a:gd name="T21" fmla="*/ 6 h 1868"/>
              <a:gd name="T22" fmla="*/ 3454 w 4872"/>
              <a:gd name="T23" fmla="*/ 23 h 1868"/>
              <a:gd name="T24" fmla="*/ 3869 w 4872"/>
              <a:gd name="T25" fmla="*/ 29 h 1868"/>
              <a:gd name="T26" fmla="*/ 4687 w 4872"/>
              <a:gd name="T27" fmla="*/ 29 h 1868"/>
              <a:gd name="T28" fmla="*/ 4863 w 4872"/>
              <a:gd name="T29" fmla="*/ 62 h 1868"/>
              <a:gd name="T30" fmla="*/ 4872 w 4872"/>
              <a:gd name="T31" fmla="*/ 1866 h 1868"/>
              <a:gd name="T32" fmla="*/ 2164 w 4872"/>
              <a:gd name="T33" fmla="*/ 1868 h 1868"/>
              <a:gd name="T34" fmla="*/ 5 w 4872"/>
              <a:gd name="T35" fmla="*/ 1861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72" h="1868">
                <a:moveTo>
                  <a:pt x="5" y="1861"/>
                </a:moveTo>
                <a:lnTo>
                  <a:pt x="0" y="58"/>
                </a:lnTo>
                <a:lnTo>
                  <a:pt x="231" y="29"/>
                </a:lnTo>
                <a:lnTo>
                  <a:pt x="632" y="6"/>
                </a:lnTo>
                <a:lnTo>
                  <a:pt x="786" y="41"/>
                </a:lnTo>
                <a:lnTo>
                  <a:pt x="1325" y="0"/>
                </a:lnTo>
                <a:lnTo>
                  <a:pt x="1650" y="0"/>
                </a:lnTo>
                <a:lnTo>
                  <a:pt x="1834" y="12"/>
                </a:lnTo>
                <a:lnTo>
                  <a:pt x="2436" y="41"/>
                </a:lnTo>
                <a:lnTo>
                  <a:pt x="2606" y="46"/>
                </a:lnTo>
                <a:lnTo>
                  <a:pt x="3053" y="6"/>
                </a:lnTo>
                <a:lnTo>
                  <a:pt x="3454" y="23"/>
                </a:lnTo>
                <a:lnTo>
                  <a:pt x="3869" y="29"/>
                </a:lnTo>
                <a:lnTo>
                  <a:pt x="4687" y="29"/>
                </a:lnTo>
                <a:lnTo>
                  <a:pt x="4863" y="62"/>
                </a:lnTo>
                <a:lnTo>
                  <a:pt x="4872" y="1866"/>
                </a:lnTo>
                <a:lnTo>
                  <a:pt x="2164" y="1868"/>
                </a:lnTo>
                <a:lnTo>
                  <a:pt x="5" y="1861"/>
                </a:lnTo>
                <a:close/>
              </a:path>
            </a:pathLst>
          </a:custGeom>
          <a:gradFill rotWithShape="1">
            <a:gsLst>
              <a:gs pos="0">
                <a:srgbClr val="F6F6A8"/>
              </a:gs>
              <a:gs pos="100000">
                <a:schemeClr val="bg1"/>
              </a:gs>
            </a:gsLst>
            <a:lin ang="5400000" scaled="1"/>
          </a:gra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3174" name="Freeform 6" descr="30%"/>
          <p:cNvSpPr>
            <a:spLocks/>
          </p:cNvSpPr>
          <p:nvPr/>
        </p:nvSpPr>
        <p:spPr bwMode="auto">
          <a:xfrm>
            <a:off x="803275" y="3184525"/>
            <a:ext cx="7718425" cy="2943225"/>
          </a:xfrm>
          <a:custGeom>
            <a:avLst/>
            <a:gdLst>
              <a:gd name="T0" fmla="*/ 0 w 4862"/>
              <a:gd name="T1" fmla="*/ 1831 h 1854"/>
              <a:gd name="T2" fmla="*/ 2 w 4862"/>
              <a:gd name="T3" fmla="*/ 55 h 1854"/>
              <a:gd name="T4" fmla="*/ 231 w 4862"/>
              <a:gd name="T5" fmla="*/ 27 h 1854"/>
              <a:gd name="T6" fmla="*/ 627 w 4862"/>
              <a:gd name="T7" fmla="*/ 7 h 1854"/>
              <a:gd name="T8" fmla="*/ 778 w 4862"/>
              <a:gd name="T9" fmla="*/ 41 h 1854"/>
              <a:gd name="T10" fmla="*/ 1310 w 4862"/>
              <a:gd name="T11" fmla="*/ 0 h 1854"/>
              <a:gd name="T12" fmla="*/ 1631 w 4862"/>
              <a:gd name="T13" fmla="*/ 0 h 1854"/>
              <a:gd name="T14" fmla="*/ 1814 w 4862"/>
              <a:gd name="T15" fmla="*/ 14 h 1854"/>
              <a:gd name="T16" fmla="*/ 2406 w 4862"/>
              <a:gd name="T17" fmla="*/ 41 h 1854"/>
              <a:gd name="T18" fmla="*/ 2574 w 4862"/>
              <a:gd name="T19" fmla="*/ 48 h 1854"/>
              <a:gd name="T20" fmla="*/ 3016 w 4862"/>
              <a:gd name="T21" fmla="*/ 7 h 1854"/>
              <a:gd name="T22" fmla="*/ 3410 w 4862"/>
              <a:gd name="T23" fmla="*/ 21 h 1854"/>
              <a:gd name="T24" fmla="*/ 3822 w 4862"/>
              <a:gd name="T25" fmla="*/ 27 h 1854"/>
              <a:gd name="T26" fmla="*/ 4628 w 4862"/>
              <a:gd name="T27" fmla="*/ 27 h 1854"/>
              <a:gd name="T28" fmla="*/ 4862 w 4862"/>
              <a:gd name="T29" fmla="*/ 66 h 1854"/>
              <a:gd name="T30" fmla="*/ 4862 w 4862"/>
              <a:gd name="T31" fmla="*/ 1854 h 1854"/>
              <a:gd name="T32" fmla="*/ 4050 w 4862"/>
              <a:gd name="T33" fmla="*/ 1821 h 1854"/>
              <a:gd name="T34" fmla="*/ 3639 w 4862"/>
              <a:gd name="T35" fmla="*/ 1827 h 1854"/>
              <a:gd name="T36" fmla="*/ 3426 w 4862"/>
              <a:gd name="T37" fmla="*/ 1848 h 1854"/>
              <a:gd name="T38" fmla="*/ 3091 w 4862"/>
              <a:gd name="T39" fmla="*/ 1821 h 1854"/>
              <a:gd name="T40" fmla="*/ 2559 w 4862"/>
              <a:gd name="T41" fmla="*/ 1834 h 1854"/>
              <a:gd name="T42" fmla="*/ 2118 w 4862"/>
              <a:gd name="T43" fmla="*/ 1834 h 1854"/>
              <a:gd name="T44" fmla="*/ 1782 w 4862"/>
              <a:gd name="T45" fmla="*/ 1800 h 1854"/>
              <a:gd name="T46" fmla="*/ 1310 w 4862"/>
              <a:gd name="T47" fmla="*/ 1807 h 1854"/>
              <a:gd name="T48" fmla="*/ 1067 w 4862"/>
              <a:gd name="T49" fmla="*/ 1800 h 1854"/>
              <a:gd name="T50" fmla="*/ 915 w 4862"/>
              <a:gd name="T51" fmla="*/ 1821 h 1854"/>
              <a:gd name="T52" fmla="*/ 793 w 4862"/>
              <a:gd name="T53" fmla="*/ 1827 h 1854"/>
              <a:gd name="T54" fmla="*/ 550 w 4862"/>
              <a:gd name="T55" fmla="*/ 1827 h 1854"/>
              <a:gd name="T56" fmla="*/ 170 w 4862"/>
              <a:gd name="T57" fmla="*/ 1834 h 1854"/>
              <a:gd name="T58" fmla="*/ 0 w 4862"/>
              <a:gd name="T59" fmla="*/ 1831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62" h="1854">
                <a:moveTo>
                  <a:pt x="0" y="1831"/>
                </a:moveTo>
                <a:lnTo>
                  <a:pt x="2" y="55"/>
                </a:lnTo>
                <a:lnTo>
                  <a:pt x="231" y="27"/>
                </a:lnTo>
                <a:lnTo>
                  <a:pt x="627" y="7"/>
                </a:lnTo>
                <a:lnTo>
                  <a:pt x="778" y="41"/>
                </a:lnTo>
                <a:lnTo>
                  <a:pt x="1310" y="0"/>
                </a:lnTo>
                <a:lnTo>
                  <a:pt x="1631" y="0"/>
                </a:lnTo>
                <a:lnTo>
                  <a:pt x="1814" y="14"/>
                </a:lnTo>
                <a:lnTo>
                  <a:pt x="2406" y="41"/>
                </a:lnTo>
                <a:lnTo>
                  <a:pt x="2574" y="48"/>
                </a:lnTo>
                <a:lnTo>
                  <a:pt x="3016" y="7"/>
                </a:lnTo>
                <a:lnTo>
                  <a:pt x="3410" y="21"/>
                </a:lnTo>
                <a:lnTo>
                  <a:pt x="3822" y="27"/>
                </a:lnTo>
                <a:lnTo>
                  <a:pt x="4628" y="27"/>
                </a:lnTo>
                <a:lnTo>
                  <a:pt x="4862" y="66"/>
                </a:lnTo>
                <a:lnTo>
                  <a:pt x="4862" y="1854"/>
                </a:lnTo>
                <a:lnTo>
                  <a:pt x="4050" y="1821"/>
                </a:lnTo>
                <a:lnTo>
                  <a:pt x="3639" y="1827"/>
                </a:lnTo>
                <a:lnTo>
                  <a:pt x="3426" y="1848"/>
                </a:lnTo>
                <a:lnTo>
                  <a:pt x="3091" y="1821"/>
                </a:lnTo>
                <a:lnTo>
                  <a:pt x="2559" y="1834"/>
                </a:lnTo>
                <a:lnTo>
                  <a:pt x="2118" y="1834"/>
                </a:lnTo>
                <a:lnTo>
                  <a:pt x="1782" y="1800"/>
                </a:lnTo>
                <a:lnTo>
                  <a:pt x="1310" y="1807"/>
                </a:lnTo>
                <a:lnTo>
                  <a:pt x="1067" y="1800"/>
                </a:lnTo>
                <a:lnTo>
                  <a:pt x="915" y="1821"/>
                </a:lnTo>
                <a:lnTo>
                  <a:pt x="793" y="1827"/>
                </a:lnTo>
                <a:lnTo>
                  <a:pt x="550" y="1827"/>
                </a:lnTo>
                <a:lnTo>
                  <a:pt x="170" y="1834"/>
                </a:lnTo>
                <a:lnTo>
                  <a:pt x="0" y="1831"/>
                </a:lnTo>
                <a:close/>
              </a:path>
            </a:pathLst>
          </a:custGeom>
          <a:pattFill prst="pct30">
            <a:fgClr>
              <a:schemeClr val="tx1">
                <a:alpha val="31000"/>
              </a:schemeClr>
            </a:fgClr>
            <a:bgClr>
              <a:schemeClr val="bg1">
                <a:alpha val="31000"/>
              </a:schemeClr>
            </a:bgClr>
          </a:pattFill>
          <a:ln>
            <a:noFill/>
          </a:ln>
          <a:effectLst/>
          <a:extLst>
            <a:ext uri="{91240B29-F687-4F45-9708-019B960494DF}">
              <a14:hiddenLine xmlns:a14="http://schemas.microsoft.com/office/drawing/2010/main" w="63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3175" name="Rectangle 7"/>
          <p:cNvSpPr>
            <a:spLocks noChangeArrowheads="1"/>
          </p:cNvSpPr>
          <p:nvPr/>
        </p:nvSpPr>
        <p:spPr bwMode="auto">
          <a:xfrm>
            <a:off x="804863" y="6022975"/>
            <a:ext cx="7724775" cy="614363"/>
          </a:xfrm>
          <a:prstGeom prst="rect">
            <a:avLst/>
          </a:prstGeom>
          <a:solidFill>
            <a:srgbClr val="80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AU" sz="1200" dirty="0" smtClean="0">
                <a:solidFill>
                  <a:schemeClr val="bg1"/>
                </a:solidFill>
              </a:rPr>
              <a:t>Slide from Elise Bekele</a:t>
            </a:r>
            <a:endParaRPr lang="en-AU" sz="1200" dirty="0">
              <a:solidFill>
                <a:schemeClr val="bg1"/>
              </a:solidFill>
            </a:endParaRPr>
          </a:p>
        </p:txBody>
      </p:sp>
      <p:sp>
        <p:nvSpPr>
          <p:cNvPr id="263176" name="Rectangle 8"/>
          <p:cNvSpPr>
            <a:spLocks noChangeArrowheads="1"/>
          </p:cNvSpPr>
          <p:nvPr/>
        </p:nvSpPr>
        <p:spPr bwMode="auto">
          <a:xfrm>
            <a:off x="1987550" y="3444875"/>
            <a:ext cx="1189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buFont typeface="Wingdings" panose="05000000000000000000" pitchFamily="2" charset="2"/>
              <a:buNone/>
            </a:pPr>
            <a:r>
              <a:rPr lang="en-AU" altLang="en-US" sz="1400" b="1">
                <a:solidFill>
                  <a:srgbClr val="003366"/>
                </a:solidFill>
              </a:rPr>
              <a:t>Water Table</a:t>
            </a:r>
          </a:p>
        </p:txBody>
      </p:sp>
      <p:pic>
        <p:nvPicPr>
          <p:cNvPr id="263177" name="Picture 9"/>
          <p:cNvPicPr>
            <a:picLocks noChangeAspect="1" noChangeArrowheads="1"/>
          </p:cNvPicPr>
          <p:nvPr/>
        </p:nvPicPr>
        <p:blipFill>
          <a:blip r:embed="rId3">
            <a:extLst>
              <a:ext uri="{28A0092B-C50C-407E-A947-70E740481C1C}">
                <a14:useLocalDpi xmlns:a14="http://schemas.microsoft.com/office/drawing/2010/main" val="0"/>
              </a:ext>
            </a:extLst>
          </a:blip>
          <a:srcRect l="15158" t="3551" r="80995" b="2805"/>
          <a:stretch>
            <a:fillRect/>
          </a:stretch>
        </p:blipFill>
        <p:spPr bwMode="auto">
          <a:xfrm>
            <a:off x="515938" y="2076450"/>
            <a:ext cx="323850" cy="47720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3178" name="Group 10"/>
          <p:cNvGrpSpPr>
            <a:grpSpLocks/>
          </p:cNvGrpSpPr>
          <p:nvPr/>
        </p:nvGrpSpPr>
        <p:grpSpPr bwMode="auto">
          <a:xfrm>
            <a:off x="7585075" y="2560638"/>
            <a:ext cx="625475" cy="88900"/>
            <a:chOff x="778" y="1244"/>
            <a:chExt cx="394" cy="56"/>
          </a:xfrm>
        </p:grpSpPr>
        <p:sp>
          <p:nvSpPr>
            <p:cNvPr id="263179" name="Rectangle 11"/>
            <p:cNvSpPr>
              <a:spLocks noChangeArrowheads="1"/>
            </p:cNvSpPr>
            <p:nvPr/>
          </p:nvSpPr>
          <p:spPr bwMode="auto">
            <a:xfrm>
              <a:off x="780" y="1244"/>
              <a:ext cx="390"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3180" name="Rectangle 12"/>
            <p:cNvSpPr>
              <a:spLocks noChangeArrowheads="1"/>
            </p:cNvSpPr>
            <p:nvPr/>
          </p:nvSpPr>
          <p:spPr bwMode="auto">
            <a:xfrm>
              <a:off x="778" y="1244"/>
              <a:ext cx="95" cy="56"/>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3181" name="Rectangle 13"/>
            <p:cNvSpPr>
              <a:spLocks noChangeArrowheads="1"/>
            </p:cNvSpPr>
            <p:nvPr/>
          </p:nvSpPr>
          <p:spPr bwMode="auto">
            <a:xfrm>
              <a:off x="1076" y="1244"/>
              <a:ext cx="96" cy="56"/>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sp>
        <p:nvSpPr>
          <p:cNvPr id="263182" name="Rectangle 14"/>
          <p:cNvSpPr>
            <a:spLocks noChangeArrowheads="1"/>
          </p:cNvSpPr>
          <p:nvPr/>
        </p:nvSpPr>
        <p:spPr bwMode="auto">
          <a:xfrm rot="16200000">
            <a:off x="-230981" y="3945732"/>
            <a:ext cx="1011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buFont typeface="Wingdings" panose="05000000000000000000" pitchFamily="2" charset="2"/>
              <a:buNone/>
            </a:pPr>
            <a:r>
              <a:rPr lang="en-AU" altLang="en-US" sz="1400" b="1"/>
              <a:t>Depth (m)</a:t>
            </a:r>
          </a:p>
        </p:txBody>
      </p:sp>
      <p:sp>
        <p:nvSpPr>
          <p:cNvPr id="263183" name="Freeform 15"/>
          <p:cNvSpPr>
            <a:spLocks/>
          </p:cNvSpPr>
          <p:nvPr/>
        </p:nvSpPr>
        <p:spPr bwMode="auto">
          <a:xfrm>
            <a:off x="7454900" y="2633663"/>
            <a:ext cx="817563" cy="1152525"/>
          </a:xfrm>
          <a:custGeom>
            <a:avLst/>
            <a:gdLst>
              <a:gd name="T0" fmla="*/ 51 w 515"/>
              <a:gd name="T1" fmla="*/ 87 h 726"/>
              <a:gd name="T2" fmla="*/ 12 w 515"/>
              <a:gd name="T3" fmla="*/ 210 h 726"/>
              <a:gd name="T4" fmla="*/ 93 w 515"/>
              <a:gd name="T5" fmla="*/ 407 h 726"/>
              <a:gd name="T6" fmla="*/ 100 w 515"/>
              <a:gd name="T7" fmla="*/ 88 h 726"/>
              <a:gd name="T8" fmla="*/ 115 w 515"/>
              <a:gd name="T9" fmla="*/ 649 h 726"/>
              <a:gd name="T10" fmla="*/ 121 w 515"/>
              <a:gd name="T11" fmla="*/ 160 h 726"/>
              <a:gd name="T12" fmla="*/ 132 w 515"/>
              <a:gd name="T13" fmla="*/ 165 h 726"/>
              <a:gd name="T14" fmla="*/ 150 w 515"/>
              <a:gd name="T15" fmla="*/ 492 h 726"/>
              <a:gd name="T16" fmla="*/ 152 w 515"/>
              <a:gd name="T17" fmla="*/ 115 h 726"/>
              <a:gd name="T18" fmla="*/ 171 w 515"/>
              <a:gd name="T19" fmla="*/ 452 h 726"/>
              <a:gd name="T20" fmla="*/ 191 w 515"/>
              <a:gd name="T21" fmla="*/ 120 h 726"/>
              <a:gd name="T22" fmla="*/ 191 w 515"/>
              <a:gd name="T23" fmla="*/ 573 h 726"/>
              <a:gd name="T24" fmla="*/ 204 w 515"/>
              <a:gd name="T25" fmla="*/ 205 h 726"/>
              <a:gd name="T26" fmla="*/ 200 w 515"/>
              <a:gd name="T27" fmla="*/ 93 h 726"/>
              <a:gd name="T28" fmla="*/ 206 w 515"/>
              <a:gd name="T29" fmla="*/ 111 h 726"/>
              <a:gd name="T30" fmla="*/ 213 w 515"/>
              <a:gd name="T31" fmla="*/ 434 h 726"/>
              <a:gd name="T32" fmla="*/ 219 w 515"/>
              <a:gd name="T33" fmla="*/ 617 h 726"/>
              <a:gd name="T34" fmla="*/ 226 w 515"/>
              <a:gd name="T35" fmla="*/ 88 h 726"/>
              <a:gd name="T36" fmla="*/ 241 w 515"/>
              <a:gd name="T37" fmla="*/ 263 h 726"/>
              <a:gd name="T38" fmla="*/ 243 w 515"/>
              <a:gd name="T39" fmla="*/ 192 h 726"/>
              <a:gd name="T40" fmla="*/ 243 w 515"/>
              <a:gd name="T41" fmla="*/ 93 h 726"/>
              <a:gd name="T42" fmla="*/ 261 w 515"/>
              <a:gd name="T43" fmla="*/ 299 h 726"/>
              <a:gd name="T44" fmla="*/ 258 w 515"/>
              <a:gd name="T45" fmla="*/ 147 h 726"/>
              <a:gd name="T46" fmla="*/ 276 w 515"/>
              <a:gd name="T47" fmla="*/ 384 h 726"/>
              <a:gd name="T48" fmla="*/ 271 w 515"/>
              <a:gd name="T49" fmla="*/ 505 h 726"/>
              <a:gd name="T50" fmla="*/ 280 w 515"/>
              <a:gd name="T51" fmla="*/ 398 h 726"/>
              <a:gd name="T52" fmla="*/ 297 w 515"/>
              <a:gd name="T53" fmla="*/ 97 h 726"/>
              <a:gd name="T54" fmla="*/ 328 w 515"/>
              <a:gd name="T55" fmla="*/ 528 h 726"/>
              <a:gd name="T56" fmla="*/ 332 w 515"/>
              <a:gd name="T57" fmla="*/ 613 h 726"/>
              <a:gd name="T58" fmla="*/ 337 w 515"/>
              <a:gd name="T59" fmla="*/ 250 h 726"/>
              <a:gd name="T60" fmla="*/ 339 w 515"/>
              <a:gd name="T61" fmla="*/ 88 h 726"/>
              <a:gd name="T62" fmla="*/ 352 w 515"/>
              <a:gd name="T63" fmla="*/ 183 h 726"/>
              <a:gd name="T64" fmla="*/ 367 w 515"/>
              <a:gd name="T65" fmla="*/ 165 h 726"/>
              <a:gd name="T66" fmla="*/ 384 w 515"/>
              <a:gd name="T67" fmla="*/ 286 h 726"/>
              <a:gd name="T68" fmla="*/ 402 w 515"/>
              <a:gd name="T69" fmla="*/ 680 h 726"/>
              <a:gd name="T70" fmla="*/ 410 w 515"/>
              <a:gd name="T71" fmla="*/ 501 h 726"/>
              <a:gd name="T72" fmla="*/ 391 w 515"/>
              <a:gd name="T73" fmla="*/ 339 h 726"/>
              <a:gd name="T74" fmla="*/ 411 w 515"/>
              <a:gd name="T75" fmla="*/ 294 h 726"/>
              <a:gd name="T76" fmla="*/ 439 w 515"/>
              <a:gd name="T77" fmla="*/ 564 h 726"/>
              <a:gd name="T78" fmla="*/ 447 w 515"/>
              <a:gd name="T79" fmla="*/ 120 h 726"/>
              <a:gd name="T80" fmla="*/ 460 w 515"/>
              <a:gd name="T81" fmla="*/ 622 h 726"/>
              <a:gd name="T82" fmla="*/ 510 w 515"/>
              <a:gd name="T83" fmla="*/ 348 h 726"/>
              <a:gd name="T84" fmla="*/ 513 w 515"/>
              <a:gd name="T85" fmla="*/ 72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5" h="726">
                <a:moveTo>
                  <a:pt x="489" y="14"/>
                </a:moveTo>
                <a:cubicBezTo>
                  <a:pt x="421" y="13"/>
                  <a:pt x="152" y="0"/>
                  <a:pt x="78" y="10"/>
                </a:cubicBezTo>
                <a:lnTo>
                  <a:pt x="51" y="87"/>
                </a:lnTo>
                <a:cubicBezTo>
                  <a:pt x="50" y="109"/>
                  <a:pt x="15" y="131"/>
                  <a:pt x="18" y="144"/>
                </a:cubicBezTo>
                <a:cubicBezTo>
                  <a:pt x="10" y="158"/>
                  <a:pt x="1" y="163"/>
                  <a:pt x="0" y="174"/>
                </a:cubicBezTo>
                <a:cubicBezTo>
                  <a:pt x="2" y="189"/>
                  <a:pt x="12" y="194"/>
                  <a:pt x="12" y="210"/>
                </a:cubicBezTo>
                <a:cubicBezTo>
                  <a:pt x="14" y="242"/>
                  <a:pt x="11" y="317"/>
                  <a:pt x="24" y="378"/>
                </a:cubicBezTo>
                <a:cubicBezTo>
                  <a:pt x="28" y="450"/>
                  <a:pt x="6" y="726"/>
                  <a:pt x="36" y="642"/>
                </a:cubicBezTo>
                <a:cubicBezTo>
                  <a:pt x="54" y="720"/>
                  <a:pt x="93" y="463"/>
                  <a:pt x="93" y="407"/>
                </a:cubicBezTo>
                <a:cubicBezTo>
                  <a:pt x="93" y="397"/>
                  <a:pt x="98" y="380"/>
                  <a:pt x="98" y="380"/>
                </a:cubicBezTo>
                <a:cubicBezTo>
                  <a:pt x="98" y="278"/>
                  <a:pt x="98" y="177"/>
                  <a:pt x="98" y="75"/>
                </a:cubicBezTo>
                <a:cubicBezTo>
                  <a:pt x="98" y="70"/>
                  <a:pt x="100" y="83"/>
                  <a:pt x="100" y="88"/>
                </a:cubicBezTo>
                <a:cubicBezTo>
                  <a:pt x="102" y="223"/>
                  <a:pt x="102" y="357"/>
                  <a:pt x="102" y="492"/>
                </a:cubicBezTo>
                <a:cubicBezTo>
                  <a:pt x="102" y="639"/>
                  <a:pt x="91" y="609"/>
                  <a:pt x="106" y="644"/>
                </a:cubicBezTo>
                <a:cubicBezTo>
                  <a:pt x="108" y="667"/>
                  <a:pt x="111" y="670"/>
                  <a:pt x="115" y="649"/>
                </a:cubicBezTo>
                <a:cubicBezTo>
                  <a:pt x="115" y="508"/>
                  <a:pt x="115" y="368"/>
                  <a:pt x="113" y="227"/>
                </a:cubicBezTo>
                <a:cubicBezTo>
                  <a:pt x="113" y="79"/>
                  <a:pt x="100" y="99"/>
                  <a:pt x="117" y="79"/>
                </a:cubicBezTo>
                <a:cubicBezTo>
                  <a:pt x="126" y="91"/>
                  <a:pt x="121" y="80"/>
                  <a:pt x="121" y="160"/>
                </a:cubicBezTo>
                <a:cubicBezTo>
                  <a:pt x="121" y="310"/>
                  <a:pt x="121" y="459"/>
                  <a:pt x="124" y="608"/>
                </a:cubicBezTo>
                <a:cubicBezTo>
                  <a:pt x="124" y="499"/>
                  <a:pt x="119" y="527"/>
                  <a:pt x="132" y="465"/>
                </a:cubicBezTo>
                <a:cubicBezTo>
                  <a:pt x="134" y="365"/>
                  <a:pt x="134" y="265"/>
                  <a:pt x="132" y="165"/>
                </a:cubicBezTo>
                <a:cubicBezTo>
                  <a:pt x="132" y="147"/>
                  <a:pt x="128" y="121"/>
                  <a:pt x="128" y="102"/>
                </a:cubicBezTo>
                <a:cubicBezTo>
                  <a:pt x="130" y="74"/>
                  <a:pt x="137" y="85"/>
                  <a:pt x="145" y="88"/>
                </a:cubicBezTo>
                <a:cubicBezTo>
                  <a:pt x="145" y="94"/>
                  <a:pt x="128" y="385"/>
                  <a:pt x="150" y="492"/>
                </a:cubicBezTo>
                <a:cubicBezTo>
                  <a:pt x="161" y="478"/>
                  <a:pt x="154" y="421"/>
                  <a:pt x="156" y="384"/>
                </a:cubicBezTo>
                <a:cubicBezTo>
                  <a:pt x="156" y="307"/>
                  <a:pt x="156" y="229"/>
                  <a:pt x="154" y="151"/>
                </a:cubicBezTo>
                <a:cubicBezTo>
                  <a:pt x="154" y="139"/>
                  <a:pt x="152" y="115"/>
                  <a:pt x="152" y="115"/>
                </a:cubicBezTo>
                <a:cubicBezTo>
                  <a:pt x="154" y="60"/>
                  <a:pt x="154" y="65"/>
                  <a:pt x="171" y="71"/>
                </a:cubicBezTo>
                <a:cubicBezTo>
                  <a:pt x="171" y="106"/>
                  <a:pt x="167" y="366"/>
                  <a:pt x="171" y="465"/>
                </a:cubicBezTo>
                <a:cubicBezTo>
                  <a:pt x="171" y="469"/>
                  <a:pt x="171" y="456"/>
                  <a:pt x="171" y="452"/>
                </a:cubicBezTo>
                <a:cubicBezTo>
                  <a:pt x="174" y="442"/>
                  <a:pt x="178" y="425"/>
                  <a:pt x="178" y="425"/>
                </a:cubicBezTo>
                <a:cubicBezTo>
                  <a:pt x="184" y="312"/>
                  <a:pt x="171" y="189"/>
                  <a:pt x="182" y="79"/>
                </a:cubicBezTo>
                <a:cubicBezTo>
                  <a:pt x="191" y="86"/>
                  <a:pt x="189" y="88"/>
                  <a:pt x="191" y="120"/>
                </a:cubicBezTo>
                <a:cubicBezTo>
                  <a:pt x="193" y="206"/>
                  <a:pt x="204" y="396"/>
                  <a:pt x="187" y="456"/>
                </a:cubicBezTo>
                <a:cubicBezTo>
                  <a:pt x="180" y="513"/>
                  <a:pt x="182" y="473"/>
                  <a:pt x="184" y="577"/>
                </a:cubicBezTo>
                <a:cubicBezTo>
                  <a:pt x="187" y="576"/>
                  <a:pt x="189" y="576"/>
                  <a:pt x="191" y="573"/>
                </a:cubicBezTo>
                <a:cubicBezTo>
                  <a:pt x="193" y="564"/>
                  <a:pt x="193" y="538"/>
                  <a:pt x="193" y="528"/>
                </a:cubicBezTo>
                <a:cubicBezTo>
                  <a:pt x="195" y="502"/>
                  <a:pt x="197" y="478"/>
                  <a:pt x="202" y="460"/>
                </a:cubicBezTo>
                <a:cubicBezTo>
                  <a:pt x="213" y="369"/>
                  <a:pt x="206" y="375"/>
                  <a:pt x="204" y="205"/>
                </a:cubicBezTo>
                <a:cubicBezTo>
                  <a:pt x="204" y="196"/>
                  <a:pt x="202" y="183"/>
                  <a:pt x="202" y="174"/>
                </a:cubicBezTo>
                <a:cubicBezTo>
                  <a:pt x="202" y="162"/>
                  <a:pt x="200" y="138"/>
                  <a:pt x="200" y="138"/>
                </a:cubicBezTo>
                <a:cubicBezTo>
                  <a:pt x="200" y="123"/>
                  <a:pt x="200" y="108"/>
                  <a:pt x="200" y="93"/>
                </a:cubicBezTo>
                <a:cubicBezTo>
                  <a:pt x="202" y="88"/>
                  <a:pt x="202" y="79"/>
                  <a:pt x="204" y="79"/>
                </a:cubicBezTo>
                <a:cubicBezTo>
                  <a:pt x="204" y="79"/>
                  <a:pt x="204" y="88"/>
                  <a:pt x="204" y="93"/>
                </a:cubicBezTo>
                <a:cubicBezTo>
                  <a:pt x="206" y="99"/>
                  <a:pt x="206" y="105"/>
                  <a:pt x="206" y="111"/>
                </a:cubicBezTo>
                <a:cubicBezTo>
                  <a:pt x="208" y="124"/>
                  <a:pt x="211" y="146"/>
                  <a:pt x="213" y="160"/>
                </a:cubicBezTo>
                <a:cubicBezTo>
                  <a:pt x="213" y="172"/>
                  <a:pt x="215" y="196"/>
                  <a:pt x="215" y="196"/>
                </a:cubicBezTo>
                <a:cubicBezTo>
                  <a:pt x="215" y="268"/>
                  <a:pt x="219" y="360"/>
                  <a:pt x="213" y="434"/>
                </a:cubicBezTo>
                <a:cubicBezTo>
                  <a:pt x="215" y="508"/>
                  <a:pt x="213" y="584"/>
                  <a:pt x="215" y="658"/>
                </a:cubicBezTo>
                <a:cubicBezTo>
                  <a:pt x="215" y="667"/>
                  <a:pt x="221" y="660"/>
                  <a:pt x="224" y="653"/>
                </a:cubicBezTo>
                <a:cubicBezTo>
                  <a:pt x="224" y="650"/>
                  <a:pt x="221" y="623"/>
                  <a:pt x="219" y="617"/>
                </a:cubicBezTo>
                <a:cubicBezTo>
                  <a:pt x="221" y="549"/>
                  <a:pt x="219" y="477"/>
                  <a:pt x="226" y="411"/>
                </a:cubicBezTo>
                <a:cubicBezTo>
                  <a:pt x="228" y="359"/>
                  <a:pt x="226" y="313"/>
                  <a:pt x="221" y="263"/>
                </a:cubicBezTo>
                <a:cubicBezTo>
                  <a:pt x="221" y="193"/>
                  <a:pt x="221" y="148"/>
                  <a:pt x="226" y="88"/>
                </a:cubicBezTo>
                <a:cubicBezTo>
                  <a:pt x="228" y="109"/>
                  <a:pt x="230" y="124"/>
                  <a:pt x="232" y="142"/>
                </a:cubicBezTo>
                <a:cubicBezTo>
                  <a:pt x="234" y="168"/>
                  <a:pt x="237" y="192"/>
                  <a:pt x="239" y="218"/>
                </a:cubicBezTo>
                <a:cubicBezTo>
                  <a:pt x="241" y="233"/>
                  <a:pt x="241" y="263"/>
                  <a:pt x="241" y="263"/>
                </a:cubicBezTo>
                <a:cubicBezTo>
                  <a:pt x="243" y="271"/>
                  <a:pt x="241" y="369"/>
                  <a:pt x="250" y="322"/>
                </a:cubicBezTo>
                <a:cubicBezTo>
                  <a:pt x="245" y="250"/>
                  <a:pt x="250" y="325"/>
                  <a:pt x="245" y="223"/>
                </a:cubicBezTo>
                <a:cubicBezTo>
                  <a:pt x="245" y="212"/>
                  <a:pt x="243" y="202"/>
                  <a:pt x="243" y="192"/>
                </a:cubicBezTo>
                <a:cubicBezTo>
                  <a:pt x="243" y="183"/>
                  <a:pt x="241" y="165"/>
                  <a:pt x="241" y="165"/>
                </a:cubicBezTo>
                <a:cubicBezTo>
                  <a:pt x="241" y="145"/>
                  <a:pt x="241" y="126"/>
                  <a:pt x="241" y="106"/>
                </a:cubicBezTo>
                <a:cubicBezTo>
                  <a:pt x="243" y="102"/>
                  <a:pt x="241" y="95"/>
                  <a:pt x="243" y="93"/>
                </a:cubicBezTo>
                <a:cubicBezTo>
                  <a:pt x="245" y="91"/>
                  <a:pt x="245" y="96"/>
                  <a:pt x="247" y="97"/>
                </a:cubicBezTo>
                <a:cubicBezTo>
                  <a:pt x="252" y="136"/>
                  <a:pt x="247" y="177"/>
                  <a:pt x="254" y="214"/>
                </a:cubicBezTo>
                <a:cubicBezTo>
                  <a:pt x="256" y="242"/>
                  <a:pt x="258" y="271"/>
                  <a:pt x="261" y="299"/>
                </a:cubicBezTo>
                <a:cubicBezTo>
                  <a:pt x="261" y="348"/>
                  <a:pt x="258" y="366"/>
                  <a:pt x="271" y="357"/>
                </a:cubicBezTo>
                <a:cubicBezTo>
                  <a:pt x="271" y="282"/>
                  <a:pt x="274" y="264"/>
                  <a:pt x="263" y="214"/>
                </a:cubicBezTo>
                <a:cubicBezTo>
                  <a:pt x="261" y="192"/>
                  <a:pt x="258" y="169"/>
                  <a:pt x="258" y="147"/>
                </a:cubicBezTo>
                <a:cubicBezTo>
                  <a:pt x="258" y="79"/>
                  <a:pt x="258" y="87"/>
                  <a:pt x="278" y="93"/>
                </a:cubicBezTo>
                <a:cubicBezTo>
                  <a:pt x="284" y="124"/>
                  <a:pt x="284" y="121"/>
                  <a:pt x="287" y="160"/>
                </a:cubicBezTo>
                <a:cubicBezTo>
                  <a:pt x="287" y="230"/>
                  <a:pt x="287" y="323"/>
                  <a:pt x="276" y="384"/>
                </a:cubicBezTo>
                <a:cubicBezTo>
                  <a:pt x="274" y="407"/>
                  <a:pt x="269" y="422"/>
                  <a:pt x="267" y="443"/>
                </a:cubicBezTo>
                <a:cubicBezTo>
                  <a:pt x="265" y="460"/>
                  <a:pt x="265" y="478"/>
                  <a:pt x="263" y="496"/>
                </a:cubicBezTo>
                <a:cubicBezTo>
                  <a:pt x="265" y="530"/>
                  <a:pt x="265" y="523"/>
                  <a:pt x="271" y="505"/>
                </a:cubicBezTo>
                <a:cubicBezTo>
                  <a:pt x="276" y="473"/>
                  <a:pt x="274" y="487"/>
                  <a:pt x="278" y="465"/>
                </a:cubicBezTo>
                <a:cubicBezTo>
                  <a:pt x="278" y="449"/>
                  <a:pt x="278" y="432"/>
                  <a:pt x="278" y="416"/>
                </a:cubicBezTo>
                <a:cubicBezTo>
                  <a:pt x="278" y="409"/>
                  <a:pt x="280" y="404"/>
                  <a:pt x="280" y="398"/>
                </a:cubicBezTo>
                <a:cubicBezTo>
                  <a:pt x="282" y="375"/>
                  <a:pt x="282" y="352"/>
                  <a:pt x="284" y="331"/>
                </a:cubicBezTo>
                <a:cubicBezTo>
                  <a:pt x="287" y="314"/>
                  <a:pt x="289" y="304"/>
                  <a:pt x="291" y="286"/>
                </a:cubicBezTo>
                <a:cubicBezTo>
                  <a:pt x="293" y="247"/>
                  <a:pt x="293" y="134"/>
                  <a:pt x="297" y="97"/>
                </a:cubicBezTo>
                <a:cubicBezTo>
                  <a:pt x="302" y="87"/>
                  <a:pt x="308" y="76"/>
                  <a:pt x="313" y="66"/>
                </a:cubicBezTo>
                <a:cubicBezTo>
                  <a:pt x="315" y="109"/>
                  <a:pt x="317" y="156"/>
                  <a:pt x="324" y="196"/>
                </a:cubicBezTo>
                <a:cubicBezTo>
                  <a:pt x="324" y="307"/>
                  <a:pt x="310" y="436"/>
                  <a:pt x="328" y="528"/>
                </a:cubicBezTo>
                <a:cubicBezTo>
                  <a:pt x="328" y="571"/>
                  <a:pt x="328" y="614"/>
                  <a:pt x="330" y="658"/>
                </a:cubicBezTo>
                <a:cubicBezTo>
                  <a:pt x="330" y="662"/>
                  <a:pt x="330" y="649"/>
                  <a:pt x="330" y="644"/>
                </a:cubicBezTo>
                <a:cubicBezTo>
                  <a:pt x="330" y="634"/>
                  <a:pt x="332" y="623"/>
                  <a:pt x="332" y="613"/>
                </a:cubicBezTo>
                <a:cubicBezTo>
                  <a:pt x="332" y="595"/>
                  <a:pt x="334" y="577"/>
                  <a:pt x="334" y="559"/>
                </a:cubicBezTo>
                <a:cubicBezTo>
                  <a:pt x="334" y="547"/>
                  <a:pt x="337" y="523"/>
                  <a:pt x="337" y="523"/>
                </a:cubicBezTo>
                <a:cubicBezTo>
                  <a:pt x="337" y="400"/>
                  <a:pt x="339" y="355"/>
                  <a:pt x="337" y="250"/>
                </a:cubicBezTo>
                <a:cubicBezTo>
                  <a:pt x="337" y="240"/>
                  <a:pt x="332" y="195"/>
                  <a:pt x="332" y="192"/>
                </a:cubicBezTo>
                <a:cubicBezTo>
                  <a:pt x="332" y="178"/>
                  <a:pt x="330" y="151"/>
                  <a:pt x="330" y="151"/>
                </a:cubicBezTo>
                <a:cubicBezTo>
                  <a:pt x="330" y="125"/>
                  <a:pt x="330" y="98"/>
                  <a:pt x="339" y="88"/>
                </a:cubicBezTo>
                <a:cubicBezTo>
                  <a:pt x="341" y="90"/>
                  <a:pt x="343" y="88"/>
                  <a:pt x="345" y="93"/>
                </a:cubicBezTo>
                <a:cubicBezTo>
                  <a:pt x="345" y="96"/>
                  <a:pt x="345" y="102"/>
                  <a:pt x="345" y="106"/>
                </a:cubicBezTo>
                <a:cubicBezTo>
                  <a:pt x="347" y="133"/>
                  <a:pt x="350" y="157"/>
                  <a:pt x="352" y="183"/>
                </a:cubicBezTo>
                <a:cubicBezTo>
                  <a:pt x="352" y="342"/>
                  <a:pt x="354" y="502"/>
                  <a:pt x="354" y="662"/>
                </a:cubicBezTo>
                <a:cubicBezTo>
                  <a:pt x="358" y="626"/>
                  <a:pt x="360" y="589"/>
                  <a:pt x="363" y="555"/>
                </a:cubicBezTo>
                <a:cubicBezTo>
                  <a:pt x="363" y="454"/>
                  <a:pt x="360" y="286"/>
                  <a:pt x="367" y="165"/>
                </a:cubicBezTo>
                <a:cubicBezTo>
                  <a:pt x="365" y="136"/>
                  <a:pt x="365" y="103"/>
                  <a:pt x="374" y="93"/>
                </a:cubicBezTo>
                <a:cubicBezTo>
                  <a:pt x="376" y="115"/>
                  <a:pt x="378" y="138"/>
                  <a:pt x="380" y="160"/>
                </a:cubicBezTo>
                <a:cubicBezTo>
                  <a:pt x="382" y="203"/>
                  <a:pt x="384" y="242"/>
                  <a:pt x="384" y="286"/>
                </a:cubicBezTo>
                <a:cubicBezTo>
                  <a:pt x="387" y="305"/>
                  <a:pt x="389" y="325"/>
                  <a:pt x="389" y="344"/>
                </a:cubicBezTo>
                <a:cubicBezTo>
                  <a:pt x="391" y="402"/>
                  <a:pt x="393" y="463"/>
                  <a:pt x="400" y="519"/>
                </a:cubicBezTo>
                <a:cubicBezTo>
                  <a:pt x="404" y="605"/>
                  <a:pt x="397" y="462"/>
                  <a:pt x="402" y="680"/>
                </a:cubicBezTo>
                <a:cubicBezTo>
                  <a:pt x="402" y="692"/>
                  <a:pt x="396" y="672"/>
                  <a:pt x="396" y="672"/>
                </a:cubicBezTo>
                <a:cubicBezTo>
                  <a:pt x="400" y="656"/>
                  <a:pt x="408" y="685"/>
                  <a:pt x="410" y="667"/>
                </a:cubicBezTo>
                <a:cubicBezTo>
                  <a:pt x="408" y="611"/>
                  <a:pt x="408" y="557"/>
                  <a:pt x="410" y="501"/>
                </a:cubicBezTo>
                <a:cubicBezTo>
                  <a:pt x="410" y="476"/>
                  <a:pt x="410" y="451"/>
                  <a:pt x="406" y="429"/>
                </a:cubicBezTo>
                <a:cubicBezTo>
                  <a:pt x="402" y="395"/>
                  <a:pt x="404" y="443"/>
                  <a:pt x="397" y="389"/>
                </a:cubicBezTo>
                <a:cubicBezTo>
                  <a:pt x="395" y="367"/>
                  <a:pt x="395" y="356"/>
                  <a:pt x="391" y="339"/>
                </a:cubicBezTo>
                <a:cubicBezTo>
                  <a:pt x="384" y="269"/>
                  <a:pt x="376" y="34"/>
                  <a:pt x="393" y="120"/>
                </a:cubicBezTo>
                <a:cubicBezTo>
                  <a:pt x="395" y="158"/>
                  <a:pt x="400" y="147"/>
                  <a:pt x="404" y="178"/>
                </a:cubicBezTo>
                <a:cubicBezTo>
                  <a:pt x="410" y="226"/>
                  <a:pt x="403" y="249"/>
                  <a:pt x="411" y="294"/>
                </a:cubicBezTo>
                <a:cubicBezTo>
                  <a:pt x="416" y="451"/>
                  <a:pt x="430" y="254"/>
                  <a:pt x="434" y="640"/>
                </a:cubicBezTo>
                <a:cubicBezTo>
                  <a:pt x="434" y="644"/>
                  <a:pt x="453" y="641"/>
                  <a:pt x="456" y="636"/>
                </a:cubicBezTo>
                <a:cubicBezTo>
                  <a:pt x="456" y="615"/>
                  <a:pt x="437" y="585"/>
                  <a:pt x="439" y="564"/>
                </a:cubicBezTo>
                <a:cubicBezTo>
                  <a:pt x="441" y="482"/>
                  <a:pt x="441" y="506"/>
                  <a:pt x="439" y="389"/>
                </a:cubicBezTo>
                <a:cubicBezTo>
                  <a:pt x="439" y="354"/>
                  <a:pt x="432" y="333"/>
                  <a:pt x="430" y="304"/>
                </a:cubicBezTo>
                <a:cubicBezTo>
                  <a:pt x="430" y="121"/>
                  <a:pt x="415" y="109"/>
                  <a:pt x="447" y="120"/>
                </a:cubicBezTo>
                <a:cubicBezTo>
                  <a:pt x="450" y="153"/>
                  <a:pt x="452" y="182"/>
                  <a:pt x="454" y="214"/>
                </a:cubicBezTo>
                <a:cubicBezTo>
                  <a:pt x="456" y="277"/>
                  <a:pt x="458" y="335"/>
                  <a:pt x="460" y="398"/>
                </a:cubicBezTo>
                <a:cubicBezTo>
                  <a:pt x="460" y="472"/>
                  <a:pt x="458" y="548"/>
                  <a:pt x="460" y="622"/>
                </a:cubicBezTo>
                <a:cubicBezTo>
                  <a:pt x="463" y="629"/>
                  <a:pt x="467" y="623"/>
                  <a:pt x="467" y="617"/>
                </a:cubicBezTo>
                <a:cubicBezTo>
                  <a:pt x="471" y="608"/>
                  <a:pt x="508" y="649"/>
                  <a:pt x="510" y="636"/>
                </a:cubicBezTo>
                <a:cubicBezTo>
                  <a:pt x="512" y="506"/>
                  <a:pt x="512" y="532"/>
                  <a:pt x="510" y="348"/>
                </a:cubicBezTo>
                <a:cubicBezTo>
                  <a:pt x="508" y="331"/>
                  <a:pt x="513" y="240"/>
                  <a:pt x="504" y="189"/>
                </a:cubicBezTo>
                <a:cubicBezTo>
                  <a:pt x="498" y="149"/>
                  <a:pt x="500" y="148"/>
                  <a:pt x="501" y="129"/>
                </a:cubicBezTo>
                <a:cubicBezTo>
                  <a:pt x="502" y="110"/>
                  <a:pt x="515" y="91"/>
                  <a:pt x="513" y="72"/>
                </a:cubicBezTo>
                <a:cubicBezTo>
                  <a:pt x="512" y="58"/>
                  <a:pt x="489" y="14"/>
                  <a:pt x="489" y="14"/>
                </a:cubicBezTo>
                <a:close/>
              </a:path>
            </a:pathLst>
          </a:custGeom>
          <a:solidFill>
            <a:srgbClr val="969696">
              <a:alpha val="64000"/>
            </a:srgbClr>
          </a:solidFill>
          <a:ln w="31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3184" name="Freeform 16"/>
          <p:cNvSpPr>
            <a:spLocks/>
          </p:cNvSpPr>
          <p:nvPr/>
        </p:nvSpPr>
        <p:spPr bwMode="auto">
          <a:xfrm flipH="1">
            <a:off x="992188" y="3670300"/>
            <a:ext cx="7253287" cy="1822450"/>
          </a:xfrm>
          <a:custGeom>
            <a:avLst/>
            <a:gdLst>
              <a:gd name="T0" fmla="*/ 57 w 4569"/>
              <a:gd name="T1" fmla="*/ 10 h 1148"/>
              <a:gd name="T2" fmla="*/ 11 w 4569"/>
              <a:gd name="T3" fmla="*/ 12 h 1148"/>
              <a:gd name="T4" fmla="*/ 125 w 4569"/>
              <a:gd name="T5" fmla="*/ 82 h 1148"/>
              <a:gd name="T6" fmla="*/ 292 w 4569"/>
              <a:gd name="T7" fmla="*/ 181 h 1148"/>
              <a:gd name="T8" fmla="*/ 448 w 4569"/>
              <a:gd name="T9" fmla="*/ 261 h 1148"/>
              <a:gd name="T10" fmla="*/ 676 w 4569"/>
              <a:gd name="T11" fmla="*/ 381 h 1148"/>
              <a:gd name="T12" fmla="*/ 999 w 4569"/>
              <a:gd name="T13" fmla="*/ 510 h 1148"/>
              <a:gd name="T14" fmla="*/ 1419 w 4569"/>
              <a:gd name="T15" fmla="*/ 620 h 1148"/>
              <a:gd name="T16" fmla="*/ 1910 w 4569"/>
              <a:gd name="T17" fmla="*/ 769 h 1148"/>
              <a:gd name="T18" fmla="*/ 2539 w 4569"/>
              <a:gd name="T19" fmla="*/ 849 h 1148"/>
              <a:gd name="T20" fmla="*/ 3617 w 4569"/>
              <a:gd name="T21" fmla="*/ 1118 h 1148"/>
              <a:gd name="T22" fmla="*/ 4389 w 4569"/>
              <a:gd name="T23" fmla="*/ 1028 h 1148"/>
              <a:gd name="T24" fmla="*/ 4569 w 4569"/>
              <a:gd name="T25" fmla="*/ 1010 h 1148"/>
              <a:gd name="T26" fmla="*/ 4565 w 4569"/>
              <a:gd name="T27" fmla="*/ 694 h 1148"/>
              <a:gd name="T28" fmla="*/ 4551 w 4569"/>
              <a:gd name="T29" fmla="*/ 331 h 1148"/>
              <a:gd name="T30" fmla="*/ 3329 w 4569"/>
              <a:gd name="T31" fmla="*/ 346 h 1148"/>
              <a:gd name="T32" fmla="*/ 2113 w 4569"/>
              <a:gd name="T33" fmla="*/ 234 h 1148"/>
              <a:gd name="T34" fmla="*/ 577 w 4569"/>
              <a:gd name="T35" fmla="*/ 10 h 1148"/>
              <a:gd name="T36" fmla="*/ 425 w 4569"/>
              <a:gd name="T37" fmla="*/ 10 h 1148"/>
              <a:gd name="T38" fmla="*/ 177 w 4569"/>
              <a:gd name="T39" fmla="*/ 10 h 1148"/>
              <a:gd name="T40" fmla="*/ 57 w 4569"/>
              <a:gd name="T41" fmla="*/ 1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69" h="1148">
                <a:moveTo>
                  <a:pt x="57" y="10"/>
                </a:moveTo>
                <a:cubicBezTo>
                  <a:pt x="29" y="13"/>
                  <a:pt x="0" y="0"/>
                  <a:pt x="11" y="12"/>
                </a:cubicBezTo>
                <a:cubicBezTo>
                  <a:pt x="22" y="24"/>
                  <a:pt x="78" y="53"/>
                  <a:pt x="125" y="82"/>
                </a:cubicBezTo>
                <a:cubicBezTo>
                  <a:pt x="172" y="110"/>
                  <a:pt x="239" y="151"/>
                  <a:pt x="292" y="181"/>
                </a:cubicBezTo>
                <a:cubicBezTo>
                  <a:pt x="346" y="211"/>
                  <a:pt x="384" y="228"/>
                  <a:pt x="448" y="261"/>
                </a:cubicBezTo>
                <a:cubicBezTo>
                  <a:pt x="512" y="294"/>
                  <a:pt x="584" y="339"/>
                  <a:pt x="676" y="381"/>
                </a:cubicBezTo>
                <a:cubicBezTo>
                  <a:pt x="768" y="422"/>
                  <a:pt x="875" y="470"/>
                  <a:pt x="999" y="510"/>
                </a:cubicBezTo>
                <a:cubicBezTo>
                  <a:pt x="1123" y="550"/>
                  <a:pt x="1267" y="577"/>
                  <a:pt x="1419" y="620"/>
                </a:cubicBezTo>
                <a:cubicBezTo>
                  <a:pt x="1570" y="663"/>
                  <a:pt x="1723" y="731"/>
                  <a:pt x="1910" y="769"/>
                </a:cubicBezTo>
                <a:cubicBezTo>
                  <a:pt x="2096" y="808"/>
                  <a:pt x="2254" y="791"/>
                  <a:pt x="2539" y="849"/>
                </a:cubicBezTo>
                <a:cubicBezTo>
                  <a:pt x="2823" y="907"/>
                  <a:pt x="3308" y="1088"/>
                  <a:pt x="3617" y="1118"/>
                </a:cubicBezTo>
                <a:cubicBezTo>
                  <a:pt x="3925" y="1148"/>
                  <a:pt x="4230" y="1046"/>
                  <a:pt x="4389" y="1028"/>
                </a:cubicBezTo>
                <a:cubicBezTo>
                  <a:pt x="4548" y="1010"/>
                  <a:pt x="4540" y="1066"/>
                  <a:pt x="4569" y="1010"/>
                </a:cubicBezTo>
                <a:lnTo>
                  <a:pt x="4565" y="694"/>
                </a:lnTo>
                <a:lnTo>
                  <a:pt x="4551" y="331"/>
                </a:lnTo>
                <a:cubicBezTo>
                  <a:pt x="4345" y="273"/>
                  <a:pt x="3735" y="362"/>
                  <a:pt x="3329" y="346"/>
                </a:cubicBezTo>
                <a:cubicBezTo>
                  <a:pt x="2923" y="330"/>
                  <a:pt x="2572" y="290"/>
                  <a:pt x="2113" y="234"/>
                </a:cubicBezTo>
                <a:cubicBezTo>
                  <a:pt x="1654" y="178"/>
                  <a:pt x="858" y="47"/>
                  <a:pt x="577" y="10"/>
                </a:cubicBezTo>
                <a:lnTo>
                  <a:pt x="425" y="10"/>
                </a:lnTo>
                <a:cubicBezTo>
                  <a:pt x="358" y="10"/>
                  <a:pt x="238" y="10"/>
                  <a:pt x="177" y="10"/>
                </a:cubicBezTo>
                <a:cubicBezTo>
                  <a:pt x="116" y="10"/>
                  <a:pt x="82" y="10"/>
                  <a:pt x="57" y="10"/>
                </a:cubicBezTo>
                <a:close/>
              </a:path>
            </a:pathLst>
          </a:custGeom>
          <a:solidFill>
            <a:srgbClr val="C0C0C0">
              <a:alpha val="60001"/>
            </a:srgbClr>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3185" name="Rectangle 17"/>
          <p:cNvSpPr>
            <a:spLocks noChangeArrowheads="1"/>
          </p:cNvSpPr>
          <p:nvPr/>
        </p:nvSpPr>
        <p:spPr bwMode="auto">
          <a:xfrm>
            <a:off x="4035425" y="2730500"/>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buFont typeface="Wingdings" panose="05000000000000000000" pitchFamily="2" charset="2"/>
              <a:buNone/>
            </a:pPr>
            <a:r>
              <a:rPr lang="en-AU" altLang="en-US" sz="1400" b="1">
                <a:solidFill>
                  <a:srgbClr val="003366"/>
                </a:solidFill>
              </a:rPr>
              <a:t>Spearwood Sand</a:t>
            </a:r>
          </a:p>
        </p:txBody>
      </p:sp>
      <p:sp>
        <p:nvSpPr>
          <p:cNvPr id="263186" name="Rectangle 18"/>
          <p:cNvSpPr>
            <a:spLocks noChangeArrowheads="1"/>
          </p:cNvSpPr>
          <p:nvPr/>
        </p:nvSpPr>
        <p:spPr bwMode="auto">
          <a:xfrm>
            <a:off x="3981450" y="3260725"/>
            <a:ext cx="1730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buFont typeface="Wingdings" panose="05000000000000000000" pitchFamily="2" charset="2"/>
              <a:buNone/>
            </a:pPr>
            <a:r>
              <a:rPr lang="en-AU" altLang="en-US" sz="1400" b="1">
                <a:solidFill>
                  <a:srgbClr val="003366"/>
                </a:solidFill>
              </a:rPr>
              <a:t>Tamala Limestone</a:t>
            </a:r>
          </a:p>
        </p:txBody>
      </p:sp>
      <p:sp>
        <p:nvSpPr>
          <p:cNvPr id="263187" name="AutoShape 19"/>
          <p:cNvSpPr>
            <a:spLocks noChangeArrowheads="1"/>
          </p:cNvSpPr>
          <p:nvPr/>
        </p:nvSpPr>
        <p:spPr bwMode="auto">
          <a:xfrm>
            <a:off x="7726363" y="1906588"/>
            <a:ext cx="304800" cy="584200"/>
          </a:xfrm>
          <a:prstGeom prst="downArrow">
            <a:avLst>
              <a:gd name="adj1" fmla="val 50000"/>
              <a:gd name="adj2" fmla="val 47917"/>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3188" name="Line 20"/>
          <p:cNvSpPr>
            <a:spLocks noChangeShapeType="1"/>
          </p:cNvSpPr>
          <p:nvPr/>
        </p:nvSpPr>
        <p:spPr bwMode="auto">
          <a:xfrm flipH="1">
            <a:off x="863600" y="3671888"/>
            <a:ext cx="7680325" cy="11430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3189" name="Freeform 21"/>
          <p:cNvSpPr>
            <a:spLocks/>
          </p:cNvSpPr>
          <p:nvPr/>
        </p:nvSpPr>
        <p:spPr bwMode="auto">
          <a:xfrm>
            <a:off x="838200" y="3676650"/>
            <a:ext cx="7677150" cy="2343150"/>
          </a:xfrm>
          <a:custGeom>
            <a:avLst/>
            <a:gdLst>
              <a:gd name="T0" fmla="*/ 0 w 4836"/>
              <a:gd name="T1" fmla="*/ 1476 h 1476"/>
              <a:gd name="T2" fmla="*/ 32 w 4836"/>
              <a:gd name="T3" fmla="*/ 68 h 1476"/>
              <a:gd name="T4" fmla="*/ 4680 w 4836"/>
              <a:gd name="T5" fmla="*/ 0 h 1476"/>
              <a:gd name="T6" fmla="*/ 4828 w 4836"/>
              <a:gd name="T7" fmla="*/ 0 h 1476"/>
              <a:gd name="T8" fmla="*/ 4836 w 4836"/>
              <a:gd name="T9" fmla="*/ 1468 h 1476"/>
              <a:gd name="T10" fmla="*/ 0 w 4836"/>
              <a:gd name="T11" fmla="*/ 1476 h 1476"/>
            </a:gdLst>
            <a:ahLst/>
            <a:cxnLst>
              <a:cxn ang="0">
                <a:pos x="T0" y="T1"/>
              </a:cxn>
              <a:cxn ang="0">
                <a:pos x="T2" y="T3"/>
              </a:cxn>
              <a:cxn ang="0">
                <a:pos x="T4" y="T5"/>
              </a:cxn>
              <a:cxn ang="0">
                <a:pos x="T6" y="T7"/>
              </a:cxn>
              <a:cxn ang="0">
                <a:pos x="T8" y="T9"/>
              </a:cxn>
              <a:cxn ang="0">
                <a:pos x="T10" y="T11"/>
              </a:cxn>
            </a:cxnLst>
            <a:rect l="0" t="0" r="r" b="b"/>
            <a:pathLst>
              <a:path w="4836" h="1476">
                <a:moveTo>
                  <a:pt x="0" y="1476"/>
                </a:moveTo>
                <a:lnTo>
                  <a:pt x="32" y="68"/>
                </a:lnTo>
                <a:lnTo>
                  <a:pt x="4680" y="0"/>
                </a:lnTo>
                <a:lnTo>
                  <a:pt x="4828" y="0"/>
                </a:lnTo>
                <a:lnTo>
                  <a:pt x="4836" y="1468"/>
                </a:lnTo>
                <a:lnTo>
                  <a:pt x="0" y="1476"/>
                </a:lnTo>
                <a:close/>
              </a:path>
            </a:pathLst>
          </a:custGeom>
          <a:solidFill>
            <a:schemeClr val="accent1">
              <a:alpha val="30000"/>
            </a:schemeClr>
          </a:solidFill>
          <a:ln>
            <a:noFill/>
          </a:ln>
          <a:effectLst/>
          <a:extLst>
            <a:ext uri="{91240B29-F687-4F45-9708-019B960494DF}">
              <a14:hiddenLine xmlns:a14="http://schemas.microsoft.com/office/drawing/2010/main" w="9525" cap="flat" cmpd="sng">
                <a:solidFill>
                  <a:srgbClr val="003367"/>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sp>
        <p:nvSpPr>
          <p:cNvPr id="263190" name="Rectangle 22"/>
          <p:cNvSpPr>
            <a:spLocks noChangeArrowheads="1"/>
          </p:cNvSpPr>
          <p:nvPr/>
        </p:nvSpPr>
        <p:spPr bwMode="auto">
          <a:xfrm>
            <a:off x="3481388" y="5729288"/>
            <a:ext cx="2733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buFont typeface="Wingdings" panose="05000000000000000000" pitchFamily="2" charset="2"/>
              <a:buNone/>
            </a:pPr>
            <a:r>
              <a:rPr lang="en-AU" altLang="en-US" sz="1400" b="1">
                <a:solidFill>
                  <a:srgbClr val="003366"/>
                </a:solidFill>
              </a:rPr>
              <a:t>Base of the Tamala Limestone</a:t>
            </a:r>
          </a:p>
        </p:txBody>
      </p:sp>
      <p:sp>
        <p:nvSpPr>
          <p:cNvPr id="263191" name="Text Box 23"/>
          <p:cNvSpPr txBox="1">
            <a:spLocks noChangeArrowheads="1"/>
          </p:cNvSpPr>
          <p:nvPr/>
        </p:nvSpPr>
        <p:spPr bwMode="auto">
          <a:xfrm>
            <a:off x="6342063" y="1104900"/>
            <a:ext cx="2801937"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rIns="54000">
            <a:spAutoFit/>
          </a:bodyPr>
          <a:lstStyle/>
          <a:p>
            <a:pPr algn="ctr"/>
            <a:r>
              <a:rPr lang="en-AU" altLang="en-US" b="1"/>
              <a:t>Treated Sewage Effluent (50 KL/day)</a:t>
            </a:r>
          </a:p>
          <a:p>
            <a:pPr algn="ctr"/>
            <a:r>
              <a:rPr lang="en-AU" altLang="en-US" b="1"/>
              <a:t>Inflow</a:t>
            </a:r>
          </a:p>
        </p:txBody>
      </p:sp>
      <p:sp>
        <p:nvSpPr>
          <p:cNvPr id="263192" name="Text Box 24"/>
          <p:cNvSpPr txBox="1">
            <a:spLocks noChangeArrowheads="1"/>
          </p:cNvSpPr>
          <p:nvPr/>
        </p:nvSpPr>
        <p:spPr bwMode="auto">
          <a:xfrm>
            <a:off x="100013" y="1104900"/>
            <a:ext cx="2801937"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rIns="54000">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AU" altLang="en-US" b="1"/>
              <a:t>Groundwater + Effluent Pumped to Sewer (250 KL/day)</a:t>
            </a:r>
          </a:p>
        </p:txBody>
      </p:sp>
      <p:grpSp>
        <p:nvGrpSpPr>
          <p:cNvPr id="263193" name="Group 25"/>
          <p:cNvGrpSpPr>
            <a:grpSpLocks/>
          </p:cNvGrpSpPr>
          <p:nvPr/>
        </p:nvGrpSpPr>
        <p:grpSpPr bwMode="auto">
          <a:xfrm>
            <a:off x="330200" y="2028825"/>
            <a:ext cx="731838" cy="3805238"/>
            <a:chOff x="188" y="1278"/>
            <a:chExt cx="461" cy="2397"/>
          </a:xfrm>
        </p:grpSpPr>
        <p:grpSp>
          <p:nvGrpSpPr>
            <p:cNvPr id="263194" name="Group 26"/>
            <p:cNvGrpSpPr>
              <a:grpSpLocks/>
            </p:cNvGrpSpPr>
            <p:nvPr/>
          </p:nvGrpSpPr>
          <p:grpSpPr bwMode="auto">
            <a:xfrm>
              <a:off x="511" y="1593"/>
              <a:ext cx="138" cy="2082"/>
              <a:chOff x="5238" y="1212"/>
              <a:chExt cx="138" cy="2082"/>
            </a:xfrm>
          </p:grpSpPr>
          <p:sp>
            <p:nvSpPr>
              <p:cNvPr id="263195" name="Rectangle 27"/>
              <p:cNvSpPr>
                <a:spLocks noChangeArrowheads="1"/>
              </p:cNvSpPr>
              <p:nvPr/>
            </p:nvSpPr>
            <p:spPr bwMode="auto">
              <a:xfrm>
                <a:off x="5238" y="1212"/>
                <a:ext cx="138" cy="2082"/>
              </a:xfrm>
              <a:prstGeom prst="rect">
                <a:avLst/>
              </a:prstGeom>
              <a:solidFill>
                <a:srgbClr val="EAEAEA"/>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3196" name="Rectangle 28" descr="Dashed horizontal"/>
              <p:cNvSpPr>
                <a:spLocks noChangeArrowheads="1"/>
              </p:cNvSpPr>
              <p:nvPr/>
            </p:nvSpPr>
            <p:spPr bwMode="auto">
              <a:xfrm>
                <a:off x="5238" y="2256"/>
                <a:ext cx="138" cy="726"/>
              </a:xfrm>
              <a:prstGeom prst="rect">
                <a:avLst/>
              </a:prstGeom>
              <a:pattFill prst="dashHorz">
                <a:fgClr>
                  <a:schemeClr val="tx1"/>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sp>
          <p:nvSpPr>
            <p:cNvPr id="263197" name="AutoShape 29"/>
            <p:cNvSpPr>
              <a:spLocks noChangeArrowheads="1"/>
            </p:cNvSpPr>
            <p:nvPr/>
          </p:nvSpPr>
          <p:spPr bwMode="auto">
            <a:xfrm flipH="1">
              <a:off x="188" y="1278"/>
              <a:ext cx="456" cy="471"/>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sp>
        <p:nvSpPr>
          <p:cNvPr id="263198" name="Line 30"/>
          <p:cNvSpPr>
            <a:spLocks noChangeShapeType="1"/>
          </p:cNvSpPr>
          <p:nvPr/>
        </p:nvSpPr>
        <p:spPr bwMode="auto">
          <a:xfrm flipH="1">
            <a:off x="2246313" y="4633913"/>
            <a:ext cx="719137" cy="793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3199" name="Line 31"/>
          <p:cNvSpPr>
            <a:spLocks noChangeShapeType="1"/>
          </p:cNvSpPr>
          <p:nvPr/>
        </p:nvSpPr>
        <p:spPr bwMode="auto">
          <a:xfrm flipH="1">
            <a:off x="5389563" y="4217988"/>
            <a:ext cx="647700" cy="857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3200" name="Line 32"/>
          <p:cNvSpPr>
            <a:spLocks noChangeShapeType="1"/>
          </p:cNvSpPr>
          <p:nvPr/>
        </p:nvSpPr>
        <p:spPr bwMode="auto">
          <a:xfrm>
            <a:off x="1089025" y="2366963"/>
            <a:ext cx="6526213" cy="0"/>
          </a:xfrm>
          <a:prstGeom prst="line">
            <a:avLst/>
          </a:prstGeom>
          <a:noFill/>
          <a:ln w="28575">
            <a:solidFill>
              <a:schemeClr val="tx1"/>
            </a:solidFill>
            <a:round/>
            <a:headEnd type="arrow" w="lg" len="sm"/>
            <a:tailEnd type="arrow"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sp>
        <p:nvSpPr>
          <p:cNvPr id="263201" name="Rectangle 33"/>
          <p:cNvSpPr>
            <a:spLocks noChangeArrowheads="1"/>
          </p:cNvSpPr>
          <p:nvPr/>
        </p:nvSpPr>
        <p:spPr bwMode="auto">
          <a:xfrm>
            <a:off x="4051300" y="2157413"/>
            <a:ext cx="1592263" cy="304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buFont typeface="Wingdings" panose="05000000000000000000" pitchFamily="2" charset="2"/>
              <a:buNone/>
            </a:pPr>
            <a:r>
              <a:rPr lang="en-AU" altLang="en-US" sz="1400" b="1"/>
              <a:t>Distance of 50 m</a:t>
            </a:r>
          </a:p>
        </p:txBody>
      </p:sp>
    </p:spTree>
    <p:extLst>
      <p:ext uri="{BB962C8B-B14F-4D97-AF65-F5344CB8AC3E}">
        <p14:creationId xmlns:p14="http://schemas.microsoft.com/office/powerpoint/2010/main" val="3341252526"/>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ooter Placeholder 1"/>
          <p:cNvSpPr>
            <a:spLocks noGrp="1"/>
          </p:cNvSpPr>
          <p:nvPr>
            <p:ph type="ftr" sz="quarter" idx="10"/>
          </p:nvPr>
        </p:nvSpPr>
        <p:spPr/>
        <p:txBody>
          <a:bodyPr/>
          <a:lstStyle/>
          <a:p>
            <a:r>
              <a:rPr lang="en-AU" altLang="en-US"/>
              <a:t>Science of water reuse</a:t>
            </a:r>
          </a:p>
        </p:txBody>
      </p:sp>
      <p:sp>
        <p:nvSpPr>
          <p:cNvPr id="267266" name="Text Box 2"/>
          <p:cNvSpPr txBox="1">
            <a:spLocks noChangeArrowheads="1"/>
          </p:cNvSpPr>
          <p:nvPr/>
        </p:nvSpPr>
        <p:spPr bwMode="auto">
          <a:xfrm>
            <a:off x="3194861" y="6553200"/>
            <a:ext cx="275428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r>
              <a:rPr lang="en-AU" sz="1400">
                <a:solidFill>
                  <a:schemeClr val="bg1"/>
                </a:solidFill>
              </a:rPr>
              <a:t>Slide modified from Elise Bekele</a:t>
            </a:r>
            <a:endParaRPr lang="en-AU" sz="1400" dirty="0">
              <a:solidFill>
                <a:schemeClr val="bg1"/>
              </a:solidFill>
            </a:endParaRPr>
          </a:p>
        </p:txBody>
      </p:sp>
      <p:grpSp>
        <p:nvGrpSpPr>
          <p:cNvPr id="267267" name="Group 3"/>
          <p:cNvGrpSpPr>
            <a:grpSpLocks/>
          </p:cNvGrpSpPr>
          <p:nvPr/>
        </p:nvGrpSpPr>
        <p:grpSpPr bwMode="auto">
          <a:xfrm>
            <a:off x="0" y="996950"/>
            <a:ext cx="9029700" cy="5568950"/>
            <a:chOff x="0" y="676"/>
            <a:chExt cx="5688" cy="3508"/>
          </a:xfrm>
        </p:grpSpPr>
        <p:pic>
          <p:nvPicPr>
            <p:cNvPr id="267268" name="Picture 4"/>
            <p:cNvPicPr>
              <a:picLocks noChangeAspect="1" noChangeArrowheads="1"/>
            </p:cNvPicPr>
            <p:nvPr/>
          </p:nvPicPr>
          <p:blipFill>
            <a:blip r:embed="rId3">
              <a:extLst>
                <a:ext uri="{28A0092B-C50C-407E-A947-70E740481C1C}">
                  <a14:useLocalDpi xmlns:a14="http://schemas.microsoft.com/office/drawing/2010/main" val="0"/>
                </a:ext>
              </a:extLst>
            </a:blip>
            <a:srcRect l="19220" t="29448" r="6718" b="10770"/>
            <a:stretch>
              <a:fillRect/>
            </a:stretch>
          </p:blipFill>
          <p:spPr bwMode="auto">
            <a:xfrm>
              <a:off x="0" y="676"/>
              <a:ext cx="5688" cy="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269" name="Picture 5"/>
            <p:cNvPicPr>
              <a:picLocks noChangeAspect="1" noChangeArrowheads="1"/>
            </p:cNvPicPr>
            <p:nvPr/>
          </p:nvPicPr>
          <p:blipFill>
            <a:blip r:embed="rId4">
              <a:extLst>
                <a:ext uri="{28A0092B-C50C-407E-A947-70E740481C1C}">
                  <a14:useLocalDpi xmlns:a14="http://schemas.microsoft.com/office/drawing/2010/main" val="0"/>
                </a:ext>
              </a:extLst>
            </a:blip>
            <a:srcRect l="86836" t="90797" b="3647"/>
            <a:stretch>
              <a:fillRect/>
            </a:stretch>
          </p:blipFill>
          <p:spPr bwMode="auto">
            <a:xfrm>
              <a:off x="5062" y="3977"/>
              <a:ext cx="614"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7270" name="Oval 6"/>
          <p:cNvSpPr>
            <a:spLocks noChangeAspect="1" noChangeArrowheads="1"/>
          </p:cNvSpPr>
          <p:nvPr/>
        </p:nvSpPr>
        <p:spPr bwMode="auto">
          <a:xfrm>
            <a:off x="3154363"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71" name="Rectangle 7"/>
          <p:cNvSpPr>
            <a:spLocks noChangeArrowheads="1"/>
          </p:cNvSpPr>
          <p:nvPr/>
        </p:nvSpPr>
        <p:spPr bwMode="auto">
          <a:xfrm>
            <a:off x="952500" y="82550"/>
            <a:ext cx="700405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8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800">
                <a:solidFill>
                  <a:schemeClr val="tx1"/>
                </a:solidFill>
                <a:latin typeface="Arial" panose="020B0604020202020204" pitchFamily="34" charset="0"/>
              </a:defRPr>
            </a:lvl3pPr>
            <a:lvl4pPr>
              <a:defRPr sz="2800">
                <a:solidFill>
                  <a:schemeClr val="tx1"/>
                </a:solidFill>
                <a:latin typeface="Arial" panose="020B0604020202020204" pitchFamily="34" charset="0"/>
              </a:defRPr>
            </a:lvl4pPr>
            <a:lvl5pPr>
              <a:defRPr sz="2800">
                <a:solidFill>
                  <a:schemeClr val="tx1"/>
                </a:solidFill>
                <a:latin typeface="Arial" panose="020B0604020202020204" pitchFamily="34" charset="0"/>
              </a:defRPr>
            </a:lvl5pPr>
            <a:lvl6pPr marL="457200" fontAlgn="base">
              <a:spcBef>
                <a:spcPct val="0"/>
              </a:spcBef>
              <a:spcAft>
                <a:spcPct val="0"/>
              </a:spcAft>
              <a:defRPr sz="2800">
                <a:solidFill>
                  <a:schemeClr val="tx1"/>
                </a:solidFill>
                <a:latin typeface="Arial" panose="020B0604020202020204" pitchFamily="34" charset="0"/>
              </a:defRPr>
            </a:lvl6pPr>
            <a:lvl7pPr marL="914400" fontAlgn="base">
              <a:spcBef>
                <a:spcPct val="0"/>
              </a:spcBef>
              <a:spcAft>
                <a:spcPct val="0"/>
              </a:spcAft>
              <a:defRPr sz="2800">
                <a:solidFill>
                  <a:schemeClr val="tx1"/>
                </a:solidFill>
                <a:latin typeface="Arial" panose="020B0604020202020204" pitchFamily="34" charset="0"/>
              </a:defRPr>
            </a:lvl7pPr>
            <a:lvl8pPr marL="1371600" fontAlgn="base">
              <a:spcBef>
                <a:spcPct val="0"/>
              </a:spcBef>
              <a:spcAft>
                <a:spcPct val="0"/>
              </a:spcAft>
              <a:defRPr sz="2800">
                <a:solidFill>
                  <a:schemeClr val="tx1"/>
                </a:solidFill>
                <a:latin typeface="Arial" panose="020B0604020202020204" pitchFamily="34" charset="0"/>
              </a:defRPr>
            </a:lvl8pPr>
            <a:lvl9pPr marL="1828800" fontAlgn="base">
              <a:spcBef>
                <a:spcPct val="0"/>
              </a:spcBef>
              <a:spcAft>
                <a:spcPct val="0"/>
              </a:spcAft>
              <a:defRPr sz="2800">
                <a:solidFill>
                  <a:schemeClr val="tx1"/>
                </a:solidFill>
                <a:latin typeface="Arial" panose="020B0604020202020204" pitchFamily="34" charset="0"/>
              </a:defRPr>
            </a:lvl9pPr>
          </a:lstStyle>
          <a:p>
            <a:r>
              <a:rPr lang="en-AU" altLang="en-US" sz="1800"/>
              <a:t>Floreat Infiltration Galleries – Groundwater Quality</a:t>
            </a:r>
            <a:br>
              <a:rPr lang="en-AU" altLang="en-US" sz="1800"/>
            </a:br>
            <a:r>
              <a:rPr lang="en-AU" altLang="en-US" sz="1800"/>
              <a:t>Data from Oct. 2005 to Dec. 2006</a:t>
            </a:r>
          </a:p>
        </p:txBody>
      </p:sp>
      <p:grpSp>
        <p:nvGrpSpPr>
          <p:cNvPr id="267272" name="Group 8"/>
          <p:cNvGrpSpPr>
            <a:grpSpLocks/>
          </p:cNvGrpSpPr>
          <p:nvPr/>
        </p:nvGrpSpPr>
        <p:grpSpPr bwMode="auto">
          <a:xfrm>
            <a:off x="3203575" y="1231900"/>
            <a:ext cx="4248150" cy="574675"/>
            <a:chOff x="1066" y="1072"/>
            <a:chExt cx="2676" cy="362"/>
          </a:xfrm>
        </p:grpSpPr>
        <p:sp>
          <p:nvSpPr>
            <p:cNvPr id="267273" name="Line 9"/>
            <p:cNvSpPr>
              <a:spLocks noChangeShapeType="1"/>
            </p:cNvSpPr>
            <p:nvPr/>
          </p:nvSpPr>
          <p:spPr bwMode="auto">
            <a:xfrm flipH="1">
              <a:off x="1066" y="1434"/>
              <a:ext cx="2676" cy="0"/>
            </a:xfrm>
            <a:prstGeom prst="line">
              <a:avLst/>
            </a:prstGeom>
            <a:noFill/>
            <a:ln w="38100">
              <a:solidFill>
                <a:srgbClr val="BBE0E3"/>
              </a:solidFill>
              <a:prstDash val="dash"/>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7274" name="Text Box 10"/>
            <p:cNvSpPr txBox="1">
              <a:spLocks noChangeArrowheads="1"/>
            </p:cNvSpPr>
            <p:nvPr/>
          </p:nvSpPr>
          <p:spPr bwMode="auto">
            <a:xfrm>
              <a:off x="1565" y="1072"/>
              <a:ext cx="1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AU" altLang="en-US" b="1">
                  <a:solidFill>
                    <a:srgbClr val="FFFF00"/>
                  </a:solidFill>
                </a:rPr>
                <a:t>Groundwater Flow</a:t>
              </a:r>
            </a:p>
          </p:txBody>
        </p:sp>
      </p:grpSp>
      <p:sp>
        <p:nvSpPr>
          <p:cNvPr id="267275" name="Rectangle 11"/>
          <p:cNvSpPr>
            <a:spLocks noChangeArrowheads="1"/>
          </p:cNvSpPr>
          <p:nvPr/>
        </p:nvSpPr>
        <p:spPr bwMode="auto">
          <a:xfrm rot="5400000">
            <a:off x="6019801" y="3224212"/>
            <a:ext cx="1854200" cy="104775"/>
          </a:xfrm>
          <a:prstGeom prst="rect">
            <a:avLst/>
          </a:prstGeom>
          <a:solidFill>
            <a:srgbClr val="FFFF66"/>
          </a:solidFill>
          <a:ln w="9525" algn="ctr">
            <a:solidFill>
              <a:srgbClr val="00336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267276" name="Rectangle 12"/>
          <p:cNvSpPr>
            <a:spLocks noChangeArrowheads="1"/>
          </p:cNvSpPr>
          <p:nvPr/>
        </p:nvSpPr>
        <p:spPr bwMode="auto">
          <a:xfrm rot="5400000">
            <a:off x="6350001" y="3211512"/>
            <a:ext cx="1854200" cy="104775"/>
          </a:xfrm>
          <a:prstGeom prst="rect">
            <a:avLst/>
          </a:prstGeom>
          <a:solidFill>
            <a:srgbClr val="FFFF66"/>
          </a:solidFill>
          <a:ln w="9525" algn="ctr">
            <a:solidFill>
              <a:srgbClr val="00336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267277" name="Oval 13"/>
          <p:cNvSpPr>
            <a:spLocks noChangeAspect="1" noChangeArrowheads="1"/>
          </p:cNvSpPr>
          <p:nvPr/>
        </p:nvSpPr>
        <p:spPr bwMode="auto">
          <a:xfrm>
            <a:off x="4383088"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78" name="Oval 14"/>
          <p:cNvSpPr>
            <a:spLocks noChangeAspect="1" noChangeArrowheads="1"/>
          </p:cNvSpPr>
          <p:nvPr/>
        </p:nvSpPr>
        <p:spPr bwMode="auto">
          <a:xfrm>
            <a:off x="5748338" y="32527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79" name="Oval 15"/>
          <p:cNvSpPr>
            <a:spLocks noChangeAspect="1" noChangeArrowheads="1"/>
          </p:cNvSpPr>
          <p:nvPr/>
        </p:nvSpPr>
        <p:spPr bwMode="auto">
          <a:xfrm>
            <a:off x="6357938" y="325913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0" name="Oval 16"/>
          <p:cNvSpPr>
            <a:spLocks noChangeAspect="1" noChangeArrowheads="1"/>
          </p:cNvSpPr>
          <p:nvPr/>
        </p:nvSpPr>
        <p:spPr bwMode="auto">
          <a:xfrm>
            <a:off x="6488113"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1" name="Oval 17"/>
          <p:cNvSpPr>
            <a:spLocks noChangeAspect="1" noChangeArrowheads="1"/>
          </p:cNvSpPr>
          <p:nvPr/>
        </p:nvSpPr>
        <p:spPr bwMode="auto">
          <a:xfrm>
            <a:off x="6697663" y="391953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2" name="Oval 18"/>
          <p:cNvSpPr>
            <a:spLocks noChangeAspect="1" noChangeArrowheads="1"/>
          </p:cNvSpPr>
          <p:nvPr/>
        </p:nvSpPr>
        <p:spPr bwMode="auto">
          <a:xfrm>
            <a:off x="7510463"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3" name="Oval 19"/>
          <p:cNvSpPr>
            <a:spLocks noChangeAspect="1" noChangeArrowheads="1"/>
          </p:cNvSpPr>
          <p:nvPr/>
        </p:nvSpPr>
        <p:spPr bwMode="auto">
          <a:xfrm>
            <a:off x="7205663" y="3211513"/>
            <a:ext cx="149225" cy="14922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4" name="Oval 20"/>
          <p:cNvSpPr>
            <a:spLocks noChangeAspect="1" noChangeArrowheads="1"/>
          </p:cNvSpPr>
          <p:nvPr/>
        </p:nvSpPr>
        <p:spPr bwMode="auto">
          <a:xfrm>
            <a:off x="6869113" y="3211513"/>
            <a:ext cx="149225" cy="14922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5" name="Oval 21"/>
          <p:cNvSpPr>
            <a:spLocks noChangeAspect="1" noChangeArrowheads="1"/>
          </p:cNvSpPr>
          <p:nvPr/>
        </p:nvSpPr>
        <p:spPr bwMode="auto">
          <a:xfrm>
            <a:off x="4506913" y="32527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6" name="Oval 22"/>
          <p:cNvSpPr>
            <a:spLocks noChangeAspect="1" noChangeArrowheads="1"/>
          </p:cNvSpPr>
          <p:nvPr/>
        </p:nvSpPr>
        <p:spPr bwMode="auto">
          <a:xfrm>
            <a:off x="4659313" y="32527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7" name="Oval 23"/>
          <p:cNvSpPr>
            <a:spLocks noChangeAspect="1" noChangeArrowheads="1"/>
          </p:cNvSpPr>
          <p:nvPr/>
        </p:nvSpPr>
        <p:spPr bwMode="auto">
          <a:xfrm>
            <a:off x="5218113" y="32591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8" name="Oval 24"/>
          <p:cNvSpPr>
            <a:spLocks noChangeAspect="1" noChangeArrowheads="1"/>
          </p:cNvSpPr>
          <p:nvPr/>
        </p:nvSpPr>
        <p:spPr bwMode="auto">
          <a:xfrm>
            <a:off x="5357813" y="32591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89" name="Oval 25"/>
          <p:cNvSpPr>
            <a:spLocks noChangeAspect="1" noChangeArrowheads="1"/>
          </p:cNvSpPr>
          <p:nvPr/>
        </p:nvSpPr>
        <p:spPr bwMode="auto">
          <a:xfrm>
            <a:off x="5748338" y="301783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90" name="Oval 26"/>
          <p:cNvSpPr>
            <a:spLocks noChangeAspect="1" noChangeArrowheads="1"/>
          </p:cNvSpPr>
          <p:nvPr/>
        </p:nvSpPr>
        <p:spPr bwMode="auto">
          <a:xfrm>
            <a:off x="5748338" y="34877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91" name="Oval 27"/>
          <p:cNvSpPr>
            <a:spLocks noChangeAspect="1" noChangeArrowheads="1"/>
          </p:cNvSpPr>
          <p:nvPr/>
        </p:nvSpPr>
        <p:spPr bwMode="auto">
          <a:xfrm>
            <a:off x="6357938" y="31130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92" name="Oval 28"/>
          <p:cNvSpPr>
            <a:spLocks noChangeAspect="1" noChangeArrowheads="1"/>
          </p:cNvSpPr>
          <p:nvPr/>
        </p:nvSpPr>
        <p:spPr bwMode="auto">
          <a:xfrm>
            <a:off x="6357938" y="34115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93" name="Oval 29"/>
          <p:cNvSpPr>
            <a:spLocks noChangeAspect="1" noChangeArrowheads="1"/>
          </p:cNvSpPr>
          <p:nvPr/>
        </p:nvSpPr>
        <p:spPr bwMode="auto">
          <a:xfrm>
            <a:off x="6691313" y="27066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294" name="Text Box 30"/>
          <p:cNvSpPr txBox="1">
            <a:spLocks noChangeArrowheads="1"/>
          </p:cNvSpPr>
          <p:nvPr/>
        </p:nvSpPr>
        <p:spPr bwMode="auto">
          <a:xfrm>
            <a:off x="2560638" y="2944813"/>
            <a:ext cx="10826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Recovery bore</a:t>
            </a:r>
          </a:p>
        </p:txBody>
      </p:sp>
      <p:sp>
        <p:nvSpPr>
          <p:cNvPr id="267295" name="Text Box 31"/>
          <p:cNvSpPr txBox="1">
            <a:spLocks noChangeArrowheads="1"/>
          </p:cNvSpPr>
          <p:nvPr/>
        </p:nvSpPr>
        <p:spPr bwMode="auto">
          <a:xfrm>
            <a:off x="4262438" y="2970213"/>
            <a:ext cx="26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3</a:t>
            </a:r>
          </a:p>
        </p:txBody>
      </p:sp>
      <p:sp>
        <p:nvSpPr>
          <p:cNvPr id="267296" name="Text Box 32"/>
          <p:cNvSpPr txBox="1">
            <a:spLocks noChangeArrowheads="1"/>
          </p:cNvSpPr>
          <p:nvPr/>
        </p:nvSpPr>
        <p:spPr bwMode="auto">
          <a:xfrm>
            <a:off x="5611813" y="2719388"/>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10</a:t>
            </a:r>
          </a:p>
        </p:txBody>
      </p:sp>
      <p:sp>
        <p:nvSpPr>
          <p:cNvPr id="267297" name="Text Box 33"/>
          <p:cNvSpPr txBox="1">
            <a:spLocks noChangeArrowheads="1"/>
          </p:cNvSpPr>
          <p:nvPr/>
        </p:nvSpPr>
        <p:spPr bwMode="auto">
          <a:xfrm>
            <a:off x="6103938" y="3125788"/>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8</a:t>
            </a:r>
          </a:p>
        </p:txBody>
      </p:sp>
      <p:sp>
        <p:nvSpPr>
          <p:cNvPr id="267298" name="Text Box 34"/>
          <p:cNvSpPr txBox="1">
            <a:spLocks noChangeArrowheads="1"/>
          </p:cNvSpPr>
          <p:nvPr/>
        </p:nvSpPr>
        <p:spPr bwMode="auto">
          <a:xfrm>
            <a:off x="6519863" y="312261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6</a:t>
            </a:r>
          </a:p>
        </p:txBody>
      </p:sp>
      <p:sp>
        <p:nvSpPr>
          <p:cNvPr id="267299" name="Text Box 35"/>
          <p:cNvSpPr txBox="1">
            <a:spLocks noChangeArrowheads="1"/>
          </p:cNvSpPr>
          <p:nvPr/>
        </p:nvSpPr>
        <p:spPr bwMode="auto">
          <a:xfrm>
            <a:off x="6599238" y="3633788"/>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1</a:t>
            </a:r>
          </a:p>
        </p:txBody>
      </p:sp>
      <p:sp>
        <p:nvSpPr>
          <p:cNvPr id="267300" name="Text Box 36"/>
          <p:cNvSpPr txBox="1">
            <a:spLocks noChangeArrowheads="1"/>
          </p:cNvSpPr>
          <p:nvPr/>
        </p:nvSpPr>
        <p:spPr bwMode="auto">
          <a:xfrm>
            <a:off x="7397750" y="300196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5</a:t>
            </a:r>
          </a:p>
        </p:txBody>
      </p:sp>
      <p:sp>
        <p:nvSpPr>
          <p:cNvPr id="267301" name="Text Box 37"/>
          <p:cNvSpPr txBox="1">
            <a:spLocks noChangeArrowheads="1"/>
          </p:cNvSpPr>
          <p:nvPr/>
        </p:nvSpPr>
        <p:spPr bwMode="auto">
          <a:xfrm rot="16200000">
            <a:off x="4053682" y="5822156"/>
            <a:ext cx="768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3</a:t>
            </a:r>
          </a:p>
        </p:txBody>
      </p:sp>
      <p:sp>
        <p:nvSpPr>
          <p:cNvPr id="267302" name="Text Box 38"/>
          <p:cNvSpPr txBox="1">
            <a:spLocks noChangeArrowheads="1"/>
          </p:cNvSpPr>
          <p:nvPr/>
        </p:nvSpPr>
        <p:spPr bwMode="auto">
          <a:xfrm rot="16200000">
            <a:off x="2593182" y="5593556"/>
            <a:ext cx="1225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Recovery bore</a:t>
            </a:r>
          </a:p>
        </p:txBody>
      </p:sp>
      <p:sp>
        <p:nvSpPr>
          <p:cNvPr id="267303" name="Text Box 39"/>
          <p:cNvSpPr txBox="1">
            <a:spLocks noChangeArrowheads="1"/>
          </p:cNvSpPr>
          <p:nvPr/>
        </p:nvSpPr>
        <p:spPr bwMode="auto">
          <a:xfrm rot="16200000">
            <a:off x="5380832" y="5784056"/>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10</a:t>
            </a:r>
          </a:p>
        </p:txBody>
      </p:sp>
      <p:sp>
        <p:nvSpPr>
          <p:cNvPr id="267304" name="Text Box 40"/>
          <p:cNvSpPr txBox="1">
            <a:spLocks noChangeArrowheads="1"/>
          </p:cNvSpPr>
          <p:nvPr/>
        </p:nvSpPr>
        <p:spPr bwMode="auto">
          <a:xfrm rot="16200000">
            <a:off x="5923757" y="5784056"/>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8</a:t>
            </a:r>
          </a:p>
        </p:txBody>
      </p:sp>
      <p:sp>
        <p:nvSpPr>
          <p:cNvPr id="267305" name="Text Box 41"/>
          <p:cNvSpPr txBox="1">
            <a:spLocks noChangeArrowheads="1"/>
          </p:cNvSpPr>
          <p:nvPr/>
        </p:nvSpPr>
        <p:spPr bwMode="auto">
          <a:xfrm rot="16200000">
            <a:off x="6092032" y="5784056"/>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6</a:t>
            </a:r>
          </a:p>
        </p:txBody>
      </p:sp>
      <p:sp>
        <p:nvSpPr>
          <p:cNvPr id="267306" name="Text Box 42"/>
          <p:cNvSpPr txBox="1">
            <a:spLocks noChangeArrowheads="1"/>
          </p:cNvSpPr>
          <p:nvPr/>
        </p:nvSpPr>
        <p:spPr bwMode="auto">
          <a:xfrm rot="16200000">
            <a:off x="6098382" y="5564981"/>
            <a:ext cx="1282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Bores 1&amp; 2 </a:t>
            </a:r>
          </a:p>
        </p:txBody>
      </p:sp>
      <p:sp>
        <p:nvSpPr>
          <p:cNvPr id="267307" name="Text Box 43"/>
          <p:cNvSpPr txBox="1">
            <a:spLocks noChangeArrowheads="1"/>
          </p:cNvSpPr>
          <p:nvPr/>
        </p:nvSpPr>
        <p:spPr bwMode="auto">
          <a:xfrm>
            <a:off x="6599238" y="241141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2</a:t>
            </a:r>
          </a:p>
        </p:txBody>
      </p:sp>
      <p:sp>
        <p:nvSpPr>
          <p:cNvPr id="267308" name="Text Box 44"/>
          <p:cNvSpPr txBox="1">
            <a:spLocks noChangeArrowheads="1"/>
          </p:cNvSpPr>
          <p:nvPr/>
        </p:nvSpPr>
        <p:spPr bwMode="auto">
          <a:xfrm rot="16200000">
            <a:off x="6123782" y="5412581"/>
            <a:ext cx="1587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Gallery West</a:t>
            </a:r>
          </a:p>
        </p:txBody>
      </p:sp>
      <p:sp>
        <p:nvSpPr>
          <p:cNvPr id="267309" name="Text Box 45"/>
          <p:cNvSpPr txBox="1">
            <a:spLocks noChangeArrowheads="1"/>
          </p:cNvSpPr>
          <p:nvPr/>
        </p:nvSpPr>
        <p:spPr bwMode="auto">
          <a:xfrm rot="16200000">
            <a:off x="6466682" y="5412581"/>
            <a:ext cx="1587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Gallery East</a:t>
            </a:r>
          </a:p>
        </p:txBody>
      </p:sp>
      <p:sp>
        <p:nvSpPr>
          <p:cNvPr id="267310" name="Text Box 46"/>
          <p:cNvSpPr txBox="1">
            <a:spLocks noChangeArrowheads="1"/>
          </p:cNvSpPr>
          <p:nvPr/>
        </p:nvSpPr>
        <p:spPr bwMode="auto">
          <a:xfrm rot="16200000">
            <a:off x="7163594" y="5817394"/>
            <a:ext cx="777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5</a:t>
            </a:r>
          </a:p>
        </p:txBody>
      </p:sp>
      <p:sp>
        <p:nvSpPr>
          <p:cNvPr id="267311" name="Text Box 47"/>
          <p:cNvSpPr txBox="1">
            <a:spLocks noChangeArrowheads="1"/>
          </p:cNvSpPr>
          <p:nvPr/>
        </p:nvSpPr>
        <p:spPr bwMode="auto">
          <a:xfrm>
            <a:off x="6659563" y="404813"/>
            <a:ext cx="2366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b="1"/>
              <a:t>Total Nitrogen</a:t>
            </a:r>
          </a:p>
        </p:txBody>
      </p:sp>
      <p:sp>
        <p:nvSpPr>
          <p:cNvPr id="267312" name="Text Box 48"/>
          <p:cNvSpPr txBox="1">
            <a:spLocks noChangeArrowheads="1"/>
          </p:cNvSpPr>
          <p:nvPr/>
        </p:nvSpPr>
        <p:spPr bwMode="auto">
          <a:xfrm rot="16200000">
            <a:off x="7573963" y="5661025"/>
            <a:ext cx="9969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80000"/>
              </a:lnSpc>
              <a:spcBef>
                <a:spcPct val="50000"/>
              </a:spcBef>
              <a:buFont typeface="Wingdings" panose="05000000000000000000" pitchFamily="2" charset="2"/>
              <a:buNone/>
            </a:pPr>
            <a:r>
              <a:rPr lang="en-AU" altLang="en-US" sz="1200">
                <a:solidFill>
                  <a:srgbClr val="FFFF00"/>
                </a:solidFill>
              </a:rPr>
              <a:t>Background bore 1</a:t>
            </a:r>
          </a:p>
        </p:txBody>
      </p:sp>
      <p:pic>
        <p:nvPicPr>
          <p:cNvPr id="267313" name="Picture 49"/>
          <p:cNvPicPr>
            <a:picLocks noChangeAspect="1" noChangeArrowheads="1"/>
          </p:cNvPicPr>
          <p:nvPr/>
        </p:nvPicPr>
        <p:blipFill>
          <a:blip r:embed="rId5">
            <a:extLst>
              <a:ext uri="{28A0092B-C50C-407E-A947-70E740481C1C}">
                <a14:useLocalDpi xmlns:a14="http://schemas.microsoft.com/office/drawing/2010/main" val="0"/>
              </a:ext>
            </a:extLst>
          </a:blip>
          <a:srcRect l="1054" t="62164" r="1054" b="1648"/>
          <a:stretch>
            <a:fillRect/>
          </a:stretch>
        </p:blipFill>
        <p:spPr bwMode="auto">
          <a:xfrm>
            <a:off x="2640013" y="3868738"/>
            <a:ext cx="6189662"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7314" name="Text Box 50"/>
          <p:cNvSpPr txBox="1">
            <a:spLocks noChangeArrowheads="1"/>
          </p:cNvSpPr>
          <p:nvPr/>
        </p:nvSpPr>
        <p:spPr bwMode="auto">
          <a:xfrm rot="16200000">
            <a:off x="8027988" y="5656262"/>
            <a:ext cx="9969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80000"/>
              </a:lnSpc>
              <a:spcBef>
                <a:spcPct val="50000"/>
              </a:spcBef>
              <a:buFont typeface="Wingdings" panose="05000000000000000000" pitchFamily="2" charset="2"/>
              <a:buNone/>
            </a:pPr>
            <a:r>
              <a:rPr lang="en-AU" altLang="en-US" sz="1200">
                <a:solidFill>
                  <a:srgbClr val="FFFF00"/>
                </a:solidFill>
              </a:rPr>
              <a:t>Sites at Perry Lakes</a:t>
            </a:r>
          </a:p>
        </p:txBody>
      </p:sp>
      <p:grpSp>
        <p:nvGrpSpPr>
          <p:cNvPr id="267315" name="Group 51"/>
          <p:cNvGrpSpPr>
            <a:grpSpLocks/>
          </p:cNvGrpSpPr>
          <p:nvPr/>
        </p:nvGrpSpPr>
        <p:grpSpPr bwMode="auto">
          <a:xfrm>
            <a:off x="7607300" y="5070475"/>
            <a:ext cx="361950" cy="190500"/>
            <a:chOff x="4792" y="3210"/>
            <a:chExt cx="228" cy="120"/>
          </a:xfrm>
        </p:grpSpPr>
        <p:sp>
          <p:nvSpPr>
            <p:cNvPr id="267316" name="Line 52"/>
            <p:cNvSpPr>
              <a:spLocks noChangeShapeType="1"/>
            </p:cNvSpPr>
            <p:nvPr/>
          </p:nvSpPr>
          <p:spPr bwMode="auto">
            <a:xfrm flipH="1">
              <a:off x="4858" y="321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sp>
          <p:nvSpPr>
            <p:cNvPr id="267317" name="Line 53"/>
            <p:cNvSpPr>
              <a:spLocks noChangeShapeType="1"/>
            </p:cNvSpPr>
            <p:nvPr/>
          </p:nvSpPr>
          <p:spPr bwMode="auto">
            <a:xfrm flipH="1">
              <a:off x="4792" y="321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sp>
          <p:nvSpPr>
            <p:cNvPr id="267318" name="Line 54"/>
            <p:cNvSpPr>
              <a:spLocks noChangeShapeType="1"/>
            </p:cNvSpPr>
            <p:nvPr/>
          </p:nvSpPr>
          <p:spPr bwMode="auto">
            <a:xfrm flipH="1">
              <a:off x="4924" y="321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grpSp>
      <p:grpSp>
        <p:nvGrpSpPr>
          <p:cNvPr id="267319" name="Group 55"/>
          <p:cNvGrpSpPr>
            <a:grpSpLocks/>
          </p:cNvGrpSpPr>
          <p:nvPr/>
        </p:nvGrpSpPr>
        <p:grpSpPr bwMode="auto">
          <a:xfrm>
            <a:off x="8061325" y="5070475"/>
            <a:ext cx="257175" cy="190500"/>
            <a:chOff x="5078" y="3180"/>
            <a:chExt cx="162" cy="120"/>
          </a:xfrm>
        </p:grpSpPr>
        <p:sp>
          <p:nvSpPr>
            <p:cNvPr id="267320" name="Line 56"/>
            <p:cNvSpPr>
              <a:spLocks noChangeShapeType="1"/>
            </p:cNvSpPr>
            <p:nvPr/>
          </p:nvSpPr>
          <p:spPr bwMode="auto">
            <a:xfrm flipH="1">
              <a:off x="5144" y="318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sp>
          <p:nvSpPr>
            <p:cNvPr id="267321" name="Line 57"/>
            <p:cNvSpPr>
              <a:spLocks noChangeShapeType="1"/>
            </p:cNvSpPr>
            <p:nvPr/>
          </p:nvSpPr>
          <p:spPr bwMode="auto">
            <a:xfrm flipH="1">
              <a:off x="5078" y="318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grpSp>
      <p:pic>
        <p:nvPicPr>
          <p:cNvPr id="267322" name="Picture 58"/>
          <p:cNvPicPr>
            <a:picLocks noChangeAspect="1" noChangeArrowheads="1"/>
          </p:cNvPicPr>
          <p:nvPr/>
        </p:nvPicPr>
        <p:blipFill>
          <a:blip r:embed="rId5">
            <a:extLst>
              <a:ext uri="{28A0092B-C50C-407E-A947-70E740481C1C}">
                <a14:useLocalDpi xmlns:a14="http://schemas.microsoft.com/office/drawing/2010/main" val="0"/>
              </a:ext>
            </a:extLst>
          </a:blip>
          <a:srcRect l="70950" t="1328" r="278" b="82776"/>
          <a:stretch>
            <a:fillRect/>
          </a:stretch>
        </p:blipFill>
        <p:spPr bwMode="auto">
          <a:xfrm>
            <a:off x="7175500" y="1011238"/>
            <a:ext cx="1819275"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7323" name="Line 59"/>
          <p:cNvSpPr>
            <a:spLocks noChangeShapeType="1"/>
          </p:cNvSpPr>
          <p:nvPr/>
        </p:nvSpPr>
        <p:spPr bwMode="auto">
          <a:xfrm flipH="1">
            <a:off x="2916238" y="4508500"/>
            <a:ext cx="5472112"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7324" name="Rectangle 60"/>
          <p:cNvSpPr>
            <a:spLocks noChangeArrowheads="1"/>
          </p:cNvSpPr>
          <p:nvPr/>
        </p:nvSpPr>
        <p:spPr bwMode="auto">
          <a:xfrm flipV="1">
            <a:off x="8316913" y="4149725"/>
            <a:ext cx="71437"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7325" name="Text Box 61"/>
          <p:cNvSpPr txBox="1">
            <a:spLocks noChangeArrowheads="1"/>
          </p:cNvSpPr>
          <p:nvPr/>
        </p:nvSpPr>
        <p:spPr bwMode="auto">
          <a:xfrm>
            <a:off x="8027988" y="3933825"/>
            <a:ext cx="720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000">
                <a:solidFill>
                  <a:srgbClr val="FFFF00"/>
                </a:solidFill>
              </a:rPr>
              <a:t>W Lake</a:t>
            </a:r>
            <a:endParaRPr lang="en-AU" altLang="en-US" sz="1000">
              <a:solidFill>
                <a:srgbClr val="FFFF00"/>
              </a:solidFill>
            </a:endParaRPr>
          </a:p>
        </p:txBody>
      </p:sp>
    </p:spTree>
    <p:extLst>
      <p:ext uri="{BB962C8B-B14F-4D97-AF65-F5344CB8AC3E}">
        <p14:creationId xmlns:p14="http://schemas.microsoft.com/office/powerpoint/2010/main" val="1497985748"/>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oter Placeholder 1"/>
          <p:cNvSpPr>
            <a:spLocks noGrp="1"/>
          </p:cNvSpPr>
          <p:nvPr>
            <p:ph type="ftr" sz="quarter" idx="10"/>
          </p:nvPr>
        </p:nvSpPr>
        <p:spPr/>
        <p:txBody>
          <a:bodyPr/>
          <a:lstStyle/>
          <a:p>
            <a:r>
              <a:rPr lang="en-AU" altLang="en-US"/>
              <a:t>Science of water reuse</a:t>
            </a:r>
          </a:p>
        </p:txBody>
      </p:sp>
      <p:sp>
        <p:nvSpPr>
          <p:cNvPr id="269314" name="Text Box 2"/>
          <p:cNvSpPr txBox="1">
            <a:spLocks noChangeArrowheads="1"/>
          </p:cNvSpPr>
          <p:nvPr/>
        </p:nvSpPr>
        <p:spPr bwMode="auto">
          <a:xfrm>
            <a:off x="3045635" y="6570663"/>
            <a:ext cx="275428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r>
              <a:rPr lang="en-AU" sz="1400" dirty="0">
                <a:solidFill>
                  <a:schemeClr val="bg1"/>
                </a:solidFill>
              </a:rPr>
              <a:t>Slide modified from Elise Bekele</a:t>
            </a:r>
          </a:p>
        </p:txBody>
      </p:sp>
      <p:grpSp>
        <p:nvGrpSpPr>
          <p:cNvPr id="269315" name="Group 3"/>
          <p:cNvGrpSpPr>
            <a:grpSpLocks/>
          </p:cNvGrpSpPr>
          <p:nvPr/>
        </p:nvGrpSpPr>
        <p:grpSpPr bwMode="auto">
          <a:xfrm>
            <a:off x="0" y="981075"/>
            <a:ext cx="9029700" cy="5568950"/>
            <a:chOff x="0" y="676"/>
            <a:chExt cx="5688" cy="3508"/>
          </a:xfrm>
        </p:grpSpPr>
        <p:pic>
          <p:nvPicPr>
            <p:cNvPr id="269316" name="Picture 4"/>
            <p:cNvPicPr>
              <a:picLocks noChangeAspect="1" noChangeArrowheads="1"/>
            </p:cNvPicPr>
            <p:nvPr/>
          </p:nvPicPr>
          <p:blipFill>
            <a:blip r:embed="rId3">
              <a:extLst>
                <a:ext uri="{28A0092B-C50C-407E-A947-70E740481C1C}">
                  <a14:useLocalDpi xmlns:a14="http://schemas.microsoft.com/office/drawing/2010/main" val="0"/>
                </a:ext>
              </a:extLst>
            </a:blip>
            <a:srcRect l="19220" t="29448" r="6718" b="10770"/>
            <a:stretch>
              <a:fillRect/>
            </a:stretch>
          </p:blipFill>
          <p:spPr bwMode="auto">
            <a:xfrm>
              <a:off x="0" y="676"/>
              <a:ext cx="5688" cy="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9317" name="Picture 5"/>
            <p:cNvPicPr>
              <a:picLocks noChangeAspect="1" noChangeArrowheads="1"/>
            </p:cNvPicPr>
            <p:nvPr/>
          </p:nvPicPr>
          <p:blipFill>
            <a:blip r:embed="rId4">
              <a:extLst>
                <a:ext uri="{28A0092B-C50C-407E-A947-70E740481C1C}">
                  <a14:useLocalDpi xmlns:a14="http://schemas.microsoft.com/office/drawing/2010/main" val="0"/>
                </a:ext>
              </a:extLst>
            </a:blip>
            <a:srcRect l="86836" t="90797" b="3647"/>
            <a:stretch>
              <a:fillRect/>
            </a:stretch>
          </p:blipFill>
          <p:spPr bwMode="auto">
            <a:xfrm>
              <a:off x="5062" y="3977"/>
              <a:ext cx="614"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9318" name="Oval 6"/>
          <p:cNvSpPr>
            <a:spLocks noChangeAspect="1" noChangeArrowheads="1"/>
          </p:cNvSpPr>
          <p:nvPr/>
        </p:nvSpPr>
        <p:spPr bwMode="auto">
          <a:xfrm>
            <a:off x="3154363"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19" name="Rectangle 7"/>
          <p:cNvSpPr>
            <a:spLocks noChangeArrowheads="1"/>
          </p:cNvSpPr>
          <p:nvPr/>
        </p:nvSpPr>
        <p:spPr bwMode="auto">
          <a:xfrm>
            <a:off x="981075" y="82550"/>
            <a:ext cx="6975475"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8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800">
                <a:solidFill>
                  <a:schemeClr val="tx1"/>
                </a:solidFill>
                <a:latin typeface="Arial" panose="020B0604020202020204" pitchFamily="34" charset="0"/>
              </a:defRPr>
            </a:lvl3pPr>
            <a:lvl4pPr>
              <a:defRPr sz="2800">
                <a:solidFill>
                  <a:schemeClr val="tx1"/>
                </a:solidFill>
                <a:latin typeface="Arial" panose="020B0604020202020204" pitchFamily="34" charset="0"/>
              </a:defRPr>
            </a:lvl4pPr>
            <a:lvl5pPr>
              <a:defRPr sz="2800">
                <a:solidFill>
                  <a:schemeClr val="tx1"/>
                </a:solidFill>
                <a:latin typeface="Arial" panose="020B0604020202020204" pitchFamily="34" charset="0"/>
              </a:defRPr>
            </a:lvl5pPr>
            <a:lvl6pPr marL="457200" fontAlgn="base">
              <a:spcBef>
                <a:spcPct val="0"/>
              </a:spcBef>
              <a:spcAft>
                <a:spcPct val="0"/>
              </a:spcAft>
              <a:defRPr sz="2800">
                <a:solidFill>
                  <a:schemeClr val="tx1"/>
                </a:solidFill>
                <a:latin typeface="Arial" panose="020B0604020202020204" pitchFamily="34" charset="0"/>
              </a:defRPr>
            </a:lvl6pPr>
            <a:lvl7pPr marL="914400" fontAlgn="base">
              <a:spcBef>
                <a:spcPct val="0"/>
              </a:spcBef>
              <a:spcAft>
                <a:spcPct val="0"/>
              </a:spcAft>
              <a:defRPr sz="2800">
                <a:solidFill>
                  <a:schemeClr val="tx1"/>
                </a:solidFill>
                <a:latin typeface="Arial" panose="020B0604020202020204" pitchFamily="34" charset="0"/>
              </a:defRPr>
            </a:lvl7pPr>
            <a:lvl8pPr marL="1371600" fontAlgn="base">
              <a:spcBef>
                <a:spcPct val="0"/>
              </a:spcBef>
              <a:spcAft>
                <a:spcPct val="0"/>
              </a:spcAft>
              <a:defRPr sz="2800">
                <a:solidFill>
                  <a:schemeClr val="tx1"/>
                </a:solidFill>
                <a:latin typeface="Arial" panose="020B0604020202020204" pitchFamily="34" charset="0"/>
              </a:defRPr>
            </a:lvl8pPr>
            <a:lvl9pPr marL="1828800" fontAlgn="base">
              <a:spcBef>
                <a:spcPct val="0"/>
              </a:spcBef>
              <a:spcAft>
                <a:spcPct val="0"/>
              </a:spcAft>
              <a:defRPr sz="2800">
                <a:solidFill>
                  <a:schemeClr val="tx1"/>
                </a:solidFill>
                <a:latin typeface="Arial" panose="020B0604020202020204" pitchFamily="34" charset="0"/>
              </a:defRPr>
            </a:lvl9pPr>
          </a:lstStyle>
          <a:p>
            <a:r>
              <a:rPr lang="en-AU" altLang="en-US" sz="1800"/>
              <a:t>Floreat Infiltration Galleries – Groundwater Quality</a:t>
            </a:r>
            <a:br>
              <a:rPr lang="en-AU" altLang="en-US" sz="1800"/>
            </a:br>
            <a:r>
              <a:rPr lang="en-AU" altLang="en-US" sz="1800"/>
              <a:t>Data from Oct. 2005 to Dec. 2006</a:t>
            </a:r>
          </a:p>
        </p:txBody>
      </p:sp>
      <p:grpSp>
        <p:nvGrpSpPr>
          <p:cNvPr id="269320" name="Group 8"/>
          <p:cNvGrpSpPr>
            <a:grpSpLocks/>
          </p:cNvGrpSpPr>
          <p:nvPr/>
        </p:nvGrpSpPr>
        <p:grpSpPr bwMode="auto">
          <a:xfrm>
            <a:off x="3203575" y="1231900"/>
            <a:ext cx="4248150" cy="574675"/>
            <a:chOff x="1066" y="1072"/>
            <a:chExt cx="2676" cy="362"/>
          </a:xfrm>
        </p:grpSpPr>
        <p:sp>
          <p:nvSpPr>
            <p:cNvPr id="269321" name="Line 9"/>
            <p:cNvSpPr>
              <a:spLocks noChangeShapeType="1"/>
            </p:cNvSpPr>
            <p:nvPr/>
          </p:nvSpPr>
          <p:spPr bwMode="auto">
            <a:xfrm flipH="1">
              <a:off x="1066" y="1434"/>
              <a:ext cx="2676" cy="0"/>
            </a:xfrm>
            <a:prstGeom prst="line">
              <a:avLst/>
            </a:prstGeom>
            <a:noFill/>
            <a:ln w="38100">
              <a:solidFill>
                <a:srgbClr val="BBE0E3"/>
              </a:solidFill>
              <a:prstDash val="dash"/>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69322" name="Text Box 10"/>
            <p:cNvSpPr txBox="1">
              <a:spLocks noChangeArrowheads="1"/>
            </p:cNvSpPr>
            <p:nvPr/>
          </p:nvSpPr>
          <p:spPr bwMode="auto">
            <a:xfrm>
              <a:off x="1565" y="1072"/>
              <a:ext cx="1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AU" altLang="en-US" b="1">
                  <a:solidFill>
                    <a:srgbClr val="FFFF00"/>
                  </a:solidFill>
                </a:rPr>
                <a:t>Groundwater Flow</a:t>
              </a:r>
            </a:p>
          </p:txBody>
        </p:sp>
      </p:grpSp>
      <p:sp>
        <p:nvSpPr>
          <p:cNvPr id="269323" name="Rectangle 11"/>
          <p:cNvSpPr>
            <a:spLocks noChangeArrowheads="1"/>
          </p:cNvSpPr>
          <p:nvPr/>
        </p:nvSpPr>
        <p:spPr bwMode="auto">
          <a:xfrm rot="5400000">
            <a:off x="6019801" y="3224212"/>
            <a:ext cx="1854200" cy="104775"/>
          </a:xfrm>
          <a:prstGeom prst="rect">
            <a:avLst/>
          </a:prstGeom>
          <a:solidFill>
            <a:srgbClr val="FFFF66"/>
          </a:solidFill>
          <a:ln w="9525" algn="ctr">
            <a:solidFill>
              <a:srgbClr val="00336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269324" name="Rectangle 12"/>
          <p:cNvSpPr>
            <a:spLocks noChangeArrowheads="1"/>
          </p:cNvSpPr>
          <p:nvPr/>
        </p:nvSpPr>
        <p:spPr bwMode="auto">
          <a:xfrm rot="5400000">
            <a:off x="6350001" y="3211512"/>
            <a:ext cx="1854200" cy="104775"/>
          </a:xfrm>
          <a:prstGeom prst="rect">
            <a:avLst/>
          </a:prstGeom>
          <a:solidFill>
            <a:srgbClr val="FFFF66"/>
          </a:solidFill>
          <a:ln w="9525" algn="ctr">
            <a:solidFill>
              <a:srgbClr val="00336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269325" name="Oval 13"/>
          <p:cNvSpPr>
            <a:spLocks noChangeAspect="1" noChangeArrowheads="1"/>
          </p:cNvSpPr>
          <p:nvPr/>
        </p:nvSpPr>
        <p:spPr bwMode="auto">
          <a:xfrm>
            <a:off x="4383088"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26" name="Oval 14"/>
          <p:cNvSpPr>
            <a:spLocks noChangeAspect="1" noChangeArrowheads="1"/>
          </p:cNvSpPr>
          <p:nvPr/>
        </p:nvSpPr>
        <p:spPr bwMode="auto">
          <a:xfrm>
            <a:off x="5748338" y="32527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27" name="Oval 15"/>
          <p:cNvSpPr>
            <a:spLocks noChangeAspect="1" noChangeArrowheads="1"/>
          </p:cNvSpPr>
          <p:nvPr/>
        </p:nvSpPr>
        <p:spPr bwMode="auto">
          <a:xfrm>
            <a:off x="6357938" y="325913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28" name="Oval 16"/>
          <p:cNvSpPr>
            <a:spLocks noChangeAspect="1" noChangeArrowheads="1"/>
          </p:cNvSpPr>
          <p:nvPr/>
        </p:nvSpPr>
        <p:spPr bwMode="auto">
          <a:xfrm>
            <a:off x="6488113"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29" name="Oval 17"/>
          <p:cNvSpPr>
            <a:spLocks noChangeAspect="1" noChangeArrowheads="1"/>
          </p:cNvSpPr>
          <p:nvPr/>
        </p:nvSpPr>
        <p:spPr bwMode="auto">
          <a:xfrm>
            <a:off x="6697663" y="391953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0" name="Oval 18"/>
          <p:cNvSpPr>
            <a:spLocks noChangeAspect="1" noChangeArrowheads="1"/>
          </p:cNvSpPr>
          <p:nvPr/>
        </p:nvSpPr>
        <p:spPr bwMode="auto">
          <a:xfrm>
            <a:off x="7510463"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1" name="Oval 19"/>
          <p:cNvSpPr>
            <a:spLocks noChangeAspect="1" noChangeArrowheads="1"/>
          </p:cNvSpPr>
          <p:nvPr/>
        </p:nvSpPr>
        <p:spPr bwMode="auto">
          <a:xfrm>
            <a:off x="7205663" y="3211513"/>
            <a:ext cx="149225" cy="14922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2" name="Oval 20"/>
          <p:cNvSpPr>
            <a:spLocks noChangeAspect="1" noChangeArrowheads="1"/>
          </p:cNvSpPr>
          <p:nvPr/>
        </p:nvSpPr>
        <p:spPr bwMode="auto">
          <a:xfrm>
            <a:off x="6869113" y="3211513"/>
            <a:ext cx="149225" cy="14922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3" name="Oval 21"/>
          <p:cNvSpPr>
            <a:spLocks noChangeAspect="1" noChangeArrowheads="1"/>
          </p:cNvSpPr>
          <p:nvPr/>
        </p:nvSpPr>
        <p:spPr bwMode="auto">
          <a:xfrm>
            <a:off x="4506913" y="32527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4" name="Oval 22"/>
          <p:cNvSpPr>
            <a:spLocks noChangeAspect="1" noChangeArrowheads="1"/>
          </p:cNvSpPr>
          <p:nvPr/>
        </p:nvSpPr>
        <p:spPr bwMode="auto">
          <a:xfrm>
            <a:off x="4659313" y="32527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5" name="Oval 23"/>
          <p:cNvSpPr>
            <a:spLocks noChangeAspect="1" noChangeArrowheads="1"/>
          </p:cNvSpPr>
          <p:nvPr/>
        </p:nvSpPr>
        <p:spPr bwMode="auto">
          <a:xfrm>
            <a:off x="5218113" y="32591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6" name="Oval 24"/>
          <p:cNvSpPr>
            <a:spLocks noChangeAspect="1" noChangeArrowheads="1"/>
          </p:cNvSpPr>
          <p:nvPr/>
        </p:nvSpPr>
        <p:spPr bwMode="auto">
          <a:xfrm>
            <a:off x="5357813" y="32591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7" name="Oval 25"/>
          <p:cNvSpPr>
            <a:spLocks noChangeAspect="1" noChangeArrowheads="1"/>
          </p:cNvSpPr>
          <p:nvPr/>
        </p:nvSpPr>
        <p:spPr bwMode="auto">
          <a:xfrm>
            <a:off x="5748338" y="301783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8" name="Oval 26"/>
          <p:cNvSpPr>
            <a:spLocks noChangeAspect="1" noChangeArrowheads="1"/>
          </p:cNvSpPr>
          <p:nvPr/>
        </p:nvSpPr>
        <p:spPr bwMode="auto">
          <a:xfrm>
            <a:off x="5748338" y="34877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39" name="Oval 27"/>
          <p:cNvSpPr>
            <a:spLocks noChangeAspect="1" noChangeArrowheads="1"/>
          </p:cNvSpPr>
          <p:nvPr/>
        </p:nvSpPr>
        <p:spPr bwMode="auto">
          <a:xfrm>
            <a:off x="6357938" y="31130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40" name="Oval 28"/>
          <p:cNvSpPr>
            <a:spLocks noChangeAspect="1" noChangeArrowheads="1"/>
          </p:cNvSpPr>
          <p:nvPr/>
        </p:nvSpPr>
        <p:spPr bwMode="auto">
          <a:xfrm>
            <a:off x="6357938" y="34115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41" name="Oval 29"/>
          <p:cNvSpPr>
            <a:spLocks noChangeAspect="1" noChangeArrowheads="1"/>
          </p:cNvSpPr>
          <p:nvPr/>
        </p:nvSpPr>
        <p:spPr bwMode="auto">
          <a:xfrm>
            <a:off x="6691313" y="27066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69342" name="Text Box 30"/>
          <p:cNvSpPr txBox="1">
            <a:spLocks noChangeArrowheads="1"/>
          </p:cNvSpPr>
          <p:nvPr/>
        </p:nvSpPr>
        <p:spPr bwMode="auto">
          <a:xfrm>
            <a:off x="2560638" y="2944813"/>
            <a:ext cx="10826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Recovery bore</a:t>
            </a:r>
          </a:p>
        </p:txBody>
      </p:sp>
      <p:sp>
        <p:nvSpPr>
          <p:cNvPr id="269343" name="Text Box 31"/>
          <p:cNvSpPr txBox="1">
            <a:spLocks noChangeArrowheads="1"/>
          </p:cNvSpPr>
          <p:nvPr/>
        </p:nvSpPr>
        <p:spPr bwMode="auto">
          <a:xfrm>
            <a:off x="4262438" y="2970213"/>
            <a:ext cx="26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3</a:t>
            </a:r>
          </a:p>
        </p:txBody>
      </p:sp>
      <p:sp>
        <p:nvSpPr>
          <p:cNvPr id="269344" name="Text Box 32"/>
          <p:cNvSpPr txBox="1">
            <a:spLocks noChangeArrowheads="1"/>
          </p:cNvSpPr>
          <p:nvPr/>
        </p:nvSpPr>
        <p:spPr bwMode="auto">
          <a:xfrm>
            <a:off x="5611813" y="2719388"/>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10</a:t>
            </a:r>
          </a:p>
        </p:txBody>
      </p:sp>
      <p:sp>
        <p:nvSpPr>
          <p:cNvPr id="269345" name="Text Box 33"/>
          <p:cNvSpPr txBox="1">
            <a:spLocks noChangeArrowheads="1"/>
          </p:cNvSpPr>
          <p:nvPr/>
        </p:nvSpPr>
        <p:spPr bwMode="auto">
          <a:xfrm>
            <a:off x="6103938" y="3125788"/>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8</a:t>
            </a:r>
          </a:p>
        </p:txBody>
      </p:sp>
      <p:sp>
        <p:nvSpPr>
          <p:cNvPr id="269346" name="Text Box 34"/>
          <p:cNvSpPr txBox="1">
            <a:spLocks noChangeArrowheads="1"/>
          </p:cNvSpPr>
          <p:nvPr/>
        </p:nvSpPr>
        <p:spPr bwMode="auto">
          <a:xfrm>
            <a:off x="6519863" y="312261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6</a:t>
            </a:r>
          </a:p>
        </p:txBody>
      </p:sp>
      <p:sp>
        <p:nvSpPr>
          <p:cNvPr id="269347" name="Text Box 35"/>
          <p:cNvSpPr txBox="1">
            <a:spLocks noChangeArrowheads="1"/>
          </p:cNvSpPr>
          <p:nvPr/>
        </p:nvSpPr>
        <p:spPr bwMode="auto">
          <a:xfrm>
            <a:off x="6599238" y="3633788"/>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1</a:t>
            </a:r>
          </a:p>
        </p:txBody>
      </p:sp>
      <p:sp>
        <p:nvSpPr>
          <p:cNvPr id="269348" name="Text Box 36"/>
          <p:cNvSpPr txBox="1">
            <a:spLocks noChangeArrowheads="1"/>
          </p:cNvSpPr>
          <p:nvPr/>
        </p:nvSpPr>
        <p:spPr bwMode="auto">
          <a:xfrm>
            <a:off x="7397750" y="300196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5</a:t>
            </a:r>
          </a:p>
        </p:txBody>
      </p:sp>
      <p:sp>
        <p:nvSpPr>
          <p:cNvPr id="269349" name="Text Box 37"/>
          <p:cNvSpPr txBox="1">
            <a:spLocks noChangeArrowheads="1"/>
          </p:cNvSpPr>
          <p:nvPr/>
        </p:nvSpPr>
        <p:spPr bwMode="auto">
          <a:xfrm rot="16200000">
            <a:off x="4053682" y="5822156"/>
            <a:ext cx="768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3</a:t>
            </a:r>
          </a:p>
        </p:txBody>
      </p:sp>
      <p:sp>
        <p:nvSpPr>
          <p:cNvPr id="269350" name="Text Box 38"/>
          <p:cNvSpPr txBox="1">
            <a:spLocks noChangeArrowheads="1"/>
          </p:cNvSpPr>
          <p:nvPr/>
        </p:nvSpPr>
        <p:spPr bwMode="auto">
          <a:xfrm rot="16200000">
            <a:off x="2593182" y="5593556"/>
            <a:ext cx="1225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Recovery bore</a:t>
            </a:r>
          </a:p>
        </p:txBody>
      </p:sp>
      <p:sp>
        <p:nvSpPr>
          <p:cNvPr id="269351" name="Text Box 39"/>
          <p:cNvSpPr txBox="1">
            <a:spLocks noChangeArrowheads="1"/>
          </p:cNvSpPr>
          <p:nvPr/>
        </p:nvSpPr>
        <p:spPr bwMode="auto">
          <a:xfrm rot="16200000">
            <a:off x="5380832" y="5784056"/>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10</a:t>
            </a:r>
          </a:p>
        </p:txBody>
      </p:sp>
      <p:sp>
        <p:nvSpPr>
          <p:cNvPr id="269352" name="Text Box 40"/>
          <p:cNvSpPr txBox="1">
            <a:spLocks noChangeArrowheads="1"/>
          </p:cNvSpPr>
          <p:nvPr/>
        </p:nvSpPr>
        <p:spPr bwMode="auto">
          <a:xfrm rot="16200000">
            <a:off x="5923757" y="5784056"/>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8</a:t>
            </a:r>
          </a:p>
        </p:txBody>
      </p:sp>
      <p:sp>
        <p:nvSpPr>
          <p:cNvPr id="269353" name="Text Box 41"/>
          <p:cNvSpPr txBox="1">
            <a:spLocks noChangeArrowheads="1"/>
          </p:cNvSpPr>
          <p:nvPr/>
        </p:nvSpPr>
        <p:spPr bwMode="auto">
          <a:xfrm rot="16200000">
            <a:off x="6092032" y="5784056"/>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6</a:t>
            </a:r>
          </a:p>
        </p:txBody>
      </p:sp>
      <p:sp>
        <p:nvSpPr>
          <p:cNvPr id="269354" name="Text Box 42"/>
          <p:cNvSpPr txBox="1">
            <a:spLocks noChangeArrowheads="1"/>
          </p:cNvSpPr>
          <p:nvPr/>
        </p:nvSpPr>
        <p:spPr bwMode="auto">
          <a:xfrm rot="16200000">
            <a:off x="6098382" y="5564981"/>
            <a:ext cx="1282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Bores 1&amp; 2 </a:t>
            </a:r>
          </a:p>
        </p:txBody>
      </p:sp>
      <p:sp>
        <p:nvSpPr>
          <p:cNvPr id="269355" name="Text Box 43"/>
          <p:cNvSpPr txBox="1">
            <a:spLocks noChangeArrowheads="1"/>
          </p:cNvSpPr>
          <p:nvPr/>
        </p:nvSpPr>
        <p:spPr bwMode="auto">
          <a:xfrm>
            <a:off x="6599238" y="241141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2</a:t>
            </a:r>
          </a:p>
        </p:txBody>
      </p:sp>
      <p:sp>
        <p:nvSpPr>
          <p:cNvPr id="269356" name="Text Box 44"/>
          <p:cNvSpPr txBox="1">
            <a:spLocks noChangeArrowheads="1"/>
          </p:cNvSpPr>
          <p:nvPr/>
        </p:nvSpPr>
        <p:spPr bwMode="auto">
          <a:xfrm rot="16200000">
            <a:off x="6123782" y="5412581"/>
            <a:ext cx="1587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Gallery West</a:t>
            </a:r>
          </a:p>
        </p:txBody>
      </p:sp>
      <p:sp>
        <p:nvSpPr>
          <p:cNvPr id="269357" name="Text Box 45"/>
          <p:cNvSpPr txBox="1">
            <a:spLocks noChangeArrowheads="1"/>
          </p:cNvSpPr>
          <p:nvPr/>
        </p:nvSpPr>
        <p:spPr bwMode="auto">
          <a:xfrm rot="16200000">
            <a:off x="6466682" y="5412581"/>
            <a:ext cx="1587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Gallery East</a:t>
            </a:r>
          </a:p>
        </p:txBody>
      </p:sp>
      <p:sp>
        <p:nvSpPr>
          <p:cNvPr id="269358" name="Text Box 46"/>
          <p:cNvSpPr txBox="1">
            <a:spLocks noChangeArrowheads="1"/>
          </p:cNvSpPr>
          <p:nvPr/>
        </p:nvSpPr>
        <p:spPr bwMode="auto">
          <a:xfrm rot="16200000">
            <a:off x="7163594" y="5817394"/>
            <a:ext cx="777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5</a:t>
            </a:r>
          </a:p>
        </p:txBody>
      </p:sp>
      <p:pic>
        <p:nvPicPr>
          <p:cNvPr id="269359" name="Picture 47"/>
          <p:cNvPicPr>
            <a:picLocks noChangeAspect="1" noChangeArrowheads="1"/>
          </p:cNvPicPr>
          <p:nvPr/>
        </p:nvPicPr>
        <p:blipFill>
          <a:blip r:embed="rId5">
            <a:extLst>
              <a:ext uri="{28A0092B-C50C-407E-A947-70E740481C1C}">
                <a14:useLocalDpi xmlns:a14="http://schemas.microsoft.com/office/drawing/2010/main" val="0"/>
              </a:ext>
            </a:extLst>
          </a:blip>
          <a:srcRect l="3926" t="64359" r="1309" b="2832"/>
          <a:stretch>
            <a:fillRect/>
          </a:stretch>
        </p:blipFill>
        <p:spPr bwMode="auto">
          <a:xfrm>
            <a:off x="2840038" y="3949700"/>
            <a:ext cx="5976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9360" name="Group 48"/>
          <p:cNvGrpSpPr>
            <a:grpSpLocks/>
          </p:cNvGrpSpPr>
          <p:nvPr/>
        </p:nvGrpSpPr>
        <p:grpSpPr bwMode="auto">
          <a:xfrm>
            <a:off x="7607300" y="5070475"/>
            <a:ext cx="361950" cy="190500"/>
            <a:chOff x="4792" y="3210"/>
            <a:chExt cx="228" cy="120"/>
          </a:xfrm>
        </p:grpSpPr>
        <p:sp>
          <p:nvSpPr>
            <p:cNvPr id="269361" name="Line 49"/>
            <p:cNvSpPr>
              <a:spLocks noChangeShapeType="1"/>
            </p:cNvSpPr>
            <p:nvPr/>
          </p:nvSpPr>
          <p:spPr bwMode="auto">
            <a:xfrm flipH="1">
              <a:off x="4858" y="321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sp>
          <p:nvSpPr>
            <p:cNvPr id="269362" name="Line 50"/>
            <p:cNvSpPr>
              <a:spLocks noChangeShapeType="1"/>
            </p:cNvSpPr>
            <p:nvPr/>
          </p:nvSpPr>
          <p:spPr bwMode="auto">
            <a:xfrm flipH="1">
              <a:off x="4792" y="321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sp>
          <p:nvSpPr>
            <p:cNvPr id="269363" name="Line 51"/>
            <p:cNvSpPr>
              <a:spLocks noChangeShapeType="1"/>
            </p:cNvSpPr>
            <p:nvPr/>
          </p:nvSpPr>
          <p:spPr bwMode="auto">
            <a:xfrm flipH="1">
              <a:off x="4924" y="321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grpSp>
      <p:sp>
        <p:nvSpPr>
          <p:cNvPr id="269364" name="Text Box 52"/>
          <p:cNvSpPr txBox="1">
            <a:spLocks noChangeArrowheads="1"/>
          </p:cNvSpPr>
          <p:nvPr/>
        </p:nvSpPr>
        <p:spPr bwMode="auto">
          <a:xfrm>
            <a:off x="7092950" y="425450"/>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b="1"/>
              <a:t>Phosphate</a:t>
            </a:r>
          </a:p>
        </p:txBody>
      </p:sp>
      <p:sp>
        <p:nvSpPr>
          <p:cNvPr id="269365" name="Text Box 53"/>
          <p:cNvSpPr txBox="1">
            <a:spLocks noChangeArrowheads="1"/>
          </p:cNvSpPr>
          <p:nvPr/>
        </p:nvSpPr>
        <p:spPr bwMode="auto">
          <a:xfrm rot="16200000">
            <a:off x="7573963" y="5680075"/>
            <a:ext cx="9969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80000"/>
              </a:lnSpc>
              <a:spcBef>
                <a:spcPct val="50000"/>
              </a:spcBef>
              <a:buFont typeface="Wingdings" panose="05000000000000000000" pitchFamily="2" charset="2"/>
              <a:buNone/>
            </a:pPr>
            <a:r>
              <a:rPr lang="en-AU" altLang="en-US" sz="1200">
                <a:solidFill>
                  <a:srgbClr val="FFFF00"/>
                </a:solidFill>
              </a:rPr>
              <a:t>Background bore 1</a:t>
            </a:r>
          </a:p>
        </p:txBody>
      </p:sp>
    </p:spTree>
    <p:extLst>
      <p:ext uri="{BB962C8B-B14F-4D97-AF65-F5344CB8AC3E}">
        <p14:creationId xmlns:p14="http://schemas.microsoft.com/office/powerpoint/2010/main" val="3282577057"/>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1"/>
          <p:cNvSpPr>
            <a:spLocks noGrp="1"/>
          </p:cNvSpPr>
          <p:nvPr>
            <p:ph type="ftr" sz="quarter" idx="10"/>
          </p:nvPr>
        </p:nvSpPr>
        <p:spPr/>
        <p:txBody>
          <a:bodyPr/>
          <a:lstStyle/>
          <a:p>
            <a:r>
              <a:rPr lang="en-AU" altLang="en-US" dirty="0" smtClean="0"/>
              <a:t>S</a:t>
            </a:r>
            <a:endParaRPr lang="en-AU" altLang="en-US" dirty="0"/>
          </a:p>
        </p:txBody>
      </p:sp>
      <p:sp>
        <p:nvSpPr>
          <p:cNvPr id="271362" name="Text Box 2"/>
          <p:cNvSpPr txBox="1">
            <a:spLocks noChangeArrowheads="1"/>
          </p:cNvSpPr>
          <p:nvPr/>
        </p:nvSpPr>
        <p:spPr bwMode="auto">
          <a:xfrm>
            <a:off x="3557588" y="6067425"/>
            <a:ext cx="2028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50000"/>
              </a:spcBef>
              <a:buFont typeface="Wingdings" panose="05000000000000000000" pitchFamily="2" charset="2"/>
              <a:buNone/>
            </a:pPr>
            <a:r>
              <a:rPr lang="en-AU" altLang="en-US" sz="1400" b="1"/>
              <a:t>(from Dr Elise Bekele)</a:t>
            </a:r>
          </a:p>
        </p:txBody>
      </p:sp>
      <p:grpSp>
        <p:nvGrpSpPr>
          <p:cNvPr id="271363" name="Group 3"/>
          <p:cNvGrpSpPr>
            <a:grpSpLocks/>
          </p:cNvGrpSpPr>
          <p:nvPr/>
        </p:nvGrpSpPr>
        <p:grpSpPr bwMode="auto">
          <a:xfrm>
            <a:off x="0" y="996950"/>
            <a:ext cx="9029700" cy="5568950"/>
            <a:chOff x="0" y="676"/>
            <a:chExt cx="5688" cy="3508"/>
          </a:xfrm>
        </p:grpSpPr>
        <p:pic>
          <p:nvPicPr>
            <p:cNvPr id="271364" name="Picture 4"/>
            <p:cNvPicPr>
              <a:picLocks noChangeAspect="1" noChangeArrowheads="1"/>
            </p:cNvPicPr>
            <p:nvPr/>
          </p:nvPicPr>
          <p:blipFill>
            <a:blip r:embed="rId3">
              <a:extLst>
                <a:ext uri="{28A0092B-C50C-407E-A947-70E740481C1C}">
                  <a14:useLocalDpi xmlns:a14="http://schemas.microsoft.com/office/drawing/2010/main" val="0"/>
                </a:ext>
              </a:extLst>
            </a:blip>
            <a:srcRect l="19220" t="29448" r="6718" b="10770"/>
            <a:stretch>
              <a:fillRect/>
            </a:stretch>
          </p:blipFill>
          <p:spPr bwMode="auto">
            <a:xfrm>
              <a:off x="0" y="676"/>
              <a:ext cx="5688" cy="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65" name="Picture 5"/>
            <p:cNvPicPr>
              <a:picLocks noChangeAspect="1" noChangeArrowheads="1"/>
            </p:cNvPicPr>
            <p:nvPr/>
          </p:nvPicPr>
          <p:blipFill>
            <a:blip r:embed="rId4">
              <a:extLst>
                <a:ext uri="{28A0092B-C50C-407E-A947-70E740481C1C}">
                  <a14:useLocalDpi xmlns:a14="http://schemas.microsoft.com/office/drawing/2010/main" val="0"/>
                </a:ext>
              </a:extLst>
            </a:blip>
            <a:srcRect l="86836" t="90797" b="3647"/>
            <a:stretch>
              <a:fillRect/>
            </a:stretch>
          </p:blipFill>
          <p:spPr bwMode="auto">
            <a:xfrm>
              <a:off x="5062" y="3977"/>
              <a:ext cx="614"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1366" name="Oval 6"/>
          <p:cNvSpPr>
            <a:spLocks noChangeAspect="1" noChangeArrowheads="1"/>
          </p:cNvSpPr>
          <p:nvPr/>
        </p:nvSpPr>
        <p:spPr bwMode="auto">
          <a:xfrm>
            <a:off x="3154363"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67" name="Rectangle 7"/>
          <p:cNvSpPr>
            <a:spLocks noChangeArrowheads="1"/>
          </p:cNvSpPr>
          <p:nvPr/>
        </p:nvSpPr>
        <p:spPr bwMode="auto">
          <a:xfrm>
            <a:off x="1009650" y="0"/>
            <a:ext cx="608330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8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800">
                <a:solidFill>
                  <a:schemeClr val="tx1"/>
                </a:solidFill>
                <a:latin typeface="Arial" panose="020B0604020202020204" pitchFamily="34" charset="0"/>
              </a:defRPr>
            </a:lvl3pPr>
            <a:lvl4pPr>
              <a:defRPr sz="2800">
                <a:solidFill>
                  <a:schemeClr val="tx1"/>
                </a:solidFill>
                <a:latin typeface="Arial" panose="020B0604020202020204" pitchFamily="34" charset="0"/>
              </a:defRPr>
            </a:lvl4pPr>
            <a:lvl5pPr>
              <a:defRPr sz="2800">
                <a:solidFill>
                  <a:schemeClr val="tx1"/>
                </a:solidFill>
                <a:latin typeface="Arial" panose="020B0604020202020204" pitchFamily="34" charset="0"/>
              </a:defRPr>
            </a:lvl5pPr>
            <a:lvl6pPr marL="457200" fontAlgn="base">
              <a:spcBef>
                <a:spcPct val="0"/>
              </a:spcBef>
              <a:spcAft>
                <a:spcPct val="0"/>
              </a:spcAft>
              <a:defRPr sz="2800">
                <a:solidFill>
                  <a:schemeClr val="tx1"/>
                </a:solidFill>
                <a:latin typeface="Arial" panose="020B0604020202020204" pitchFamily="34" charset="0"/>
              </a:defRPr>
            </a:lvl6pPr>
            <a:lvl7pPr marL="914400" fontAlgn="base">
              <a:spcBef>
                <a:spcPct val="0"/>
              </a:spcBef>
              <a:spcAft>
                <a:spcPct val="0"/>
              </a:spcAft>
              <a:defRPr sz="2800">
                <a:solidFill>
                  <a:schemeClr val="tx1"/>
                </a:solidFill>
                <a:latin typeface="Arial" panose="020B0604020202020204" pitchFamily="34" charset="0"/>
              </a:defRPr>
            </a:lvl7pPr>
            <a:lvl8pPr marL="1371600" fontAlgn="base">
              <a:spcBef>
                <a:spcPct val="0"/>
              </a:spcBef>
              <a:spcAft>
                <a:spcPct val="0"/>
              </a:spcAft>
              <a:defRPr sz="2800">
                <a:solidFill>
                  <a:schemeClr val="tx1"/>
                </a:solidFill>
                <a:latin typeface="Arial" panose="020B0604020202020204" pitchFamily="34" charset="0"/>
              </a:defRPr>
            </a:lvl8pPr>
            <a:lvl9pPr marL="1828800" fontAlgn="base">
              <a:spcBef>
                <a:spcPct val="0"/>
              </a:spcBef>
              <a:spcAft>
                <a:spcPct val="0"/>
              </a:spcAft>
              <a:defRPr sz="2800">
                <a:solidFill>
                  <a:schemeClr val="tx1"/>
                </a:solidFill>
                <a:latin typeface="Arial" panose="020B0604020202020204" pitchFamily="34" charset="0"/>
              </a:defRPr>
            </a:lvl9pPr>
          </a:lstStyle>
          <a:p>
            <a:r>
              <a:rPr lang="en-AU" altLang="en-US" sz="1800"/>
              <a:t>Floreat Infiltration Galleries – Groundwater Quality</a:t>
            </a:r>
            <a:br>
              <a:rPr lang="en-AU" altLang="en-US" sz="1800"/>
            </a:br>
            <a:r>
              <a:rPr lang="en-AU" altLang="en-US" sz="1800"/>
              <a:t>Data from Oct. 2005 to Dec. 2006</a:t>
            </a:r>
          </a:p>
        </p:txBody>
      </p:sp>
      <p:grpSp>
        <p:nvGrpSpPr>
          <p:cNvPr id="271368" name="Group 8"/>
          <p:cNvGrpSpPr>
            <a:grpSpLocks/>
          </p:cNvGrpSpPr>
          <p:nvPr/>
        </p:nvGrpSpPr>
        <p:grpSpPr bwMode="auto">
          <a:xfrm>
            <a:off x="3203575" y="1231900"/>
            <a:ext cx="4248150" cy="574675"/>
            <a:chOff x="1066" y="1072"/>
            <a:chExt cx="2676" cy="362"/>
          </a:xfrm>
        </p:grpSpPr>
        <p:sp>
          <p:nvSpPr>
            <p:cNvPr id="271369" name="Line 9"/>
            <p:cNvSpPr>
              <a:spLocks noChangeShapeType="1"/>
            </p:cNvSpPr>
            <p:nvPr/>
          </p:nvSpPr>
          <p:spPr bwMode="auto">
            <a:xfrm flipH="1">
              <a:off x="1066" y="1434"/>
              <a:ext cx="2676" cy="0"/>
            </a:xfrm>
            <a:prstGeom prst="line">
              <a:avLst/>
            </a:prstGeom>
            <a:noFill/>
            <a:ln w="38100">
              <a:solidFill>
                <a:srgbClr val="BBE0E3"/>
              </a:solidFill>
              <a:prstDash val="dash"/>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271370" name="Text Box 10"/>
            <p:cNvSpPr txBox="1">
              <a:spLocks noChangeArrowheads="1"/>
            </p:cNvSpPr>
            <p:nvPr/>
          </p:nvSpPr>
          <p:spPr bwMode="auto">
            <a:xfrm>
              <a:off x="1565" y="1072"/>
              <a:ext cx="1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AU" altLang="en-US" b="1">
                  <a:solidFill>
                    <a:srgbClr val="FFFF00"/>
                  </a:solidFill>
                </a:rPr>
                <a:t>Groundwater Flow</a:t>
              </a:r>
            </a:p>
          </p:txBody>
        </p:sp>
      </p:grpSp>
      <p:sp>
        <p:nvSpPr>
          <p:cNvPr id="271371" name="Rectangle 11"/>
          <p:cNvSpPr>
            <a:spLocks noChangeArrowheads="1"/>
          </p:cNvSpPr>
          <p:nvPr/>
        </p:nvSpPr>
        <p:spPr bwMode="auto">
          <a:xfrm rot="5400000">
            <a:off x="6019801" y="3224212"/>
            <a:ext cx="1854200" cy="104775"/>
          </a:xfrm>
          <a:prstGeom prst="rect">
            <a:avLst/>
          </a:prstGeom>
          <a:solidFill>
            <a:srgbClr val="FFFF66"/>
          </a:solidFill>
          <a:ln w="9525" algn="ctr">
            <a:solidFill>
              <a:srgbClr val="00336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271372" name="Rectangle 12"/>
          <p:cNvSpPr>
            <a:spLocks noChangeArrowheads="1"/>
          </p:cNvSpPr>
          <p:nvPr/>
        </p:nvSpPr>
        <p:spPr bwMode="auto">
          <a:xfrm rot="5400000">
            <a:off x="6350001" y="3211512"/>
            <a:ext cx="1854200" cy="104775"/>
          </a:xfrm>
          <a:prstGeom prst="rect">
            <a:avLst/>
          </a:prstGeom>
          <a:solidFill>
            <a:srgbClr val="FFFF66"/>
          </a:solidFill>
          <a:ln w="9525" algn="ctr">
            <a:solidFill>
              <a:srgbClr val="00336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271373" name="Oval 13"/>
          <p:cNvSpPr>
            <a:spLocks noChangeAspect="1" noChangeArrowheads="1"/>
          </p:cNvSpPr>
          <p:nvPr/>
        </p:nvSpPr>
        <p:spPr bwMode="auto">
          <a:xfrm>
            <a:off x="4383088"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74" name="Oval 14"/>
          <p:cNvSpPr>
            <a:spLocks noChangeAspect="1" noChangeArrowheads="1"/>
          </p:cNvSpPr>
          <p:nvPr/>
        </p:nvSpPr>
        <p:spPr bwMode="auto">
          <a:xfrm>
            <a:off x="5748338" y="32527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75" name="Oval 15"/>
          <p:cNvSpPr>
            <a:spLocks noChangeAspect="1" noChangeArrowheads="1"/>
          </p:cNvSpPr>
          <p:nvPr/>
        </p:nvSpPr>
        <p:spPr bwMode="auto">
          <a:xfrm>
            <a:off x="6357938" y="325913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76" name="Oval 16"/>
          <p:cNvSpPr>
            <a:spLocks noChangeAspect="1" noChangeArrowheads="1"/>
          </p:cNvSpPr>
          <p:nvPr/>
        </p:nvSpPr>
        <p:spPr bwMode="auto">
          <a:xfrm>
            <a:off x="6488113"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77" name="Oval 17"/>
          <p:cNvSpPr>
            <a:spLocks noChangeAspect="1" noChangeArrowheads="1"/>
          </p:cNvSpPr>
          <p:nvPr/>
        </p:nvSpPr>
        <p:spPr bwMode="auto">
          <a:xfrm>
            <a:off x="6697663" y="391953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78" name="Oval 18"/>
          <p:cNvSpPr>
            <a:spLocks noChangeAspect="1" noChangeArrowheads="1"/>
          </p:cNvSpPr>
          <p:nvPr/>
        </p:nvSpPr>
        <p:spPr bwMode="auto">
          <a:xfrm>
            <a:off x="7510463" y="32527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79" name="Oval 19"/>
          <p:cNvSpPr>
            <a:spLocks noChangeAspect="1" noChangeArrowheads="1"/>
          </p:cNvSpPr>
          <p:nvPr/>
        </p:nvSpPr>
        <p:spPr bwMode="auto">
          <a:xfrm>
            <a:off x="7205663" y="3211513"/>
            <a:ext cx="149225" cy="14922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0" name="Oval 20"/>
          <p:cNvSpPr>
            <a:spLocks noChangeAspect="1" noChangeArrowheads="1"/>
          </p:cNvSpPr>
          <p:nvPr/>
        </p:nvSpPr>
        <p:spPr bwMode="auto">
          <a:xfrm>
            <a:off x="6869113" y="3211513"/>
            <a:ext cx="149225" cy="149225"/>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1" name="Oval 21"/>
          <p:cNvSpPr>
            <a:spLocks noChangeAspect="1" noChangeArrowheads="1"/>
          </p:cNvSpPr>
          <p:nvPr/>
        </p:nvSpPr>
        <p:spPr bwMode="auto">
          <a:xfrm>
            <a:off x="4506913" y="32527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2" name="Oval 22"/>
          <p:cNvSpPr>
            <a:spLocks noChangeAspect="1" noChangeArrowheads="1"/>
          </p:cNvSpPr>
          <p:nvPr/>
        </p:nvSpPr>
        <p:spPr bwMode="auto">
          <a:xfrm>
            <a:off x="4659313" y="32527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3" name="Oval 23"/>
          <p:cNvSpPr>
            <a:spLocks noChangeAspect="1" noChangeArrowheads="1"/>
          </p:cNvSpPr>
          <p:nvPr/>
        </p:nvSpPr>
        <p:spPr bwMode="auto">
          <a:xfrm>
            <a:off x="5218113" y="32591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4" name="Oval 24"/>
          <p:cNvSpPr>
            <a:spLocks noChangeAspect="1" noChangeArrowheads="1"/>
          </p:cNvSpPr>
          <p:nvPr/>
        </p:nvSpPr>
        <p:spPr bwMode="auto">
          <a:xfrm>
            <a:off x="5357813" y="32591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5" name="Oval 25"/>
          <p:cNvSpPr>
            <a:spLocks noChangeAspect="1" noChangeArrowheads="1"/>
          </p:cNvSpPr>
          <p:nvPr/>
        </p:nvSpPr>
        <p:spPr bwMode="auto">
          <a:xfrm>
            <a:off x="5748338" y="301783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6" name="Oval 26"/>
          <p:cNvSpPr>
            <a:spLocks noChangeAspect="1" noChangeArrowheads="1"/>
          </p:cNvSpPr>
          <p:nvPr/>
        </p:nvSpPr>
        <p:spPr bwMode="auto">
          <a:xfrm>
            <a:off x="5748338" y="34877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7" name="Oval 27"/>
          <p:cNvSpPr>
            <a:spLocks noChangeAspect="1" noChangeArrowheads="1"/>
          </p:cNvSpPr>
          <p:nvPr/>
        </p:nvSpPr>
        <p:spPr bwMode="auto">
          <a:xfrm>
            <a:off x="6357938" y="311308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8" name="Oval 28"/>
          <p:cNvSpPr>
            <a:spLocks noChangeAspect="1" noChangeArrowheads="1"/>
          </p:cNvSpPr>
          <p:nvPr/>
        </p:nvSpPr>
        <p:spPr bwMode="auto">
          <a:xfrm>
            <a:off x="6357938" y="3411538"/>
            <a:ext cx="79375" cy="79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89" name="Oval 29"/>
          <p:cNvSpPr>
            <a:spLocks noChangeAspect="1" noChangeArrowheads="1"/>
          </p:cNvSpPr>
          <p:nvPr/>
        </p:nvSpPr>
        <p:spPr bwMode="auto">
          <a:xfrm>
            <a:off x="6691313" y="2706688"/>
            <a:ext cx="79375" cy="7937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71390" name="Text Box 30"/>
          <p:cNvSpPr txBox="1">
            <a:spLocks noChangeArrowheads="1"/>
          </p:cNvSpPr>
          <p:nvPr/>
        </p:nvSpPr>
        <p:spPr bwMode="auto">
          <a:xfrm>
            <a:off x="2560638" y="2944813"/>
            <a:ext cx="10826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Recovery bore</a:t>
            </a:r>
          </a:p>
        </p:txBody>
      </p:sp>
      <p:sp>
        <p:nvSpPr>
          <p:cNvPr id="271391" name="Text Box 31"/>
          <p:cNvSpPr txBox="1">
            <a:spLocks noChangeArrowheads="1"/>
          </p:cNvSpPr>
          <p:nvPr/>
        </p:nvSpPr>
        <p:spPr bwMode="auto">
          <a:xfrm>
            <a:off x="4262438" y="2970213"/>
            <a:ext cx="26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3</a:t>
            </a:r>
          </a:p>
        </p:txBody>
      </p:sp>
      <p:sp>
        <p:nvSpPr>
          <p:cNvPr id="271392" name="Text Box 32"/>
          <p:cNvSpPr txBox="1">
            <a:spLocks noChangeArrowheads="1"/>
          </p:cNvSpPr>
          <p:nvPr/>
        </p:nvSpPr>
        <p:spPr bwMode="auto">
          <a:xfrm>
            <a:off x="5611813" y="2719388"/>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10</a:t>
            </a:r>
          </a:p>
        </p:txBody>
      </p:sp>
      <p:sp>
        <p:nvSpPr>
          <p:cNvPr id="271393" name="Text Box 33"/>
          <p:cNvSpPr txBox="1">
            <a:spLocks noChangeArrowheads="1"/>
          </p:cNvSpPr>
          <p:nvPr/>
        </p:nvSpPr>
        <p:spPr bwMode="auto">
          <a:xfrm>
            <a:off x="6103938" y="3125788"/>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8</a:t>
            </a:r>
          </a:p>
        </p:txBody>
      </p:sp>
      <p:sp>
        <p:nvSpPr>
          <p:cNvPr id="271394" name="Text Box 34"/>
          <p:cNvSpPr txBox="1">
            <a:spLocks noChangeArrowheads="1"/>
          </p:cNvSpPr>
          <p:nvPr/>
        </p:nvSpPr>
        <p:spPr bwMode="auto">
          <a:xfrm>
            <a:off x="6519863" y="312261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6</a:t>
            </a:r>
          </a:p>
        </p:txBody>
      </p:sp>
      <p:sp>
        <p:nvSpPr>
          <p:cNvPr id="271395" name="Text Box 35"/>
          <p:cNvSpPr txBox="1">
            <a:spLocks noChangeArrowheads="1"/>
          </p:cNvSpPr>
          <p:nvPr/>
        </p:nvSpPr>
        <p:spPr bwMode="auto">
          <a:xfrm>
            <a:off x="6599238" y="3633788"/>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1</a:t>
            </a:r>
          </a:p>
        </p:txBody>
      </p:sp>
      <p:sp>
        <p:nvSpPr>
          <p:cNvPr id="271396" name="Text Box 36"/>
          <p:cNvSpPr txBox="1">
            <a:spLocks noChangeArrowheads="1"/>
          </p:cNvSpPr>
          <p:nvPr/>
        </p:nvSpPr>
        <p:spPr bwMode="auto">
          <a:xfrm>
            <a:off x="7397750" y="300196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5</a:t>
            </a:r>
          </a:p>
        </p:txBody>
      </p:sp>
      <p:sp>
        <p:nvSpPr>
          <p:cNvPr id="271397" name="Text Box 37"/>
          <p:cNvSpPr txBox="1">
            <a:spLocks noChangeArrowheads="1"/>
          </p:cNvSpPr>
          <p:nvPr/>
        </p:nvSpPr>
        <p:spPr bwMode="auto">
          <a:xfrm rot="16200000">
            <a:off x="4053682" y="5850731"/>
            <a:ext cx="768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3</a:t>
            </a:r>
          </a:p>
        </p:txBody>
      </p:sp>
      <p:sp>
        <p:nvSpPr>
          <p:cNvPr id="271398" name="Text Box 38"/>
          <p:cNvSpPr txBox="1">
            <a:spLocks noChangeArrowheads="1"/>
          </p:cNvSpPr>
          <p:nvPr/>
        </p:nvSpPr>
        <p:spPr bwMode="auto">
          <a:xfrm rot="16200000">
            <a:off x="2806700" y="5724525"/>
            <a:ext cx="91122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80000"/>
              </a:lnSpc>
              <a:spcBef>
                <a:spcPct val="50000"/>
              </a:spcBef>
              <a:buFont typeface="Wingdings" panose="05000000000000000000" pitchFamily="2" charset="2"/>
              <a:buNone/>
            </a:pPr>
            <a:r>
              <a:rPr lang="en-AU" altLang="en-US" sz="1200">
                <a:solidFill>
                  <a:srgbClr val="FFFF00"/>
                </a:solidFill>
              </a:rPr>
              <a:t>Recovery bore</a:t>
            </a:r>
          </a:p>
        </p:txBody>
      </p:sp>
      <p:sp>
        <p:nvSpPr>
          <p:cNvPr id="271399" name="Text Box 39"/>
          <p:cNvSpPr txBox="1">
            <a:spLocks noChangeArrowheads="1"/>
          </p:cNvSpPr>
          <p:nvPr/>
        </p:nvSpPr>
        <p:spPr bwMode="auto">
          <a:xfrm rot="16200000">
            <a:off x="5380832" y="5812631"/>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10</a:t>
            </a:r>
          </a:p>
        </p:txBody>
      </p:sp>
      <p:sp>
        <p:nvSpPr>
          <p:cNvPr id="271400" name="Text Box 40"/>
          <p:cNvSpPr txBox="1">
            <a:spLocks noChangeArrowheads="1"/>
          </p:cNvSpPr>
          <p:nvPr/>
        </p:nvSpPr>
        <p:spPr bwMode="auto">
          <a:xfrm rot="16200000">
            <a:off x="5923757" y="5812631"/>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8</a:t>
            </a:r>
          </a:p>
        </p:txBody>
      </p:sp>
      <p:sp>
        <p:nvSpPr>
          <p:cNvPr id="271401" name="Text Box 41"/>
          <p:cNvSpPr txBox="1">
            <a:spLocks noChangeArrowheads="1"/>
          </p:cNvSpPr>
          <p:nvPr/>
        </p:nvSpPr>
        <p:spPr bwMode="auto">
          <a:xfrm rot="16200000">
            <a:off x="6092032" y="5812631"/>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6</a:t>
            </a:r>
          </a:p>
        </p:txBody>
      </p:sp>
      <p:sp>
        <p:nvSpPr>
          <p:cNvPr id="271402" name="Text Box 42"/>
          <p:cNvSpPr txBox="1">
            <a:spLocks noChangeArrowheads="1"/>
          </p:cNvSpPr>
          <p:nvPr/>
        </p:nvSpPr>
        <p:spPr bwMode="auto">
          <a:xfrm rot="16200000">
            <a:off x="6098382" y="5593556"/>
            <a:ext cx="1282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Bores 1&amp; 2 </a:t>
            </a:r>
          </a:p>
        </p:txBody>
      </p:sp>
      <p:sp>
        <p:nvSpPr>
          <p:cNvPr id="271403" name="Text Box 43"/>
          <p:cNvSpPr txBox="1">
            <a:spLocks noChangeArrowheads="1"/>
          </p:cNvSpPr>
          <p:nvPr/>
        </p:nvSpPr>
        <p:spPr bwMode="auto">
          <a:xfrm>
            <a:off x="6599238" y="241141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400" b="1">
                <a:solidFill>
                  <a:srgbClr val="FFFF00"/>
                </a:solidFill>
              </a:rPr>
              <a:t>2</a:t>
            </a:r>
          </a:p>
        </p:txBody>
      </p:sp>
      <p:sp>
        <p:nvSpPr>
          <p:cNvPr id="271404" name="Text Box 44"/>
          <p:cNvSpPr txBox="1">
            <a:spLocks noChangeArrowheads="1"/>
          </p:cNvSpPr>
          <p:nvPr/>
        </p:nvSpPr>
        <p:spPr bwMode="auto">
          <a:xfrm rot="16200000">
            <a:off x="6123782" y="5441156"/>
            <a:ext cx="1587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Gallery West</a:t>
            </a:r>
          </a:p>
        </p:txBody>
      </p:sp>
      <p:sp>
        <p:nvSpPr>
          <p:cNvPr id="271405" name="Text Box 45"/>
          <p:cNvSpPr txBox="1">
            <a:spLocks noChangeArrowheads="1"/>
          </p:cNvSpPr>
          <p:nvPr/>
        </p:nvSpPr>
        <p:spPr bwMode="auto">
          <a:xfrm rot="16200000">
            <a:off x="6466682" y="5441156"/>
            <a:ext cx="1587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Gallery East</a:t>
            </a:r>
          </a:p>
        </p:txBody>
      </p:sp>
      <p:sp>
        <p:nvSpPr>
          <p:cNvPr id="271406" name="Text Box 46"/>
          <p:cNvSpPr txBox="1">
            <a:spLocks noChangeArrowheads="1"/>
          </p:cNvSpPr>
          <p:nvPr/>
        </p:nvSpPr>
        <p:spPr bwMode="auto">
          <a:xfrm rot="16200000">
            <a:off x="7163594" y="5845969"/>
            <a:ext cx="777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sz="1200">
                <a:solidFill>
                  <a:srgbClr val="FFFF00"/>
                </a:solidFill>
              </a:rPr>
              <a:t>Bore 5</a:t>
            </a:r>
          </a:p>
        </p:txBody>
      </p:sp>
      <p:sp>
        <p:nvSpPr>
          <p:cNvPr id="271407" name="Text Box 47"/>
          <p:cNvSpPr txBox="1">
            <a:spLocks noChangeArrowheads="1"/>
          </p:cNvSpPr>
          <p:nvPr/>
        </p:nvSpPr>
        <p:spPr bwMode="auto">
          <a:xfrm rot="16200000">
            <a:off x="7573963" y="5680075"/>
            <a:ext cx="9969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80000"/>
              </a:lnSpc>
              <a:spcBef>
                <a:spcPct val="50000"/>
              </a:spcBef>
              <a:buFont typeface="Wingdings" panose="05000000000000000000" pitchFamily="2" charset="2"/>
              <a:buNone/>
            </a:pPr>
            <a:r>
              <a:rPr lang="en-AU" altLang="en-US" sz="1200">
                <a:solidFill>
                  <a:srgbClr val="FFFF00"/>
                </a:solidFill>
              </a:rPr>
              <a:t>Background bore 1</a:t>
            </a:r>
          </a:p>
        </p:txBody>
      </p:sp>
      <p:sp>
        <p:nvSpPr>
          <p:cNvPr id="271408" name="Text Box 48"/>
          <p:cNvSpPr txBox="1">
            <a:spLocks noChangeArrowheads="1"/>
          </p:cNvSpPr>
          <p:nvPr/>
        </p:nvSpPr>
        <p:spPr bwMode="auto">
          <a:xfrm>
            <a:off x="3557941" y="6553200"/>
            <a:ext cx="20281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r>
              <a:rPr lang="en-AU" sz="1400" dirty="0">
                <a:solidFill>
                  <a:schemeClr val="bg1"/>
                </a:solidFill>
              </a:rPr>
              <a:t>Slide </a:t>
            </a:r>
            <a:r>
              <a:rPr lang="en-AU" sz="1400" dirty="0" smtClean="0">
                <a:solidFill>
                  <a:schemeClr val="bg1"/>
                </a:solidFill>
              </a:rPr>
              <a:t>from </a:t>
            </a:r>
            <a:r>
              <a:rPr lang="en-AU" sz="1400" dirty="0">
                <a:solidFill>
                  <a:schemeClr val="bg1"/>
                </a:solidFill>
              </a:rPr>
              <a:t>Elise Bekele</a:t>
            </a:r>
          </a:p>
        </p:txBody>
      </p:sp>
      <p:sp>
        <p:nvSpPr>
          <p:cNvPr id="271409" name="Text Box 49"/>
          <p:cNvSpPr txBox="1">
            <a:spLocks noChangeArrowheads="1"/>
          </p:cNvSpPr>
          <p:nvPr/>
        </p:nvSpPr>
        <p:spPr bwMode="auto">
          <a:xfrm>
            <a:off x="5989638" y="538163"/>
            <a:ext cx="33639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413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AU" altLang="en-US" b="1"/>
              <a:t>Thermotolerant coliforms</a:t>
            </a:r>
          </a:p>
        </p:txBody>
      </p:sp>
      <p:pic>
        <p:nvPicPr>
          <p:cNvPr id="271410" name="Picture 50"/>
          <p:cNvPicPr>
            <a:picLocks noChangeAspect="1" noChangeArrowheads="1"/>
          </p:cNvPicPr>
          <p:nvPr/>
        </p:nvPicPr>
        <p:blipFill>
          <a:blip r:embed="rId5">
            <a:extLst>
              <a:ext uri="{28A0092B-C50C-407E-A947-70E740481C1C}">
                <a14:useLocalDpi xmlns:a14="http://schemas.microsoft.com/office/drawing/2010/main" val="0"/>
              </a:ext>
            </a:extLst>
          </a:blip>
          <a:srcRect l="800" t="59219" r="949" b="2109"/>
          <a:stretch>
            <a:fillRect/>
          </a:stretch>
        </p:blipFill>
        <p:spPr bwMode="auto">
          <a:xfrm>
            <a:off x="2703513" y="3890963"/>
            <a:ext cx="6243637"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33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1411" name="Group 51"/>
          <p:cNvGrpSpPr>
            <a:grpSpLocks/>
          </p:cNvGrpSpPr>
          <p:nvPr/>
        </p:nvGrpSpPr>
        <p:grpSpPr bwMode="auto">
          <a:xfrm>
            <a:off x="7607300" y="5241925"/>
            <a:ext cx="361950" cy="190500"/>
            <a:chOff x="4792" y="3210"/>
            <a:chExt cx="228" cy="120"/>
          </a:xfrm>
        </p:grpSpPr>
        <p:sp>
          <p:nvSpPr>
            <p:cNvPr id="271412" name="Line 52"/>
            <p:cNvSpPr>
              <a:spLocks noChangeShapeType="1"/>
            </p:cNvSpPr>
            <p:nvPr/>
          </p:nvSpPr>
          <p:spPr bwMode="auto">
            <a:xfrm flipH="1">
              <a:off x="4858" y="321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sp>
          <p:nvSpPr>
            <p:cNvPr id="271413" name="Line 53"/>
            <p:cNvSpPr>
              <a:spLocks noChangeShapeType="1"/>
            </p:cNvSpPr>
            <p:nvPr/>
          </p:nvSpPr>
          <p:spPr bwMode="auto">
            <a:xfrm flipH="1">
              <a:off x="4792" y="321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sp>
          <p:nvSpPr>
            <p:cNvPr id="271414" name="Line 54"/>
            <p:cNvSpPr>
              <a:spLocks noChangeShapeType="1"/>
            </p:cNvSpPr>
            <p:nvPr/>
          </p:nvSpPr>
          <p:spPr bwMode="auto">
            <a:xfrm flipH="1">
              <a:off x="4924" y="3210"/>
              <a:ext cx="96" cy="1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grpSp>
    </p:spTree>
    <p:extLst>
      <p:ext uri="{BB962C8B-B14F-4D97-AF65-F5344CB8AC3E}">
        <p14:creationId xmlns:p14="http://schemas.microsoft.com/office/powerpoint/2010/main" val="336612523"/>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101" y="145355"/>
            <a:ext cx="8459787" cy="463456"/>
          </a:xfrm>
        </p:spPr>
        <p:txBody>
          <a:bodyPr/>
          <a:lstStyle/>
          <a:p>
            <a:r>
              <a:rPr lang="en-AU" sz="2400" b="0" dirty="0" smtClean="0"/>
              <a:t>The values that the </a:t>
            </a:r>
            <a:r>
              <a:rPr lang="en-AU" sz="2400" dirty="0" smtClean="0"/>
              <a:t>shallow</a:t>
            </a:r>
            <a:r>
              <a:rPr lang="en-AU" sz="2400" b="0" dirty="0" smtClean="0"/>
              <a:t> groundwater supports are:</a:t>
            </a:r>
            <a:endParaRPr lang="en-AU" sz="2400" b="0" dirty="0"/>
          </a:p>
        </p:txBody>
      </p:sp>
      <p:sp>
        <p:nvSpPr>
          <p:cNvPr id="3" name="Content Placeholder 2"/>
          <p:cNvSpPr>
            <a:spLocks noGrp="1"/>
          </p:cNvSpPr>
          <p:nvPr>
            <p:ph idx="1"/>
          </p:nvPr>
        </p:nvSpPr>
        <p:spPr>
          <a:xfrm>
            <a:off x="270586" y="608811"/>
            <a:ext cx="8630815" cy="4984624"/>
          </a:xfrm>
        </p:spPr>
        <p:txBody>
          <a:bodyPr/>
          <a:lstStyle/>
          <a:p>
            <a:pPr marL="457200" indent="-457200">
              <a:buFont typeface="+mj-lt"/>
              <a:buAutoNum type="arabicPeriod"/>
            </a:pPr>
            <a:r>
              <a:rPr lang="en-AU" sz="1700" dirty="0" smtClean="0"/>
              <a:t>13% of our drinking water supply, now mostly from under urban areas</a:t>
            </a:r>
          </a:p>
          <a:p>
            <a:pPr marL="457200" indent="-457200">
              <a:buFont typeface="+mj-lt"/>
              <a:buAutoNum type="arabicPeriod"/>
            </a:pPr>
            <a:r>
              <a:rPr lang="en-AU" sz="1700" dirty="0" smtClean="0"/>
              <a:t>About 176,000 unlicensed backyard bores irrigates one-in-four private gardens. Bores reduce the demand for drinking water </a:t>
            </a:r>
          </a:p>
          <a:p>
            <a:pPr marL="457200" indent="-457200">
              <a:buFont typeface="+mj-lt"/>
              <a:buAutoNum type="arabicPeriod"/>
            </a:pPr>
            <a:r>
              <a:rPr lang="en-AU" sz="1700" dirty="0" smtClean="0"/>
              <a:t>Irrigation of local government parks, golf clubs, school ovals, special rural areas. $500m capital investment by LGAs in bores; $250m+ in reticulation systems </a:t>
            </a:r>
          </a:p>
          <a:p>
            <a:pPr marL="457200" indent="-457200">
              <a:buFont typeface="+mj-lt"/>
              <a:buAutoNum type="arabicPeriod"/>
            </a:pPr>
            <a:r>
              <a:rPr lang="en-AU" sz="1700" dirty="0"/>
              <a:t>Most urban wetlands rely on groundwater. Their values include</a:t>
            </a:r>
          </a:p>
          <a:p>
            <a:pPr marL="708025" lvl="1" indent="-457200"/>
            <a:r>
              <a:rPr lang="en-AU" sz="1700" dirty="0"/>
              <a:t>Increase in surrounding land values by over $4 billion</a:t>
            </a:r>
          </a:p>
          <a:p>
            <a:pPr marL="708025" lvl="1" indent="-457200"/>
            <a:r>
              <a:rPr lang="en-AU" sz="1700" dirty="0"/>
              <a:t>Amenity for people outside this 5 to 10 km proximity zone</a:t>
            </a:r>
          </a:p>
          <a:p>
            <a:pPr marL="708025" lvl="1" indent="-457200"/>
            <a:r>
              <a:rPr lang="en-AU" sz="1700" dirty="0" smtClean="0"/>
              <a:t>Habitat </a:t>
            </a:r>
            <a:r>
              <a:rPr lang="en-AU" sz="1700" dirty="0"/>
              <a:t>in a drying climate for waterbirds, estuarine birds, tortoises </a:t>
            </a:r>
            <a:r>
              <a:rPr lang="en-AU" sz="1700" dirty="0" smtClean="0"/>
              <a:t>etc.</a:t>
            </a:r>
            <a:endParaRPr lang="en-AU" sz="1700" dirty="0"/>
          </a:p>
          <a:p>
            <a:pPr marL="457200" indent="-457200">
              <a:buFont typeface="+mj-lt"/>
              <a:buAutoNum type="arabicPeriod"/>
            </a:pPr>
            <a:r>
              <a:rPr lang="en-AU" sz="1700" dirty="0"/>
              <a:t>Irrigation  and evaporation from lakes help reduce the urban heat island by evaporative cooling =&gt; energy saving on air conditioners</a:t>
            </a:r>
          </a:p>
          <a:p>
            <a:pPr marL="457200" indent="-457200">
              <a:buFont typeface="+mj-lt"/>
              <a:buAutoNum type="arabicPeriod"/>
            </a:pPr>
            <a:r>
              <a:rPr lang="en-AU" sz="1700" dirty="0" smtClean="0"/>
              <a:t>Peri-urban horticulture – fresh fruit and vegetable</a:t>
            </a:r>
          </a:p>
          <a:p>
            <a:pPr marL="457200" indent="-457200">
              <a:buFont typeface="+mj-lt"/>
              <a:buAutoNum type="arabicPeriod"/>
            </a:pPr>
            <a:r>
              <a:rPr lang="en-AU" sz="1700" dirty="0" smtClean="0"/>
              <a:t>Industrial use – e.g. 70% of water used in the Kwinana industrial area </a:t>
            </a:r>
          </a:p>
          <a:p>
            <a:pPr marL="457200" indent="-457200">
              <a:buFont typeface="+mj-lt"/>
              <a:buAutoNum type="arabicPeriod"/>
            </a:pPr>
            <a:r>
              <a:rPr lang="en-AU" sz="1700" dirty="0" smtClean="0"/>
              <a:t>Cheap disposal of stormwater; flushing of salts; preventing salt water intrusion in ocean and river. Some cheap disposal of treated wastewater; septic tanks in unsewered areas  </a:t>
            </a:r>
          </a:p>
          <a:p>
            <a:pPr marL="457200" indent="-457200">
              <a:buFont typeface="+mj-lt"/>
              <a:buAutoNum type="arabicPeriod"/>
            </a:pPr>
            <a:r>
              <a:rPr lang="en-AU" sz="1700" dirty="0" smtClean="0"/>
              <a:t>Starting to be used for thermal regulation of buildings (heat pumps) and super computers</a:t>
            </a:r>
            <a:r>
              <a:rPr lang="en-AU" sz="1600" dirty="0" smtClean="0"/>
              <a:t> </a:t>
            </a:r>
          </a:p>
          <a:p>
            <a:pPr marL="457200" indent="-457200">
              <a:buFont typeface="+mj-lt"/>
              <a:buAutoNum type="arabicPeriod"/>
            </a:pPr>
            <a:endParaRPr lang="en-AU" dirty="0" smtClean="0"/>
          </a:p>
          <a:p>
            <a:pPr marL="457200" indent="-457200">
              <a:buFont typeface="+mj-lt"/>
              <a:buAutoNum type="arabicPeriod"/>
            </a:pPr>
            <a:endParaRPr lang="en-AU" dirty="0" smtClean="0"/>
          </a:p>
          <a:p>
            <a:pPr marL="457200" indent="-457200">
              <a:buFont typeface="+mj-lt"/>
              <a:buAutoNum type="arabicPeriod"/>
            </a:pPr>
            <a:endParaRPr lang="en-AU" dirty="0"/>
          </a:p>
        </p:txBody>
      </p:sp>
      <p:sp>
        <p:nvSpPr>
          <p:cNvPr id="5" name="Footer Placeholder 4"/>
          <p:cNvSpPr>
            <a:spLocks noGrp="1"/>
          </p:cNvSpPr>
          <p:nvPr>
            <p:ph type="ftr" sz="quarter" idx="10"/>
          </p:nvPr>
        </p:nvSpPr>
        <p:spPr/>
        <p:txBody>
          <a:bodyPr/>
          <a:lstStyle/>
          <a:p>
            <a:endParaRPr lang="en-AU"/>
          </a:p>
        </p:txBody>
      </p:sp>
    </p:spTree>
    <p:extLst>
      <p:ext uri="{BB962C8B-B14F-4D97-AF65-F5344CB8AC3E}">
        <p14:creationId xmlns:p14="http://schemas.microsoft.com/office/powerpoint/2010/main" val="157673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4294967295"/>
          </p:nvPr>
        </p:nvSpPr>
        <p:spPr>
          <a:xfrm>
            <a:off x="1104900" y="6588125"/>
            <a:ext cx="4368800" cy="269875"/>
          </a:xfrm>
          <a:prstGeom prst="rect">
            <a:avLst/>
          </a:prstGeom>
        </p:spPr>
        <p:txBody>
          <a:bodyPr/>
          <a:lstStyle/>
          <a:p>
            <a:endParaRPr lang="en-AU" altLang="en-US" dirty="0"/>
          </a:p>
        </p:txBody>
      </p:sp>
      <p:pic>
        <p:nvPicPr>
          <p:cNvPr id="283650" name="Picture 2" descr="Model_gallery_long_5d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302" y="3350418"/>
            <a:ext cx="2519362" cy="2322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3651" name="Picture 3" descr="Model_gallery_long_4di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107" y="3350418"/>
            <a:ext cx="2519363" cy="2322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3652" name="Picture 4" descr="Model_gallery_long_3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843" y="695325"/>
            <a:ext cx="2519363" cy="2322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3653" name="Picture 5" descr="Model_gallery_long_2dif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8024" y="695326"/>
            <a:ext cx="2519362" cy="2322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3654" name="Picture 6" descr="Model_gallery_long_1dif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19" y="695326"/>
            <a:ext cx="2519362" cy="2322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3655" name="Text Box 7"/>
          <p:cNvSpPr txBox="1">
            <a:spLocks noChangeArrowheads="1"/>
          </p:cNvSpPr>
          <p:nvPr/>
        </p:nvSpPr>
        <p:spPr bwMode="auto">
          <a:xfrm>
            <a:off x="4387470" y="3330575"/>
            <a:ext cx="16208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en-US" sz="1400" b="1" dirty="0"/>
              <a:t>Infiltration: 5 m/d</a:t>
            </a:r>
          </a:p>
          <a:p>
            <a:pPr algn="ctr"/>
            <a:r>
              <a:rPr lang="en-AU" altLang="en-US" sz="1400" b="1" dirty="0"/>
              <a:t>6.7 ML/d</a:t>
            </a:r>
          </a:p>
        </p:txBody>
      </p:sp>
      <p:sp>
        <p:nvSpPr>
          <p:cNvPr id="283656" name="Text Box 8"/>
          <p:cNvSpPr txBox="1">
            <a:spLocks noChangeArrowheads="1"/>
          </p:cNvSpPr>
          <p:nvPr/>
        </p:nvSpPr>
        <p:spPr bwMode="auto">
          <a:xfrm>
            <a:off x="353219" y="697104"/>
            <a:ext cx="16208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en-US" sz="1400" b="1"/>
              <a:t>Infiltration: 1 m/d</a:t>
            </a:r>
          </a:p>
          <a:p>
            <a:pPr algn="ctr"/>
            <a:r>
              <a:rPr lang="en-AU" altLang="en-US" sz="1400" b="1"/>
              <a:t>1.3 ML/d</a:t>
            </a:r>
          </a:p>
        </p:txBody>
      </p:sp>
      <p:sp>
        <p:nvSpPr>
          <p:cNvPr id="283657" name="Text Box 9"/>
          <p:cNvSpPr txBox="1">
            <a:spLocks noChangeArrowheads="1"/>
          </p:cNvSpPr>
          <p:nvPr/>
        </p:nvSpPr>
        <p:spPr bwMode="auto">
          <a:xfrm>
            <a:off x="3088481" y="723836"/>
            <a:ext cx="16208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en-US" sz="1400" b="1" dirty="0"/>
              <a:t>Infiltration: 2 m/d</a:t>
            </a:r>
          </a:p>
          <a:p>
            <a:pPr algn="ctr"/>
            <a:r>
              <a:rPr lang="en-AU" altLang="en-US" sz="1400" b="1" dirty="0"/>
              <a:t>2.7 ML/d</a:t>
            </a:r>
          </a:p>
        </p:txBody>
      </p:sp>
      <p:sp>
        <p:nvSpPr>
          <p:cNvPr id="283658" name="Text Box 10"/>
          <p:cNvSpPr txBox="1">
            <a:spLocks noChangeArrowheads="1"/>
          </p:cNvSpPr>
          <p:nvPr/>
        </p:nvSpPr>
        <p:spPr bwMode="auto">
          <a:xfrm>
            <a:off x="5607843" y="706834"/>
            <a:ext cx="16208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en-US" sz="1400" b="1" dirty="0"/>
              <a:t>Infiltration: 3 m/d</a:t>
            </a:r>
          </a:p>
          <a:p>
            <a:pPr algn="ctr"/>
            <a:r>
              <a:rPr lang="en-AU" altLang="en-US" sz="1400" b="1" dirty="0"/>
              <a:t>4 ML/d</a:t>
            </a:r>
          </a:p>
        </p:txBody>
      </p:sp>
      <p:sp>
        <p:nvSpPr>
          <p:cNvPr id="283659" name="Text Box 11"/>
          <p:cNvSpPr txBox="1">
            <a:spLocks noChangeArrowheads="1"/>
          </p:cNvSpPr>
          <p:nvPr/>
        </p:nvSpPr>
        <p:spPr bwMode="auto">
          <a:xfrm>
            <a:off x="1815275" y="3330575"/>
            <a:ext cx="16208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en-US" sz="1400" b="1" dirty="0"/>
              <a:t>Infiltration: 4 m/d</a:t>
            </a:r>
          </a:p>
          <a:p>
            <a:pPr algn="ctr"/>
            <a:r>
              <a:rPr lang="en-AU" altLang="en-US" sz="1400" b="1" dirty="0"/>
              <a:t>5.3 ML/d</a:t>
            </a:r>
          </a:p>
        </p:txBody>
      </p:sp>
      <p:sp>
        <p:nvSpPr>
          <p:cNvPr id="283660" name="Rectangle 12"/>
          <p:cNvSpPr>
            <a:spLocks noGrp="1" noChangeArrowheads="1"/>
          </p:cNvSpPr>
          <p:nvPr>
            <p:ph type="title"/>
          </p:nvPr>
        </p:nvSpPr>
        <p:spPr>
          <a:xfrm>
            <a:off x="1017587" y="221456"/>
            <a:ext cx="7851775" cy="836613"/>
          </a:xfrm>
        </p:spPr>
        <p:txBody>
          <a:bodyPr/>
          <a:lstStyle/>
          <a:p>
            <a:r>
              <a:rPr lang="en-AU" altLang="en-US" sz="2000" b="0" dirty="0"/>
              <a:t>Model results for a 1.3km gallery along Perry Lakes Drive</a:t>
            </a:r>
          </a:p>
        </p:txBody>
      </p:sp>
      <p:cxnSp>
        <p:nvCxnSpPr>
          <p:cNvPr id="3" name="Straight Arrow Connector 2"/>
          <p:cNvCxnSpPr/>
          <p:nvPr/>
        </p:nvCxnSpPr>
        <p:spPr>
          <a:xfrm flipH="1">
            <a:off x="7228681" y="3589337"/>
            <a:ext cx="1458119" cy="415735"/>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480408" y="3828692"/>
            <a:ext cx="1505214" cy="461665"/>
          </a:xfrm>
          <a:prstGeom prst="rect">
            <a:avLst/>
          </a:prstGeom>
          <a:noFill/>
        </p:spPr>
        <p:txBody>
          <a:bodyPr wrap="square" rtlCol="0">
            <a:spAutoFit/>
          </a:bodyPr>
          <a:lstStyle/>
          <a:p>
            <a:pPr algn="ctr"/>
            <a:r>
              <a:rPr lang="en-AU" sz="1200" dirty="0" smtClean="0"/>
              <a:t>Direction of groundwater flow </a:t>
            </a:r>
          </a:p>
        </p:txBody>
      </p:sp>
      <p:sp>
        <p:nvSpPr>
          <p:cNvPr id="5" name="TextBox 4"/>
          <p:cNvSpPr txBox="1"/>
          <p:nvPr/>
        </p:nvSpPr>
        <p:spPr>
          <a:xfrm>
            <a:off x="93306" y="5760470"/>
            <a:ext cx="8593494" cy="307777"/>
          </a:xfrm>
          <a:prstGeom prst="rect">
            <a:avLst/>
          </a:prstGeom>
          <a:noFill/>
        </p:spPr>
        <p:txBody>
          <a:bodyPr wrap="square" rtlCol="0">
            <a:spAutoFit/>
          </a:bodyPr>
          <a:lstStyle/>
          <a:p>
            <a:r>
              <a:rPr lang="en-AU" sz="1400" dirty="0" smtClean="0"/>
              <a:t>Most of the raised groundwater levels are up-gradient of the point of infiltration – ‘underground dam’ effect </a:t>
            </a:r>
          </a:p>
        </p:txBody>
      </p:sp>
    </p:spTree>
    <p:extLst>
      <p:ext uri="{BB962C8B-B14F-4D97-AF65-F5344CB8AC3E}">
        <p14:creationId xmlns:p14="http://schemas.microsoft.com/office/powerpoint/2010/main" val="4257626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rPr lang="en-AU" sz="2800" b="0" dirty="0" smtClean="0"/>
              <a:t>Groundwater modelling of gallery options at Perry Lakes</a:t>
            </a:r>
            <a:br>
              <a:rPr lang="en-AU" sz="2800" b="0" dirty="0" smtClean="0"/>
            </a:br>
            <a:r>
              <a:rPr lang="en-AU" sz="1800" b="0" dirty="0" smtClean="0"/>
              <a:t>(Drummond </a:t>
            </a:r>
            <a:r>
              <a:rPr lang="en-AU" sz="1800" b="0" i="1" dirty="0" smtClean="0"/>
              <a:t>et al</a:t>
            </a:r>
            <a:r>
              <a:rPr lang="en-AU" sz="1800" b="0" dirty="0" smtClean="0"/>
              <a:t>. 2011) </a:t>
            </a:r>
            <a:endParaRPr lang="en-AU" sz="1800" b="0" dirty="0"/>
          </a:p>
        </p:txBody>
      </p:sp>
      <p:pic>
        <p:nvPicPr>
          <p:cNvPr id="41987" name="Picture 3" descr="S6ARROWS.jpg"/>
          <p:cNvPicPr>
            <a:picLocks noChangeAspect="1"/>
          </p:cNvPicPr>
          <p:nvPr/>
        </p:nvPicPr>
        <p:blipFill>
          <a:blip r:embed="rId3" cstate="print"/>
          <a:srcRect l="1611" r="25052" b="44576"/>
          <a:stretch>
            <a:fillRect/>
          </a:stretch>
        </p:blipFill>
        <p:spPr bwMode="auto">
          <a:xfrm>
            <a:off x="71438" y="1127125"/>
            <a:ext cx="5724525" cy="5599112"/>
          </a:xfrm>
          <a:prstGeom prst="rect">
            <a:avLst/>
          </a:prstGeom>
          <a:noFill/>
          <a:ln w="9525">
            <a:solidFill>
              <a:srgbClr val="000000"/>
            </a:solidFill>
            <a:miter lim="800000"/>
            <a:headEnd/>
            <a:tailEnd/>
          </a:ln>
        </p:spPr>
      </p:pic>
      <p:sp>
        <p:nvSpPr>
          <p:cNvPr id="5" name="Content Placeholder 1"/>
          <p:cNvSpPr txBox="1">
            <a:spLocks/>
          </p:cNvSpPr>
          <p:nvPr/>
        </p:nvSpPr>
        <p:spPr bwMode="auto">
          <a:xfrm>
            <a:off x="5795963" y="1357313"/>
            <a:ext cx="3348037" cy="4071937"/>
          </a:xfrm>
          <a:prstGeom prst="rect">
            <a:avLst/>
          </a:prstGeom>
          <a:solidFill>
            <a:schemeClr val="bg1"/>
          </a:solidFill>
          <a:ln w="9525">
            <a:noFill/>
            <a:miter lim="800000"/>
            <a:headEnd/>
            <a:tailEnd/>
          </a:ln>
        </p:spPr>
        <p:txBody>
          <a:bodyPr/>
          <a:lstStyle/>
          <a:p>
            <a:pPr marL="182563" indent="-182563" eaLnBrk="0" hangingPunct="0">
              <a:spcBef>
                <a:spcPts val="400"/>
              </a:spcBef>
              <a:buSzPct val="68000"/>
              <a:buFont typeface="Arial" panose="020B0604020202020204" pitchFamily="34" charset="0"/>
              <a:buChar char="•"/>
              <a:defRPr/>
            </a:pPr>
            <a:r>
              <a:rPr lang="en-AU" dirty="0" smtClean="0">
                <a:latin typeface="Arial" panose="020B0604020202020204" pitchFamily="34" charset="0"/>
                <a:cs typeface="Arial" panose="020B0604020202020204" pitchFamily="34" charset="0"/>
              </a:rPr>
              <a:t>≈ 80 </a:t>
            </a:r>
            <a:r>
              <a:rPr lang="en-AU" dirty="0">
                <a:latin typeface="Arial" panose="020B0604020202020204" pitchFamily="34" charset="0"/>
                <a:cs typeface="Arial" panose="020B0604020202020204" pitchFamily="34" charset="0"/>
              </a:rPr>
              <a:t>days </a:t>
            </a:r>
            <a:r>
              <a:rPr lang="en-AU" dirty="0" smtClean="0">
                <a:latin typeface="Arial" panose="020B0604020202020204" pitchFamily="34" charset="0"/>
                <a:cs typeface="Arial" panose="020B0604020202020204" pitchFamily="34" charset="0"/>
              </a:rPr>
              <a:t>for infiltrated water to </a:t>
            </a:r>
            <a:r>
              <a:rPr lang="en-AU" dirty="0">
                <a:latin typeface="Arial" panose="020B0604020202020204" pitchFamily="34" charset="0"/>
                <a:cs typeface="Arial" panose="020B0604020202020204" pitchFamily="34" charset="0"/>
              </a:rPr>
              <a:t>reach both </a:t>
            </a:r>
            <a:r>
              <a:rPr lang="en-AU" dirty="0" smtClean="0">
                <a:latin typeface="Arial" panose="020B0604020202020204" pitchFamily="34" charset="0"/>
                <a:cs typeface="Arial" panose="020B0604020202020204" pitchFamily="34" charset="0"/>
              </a:rPr>
              <a:t>lakes under high infiltration scenario </a:t>
            </a:r>
          </a:p>
          <a:p>
            <a:pPr marL="182563" indent="-182563" eaLnBrk="0" hangingPunct="0">
              <a:spcBef>
                <a:spcPts val="400"/>
              </a:spcBef>
              <a:buSzPct val="68000"/>
              <a:buFont typeface="Arial" panose="020B0604020202020204" pitchFamily="34" charset="0"/>
              <a:buChar char="•"/>
              <a:defRPr/>
            </a:pPr>
            <a:endParaRPr lang="en-AU" dirty="0" smtClean="0">
              <a:latin typeface="Arial" panose="020B0604020202020204" pitchFamily="34" charset="0"/>
              <a:cs typeface="Arial" panose="020B0604020202020204" pitchFamily="34" charset="0"/>
            </a:endParaRPr>
          </a:p>
          <a:p>
            <a:pPr marL="182563" indent="-182563" eaLnBrk="0" hangingPunct="0">
              <a:spcBef>
                <a:spcPts val="400"/>
              </a:spcBef>
              <a:buSzPct val="68000"/>
              <a:buFont typeface="Arial" panose="020B0604020202020204" pitchFamily="34" charset="0"/>
              <a:buChar char="•"/>
              <a:defRPr/>
            </a:pPr>
            <a:r>
              <a:rPr lang="en-AU" dirty="0" smtClean="0">
                <a:latin typeface="Arial" panose="020B0604020202020204" pitchFamily="34" charset="0"/>
                <a:cs typeface="Arial" panose="020B0604020202020204" pitchFamily="34" charset="0"/>
              </a:rPr>
              <a:t>Full response within 1 year </a:t>
            </a:r>
          </a:p>
          <a:p>
            <a:pPr marL="182563" indent="-182563" eaLnBrk="0" hangingPunct="0">
              <a:spcBef>
                <a:spcPts val="400"/>
              </a:spcBef>
              <a:buSzPct val="68000"/>
              <a:buFont typeface="Arial" panose="020B0604020202020204" pitchFamily="34" charset="0"/>
              <a:buChar char="•"/>
              <a:defRPr/>
            </a:pPr>
            <a:endParaRPr lang="en-AU" dirty="0" smtClean="0">
              <a:latin typeface="Arial" panose="020B0604020202020204" pitchFamily="34" charset="0"/>
              <a:cs typeface="Arial" panose="020B0604020202020204" pitchFamily="34" charset="0"/>
            </a:endParaRPr>
          </a:p>
          <a:p>
            <a:pPr marL="182563" indent="-182563" eaLnBrk="0" hangingPunct="0">
              <a:spcBef>
                <a:spcPts val="400"/>
              </a:spcBef>
              <a:buSzPct val="68000"/>
              <a:buFont typeface="Arial" panose="020B0604020202020204" pitchFamily="34" charset="0"/>
              <a:buChar char="•"/>
              <a:defRPr/>
            </a:pPr>
            <a:r>
              <a:rPr lang="en-AU" dirty="0" smtClean="0">
                <a:latin typeface="Arial" panose="020B0604020202020204" pitchFamily="34" charset="0"/>
                <a:cs typeface="Arial" panose="020B0604020202020204" pitchFamily="34" charset="0"/>
              </a:rPr>
              <a:t>Could be finessed to reduce risk of lake ingress and achieve desired lake levels over time </a:t>
            </a:r>
            <a:endParaRPr lang="en-AU" dirty="0">
              <a:latin typeface="Arial" panose="020B0604020202020204" pitchFamily="34" charset="0"/>
              <a:cs typeface="Arial" panose="020B0604020202020204" pitchFamily="34" charset="0"/>
            </a:endParaRPr>
          </a:p>
          <a:p>
            <a:pPr marL="365125" indent="-255588" eaLnBrk="0" hangingPunct="0">
              <a:spcBef>
                <a:spcPts val="400"/>
              </a:spcBef>
              <a:buClr>
                <a:schemeClr val="accent1"/>
              </a:buClr>
              <a:buSzPct val="68000"/>
              <a:buFont typeface="Wingdings 3" pitchFamily="18" charset="2"/>
              <a:buChar char=""/>
              <a:defRPr/>
            </a:pPr>
            <a:endParaRPr lang="en-AU" dirty="0">
              <a:latin typeface="+mn-lt"/>
            </a:endParaRPr>
          </a:p>
          <a:p>
            <a:pPr marL="365125" indent="-255588" eaLnBrk="0" hangingPunct="0">
              <a:spcBef>
                <a:spcPts val="400"/>
              </a:spcBef>
              <a:buClr>
                <a:schemeClr val="accent1"/>
              </a:buClr>
              <a:buSzPct val="68000"/>
              <a:buFont typeface="Wingdings 3" pitchFamily="18" charset="2"/>
              <a:buChar char=""/>
              <a:defRPr/>
            </a:pPr>
            <a:endParaRPr lang="en-AU" sz="2700" dirty="0">
              <a:latin typeface="+mn-lt"/>
              <a:cs typeface="+mn-cs"/>
            </a:endParaRPr>
          </a:p>
        </p:txBody>
      </p:sp>
    </p:spTree>
    <p:extLst>
      <p:ext uri="{BB962C8B-B14F-4D97-AF65-F5344CB8AC3E}">
        <p14:creationId xmlns:p14="http://schemas.microsoft.com/office/powerpoint/2010/main" val="1760723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3" cstate="print"/>
          <a:srcRect/>
          <a:stretch>
            <a:fillRect/>
          </a:stretch>
        </p:blipFill>
        <p:spPr bwMode="auto">
          <a:xfrm>
            <a:off x="0" y="188913"/>
            <a:ext cx="9144000" cy="6384925"/>
          </a:xfrm>
          <a:prstGeom prst="rect">
            <a:avLst/>
          </a:prstGeom>
          <a:noFill/>
          <a:ln w="9525">
            <a:noFill/>
            <a:miter lim="800000"/>
            <a:headEnd/>
            <a:tailEnd/>
          </a:ln>
          <a:effectLst/>
        </p:spPr>
      </p:pic>
      <p:cxnSp>
        <p:nvCxnSpPr>
          <p:cNvPr id="3" name="Straight Arrow Connector 2"/>
          <p:cNvCxnSpPr/>
          <p:nvPr/>
        </p:nvCxnSpPr>
        <p:spPr>
          <a:xfrm flipH="1">
            <a:off x="5650029" y="3349592"/>
            <a:ext cx="702645" cy="115503"/>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5259754" y="3219938"/>
            <a:ext cx="320431" cy="187570"/>
          </a:xfrm>
          <a:prstGeom prst="straightConnector1">
            <a:avLst/>
          </a:prstGeom>
          <a:ln w="1270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422176" y="3060170"/>
            <a:ext cx="950901" cy="276999"/>
          </a:xfrm>
          <a:prstGeom prst="rect">
            <a:avLst/>
          </a:prstGeom>
          <a:noFill/>
        </p:spPr>
        <p:txBody>
          <a:bodyPr wrap="none" rtlCol="0">
            <a:spAutoFit/>
          </a:bodyPr>
          <a:lstStyle/>
          <a:p>
            <a:r>
              <a:rPr lang="en-US" sz="1200" dirty="0" smtClean="0">
                <a:solidFill>
                  <a:srgbClr val="FFFF00"/>
                </a:solidFill>
              </a:rPr>
              <a:t>New option</a:t>
            </a:r>
            <a:endParaRPr lang="en-AU" sz="1200" dirty="0" err="1" smtClean="0">
              <a:solidFill>
                <a:srgbClr val="FFFF00"/>
              </a:solidFill>
            </a:endParaRPr>
          </a:p>
        </p:txBody>
      </p:sp>
    </p:spTree>
    <p:extLst>
      <p:ext uri="{BB962C8B-B14F-4D97-AF65-F5344CB8AC3E}">
        <p14:creationId xmlns:p14="http://schemas.microsoft.com/office/powerpoint/2010/main" val="327688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44855" y="344032"/>
            <a:ext cx="3078179" cy="5043639"/>
          </a:xfrm>
        </p:spPr>
        <p:txBody>
          <a:bodyPr/>
          <a:lstStyle/>
          <a:p>
            <a:pPr>
              <a:lnSpc>
                <a:spcPct val="100000"/>
              </a:lnSpc>
            </a:pPr>
            <a:r>
              <a:rPr lang="en-AU" sz="1800" b="0" dirty="0" smtClean="0">
                <a:latin typeface="Arial" pitchFamily="34" charset="0"/>
                <a:cs typeface="Arial" pitchFamily="34" charset="0"/>
              </a:rPr>
              <a:t>Study to identify the feasibility of diverting some treated wastewater to the Superficial Aquifer in the Cockburn Sound Catchment</a:t>
            </a:r>
          </a:p>
          <a:p>
            <a:pPr>
              <a:lnSpc>
                <a:spcPct val="100000"/>
              </a:lnSpc>
            </a:pPr>
            <a:r>
              <a:rPr lang="en-AU" sz="1800" dirty="0" smtClean="0">
                <a:latin typeface="Arial" pitchFamily="34" charset="0"/>
                <a:cs typeface="Arial" pitchFamily="34" charset="0"/>
              </a:rPr>
              <a:t>Opportunities include</a:t>
            </a:r>
            <a:r>
              <a:rPr lang="en-AU" sz="1800" b="0" dirty="0" smtClean="0">
                <a:latin typeface="Arial" pitchFamily="34" charset="0"/>
                <a:cs typeface="Arial" pitchFamily="34" charset="0"/>
              </a:rPr>
              <a:t>: </a:t>
            </a:r>
          </a:p>
          <a:p>
            <a:pPr>
              <a:lnSpc>
                <a:spcPct val="100000"/>
              </a:lnSpc>
              <a:buFont typeface="Arial" pitchFamily="34" charset="0"/>
              <a:buChar char="•"/>
            </a:pPr>
            <a:r>
              <a:rPr lang="en-AU" sz="1800" b="0" dirty="0" smtClean="0">
                <a:latin typeface="Arial" pitchFamily="34" charset="0"/>
                <a:cs typeface="Arial" pitchFamily="34" charset="0"/>
              </a:rPr>
              <a:t> </a:t>
            </a:r>
            <a:r>
              <a:rPr lang="en-AU" sz="1600" b="0" dirty="0" smtClean="0">
                <a:latin typeface="Arial" pitchFamily="34" charset="0"/>
                <a:cs typeface="Arial" pitchFamily="34" charset="0"/>
              </a:rPr>
              <a:t>non-potable water source for industry, councils, residents, horticulturalists</a:t>
            </a:r>
          </a:p>
          <a:p>
            <a:pPr>
              <a:lnSpc>
                <a:spcPct val="100000"/>
              </a:lnSpc>
              <a:buFont typeface="Arial" pitchFamily="34" charset="0"/>
              <a:buChar char="•"/>
            </a:pPr>
            <a:r>
              <a:rPr lang="en-AU" sz="1600" b="0" dirty="0" smtClean="0">
                <a:latin typeface="Arial" pitchFamily="34" charset="0"/>
                <a:cs typeface="Arial" pitchFamily="34" charset="0"/>
              </a:rPr>
              <a:t> reverse salt water intrusion</a:t>
            </a:r>
          </a:p>
          <a:p>
            <a:pPr>
              <a:lnSpc>
                <a:spcPct val="100000"/>
              </a:lnSpc>
              <a:buFont typeface="Arial" pitchFamily="34" charset="0"/>
              <a:buChar char="•"/>
            </a:pPr>
            <a:r>
              <a:rPr lang="en-AU" sz="1600" b="0" dirty="0" smtClean="0">
                <a:latin typeface="Arial" pitchFamily="34" charset="0"/>
                <a:cs typeface="Arial" pitchFamily="34" charset="0"/>
              </a:rPr>
              <a:t> recover wetlands and stop the release of N and acidity from drying peat</a:t>
            </a:r>
          </a:p>
          <a:p>
            <a:pPr>
              <a:lnSpc>
                <a:spcPct val="100000"/>
              </a:lnSpc>
              <a:buFont typeface="Arial" pitchFamily="34" charset="0"/>
              <a:buChar char="•"/>
            </a:pPr>
            <a:r>
              <a:rPr lang="en-AU" sz="1600" b="0" dirty="0" smtClean="0">
                <a:latin typeface="Arial" pitchFamily="34" charset="0"/>
                <a:cs typeface="Arial" pitchFamily="34" charset="0"/>
              </a:rPr>
              <a:t> help clean up contamination</a:t>
            </a:r>
          </a:p>
          <a:p>
            <a:pPr>
              <a:lnSpc>
                <a:spcPct val="100000"/>
              </a:lnSpc>
              <a:buFont typeface="Arial" pitchFamily="34" charset="0"/>
              <a:buChar char="•"/>
            </a:pPr>
            <a:r>
              <a:rPr lang="en-AU" sz="1600" b="0" dirty="0" smtClean="0">
                <a:latin typeface="Arial" pitchFamily="34" charset="0"/>
                <a:cs typeface="Arial" pitchFamily="34" charset="0"/>
              </a:rPr>
              <a:t> proof-of-concept for other areas</a:t>
            </a:r>
          </a:p>
          <a:p>
            <a:pPr>
              <a:lnSpc>
                <a:spcPct val="100000"/>
              </a:lnSpc>
            </a:pPr>
            <a:r>
              <a:rPr lang="en-AU" sz="1800" dirty="0" smtClean="0">
                <a:latin typeface="Arial" pitchFamily="34" charset="0"/>
                <a:cs typeface="Arial" pitchFamily="34" charset="0"/>
              </a:rPr>
              <a:t>Main risks are</a:t>
            </a:r>
            <a:r>
              <a:rPr lang="en-AU" sz="1800" b="0" dirty="0" smtClean="0">
                <a:latin typeface="Arial" pitchFamily="34" charset="0"/>
                <a:cs typeface="Arial" pitchFamily="34" charset="0"/>
              </a:rPr>
              <a:t>:</a:t>
            </a:r>
          </a:p>
          <a:p>
            <a:pPr>
              <a:lnSpc>
                <a:spcPct val="100000"/>
              </a:lnSpc>
              <a:buFont typeface="Arial" pitchFamily="34" charset="0"/>
              <a:buChar char="•"/>
            </a:pPr>
            <a:r>
              <a:rPr lang="en-AU" sz="1600" b="0" dirty="0" smtClean="0">
                <a:latin typeface="Arial" pitchFamily="34" charset="0"/>
                <a:cs typeface="Arial" pitchFamily="34" charset="0"/>
              </a:rPr>
              <a:t> increased N loads into Cockburn Sound</a:t>
            </a:r>
          </a:p>
          <a:p>
            <a:pPr>
              <a:lnSpc>
                <a:spcPct val="100000"/>
              </a:lnSpc>
              <a:buFont typeface="Arial" pitchFamily="34" charset="0"/>
              <a:buChar char="•"/>
            </a:pPr>
            <a:r>
              <a:rPr lang="en-AU" sz="1600" b="0" dirty="0" smtClean="0">
                <a:latin typeface="Arial" pitchFamily="34" charset="0"/>
                <a:cs typeface="Arial" pitchFamily="34" charset="0"/>
              </a:rPr>
              <a:t> mobilising pollutants</a:t>
            </a:r>
          </a:p>
          <a:p>
            <a:pPr>
              <a:lnSpc>
                <a:spcPct val="100000"/>
              </a:lnSpc>
              <a:buFont typeface="Arial" pitchFamily="34" charset="0"/>
              <a:buChar char="•"/>
            </a:pPr>
            <a:r>
              <a:rPr lang="en-AU" sz="1600" b="0" dirty="0" smtClean="0">
                <a:latin typeface="Arial" pitchFamily="34" charset="0"/>
                <a:cs typeface="Arial" pitchFamily="34" charset="0"/>
              </a:rPr>
              <a:t> surface expression of infiltrated water </a:t>
            </a:r>
          </a:p>
          <a:p>
            <a:pPr>
              <a:lnSpc>
                <a:spcPct val="100000"/>
              </a:lnSpc>
              <a:buFont typeface="Arial" pitchFamily="34" charset="0"/>
              <a:buChar char="•"/>
            </a:pPr>
            <a:endParaRPr lang="en-AU" sz="1600" b="0" dirty="0" smtClean="0">
              <a:latin typeface="Arial" pitchFamily="34" charset="0"/>
              <a:cs typeface="Arial" pitchFamily="34" charset="0"/>
            </a:endParaRPr>
          </a:p>
          <a:p>
            <a:pPr>
              <a:lnSpc>
                <a:spcPct val="100000"/>
              </a:lnSpc>
              <a:buFontTx/>
              <a:buChar char="-"/>
            </a:pPr>
            <a:endParaRPr lang="en-AU" sz="2000" b="0" dirty="0" smtClean="0">
              <a:latin typeface="Arial" pitchFamily="34" charset="0"/>
              <a:cs typeface="Arial" pitchFamily="34" charset="0"/>
            </a:endParaRPr>
          </a:p>
        </p:txBody>
      </p:sp>
      <p:pic>
        <p:nvPicPr>
          <p:cNvPr id="7" name="Picture 6" descr="KwinanaMAR_CatchmentMap_v1.png"/>
          <p:cNvPicPr>
            <a:picLocks noChangeAspect="1"/>
          </p:cNvPicPr>
          <p:nvPr/>
        </p:nvPicPr>
        <p:blipFill>
          <a:blip r:embed="rId3"/>
          <a:stretch>
            <a:fillRect/>
          </a:stretch>
        </p:blipFill>
        <p:spPr>
          <a:xfrm>
            <a:off x="3398836" y="0"/>
            <a:ext cx="5562284" cy="6856766"/>
          </a:xfrm>
          <a:prstGeom prst="rect">
            <a:avLst/>
          </a:prstGeom>
        </p:spPr>
      </p:pic>
      <p:sp>
        <p:nvSpPr>
          <p:cNvPr id="2" name="Footer Placeholder 1"/>
          <p:cNvSpPr>
            <a:spLocks noGrp="1"/>
          </p:cNvSpPr>
          <p:nvPr>
            <p:ph type="ftr" sz="quarter" idx="14"/>
          </p:nvPr>
        </p:nvSpPr>
        <p:spPr/>
        <p:txBody>
          <a:bodyPr/>
          <a:lstStyle/>
          <a:p>
            <a:pPr>
              <a:defRPr/>
            </a:pPr>
            <a:r>
              <a:rPr lang="en-AU" smtClean="0"/>
              <a:t>Recycled water for heavy industry and preventing seawater intrusion  |  'Kwinana MAR'</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3" y="269875"/>
            <a:ext cx="8459787" cy="553085"/>
          </a:xfrm>
        </p:spPr>
        <p:txBody>
          <a:bodyPr/>
          <a:lstStyle/>
          <a:p>
            <a:r>
              <a:rPr lang="en-AU" sz="2800" b="0" dirty="0" smtClean="0"/>
              <a:t>Case Study of Kwinana WWTP – The Spectacles</a:t>
            </a:r>
            <a:endParaRPr lang="en-AU" sz="2800" b="0" dirty="0"/>
          </a:p>
        </p:txBody>
      </p:sp>
      <p:pic>
        <p:nvPicPr>
          <p:cNvPr id="32770" name="Picture 2"/>
          <p:cNvPicPr>
            <a:picLocks noGrp="1" noChangeAspect="1" noChangeArrowheads="1"/>
          </p:cNvPicPr>
          <p:nvPr>
            <p:ph idx="1"/>
          </p:nvPr>
        </p:nvPicPr>
        <p:blipFill>
          <a:blip r:embed="rId3" cstate="print"/>
          <a:srcRect r="18744"/>
          <a:stretch>
            <a:fillRect/>
          </a:stretch>
        </p:blipFill>
        <p:spPr bwMode="auto">
          <a:xfrm>
            <a:off x="3379168" y="789734"/>
            <a:ext cx="5602272" cy="5387546"/>
          </a:xfrm>
          <a:prstGeom prst="rect">
            <a:avLst/>
          </a:prstGeom>
          <a:noFill/>
          <a:ln w="9525">
            <a:noFill/>
            <a:miter lim="800000"/>
            <a:headEnd/>
            <a:tailEnd/>
          </a:ln>
        </p:spPr>
      </p:pic>
      <p:sp>
        <p:nvSpPr>
          <p:cNvPr id="4" name="TextBox 3"/>
          <p:cNvSpPr txBox="1"/>
          <p:nvPr/>
        </p:nvSpPr>
        <p:spPr>
          <a:xfrm>
            <a:off x="335281" y="914400"/>
            <a:ext cx="2987040" cy="5109091"/>
          </a:xfrm>
          <a:prstGeom prst="rect">
            <a:avLst/>
          </a:prstGeom>
          <a:noFill/>
        </p:spPr>
        <p:txBody>
          <a:bodyPr wrap="square" rtlCol="0">
            <a:spAutoFit/>
          </a:bodyPr>
          <a:lstStyle/>
          <a:p>
            <a:pPr>
              <a:spcBef>
                <a:spcPts val="600"/>
              </a:spcBef>
              <a:buFont typeface="Arial" pitchFamily="34" charset="0"/>
              <a:buChar char="•"/>
            </a:pPr>
            <a:r>
              <a:rPr lang="en-AU" dirty="0" smtClean="0"/>
              <a:t> Basin infiltration of treated wastewater since 1975</a:t>
            </a:r>
          </a:p>
          <a:p>
            <a:pPr>
              <a:spcBef>
                <a:spcPts val="600"/>
              </a:spcBef>
              <a:buFont typeface="Arial" pitchFamily="34" charset="0"/>
              <a:buChar char="•"/>
            </a:pPr>
            <a:r>
              <a:rPr lang="en-AU" dirty="0" smtClean="0"/>
              <a:t> Now 4.7 million litres per day (1 metre through basins)</a:t>
            </a:r>
          </a:p>
          <a:p>
            <a:pPr>
              <a:spcBef>
                <a:spcPts val="600"/>
              </a:spcBef>
              <a:buFont typeface="Arial" pitchFamily="34" charset="0"/>
              <a:buChar char="•"/>
            </a:pPr>
            <a:r>
              <a:rPr lang="en-AU" dirty="0" smtClean="0"/>
              <a:t>  Analogous to Managed Aquifer Recharge (MAR) within a few hundred metres of a groundwater- dependent wetland</a:t>
            </a:r>
          </a:p>
          <a:p>
            <a:pPr>
              <a:spcBef>
                <a:spcPts val="600"/>
              </a:spcBef>
              <a:buFont typeface="Arial" pitchFamily="34" charset="0"/>
              <a:buChar char="•"/>
            </a:pPr>
            <a:r>
              <a:rPr lang="en-AU" dirty="0" smtClean="0"/>
              <a:t> Used to measure the impact on groundwater levels and quality</a:t>
            </a:r>
          </a:p>
          <a:p>
            <a:pPr>
              <a:spcBef>
                <a:spcPts val="600"/>
              </a:spcBef>
              <a:buFont typeface="Arial" pitchFamily="34" charset="0"/>
              <a:buChar char="•"/>
            </a:pPr>
            <a:r>
              <a:rPr lang="en-AU" dirty="0" smtClean="0"/>
              <a:t> What would happen if it was replicated at other sites in the catchment ?</a:t>
            </a:r>
          </a:p>
          <a:p>
            <a:pPr>
              <a:buFont typeface="Arial" pitchFamily="34" charset="0"/>
              <a:buChar char="•"/>
            </a:pPr>
            <a:endParaRPr lang="en-AU" dirty="0" smtClean="0"/>
          </a:p>
        </p:txBody>
      </p:sp>
      <p:sp>
        <p:nvSpPr>
          <p:cNvPr id="3" name="Down Arrow 2"/>
          <p:cNvSpPr/>
          <p:nvPr/>
        </p:nvSpPr>
        <p:spPr>
          <a:xfrm rot="9065766">
            <a:off x="5867616" y="3501447"/>
            <a:ext cx="180261" cy="653694"/>
          </a:xfrm>
          <a:prstGeom prst="downArrow">
            <a:avLst>
              <a:gd name="adj1" fmla="val 50000"/>
              <a:gd name="adj2" fmla="val 135450"/>
            </a:avLst>
          </a:prstGeom>
          <a:solidFill>
            <a:schemeClr val="accent6">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TextBox 4"/>
          <p:cNvSpPr txBox="1"/>
          <p:nvPr/>
        </p:nvSpPr>
        <p:spPr>
          <a:xfrm>
            <a:off x="6541173" y="3009900"/>
            <a:ext cx="1509067" cy="646331"/>
          </a:xfrm>
          <a:prstGeom prst="rect">
            <a:avLst/>
          </a:prstGeom>
          <a:noFill/>
        </p:spPr>
        <p:txBody>
          <a:bodyPr wrap="none" rtlCol="0">
            <a:spAutoFit/>
          </a:bodyPr>
          <a:lstStyle/>
          <a:p>
            <a:pPr algn="ctr"/>
            <a:r>
              <a:rPr lang="en-AU" b="1" dirty="0" smtClean="0">
                <a:solidFill>
                  <a:srgbClr val="FFFF00"/>
                </a:solidFill>
                <a:latin typeface="+mn-lt"/>
              </a:rPr>
              <a:t>SPECTACLES</a:t>
            </a:r>
            <a:br>
              <a:rPr lang="en-AU" b="1" dirty="0" smtClean="0">
                <a:solidFill>
                  <a:srgbClr val="FFFF00"/>
                </a:solidFill>
                <a:latin typeface="+mn-lt"/>
              </a:rPr>
            </a:br>
            <a:r>
              <a:rPr lang="en-AU" b="1" dirty="0" smtClean="0">
                <a:solidFill>
                  <a:srgbClr val="FFFF00"/>
                </a:solidFill>
                <a:latin typeface="+mn-lt"/>
              </a:rPr>
              <a:t>SWAMP (Nth)</a:t>
            </a:r>
          </a:p>
        </p:txBody>
      </p:sp>
      <p:sp>
        <p:nvSpPr>
          <p:cNvPr id="7" name="TextBox 6"/>
          <p:cNvSpPr txBox="1"/>
          <p:nvPr/>
        </p:nvSpPr>
        <p:spPr>
          <a:xfrm>
            <a:off x="5715283" y="4114800"/>
            <a:ext cx="1205395" cy="646331"/>
          </a:xfrm>
          <a:prstGeom prst="rect">
            <a:avLst/>
          </a:prstGeom>
          <a:noFill/>
        </p:spPr>
        <p:txBody>
          <a:bodyPr wrap="none" rtlCol="0">
            <a:spAutoFit/>
          </a:bodyPr>
          <a:lstStyle/>
          <a:p>
            <a:pPr algn="ctr"/>
            <a:r>
              <a:rPr lang="en-AU" b="1" dirty="0" smtClean="0">
                <a:solidFill>
                  <a:schemeClr val="accent6">
                    <a:lumMod val="10000"/>
                    <a:lumOff val="90000"/>
                  </a:schemeClr>
                </a:solidFill>
                <a:latin typeface="+mn-lt"/>
              </a:rPr>
              <a:t>Infiltration</a:t>
            </a:r>
          </a:p>
          <a:p>
            <a:pPr algn="ctr"/>
            <a:r>
              <a:rPr lang="en-AU" b="1" dirty="0" smtClean="0">
                <a:solidFill>
                  <a:schemeClr val="accent6">
                    <a:lumMod val="10000"/>
                    <a:lumOff val="90000"/>
                  </a:schemeClr>
                </a:solidFill>
                <a:latin typeface="+mn-lt"/>
              </a:rPr>
              <a:t>basins</a:t>
            </a:r>
          </a:p>
        </p:txBody>
      </p:sp>
      <p:sp>
        <p:nvSpPr>
          <p:cNvPr id="6" name="Footer Placeholder 5"/>
          <p:cNvSpPr>
            <a:spLocks noGrp="1"/>
          </p:cNvSpPr>
          <p:nvPr>
            <p:ph type="ftr" sz="quarter" idx="11"/>
          </p:nvPr>
        </p:nvSpPr>
        <p:spPr/>
        <p:txBody>
          <a:bodyPr/>
          <a:lstStyle/>
          <a:p>
            <a:r>
              <a:rPr lang="en-AU" smtClean="0"/>
              <a:t>Recycled water for heavy industry and preventing seawater intrusion  |  'Kwinana MAR'</a:t>
            </a:r>
            <a:endParaRPr lang="en-AU"/>
          </a:p>
        </p:txBody>
      </p:sp>
    </p:spTree>
    <p:extLst>
      <p:ext uri="{BB962C8B-B14F-4D97-AF65-F5344CB8AC3E}">
        <p14:creationId xmlns:p14="http://schemas.microsoft.com/office/powerpoint/2010/main" val="6019142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GEM_PCA_GEM_whole_small_Figure.png"/>
          <p:cNvPicPr>
            <a:picLocks noChangeAspect="1"/>
          </p:cNvPicPr>
          <p:nvPr/>
        </p:nvPicPr>
        <p:blipFill>
          <a:blip r:embed="rId3" cstate="print"/>
          <a:srcRect t="7785" b="5924"/>
          <a:stretch>
            <a:fillRect/>
          </a:stretch>
        </p:blipFill>
        <p:spPr>
          <a:xfrm>
            <a:off x="0" y="894080"/>
            <a:ext cx="9144000" cy="5181600"/>
          </a:xfrm>
          <a:prstGeom prst="rect">
            <a:avLst/>
          </a:prstGeom>
        </p:spPr>
      </p:pic>
      <p:sp>
        <p:nvSpPr>
          <p:cNvPr id="9" name="Rectangle 5"/>
          <p:cNvSpPr txBox="1">
            <a:spLocks noChangeArrowheads="1"/>
          </p:cNvSpPr>
          <p:nvPr/>
        </p:nvSpPr>
        <p:spPr>
          <a:xfrm>
            <a:off x="979984" y="116632"/>
            <a:ext cx="7704857" cy="675848"/>
          </a:xfrm>
          <a:prstGeom prst="rect">
            <a:avLst/>
          </a:prstGeom>
        </p:spPr>
        <p:txBody>
          <a:bodyPr vert="horz" lIns="0" tIns="0" rIns="0" bIns="0" rtlCol="0" anchor="t" anchorCtr="0">
            <a:normAutofit fontScale="85000" lnSpcReduction="20000"/>
          </a:bodyPr>
          <a:lstStyle/>
          <a:p>
            <a:pPr>
              <a:spcBef>
                <a:spcPct val="0"/>
              </a:spcBef>
              <a:defRPr/>
            </a:pPr>
            <a:r>
              <a:rPr lang="en-AU" sz="2600" dirty="0" smtClean="0">
                <a:solidFill>
                  <a:schemeClr val="accent6">
                    <a:lumMod val="75000"/>
                  </a:schemeClr>
                </a:solidFill>
                <a:latin typeface="+mj-lt"/>
                <a:ea typeface="+mj-ea"/>
                <a:cs typeface="+mj-cs"/>
              </a:rPr>
              <a:t>Remote sensing analysis of wetlands by Dr Irina Emelyanova</a:t>
            </a:r>
          </a:p>
          <a:p>
            <a:pPr>
              <a:spcBef>
                <a:spcPct val="0"/>
              </a:spcBef>
              <a:defRPr/>
            </a:pPr>
            <a:r>
              <a:rPr lang="en-AU" sz="1900" dirty="0" smtClean="0">
                <a:solidFill>
                  <a:schemeClr val="accent6">
                    <a:lumMod val="75000"/>
                  </a:schemeClr>
                </a:solidFill>
                <a:latin typeface="+mj-lt"/>
                <a:ea typeface="+mj-ea"/>
                <a:cs typeface="+mj-cs"/>
              </a:rPr>
              <a:t>Wetness changes between 1990 and 2012</a:t>
            </a:r>
          </a:p>
          <a:p>
            <a:pPr>
              <a:spcBef>
                <a:spcPct val="0"/>
              </a:spcBef>
              <a:defRPr/>
            </a:pPr>
            <a:r>
              <a:rPr kumimoji="0" lang="en-AU" sz="1900" i="0" u="none" strike="noStrike" kern="1200" cap="none" spc="0" normalizeH="0" baseline="0" noProof="0" dirty="0" smtClean="0">
                <a:ln>
                  <a:noFill/>
                </a:ln>
                <a:solidFill>
                  <a:schemeClr val="accent6">
                    <a:lumMod val="75000"/>
                  </a:schemeClr>
                </a:solidFill>
                <a:effectLst/>
                <a:uLnTx/>
                <a:uFillTx/>
                <a:latin typeface="+mj-lt"/>
                <a:ea typeface="+mj-ea"/>
                <a:cs typeface="+mj-cs"/>
              </a:rPr>
              <a:t>The Spectacles wetland group have remained wet while most others have dried </a:t>
            </a:r>
          </a:p>
        </p:txBody>
      </p:sp>
      <p:sp>
        <p:nvSpPr>
          <p:cNvPr id="11" name="TextBox 10"/>
          <p:cNvSpPr txBox="1"/>
          <p:nvPr/>
        </p:nvSpPr>
        <p:spPr>
          <a:xfrm>
            <a:off x="3771528" y="3453760"/>
            <a:ext cx="1928733" cy="923330"/>
          </a:xfrm>
          <a:prstGeom prst="rect">
            <a:avLst/>
          </a:prstGeom>
          <a:noFill/>
        </p:spPr>
        <p:txBody>
          <a:bodyPr wrap="none" rtlCol="0">
            <a:spAutoFit/>
          </a:bodyPr>
          <a:lstStyle/>
          <a:p>
            <a:r>
              <a:rPr lang="en-AU" b="1" dirty="0" smtClean="0">
                <a:solidFill>
                  <a:schemeClr val="accent6">
                    <a:lumMod val="75000"/>
                  </a:schemeClr>
                </a:solidFill>
              </a:rPr>
              <a:t>The Spectacles </a:t>
            </a:r>
          </a:p>
          <a:p>
            <a:r>
              <a:rPr lang="en-AU" b="1" dirty="0" smtClean="0">
                <a:solidFill>
                  <a:schemeClr val="accent6">
                    <a:lumMod val="75000"/>
                  </a:schemeClr>
                </a:solidFill>
              </a:rPr>
              <a:t>Wetlands </a:t>
            </a:r>
          </a:p>
          <a:p>
            <a:r>
              <a:rPr lang="en-AU" b="1" dirty="0" smtClean="0">
                <a:solidFill>
                  <a:schemeClr val="accent6">
                    <a:lumMod val="75000"/>
                  </a:schemeClr>
                </a:solidFill>
              </a:rPr>
              <a:t>Group</a:t>
            </a:r>
            <a:endParaRPr lang="en-AU" dirty="0"/>
          </a:p>
        </p:txBody>
      </p:sp>
      <p:cxnSp>
        <p:nvCxnSpPr>
          <p:cNvPr id="13" name="Straight Arrow Connector 12"/>
          <p:cNvCxnSpPr/>
          <p:nvPr/>
        </p:nvCxnSpPr>
        <p:spPr>
          <a:xfrm flipV="1">
            <a:off x="5608320" y="3789040"/>
            <a:ext cx="2276048" cy="10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1"/>
          </p:cNvCxnSpPr>
          <p:nvPr/>
        </p:nvCxnSpPr>
        <p:spPr>
          <a:xfrm flipH="1">
            <a:off x="3101360" y="3915425"/>
            <a:ext cx="670168" cy="997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AU" smtClean="0"/>
              <a:t>Recycled water for heavy industry and preventing seawater intrusion  |  'Kwinana MAR'</a:t>
            </a:r>
            <a:endParaRPr lang="en-AU"/>
          </a:p>
        </p:txBody>
      </p:sp>
    </p:spTree>
    <p:extLst>
      <p:ext uri="{BB962C8B-B14F-4D97-AF65-F5344CB8AC3E}">
        <p14:creationId xmlns:p14="http://schemas.microsoft.com/office/powerpoint/2010/main" val="41175176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51312" y="2322287"/>
            <a:ext cx="6006449" cy="4156189"/>
            <a:chOff x="-209941" y="2322286"/>
            <a:chExt cx="6824528" cy="4722264"/>
          </a:xfrm>
        </p:grpSpPr>
        <p:pic>
          <p:nvPicPr>
            <p:cNvPr id="11" name="Content Placeholder 5" descr="GroundwaterLevel_Apr14_KwinanaWWTP.emf"/>
            <p:cNvPicPr>
              <a:picLocks noChangeAspect="1"/>
            </p:cNvPicPr>
            <p:nvPr/>
          </p:nvPicPr>
          <p:blipFill rotWithShape="1">
            <a:blip r:embed="rId3" cstate="print"/>
            <a:srcRect t="7846"/>
            <a:stretch/>
          </p:blipFill>
          <p:spPr bwMode="auto">
            <a:xfrm>
              <a:off x="-209941" y="2322286"/>
              <a:ext cx="6824528" cy="4722264"/>
            </a:xfrm>
            <a:prstGeom prst="rect">
              <a:avLst/>
            </a:prstGeom>
            <a:noFill/>
            <a:ln w="9525">
              <a:noFill/>
              <a:miter lim="800000"/>
              <a:headEnd/>
              <a:tailEnd/>
            </a:ln>
          </p:spPr>
        </p:pic>
        <p:sp>
          <p:nvSpPr>
            <p:cNvPr id="18" name="Freeform 17"/>
            <p:cNvSpPr/>
            <p:nvPr/>
          </p:nvSpPr>
          <p:spPr>
            <a:xfrm>
              <a:off x="5406683" y="2509374"/>
              <a:ext cx="268042" cy="2772697"/>
            </a:xfrm>
            <a:custGeom>
              <a:avLst/>
              <a:gdLst>
                <a:gd name="connsiteX0" fmla="*/ 250723 w 250723"/>
                <a:gd name="connsiteY0" fmla="*/ 0 h 2772697"/>
                <a:gd name="connsiteX1" fmla="*/ 250723 w 250723"/>
                <a:gd name="connsiteY1" fmla="*/ 2772697 h 2772697"/>
                <a:gd name="connsiteX2" fmla="*/ 117988 w 250723"/>
                <a:gd name="connsiteY2" fmla="*/ 2227007 h 2772697"/>
                <a:gd name="connsiteX3" fmla="*/ 58994 w 250723"/>
                <a:gd name="connsiteY3" fmla="*/ 2020529 h 2772697"/>
                <a:gd name="connsiteX4" fmla="*/ 88491 w 250723"/>
                <a:gd name="connsiteY4" fmla="*/ 1917291 h 2772697"/>
                <a:gd name="connsiteX5" fmla="*/ 88491 w 250723"/>
                <a:gd name="connsiteY5" fmla="*/ 1828800 h 2772697"/>
                <a:gd name="connsiteX6" fmla="*/ 73742 w 250723"/>
                <a:gd name="connsiteY6" fmla="*/ 1651820 h 2772697"/>
                <a:gd name="connsiteX7" fmla="*/ 14749 w 250723"/>
                <a:gd name="connsiteY7" fmla="*/ 1474839 h 2772697"/>
                <a:gd name="connsiteX8" fmla="*/ 0 w 250723"/>
                <a:gd name="connsiteY8" fmla="*/ 1297858 h 2772697"/>
                <a:gd name="connsiteX9" fmla="*/ 44246 w 250723"/>
                <a:gd name="connsiteY9" fmla="*/ 1106129 h 2772697"/>
                <a:gd name="connsiteX10" fmla="*/ 58994 w 250723"/>
                <a:gd name="connsiteY10" fmla="*/ 973394 h 2772697"/>
                <a:gd name="connsiteX11" fmla="*/ 44246 w 250723"/>
                <a:gd name="connsiteY11" fmla="*/ 855407 h 2772697"/>
                <a:gd name="connsiteX12" fmla="*/ 44246 w 250723"/>
                <a:gd name="connsiteY12" fmla="*/ 678426 h 2772697"/>
                <a:gd name="connsiteX13" fmla="*/ 73742 w 250723"/>
                <a:gd name="connsiteY13" fmla="*/ 427703 h 2772697"/>
                <a:gd name="connsiteX14" fmla="*/ 117988 w 250723"/>
                <a:gd name="connsiteY14" fmla="*/ 250723 h 2772697"/>
                <a:gd name="connsiteX15" fmla="*/ 132736 w 250723"/>
                <a:gd name="connsiteY15" fmla="*/ 132736 h 2772697"/>
                <a:gd name="connsiteX16" fmla="*/ 250723 w 250723"/>
                <a:gd name="connsiteY16" fmla="*/ 0 h 2772697"/>
                <a:gd name="connsiteX0" fmla="*/ 268042 w 268042"/>
                <a:gd name="connsiteY0" fmla="*/ 0 h 2772697"/>
                <a:gd name="connsiteX1" fmla="*/ 268042 w 268042"/>
                <a:gd name="connsiteY1" fmla="*/ 2772697 h 2772697"/>
                <a:gd name="connsiteX2" fmla="*/ 135307 w 268042"/>
                <a:gd name="connsiteY2" fmla="*/ 2227007 h 2772697"/>
                <a:gd name="connsiteX3" fmla="*/ 76313 w 268042"/>
                <a:gd name="connsiteY3" fmla="*/ 2020529 h 2772697"/>
                <a:gd name="connsiteX4" fmla="*/ 105810 w 268042"/>
                <a:gd name="connsiteY4" fmla="*/ 1917291 h 2772697"/>
                <a:gd name="connsiteX5" fmla="*/ 105810 w 268042"/>
                <a:gd name="connsiteY5" fmla="*/ 1828800 h 2772697"/>
                <a:gd name="connsiteX6" fmla="*/ 91061 w 268042"/>
                <a:gd name="connsiteY6" fmla="*/ 1651820 h 2772697"/>
                <a:gd name="connsiteX7" fmla="*/ 32068 w 268042"/>
                <a:gd name="connsiteY7" fmla="*/ 1474839 h 2772697"/>
                <a:gd name="connsiteX8" fmla="*/ 17319 w 268042"/>
                <a:gd name="connsiteY8" fmla="*/ 1297858 h 2772697"/>
                <a:gd name="connsiteX9" fmla="*/ 0 w 268042"/>
                <a:gd name="connsiteY9" fmla="*/ 1103080 h 2772697"/>
                <a:gd name="connsiteX10" fmla="*/ 76313 w 268042"/>
                <a:gd name="connsiteY10" fmla="*/ 973394 h 2772697"/>
                <a:gd name="connsiteX11" fmla="*/ 61565 w 268042"/>
                <a:gd name="connsiteY11" fmla="*/ 855407 h 2772697"/>
                <a:gd name="connsiteX12" fmla="*/ 61565 w 268042"/>
                <a:gd name="connsiteY12" fmla="*/ 678426 h 2772697"/>
                <a:gd name="connsiteX13" fmla="*/ 91061 w 268042"/>
                <a:gd name="connsiteY13" fmla="*/ 427703 h 2772697"/>
                <a:gd name="connsiteX14" fmla="*/ 135307 w 268042"/>
                <a:gd name="connsiteY14" fmla="*/ 250723 h 2772697"/>
                <a:gd name="connsiteX15" fmla="*/ 150055 w 268042"/>
                <a:gd name="connsiteY15" fmla="*/ 132736 h 2772697"/>
                <a:gd name="connsiteX16" fmla="*/ 268042 w 268042"/>
                <a:gd name="connsiteY16" fmla="*/ 0 h 2772697"/>
                <a:gd name="connsiteX0" fmla="*/ 268042 w 268042"/>
                <a:gd name="connsiteY0" fmla="*/ 0 h 2772697"/>
                <a:gd name="connsiteX1" fmla="*/ 268042 w 268042"/>
                <a:gd name="connsiteY1" fmla="*/ 2772697 h 2772697"/>
                <a:gd name="connsiteX2" fmla="*/ 135307 w 268042"/>
                <a:gd name="connsiteY2" fmla="*/ 2227007 h 2772697"/>
                <a:gd name="connsiteX3" fmla="*/ 76313 w 268042"/>
                <a:gd name="connsiteY3" fmla="*/ 2020529 h 2772697"/>
                <a:gd name="connsiteX4" fmla="*/ 105810 w 268042"/>
                <a:gd name="connsiteY4" fmla="*/ 1917291 h 2772697"/>
                <a:gd name="connsiteX5" fmla="*/ 105810 w 268042"/>
                <a:gd name="connsiteY5" fmla="*/ 1828800 h 2772697"/>
                <a:gd name="connsiteX6" fmla="*/ 91061 w 268042"/>
                <a:gd name="connsiteY6" fmla="*/ 1651820 h 2772697"/>
                <a:gd name="connsiteX7" fmla="*/ 32068 w 268042"/>
                <a:gd name="connsiteY7" fmla="*/ 1474839 h 2772697"/>
                <a:gd name="connsiteX8" fmla="*/ 0 w 268042"/>
                <a:gd name="connsiteY8" fmla="*/ 1283100 h 2772697"/>
                <a:gd name="connsiteX9" fmla="*/ 0 w 268042"/>
                <a:gd name="connsiteY9" fmla="*/ 1103080 h 2772697"/>
                <a:gd name="connsiteX10" fmla="*/ 76313 w 268042"/>
                <a:gd name="connsiteY10" fmla="*/ 973394 h 2772697"/>
                <a:gd name="connsiteX11" fmla="*/ 61565 w 268042"/>
                <a:gd name="connsiteY11" fmla="*/ 855407 h 2772697"/>
                <a:gd name="connsiteX12" fmla="*/ 61565 w 268042"/>
                <a:gd name="connsiteY12" fmla="*/ 678426 h 2772697"/>
                <a:gd name="connsiteX13" fmla="*/ 91061 w 268042"/>
                <a:gd name="connsiteY13" fmla="*/ 427703 h 2772697"/>
                <a:gd name="connsiteX14" fmla="*/ 135307 w 268042"/>
                <a:gd name="connsiteY14" fmla="*/ 250723 h 2772697"/>
                <a:gd name="connsiteX15" fmla="*/ 150055 w 268042"/>
                <a:gd name="connsiteY15" fmla="*/ 132736 h 2772697"/>
                <a:gd name="connsiteX16" fmla="*/ 268042 w 268042"/>
                <a:gd name="connsiteY16" fmla="*/ 0 h 2772697"/>
                <a:gd name="connsiteX0" fmla="*/ 268042 w 268042"/>
                <a:gd name="connsiteY0" fmla="*/ 0 h 2772697"/>
                <a:gd name="connsiteX1" fmla="*/ 268042 w 268042"/>
                <a:gd name="connsiteY1" fmla="*/ 2772697 h 2772697"/>
                <a:gd name="connsiteX2" fmla="*/ 135307 w 268042"/>
                <a:gd name="connsiteY2" fmla="*/ 2227007 h 2772697"/>
                <a:gd name="connsiteX3" fmla="*/ 76313 w 268042"/>
                <a:gd name="connsiteY3" fmla="*/ 2020529 h 2772697"/>
                <a:gd name="connsiteX4" fmla="*/ 105810 w 268042"/>
                <a:gd name="connsiteY4" fmla="*/ 1917291 h 2772697"/>
                <a:gd name="connsiteX5" fmla="*/ 105810 w 268042"/>
                <a:gd name="connsiteY5" fmla="*/ 1828800 h 2772697"/>
                <a:gd name="connsiteX6" fmla="*/ 36004 w 268042"/>
                <a:gd name="connsiteY6" fmla="*/ 1679144 h 2772697"/>
                <a:gd name="connsiteX7" fmla="*/ 32068 w 268042"/>
                <a:gd name="connsiteY7" fmla="*/ 1474839 h 2772697"/>
                <a:gd name="connsiteX8" fmla="*/ 0 w 268042"/>
                <a:gd name="connsiteY8" fmla="*/ 1283100 h 2772697"/>
                <a:gd name="connsiteX9" fmla="*/ 0 w 268042"/>
                <a:gd name="connsiteY9" fmla="*/ 1103080 h 2772697"/>
                <a:gd name="connsiteX10" fmla="*/ 76313 w 268042"/>
                <a:gd name="connsiteY10" fmla="*/ 973394 h 2772697"/>
                <a:gd name="connsiteX11" fmla="*/ 61565 w 268042"/>
                <a:gd name="connsiteY11" fmla="*/ 855407 h 2772697"/>
                <a:gd name="connsiteX12" fmla="*/ 61565 w 268042"/>
                <a:gd name="connsiteY12" fmla="*/ 678426 h 2772697"/>
                <a:gd name="connsiteX13" fmla="*/ 91061 w 268042"/>
                <a:gd name="connsiteY13" fmla="*/ 427703 h 2772697"/>
                <a:gd name="connsiteX14" fmla="*/ 135307 w 268042"/>
                <a:gd name="connsiteY14" fmla="*/ 250723 h 2772697"/>
                <a:gd name="connsiteX15" fmla="*/ 150055 w 268042"/>
                <a:gd name="connsiteY15" fmla="*/ 132736 h 2772697"/>
                <a:gd name="connsiteX16" fmla="*/ 268042 w 268042"/>
                <a:gd name="connsiteY16" fmla="*/ 0 h 2772697"/>
                <a:gd name="connsiteX0" fmla="*/ 268042 w 268042"/>
                <a:gd name="connsiteY0" fmla="*/ 0 h 2772697"/>
                <a:gd name="connsiteX1" fmla="*/ 268042 w 268042"/>
                <a:gd name="connsiteY1" fmla="*/ 2772697 h 2772697"/>
                <a:gd name="connsiteX2" fmla="*/ 135307 w 268042"/>
                <a:gd name="connsiteY2" fmla="*/ 2227007 h 2772697"/>
                <a:gd name="connsiteX3" fmla="*/ 76313 w 268042"/>
                <a:gd name="connsiteY3" fmla="*/ 2020529 h 2772697"/>
                <a:gd name="connsiteX4" fmla="*/ 105810 w 268042"/>
                <a:gd name="connsiteY4" fmla="*/ 1917291 h 2772697"/>
                <a:gd name="connsiteX5" fmla="*/ 105810 w 268042"/>
                <a:gd name="connsiteY5" fmla="*/ 1828800 h 2772697"/>
                <a:gd name="connsiteX6" fmla="*/ 36004 w 268042"/>
                <a:gd name="connsiteY6" fmla="*/ 1679144 h 2772697"/>
                <a:gd name="connsiteX7" fmla="*/ 32068 w 268042"/>
                <a:gd name="connsiteY7" fmla="*/ 1474839 h 2772697"/>
                <a:gd name="connsiteX8" fmla="*/ 0 w 268042"/>
                <a:gd name="connsiteY8" fmla="*/ 1283100 h 2772697"/>
                <a:gd name="connsiteX9" fmla="*/ 0 w 268042"/>
                <a:gd name="connsiteY9" fmla="*/ 1103080 h 2772697"/>
                <a:gd name="connsiteX10" fmla="*/ 76313 w 268042"/>
                <a:gd name="connsiteY10" fmla="*/ 973394 h 2772697"/>
                <a:gd name="connsiteX11" fmla="*/ 61565 w 268042"/>
                <a:gd name="connsiteY11" fmla="*/ 855407 h 2772697"/>
                <a:gd name="connsiteX12" fmla="*/ 61565 w 268042"/>
                <a:gd name="connsiteY12" fmla="*/ 678426 h 2772697"/>
                <a:gd name="connsiteX13" fmla="*/ 91061 w 268042"/>
                <a:gd name="connsiteY13" fmla="*/ 427703 h 2772697"/>
                <a:gd name="connsiteX14" fmla="*/ 135307 w 268042"/>
                <a:gd name="connsiteY14" fmla="*/ 250723 h 2772697"/>
                <a:gd name="connsiteX15" fmla="*/ 180020 w 268042"/>
                <a:gd name="connsiteY15" fmla="*/ 130972 h 2772697"/>
                <a:gd name="connsiteX16" fmla="*/ 268042 w 268042"/>
                <a:gd name="connsiteY16" fmla="*/ 0 h 2772697"/>
                <a:gd name="connsiteX0" fmla="*/ 268042 w 268042"/>
                <a:gd name="connsiteY0" fmla="*/ 0 h 2772697"/>
                <a:gd name="connsiteX1" fmla="*/ 268042 w 268042"/>
                <a:gd name="connsiteY1" fmla="*/ 2772697 h 2772697"/>
                <a:gd name="connsiteX2" fmla="*/ 135307 w 268042"/>
                <a:gd name="connsiteY2" fmla="*/ 2227007 h 2772697"/>
                <a:gd name="connsiteX3" fmla="*/ 76313 w 268042"/>
                <a:gd name="connsiteY3" fmla="*/ 2020529 h 2772697"/>
                <a:gd name="connsiteX4" fmla="*/ 105810 w 268042"/>
                <a:gd name="connsiteY4" fmla="*/ 1917291 h 2772697"/>
                <a:gd name="connsiteX5" fmla="*/ 105810 w 268042"/>
                <a:gd name="connsiteY5" fmla="*/ 1828800 h 2772697"/>
                <a:gd name="connsiteX6" fmla="*/ 36004 w 268042"/>
                <a:gd name="connsiteY6" fmla="*/ 1679144 h 2772697"/>
                <a:gd name="connsiteX7" fmla="*/ 32068 w 268042"/>
                <a:gd name="connsiteY7" fmla="*/ 1474839 h 2772697"/>
                <a:gd name="connsiteX8" fmla="*/ 0 w 268042"/>
                <a:gd name="connsiteY8" fmla="*/ 1283100 h 2772697"/>
                <a:gd name="connsiteX9" fmla="*/ 0 w 268042"/>
                <a:gd name="connsiteY9" fmla="*/ 1103080 h 2772697"/>
                <a:gd name="connsiteX10" fmla="*/ 76313 w 268042"/>
                <a:gd name="connsiteY10" fmla="*/ 973394 h 2772697"/>
                <a:gd name="connsiteX11" fmla="*/ 36004 w 268042"/>
                <a:gd name="connsiteY11" fmla="*/ 779044 h 2772697"/>
                <a:gd name="connsiteX12" fmla="*/ 61565 w 268042"/>
                <a:gd name="connsiteY12" fmla="*/ 678426 h 2772697"/>
                <a:gd name="connsiteX13" fmla="*/ 91061 w 268042"/>
                <a:gd name="connsiteY13" fmla="*/ 427703 h 2772697"/>
                <a:gd name="connsiteX14" fmla="*/ 135307 w 268042"/>
                <a:gd name="connsiteY14" fmla="*/ 250723 h 2772697"/>
                <a:gd name="connsiteX15" fmla="*/ 180020 w 268042"/>
                <a:gd name="connsiteY15" fmla="*/ 130972 h 2772697"/>
                <a:gd name="connsiteX16" fmla="*/ 268042 w 268042"/>
                <a:gd name="connsiteY16" fmla="*/ 0 h 2772697"/>
                <a:gd name="connsiteX0" fmla="*/ 268042 w 268042"/>
                <a:gd name="connsiteY0" fmla="*/ 0 h 2772697"/>
                <a:gd name="connsiteX1" fmla="*/ 268042 w 268042"/>
                <a:gd name="connsiteY1" fmla="*/ 2772697 h 2772697"/>
                <a:gd name="connsiteX2" fmla="*/ 135307 w 268042"/>
                <a:gd name="connsiteY2" fmla="*/ 2227007 h 2772697"/>
                <a:gd name="connsiteX3" fmla="*/ 76313 w 268042"/>
                <a:gd name="connsiteY3" fmla="*/ 2020529 h 2772697"/>
                <a:gd name="connsiteX4" fmla="*/ 105810 w 268042"/>
                <a:gd name="connsiteY4" fmla="*/ 1917291 h 2772697"/>
                <a:gd name="connsiteX5" fmla="*/ 105810 w 268042"/>
                <a:gd name="connsiteY5" fmla="*/ 1828800 h 2772697"/>
                <a:gd name="connsiteX6" fmla="*/ 36004 w 268042"/>
                <a:gd name="connsiteY6" fmla="*/ 1679144 h 2772697"/>
                <a:gd name="connsiteX7" fmla="*/ 32068 w 268042"/>
                <a:gd name="connsiteY7" fmla="*/ 1474839 h 2772697"/>
                <a:gd name="connsiteX8" fmla="*/ 0 w 268042"/>
                <a:gd name="connsiteY8" fmla="*/ 1283100 h 2772697"/>
                <a:gd name="connsiteX9" fmla="*/ 36004 w 268042"/>
                <a:gd name="connsiteY9" fmla="*/ 1103080 h 2772697"/>
                <a:gd name="connsiteX10" fmla="*/ 76313 w 268042"/>
                <a:gd name="connsiteY10" fmla="*/ 973394 h 2772697"/>
                <a:gd name="connsiteX11" fmla="*/ 36004 w 268042"/>
                <a:gd name="connsiteY11" fmla="*/ 779044 h 2772697"/>
                <a:gd name="connsiteX12" fmla="*/ 61565 w 268042"/>
                <a:gd name="connsiteY12" fmla="*/ 678426 h 2772697"/>
                <a:gd name="connsiteX13" fmla="*/ 91061 w 268042"/>
                <a:gd name="connsiteY13" fmla="*/ 427703 h 2772697"/>
                <a:gd name="connsiteX14" fmla="*/ 135307 w 268042"/>
                <a:gd name="connsiteY14" fmla="*/ 250723 h 2772697"/>
                <a:gd name="connsiteX15" fmla="*/ 180020 w 268042"/>
                <a:gd name="connsiteY15" fmla="*/ 130972 h 2772697"/>
                <a:gd name="connsiteX16" fmla="*/ 268042 w 268042"/>
                <a:gd name="connsiteY16" fmla="*/ 0 h 2772697"/>
                <a:gd name="connsiteX0" fmla="*/ 268042 w 268042"/>
                <a:gd name="connsiteY0" fmla="*/ 0 h 2772697"/>
                <a:gd name="connsiteX1" fmla="*/ 268042 w 268042"/>
                <a:gd name="connsiteY1" fmla="*/ 2772697 h 2772697"/>
                <a:gd name="connsiteX2" fmla="*/ 135307 w 268042"/>
                <a:gd name="connsiteY2" fmla="*/ 2227007 h 2772697"/>
                <a:gd name="connsiteX3" fmla="*/ 76313 w 268042"/>
                <a:gd name="connsiteY3" fmla="*/ 2020529 h 2772697"/>
                <a:gd name="connsiteX4" fmla="*/ 105810 w 268042"/>
                <a:gd name="connsiteY4" fmla="*/ 1917291 h 2772697"/>
                <a:gd name="connsiteX5" fmla="*/ 105810 w 268042"/>
                <a:gd name="connsiteY5" fmla="*/ 1828800 h 2772697"/>
                <a:gd name="connsiteX6" fmla="*/ 72008 w 268042"/>
                <a:gd name="connsiteY6" fmla="*/ 1679144 h 2772697"/>
                <a:gd name="connsiteX7" fmla="*/ 32068 w 268042"/>
                <a:gd name="connsiteY7" fmla="*/ 1474839 h 2772697"/>
                <a:gd name="connsiteX8" fmla="*/ 0 w 268042"/>
                <a:gd name="connsiteY8" fmla="*/ 1283100 h 2772697"/>
                <a:gd name="connsiteX9" fmla="*/ 36004 w 268042"/>
                <a:gd name="connsiteY9" fmla="*/ 1103080 h 2772697"/>
                <a:gd name="connsiteX10" fmla="*/ 76313 w 268042"/>
                <a:gd name="connsiteY10" fmla="*/ 973394 h 2772697"/>
                <a:gd name="connsiteX11" fmla="*/ 36004 w 268042"/>
                <a:gd name="connsiteY11" fmla="*/ 779044 h 2772697"/>
                <a:gd name="connsiteX12" fmla="*/ 61565 w 268042"/>
                <a:gd name="connsiteY12" fmla="*/ 678426 h 2772697"/>
                <a:gd name="connsiteX13" fmla="*/ 91061 w 268042"/>
                <a:gd name="connsiteY13" fmla="*/ 427703 h 2772697"/>
                <a:gd name="connsiteX14" fmla="*/ 135307 w 268042"/>
                <a:gd name="connsiteY14" fmla="*/ 250723 h 2772697"/>
                <a:gd name="connsiteX15" fmla="*/ 180020 w 268042"/>
                <a:gd name="connsiteY15" fmla="*/ 130972 h 2772697"/>
                <a:gd name="connsiteX16" fmla="*/ 268042 w 268042"/>
                <a:gd name="connsiteY16" fmla="*/ 0 h 277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042" h="2772697">
                  <a:moveTo>
                    <a:pt x="268042" y="0"/>
                  </a:moveTo>
                  <a:lnTo>
                    <a:pt x="268042" y="2772697"/>
                  </a:lnTo>
                  <a:lnTo>
                    <a:pt x="135307" y="2227007"/>
                  </a:lnTo>
                  <a:lnTo>
                    <a:pt x="76313" y="2020529"/>
                  </a:lnTo>
                  <a:lnTo>
                    <a:pt x="105810" y="1917291"/>
                  </a:lnTo>
                  <a:lnTo>
                    <a:pt x="105810" y="1828800"/>
                  </a:lnTo>
                  <a:lnTo>
                    <a:pt x="72008" y="1679144"/>
                  </a:lnTo>
                  <a:lnTo>
                    <a:pt x="32068" y="1474839"/>
                  </a:lnTo>
                  <a:lnTo>
                    <a:pt x="0" y="1283100"/>
                  </a:lnTo>
                  <a:lnTo>
                    <a:pt x="36004" y="1103080"/>
                  </a:lnTo>
                  <a:lnTo>
                    <a:pt x="76313" y="973394"/>
                  </a:lnTo>
                  <a:lnTo>
                    <a:pt x="36004" y="779044"/>
                  </a:lnTo>
                  <a:lnTo>
                    <a:pt x="61565" y="678426"/>
                  </a:lnTo>
                  <a:lnTo>
                    <a:pt x="91061" y="427703"/>
                  </a:lnTo>
                  <a:lnTo>
                    <a:pt x="135307" y="250723"/>
                  </a:lnTo>
                  <a:lnTo>
                    <a:pt x="180020" y="130972"/>
                  </a:lnTo>
                  <a:lnTo>
                    <a:pt x="268042"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 name="Title 5"/>
          <p:cNvSpPr>
            <a:spLocks noGrp="1"/>
          </p:cNvSpPr>
          <p:nvPr>
            <p:ph type="title"/>
          </p:nvPr>
        </p:nvSpPr>
        <p:spPr/>
        <p:txBody>
          <a:bodyPr/>
          <a:lstStyle/>
          <a:p>
            <a:r>
              <a:rPr lang="en-AU" b="0" dirty="0" smtClean="0"/>
              <a:t>Groundwater levels</a:t>
            </a:r>
            <a:endParaRPr lang="en-AU" b="0" dirty="0"/>
          </a:p>
        </p:txBody>
      </p:sp>
      <p:pic>
        <p:nvPicPr>
          <p:cNvPr id="9" name="Content Placeholder 8" descr="GroundwaterLevel_temporal.emf"/>
          <p:cNvPicPr>
            <a:picLocks noGrp="1" noChangeAspect="1"/>
          </p:cNvPicPr>
          <p:nvPr>
            <p:ph sz="half" idx="2"/>
          </p:nvPr>
        </p:nvPicPr>
        <p:blipFill>
          <a:blip r:embed="rId4" cstate="print"/>
          <a:stretch>
            <a:fillRect/>
          </a:stretch>
        </p:blipFill>
        <p:spPr>
          <a:xfrm>
            <a:off x="6058871" y="296652"/>
            <a:ext cx="2977625" cy="6356762"/>
          </a:xfrm>
        </p:spPr>
      </p:pic>
      <p:sp>
        <p:nvSpPr>
          <p:cNvPr id="13" name="TextBox 12"/>
          <p:cNvSpPr txBox="1"/>
          <p:nvPr/>
        </p:nvSpPr>
        <p:spPr>
          <a:xfrm>
            <a:off x="1246752" y="4208768"/>
            <a:ext cx="688907" cy="338554"/>
          </a:xfrm>
          <a:prstGeom prst="rect">
            <a:avLst/>
          </a:prstGeom>
          <a:noFill/>
        </p:spPr>
        <p:txBody>
          <a:bodyPr wrap="none" rtlCol="0">
            <a:spAutoFit/>
          </a:bodyPr>
          <a:lstStyle/>
          <a:p>
            <a:r>
              <a:rPr lang="en-AU" sz="1600" b="1" dirty="0" smtClean="0">
                <a:latin typeface="+mn-lt"/>
              </a:rPr>
              <a:t>KW15</a:t>
            </a:r>
            <a:endParaRPr lang="en-AU" sz="1600" b="1" dirty="0">
              <a:latin typeface="+mn-lt"/>
            </a:endParaRPr>
          </a:p>
        </p:txBody>
      </p:sp>
      <p:sp>
        <p:nvSpPr>
          <p:cNvPr id="14" name="TextBox 13"/>
          <p:cNvSpPr txBox="1"/>
          <p:nvPr/>
        </p:nvSpPr>
        <p:spPr>
          <a:xfrm>
            <a:off x="3136788" y="3618577"/>
            <a:ext cx="688907" cy="338554"/>
          </a:xfrm>
          <a:prstGeom prst="rect">
            <a:avLst/>
          </a:prstGeom>
          <a:noFill/>
        </p:spPr>
        <p:txBody>
          <a:bodyPr wrap="none" rtlCol="0">
            <a:spAutoFit/>
          </a:bodyPr>
          <a:lstStyle/>
          <a:p>
            <a:r>
              <a:rPr lang="en-AU" sz="1600" b="1" dirty="0" smtClean="0">
                <a:latin typeface="+mn-lt"/>
              </a:rPr>
              <a:t>KW14</a:t>
            </a:r>
            <a:endParaRPr lang="en-AU" sz="1600" b="1" dirty="0">
              <a:latin typeface="+mn-lt"/>
            </a:endParaRPr>
          </a:p>
        </p:txBody>
      </p:sp>
      <p:sp>
        <p:nvSpPr>
          <p:cNvPr id="15" name="TextBox 14"/>
          <p:cNvSpPr txBox="1"/>
          <p:nvPr/>
        </p:nvSpPr>
        <p:spPr>
          <a:xfrm>
            <a:off x="1591206" y="4630521"/>
            <a:ext cx="688907" cy="338554"/>
          </a:xfrm>
          <a:prstGeom prst="rect">
            <a:avLst/>
          </a:prstGeom>
          <a:noFill/>
        </p:spPr>
        <p:txBody>
          <a:bodyPr wrap="none" rtlCol="0">
            <a:spAutoFit/>
          </a:bodyPr>
          <a:lstStyle/>
          <a:p>
            <a:r>
              <a:rPr lang="en-AU" sz="1600" b="1" dirty="0" smtClean="0">
                <a:latin typeface="+mn-lt"/>
              </a:rPr>
              <a:t>KW11</a:t>
            </a:r>
            <a:endParaRPr lang="en-AU" sz="1600" b="1" dirty="0">
              <a:latin typeface="+mn-lt"/>
            </a:endParaRPr>
          </a:p>
        </p:txBody>
      </p:sp>
      <p:sp>
        <p:nvSpPr>
          <p:cNvPr id="16" name="TextBox 15"/>
          <p:cNvSpPr txBox="1"/>
          <p:nvPr/>
        </p:nvSpPr>
        <p:spPr>
          <a:xfrm>
            <a:off x="4599334" y="4011478"/>
            <a:ext cx="792205" cy="338554"/>
          </a:xfrm>
          <a:prstGeom prst="rect">
            <a:avLst/>
          </a:prstGeom>
          <a:noFill/>
        </p:spPr>
        <p:txBody>
          <a:bodyPr wrap="none" rtlCol="0">
            <a:spAutoFit/>
          </a:bodyPr>
          <a:lstStyle/>
          <a:p>
            <a:r>
              <a:rPr lang="en-AU" sz="1600" b="1" dirty="0" smtClean="0">
                <a:latin typeface="+mn-lt"/>
              </a:rPr>
              <a:t>SP1-1D</a:t>
            </a:r>
            <a:endParaRPr lang="en-AU" sz="1600" b="1" dirty="0">
              <a:latin typeface="+mn-lt"/>
            </a:endParaRPr>
          </a:p>
        </p:txBody>
      </p:sp>
      <p:sp>
        <p:nvSpPr>
          <p:cNvPr id="17" name="TextBox 16"/>
          <p:cNvSpPr txBox="1"/>
          <p:nvPr/>
        </p:nvSpPr>
        <p:spPr>
          <a:xfrm>
            <a:off x="359531" y="932507"/>
            <a:ext cx="5477743" cy="1243417"/>
          </a:xfrm>
          <a:prstGeom prst="rect">
            <a:avLst/>
          </a:prstGeom>
          <a:noFill/>
        </p:spPr>
        <p:txBody>
          <a:bodyPr wrap="square" rtlCol="0">
            <a:spAutoFit/>
          </a:bodyPr>
          <a:lstStyle/>
          <a:p>
            <a:pPr marL="216000" indent="-216000">
              <a:lnSpc>
                <a:spcPct val="90000"/>
              </a:lnSpc>
              <a:spcBef>
                <a:spcPts val="600"/>
              </a:spcBef>
              <a:buFont typeface="Arial" pitchFamily="34" charset="0"/>
              <a:buChar char="•"/>
            </a:pPr>
            <a:r>
              <a:rPr lang="en-AU" dirty="0" smtClean="0"/>
              <a:t>Groundwater levels increasing in vicinity of basins</a:t>
            </a:r>
          </a:p>
          <a:p>
            <a:pPr marL="216000" indent="-216000">
              <a:lnSpc>
                <a:spcPct val="90000"/>
              </a:lnSpc>
              <a:spcBef>
                <a:spcPts val="600"/>
              </a:spcBef>
              <a:buFont typeface="Arial" pitchFamily="34" charset="0"/>
              <a:buChar char="•"/>
            </a:pPr>
            <a:r>
              <a:rPr lang="en-AU" dirty="0" smtClean="0"/>
              <a:t>Magnitude greater near basins</a:t>
            </a:r>
          </a:p>
          <a:p>
            <a:pPr marL="216000" indent="-216000">
              <a:lnSpc>
                <a:spcPct val="90000"/>
              </a:lnSpc>
              <a:spcBef>
                <a:spcPts val="600"/>
              </a:spcBef>
              <a:buFont typeface="Arial" pitchFamily="34" charset="0"/>
              <a:buChar char="•"/>
            </a:pPr>
            <a:r>
              <a:rPr lang="en-AU" dirty="0" smtClean="0"/>
              <a:t>Groundwater levels stable at bores distant from basins (north, south and east of wetland)</a:t>
            </a:r>
          </a:p>
        </p:txBody>
      </p:sp>
      <p:sp>
        <p:nvSpPr>
          <p:cNvPr id="5" name="TextBox 4"/>
          <p:cNvSpPr txBox="1"/>
          <p:nvPr/>
        </p:nvSpPr>
        <p:spPr>
          <a:xfrm>
            <a:off x="3618954" y="2557659"/>
            <a:ext cx="1375698" cy="400110"/>
          </a:xfrm>
          <a:prstGeom prst="rect">
            <a:avLst/>
          </a:prstGeom>
          <a:noFill/>
        </p:spPr>
        <p:txBody>
          <a:bodyPr wrap="none" rtlCol="0">
            <a:spAutoFit/>
          </a:bodyPr>
          <a:lstStyle/>
          <a:p>
            <a:r>
              <a:rPr lang="en-AU" sz="2000" b="1" u="sng" dirty="0" smtClean="0">
                <a:latin typeface="+mn-lt"/>
              </a:rPr>
              <a:t>APRIL 2014</a:t>
            </a:r>
          </a:p>
        </p:txBody>
      </p:sp>
      <p:sp>
        <p:nvSpPr>
          <p:cNvPr id="19" name="Footer Placeholder 3"/>
          <p:cNvSpPr txBox="1">
            <a:spLocks/>
          </p:cNvSpPr>
          <p:nvPr/>
        </p:nvSpPr>
        <p:spPr>
          <a:xfrm>
            <a:off x="360363" y="6516688"/>
            <a:ext cx="6119812" cy="107950"/>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AU" sz="900" dirty="0" smtClean="0">
                <a:solidFill>
                  <a:schemeClr val="bg1"/>
                </a:solidFill>
                <a:latin typeface="+mn-lt"/>
              </a:rPr>
              <a:t>Recycled water for heavy industry and preventing seawater intrusion  |  'Kwinana MAR'</a:t>
            </a:r>
            <a:endParaRPr lang="en-AU" sz="900" dirty="0">
              <a:solidFill>
                <a:schemeClr val="bg1"/>
              </a:solidFill>
              <a:latin typeface="+mn-lt"/>
            </a:endParaRPr>
          </a:p>
        </p:txBody>
      </p:sp>
    </p:spTree>
    <p:extLst>
      <p:ext uri="{BB962C8B-B14F-4D97-AF65-F5344CB8AC3E}">
        <p14:creationId xmlns:p14="http://schemas.microsoft.com/office/powerpoint/2010/main" val="20241122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300" b="0" dirty="0" smtClean="0"/>
              <a:t>Groundwater total N – Effect of WWTP upgrade</a:t>
            </a:r>
            <a:endParaRPr lang="en-AU" sz="3300" b="0" dirty="0"/>
          </a:p>
        </p:txBody>
      </p:sp>
      <p:pic>
        <p:nvPicPr>
          <p:cNvPr id="10" name="Content Placeholder 9" descr="Transect_KwinanaWWTP_GW_TN.emf"/>
          <p:cNvPicPr>
            <a:picLocks noGrp="1" noChangeAspect="1"/>
          </p:cNvPicPr>
          <p:nvPr>
            <p:ph sz="half" idx="2"/>
          </p:nvPr>
        </p:nvPicPr>
        <p:blipFill>
          <a:blip r:embed="rId3" cstate="print"/>
          <a:srcRect t="9845" b="6891"/>
          <a:stretch>
            <a:fillRect/>
          </a:stretch>
        </p:blipFill>
        <p:spPr>
          <a:xfrm>
            <a:off x="287524" y="3366742"/>
            <a:ext cx="6641506" cy="2618542"/>
          </a:xfrm>
        </p:spPr>
      </p:pic>
      <p:pic>
        <p:nvPicPr>
          <p:cNvPr id="9" name="Content Placeholder 8" descr="Transect_KwinanaWWTP_v2.emf"/>
          <p:cNvPicPr>
            <a:picLocks noGrp="1" noChangeAspect="1"/>
          </p:cNvPicPr>
          <p:nvPr>
            <p:ph sz="half" idx="1"/>
          </p:nvPr>
        </p:nvPicPr>
        <p:blipFill>
          <a:blip r:embed="rId4" cstate="print"/>
          <a:stretch>
            <a:fillRect/>
          </a:stretch>
        </p:blipFill>
        <p:spPr>
          <a:xfrm>
            <a:off x="251520" y="800708"/>
            <a:ext cx="5750717" cy="2638011"/>
          </a:xfrm>
        </p:spPr>
      </p:pic>
      <p:grpSp>
        <p:nvGrpSpPr>
          <p:cNvPr id="3" name="Group 21"/>
          <p:cNvGrpSpPr/>
          <p:nvPr/>
        </p:nvGrpSpPr>
        <p:grpSpPr>
          <a:xfrm>
            <a:off x="923281" y="1772816"/>
            <a:ext cx="2079062" cy="1099021"/>
            <a:chOff x="2075409" y="2024844"/>
            <a:chExt cx="2079062" cy="1099021"/>
          </a:xfrm>
        </p:grpSpPr>
        <p:sp>
          <p:nvSpPr>
            <p:cNvPr id="18" name="TextBox 17"/>
            <p:cNvSpPr txBox="1"/>
            <p:nvPr/>
          </p:nvSpPr>
          <p:spPr>
            <a:xfrm rot="16200000">
              <a:off x="2391567" y="2477086"/>
              <a:ext cx="955005" cy="338554"/>
            </a:xfrm>
            <a:prstGeom prst="rect">
              <a:avLst/>
            </a:prstGeom>
            <a:noFill/>
          </p:spPr>
          <p:txBody>
            <a:bodyPr wrap="none" rtlCol="0">
              <a:spAutoFit/>
            </a:bodyPr>
            <a:lstStyle/>
            <a:p>
              <a:r>
                <a:rPr lang="en-AU" sz="1600" b="1" dirty="0" smtClean="0">
                  <a:solidFill>
                    <a:srgbClr val="FF0000"/>
                  </a:solidFill>
                </a:rPr>
                <a:t>KWTP1-S</a:t>
              </a:r>
              <a:endParaRPr lang="en-AU" sz="1600" b="1" dirty="0">
                <a:solidFill>
                  <a:srgbClr val="FF0000"/>
                </a:solidFill>
              </a:endParaRPr>
            </a:p>
          </p:txBody>
        </p:sp>
        <p:sp>
          <p:nvSpPr>
            <p:cNvPr id="19" name="TextBox 18"/>
            <p:cNvSpPr txBox="1"/>
            <p:nvPr/>
          </p:nvSpPr>
          <p:spPr>
            <a:xfrm rot="16200000">
              <a:off x="2967631" y="2477086"/>
              <a:ext cx="955005" cy="338554"/>
            </a:xfrm>
            <a:prstGeom prst="rect">
              <a:avLst/>
            </a:prstGeom>
            <a:noFill/>
          </p:spPr>
          <p:txBody>
            <a:bodyPr wrap="none" rtlCol="0">
              <a:spAutoFit/>
            </a:bodyPr>
            <a:lstStyle/>
            <a:p>
              <a:r>
                <a:rPr lang="en-AU" sz="1600" b="1" dirty="0" smtClean="0"/>
                <a:t>KWTP2-S</a:t>
              </a:r>
              <a:endParaRPr lang="en-AU" sz="1600" b="1" dirty="0"/>
            </a:p>
          </p:txBody>
        </p:sp>
        <p:grpSp>
          <p:nvGrpSpPr>
            <p:cNvPr id="4" name="Group 20"/>
            <p:cNvGrpSpPr/>
            <p:nvPr/>
          </p:nvGrpSpPr>
          <p:grpSpPr>
            <a:xfrm>
              <a:off x="2075409" y="2024844"/>
              <a:ext cx="2079062" cy="972833"/>
              <a:chOff x="2075409" y="2024844"/>
              <a:chExt cx="2079062" cy="972833"/>
            </a:xfrm>
          </p:grpSpPr>
          <p:sp>
            <p:nvSpPr>
              <p:cNvPr id="11" name="Oval 10"/>
              <p:cNvSpPr/>
              <p:nvPr/>
            </p:nvSpPr>
            <p:spPr>
              <a:xfrm>
                <a:off x="2159732" y="2096852"/>
                <a:ext cx="180020" cy="28803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p:cNvSpPr/>
              <p:nvPr/>
            </p:nvSpPr>
            <p:spPr>
              <a:xfrm>
                <a:off x="2411760" y="2060848"/>
                <a:ext cx="180020" cy="28803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3743908" y="2024844"/>
                <a:ext cx="180020" cy="28803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p:cNvSpPr/>
              <p:nvPr/>
            </p:nvSpPr>
            <p:spPr>
              <a:xfrm>
                <a:off x="2951820" y="2118118"/>
                <a:ext cx="108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p:cNvSpPr/>
              <p:nvPr/>
            </p:nvSpPr>
            <p:spPr>
              <a:xfrm>
                <a:off x="3295614" y="2079124"/>
                <a:ext cx="108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rot="16200000">
                <a:off x="1900232" y="2483947"/>
                <a:ext cx="688907" cy="338554"/>
              </a:xfrm>
              <a:prstGeom prst="rect">
                <a:avLst/>
              </a:prstGeom>
              <a:noFill/>
            </p:spPr>
            <p:txBody>
              <a:bodyPr wrap="none" rtlCol="0">
                <a:spAutoFit/>
              </a:bodyPr>
              <a:lstStyle/>
              <a:p>
                <a:r>
                  <a:rPr lang="en-AU" sz="1600" b="1" dirty="0" smtClean="0">
                    <a:solidFill>
                      <a:srgbClr val="00FF00"/>
                    </a:solidFill>
                  </a:rPr>
                  <a:t>KW15</a:t>
                </a:r>
                <a:endParaRPr lang="en-AU" sz="1600" b="1" dirty="0">
                  <a:solidFill>
                    <a:srgbClr val="00FF00"/>
                  </a:solidFill>
                </a:endParaRPr>
              </a:p>
            </p:txBody>
          </p:sp>
          <p:sp>
            <p:nvSpPr>
              <p:cNvPr id="17" name="TextBox 16"/>
              <p:cNvSpPr txBox="1"/>
              <p:nvPr/>
            </p:nvSpPr>
            <p:spPr>
              <a:xfrm rot="16200000">
                <a:off x="2164576" y="2456153"/>
                <a:ext cx="688907" cy="338554"/>
              </a:xfrm>
              <a:prstGeom prst="rect">
                <a:avLst/>
              </a:prstGeom>
              <a:noFill/>
            </p:spPr>
            <p:txBody>
              <a:bodyPr wrap="none" rtlCol="0">
                <a:spAutoFit/>
              </a:bodyPr>
              <a:lstStyle/>
              <a:p>
                <a:r>
                  <a:rPr lang="en-AU" sz="1600" b="1" dirty="0" smtClean="0"/>
                  <a:t>KW11</a:t>
                </a:r>
                <a:endParaRPr lang="en-AU" sz="1600" b="1" dirty="0"/>
              </a:p>
            </p:txBody>
          </p:sp>
          <p:sp>
            <p:nvSpPr>
              <p:cNvPr id="20" name="TextBox 19"/>
              <p:cNvSpPr txBox="1"/>
              <p:nvPr/>
            </p:nvSpPr>
            <p:spPr>
              <a:xfrm rot="16200000">
                <a:off x="3589091" y="2287674"/>
                <a:ext cx="792205" cy="338554"/>
              </a:xfrm>
              <a:prstGeom prst="rect">
                <a:avLst/>
              </a:prstGeom>
              <a:noFill/>
            </p:spPr>
            <p:txBody>
              <a:bodyPr wrap="none" rtlCol="0">
                <a:spAutoFit/>
              </a:bodyPr>
              <a:lstStyle/>
              <a:p>
                <a:r>
                  <a:rPr lang="en-AU" sz="1600" b="1" dirty="0" smtClean="0">
                    <a:solidFill>
                      <a:srgbClr val="0000FF"/>
                    </a:solidFill>
                  </a:rPr>
                  <a:t>SP1-1D</a:t>
                </a:r>
                <a:endParaRPr lang="en-AU" sz="1600" b="1" dirty="0">
                  <a:solidFill>
                    <a:srgbClr val="0000FF"/>
                  </a:solidFill>
                </a:endParaRPr>
              </a:p>
            </p:txBody>
          </p:sp>
        </p:grpSp>
      </p:grpSp>
      <p:sp>
        <p:nvSpPr>
          <p:cNvPr id="23" name="TextBox 22"/>
          <p:cNvSpPr txBox="1"/>
          <p:nvPr/>
        </p:nvSpPr>
        <p:spPr>
          <a:xfrm>
            <a:off x="2936906" y="1542274"/>
            <a:ext cx="1743106" cy="338554"/>
          </a:xfrm>
          <a:prstGeom prst="rect">
            <a:avLst/>
          </a:prstGeom>
          <a:noFill/>
        </p:spPr>
        <p:txBody>
          <a:bodyPr wrap="none" rtlCol="0">
            <a:spAutoFit/>
          </a:bodyPr>
          <a:lstStyle/>
          <a:p>
            <a:r>
              <a:rPr lang="en-AU" sz="1600" b="1" dirty="0" smtClean="0">
                <a:solidFill>
                  <a:schemeClr val="accent1"/>
                </a:solidFill>
              </a:rPr>
              <a:t>Spectacles Swamp</a:t>
            </a:r>
            <a:endParaRPr lang="en-AU" sz="1600" b="1" dirty="0">
              <a:solidFill>
                <a:schemeClr val="accent1"/>
              </a:solidFill>
            </a:endParaRPr>
          </a:p>
        </p:txBody>
      </p:sp>
      <p:sp>
        <p:nvSpPr>
          <p:cNvPr id="28" name="TextBox 27"/>
          <p:cNvSpPr txBox="1"/>
          <p:nvPr/>
        </p:nvSpPr>
        <p:spPr>
          <a:xfrm rot="16200000">
            <a:off x="1479568" y="1124582"/>
            <a:ext cx="577530" cy="276999"/>
          </a:xfrm>
          <a:prstGeom prst="rect">
            <a:avLst/>
          </a:prstGeom>
          <a:noFill/>
        </p:spPr>
        <p:txBody>
          <a:bodyPr wrap="none" rtlCol="0">
            <a:spAutoFit/>
          </a:bodyPr>
          <a:lstStyle/>
          <a:p>
            <a:r>
              <a:rPr lang="en-AU" sz="1200" b="1" dirty="0" smtClean="0"/>
              <a:t>BASIN</a:t>
            </a:r>
            <a:endParaRPr lang="en-AU" sz="1200" b="1" dirty="0"/>
          </a:p>
        </p:txBody>
      </p:sp>
      <p:grpSp>
        <p:nvGrpSpPr>
          <p:cNvPr id="5" name="Group 30"/>
          <p:cNvGrpSpPr/>
          <p:nvPr/>
        </p:nvGrpSpPr>
        <p:grpSpPr>
          <a:xfrm>
            <a:off x="3995930" y="3284984"/>
            <a:ext cx="1182123" cy="461665"/>
            <a:chOff x="5155263" y="3320988"/>
            <a:chExt cx="948570" cy="461665"/>
          </a:xfrm>
        </p:grpSpPr>
        <p:sp>
          <p:nvSpPr>
            <p:cNvPr id="29" name="Down Arrow 28"/>
            <p:cNvSpPr/>
            <p:nvPr/>
          </p:nvSpPr>
          <p:spPr>
            <a:xfrm>
              <a:off x="5155263" y="3320988"/>
              <a:ext cx="100811" cy="45365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5259178" y="3320988"/>
              <a:ext cx="844655" cy="461665"/>
            </a:xfrm>
            <a:prstGeom prst="rect">
              <a:avLst/>
            </a:prstGeom>
            <a:solidFill>
              <a:schemeClr val="bg1"/>
            </a:solidFill>
          </p:spPr>
          <p:txBody>
            <a:bodyPr wrap="square" rtlCol="0">
              <a:spAutoFit/>
            </a:bodyPr>
            <a:lstStyle/>
            <a:p>
              <a:r>
                <a:rPr lang="en-AU" sz="1200" dirty="0" smtClean="0">
                  <a:latin typeface="+mn-lt"/>
                </a:rPr>
                <a:t>Treatment plant upgrade</a:t>
              </a:r>
              <a:endParaRPr lang="en-AU" sz="1200" dirty="0">
                <a:latin typeface="+mn-lt"/>
              </a:endParaRPr>
            </a:p>
          </p:txBody>
        </p:sp>
      </p:grpSp>
      <p:grpSp>
        <p:nvGrpSpPr>
          <p:cNvPr id="6" name="Group 33"/>
          <p:cNvGrpSpPr/>
          <p:nvPr/>
        </p:nvGrpSpPr>
        <p:grpSpPr>
          <a:xfrm>
            <a:off x="6044540" y="1914937"/>
            <a:ext cx="2748585" cy="2016224"/>
            <a:chOff x="6696236" y="908720"/>
            <a:chExt cx="2132893" cy="2016224"/>
          </a:xfrm>
        </p:grpSpPr>
        <p:grpSp>
          <p:nvGrpSpPr>
            <p:cNvPr id="7" name="Group 26"/>
            <p:cNvGrpSpPr>
              <a:grpSpLocks noChangeAspect="1"/>
            </p:cNvGrpSpPr>
            <p:nvPr/>
          </p:nvGrpSpPr>
          <p:grpSpPr>
            <a:xfrm>
              <a:off x="6876256" y="1233928"/>
              <a:ext cx="1952873" cy="1583004"/>
              <a:chOff x="6711854" y="519494"/>
              <a:chExt cx="2789824" cy="2261434"/>
            </a:xfrm>
          </p:grpSpPr>
          <p:pic>
            <p:nvPicPr>
              <p:cNvPr id="24" name="Content Placeholder 9" descr="TNconc+TNload_KwinanaWWTPeff.emf"/>
              <p:cNvPicPr>
                <a:picLocks noChangeAspect="1"/>
              </p:cNvPicPr>
              <p:nvPr/>
            </p:nvPicPr>
            <p:blipFill>
              <a:blip r:embed="rId5" cstate="print"/>
              <a:srcRect l="46284" t="4250" r="3354" b="53434"/>
              <a:stretch>
                <a:fillRect/>
              </a:stretch>
            </p:blipFill>
            <p:spPr>
              <a:xfrm>
                <a:off x="6711854" y="522985"/>
                <a:ext cx="2432654" cy="2257943"/>
              </a:xfrm>
              <a:prstGeom prst="rect">
                <a:avLst/>
              </a:prstGeom>
            </p:spPr>
          </p:pic>
          <p:sp>
            <p:nvSpPr>
              <p:cNvPr id="25" name="Down Arrow 24"/>
              <p:cNvSpPr/>
              <p:nvPr/>
            </p:nvSpPr>
            <p:spPr>
              <a:xfrm>
                <a:off x="7650825" y="519494"/>
                <a:ext cx="144016" cy="648072"/>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7897710" y="519494"/>
                <a:ext cx="1603968" cy="659521"/>
              </a:xfrm>
              <a:prstGeom prst="rect">
                <a:avLst/>
              </a:prstGeom>
              <a:solidFill>
                <a:schemeClr val="bg1"/>
              </a:solidFill>
            </p:spPr>
            <p:txBody>
              <a:bodyPr wrap="square" rtlCol="0">
                <a:spAutoFit/>
              </a:bodyPr>
              <a:lstStyle/>
              <a:p>
                <a:r>
                  <a:rPr lang="en-AU" sz="1200" dirty="0" smtClean="0">
                    <a:latin typeface="+mn-lt"/>
                  </a:rPr>
                  <a:t>Treatment plant upgrade</a:t>
                </a:r>
                <a:endParaRPr lang="en-AU" sz="1200" dirty="0">
                  <a:latin typeface="+mn-lt"/>
                </a:endParaRPr>
              </a:p>
            </p:txBody>
          </p:sp>
        </p:grpSp>
        <p:sp>
          <p:nvSpPr>
            <p:cNvPr id="32" name="TextBox 31"/>
            <p:cNvSpPr txBox="1"/>
            <p:nvPr/>
          </p:nvSpPr>
          <p:spPr>
            <a:xfrm>
              <a:off x="6876256" y="909892"/>
              <a:ext cx="1617751" cy="369332"/>
            </a:xfrm>
            <a:prstGeom prst="rect">
              <a:avLst/>
            </a:prstGeom>
            <a:noFill/>
          </p:spPr>
          <p:txBody>
            <a:bodyPr wrap="none" rtlCol="0">
              <a:spAutoFit/>
            </a:bodyPr>
            <a:lstStyle/>
            <a:p>
              <a:r>
                <a:rPr lang="en-AU" dirty="0" smtClean="0"/>
                <a:t>WWTP effluent</a:t>
              </a:r>
              <a:endParaRPr lang="en-AU" dirty="0"/>
            </a:p>
          </p:txBody>
        </p:sp>
        <p:sp>
          <p:nvSpPr>
            <p:cNvPr id="33" name="Rounded Rectangle 32"/>
            <p:cNvSpPr/>
            <p:nvPr/>
          </p:nvSpPr>
          <p:spPr>
            <a:xfrm>
              <a:off x="6696236" y="908720"/>
              <a:ext cx="2052228" cy="201622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1" name="Footer Placeholder 3"/>
          <p:cNvSpPr txBox="1">
            <a:spLocks/>
          </p:cNvSpPr>
          <p:nvPr/>
        </p:nvSpPr>
        <p:spPr>
          <a:xfrm>
            <a:off x="360363" y="6516688"/>
            <a:ext cx="6119812" cy="107950"/>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AU" sz="900" dirty="0" smtClean="0">
                <a:solidFill>
                  <a:schemeClr val="bg1"/>
                </a:solidFill>
                <a:latin typeface="+mn-lt"/>
              </a:rPr>
              <a:t>Recycled water for heavy industry and preventing seawater intrusion  |  'Kwinana MAR'</a:t>
            </a:r>
            <a:endParaRPr lang="en-AU" sz="900" dirty="0">
              <a:solidFill>
                <a:schemeClr val="bg1"/>
              </a:solidFill>
              <a:latin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59" y="517120"/>
            <a:ext cx="8302008" cy="3888113"/>
          </a:xfrm>
          <a:prstGeom prst="rect">
            <a:avLst/>
          </a:prstGeom>
        </p:spPr>
      </p:pic>
      <p:sp>
        <p:nvSpPr>
          <p:cNvPr id="2" name="Title 1"/>
          <p:cNvSpPr>
            <a:spLocks noGrp="1"/>
          </p:cNvSpPr>
          <p:nvPr>
            <p:ph type="title"/>
          </p:nvPr>
        </p:nvSpPr>
        <p:spPr>
          <a:xfrm>
            <a:off x="8803607" y="85209"/>
            <a:ext cx="680786" cy="857250"/>
          </a:xfrm>
        </p:spPr>
        <p:txBody>
          <a:bodyPr/>
          <a:lstStyle/>
          <a:p>
            <a:r>
              <a:rPr lang="en-AU" sz="2800" b="0" dirty="0" smtClean="0"/>
              <a:t> </a:t>
            </a:r>
            <a:endParaRPr lang="en-AU" sz="2800" b="0" dirty="0"/>
          </a:p>
        </p:txBody>
      </p:sp>
      <p:sp>
        <p:nvSpPr>
          <p:cNvPr id="13" name="Content Placeholder 12"/>
          <p:cNvSpPr>
            <a:spLocks noGrp="1"/>
          </p:cNvSpPr>
          <p:nvPr>
            <p:ph sz="half" idx="1"/>
          </p:nvPr>
        </p:nvSpPr>
        <p:spPr>
          <a:xfrm>
            <a:off x="187081" y="4509408"/>
            <a:ext cx="8616526" cy="1486433"/>
          </a:xfrm>
        </p:spPr>
        <p:txBody>
          <a:bodyPr>
            <a:noAutofit/>
          </a:bodyPr>
          <a:lstStyle/>
          <a:p>
            <a:pPr marL="180975" indent="-180975">
              <a:buFont typeface="Arial" pitchFamily="34" charset="0"/>
              <a:buChar char="•"/>
            </a:pPr>
            <a:r>
              <a:rPr lang="en-AU" sz="1600" dirty="0" smtClean="0"/>
              <a:t>Regional groundwater flow is from the right (east) to the left (west)</a:t>
            </a:r>
          </a:p>
          <a:p>
            <a:pPr marL="180975" indent="-180975">
              <a:buFont typeface="Arial" pitchFamily="34" charset="0"/>
              <a:buChar char="•"/>
            </a:pPr>
            <a:r>
              <a:rPr lang="en-AU" sz="1600" dirty="0" smtClean="0"/>
              <a:t>Concern that ammonium (NH</a:t>
            </a:r>
            <a:r>
              <a:rPr lang="en-AU" sz="1600" baseline="-25000" dirty="0" smtClean="0"/>
              <a:t>4</a:t>
            </a:r>
            <a:r>
              <a:rPr lang="en-AU" sz="1600" dirty="0" smtClean="0"/>
              <a:t>) may travel from the WWTP into the up-gradient wetland</a:t>
            </a:r>
          </a:p>
          <a:p>
            <a:pPr marL="180975" indent="-180975">
              <a:buFont typeface="Arial" pitchFamily="34" charset="0"/>
              <a:buChar char="•"/>
            </a:pPr>
            <a:r>
              <a:rPr lang="en-AU" sz="1600" dirty="0" smtClean="0"/>
              <a:t>Wetland is a source of NH</a:t>
            </a:r>
            <a:r>
              <a:rPr lang="en-AU" sz="1600" baseline="-25000" dirty="0" smtClean="0"/>
              <a:t>4</a:t>
            </a:r>
            <a:r>
              <a:rPr lang="en-AU" sz="1600" dirty="0" smtClean="0"/>
              <a:t> as well as salinity (resulting in flow going to the bottom of the aquifer), confirmed by stable isotope sampling</a:t>
            </a:r>
          </a:p>
          <a:p>
            <a:pPr marL="180975" indent="-180975">
              <a:buFont typeface="Arial" pitchFamily="34" charset="0"/>
              <a:buChar char="•"/>
            </a:pPr>
            <a:r>
              <a:rPr lang="en-AU" sz="1600" dirty="0" smtClean="0"/>
              <a:t>Groundwater NH</a:t>
            </a:r>
            <a:r>
              <a:rPr lang="en-AU" sz="1600" baseline="-25000" dirty="0" smtClean="0"/>
              <a:t>4</a:t>
            </a:r>
            <a:r>
              <a:rPr lang="en-AU" sz="1600" dirty="0" smtClean="0"/>
              <a:t> under the ponds has decreased because of the WWTP upgrade</a:t>
            </a:r>
          </a:p>
        </p:txBody>
      </p:sp>
      <p:sp>
        <p:nvSpPr>
          <p:cNvPr id="86" name="TextBox 85"/>
          <p:cNvSpPr txBox="1"/>
          <p:nvPr/>
        </p:nvSpPr>
        <p:spPr>
          <a:xfrm>
            <a:off x="324092" y="267855"/>
            <a:ext cx="8681012" cy="461665"/>
          </a:xfrm>
          <a:prstGeom prst="rect">
            <a:avLst/>
          </a:prstGeom>
          <a:noFill/>
        </p:spPr>
        <p:txBody>
          <a:bodyPr wrap="square" rtlCol="0">
            <a:spAutoFit/>
          </a:bodyPr>
          <a:lstStyle/>
          <a:p>
            <a:r>
              <a:rPr lang="en-AU" sz="2400" dirty="0" smtClean="0">
                <a:solidFill>
                  <a:schemeClr val="accent2"/>
                </a:solidFill>
                <a:latin typeface="+mj-lt"/>
              </a:rPr>
              <a:t>Ammonium in GW under the Kwinana WWTP and The Spectacles</a:t>
            </a:r>
          </a:p>
        </p:txBody>
      </p:sp>
      <p:sp>
        <p:nvSpPr>
          <p:cNvPr id="5" name="Right Arrow 4"/>
          <p:cNvSpPr/>
          <p:nvPr/>
        </p:nvSpPr>
        <p:spPr>
          <a:xfrm flipH="1">
            <a:off x="6667016" y="2812648"/>
            <a:ext cx="1591975" cy="497711"/>
          </a:xfrm>
          <a:prstGeom prst="rightArrow">
            <a:avLst>
              <a:gd name="adj1" fmla="val 50000"/>
              <a:gd name="adj2" fmla="val 82353"/>
            </a:avLst>
          </a:prstGeom>
          <a:noFill/>
          <a:ln w="19050">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solidFill>
                  <a:schemeClr val="accent2">
                    <a:lumMod val="60000"/>
                    <a:lumOff val="40000"/>
                  </a:schemeClr>
                </a:solidFill>
              </a:rPr>
              <a:t>GW flow</a:t>
            </a:r>
            <a:endParaRPr lang="en-AU" dirty="0">
              <a:solidFill>
                <a:schemeClr val="accent2">
                  <a:lumMod val="60000"/>
                  <a:lumOff val="40000"/>
                </a:schemeClr>
              </a:solidFill>
            </a:endParaRPr>
          </a:p>
        </p:txBody>
      </p:sp>
      <p:sp>
        <p:nvSpPr>
          <p:cNvPr id="4" name="TextBox 3"/>
          <p:cNvSpPr txBox="1"/>
          <p:nvPr/>
        </p:nvSpPr>
        <p:spPr>
          <a:xfrm>
            <a:off x="6430018" y="1737263"/>
            <a:ext cx="2014013" cy="369332"/>
          </a:xfrm>
          <a:prstGeom prst="rect">
            <a:avLst/>
          </a:prstGeom>
          <a:noFill/>
        </p:spPr>
        <p:txBody>
          <a:bodyPr wrap="none" rtlCol="0">
            <a:spAutoFit/>
          </a:bodyPr>
          <a:lstStyle/>
          <a:p>
            <a:r>
              <a:rPr lang="en-AU" dirty="0" smtClean="0">
                <a:latin typeface="+mn-lt"/>
              </a:rPr>
              <a:t>Spectacles Wetland</a:t>
            </a:r>
          </a:p>
        </p:txBody>
      </p:sp>
      <p:sp>
        <p:nvSpPr>
          <p:cNvPr id="8" name="Footer Placeholder 3"/>
          <p:cNvSpPr txBox="1">
            <a:spLocks/>
          </p:cNvSpPr>
          <p:nvPr/>
        </p:nvSpPr>
        <p:spPr>
          <a:xfrm>
            <a:off x="360363" y="6516688"/>
            <a:ext cx="6119812" cy="107950"/>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AU" sz="900" dirty="0" smtClean="0">
                <a:solidFill>
                  <a:schemeClr val="bg1"/>
                </a:solidFill>
                <a:latin typeface="+mn-lt"/>
              </a:rPr>
              <a:t>Recycled water for heavy industry and preventing seawater intrusion  |  'Kwinana MAR'</a:t>
            </a:r>
            <a:endParaRPr lang="en-AU" sz="900" dirty="0">
              <a:solidFill>
                <a:schemeClr val="bg1"/>
              </a:solidFill>
              <a:latin typeface="+mn-lt"/>
            </a:endParaRPr>
          </a:p>
        </p:txBody>
      </p:sp>
    </p:spTree>
    <p:extLst>
      <p:ext uri="{BB962C8B-B14F-4D97-AF65-F5344CB8AC3E}">
        <p14:creationId xmlns:p14="http://schemas.microsoft.com/office/powerpoint/2010/main" val="10316059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97523" y="270000"/>
            <a:ext cx="8460000" cy="690120"/>
          </a:xfrm>
        </p:spPr>
        <p:txBody>
          <a:bodyPr/>
          <a:lstStyle/>
          <a:p>
            <a:r>
              <a:rPr lang="en-AU" b="0" dirty="0" smtClean="0"/>
              <a:t>Acid sulphate risk in drying wetlands </a:t>
            </a:r>
            <a:r>
              <a:rPr lang="en-AU" dirty="0" smtClean="0"/>
              <a:t> </a:t>
            </a:r>
            <a:endParaRPr lang="en-AU" dirty="0"/>
          </a:p>
        </p:txBody>
      </p:sp>
      <p:sp>
        <p:nvSpPr>
          <p:cNvPr id="6" name="Text Placeholder 5"/>
          <p:cNvSpPr>
            <a:spLocks noGrp="1"/>
          </p:cNvSpPr>
          <p:nvPr>
            <p:ph type="body" sz="quarter" idx="15"/>
          </p:nvPr>
        </p:nvSpPr>
        <p:spPr>
          <a:xfrm>
            <a:off x="360363" y="782574"/>
            <a:ext cx="8459787" cy="4559300"/>
          </a:xfrm>
        </p:spPr>
        <p:txBody>
          <a:bodyPr/>
          <a:lstStyle/>
          <a:p>
            <a:pPr marL="0" indent="0">
              <a:buNone/>
            </a:pPr>
            <a:r>
              <a:rPr lang="en-AU" sz="1600" dirty="0" smtClean="0"/>
              <a:t> </a:t>
            </a:r>
            <a:endParaRPr lang="en-AU" sz="1600" dirty="0"/>
          </a:p>
        </p:txBody>
      </p:sp>
      <p:pic>
        <p:nvPicPr>
          <p:cNvPr id="2" name="Picture 1"/>
          <p:cNvPicPr>
            <a:picLocks noChangeAspect="1"/>
          </p:cNvPicPr>
          <p:nvPr/>
        </p:nvPicPr>
        <p:blipFill>
          <a:blip r:embed="rId3"/>
          <a:stretch>
            <a:fillRect/>
          </a:stretch>
        </p:blipFill>
        <p:spPr>
          <a:xfrm>
            <a:off x="4394890" y="965398"/>
            <a:ext cx="4749110" cy="3169600"/>
          </a:xfrm>
          <a:prstGeom prst="rect">
            <a:avLst/>
          </a:prstGeom>
        </p:spPr>
      </p:pic>
      <p:pic>
        <p:nvPicPr>
          <p:cNvPr id="3" name="Picture 2"/>
          <p:cNvPicPr>
            <a:picLocks noChangeAspect="1"/>
          </p:cNvPicPr>
          <p:nvPr/>
        </p:nvPicPr>
        <p:blipFill>
          <a:blip r:embed="rId4"/>
          <a:stretch>
            <a:fillRect/>
          </a:stretch>
        </p:blipFill>
        <p:spPr>
          <a:xfrm>
            <a:off x="222990" y="782574"/>
            <a:ext cx="3481807" cy="4869315"/>
          </a:xfrm>
          <a:prstGeom prst="rect">
            <a:avLst/>
          </a:prstGeom>
        </p:spPr>
      </p:pic>
      <p:sp>
        <p:nvSpPr>
          <p:cNvPr id="4" name="TextBox 3"/>
          <p:cNvSpPr txBox="1"/>
          <p:nvPr/>
        </p:nvSpPr>
        <p:spPr>
          <a:xfrm>
            <a:off x="5358384" y="4278240"/>
            <a:ext cx="3111749" cy="369332"/>
          </a:xfrm>
          <a:prstGeom prst="rect">
            <a:avLst/>
          </a:prstGeom>
          <a:noFill/>
        </p:spPr>
        <p:txBody>
          <a:bodyPr wrap="none" rtlCol="0">
            <a:spAutoFit/>
          </a:bodyPr>
          <a:lstStyle/>
          <a:p>
            <a:r>
              <a:rPr lang="en-AU" dirty="0" smtClean="0"/>
              <a:t>Appleyard and Cook (2008)</a:t>
            </a:r>
          </a:p>
        </p:txBody>
      </p:sp>
      <p:sp>
        <p:nvSpPr>
          <p:cNvPr id="7" name="TextBox 6"/>
          <p:cNvSpPr txBox="1"/>
          <p:nvPr/>
        </p:nvSpPr>
        <p:spPr>
          <a:xfrm>
            <a:off x="497523" y="5776843"/>
            <a:ext cx="2518638" cy="369332"/>
          </a:xfrm>
          <a:prstGeom prst="rect">
            <a:avLst/>
          </a:prstGeom>
          <a:noFill/>
        </p:spPr>
        <p:txBody>
          <a:bodyPr wrap="none" rtlCol="0">
            <a:spAutoFit/>
          </a:bodyPr>
          <a:lstStyle/>
          <a:p>
            <a:r>
              <a:rPr lang="en-AU" dirty="0" smtClean="0"/>
              <a:t>Appleyard </a:t>
            </a:r>
            <a:r>
              <a:rPr lang="en-AU" i="1" dirty="0" smtClean="0"/>
              <a:t>et al</a:t>
            </a:r>
            <a:r>
              <a:rPr lang="en-AU" dirty="0" smtClean="0"/>
              <a:t>. (2006)</a:t>
            </a:r>
          </a:p>
        </p:txBody>
      </p:sp>
      <p:sp>
        <p:nvSpPr>
          <p:cNvPr id="8" name="TextBox 7"/>
          <p:cNvSpPr txBox="1"/>
          <p:nvPr/>
        </p:nvSpPr>
        <p:spPr>
          <a:xfrm>
            <a:off x="3325504" y="5760646"/>
            <a:ext cx="2804037" cy="369332"/>
          </a:xfrm>
          <a:prstGeom prst="rect">
            <a:avLst/>
          </a:prstGeom>
          <a:noFill/>
        </p:spPr>
        <p:txBody>
          <a:bodyPr wrap="none" rtlCol="0">
            <a:spAutoFit/>
          </a:bodyPr>
          <a:lstStyle/>
          <a:p>
            <a:r>
              <a:rPr lang="en-AU" dirty="0" smtClean="0"/>
              <a:t> Arsenic, aluminium, iron</a:t>
            </a:r>
          </a:p>
        </p:txBody>
      </p:sp>
    </p:spTree>
    <p:extLst>
      <p:ext uri="{BB962C8B-B14F-4D97-AF65-F5344CB8AC3E}">
        <p14:creationId xmlns:p14="http://schemas.microsoft.com/office/powerpoint/2010/main" val="3991093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4048" y="1276350"/>
            <a:ext cx="8339328" cy="4559301"/>
          </a:xfrm>
        </p:spPr>
        <p:txBody>
          <a:bodyPr/>
          <a:lstStyle/>
          <a:p>
            <a:r>
              <a:rPr lang="en-AU" sz="2800" dirty="0" smtClean="0"/>
              <a:t> </a:t>
            </a:r>
            <a:endParaRPr lang="en-AU" sz="2800" dirty="0"/>
          </a:p>
        </p:txBody>
      </p:sp>
      <p:sp>
        <p:nvSpPr>
          <p:cNvPr id="7" name="Rectangle 6"/>
          <p:cNvSpPr/>
          <p:nvPr/>
        </p:nvSpPr>
        <p:spPr>
          <a:xfrm>
            <a:off x="630937" y="1478272"/>
            <a:ext cx="8769430" cy="523220"/>
          </a:xfrm>
          <a:prstGeom prst="rect">
            <a:avLst/>
          </a:prstGeom>
        </p:spPr>
        <p:txBody>
          <a:bodyPr wrap="square">
            <a:spAutoFit/>
          </a:bodyPr>
          <a:lstStyle/>
          <a:p>
            <a:r>
              <a:rPr lang="en-AU" sz="2800" dirty="0" smtClean="0">
                <a:solidFill>
                  <a:schemeClr val="accent1"/>
                </a:solidFill>
              </a:rPr>
              <a:t>1	Why Managed Aquifer Recharge </a:t>
            </a:r>
            <a:r>
              <a:rPr lang="en-AU" sz="2800" dirty="0">
                <a:solidFill>
                  <a:schemeClr val="accent1"/>
                </a:solidFill>
              </a:rPr>
              <a:t>is </a:t>
            </a:r>
            <a:r>
              <a:rPr lang="en-AU" sz="2800" dirty="0" smtClean="0">
                <a:solidFill>
                  <a:schemeClr val="accent1"/>
                </a:solidFill>
              </a:rPr>
              <a:t>needed</a:t>
            </a:r>
            <a:endParaRPr lang="en-AU" sz="2800" dirty="0">
              <a:solidFill>
                <a:schemeClr val="accent1"/>
              </a:solidFill>
            </a:endParaRPr>
          </a:p>
        </p:txBody>
      </p:sp>
    </p:spTree>
    <p:extLst>
      <p:ext uri="{BB962C8B-B14F-4D97-AF65-F5344CB8AC3E}">
        <p14:creationId xmlns:p14="http://schemas.microsoft.com/office/powerpoint/2010/main" val="85854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spcAft>
                <a:spcPts val="0"/>
              </a:spcAft>
            </a:pPr>
            <a:r>
              <a:rPr lang="en-AU" sz="2400" b="0" dirty="0" smtClean="0"/>
              <a:t>Evaluation of groundwater response of 4.8 ML/d at 11 sites</a:t>
            </a:r>
          </a:p>
          <a:p>
            <a:pPr>
              <a:lnSpc>
                <a:spcPct val="50000"/>
              </a:lnSpc>
              <a:spcAft>
                <a:spcPts val="0"/>
              </a:spcAft>
            </a:pPr>
            <a:r>
              <a:rPr lang="en-AU" sz="1400" b="0" dirty="0" smtClean="0"/>
              <a:t>Northern and eastern sites have much more response because of aquifer properties </a:t>
            </a:r>
            <a:r>
              <a:rPr lang="en-AU" b="0" dirty="0" smtClean="0"/>
              <a:t> </a:t>
            </a:r>
            <a:endParaRPr lang="en-AU" b="0" dirty="0"/>
          </a:p>
        </p:txBody>
      </p:sp>
      <p:sp>
        <p:nvSpPr>
          <p:cNvPr id="3" name="Text Placeholder 2"/>
          <p:cNvSpPr>
            <a:spLocks noGrp="1"/>
          </p:cNvSpPr>
          <p:nvPr>
            <p:ph type="body" sz="quarter" idx="15"/>
          </p:nvPr>
        </p:nvSpPr>
        <p:spPr/>
        <p:txBody>
          <a:bodyPr/>
          <a:lstStyle/>
          <a:p>
            <a:pPr>
              <a:buNone/>
            </a:pPr>
            <a:r>
              <a:rPr lang="en-AU" dirty="0" smtClean="0"/>
              <a:t> </a:t>
            </a:r>
            <a:endParaRPr lang="en-AU" dirty="0"/>
          </a:p>
        </p:txBody>
      </p:sp>
      <p:sp>
        <p:nvSpPr>
          <p:cNvPr id="4" name="Footer Placeholder 3"/>
          <p:cNvSpPr>
            <a:spLocks noGrp="1"/>
          </p:cNvSpPr>
          <p:nvPr>
            <p:ph type="ftr" sz="quarter" idx="16"/>
          </p:nvPr>
        </p:nvSpPr>
        <p:spPr/>
        <p:txBody>
          <a:bodyPr/>
          <a:lstStyle/>
          <a:p>
            <a:pPr>
              <a:defRPr/>
            </a:pPr>
            <a:r>
              <a:rPr lang="en-AU" smtClean="0"/>
              <a:t>Recycled water for heavy industry and preventing seawater intrusion  |  'Kwinana MAR'</a:t>
            </a:r>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06994" y="896293"/>
            <a:ext cx="8202440" cy="5078993"/>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sz="2400" b="0" dirty="0" smtClean="0"/>
              <a:t>It is possible to manipulate groundwater levels over large areas with multiple applications using a proportion of SDOOL flows </a:t>
            </a:r>
          </a:p>
          <a:p>
            <a:r>
              <a:rPr lang="en-AU" sz="1600" b="0" dirty="0" smtClean="0"/>
              <a:t>4.8 ML/d uses 17% of current available wastewater; 11% of the 2032 available wastewater volumes</a:t>
            </a:r>
            <a:endParaRPr lang="en-AU" sz="1600" b="0" dirty="0"/>
          </a:p>
        </p:txBody>
      </p:sp>
      <p:sp>
        <p:nvSpPr>
          <p:cNvPr id="3" name="Text Placeholder 2"/>
          <p:cNvSpPr>
            <a:spLocks noGrp="1"/>
          </p:cNvSpPr>
          <p:nvPr>
            <p:ph type="body" sz="quarter" idx="15"/>
          </p:nvPr>
        </p:nvSpPr>
        <p:spPr/>
        <p:txBody>
          <a:bodyPr/>
          <a:lstStyle/>
          <a:p>
            <a:pPr>
              <a:buNone/>
            </a:pPr>
            <a:r>
              <a:rPr lang="en-AU" dirty="0" smtClean="0"/>
              <a:t> </a:t>
            </a:r>
            <a:endParaRPr lang="en-AU" dirty="0"/>
          </a:p>
        </p:txBody>
      </p:sp>
      <p:sp>
        <p:nvSpPr>
          <p:cNvPr id="4" name="Footer Placeholder 3"/>
          <p:cNvSpPr>
            <a:spLocks noGrp="1"/>
          </p:cNvSpPr>
          <p:nvPr>
            <p:ph type="ftr" sz="quarter" idx="16"/>
          </p:nvPr>
        </p:nvSpPr>
        <p:spPr/>
        <p:txBody>
          <a:bodyPr/>
          <a:lstStyle/>
          <a:p>
            <a:pPr>
              <a:defRPr/>
            </a:pPr>
            <a:r>
              <a:rPr lang="en-AU" smtClean="0"/>
              <a:t>Recycled water for heavy industry and preventing seawater intrusion  |  'Kwinana MAR'</a:t>
            </a:r>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360363" y="1276350"/>
            <a:ext cx="8052381" cy="479852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sz="2400" b="0" dirty="0" smtClean="0"/>
              <a:t>The maximum areal extent of particle tracking pathways over the 20 year period, 2013 to 2032</a:t>
            </a:r>
            <a:endParaRPr lang="en-AU" sz="2400" b="0" dirty="0"/>
          </a:p>
        </p:txBody>
      </p:sp>
      <p:sp>
        <p:nvSpPr>
          <p:cNvPr id="3" name="Text Placeholder 2"/>
          <p:cNvSpPr>
            <a:spLocks noGrp="1"/>
          </p:cNvSpPr>
          <p:nvPr>
            <p:ph type="body" sz="quarter" idx="15"/>
          </p:nvPr>
        </p:nvSpPr>
        <p:spPr/>
        <p:txBody>
          <a:bodyPr/>
          <a:lstStyle/>
          <a:p>
            <a:pPr>
              <a:buNone/>
            </a:pPr>
            <a:r>
              <a:rPr lang="en-AU" dirty="0" smtClean="0"/>
              <a:t> </a:t>
            </a:r>
            <a:endParaRPr lang="en-AU" dirty="0"/>
          </a:p>
        </p:txBody>
      </p:sp>
      <p:sp>
        <p:nvSpPr>
          <p:cNvPr id="4" name="Footer Placeholder 3"/>
          <p:cNvSpPr>
            <a:spLocks noGrp="1"/>
          </p:cNvSpPr>
          <p:nvPr>
            <p:ph type="ftr" sz="quarter" idx="16"/>
          </p:nvPr>
        </p:nvSpPr>
        <p:spPr/>
        <p:txBody>
          <a:bodyPr/>
          <a:lstStyle/>
          <a:p>
            <a:pPr>
              <a:defRPr/>
            </a:pPr>
            <a:r>
              <a:rPr lang="en-AU" smtClean="0"/>
              <a:t>Recycled water for heavy industry and preventing seawater intrusion  |  'Kwinana MAR'</a:t>
            </a:r>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360363" y="1276350"/>
            <a:ext cx="7977879" cy="483473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81069" y="270000"/>
            <a:ext cx="3123446" cy="5006088"/>
          </a:xfrm>
        </p:spPr>
        <p:txBody>
          <a:bodyPr/>
          <a:lstStyle/>
          <a:p>
            <a:r>
              <a:rPr lang="en-AU" sz="1800" b="0" dirty="0" smtClean="0"/>
              <a:t>Calculated locations of the seawater interface using the </a:t>
            </a:r>
            <a:r>
              <a:rPr lang="en-AU" sz="1800" b="0" dirty="0" err="1" smtClean="0"/>
              <a:t>Ghyben</a:t>
            </a:r>
            <a:r>
              <a:rPr lang="en-AU" sz="1800" b="0" dirty="0" smtClean="0"/>
              <a:t>-Herzberg approximation and simulated freshwater heads from the model </a:t>
            </a:r>
          </a:p>
          <a:p>
            <a:endParaRPr lang="en-AU" sz="1800" b="0" dirty="0" smtClean="0"/>
          </a:p>
          <a:p>
            <a:pPr marL="342900" indent="-342900">
              <a:spcBef>
                <a:spcPts val="1200"/>
              </a:spcBef>
              <a:spcAft>
                <a:spcPts val="0"/>
              </a:spcAft>
              <a:buAutoNum type="alphaUcParenBoth"/>
            </a:pPr>
            <a:r>
              <a:rPr lang="en-AU" sz="1600" b="0" dirty="0" smtClean="0"/>
              <a:t>SWI location in the business as usual scenario between 2012 and 2032 – additional intrusion by about 0.92km </a:t>
            </a:r>
          </a:p>
          <a:p>
            <a:pPr marL="342900" indent="-342900">
              <a:spcBef>
                <a:spcPts val="1200"/>
              </a:spcBef>
              <a:spcAft>
                <a:spcPts val="0"/>
              </a:spcAft>
              <a:buAutoNum type="alphaUcParenBoth"/>
            </a:pPr>
            <a:r>
              <a:rPr lang="en-AU" sz="1600" b="0" dirty="0" smtClean="0"/>
              <a:t>2032 SWI location for 9.6 ML/d (2 m/d) MAR infiltration at site N and  - maintenance of existing location and 1.1 km further west than BAU</a:t>
            </a:r>
          </a:p>
          <a:p>
            <a:pPr marL="342900" indent="-342900">
              <a:spcBef>
                <a:spcPts val="1200"/>
              </a:spcBef>
              <a:spcAft>
                <a:spcPts val="0"/>
              </a:spcAft>
              <a:buAutoNum type="alphaUcParenBoth"/>
            </a:pPr>
            <a:r>
              <a:rPr lang="en-AU" sz="1600" b="0" dirty="0" smtClean="0"/>
              <a:t>2032 SWI location for 9.6 ML/d (2 m/d) MAR infiltration at site S1 – 0.3m further west than BAU and similar to 2012</a:t>
            </a:r>
            <a:endParaRPr lang="en-AU" sz="1600" b="0" dirty="0"/>
          </a:p>
        </p:txBody>
      </p:sp>
      <p:sp>
        <p:nvSpPr>
          <p:cNvPr id="3" name="Footer Placeholder 2"/>
          <p:cNvSpPr>
            <a:spLocks noGrp="1"/>
          </p:cNvSpPr>
          <p:nvPr>
            <p:ph type="ftr" sz="quarter" idx="14"/>
          </p:nvPr>
        </p:nvSpPr>
        <p:spPr/>
        <p:txBody>
          <a:bodyPr/>
          <a:lstStyle/>
          <a:p>
            <a:pPr>
              <a:defRPr/>
            </a:pPr>
            <a:r>
              <a:rPr lang="en-AU" smtClean="0"/>
              <a:t>Recycled water for heavy industry and preventing seawater intrusion  |  'Kwinana MAR'</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3447570" y="0"/>
            <a:ext cx="4981208" cy="6858000"/>
          </a:xfrm>
          <a:prstGeom prst="rect">
            <a:avLst/>
          </a:prstGeom>
        </p:spPr>
      </p:pic>
      <p:sp>
        <p:nvSpPr>
          <p:cNvPr id="5" name="Rectangle 4"/>
          <p:cNvSpPr/>
          <p:nvPr/>
        </p:nvSpPr>
        <p:spPr>
          <a:xfrm>
            <a:off x="5111496" y="0"/>
            <a:ext cx="1645920" cy="5961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Rectangle 5"/>
          <p:cNvSpPr/>
          <p:nvPr/>
        </p:nvSpPr>
        <p:spPr>
          <a:xfrm>
            <a:off x="6764570" y="0"/>
            <a:ext cx="1645920" cy="5961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67" y="1003328"/>
            <a:ext cx="6069414" cy="5109248"/>
          </a:xfrm>
          <a:prstGeom prst="rect">
            <a:avLst/>
          </a:prstGeom>
        </p:spPr>
      </p:pic>
      <p:sp>
        <p:nvSpPr>
          <p:cNvPr id="2" name="Text Placeholder 1"/>
          <p:cNvSpPr>
            <a:spLocks noGrp="1"/>
          </p:cNvSpPr>
          <p:nvPr>
            <p:ph type="body" sz="quarter" idx="13"/>
          </p:nvPr>
        </p:nvSpPr>
        <p:spPr>
          <a:xfrm>
            <a:off x="351310" y="270000"/>
            <a:ext cx="8460000" cy="900000"/>
          </a:xfrm>
        </p:spPr>
        <p:txBody>
          <a:bodyPr/>
          <a:lstStyle/>
          <a:p>
            <a:r>
              <a:rPr lang="en-AU" sz="2400" b="0" dirty="0" smtClean="0"/>
              <a:t>Change in total nitrogen and total phosphorus loads in submarine groundwater discharge relative to the business-as-usual case in 2012</a:t>
            </a:r>
          </a:p>
        </p:txBody>
      </p:sp>
      <p:sp>
        <p:nvSpPr>
          <p:cNvPr id="3" name="Footer Placeholder 2"/>
          <p:cNvSpPr>
            <a:spLocks noGrp="1"/>
          </p:cNvSpPr>
          <p:nvPr>
            <p:ph type="ftr" sz="quarter" idx="14"/>
          </p:nvPr>
        </p:nvSpPr>
        <p:spPr/>
        <p:txBody>
          <a:bodyPr/>
          <a:lstStyle/>
          <a:p>
            <a:pPr>
              <a:defRPr/>
            </a:pPr>
            <a:r>
              <a:rPr lang="en-AU" dirty="0" smtClean="0"/>
              <a:t>'</a:t>
            </a:r>
            <a:endParaRPr lang="en-US" dirty="0"/>
          </a:p>
        </p:txBody>
      </p:sp>
      <p:sp>
        <p:nvSpPr>
          <p:cNvPr id="5" name="TextBox 4"/>
          <p:cNvSpPr txBox="1"/>
          <p:nvPr/>
        </p:nvSpPr>
        <p:spPr>
          <a:xfrm>
            <a:off x="6389251" y="1892326"/>
            <a:ext cx="2562726" cy="3046988"/>
          </a:xfrm>
          <a:prstGeom prst="rect">
            <a:avLst/>
          </a:prstGeom>
          <a:noFill/>
        </p:spPr>
        <p:txBody>
          <a:bodyPr wrap="square" rtlCol="0">
            <a:spAutoFit/>
          </a:bodyPr>
          <a:lstStyle/>
          <a:p>
            <a:pPr lvl="0">
              <a:lnSpc>
                <a:spcPct val="85000"/>
              </a:lnSpc>
              <a:spcBef>
                <a:spcPts val="0"/>
              </a:spcBef>
              <a:spcAft>
                <a:spcPts val="283"/>
              </a:spcAft>
            </a:pPr>
            <a:r>
              <a:rPr lang="en-AU" sz="2000" b="1" dirty="0">
                <a:solidFill>
                  <a:srgbClr val="004B87"/>
                </a:solidFill>
                <a:latin typeface="Calibri"/>
              </a:rPr>
              <a:t>Climate scenarios </a:t>
            </a:r>
            <a:r>
              <a:rPr lang="en-AU" sz="2000" b="1" dirty="0" smtClean="0">
                <a:solidFill>
                  <a:srgbClr val="004B87"/>
                </a:solidFill>
                <a:latin typeface="Calibri"/>
              </a:rPr>
              <a:t>are the dominant factor in determining loads</a:t>
            </a:r>
          </a:p>
          <a:p>
            <a:pPr marL="285750" lvl="0" indent="-285750">
              <a:lnSpc>
                <a:spcPct val="85000"/>
              </a:lnSpc>
              <a:spcBef>
                <a:spcPts val="0"/>
              </a:spcBef>
              <a:spcAft>
                <a:spcPts val="283"/>
              </a:spcAft>
              <a:buFontTx/>
              <a:buChar char="-"/>
            </a:pPr>
            <a:r>
              <a:rPr lang="en-AU" sz="1600" dirty="0" smtClean="0">
                <a:solidFill>
                  <a:srgbClr val="004B87"/>
                </a:solidFill>
                <a:latin typeface="Calibri"/>
              </a:rPr>
              <a:t>all </a:t>
            </a:r>
            <a:r>
              <a:rPr lang="en-AU" sz="1600" dirty="0">
                <a:solidFill>
                  <a:srgbClr val="004B87"/>
                </a:solidFill>
                <a:latin typeface="Calibri"/>
              </a:rPr>
              <a:t>future SGD volumes being less than in </a:t>
            </a:r>
            <a:r>
              <a:rPr lang="en-AU" sz="1600" dirty="0" smtClean="0">
                <a:solidFill>
                  <a:srgbClr val="004B87"/>
                </a:solidFill>
                <a:latin typeface="Calibri"/>
              </a:rPr>
              <a:t>2012</a:t>
            </a:r>
          </a:p>
          <a:p>
            <a:pPr marL="285750" lvl="0" indent="-285750">
              <a:lnSpc>
                <a:spcPct val="85000"/>
              </a:lnSpc>
              <a:spcBef>
                <a:spcPts val="0"/>
              </a:spcBef>
              <a:spcAft>
                <a:spcPts val="283"/>
              </a:spcAft>
              <a:buFontTx/>
              <a:buChar char="-"/>
            </a:pPr>
            <a:r>
              <a:rPr lang="en-AU" sz="1600" dirty="0" smtClean="0">
                <a:solidFill>
                  <a:srgbClr val="004B87"/>
                </a:solidFill>
                <a:latin typeface="Calibri"/>
              </a:rPr>
              <a:t>despite </a:t>
            </a:r>
            <a:r>
              <a:rPr lang="en-AU" sz="1600" dirty="0">
                <a:solidFill>
                  <a:srgbClr val="004B87"/>
                </a:solidFill>
                <a:latin typeface="Calibri"/>
              </a:rPr>
              <a:t>additions of TN and TP from treated wastewater additions and extra groundwater fluxes which assume no additional pumping to intercept the added water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04" y="1274048"/>
            <a:ext cx="4992634" cy="4782626"/>
          </a:xfrm>
          <a:prstGeom prst="rect">
            <a:avLst/>
          </a:prstGeom>
        </p:spPr>
      </p:pic>
      <p:sp>
        <p:nvSpPr>
          <p:cNvPr id="2" name="Text Placeholder 1"/>
          <p:cNvSpPr>
            <a:spLocks noGrp="1"/>
          </p:cNvSpPr>
          <p:nvPr>
            <p:ph type="body" sz="quarter" idx="13"/>
          </p:nvPr>
        </p:nvSpPr>
        <p:spPr/>
        <p:txBody>
          <a:bodyPr/>
          <a:lstStyle/>
          <a:p>
            <a:pPr algn="ctr"/>
            <a:r>
              <a:rPr lang="en-AU" b="0" dirty="0" smtClean="0"/>
              <a:t>Comparison of TWW and </a:t>
            </a:r>
            <a:r>
              <a:rPr lang="en-AU" b="0" dirty="0"/>
              <a:t>environmental </a:t>
            </a:r>
            <a:r>
              <a:rPr lang="en-AU" b="0" dirty="0" smtClean="0"/>
              <a:t>receptor</a:t>
            </a:r>
            <a:br>
              <a:rPr lang="en-AU" b="0" dirty="0" smtClean="0"/>
            </a:br>
            <a:r>
              <a:rPr lang="en-AU" b="0" dirty="0" smtClean="0"/>
              <a:t>water quality</a:t>
            </a:r>
          </a:p>
        </p:txBody>
      </p:sp>
      <p:sp>
        <p:nvSpPr>
          <p:cNvPr id="4" name="Footer Placeholder 3"/>
          <p:cNvSpPr>
            <a:spLocks noGrp="1"/>
          </p:cNvSpPr>
          <p:nvPr>
            <p:ph type="ftr" sz="quarter" idx="16"/>
          </p:nvPr>
        </p:nvSpPr>
        <p:spPr/>
        <p:txBody>
          <a:bodyPr/>
          <a:lstStyle/>
          <a:p>
            <a:pPr>
              <a:defRPr/>
            </a:pPr>
            <a:r>
              <a:rPr lang="en-AU" smtClean="0"/>
              <a:t>Recycled water for heavy industry and preventing seawater intrusion  |  'Kwinana MAR'</a:t>
            </a:r>
            <a:endParaRPr lang="en-US" dirty="0"/>
          </a:p>
        </p:txBody>
      </p:sp>
      <p:sp>
        <p:nvSpPr>
          <p:cNvPr id="6" name="TextBox 5"/>
          <p:cNvSpPr txBox="1"/>
          <p:nvPr/>
        </p:nvSpPr>
        <p:spPr>
          <a:xfrm>
            <a:off x="360362" y="5992299"/>
            <a:ext cx="7954870" cy="338554"/>
          </a:xfrm>
          <a:prstGeom prst="rect">
            <a:avLst/>
          </a:prstGeom>
          <a:solidFill>
            <a:schemeClr val="bg1"/>
          </a:solidFill>
        </p:spPr>
        <p:txBody>
          <a:bodyPr wrap="none" rtlCol="0">
            <a:spAutoFit/>
          </a:bodyPr>
          <a:lstStyle/>
          <a:p>
            <a:r>
              <a:rPr lang="en-AU" sz="1600" b="1" dirty="0" smtClean="0">
                <a:solidFill>
                  <a:srgbClr val="FF0000"/>
                </a:solidFill>
                <a:latin typeface="+mn-lt"/>
              </a:rPr>
              <a:t>Trigger </a:t>
            </a:r>
            <a:r>
              <a:rPr lang="en-AU" sz="1600" b="1" dirty="0">
                <a:solidFill>
                  <a:srgbClr val="FF0000"/>
                </a:solidFill>
                <a:latin typeface="+mn-lt"/>
              </a:rPr>
              <a:t>values </a:t>
            </a:r>
            <a:r>
              <a:rPr lang="en-AU" sz="1600" b="1" dirty="0" smtClean="0">
                <a:latin typeface="+mn-lt"/>
              </a:rPr>
              <a:t>wetland </a:t>
            </a:r>
            <a:r>
              <a:rPr lang="en-AU" sz="1600" b="1" dirty="0">
                <a:latin typeface="+mn-lt"/>
              </a:rPr>
              <a:t>aquatic ecosystems (south-west Australia, ANZECC-ARMCANZ, 2000</a:t>
            </a:r>
            <a:r>
              <a:rPr lang="en-AU" sz="1600" b="1" dirty="0" smtClean="0">
                <a:latin typeface="+mn-lt"/>
              </a:rPr>
              <a:t>)</a:t>
            </a:r>
            <a:endParaRPr lang="en-AU" sz="1600" b="1" dirty="0">
              <a:latin typeface="+mn-lt"/>
            </a:endParaRPr>
          </a:p>
        </p:txBody>
      </p:sp>
      <p:sp>
        <p:nvSpPr>
          <p:cNvPr id="11" name="TextBox 10"/>
          <p:cNvSpPr txBox="1"/>
          <p:nvPr/>
        </p:nvSpPr>
        <p:spPr>
          <a:xfrm>
            <a:off x="5618748" y="1691144"/>
            <a:ext cx="3320716" cy="3270126"/>
          </a:xfrm>
          <a:prstGeom prst="rect">
            <a:avLst/>
          </a:prstGeom>
          <a:noFill/>
        </p:spPr>
        <p:txBody>
          <a:bodyPr wrap="square" rtlCol="0">
            <a:spAutoFit/>
          </a:bodyPr>
          <a:lstStyle/>
          <a:p>
            <a:pPr marL="342900" lvl="0" indent="-342900">
              <a:lnSpc>
                <a:spcPct val="85000"/>
              </a:lnSpc>
              <a:spcBef>
                <a:spcPts val="0"/>
              </a:spcBef>
              <a:spcAft>
                <a:spcPts val="283"/>
              </a:spcAft>
              <a:buFont typeface="Arial" panose="020B0604020202020204" pitchFamily="34" charset="0"/>
              <a:buChar char="•"/>
            </a:pPr>
            <a:r>
              <a:rPr lang="en-AU" sz="2000" dirty="0">
                <a:solidFill>
                  <a:srgbClr val="004B87"/>
                </a:solidFill>
                <a:latin typeface="Calibri"/>
              </a:rPr>
              <a:t>Added </a:t>
            </a:r>
            <a:r>
              <a:rPr lang="en-AU" sz="2000" dirty="0" smtClean="0">
                <a:solidFill>
                  <a:srgbClr val="004B87"/>
                </a:solidFill>
                <a:latin typeface="Calibri"/>
              </a:rPr>
              <a:t>TWW is </a:t>
            </a:r>
            <a:r>
              <a:rPr lang="en-AU" sz="2000" dirty="0">
                <a:solidFill>
                  <a:srgbClr val="004B87"/>
                </a:solidFill>
                <a:latin typeface="Calibri"/>
              </a:rPr>
              <a:t>likely to reduce </a:t>
            </a:r>
            <a:r>
              <a:rPr lang="en-AU" sz="2000" dirty="0" smtClean="0">
                <a:solidFill>
                  <a:srgbClr val="004B87"/>
                </a:solidFill>
                <a:latin typeface="Calibri"/>
              </a:rPr>
              <a:t>GW salinity</a:t>
            </a:r>
            <a:r>
              <a:rPr lang="en-AU" sz="2000" dirty="0">
                <a:solidFill>
                  <a:srgbClr val="004B87"/>
                </a:solidFill>
                <a:latin typeface="Calibri"/>
              </a:rPr>
              <a:t>, especially in the vicinity of wetlands which produce down-gradient saline plumes because they evaporate </a:t>
            </a:r>
            <a:r>
              <a:rPr lang="en-AU" sz="2000" dirty="0" smtClean="0">
                <a:solidFill>
                  <a:srgbClr val="004B87"/>
                </a:solidFill>
                <a:latin typeface="Calibri"/>
              </a:rPr>
              <a:t>GW</a:t>
            </a:r>
          </a:p>
          <a:p>
            <a:pPr marL="342900" indent="-342900">
              <a:lnSpc>
                <a:spcPct val="85000"/>
              </a:lnSpc>
              <a:spcBef>
                <a:spcPts val="0"/>
              </a:spcBef>
              <a:spcAft>
                <a:spcPts val="283"/>
              </a:spcAft>
              <a:buFont typeface="Arial" panose="020B0604020202020204" pitchFamily="34" charset="0"/>
              <a:buChar char="•"/>
            </a:pPr>
            <a:r>
              <a:rPr lang="en-AU" sz="2000" dirty="0">
                <a:solidFill>
                  <a:srgbClr val="004B87"/>
                </a:solidFill>
                <a:latin typeface="Calibri"/>
              </a:rPr>
              <a:t>Mineralising peat in drying wetlands can also release nutrients, acidity and heavy metals (including arsenic and aluminium</a:t>
            </a:r>
            <a:r>
              <a:rPr lang="en-AU" sz="2000" dirty="0" smtClean="0">
                <a:solidFill>
                  <a:srgbClr val="004B87"/>
                </a:solidFill>
                <a:latin typeface="Calibri"/>
              </a:rPr>
              <a:t>)</a:t>
            </a:r>
            <a:endParaRPr lang="en-AU" sz="2000" dirty="0">
              <a:solidFill>
                <a:srgbClr val="004B87"/>
              </a:solidFill>
              <a:latin typeface="Calibri"/>
            </a:endParaRPr>
          </a:p>
        </p:txBody>
      </p:sp>
    </p:spTree>
    <p:extLst>
      <p:ext uri="{BB962C8B-B14F-4D97-AF65-F5344CB8AC3E}">
        <p14:creationId xmlns:p14="http://schemas.microsoft.com/office/powerpoint/2010/main" val="15058547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lgn="ctr"/>
            <a:r>
              <a:rPr lang="en-AU" b="0" dirty="0" smtClean="0"/>
              <a:t>Nitrogen and phosphorus concentration in </a:t>
            </a:r>
            <a:r>
              <a:rPr lang="en-AU" b="0" dirty="0"/>
              <a:t>treated wastewater (2010-2013)</a:t>
            </a:r>
            <a:endParaRPr lang="en-AU" sz="2400" b="0" dirty="0"/>
          </a:p>
          <a:p>
            <a:pPr algn="ctr"/>
            <a:r>
              <a:rPr lang="en-AU" sz="2400" b="0" dirty="0"/>
              <a:t>Woodman Point and Kwinana WWTPs (</a:t>
            </a:r>
            <a:r>
              <a:rPr lang="en-AU" sz="2400" b="0" i="1" dirty="0" err="1"/>
              <a:t>Beenyup</a:t>
            </a:r>
            <a:r>
              <a:rPr lang="en-AU" sz="2400" b="0" i="1" dirty="0"/>
              <a:t> WWTP</a:t>
            </a:r>
            <a:r>
              <a:rPr lang="en-AU" sz="2400" b="0" dirty="0" smtClean="0"/>
              <a:t>)</a:t>
            </a:r>
            <a:endParaRPr lang="en-AU" sz="2400" b="0" dirty="0"/>
          </a:p>
        </p:txBody>
      </p:sp>
      <p:sp>
        <p:nvSpPr>
          <p:cNvPr id="3" name="Text Placeholder 2"/>
          <p:cNvSpPr>
            <a:spLocks noGrp="1"/>
          </p:cNvSpPr>
          <p:nvPr>
            <p:ph type="body" sz="quarter" idx="15"/>
          </p:nvPr>
        </p:nvSpPr>
        <p:spPr/>
        <p:txBody>
          <a:bodyPr/>
          <a:lstStyle/>
          <a:p>
            <a:pPr>
              <a:buNone/>
            </a:pPr>
            <a:r>
              <a:rPr lang="en-AU" dirty="0" smtClean="0"/>
              <a:t> </a:t>
            </a:r>
            <a:endParaRPr lang="en-AU" dirty="0"/>
          </a:p>
        </p:txBody>
      </p:sp>
      <p:sp>
        <p:nvSpPr>
          <p:cNvPr id="4" name="Footer Placeholder 3"/>
          <p:cNvSpPr>
            <a:spLocks noGrp="1"/>
          </p:cNvSpPr>
          <p:nvPr>
            <p:ph type="ftr" sz="quarter" idx="16"/>
          </p:nvPr>
        </p:nvSpPr>
        <p:spPr/>
        <p:txBody>
          <a:bodyPr/>
          <a:lstStyle/>
          <a:p>
            <a:pPr>
              <a:defRPr/>
            </a:pPr>
            <a:r>
              <a:rPr lang="en-AU" smtClean="0"/>
              <a:t>Recycled water for heavy industry and preventing seawater intrusion  |  'Kwinana MAR'</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892998" y="1598266"/>
            <a:ext cx="4939615" cy="425302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5977564" y="1598266"/>
            <a:ext cx="2018816" cy="4203840"/>
          </a:xfrm>
          <a:prstGeom prst="rect">
            <a:avLst/>
          </a:prstGeom>
        </p:spPr>
      </p:pic>
      <p:sp>
        <p:nvSpPr>
          <p:cNvPr id="7" name="TextBox 6"/>
          <p:cNvSpPr txBox="1"/>
          <p:nvPr/>
        </p:nvSpPr>
        <p:spPr>
          <a:xfrm>
            <a:off x="360362" y="5992299"/>
            <a:ext cx="7954870" cy="338554"/>
          </a:xfrm>
          <a:prstGeom prst="rect">
            <a:avLst/>
          </a:prstGeom>
          <a:solidFill>
            <a:schemeClr val="bg1"/>
          </a:solidFill>
        </p:spPr>
        <p:txBody>
          <a:bodyPr wrap="none" rtlCol="0">
            <a:spAutoFit/>
          </a:bodyPr>
          <a:lstStyle/>
          <a:p>
            <a:r>
              <a:rPr lang="en-AU" sz="1600" b="1" dirty="0" smtClean="0">
                <a:solidFill>
                  <a:srgbClr val="FF0000"/>
                </a:solidFill>
                <a:latin typeface="+mn-lt"/>
              </a:rPr>
              <a:t>Trigger </a:t>
            </a:r>
            <a:r>
              <a:rPr lang="en-AU" sz="1600" b="1" dirty="0">
                <a:solidFill>
                  <a:srgbClr val="FF0000"/>
                </a:solidFill>
                <a:latin typeface="+mn-lt"/>
              </a:rPr>
              <a:t>values </a:t>
            </a:r>
            <a:r>
              <a:rPr lang="en-AU" sz="1600" b="1" dirty="0" smtClean="0">
                <a:latin typeface="+mn-lt"/>
              </a:rPr>
              <a:t>wetland </a:t>
            </a:r>
            <a:r>
              <a:rPr lang="en-AU" sz="1600" b="1" dirty="0">
                <a:latin typeface="+mn-lt"/>
              </a:rPr>
              <a:t>aquatic ecosystems (south-west Australia, ANZECC-ARMCANZ, 2000</a:t>
            </a:r>
            <a:r>
              <a:rPr lang="en-AU" sz="1600" b="1" dirty="0" smtClean="0">
                <a:latin typeface="+mn-lt"/>
              </a:rPr>
              <a:t>)</a:t>
            </a:r>
            <a:endParaRPr lang="en-AU" sz="1600" b="1" dirty="0">
              <a:latin typeface="+mn-lt"/>
            </a:endParaRPr>
          </a:p>
        </p:txBody>
      </p:sp>
    </p:spTree>
    <p:extLst>
      <p:ext uri="{BB962C8B-B14F-4D97-AF65-F5344CB8AC3E}">
        <p14:creationId xmlns:p14="http://schemas.microsoft.com/office/powerpoint/2010/main" val="41152890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69" y="316520"/>
            <a:ext cx="9144000" cy="631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700" dirty="0">
                <a:solidFill>
                  <a:schemeClr val="accent2"/>
                </a:solidFill>
              </a:rPr>
              <a:t>	</a:t>
            </a:r>
            <a:r>
              <a:rPr lang="en-AU" sz="2700" dirty="0" smtClean="0">
                <a:solidFill>
                  <a:schemeClr val="accent2"/>
                </a:solidFill>
              </a:rPr>
              <a:t>Infiltration </a:t>
            </a:r>
            <a:r>
              <a:rPr lang="en-AU" sz="2700" dirty="0">
                <a:solidFill>
                  <a:schemeClr val="accent2"/>
                </a:solidFill>
              </a:rPr>
              <a:t>from </a:t>
            </a:r>
            <a:r>
              <a:rPr lang="en-AU" sz="2700" dirty="0" smtClean="0">
                <a:solidFill>
                  <a:schemeClr val="accent2"/>
                </a:solidFill>
              </a:rPr>
              <a:t>basins </a:t>
            </a:r>
            <a:r>
              <a:rPr lang="en-AU" sz="2700" dirty="0">
                <a:solidFill>
                  <a:schemeClr val="accent2"/>
                </a:solidFill>
              </a:rPr>
              <a:t>at the </a:t>
            </a:r>
            <a:r>
              <a:rPr lang="en-AU" sz="2700" dirty="0" smtClean="0">
                <a:solidFill>
                  <a:schemeClr val="accent2"/>
                </a:solidFill>
              </a:rPr>
              <a:t>Gordon Road WWTP </a:t>
            </a:r>
          </a:p>
          <a:p>
            <a:pPr algn="ctr"/>
            <a:r>
              <a:rPr lang="en-AU" sz="2700" dirty="0" smtClean="0">
                <a:solidFill>
                  <a:schemeClr val="accent2"/>
                </a:solidFill>
              </a:rPr>
              <a:t>		</a:t>
            </a:r>
            <a:r>
              <a:rPr lang="en-AU" sz="1600" dirty="0" smtClean="0">
                <a:solidFill>
                  <a:schemeClr val="accent2"/>
                </a:solidFill>
              </a:rPr>
              <a:t>Rob Pavlov MSc Thesis (2015) </a:t>
            </a:r>
            <a:endParaRPr lang="en-AU" sz="1600" dirty="0">
              <a:solidFill>
                <a:schemeClr val="accent2"/>
              </a:solidFill>
            </a:endParaRPr>
          </a:p>
        </p:txBody>
      </p:sp>
      <p:sp>
        <p:nvSpPr>
          <p:cNvPr id="8" name="Content Placeholder 2"/>
          <p:cNvSpPr>
            <a:spLocks noGrp="1"/>
          </p:cNvSpPr>
          <p:nvPr>
            <p:ph idx="1"/>
          </p:nvPr>
        </p:nvSpPr>
        <p:spPr>
          <a:xfrm>
            <a:off x="673750" y="5503531"/>
            <a:ext cx="3326564" cy="852819"/>
          </a:xfrm>
        </p:spPr>
        <p:txBody>
          <a:bodyPr>
            <a:noAutofit/>
          </a:bodyPr>
          <a:lstStyle/>
          <a:p>
            <a:pPr algn="ctr"/>
            <a:r>
              <a:rPr lang="en-AU" sz="2000" dirty="0" smtClean="0"/>
              <a:t>Groundwater levels (m AHD)</a:t>
            </a:r>
            <a:endParaRPr lang="en-AU" dirty="0"/>
          </a:p>
        </p:txBody>
      </p:sp>
      <p:sp>
        <p:nvSpPr>
          <p:cNvPr id="12" name="Content Placeholder 2"/>
          <p:cNvSpPr txBox="1">
            <a:spLocks/>
          </p:cNvSpPr>
          <p:nvPr/>
        </p:nvSpPr>
        <p:spPr>
          <a:xfrm>
            <a:off x="6632492" y="5237161"/>
            <a:ext cx="2218023" cy="47378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sz="2100" dirty="0"/>
          </a:p>
        </p:txBody>
      </p:sp>
      <p:sp>
        <p:nvSpPr>
          <p:cNvPr id="13" name="Content Placeholder 2"/>
          <p:cNvSpPr txBox="1">
            <a:spLocks/>
          </p:cNvSpPr>
          <p:nvPr/>
        </p:nvSpPr>
        <p:spPr>
          <a:xfrm>
            <a:off x="4496765" y="4980520"/>
            <a:ext cx="2218023" cy="47378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2100" dirty="0"/>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11280" y="1144113"/>
            <a:ext cx="3809996" cy="4274311"/>
          </a:xfrm>
          <a:prstGeom prst="rect">
            <a:avLst/>
          </a:prstGeom>
          <a:noFill/>
          <a:ln>
            <a:noFill/>
          </a:ln>
        </p:spPr>
      </p:pic>
      <p:sp>
        <p:nvSpPr>
          <p:cNvPr id="14" name="Footer Placeholder 7"/>
          <p:cNvSpPr>
            <a:spLocks noGrp="1"/>
          </p:cNvSpPr>
          <p:nvPr>
            <p:ph type="ftr" sz="quarter" idx="11"/>
          </p:nvPr>
        </p:nvSpPr>
        <p:spPr>
          <a:xfrm>
            <a:off x="3028950" y="5624513"/>
            <a:ext cx="3086100" cy="273844"/>
          </a:xfrm>
        </p:spPr>
        <p:txBody>
          <a:bodyPr/>
          <a:lstStyle/>
          <a:p>
            <a:r>
              <a:rPr lang="en-AU" dirty="0" smtClean="0"/>
              <a:t>Presented by Robert Pavlov</a:t>
            </a:r>
            <a:endParaRPr lang="en-AU" dirty="0"/>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4799558" y="1155245"/>
            <a:ext cx="3830459" cy="4239762"/>
          </a:xfrm>
          <a:prstGeom prst="rect">
            <a:avLst/>
          </a:prstGeom>
          <a:noFill/>
          <a:ln>
            <a:noFill/>
          </a:ln>
        </p:spPr>
      </p:pic>
      <p:sp>
        <p:nvSpPr>
          <p:cNvPr id="2" name="TextBox 1"/>
          <p:cNvSpPr txBox="1"/>
          <p:nvPr/>
        </p:nvSpPr>
        <p:spPr>
          <a:xfrm>
            <a:off x="6181848" y="5696173"/>
            <a:ext cx="1882247" cy="646331"/>
          </a:xfrm>
          <a:prstGeom prst="rect">
            <a:avLst/>
          </a:prstGeom>
          <a:noFill/>
        </p:spPr>
        <p:txBody>
          <a:bodyPr wrap="none" rtlCol="0">
            <a:spAutoFit/>
          </a:bodyPr>
          <a:lstStyle/>
          <a:p>
            <a:r>
              <a:rPr lang="en-AU" dirty="0"/>
              <a:t>Sucralose (µg/L)</a:t>
            </a:r>
          </a:p>
          <a:p>
            <a:pPr>
              <a:buFont typeface="Wingdings" pitchFamily="2" charset="2"/>
              <a:buChar char="§"/>
            </a:pPr>
            <a:endParaRPr lang="en-AU" dirty="0" err="1" smtClean="0"/>
          </a:p>
        </p:txBody>
      </p:sp>
    </p:spTree>
    <p:extLst>
      <p:ext uri="{BB962C8B-B14F-4D97-AF65-F5344CB8AC3E}">
        <p14:creationId xmlns:p14="http://schemas.microsoft.com/office/powerpoint/2010/main" val="10859523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endParaRPr lang="en-AU" dirty="0"/>
          </a:p>
        </p:txBody>
      </p:sp>
      <p:sp>
        <p:nvSpPr>
          <p:cNvPr id="6" name="Rectangle 5"/>
          <p:cNvSpPr/>
          <p:nvPr/>
        </p:nvSpPr>
        <p:spPr>
          <a:xfrm>
            <a:off x="-59306" y="297206"/>
            <a:ext cx="9144000" cy="631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700" dirty="0"/>
              <a:t>	</a:t>
            </a:r>
            <a:r>
              <a:rPr lang="en-AU" sz="2700" dirty="0" smtClean="0">
                <a:solidFill>
                  <a:schemeClr val="accent2"/>
                </a:solidFill>
              </a:rPr>
              <a:t>Nutrients in groundwater </a:t>
            </a:r>
            <a:r>
              <a:rPr lang="en-AU" sz="2700" dirty="0">
                <a:solidFill>
                  <a:schemeClr val="accent2"/>
                </a:solidFill>
              </a:rPr>
              <a:t>around </a:t>
            </a:r>
            <a:r>
              <a:rPr lang="en-AU" sz="2700" dirty="0" smtClean="0">
                <a:solidFill>
                  <a:schemeClr val="accent2"/>
                </a:solidFill>
              </a:rPr>
              <a:t>the Gordon Road WWTP</a:t>
            </a:r>
          </a:p>
          <a:p>
            <a:pPr algn="ctr"/>
            <a:r>
              <a:rPr lang="en-AU" dirty="0" smtClean="0">
                <a:solidFill>
                  <a:schemeClr val="accent2"/>
                </a:solidFill>
              </a:rPr>
              <a:t>Rob Pavlov MSc Thesis 2015</a:t>
            </a:r>
            <a:endParaRPr lang="en-AU" dirty="0">
              <a:solidFill>
                <a:schemeClr val="accent2"/>
              </a:solidFill>
            </a:endParaRPr>
          </a:p>
        </p:txBody>
      </p:sp>
      <p:sp>
        <p:nvSpPr>
          <p:cNvPr id="2" name="Rectangle 2"/>
          <p:cNvSpPr>
            <a:spLocks noChangeArrowheads="1"/>
          </p:cNvSpPr>
          <p:nvPr/>
        </p:nvSpPr>
        <p:spPr bwMode="auto">
          <a:xfrm>
            <a:off x="342900" y="201286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AU"/>
          </a:p>
        </p:txBody>
      </p:sp>
      <p:sp>
        <p:nvSpPr>
          <p:cNvPr id="8" name="Rectangle 4"/>
          <p:cNvSpPr>
            <a:spLocks noChangeArrowheads="1"/>
          </p:cNvSpPr>
          <p:nvPr/>
        </p:nvSpPr>
        <p:spPr bwMode="auto">
          <a:xfrm>
            <a:off x="3371850" y="1688127"/>
            <a:ext cx="1331211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AU"/>
          </a:p>
        </p:txBody>
      </p:sp>
      <p:sp>
        <p:nvSpPr>
          <p:cNvPr id="10" name="Rectangle 6"/>
          <p:cNvSpPr>
            <a:spLocks noChangeArrowheads="1"/>
          </p:cNvSpPr>
          <p:nvPr/>
        </p:nvSpPr>
        <p:spPr bwMode="auto">
          <a:xfrm>
            <a:off x="-128588" y="9913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AU"/>
          </a:p>
        </p:txBody>
      </p:sp>
      <p:sp>
        <p:nvSpPr>
          <p:cNvPr id="12" name="Content Placeholder 2"/>
          <p:cNvSpPr txBox="1">
            <a:spLocks/>
          </p:cNvSpPr>
          <p:nvPr/>
        </p:nvSpPr>
        <p:spPr>
          <a:xfrm>
            <a:off x="5516623" y="5467435"/>
            <a:ext cx="3028950" cy="47378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100" dirty="0"/>
              <a:t>Total Phosphorous mg/L</a:t>
            </a:r>
          </a:p>
          <a:p>
            <a:endParaRPr lang="en-AU" sz="2100" dirty="0"/>
          </a:p>
        </p:txBody>
      </p:sp>
      <p:sp>
        <p:nvSpPr>
          <p:cNvPr id="13" name="Content Placeholder 2"/>
          <p:cNvSpPr txBox="1">
            <a:spLocks/>
          </p:cNvSpPr>
          <p:nvPr/>
        </p:nvSpPr>
        <p:spPr>
          <a:xfrm>
            <a:off x="803223" y="5467435"/>
            <a:ext cx="2568627" cy="47378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100" dirty="0"/>
              <a:t>Total Nitrogen mg/L</a:t>
            </a:r>
          </a:p>
          <a:p>
            <a:endParaRPr lang="en-AU" sz="2100" dirty="0"/>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48878" y="1068146"/>
            <a:ext cx="3786496" cy="4278294"/>
          </a:xfrm>
          <a:prstGeom prst="rect">
            <a:avLst/>
          </a:prstGeom>
          <a:noFill/>
          <a:ln>
            <a:noFill/>
          </a:ln>
        </p:spPr>
      </p:pic>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4767943" y="1012551"/>
            <a:ext cx="4013666" cy="4333889"/>
          </a:xfrm>
          <a:prstGeom prst="rect">
            <a:avLst/>
          </a:prstGeom>
          <a:noFill/>
          <a:ln>
            <a:noFill/>
          </a:ln>
        </p:spPr>
      </p:pic>
    </p:spTree>
    <p:extLst>
      <p:ext uri="{BB962C8B-B14F-4D97-AF65-F5344CB8AC3E}">
        <p14:creationId xmlns:p14="http://schemas.microsoft.com/office/powerpoint/2010/main" val="743102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60000" y="1276350"/>
            <a:ext cx="8079912" cy="4559301"/>
          </a:xfrm>
        </p:spPr>
        <p:txBody>
          <a:bodyPr/>
          <a:lstStyle/>
          <a:p>
            <a:pPr algn="ctr"/>
            <a:r>
              <a:rPr lang="en-AU" sz="3200" b="0" dirty="0" smtClean="0"/>
              <a:t>Direct use of treated wastewater </a:t>
            </a:r>
          </a:p>
          <a:p>
            <a:pPr algn="ctr"/>
            <a:r>
              <a:rPr lang="en-AU" sz="3200" b="0" dirty="0" smtClean="0"/>
              <a:t>or indirect use  via Managed Aquifer Recharge? </a:t>
            </a:r>
            <a:endParaRPr lang="en-AU" sz="3200" b="0" dirty="0"/>
          </a:p>
        </p:txBody>
      </p:sp>
      <p:sp>
        <p:nvSpPr>
          <p:cNvPr id="4" name="Footer Placeholder 3"/>
          <p:cNvSpPr>
            <a:spLocks noGrp="1"/>
          </p:cNvSpPr>
          <p:nvPr>
            <p:ph type="ftr" sz="quarter" idx="11"/>
          </p:nvPr>
        </p:nvSpPr>
        <p:spPr/>
        <p:txBody>
          <a:bodyPr/>
          <a:lstStyle/>
          <a:p>
            <a:r>
              <a:rPr lang="en-AU" smtClean="0"/>
              <a:t>Recycled water for heavy industry and preventing seawater intrusion  |  'Kwinana MAR'</a:t>
            </a:r>
            <a:endParaRPr lang="en-AU"/>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432D5A36-5AC0-490B-A302-D692971D4505}" type="slidenum">
              <a:rPr lang="en-AU" smtClean="0"/>
              <a:pPr/>
              <a:t>49</a:t>
            </a:fld>
            <a:endParaRPr lang="en-AU"/>
          </a:p>
        </p:txBody>
      </p:sp>
    </p:spTree>
    <p:extLst>
      <p:ext uri="{BB962C8B-B14F-4D97-AF65-F5344CB8AC3E}">
        <p14:creationId xmlns:p14="http://schemas.microsoft.com/office/powerpoint/2010/main" val="3810028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1103313" y="82550"/>
            <a:ext cx="7429500" cy="754063"/>
          </a:xfrm>
        </p:spPr>
        <p:txBody>
          <a:bodyPr/>
          <a:lstStyle/>
          <a:p>
            <a:pPr algn="ctr"/>
            <a:r>
              <a:rPr lang="en-AU" sz="2800" b="0" dirty="0" smtClean="0"/>
              <a:t>Wet months are now rare </a:t>
            </a:r>
            <a:r>
              <a:rPr lang="en-AU" sz="3200" b="0" dirty="0" smtClean="0"/>
              <a:t/>
            </a:r>
            <a:br>
              <a:rPr lang="en-AU" sz="3200" b="0" dirty="0" smtClean="0"/>
            </a:br>
            <a:r>
              <a:rPr lang="en-AU" sz="1600" b="0" dirty="0" smtClean="0"/>
              <a:t>Gnangara Situation Statement (DoW  2009) </a:t>
            </a:r>
          </a:p>
        </p:txBody>
      </p:sp>
      <p:pic>
        <p:nvPicPr>
          <p:cNvPr id="325636" name="Picture 5"/>
          <p:cNvPicPr>
            <a:picLocks noGrp="1" noChangeAspect="1" noChangeArrowheads="1"/>
          </p:cNvPicPr>
          <p:nvPr>
            <p:ph type="body" idx="1"/>
          </p:nvPr>
        </p:nvPicPr>
        <p:blipFill>
          <a:blip r:embed="rId3" cstate="print"/>
          <a:srcRect/>
          <a:stretch>
            <a:fillRect/>
          </a:stretch>
        </p:blipFill>
        <p:spPr>
          <a:xfrm>
            <a:off x="0" y="836613"/>
            <a:ext cx="8320443" cy="5815969"/>
          </a:xfrm>
          <a:ln/>
        </p:spPr>
      </p:pic>
    </p:spTree>
    <p:extLst>
      <p:ext uri="{BB962C8B-B14F-4D97-AF65-F5344CB8AC3E}">
        <p14:creationId xmlns:p14="http://schemas.microsoft.com/office/powerpoint/2010/main" val="35635798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8224" y="2668374"/>
            <a:ext cx="2376264" cy="646331"/>
          </a:xfrm>
          <a:prstGeom prst="rect">
            <a:avLst/>
          </a:prstGeom>
          <a:noFill/>
        </p:spPr>
        <p:txBody>
          <a:bodyPr wrap="square" rtlCol="0">
            <a:spAutoFit/>
          </a:bodyPr>
          <a:lstStyle/>
          <a:p>
            <a:r>
              <a:rPr lang="en-AU" b="1" dirty="0">
                <a:solidFill>
                  <a:srgbClr val="7030A0"/>
                </a:solidFill>
                <a:latin typeface="+mn-lt"/>
                <a:cs typeface="+mn-cs"/>
              </a:rPr>
              <a:t>Subiaco Wastewater</a:t>
            </a:r>
          </a:p>
          <a:p>
            <a:r>
              <a:rPr lang="en-AU" b="1" dirty="0">
                <a:solidFill>
                  <a:srgbClr val="7030A0"/>
                </a:solidFill>
                <a:latin typeface="+mn-lt"/>
                <a:cs typeface="+mn-cs"/>
              </a:rPr>
              <a:t>Treatment Facility</a:t>
            </a:r>
          </a:p>
        </p:txBody>
      </p:sp>
      <p:sp>
        <p:nvSpPr>
          <p:cNvPr id="4" name="TextBox 3"/>
          <p:cNvSpPr txBox="1"/>
          <p:nvPr/>
        </p:nvSpPr>
        <p:spPr>
          <a:xfrm>
            <a:off x="1475656" y="4073724"/>
            <a:ext cx="1548881" cy="923330"/>
          </a:xfrm>
          <a:prstGeom prst="rect">
            <a:avLst/>
          </a:prstGeom>
          <a:noFill/>
        </p:spPr>
        <p:txBody>
          <a:bodyPr wrap="square" rtlCol="0">
            <a:spAutoFit/>
          </a:bodyPr>
          <a:lstStyle/>
          <a:p>
            <a:pPr algn="r"/>
            <a:r>
              <a:rPr lang="en-AU" b="1" dirty="0">
                <a:solidFill>
                  <a:srgbClr val="7030A0"/>
                </a:solidFill>
                <a:latin typeface="+mn-lt"/>
                <a:cs typeface="+mn-cs"/>
              </a:rPr>
              <a:t>Western</a:t>
            </a:r>
          </a:p>
          <a:p>
            <a:pPr algn="r"/>
            <a:r>
              <a:rPr lang="en-AU" b="1" dirty="0" smtClean="0">
                <a:solidFill>
                  <a:srgbClr val="7030A0"/>
                </a:solidFill>
                <a:latin typeface="+mn-lt"/>
                <a:cs typeface="+mn-cs"/>
              </a:rPr>
              <a:t>Line</a:t>
            </a:r>
          </a:p>
          <a:p>
            <a:pPr algn="r"/>
            <a:r>
              <a:rPr lang="en-AU" b="1" dirty="0" smtClean="0">
                <a:solidFill>
                  <a:srgbClr val="7030A0"/>
                </a:solidFill>
                <a:latin typeface="+mn-lt"/>
                <a:cs typeface="+mn-cs"/>
              </a:rPr>
              <a:t>Extension</a:t>
            </a:r>
            <a:endParaRPr lang="en-AU" b="1" dirty="0">
              <a:solidFill>
                <a:srgbClr val="7030A0"/>
              </a:solidFill>
              <a:latin typeface="+mn-lt"/>
              <a:cs typeface="+mn-cs"/>
            </a:endParaRPr>
          </a:p>
        </p:txBody>
      </p:sp>
      <p:sp>
        <p:nvSpPr>
          <p:cNvPr id="15" name="TextBox 14"/>
          <p:cNvSpPr txBox="1"/>
          <p:nvPr/>
        </p:nvSpPr>
        <p:spPr>
          <a:xfrm>
            <a:off x="7452320" y="3595184"/>
            <a:ext cx="1440160" cy="646331"/>
          </a:xfrm>
          <a:prstGeom prst="rect">
            <a:avLst/>
          </a:prstGeom>
          <a:noFill/>
        </p:spPr>
        <p:txBody>
          <a:bodyPr wrap="square" rtlCol="0">
            <a:spAutoFit/>
          </a:bodyPr>
          <a:lstStyle>
            <a:defPPr>
              <a:defRPr lang="en-AU"/>
            </a:defPPr>
            <a:lvl1pPr algn="r">
              <a:defRPr>
                <a:solidFill>
                  <a:srgbClr val="7030A0"/>
                </a:solidFill>
              </a:defRPr>
            </a:lvl1pPr>
          </a:lstStyle>
          <a:p>
            <a:pPr algn="l"/>
            <a:r>
              <a:rPr lang="en-AU" b="1" dirty="0">
                <a:latin typeface="+mn-lt"/>
                <a:cs typeface="+mn-cs"/>
              </a:rPr>
              <a:t>Southern</a:t>
            </a:r>
          </a:p>
          <a:p>
            <a:pPr algn="l"/>
            <a:r>
              <a:rPr lang="en-AU" b="1" dirty="0">
                <a:latin typeface="+mn-lt"/>
                <a:cs typeface="+mn-cs"/>
              </a:rPr>
              <a:t>Line</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39" t="23251" r="21822" b="11234"/>
          <a:stretch/>
        </p:blipFill>
        <p:spPr bwMode="auto">
          <a:xfrm>
            <a:off x="3553427" y="756465"/>
            <a:ext cx="2338087" cy="171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511" t="7100" r="27810" b="10900"/>
          <a:stretch/>
        </p:blipFill>
        <p:spPr bwMode="auto">
          <a:xfrm>
            <a:off x="3521698" y="2349653"/>
            <a:ext cx="2888018" cy="2158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522" t="6646" r="22071" b="10759"/>
          <a:stretch/>
        </p:blipFill>
        <p:spPr bwMode="auto">
          <a:xfrm>
            <a:off x="3521698" y="4500537"/>
            <a:ext cx="2994518" cy="2159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a:stCxn id="2" idx="1"/>
          </p:cNvCxnSpPr>
          <p:nvPr/>
        </p:nvCxnSpPr>
        <p:spPr>
          <a:xfrm flipH="1">
            <a:off x="5364088" y="2991540"/>
            <a:ext cx="1224136" cy="3231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5" idx="1"/>
          </p:cNvCxnSpPr>
          <p:nvPr/>
        </p:nvCxnSpPr>
        <p:spPr>
          <a:xfrm flipH="1">
            <a:off x="5220072" y="3918350"/>
            <a:ext cx="2232248" cy="5821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016651" y="4508346"/>
            <a:ext cx="864096" cy="5040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91680" y="1556792"/>
            <a:ext cx="1332857" cy="646331"/>
          </a:xfrm>
          <a:prstGeom prst="rect">
            <a:avLst/>
          </a:prstGeom>
          <a:noFill/>
        </p:spPr>
        <p:txBody>
          <a:bodyPr wrap="square" rtlCol="0">
            <a:spAutoFit/>
          </a:bodyPr>
          <a:lstStyle/>
          <a:p>
            <a:pPr algn="r"/>
            <a:r>
              <a:rPr lang="en-AU" b="1" dirty="0" smtClean="0">
                <a:solidFill>
                  <a:srgbClr val="7030A0"/>
                </a:solidFill>
                <a:latin typeface="+mn-lt"/>
                <a:cs typeface="+mn-cs"/>
              </a:rPr>
              <a:t>Northern</a:t>
            </a:r>
            <a:endParaRPr lang="en-AU" b="1" dirty="0">
              <a:solidFill>
                <a:srgbClr val="7030A0"/>
              </a:solidFill>
              <a:latin typeface="+mn-lt"/>
              <a:cs typeface="+mn-cs"/>
            </a:endParaRPr>
          </a:p>
          <a:p>
            <a:pPr algn="r"/>
            <a:r>
              <a:rPr lang="en-AU" b="1" dirty="0">
                <a:solidFill>
                  <a:srgbClr val="7030A0"/>
                </a:solidFill>
                <a:latin typeface="+mn-lt"/>
                <a:cs typeface="+mn-cs"/>
              </a:rPr>
              <a:t>Line</a:t>
            </a:r>
          </a:p>
        </p:txBody>
      </p:sp>
      <p:cxnSp>
        <p:nvCxnSpPr>
          <p:cNvPr id="22" name="Straight Arrow Connector 21"/>
          <p:cNvCxnSpPr>
            <a:stCxn id="21" idx="3"/>
          </p:cNvCxnSpPr>
          <p:nvPr/>
        </p:nvCxnSpPr>
        <p:spPr>
          <a:xfrm>
            <a:off x="3024537" y="1879958"/>
            <a:ext cx="2069186" cy="3231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7778" y="82355"/>
            <a:ext cx="3696040" cy="1008112"/>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fontAlgn="auto">
              <a:spcBef>
                <a:spcPct val="0"/>
              </a:spcBef>
              <a:spcAft>
                <a:spcPts val="0"/>
              </a:spcAft>
              <a:buClr>
                <a:schemeClr val="bg2">
                  <a:lumMod val="40000"/>
                  <a:lumOff val="60000"/>
                </a:schemeClr>
              </a:buClr>
              <a:buFontTx/>
              <a:buNone/>
              <a:defRPr/>
            </a:pPr>
            <a:r>
              <a:rPr lang="en-AU" sz="2400" dirty="0" smtClean="0"/>
              <a:t>Western Suburbs</a:t>
            </a:r>
          </a:p>
          <a:p>
            <a:pPr algn="ctr" fontAlgn="auto">
              <a:spcBef>
                <a:spcPct val="0"/>
              </a:spcBef>
              <a:spcAft>
                <a:spcPts val="0"/>
              </a:spcAft>
              <a:buClr>
                <a:schemeClr val="bg2">
                  <a:lumMod val="40000"/>
                  <a:lumOff val="60000"/>
                </a:schemeClr>
              </a:buClr>
              <a:buNone/>
              <a:defRPr/>
            </a:pPr>
            <a:r>
              <a:rPr lang="en-AU" sz="2400" dirty="0" smtClean="0"/>
              <a:t>Recycled Water Scheme</a:t>
            </a:r>
          </a:p>
          <a:p>
            <a:pPr algn="ctr" fontAlgn="auto">
              <a:spcBef>
                <a:spcPct val="0"/>
              </a:spcBef>
              <a:spcAft>
                <a:spcPts val="0"/>
              </a:spcAft>
              <a:buClr>
                <a:schemeClr val="bg2">
                  <a:lumMod val="40000"/>
                  <a:lumOff val="60000"/>
                </a:schemeClr>
              </a:buClr>
              <a:buNone/>
              <a:defRPr/>
            </a:pPr>
            <a:r>
              <a:rPr lang="en-AU" sz="1700" dirty="0" smtClean="0"/>
              <a:t>Mark </a:t>
            </a:r>
            <a:r>
              <a:rPr lang="en-AU" sz="1700" dirty="0"/>
              <a:t>Goodlet 2015</a:t>
            </a:r>
          </a:p>
          <a:p>
            <a:pPr algn="ctr" fontAlgn="auto">
              <a:spcBef>
                <a:spcPct val="0"/>
              </a:spcBef>
              <a:spcAft>
                <a:spcPts val="0"/>
              </a:spcAft>
              <a:buClr>
                <a:schemeClr val="bg2">
                  <a:lumMod val="40000"/>
                  <a:lumOff val="60000"/>
                </a:schemeClr>
              </a:buClr>
              <a:buFontTx/>
              <a:buNone/>
              <a:defRPr/>
            </a:pPr>
            <a:endParaRPr lang="en-AU" sz="2400" b="1" dirty="0" smtClean="0"/>
          </a:p>
        </p:txBody>
      </p:sp>
    </p:spTree>
    <p:extLst>
      <p:ext uri="{BB962C8B-B14F-4D97-AF65-F5344CB8AC3E}">
        <p14:creationId xmlns:p14="http://schemas.microsoft.com/office/powerpoint/2010/main" val="2394625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5"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4" name="Picture 6" descr="location_profile_14_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711200"/>
            <a:ext cx="8134350" cy="6153150"/>
          </a:xfrm>
          <a:prstGeom prst="rect">
            <a:avLst/>
          </a:prstGeom>
          <a:noFill/>
          <a:extLst>
            <a:ext uri="{909E8E84-426E-40DD-AFC4-6F175D3DCCD1}">
              <a14:hiddenFill xmlns:a14="http://schemas.microsoft.com/office/drawing/2010/main">
                <a:solidFill>
                  <a:srgbClr val="FFFFFF"/>
                </a:solidFill>
              </a14:hiddenFill>
            </a:ext>
          </a:extLst>
        </p:spPr>
      </p:pic>
      <p:sp>
        <p:nvSpPr>
          <p:cNvPr id="442370" name="Rectangle 2"/>
          <p:cNvSpPr>
            <a:spLocks noChangeArrowheads="1"/>
          </p:cNvSpPr>
          <p:nvPr/>
        </p:nvSpPr>
        <p:spPr bwMode="auto">
          <a:xfrm>
            <a:off x="292608" y="92075"/>
            <a:ext cx="8394192"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AU" altLang="en-US" sz="1800" dirty="0" smtClean="0">
                <a:solidFill>
                  <a:srgbClr val="0099CC"/>
                </a:solidFill>
                <a:latin typeface="Arial" panose="020B0604020202020204" pitchFamily="34" charset="0"/>
                <a:cs typeface="Arial" panose="020B0604020202020204" pitchFamily="34" charset="0"/>
              </a:rPr>
              <a:t>Modelled nitrogen flows through proposed MAR sites on the Mosman Peninsula </a:t>
            </a:r>
            <a:r>
              <a:rPr lang="en-AU" altLang="en-US" sz="2000" dirty="0" smtClean="0">
                <a:solidFill>
                  <a:srgbClr val="0099CC"/>
                </a:solidFill>
                <a:latin typeface="Arial" panose="020B0604020202020204" pitchFamily="34" charset="0"/>
                <a:cs typeface="Arial" panose="020B0604020202020204" pitchFamily="34" charset="0"/>
              </a:rPr>
              <a:t>			</a:t>
            </a:r>
            <a:r>
              <a:rPr lang="en-AU" altLang="en-US" sz="1600" dirty="0" smtClean="0">
                <a:solidFill>
                  <a:srgbClr val="0099CC"/>
                </a:solidFill>
                <a:latin typeface="Tahoma" panose="020B0604030504040204" pitchFamily="34" charset="0"/>
              </a:rPr>
              <a:t>Prommer </a:t>
            </a:r>
            <a:r>
              <a:rPr lang="en-AU" altLang="en-US" sz="1600" i="1" dirty="0" smtClean="0">
                <a:solidFill>
                  <a:srgbClr val="0099CC"/>
                </a:solidFill>
                <a:latin typeface="Tahoma" panose="020B0604030504040204" pitchFamily="34" charset="0"/>
              </a:rPr>
              <a:t>et al</a:t>
            </a:r>
            <a:r>
              <a:rPr lang="en-AU" altLang="en-US" sz="1600" dirty="0" smtClean="0">
                <a:solidFill>
                  <a:srgbClr val="0099CC"/>
                </a:solidFill>
                <a:latin typeface="Tahoma" panose="020B0604030504040204" pitchFamily="34" charset="0"/>
              </a:rPr>
              <a:t>. 2004 </a:t>
            </a:r>
            <a:endParaRPr lang="en-AU" altLang="en-US" sz="1600" dirty="0">
              <a:solidFill>
                <a:srgbClr val="0099CC"/>
              </a:solidFill>
              <a:latin typeface="Tahoma" panose="020B0604030504040204" pitchFamily="34" charset="0"/>
            </a:endParaRPr>
          </a:p>
        </p:txBody>
      </p:sp>
      <p:sp>
        <p:nvSpPr>
          <p:cNvPr id="442372" name="Text Box 4"/>
          <p:cNvSpPr txBox="1">
            <a:spLocks noChangeArrowheads="1"/>
          </p:cNvSpPr>
          <p:nvPr/>
        </p:nvSpPr>
        <p:spPr bwMode="auto">
          <a:xfrm>
            <a:off x="1066800" y="23622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US" b="1"/>
              <a:t>A</a:t>
            </a:r>
          </a:p>
        </p:txBody>
      </p:sp>
      <p:sp>
        <p:nvSpPr>
          <p:cNvPr id="442373" name="Text Box 5"/>
          <p:cNvSpPr txBox="1">
            <a:spLocks noChangeArrowheads="1"/>
          </p:cNvSpPr>
          <p:nvPr/>
        </p:nvSpPr>
        <p:spPr bwMode="auto">
          <a:xfrm>
            <a:off x="5410200" y="6400800"/>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US" b="1"/>
              <a:t>A´</a:t>
            </a:r>
          </a:p>
        </p:txBody>
      </p:sp>
      <p:sp>
        <p:nvSpPr>
          <p:cNvPr id="442375" name="Text Box 7"/>
          <p:cNvSpPr txBox="1">
            <a:spLocks noChangeArrowheads="1"/>
          </p:cNvSpPr>
          <p:nvPr/>
        </p:nvSpPr>
        <p:spPr bwMode="auto">
          <a:xfrm>
            <a:off x="3581400" y="11430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US" b="1"/>
              <a:t>B</a:t>
            </a:r>
          </a:p>
        </p:txBody>
      </p:sp>
      <p:sp>
        <p:nvSpPr>
          <p:cNvPr id="442376" name="Text Box 8"/>
          <p:cNvSpPr txBox="1">
            <a:spLocks noChangeArrowheads="1"/>
          </p:cNvSpPr>
          <p:nvPr/>
        </p:nvSpPr>
        <p:spPr bwMode="auto">
          <a:xfrm>
            <a:off x="5867400" y="2727325"/>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US" b="1"/>
              <a:t>B´</a:t>
            </a:r>
          </a:p>
        </p:txBody>
      </p:sp>
      <p:sp>
        <p:nvSpPr>
          <p:cNvPr id="442377" name="Text Box 9"/>
          <p:cNvSpPr txBox="1">
            <a:spLocks noChangeArrowheads="1"/>
          </p:cNvSpPr>
          <p:nvPr/>
        </p:nvSpPr>
        <p:spPr bwMode="auto">
          <a:xfrm>
            <a:off x="5232400" y="7620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b="1">
                <a:solidFill>
                  <a:srgbClr val="FF6600"/>
                </a:solidFill>
              </a:rPr>
              <a:t>Swan River</a:t>
            </a:r>
            <a:endParaRPr lang="en-AU" altLang="en-US" sz="2400" b="1">
              <a:solidFill>
                <a:srgbClr val="0099CC"/>
              </a:solidFill>
            </a:endParaRPr>
          </a:p>
        </p:txBody>
      </p:sp>
      <p:sp>
        <p:nvSpPr>
          <p:cNvPr id="442378" name="Line 10"/>
          <p:cNvSpPr>
            <a:spLocks noChangeShapeType="1"/>
          </p:cNvSpPr>
          <p:nvPr/>
        </p:nvSpPr>
        <p:spPr bwMode="auto">
          <a:xfrm flipV="1">
            <a:off x="4800600" y="1752600"/>
            <a:ext cx="609600" cy="457200"/>
          </a:xfrm>
          <a:prstGeom prst="line">
            <a:avLst/>
          </a:prstGeom>
          <a:noFill/>
          <a:ln w="38100">
            <a:solidFill>
              <a:srgbClr val="0099CC"/>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AU"/>
          </a:p>
        </p:txBody>
      </p:sp>
      <p:sp>
        <p:nvSpPr>
          <p:cNvPr id="442379" name="Line 11"/>
          <p:cNvSpPr>
            <a:spLocks noChangeShapeType="1"/>
          </p:cNvSpPr>
          <p:nvPr/>
        </p:nvSpPr>
        <p:spPr bwMode="auto">
          <a:xfrm flipV="1">
            <a:off x="3962400" y="1066800"/>
            <a:ext cx="1295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442380" name="Line 12"/>
          <p:cNvSpPr>
            <a:spLocks noChangeShapeType="1"/>
          </p:cNvSpPr>
          <p:nvPr/>
        </p:nvSpPr>
        <p:spPr bwMode="auto">
          <a:xfrm flipH="1" flipV="1">
            <a:off x="6477000" y="1219200"/>
            <a:ext cx="774192" cy="1606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442381" name="Text Box 13"/>
          <p:cNvSpPr txBox="1">
            <a:spLocks noChangeArrowheads="1"/>
          </p:cNvSpPr>
          <p:nvPr/>
        </p:nvSpPr>
        <p:spPr bwMode="auto">
          <a:xfrm>
            <a:off x="1219200" y="51054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sz="2400" b="1">
                <a:solidFill>
                  <a:srgbClr val="FF6600"/>
                </a:solidFill>
              </a:rPr>
              <a:t>Indian Ocean</a:t>
            </a:r>
            <a:endParaRPr lang="en-AU" altLang="en-US" sz="2400" b="1">
              <a:solidFill>
                <a:srgbClr val="0099CC"/>
              </a:solidFill>
            </a:endParaRPr>
          </a:p>
        </p:txBody>
      </p:sp>
      <p:sp>
        <p:nvSpPr>
          <p:cNvPr id="442382" name="Line 14"/>
          <p:cNvSpPr>
            <a:spLocks noChangeShapeType="1"/>
          </p:cNvSpPr>
          <p:nvPr/>
        </p:nvSpPr>
        <p:spPr bwMode="auto">
          <a:xfrm flipV="1">
            <a:off x="2819400" y="4419600"/>
            <a:ext cx="685800" cy="533400"/>
          </a:xfrm>
          <a:prstGeom prst="line">
            <a:avLst/>
          </a:prstGeom>
          <a:noFill/>
          <a:ln w="38100">
            <a:solidFill>
              <a:srgbClr val="0099CC"/>
            </a:solidFill>
            <a:round/>
            <a:headEnd type="triangle" w="med" len="me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AU"/>
          </a:p>
        </p:txBody>
      </p:sp>
      <p:sp>
        <p:nvSpPr>
          <p:cNvPr id="442383" name="Line 15"/>
          <p:cNvSpPr>
            <a:spLocks noChangeShapeType="1"/>
          </p:cNvSpPr>
          <p:nvPr/>
        </p:nvSpPr>
        <p:spPr bwMode="auto">
          <a:xfrm>
            <a:off x="1295400" y="2743200"/>
            <a:ext cx="15240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442384" name="Line 16"/>
          <p:cNvSpPr>
            <a:spLocks noChangeShapeType="1"/>
          </p:cNvSpPr>
          <p:nvPr/>
        </p:nvSpPr>
        <p:spPr bwMode="auto">
          <a:xfrm>
            <a:off x="2057400" y="5562600"/>
            <a:ext cx="34290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Tree>
    <p:extLst>
      <p:ext uri="{BB962C8B-B14F-4D97-AF65-F5344CB8AC3E}">
        <p14:creationId xmlns:p14="http://schemas.microsoft.com/office/powerpoint/2010/main" val="36390276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46888" y="270000"/>
            <a:ext cx="8573475" cy="900000"/>
          </a:xfrm>
        </p:spPr>
        <p:txBody>
          <a:bodyPr/>
          <a:lstStyle/>
          <a:p>
            <a:pPr algn="ctr"/>
            <a:r>
              <a:rPr lang="en-AU" sz="2400" b="0" dirty="0"/>
              <a:t>Managed aquifer </a:t>
            </a:r>
            <a:r>
              <a:rPr lang="en-AU" sz="2400" b="0" dirty="0" smtClean="0"/>
              <a:t>recharge has some benefits over direct piping of treated wastewater to local government reserves</a:t>
            </a:r>
            <a:endParaRPr lang="en-AU" sz="2400" b="0" dirty="0"/>
          </a:p>
        </p:txBody>
      </p:sp>
      <p:sp>
        <p:nvSpPr>
          <p:cNvPr id="4" name="Text Placeholder 3"/>
          <p:cNvSpPr>
            <a:spLocks noGrp="1"/>
          </p:cNvSpPr>
          <p:nvPr>
            <p:ph type="body" sz="quarter" idx="15"/>
          </p:nvPr>
        </p:nvSpPr>
        <p:spPr>
          <a:xfrm>
            <a:off x="391755" y="1157046"/>
            <a:ext cx="8459787" cy="4559300"/>
          </a:xfrm>
        </p:spPr>
        <p:txBody>
          <a:bodyPr/>
          <a:lstStyle/>
          <a:p>
            <a:r>
              <a:rPr lang="en-AU" sz="2000" dirty="0" smtClean="0"/>
              <a:t>Raising groundwater levels also benefits wetlands and private bore users</a:t>
            </a:r>
          </a:p>
          <a:p>
            <a:r>
              <a:rPr lang="en-AU" sz="2000" dirty="0" smtClean="0"/>
              <a:t>It can help manage salt water interfaces around the river and ocean </a:t>
            </a:r>
          </a:p>
          <a:p>
            <a:r>
              <a:rPr lang="en-AU" sz="2000" dirty="0" smtClean="0"/>
              <a:t>Water can be added year round</a:t>
            </a:r>
          </a:p>
          <a:p>
            <a:r>
              <a:rPr lang="en-AU" sz="2000" dirty="0" smtClean="0"/>
              <a:t>No need for tanks, less need for treatment, no chlorination costs</a:t>
            </a:r>
          </a:p>
          <a:p>
            <a:r>
              <a:rPr lang="en-AU" sz="2000" dirty="0" smtClean="0"/>
              <a:t>MAR water flows to existing extraction bores reducing costs</a:t>
            </a:r>
          </a:p>
          <a:p>
            <a:r>
              <a:rPr lang="en-AU" sz="2000" dirty="0" smtClean="0"/>
              <a:t>The distribution network can be very simple </a:t>
            </a:r>
          </a:p>
          <a:p>
            <a:pPr marL="0" indent="0">
              <a:buNone/>
            </a:pPr>
            <a:r>
              <a:rPr lang="en-AU" sz="2000" dirty="0" smtClean="0">
                <a:solidFill>
                  <a:schemeClr val="accent2"/>
                </a:solidFill>
              </a:rPr>
              <a:t>Advantages of  a piped scheme to POS are:</a:t>
            </a:r>
          </a:p>
          <a:p>
            <a:r>
              <a:rPr lang="en-AU" sz="2000" dirty="0"/>
              <a:t>More control over water </a:t>
            </a:r>
            <a:r>
              <a:rPr lang="en-AU" sz="2000" dirty="0" smtClean="0"/>
              <a:t>quality (chlorination) </a:t>
            </a:r>
          </a:p>
          <a:p>
            <a:r>
              <a:rPr lang="en-AU" sz="2000" dirty="0" smtClean="0"/>
              <a:t>Directly targets individual reserves</a:t>
            </a:r>
          </a:p>
          <a:p>
            <a:r>
              <a:rPr lang="en-AU" sz="2000" dirty="0" smtClean="0"/>
              <a:t>Easier to get community acceptance</a:t>
            </a:r>
          </a:p>
          <a:p>
            <a:pPr marL="0" indent="0">
              <a:buNone/>
            </a:pPr>
            <a:r>
              <a:rPr lang="en-AU" sz="2000" dirty="0" smtClean="0">
                <a:solidFill>
                  <a:schemeClr val="accent2"/>
                </a:solidFill>
              </a:rPr>
              <a:t>WESROC and the Department of Water are evaluating both options </a:t>
            </a:r>
            <a:endParaRPr lang="en-AU" sz="2000" dirty="0">
              <a:solidFill>
                <a:schemeClr val="accent2"/>
              </a:solidFill>
            </a:endParaRPr>
          </a:p>
          <a:p>
            <a:endParaRPr lang="en-AU" sz="2000" dirty="0" smtClean="0"/>
          </a:p>
          <a:p>
            <a:endParaRPr lang="en-AU" sz="2000" dirty="0"/>
          </a:p>
        </p:txBody>
      </p:sp>
      <p:sp>
        <p:nvSpPr>
          <p:cNvPr id="2" name="Footer Placeholder 1"/>
          <p:cNvSpPr>
            <a:spLocks noGrp="1"/>
          </p:cNvSpPr>
          <p:nvPr>
            <p:ph type="ftr" sz="quarter" idx="16"/>
          </p:nvPr>
        </p:nvSpPr>
        <p:spPr/>
        <p:txBody>
          <a:bodyPr/>
          <a:lstStyle/>
          <a:p>
            <a:pPr>
              <a:defRPr/>
            </a:pPr>
            <a:endParaRPr lang="en-US" dirty="0"/>
          </a:p>
        </p:txBody>
      </p:sp>
    </p:spTree>
    <p:extLst>
      <p:ext uri="{BB962C8B-B14F-4D97-AF65-F5344CB8AC3E}">
        <p14:creationId xmlns:p14="http://schemas.microsoft.com/office/powerpoint/2010/main" val="24334220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0363" y="208230"/>
            <a:ext cx="8460000" cy="525101"/>
          </a:xfrm>
        </p:spPr>
        <p:txBody>
          <a:bodyPr/>
          <a:lstStyle/>
          <a:p>
            <a:pPr algn="ctr"/>
            <a:r>
              <a:rPr lang="en-AU" b="0" dirty="0" smtClean="0"/>
              <a:t>Conclusions</a:t>
            </a:r>
            <a:endParaRPr lang="en-AU" b="0" dirty="0"/>
          </a:p>
        </p:txBody>
      </p:sp>
      <p:sp>
        <p:nvSpPr>
          <p:cNvPr id="3" name="Text Placeholder 2"/>
          <p:cNvSpPr>
            <a:spLocks noGrp="1"/>
          </p:cNvSpPr>
          <p:nvPr>
            <p:ph type="body" sz="quarter" idx="15"/>
          </p:nvPr>
        </p:nvSpPr>
        <p:spPr>
          <a:xfrm>
            <a:off x="360363" y="733331"/>
            <a:ext cx="8213269" cy="4685860"/>
          </a:xfrm>
        </p:spPr>
        <p:txBody>
          <a:bodyPr/>
          <a:lstStyle/>
          <a:p>
            <a:r>
              <a:rPr lang="en-AU" sz="2200" dirty="0" smtClean="0"/>
              <a:t>The western coastline between Yanchep and Halls Head (and probably Bunbury-Busselton) seems well suited to MAR due to the presence of wastewater streams, permeable soils and a transmissive and alkaline aquifer able to do further treatment </a:t>
            </a:r>
          </a:p>
          <a:p>
            <a:r>
              <a:rPr lang="en-AU" sz="2200" dirty="0" smtClean="0"/>
              <a:t>This same area has an emerging need for increased water supplies for irrigation, industry, wetland rehabilitation, sea water intrusion reversal and residential use</a:t>
            </a:r>
          </a:p>
          <a:p>
            <a:r>
              <a:rPr lang="en-AU" sz="2200" dirty="0"/>
              <a:t>Further research on sites where treated wastewater is already disposed to the aquifer is </a:t>
            </a:r>
            <a:r>
              <a:rPr lang="en-AU" sz="2200" dirty="0" smtClean="0"/>
              <a:t>warranted</a:t>
            </a:r>
          </a:p>
          <a:p>
            <a:r>
              <a:rPr lang="en-AU" sz="2200" dirty="0" smtClean="0"/>
              <a:t>The </a:t>
            </a:r>
            <a:r>
              <a:rPr lang="en-AU" sz="2200" dirty="0"/>
              <a:t>lowest hanging fruit appears to be further drain diversions, </a:t>
            </a:r>
            <a:r>
              <a:rPr lang="en-AU" sz="2200" dirty="0" smtClean="0"/>
              <a:t>and MAR trials </a:t>
            </a:r>
            <a:r>
              <a:rPr lang="en-AU" sz="2200" dirty="0"/>
              <a:t>of </a:t>
            </a:r>
            <a:r>
              <a:rPr lang="en-AU" sz="2200" dirty="0" smtClean="0"/>
              <a:t>treated </a:t>
            </a:r>
            <a:r>
              <a:rPr lang="en-AU" sz="2200" dirty="0"/>
              <a:t>wastewater </a:t>
            </a:r>
            <a:r>
              <a:rPr lang="en-AU" sz="2200" dirty="0" smtClean="0"/>
              <a:t>at the Kwinana </a:t>
            </a:r>
            <a:r>
              <a:rPr lang="en-AU" sz="2200" dirty="0"/>
              <a:t>Industrial Area and Perry </a:t>
            </a:r>
            <a:r>
              <a:rPr lang="en-AU" sz="2200" dirty="0" smtClean="0"/>
              <a:t>Lakes</a:t>
            </a:r>
            <a:endParaRPr lang="en-AU" sz="2200" dirty="0"/>
          </a:p>
          <a:p>
            <a:r>
              <a:rPr lang="en-AU" sz="2200" dirty="0" smtClean="0"/>
              <a:t>Social </a:t>
            </a:r>
            <a:r>
              <a:rPr lang="en-AU" sz="2200" dirty="0"/>
              <a:t>science research </a:t>
            </a:r>
            <a:r>
              <a:rPr lang="en-AU" sz="2200" dirty="0" smtClean="0"/>
              <a:t>is needed to help communicate the multiple values of the Superficial Aquifer as </a:t>
            </a:r>
            <a:r>
              <a:rPr lang="en-AU" sz="2200" dirty="0"/>
              <a:t>well </a:t>
            </a:r>
            <a:r>
              <a:rPr lang="en-AU" sz="2200" dirty="0" smtClean="0"/>
              <a:t>as the </a:t>
            </a:r>
            <a:r>
              <a:rPr lang="en-AU" sz="2200" dirty="0"/>
              <a:t>risks of ‘business as </a:t>
            </a:r>
            <a:r>
              <a:rPr lang="en-AU" sz="2200" dirty="0" smtClean="0"/>
              <a:t>usual’ in our drying climate</a:t>
            </a:r>
            <a:endParaRPr lang="en-AU" sz="2200" dirty="0"/>
          </a:p>
        </p:txBody>
      </p:sp>
      <p:sp>
        <p:nvSpPr>
          <p:cNvPr id="4" name="Footer Placeholder 3"/>
          <p:cNvSpPr>
            <a:spLocks noGrp="1"/>
          </p:cNvSpPr>
          <p:nvPr>
            <p:ph type="ftr" sz="quarter" idx="16"/>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3"/>
          <p:cNvSpPr>
            <a:spLocks noGrp="1"/>
          </p:cNvSpPr>
          <p:nvPr>
            <p:ph type="title"/>
          </p:nvPr>
        </p:nvSpPr>
        <p:spPr>
          <a:xfrm>
            <a:off x="359999" y="2944846"/>
            <a:ext cx="7469550" cy="720000"/>
          </a:xfrm>
        </p:spPr>
        <p:txBody>
          <a:bodyPr/>
          <a:lstStyle/>
          <a:p>
            <a:pPr eaLnBrk="1" hangingPunct="1">
              <a:spcAft>
                <a:spcPct val="0"/>
              </a:spcAft>
            </a:pPr>
            <a:r>
              <a:rPr lang="en-US" b="0" dirty="0" smtClean="0"/>
              <a:t>Thank you</a:t>
            </a:r>
          </a:p>
        </p:txBody>
      </p:sp>
      <p:sp>
        <p:nvSpPr>
          <p:cNvPr id="38914" name="Text Placeholder 1"/>
          <p:cNvSpPr>
            <a:spLocks noGrp="1"/>
          </p:cNvSpPr>
          <p:nvPr>
            <p:ph type="body" sz="quarter" idx="10"/>
          </p:nvPr>
        </p:nvSpPr>
        <p:spPr>
          <a:xfrm>
            <a:off x="359999" y="3712540"/>
            <a:ext cx="6011999" cy="1530000"/>
          </a:xfrm>
        </p:spPr>
        <p:txBody>
          <a:bodyPr/>
          <a:lstStyle/>
          <a:p>
            <a:pPr lvl="1" eaLnBrk="1" hangingPunct="1">
              <a:spcAft>
                <a:spcPts val="563"/>
              </a:spcAft>
            </a:pPr>
            <a:r>
              <a:rPr lang="en-US" dirty="0" smtClean="0"/>
              <a:t>Don McFarlane</a:t>
            </a:r>
            <a:br>
              <a:rPr lang="en-US" dirty="0" smtClean="0"/>
            </a:br>
            <a:r>
              <a:rPr lang="en-US" dirty="0" smtClean="0"/>
              <a:t>Team Leader, Groundwater Hydrology </a:t>
            </a:r>
          </a:p>
          <a:p>
            <a:pPr lvl="2" eaLnBrk="1" hangingPunct="1">
              <a:spcAft>
                <a:spcPct val="0"/>
              </a:spcAft>
              <a:tabLst/>
            </a:pPr>
            <a:r>
              <a:rPr lang="en-US" b="1" dirty="0" smtClean="0"/>
              <a:t>t</a:t>
            </a:r>
            <a:r>
              <a:rPr lang="en-US" dirty="0" smtClean="0"/>
              <a:t>	+61 8 9333 6215</a:t>
            </a:r>
          </a:p>
          <a:p>
            <a:pPr lvl="2" eaLnBrk="1" hangingPunct="1">
              <a:spcAft>
                <a:spcPct val="0"/>
              </a:spcAft>
              <a:tabLst/>
            </a:pPr>
            <a:r>
              <a:rPr lang="en-US" b="1" dirty="0" smtClean="0"/>
              <a:t>e</a:t>
            </a:r>
            <a:r>
              <a:rPr lang="en-US" dirty="0" smtClean="0"/>
              <a:t>	don.mcfarlane@csiro.au</a:t>
            </a:r>
          </a:p>
          <a:p>
            <a:pPr lvl="2">
              <a:spcAft>
                <a:spcPct val="0"/>
              </a:spcAft>
              <a:tabLst/>
            </a:pPr>
            <a:r>
              <a:rPr lang="en-US" b="1" dirty="0" smtClean="0"/>
              <a:t>w</a:t>
            </a:r>
            <a:r>
              <a:rPr lang="en-US" dirty="0" smtClean="0"/>
              <a:t>	</a:t>
            </a:r>
            <a:r>
              <a:rPr lang="en-AU" dirty="0" smtClean="0">
                <a:hlinkClick r:id="rId3" tooltip="http://www.csiro.au/people/Don.Mcfarlane.html"/>
              </a:rPr>
              <a:t> </a:t>
            </a:r>
            <a:r>
              <a:rPr lang="en-AU" dirty="0" smtClean="0">
                <a:solidFill>
                  <a:schemeClr val="bg1"/>
                </a:solidFill>
              </a:rPr>
              <a:t>http://www.csiro.au/people/Don.McFarlane.html</a:t>
            </a:r>
          </a:p>
          <a:p>
            <a:pPr lvl="2">
              <a:spcAft>
                <a:spcPct val="0"/>
              </a:spcAft>
              <a:tabLst/>
            </a:pPr>
            <a:endParaRPr lang="en-US" dirty="0" smtClean="0"/>
          </a:p>
        </p:txBody>
      </p:sp>
      <p:sp>
        <p:nvSpPr>
          <p:cNvPr id="5" name="Text Placeholder 4"/>
          <p:cNvSpPr>
            <a:spLocks noGrp="1"/>
          </p:cNvSpPr>
          <p:nvPr>
            <p:ph type="body" sz="quarter" idx="17"/>
          </p:nvPr>
        </p:nvSpPr>
        <p:spPr/>
        <p:txBody>
          <a:bodyPr/>
          <a:lstStyle/>
          <a:p>
            <a:r>
              <a:rPr lang="en-AU" dirty="0" smtClean="0"/>
              <a:t>Land and Water</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592" t="836" r="7458" b="-836"/>
          <a:stretch/>
        </p:blipFill>
        <p:spPr>
          <a:xfrm>
            <a:off x="11576" y="-109508"/>
            <a:ext cx="3599726" cy="276862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5723" t="7952" r="17164" b="4630"/>
          <a:stretch/>
        </p:blipFill>
        <p:spPr>
          <a:xfrm>
            <a:off x="3287209" y="-299021"/>
            <a:ext cx="2858948" cy="292647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6526" y="-690142"/>
            <a:ext cx="4947819" cy="3308854"/>
          </a:xfrm>
          <a:prstGeom prst="rect">
            <a:avLst/>
          </a:prstGeom>
        </p:spPr>
      </p:pic>
      <p:sp>
        <p:nvSpPr>
          <p:cNvPr id="2" name="TextBox 1"/>
          <p:cNvSpPr txBox="1"/>
          <p:nvPr/>
        </p:nvSpPr>
        <p:spPr>
          <a:xfrm>
            <a:off x="2994809" y="2631723"/>
            <a:ext cx="3095719" cy="369332"/>
          </a:xfrm>
          <a:prstGeom prst="rect">
            <a:avLst/>
          </a:prstGeom>
          <a:noFill/>
        </p:spPr>
        <p:txBody>
          <a:bodyPr wrap="none" rtlCol="0">
            <a:spAutoFit/>
          </a:bodyPr>
          <a:lstStyle/>
          <a:p>
            <a:r>
              <a:rPr lang="en-AU"/>
              <a:t>Lake Claremont March 2016</a:t>
            </a:r>
            <a:endParaRPr lang="en-AU" dirty="0"/>
          </a:p>
        </p:txBody>
      </p:sp>
    </p:spTree>
    <p:extLst>
      <p:ext uri="{BB962C8B-B14F-4D97-AF65-F5344CB8AC3E}">
        <p14:creationId xmlns:p14="http://schemas.microsoft.com/office/powerpoint/2010/main" val="40245264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AU" dirty="0" smtClean="0"/>
              <a:t>R</a:t>
            </a:r>
            <a:endParaRPr lang="en-US" dirty="0"/>
          </a:p>
        </p:txBody>
      </p:sp>
      <p:pic>
        <p:nvPicPr>
          <p:cNvPr id="1026" name="C1DBCE08-2DBA-4404-B5A7-01E55D7460FF" descr="ED320881-8797-4347-87F3-BFA7FFEBE788@nex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76" y="191204"/>
            <a:ext cx="6656832" cy="665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7611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b="0" dirty="0" smtClean="0"/>
              <a:t>Group polarisation (definition) </a:t>
            </a:r>
            <a:endParaRPr lang="en-AU" b="0" dirty="0"/>
          </a:p>
        </p:txBody>
      </p:sp>
      <p:sp>
        <p:nvSpPr>
          <p:cNvPr id="3" name="Text Placeholder 2"/>
          <p:cNvSpPr>
            <a:spLocks noGrp="1"/>
          </p:cNvSpPr>
          <p:nvPr>
            <p:ph type="body" sz="quarter" idx="15"/>
          </p:nvPr>
        </p:nvSpPr>
        <p:spPr/>
        <p:txBody>
          <a:bodyPr/>
          <a:lstStyle/>
          <a:p>
            <a:pPr marL="0" indent="0">
              <a:buNone/>
            </a:pPr>
            <a:r>
              <a:rPr lang="en-AU" i="1" dirty="0" smtClean="0"/>
              <a:t>The tendency for a group to make decisions that are more extreme that the initial inclination of its members</a:t>
            </a:r>
          </a:p>
          <a:p>
            <a:pPr marL="0" indent="0">
              <a:buNone/>
            </a:pPr>
            <a:r>
              <a:rPr lang="en-AU" i="1" dirty="0" smtClean="0"/>
              <a:t>..made towards greater risk if individuals initial tendency are to be risky</a:t>
            </a:r>
          </a:p>
          <a:p>
            <a:pPr marL="0" indent="0">
              <a:buNone/>
            </a:pPr>
            <a:r>
              <a:rPr lang="en-AU" i="1" dirty="0" smtClean="0"/>
              <a:t>..made towards greater caution if individuals initial tendencies are to be cautious</a:t>
            </a:r>
          </a:p>
          <a:p>
            <a:pPr marL="0" indent="0">
              <a:buNone/>
            </a:pPr>
            <a:endParaRPr lang="en-AU" dirty="0"/>
          </a:p>
          <a:p>
            <a:pPr marL="0" indent="0">
              <a:buNone/>
            </a:pPr>
            <a:r>
              <a:rPr lang="en-AU" dirty="0" smtClean="0"/>
              <a:t>We need a mix of people keen on increasing water reuse and regulators interested in ‘never having anything go wrong on their watch’ to avoid these extremes   </a:t>
            </a:r>
            <a:endParaRPr lang="en-AU" dirty="0"/>
          </a:p>
        </p:txBody>
      </p:sp>
      <p:sp>
        <p:nvSpPr>
          <p:cNvPr id="4" name="Footer Placeholder 3"/>
          <p:cNvSpPr>
            <a:spLocks noGrp="1"/>
          </p:cNvSpPr>
          <p:nvPr>
            <p:ph type="ftr" sz="quarter" idx="16"/>
          </p:nvPr>
        </p:nvSpPr>
        <p:spPr/>
        <p:txBody>
          <a:bodyPr/>
          <a:lstStyle/>
          <a:p>
            <a:pPr>
              <a:defRPr/>
            </a:pPr>
            <a:endParaRPr lang="en-US" dirty="0"/>
          </a:p>
        </p:txBody>
      </p:sp>
    </p:spTree>
    <p:extLst>
      <p:ext uri="{BB962C8B-B14F-4D97-AF65-F5344CB8AC3E}">
        <p14:creationId xmlns:p14="http://schemas.microsoft.com/office/powerpoint/2010/main" val="1443192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body" idx="4294967295"/>
          </p:nvPr>
        </p:nvSpPr>
        <p:spPr>
          <a:xfrm>
            <a:off x="320007" y="928332"/>
            <a:ext cx="2426145" cy="4165600"/>
          </a:xfrm>
        </p:spPr>
        <p:txBody>
          <a:bodyPr/>
          <a:lstStyle/>
          <a:p>
            <a:pPr marL="1588" indent="-1588" algn="ctr">
              <a:buFontTx/>
              <a:buNone/>
            </a:pPr>
            <a:r>
              <a:rPr lang="en-US" sz="2000" dirty="0">
                <a:solidFill>
                  <a:schemeClr val="tx1"/>
                </a:solidFill>
              </a:rPr>
              <a:t>Decline in groundwater levels in the Superficial Aquifer between 1998 and 2007</a:t>
            </a:r>
          </a:p>
          <a:p>
            <a:pPr marL="1588" indent="-1588" algn="ctr">
              <a:buFontTx/>
              <a:buNone/>
            </a:pPr>
            <a:endParaRPr lang="en-US" sz="1800" dirty="0">
              <a:solidFill>
                <a:schemeClr val="tx1"/>
              </a:solidFill>
            </a:endParaRPr>
          </a:p>
          <a:p>
            <a:pPr marL="1588" indent="-1588" algn="ctr">
              <a:buFontTx/>
              <a:buNone/>
            </a:pPr>
            <a:r>
              <a:rPr lang="en-US" sz="1800" dirty="0" smtClean="0">
                <a:solidFill>
                  <a:schemeClr val="tx1"/>
                </a:solidFill>
              </a:rPr>
              <a:t>Freshwater </a:t>
            </a:r>
            <a:r>
              <a:rPr lang="en-US" sz="1800" dirty="0">
                <a:solidFill>
                  <a:schemeClr val="tx1"/>
                </a:solidFill>
              </a:rPr>
              <a:t>thickness change between 1998 and </a:t>
            </a:r>
            <a:r>
              <a:rPr lang="en-US" sz="1800" dirty="0" smtClean="0">
                <a:solidFill>
                  <a:schemeClr val="tx1"/>
                </a:solidFill>
              </a:rPr>
              <a:t>2007</a:t>
            </a:r>
          </a:p>
          <a:p>
            <a:pPr marL="1588" indent="-1588" algn="ctr">
              <a:buFontTx/>
              <a:buNone/>
            </a:pPr>
            <a:r>
              <a:rPr lang="en-US" sz="1200" dirty="0" smtClean="0"/>
              <a:t>A fall of 0.1m = reduction of 4 m in freshwater thickness in areas underlain by a salt water interface </a:t>
            </a:r>
            <a:r>
              <a:rPr lang="en-US" sz="1200" dirty="0" smtClean="0">
                <a:solidFill>
                  <a:schemeClr val="tx1"/>
                </a:solidFill>
              </a:rPr>
              <a:t> </a:t>
            </a:r>
          </a:p>
          <a:p>
            <a:pPr marL="1588" indent="-1588" algn="ctr"/>
            <a:endParaRPr lang="en-AU" sz="1200" dirty="0" smtClean="0"/>
          </a:p>
          <a:p>
            <a:pPr marL="1588" indent="-1588" algn="ctr"/>
            <a:r>
              <a:rPr lang="en-AU" sz="1400" dirty="0" smtClean="0"/>
              <a:t>Smith </a:t>
            </a:r>
            <a:r>
              <a:rPr lang="en-AU" sz="1400" dirty="0"/>
              <a:t>and Pollock (2010)</a:t>
            </a:r>
          </a:p>
          <a:p>
            <a:pPr marL="1588" indent="-1588" algn="ctr">
              <a:buFontTx/>
              <a:buNone/>
            </a:pPr>
            <a:endParaRPr lang="en-AU" sz="1200" dirty="0">
              <a:solidFill>
                <a:schemeClr val="tx1"/>
              </a:solidFill>
            </a:endParaRPr>
          </a:p>
        </p:txBody>
      </p:sp>
      <p:pic>
        <p:nvPicPr>
          <p:cNvPr id="309251" name="Picture 3" descr="Superfical Aquifer storage decline"/>
          <p:cNvPicPr>
            <a:picLocks noChangeAspect="1" noChangeArrowheads="1"/>
          </p:cNvPicPr>
          <p:nvPr/>
        </p:nvPicPr>
        <p:blipFill>
          <a:blip r:embed="rId3" cstate="print"/>
          <a:srcRect/>
          <a:stretch>
            <a:fillRect/>
          </a:stretch>
        </p:blipFill>
        <p:spPr bwMode="auto">
          <a:xfrm>
            <a:off x="3087688" y="312737"/>
            <a:ext cx="6056312" cy="6545263"/>
          </a:xfrm>
          <a:prstGeom prst="rect">
            <a:avLst/>
          </a:prstGeom>
          <a:noFill/>
        </p:spPr>
      </p:pic>
    </p:spTree>
    <p:extLst>
      <p:ext uri="{BB962C8B-B14F-4D97-AF65-F5344CB8AC3E}">
        <p14:creationId xmlns:p14="http://schemas.microsoft.com/office/powerpoint/2010/main" val="300918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0363" y="166163"/>
            <a:ext cx="8460000" cy="900000"/>
          </a:xfrm>
        </p:spPr>
        <p:txBody>
          <a:bodyPr/>
          <a:lstStyle/>
          <a:p>
            <a:r>
              <a:rPr lang="en-AU" sz="2000" b="0" dirty="0" smtClean="0"/>
              <a:t>Seawater interface in bore YSI1 located 550 m from the Yanchep coast</a:t>
            </a:r>
          </a:p>
          <a:p>
            <a:r>
              <a:rPr lang="en-AU" sz="1200" b="0" dirty="0"/>
              <a:t>Kretschmer, P &amp; </a:t>
            </a:r>
            <a:r>
              <a:rPr lang="en-AU" sz="1200" b="0" dirty="0" smtClean="0"/>
              <a:t>Kelsey, P 2016, </a:t>
            </a:r>
            <a:r>
              <a:rPr lang="en-AU" sz="1200" b="0" i="1" dirty="0" smtClean="0"/>
              <a:t>Loch </a:t>
            </a:r>
            <a:r>
              <a:rPr lang="en-AU" sz="1200" b="0" i="1" dirty="0" err="1" smtClean="0"/>
              <a:t>McNess</a:t>
            </a:r>
            <a:r>
              <a:rPr lang="en-AU" sz="1200" b="0" i="1" dirty="0" smtClean="0"/>
              <a:t> hydrogeology and causes of water level decline (1975–2011)</a:t>
            </a:r>
            <a:r>
              <a:rPr lang="en-AU" sz="1200" b="0" dirty="0" smtClean="0"/>
              <a:t>, Hydrogeological record series, HG60, Department of Water, Western Australia</a:t>
            </a:r>
            <a:endParaRPr lang="en-AU" sz="1200" b="0" dirty="0"/>
          </a:p>
        </p:txBody>
      </p:sp>
      <p:pic>
        <p:nvPicPr>
          <p:cNvPr id="5" name="Picture 4"/>
          <p:cNvPicPr>
            <a:picLocks noChangeAspect="1"/>
          </p:cNvPicPr>
          <p:nvPr/>
        </p:nvPicPr>
        <p:blipFill>
          <a:blip r:embed="rId3"/>
          <a:stretch>
            <a:fillRect/>
          </a:stretch>
        </p:blipFill>
        <p:spPr>
          <a:xfrm>
            <a:off x="1216152" y="892427"/>
            <a:ext cx="6277325" cy="5791837"/>
          </a:xfrm>
          <a:prstGeom prst="rect">
            <a:avLst/>
          </a:prstGeom>
        </p:spPr>
      </p:pic>
      <p:sp>
        <p:nvSpPr>
          <p:cNvPr id="3" name="Text Placeholder 2"/>
          <p:cNvSpPr>
            <a:spLocks noGrp="1"/>
          </p:cNvSpPr>
          <p:nvPr>
            <p:ph type="body" sz="quarter" idx="15"/>
          </p:nvPr>
        </p:nvSpPr>
        <p:spPr>
          <a:xfrm>
            <a:off x="8549640" y="5769864"/>
            <a:ext cx="270510" cy="65786"/>
          </a:xfrm>
        </p:spPr>
        <p:txBody>
          <a:bodyPr/>
          <a:lstStyle/>
          <a:p>
            <a:pPr marL="0" indent="0">
              <a:buNone/>
            </a:pPr>
            <a:r>
              <a:rPr lang="en-AU" dirty="0" smtClean="0"/>
              <a:t> </a:t>
            </a:r>
            <a:endParaRPr lang="en-AU" dirty="0"/>
          </a:p>
        </p:txBody>
      </p:sp>
    </p:spTree>
    <p:extLst>
      <p:ext uri="{BB962C8B-B14F-4D97-AF65-F5344CB8AC3E}">
        <p14:creationId xmlns:p14="http://schemas.microsoft.com/office/powerpoint/2010/main" val="1745245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b="0" dirty="0"/>
              <a:t>Throughflow lakes are drying as groundwater levels fall </a:t>
            </a:r>
            <a:br>
              <a:rPr lang="en-AU" b="0" dirty="0"/>
            </a:br>
            <a:r>
              <a:rPr lang="en-AU" sz="2000" b="0" dirty="0"/>
              <a:t>Photography: Bob Humphries </a:t>
            </a:r>
            <a:endParaRPr lang="en-AU" dirty="0"/>
          </a:p>
        </p:txBody>
      </p:sp>
      <p:sp>
        <p:nvSpPr>
          <p:cNvPr id="3" name="Text Placeholder 2"/>
          <p:cNvSpPr>
            <a:spLocks noGrp="1"/>
          </p:cNvSpPr>
          <p:nvPr>
            <p:ph type="body" sz="quarter" idx="15"/>
          </p:nvPr>
        </p:nvSpPr>
        <p:spPr/>
        <p:txBody>
          <a:bodyPr/>
          <a:lstStyle/>
          <a:p>
            <a:pPr marL="0" indent="0">
              <a:buNone/>
            </a:pPr>
            <a:r>
              <a:rPr lang="en-AU" dirty="0" smtClean="0"/>
              <a:t> </a:t>
            </a:r>
            <a:endParaRPr lang="en-AU" dirty="0"/>
          </a:p>
        </p:txBody>
      </p:sp>
      <p:sp>
        <p:nvSpPr>
          <p:cNvPr id="4" name="Footer Placeholder 3"/>
          <p:cNvSpPr>
            <a:spLocks noGrp="1"/>
          </p:cNvSpPr>
          <p:nvPr>
            <p:ph type="ftr" sz="quarter" idx="16"/>
          </p:nvPr>
        </p:nvSpPr>
        <p:spPr/>
        <p:txBody>
          <a:bodyPr/>
          <a:lstStyle/>
          <a:p>
            <a:pPr>
              <a:defRPr/>
            </a:pPr>
            <a:endParaRPr lang="en-US" dirty="0"/>
          </a:p>
        </p:txBody>
      </p:sp>
      <p:pic>
        <p:nvPicPr>
          <p:cNvPr id="12" name="Picture 11"/>
          <p:cNvPicPr>
            <a:picLocks noChangeAspect="1"/>
          </p:cNvPicPr>
          <p:nvPr/>
        </p:nvPicPr>
        <p:blipFill>
          <a:blip r:embed="rId3"/>
          <a:stretch>
            <a:fillRect/>
          </a:stretch>
        </p:blipFill>
        <p:spPr>
          <a:xfrm>
            <a:off x="1635776" y="935830"/>
            <a:ext cx="7840136" cy="5235580"/>
          </a:xfrm>
          <a:prstGeom prst="rect">
            <a:avLst/>
          </a:prstGeom>
        </p:spPr>
      </p:pic>
      <p:pic>
        <p:nvPicPr>
          <p:cNvPr id="11" name="Picture 10"/>
          <p:cNvPicPr>
            <a:picLocks noChangeAspect="1"/>
          </p:cNvPicPr>
          <p:nvPr/>
        </p:nvPicPr>
        <p:blipFill>
          <a:blip r:embed="rId4"/>
          <a:stretch>
            <a:fillRect/>
          </a:stretch>
        </p:blipFill>
        <p:spPr>
          <a:xfrm>
            <a:off x="0" y="940589"/>
            <a:ext cx="3529890" cy="5230821"/>
          </a:xfrm>
          <a:prstGeom prst="rect">
            <a:avLst/>
          </a:prstGeom>
        </p:spPr>
      </p:pic>
    </p:spTree>
    <p:extLst>
      <p:ext uri="{BB962C8B-B14F-4D97-AF65-F5344CB8AC3E}">
        <p14:creationId xmlns:p14="http://schemas.microsoft.com/office/powerpoint/2010/main" val="2221939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600" b="0" dirty="0" smtClean="0"/>
              <a:t>Lake Jualbup has considerable aesthetic, ecological and economic values when full as it was more often in the 1980s  </a:t>
            </a:r>
            <a:r>
              <a:rPr lang="en-AU" sz="2600" dirty="0" smtClean="0"/>
              <a:t/>
            </a:r>
            <a:br>
              <a:rPr lang="en-AU" sz="2600" dirty="0" smtClean="0"/>
            </a:br>
            <a:r>
              <a:rPr lang="en-AU" sz="1200" b="0" dirty="0" smtClean="0"/>
              <a:t>Photographs by Geoffrey Dean  </a:t>
            </a:r>
            <a:endParaRPr lang="en-AU" sz="1200" b="0" dirty="0"/>
          </a:p>
        </p:txBody>
      </p:sp>
      <p:pic>
        <p:nvPicPr>
          <p:cNvPr id="5" name="Content Placeholder 4" descr="wet-dry-1.jpg"/>
          <p:cNvPicPr>
            <a:picLocks noGrp="1" noChangeAspect="1"/>
          </p:cNvPicPr>
          <p:nvPr>
            <p:ph idx="1"/>
          </p:nvPr>
        </p:nvPicPr>
        <p:blipFill>
          <a:blip r:embed="rId3"/>
          <a:stretch>
            <a:fillRect/>
          </a:stretch>
        </p:blipFill>
        <p:spPr>
          <a:xfrm>
            <a:off x="254455" y="1677613"/>
            <a:ext cx="8135753" cy="5180387"/>
          </a:xfrm>
        </p:spPr>
      </p:pic>
      <p:sp>
        <p:nvSpPr>
          <p:cNvPr id="6" name="Footer Placeholder 5"/>
          <p:cNvSpPr>
            <a:spLocks noGrp="1"/>
          </p:cNvSpPr>
          <p:nvPr>
            <p:ph type="ftr" sz="quarter" idx="10"/>
          </p:nvPr>
        </p:nvSpPr>
        <p:spPr/>
        <p:txBody>
          <a:bodyPr/>
          <a:lstStyle/>
          <a:p>
            <a:r>
              <a:rPr lang="en-AU" dirty="0" smtClean="0"/>
              <a:t> </a:t>
            </a:r>
            <a:endParaRPr lang="en-AU" dirty="0"/>
          </a:p>
        </p:txBody>
      </p:sp>
    </p:spTree>
    <p:extLst>
      <p:ext uri="{BB962C8B-B14F-4D97-AF65-F5344CB8AC3E}">
        <p14:creationId xmlns:p14="http://schemas.microsoft.com/office/powerpoint/2010/main" val="2170665284"/>
      </p:ext>
    </p:extLst>
  </p:cSld>
  <p:clrMapOvr>
    <a:masterClrMapping/>
  </p:clrMapOvr>
  <p:timing>
    <p:tnLst>
      <p:par>
        <p:cTn id="1" dur="indefinite" restart="never" nodeType="tmRoot"/>
      </p:par>
    </p:tnLst>
  </p:timing>
</p:sld>
</file>

<file path=ppt/theme/theme1.xml><?xml version="1.0" encoding="utf-8"?>
<a:theme xmlns:a="http://schemas.openxmlformats.org/drawingml/2006/main" name="CSIRO_PowerPoint_Sky_120210[1]">
  <a:themeElements>
    <a:clrScheme name="CSIRO Blue">
      <a:dk1>
        <a:sysClr val="windowText" lastClr="000000"/>
      </a:dk1>
      <a:lt1>
        <a:srgbClr val="FBFEFF"/>
      </a:lt1>
      <a:dk2>
        <a:srgbClr val="000000"/>
      </a:dk2>
      <a:lt2>
        <a:srgbClr val="FBFEFF"/>
      </a:lt2>
      <a:accent1>
        <a:srgbClr val="41B6E6"/>
      </a:accent1>
      <a:accent2>
        <a:srgbClr val="004B87"/>
      </a:accent2>
      <a:accent3>
        <a:srgbClr val="78BE20"/>
      </a:accent3>
      <a:accent4>
        <a:srgbClr val="4A7729"/>
      </a:accent4>
      <a:accent5>
        <a:srgbClr val="00A9CE"/>
      </a:accent5>
      <a:accent6>
        <a:srgbClr val="00313C"/>
      </a:accent6>
      <a:hlink>
        <a:srgbClr val="9FAEE5"/>
      </a:hlink>
      <a:folHlink>
        <a:srgbClr val="1E22AA"/>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lumMod val="40000"/>
              <a:lumOff val="60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buFont typeface="Wingdings" pitchFamily="2" charset="2"/>
          <a:buChar cha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EF4A907737C648B64AA6B55F56A064" ma:contentTypeVersion="0" ma:contentTypeDescription="Create a new document." ma:contentTypeScope="" ma:versionID="bf751f38674419bf457a0b306cfac99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E24135-FC31-456C-960A-E45A5966C0BD}">
  <ds:schemaRefs>
    <ds:schemaRef ds:uri="http://schemas.microsoft.com/sharepoint/v3/contenttype/forms"/>
  </ds:schemaRefs>
</ds:datastoreItem>
</file>

<file path=customXml/itemProps2.xml><?xml version="1.0" encoding="utf-8"?>
<ds:datastoreItem xmlns:ds="http://schemas.openxmlformats.org/officeDocument/2006/customXml" ds:itemID="{7E912F8A-EE30-4C27-B5DB-44A521CD68BD}">
  <ds:schemaRefs>
    <ds:schemaRef ds:uri="http://purl.org/dc/elements/1.1/"/>
    <ds:schemaRef ds:uri="http://purl.org/dc/dcmitype/"/>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70E3A7BC-4239-416A-BBC7-DFC0B22272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CSIRO_PowerPoint_Sky_120210[1]</Template>
  <TotalTime>9685</TotalTime>
  <Words>4529</Words>
  <Application>Microsoft Office PowerPoint</Application>
  <PresentationFormat>On-screen Show (4:3)</PresentationFormat>
  <Paragraphs>600</Paragraphs>
  <Slides>56</Slides>
  <Notes>52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Calibri</vt:lpstr>
      <vt:lpstr>Palatino</vt:lpstr>
      <vt:lpstr>Symbol</vt:lpstr>
      <vt:lpstr>Tahoma</vt:lpstr>
      <vt:lpstr>Times New Roman</vt:lpstr>
      <vt:lpstr>Wingdings</vt:lpstr>
      <vt:lpstr>Wingdings 2</vt:lpstr>
      <vt:lpstr>Wingdings 3</vt:lpstr>
      <vt:lpstr>CSIRO_PowerPoint_Sky_120210[1]</vt:lpstr>
      <vt:lpstr>Why managed aquifer recharge suits south-west Western Australia so well</vt:lpstr>
      <vt:lpstr>PowerPoint Presentation</vt:lpstr>
      <vt:lpstr>The values that the shallow groundwater supports are:</vt:lpstr>
      <vt:lpstr>PowerPoint Presentation</vt:lpstr>
      <vt:lpstr>Wet months are now rare  Gnangara Situation Statement (DoW  2009) </vt:lpstr>
      <vt:lpstr>PowerPoint Presentation</vt:lpstr>
      <vt:lpstr>PowerPoint Presentation</vt:lpstr>
      <vt:lpstr>PowerPoint Presentation</vt:lpstr>
      <vt:lpstr>Lake Jualbup has considerable aesthetic, ecological and economic values when full as it was more often in the 1980s   Photographs by Geoffrey Dean  </vt:lpstr>
      <vt:lpstr>PowerPoint Presentation</vt:lpstr>
      <vt:lpstr>Herdsman main drain discharging to Floreat Beach - left Roof and paving runoff recharges the aquifer via soak wells - upper right Suburban absorption basin for road runoff - lower right </vt:lpstr>
      <vt:lpstr>The higher the urban density the:</vt:lpstr>
      <vt:lpstr>PowerPoint Presentation</vt:lpstr>
      <vt:lpstr>PowerPoint Presentation</vt:lpstr>
      <vt:lpstr>PowerPoint Presentation</vt:lpstr>
      <vt:lpstr>PowerPoint Presentation</vt:lpstr>
      <vt:lpstr>PowerPoint Presentation</vt:lpstr>
      <vt:lpstr>Estimation of flows from main drains Data from GDH (2008) and Geoff Hughes (Water Corporation, 2007)</vt:lpstr>
      <vt:lpstr>Stormwater quality</vt:lpstr>
      <vt:lpstr>Herdsman to Floreat main drain diversion   GHD report 2010 Cost ca. $220K. Flow as 9.8 GL/y in 1993-1999 </vt:lpstr>
      <vt:lpstr>The Superficial Aquifer under ‘high urban density’ parts of Perth has become a significant drinking water source compared with the mounds  i.e. stormwater is contributing to our drinking water supplies   </vt:lpstr>
      <vt:lpstr>PowerPoint Presentation</vt:lpstr>
      <vt:lpstr>Wastewater discharge to the ocean and aquifer in 2013 Source: Water Corporation</vt:lpstr>
      <vt:lpstr>Suitability for MAR  Basin infiltrating 5 ML/d Smith and Pollock 2010</vt:lpstr>
      <vt:lpstr>Regular plume geometries and other evidence suggests the risk of conduit flow in Tamala Limestone is low   </vt:lpstr>
      <vt:lpstr>PowerPoint Presentation</vt:lpstr>
      <vt:lpstr>PowerPoint Presentation</vt:lpstr>
      <vt:lpstr>PowerPoint Presentation</vt:lpstr>
      <vt:lpstr>PowerPoint Presentation</vt:lpstr>
      <vt:lpstr>Model results for a 1.3km gallery along Perry Lakes Drive</vt:lpstr>
      <vt:lpstr>Groundwater modelling of gallery options at Perry Lakes (Drummond et al. 2011) </vt:lpstr>
      <vt:lpstr>PowerPoint Presentation</vt:lpstr>
      <vt:lpstr>PowerPoint Presentation</vt:lpstr>
      <vt:lpstr>Case Study of Kwinana WWTP – The Spectacles</vt:lpstr>
      <vt:lpstr>PowerPoint Presentation</vt:lpstr>
      <vt:lpstr>Groundwater levels</vt:lpstr>
      <vt:lpstr>Groundwater total N – Effect of WWTP upgrade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Company>CSIRO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McFarlane, Don (CLW, Floreat)</dc:creator>
  <cp:lastModifiedBy>Vanderzalm, Joanne (L&amp;W, Waite Campus)</cp:lastModifiedBy>
  <cp:revision>418</cp:revision>
  <cp:lastPrinted>2016-07-24T06:02:06Z</cp:lastPrinted>
  <dcterms:created xsi:type="dcterms:W3CDTF">2012-03-21T01:47:51Z</dcterms:created>
  <dcterms:modified xsi:type="dcterms:W3CDTF">2016-08-01T00:55:10Z</dcterms:modified>
  <cp:category>Master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0x01010083EF4A907737C648B64AA6B55F56A064</vt:lpwstr>
  </property>
</Properties>
</file>