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  <p:sldMasterId id="2147483745" r:id="rId6"/>
    <p:sldMasterId id="2147483765" r:id="rId7"/>
    <p:sldMasterId id="2147483709" r:id="rId8"/>
    <p:sldMasterId id="2147483729" r:id="rId9"/>
  </p:sldMasterIdLst>
  <p:notesMasterIdLst>
    <p:notesMasterId r:id="rId63"/>
  </p:notesMasterIdLst>
  <p:handoutMasterIdLst>
    <p:handoutMasterId r:id="rId64"/>
  </p:handoutMasterIdLst>
  <p:sldIdLst>
    <p:sldId id="256" r:id="rId10"/>
    <p:sldId id="1122" r:id="rId11"/>
    <p:sldId id="1153" r:id="rId12"/>
    <p:sldId id="749" r:id="rId13"/>
    <p:sldId id="705" r:id="rId14"/>
    <p:sldId id="713" r:id="rId15"/>
    <p:sldId id="461" r:id="rId16"/>
    <p:sldId id="425" r:id="rId17"/>
    <p:sldId id="1266" r:id="rId18"/>
    <p:sldId id="1267" r:id="rId19"/>
    <p:sldId id="1269" r:id="rId20"/>
    <p:sldId id="1207" r:id="rId21"/>
    <p:sldId id="1234" r:id="rId22"/>
    <p:sldId id="1235" r:id="rId23"/>
    <p:sldId id="376" r:id="rId24"/>
    <p:sldId id="1233" r:id="rId25"/>
    <p:sldId id="1250" r:id="rId26"/>
    <p:sldId id="1268" r:id="rId27"/>
    <p:sldId id="1238" r:id="rId28"/>
    <p:sldId id="1239" r:id="rId29"/>
    <p:sldId id="1240" r:id="rId30"/>
    <p:sldId id="1241" r:id="rId31"/>
    <p:sldId id="1232" r:id="rId32"/>
    <p:sldId id="1242" r:id="rId33"/>
    <p:sldId id="1243" r:id="rId34"/>
    <p:sldId id="1244" r:id="rId35"/>
    <p:sldId id="1245" r:id="rId36"/>
    <p:sldId id="1236" r:id="rId37"/>
    <p:sldId id="1270" r:id="rId38"/>
    <p:sldId id="1271" r:id="rId39"/>
    <p:sldId id="1272" r:id="rId40"/>
    <p:sldId id="1274" r:id="rId41"/>
    <p:sldId id="1273" r:id="rId42"/>
    <p:sldId id="1252" r:id="rId43"/>
    <p:sldId id="1253" r:id="rId44"/>
    <p:sldId id="1254" r:id="rId45"/>
    <p:sldId id="1222" r:id="rId46"/>
    <p:sldId id="1223" r:id="rId47"/>
    <p:sldId id="1212" r:id="rId48"/>
    <p:sldId id="1213" r:id="rId49"/>
    <p:sldId id="1214" r:id="rId50"/>
    <p:sldId id="1208" r:id="rId51"/>
    <p:sldId id="1261" r:id="rId52"/>
    <p:sldId id="1262" r:id="rId53"/>
    <p:sldId id="1263" r:id="rId54"/>
    <p:sldId id="1264" r:id="rId55"/>
    <p:sldId id="1265" r:id="rId56"/>
    <p:sldId id="1216" r:id="rId57"/>
    <p:sldId id="1218" r:id="rId58"/>
    <p:sldId id="1246" r:id="rId59"/>
    <p:sldId id="1181" r:id="rId60"/>
    <p:sldId id="1255" r:id="rId61"/>
    <p:sldId id="1256" r:id="rId62"/>
  </p:sldIdLst>
  <p:sldSz cx="9144000" cy="5143500" type="screen16x9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pos="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33CC33"/>
    <a:srgbClr val="FF9900"/>
    <a:srgbClr val="DADBDC"/>
    <a:srgbClr val="001D34"/>
    <a:srgbClr val="00A9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89" autoAdjust="0"/>
    <p:restoredTop sz="94605" autoAdjust="0"/>
  </p:normalViewPr>
  <p:slideViewPr>
    <p:cSldViewPr showGuides="1">
      <p:cViewPr varScale="1">
        <p:scale>
          <a:sx n="203" d="100"/>
          <a:sy n="203" d="100"/>
        </p:scale>
        <p:origin x="492" y="228"/>
      </p:cViewPr>
      <p:guideLst>
        <p:guide orient="horz" pos="1620"/>
        <p:guide orient="horz" pos="599"/>
        <p:guide pos="2880"/>
        <p:guide pos="5602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92"/>
    </p:cViewPr>
  </p:sorterViewPr>
  <p:notesViewPr>
    <p:cSldViewPr showGuides="1">
      <p:cViewPr varScale="1">
        <p:scale>
          <a:sx n="121" d="100"/>
          <a:sy n="121" d="100"/>
        </p:scale>
        <p:origin x="4938" y="114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handoutMaster" Target="handoutMasters/handoutMaster1.xml"/><Relationship Id="rId69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Barnes" userId="37f04d0f-8a7c-4868-a74d-c53ba9a9c079" providerId="ADAL" clId="{04E428CD-C039-47FF-B893-244D66EA9E2C}"/>
    <pc:docChg chg="custSel addSld modSld sldOrd">
      <pc:chgData name="Stephen Barnes" userId="37f04d0f-8a7c-4868-a74d-c53ba9a9c079" providerId="ADAL" clId="{04E428CD-C039-47FF-B893-244D66EA9E2C}" dt="2022-04-29T07:12:52.341" v="392" actId="1076"/>
      <pc:docMkLst>
        <pc:docMk/>
      </pc:docMkLst>
      <pc:sldChg chg="modSp mod">
        <pc:chgData name="Stephen Barnes" userId="37f04d0f-8a7c-4868-a74d-c53ba9a9c079" providerId="ADAL" clId="{04E428CD-C039-47FF-B893-244D66EA9E2C}" dt="2022-04-29T06:50:24.067" v="64" actId="20577"/>
        <pc:sldMkLst>
          <pc:docMk/>
          <pc:sldMk cId="3185608491" sldId="256"/>
        </pc:sldMkLst>
        <pc:spChg chg="mod">
          <ac:chgData name="Stephen Barnes" userId="37f04d0f-8a7c-4868-a74d-c53ba9a9c079" providerId="ADAL" clId="{04E428CD-C039-47FF-B893-244D66EA9E2C}" dt="2022-04-29T06:50:24.067" v="64" actId="20577"/>
          <ac:spMkLst>
            <pc:docMk/>
            <pc:sldMk cId="3185608491" sldId="256"/>
            <ac:spMk id="2" creationId="{A2FBA817-15A5-441B-A845-33F7FFCB610C}"/>
          </ac:spMkLst>
        </pc:spChg>
      </pc:sldChg>
      <pc:sldChg chg="addSp delSp modSp mod delAnim">
        <pc:chgData name="Stephen Barnes" userId="37f04d0f-8a7c-4868-a74d-c53ba9a9c079" providerId="ADAL" clId="{04E428CD-C039-47FF-B893-244D66EA9E2C}" dt="2022-04-29T07:12:52.341" v="392" actId="1076"/>
        <pc:sldMkLst>
          <pc:docMk/>
          <pc:sldMk cId="3465506405" sldId="1256"/>
        </pc:sldMkLst>
        <pc:spChg chg="add del mod">
          <ac:chgData name="Stephen Barnes" userId="37f04d0f-8a7c-4868-a74d-c53ba9a9c079" providerId="ADAL" clId="{04E428CD-C039-47FF-B893-244D66EA9E2C}" dt="2022-04-29T07:12:47.705" v="390" actId="478"/>
          <ac:spMkLst>
            <pc:docMk/>
            <pc:sldMk cId="3465506405" sldId="1256"/>
            <ac:spMk id="2" creationId="{569AB9DE-5F2E-4175-B069-19F7121EFC94}"/>
          </ac:spMkLst>
        </pc:spChg>
        <pc:spChg chg="del">
          <ac:chgData name="Stephen Barnes" userId="37f04d0f-8a7c-4868-a74d-c53ba9a9c079" providerId="ADAL" clId="{04E428CD-C039-47FF-B893-244D66EA9E2C}" dt="2022-04-29T07:12:47.705" v="390" actId="478"/>
          <ac:spMkLst>
            <pc:docMk/>
            <pc:sldMk cId="3465506405" sldId="1256"/>
            <ac:spMk id="3" creationId="{857809A6-ACD8-4A83-928A-9EB021E547D9}"/>
          </ac:spMkLst>
        </pc:spChg>
        <pc:spChg chg="del">
          <ac:chgData name="Stephen Barnes" userId="37f04d0f-8a7c-4868-a74d-c53ba9a9c079" providerId="ADAL" clId="{04E428CD-C039-47FF-B893-244D66EA9E2C}" dt="2022-04-29T07:12:47.705" v="390" actId="478"/>
          <ac:spMkLst>
            <pc:docMk/>
            <pc:sldMk cId="3465506405" sldId="1256"/>
            <ac:spMk id="4" creationId="{648F08B5-E559-4E5B-B1A6-0864F9F3236C}"/>
          </ac:spMkLst>
        </pc:spChg>
        <pc:spChg chg="del">
          <ac:chgData name="Stephen Barnes" userId="37f04d0f-8a7c-4868-a74d-c53ba9a9c079" providerId="ADAL" clId="{04E428CD-C039-47FF-B893-244D66EA9E2C}" dt="2022-04-29T07:12:24.027" v="387" actId="478"/>
          <ac:spMkLst>
            <pc:docMk/>
            <pc:sldMk cId="3465506405" sldId="1256"/>
            <ac:spMk id="6" creationId="{26F0723D-EA50-4820-B6A7-1E8771EEBE8D}"/>
          </ac:spMkLst>
        </pc:spChg>
        <pc:spChg chg="del">
          <ac:chgData name="Stephen Barnes" userId="37f04d0f-8a7c-4868-a74d-c53ba9a9c079" providerId="ADAL" clId="{04E428CD-C039-47FF-B893-244D66EA9E2C}" dt="2022-04-29T07:12:42.943" v="388" actId="478"/>
          <ac:spMkLst>
            <pc:docMk/>
            <pc:sldMk cId="3465506405" sldId="1256"/>
            <ac:spMk id="7" creationId="{00000000-0000-0000-0000-000000000000}"/>
          </ac:spMkLst>
        </pc:spChg>
        <pc:spChg chg="del">
          <ac:chgData name="Stephen Barnes" userId="37f04d0f-8a7c-4868-a74d-c53ba9a9c079" providerId="ADAL" clId="{04E428CD-C039-47FF-B893-244D66EA9E2C}" dt="2022-04-29T07:12:47.705" v="390" actId="478"/>
          <ac:spMkLst>
            <pc:docMk/>
            <pc:sldMk cId="3465506405" sldId="1256"/>
            <ac:spMk id="10" creationId="{00000000-0000-0000-0000-000000000000}"/>
          </ac:spMkLst>
        </pc:spChg>
        <pc:spChg chg="del">
          <ac:chgData name="Stephen Barnes" userId="37f04d0f-8a7c-4868-a74d-c53ba9a9c079" providerId="ADAL" clId="{04E428CD-C039-47FF-B893-244D66EA9E2C}" dt="2022-04-29T07:12:47.705" v="390" actId="478"/>
          <ac:spMkLst>
            <pc:docMk/>
            <pc:sldMk cId="3465506405" sldId="1256"/>
            <ac:spMk id="11" creationId="{865A5FAB-3703-4520-9DA7-18DCDD5B3D2F}"/>
          </ac:spMkLst>
        </pc:spChg>
        <pc:spChg chg="del">
          <ac:chgData name="Stephen Barnes" userId="37f04d0f-8a7c-4868-a74d-c53ba9a9c079" providerId="ADAL" clId="{04E428CD-C039-47FF-B893-244D66EA9E2C}" dt="2022-04-29T07:12:47.705" v="390" actId="478"/>
          <ac:spMkLst>
            <pc:docMk/>
            <pc:sldMk cId="3465506405" sldId="1256"/>
            <ac:spMk id="12" creationId="{0DC177F4-21F5-4F2A-BFC1-D950A3602848}"/>
          </ac:spMkLst>
        </pc:spChg>
        <pc:spChg chg="del">
          <ac:chgData name="Stephen Barnes" userId="37f04d0f-8a7c-4868-a74d-c53ba9a9c079" providerId="ADAL" clId="{04E428CD-C039-47FF-B893-244D66EA9E2C}" dt="2022-04-29T07:12:47.705" v="390" actId="478"/>
          <ac:spMkLst>
            <pc:docMk/>
            <pc:sldMk cId="3465506405" sldId="1256"/>
            <ac:spMk id="13" creationId="{3DDCB6C5-78A2-4E32-88AE-5F80EF37E7DD}"/>
          </ac:spMkLst>
        </pc:spChg>
        <pc:spChg chg="del">
          <ac:chgData name="Stephen Barnes" userId="37f04d0f-8a7c-4868-a74d-c53ba9a9c079" providerId="ADAL" clId="{04E428CD-C039-47FF-B893-244D66EA9E2C}" dt="2022-04-29T07:12:47.705" v="390" actId="478"/>
          <ac:spMkLst>
            <pc:docMk/>
            <pc:sldMk cId="3465506405" sldId="1256"/>
            <ac:spMk id="14" creationId="{5DD317E3-95B8-4F01-B8A9-335C23CD06A9}"/>
          </ac:spMkLst>
        </pc:spChg>
        <pc:spChg chg="del">
          <ac:chgData name="Stephen Barnes" userId="37f04d0f-8a7c-4868-a74d-c53ba9a9c079" providerId="ADAL" clId="{04E428CD-C039-47FF-B893-244D66EA9E2C}" dt="2022-04-29T07:12:47.705" v="390" actId="478"/>
          <ac:spMkLst>
            <pc:docMk/>
            <pc:sldMk cId="3465506405" sldId="1256"/>
            <ac:spMk id="16" creationId="{EDDC5061-B565-4567-9144-984A430E2616}"/>
          </ac:spMkLst>
        </pc:spChg>
        <pc:picChg chg="del">
          <ac:chgData name="Stephen Barnes" userId="37f04d0f-8a7c-4868-a74d-c53ba9a9c079" providerId="ADAL" clId="{04E428CD-C039-47FF-B893-244D66EA9E2C}" dt="2022-04-29T07:12:44.330" v="389" actId="478"/>
          <ac:picMkLst>
            <pc:docMk/>
            <pc:sldMk cId="3465506405" sldId="1256"/>
            <ac:picMk id="5" creationId="{00000000-0000-0000-0000-000000000000}"/>
          </ac:picMkLst>
        </pc:picChg>
        <pc:picChg chg="del">
          <ac:chgData name="Stephen Barnes" userId="37f04d0f-8a7c-4868-a74d-c53ba9a9c079" providerId="ADAL" clId="{04E428CD-C039-47FF-B893-244D66EA9E2C}" dt="2022-04-29T07:12:21.614" v="386" actId="478"/>
          <ac:picMkLst>
            <pc:docMk/>
            <pc:sldMk cId="3465506405" sldId="1256"/>
            <ac:picMk id="8" creationId="{00000000-0000-0000-0000-000000000000}"/>
          </ac:picMkLst>
        </pc:picChg>
        <pc:picChg chg="add mod">
          <ac:chgData name="Stephen Barnes" userId="37f04d0f-8a7c-4868-a74d-c53ba9a9c079" providerId="ADAL" clId="{04E428CD-C039-47FF-B893-244D66EA9E2C}" dt="2022-04-29T07:12:52.341" v="392" actId="1076"/>
          <ac:picMkLst>
            <pc:docMk/>
            <pc:sldMk cId="3465506405" sldId="1256"/>
            <ac:picMk id="17" creationId="{496BBC3C-6D1D-46EC-A115-FDDDC0C485B1}"/>
          </ac:picMkLst>
        </pc:picChg>
      </pc:sldChg>
      <pc:sldChg chg="addSp delSp modSp mod">
        <pc:chgData name="Stephen Barnes" userId="37f04d0f-8a7c-4868-a74d-c53ba9a9c079" providerId="ADAL" clId="{04E428CD-C039-47FF-B893-244D66EA9E2C}" dt="2022-04-29T07:09:49.114" v="350" actId="1076"/>
        <pc:sldMkLst>
          <pc:docMk/>
          <pc:sldMk cId="1908471841" sldId="1273"/>
        </pc:sldMkLst>
        <pc:spChg chg="add mod">
          <ac:chgData name="Stephen Barnes" userId="37f04d0f-8a7c-4868-a74d-c53ba9a9c079" providerId="ADAL" clId="{04E428CD-C039-47FF-B893-244D66EA9E2C}" dt="2022-04-29T07:09:07.433" v="344" actId="1076"/>
          <ac:spMkLst>
            <pc:docMk/>
            <pc:sldMk cId="1908471841" sldId="1273"/>
            <ac:spMk id="2" creationId="{0B754C22-B51C-4C85-B2DF-8A77B3B89CB0}"/>
          </ac:spMkLst>
        </pc:spChg>
        <pc:spChg chg="del mod">
          <ac:chgData name="Stephen Barnes" userId="37f04d0f-8a7c-4868-a74d-c53ba9a9c079" providerId="ADAL" clId="{04E428CD-C039-47FF-B893-244D66EA9E2C}" dt="2022-04-29T07:05:37.207" v="326" actId="478"/>
          <ac:spMkLst>
            <pc:docMk/>
            <pc:sldMk cId="1908471841" sldId="1273"/>
            <ac:spMk id="6" creationId="{181046D5-8582-4426-83FF-CFB2E76A09C1}"/>
          </ac:spMkLst>
        </pc:spChg>
        <pc:spChg chg="del mod">
          <ac:chgData name="Stephen Barnes" userId="37f04d0f-8a7c-4868-a74d-c53ba9a9c079" providerId="ADAL" clId="{04E428CD-C039-47FF-B893-244D66EA9E2C}" dt="2022-04-29T07:05:35.207" v="325" actId="478"/>
          <ac:spMkLst>
            <pc:docMk/>
            <pc:sldMk cId="1908471841" sldId="1273"/>
            <ac:spMk id="11" creationId="{92DCFFB1-6190-4907-B778-6726CB74FD1F}"/>
          </ac:spMkLst>
        </pc:spChg>
        <pc:picChg chg="add mod">
          <ac:chgData name="Stephen Barnes" userId="37f04d0f-8a7c-4868-a74d-c53ba9a9c079" providerId="ADAL" clId="{04E428CD-C039-47FF-B893-244D66EA9E2C}" dt="2022-04-29T07:09:08.480" v="345" actId="1076"/>
          <ac:picMkLst>
            <pc:docMk/>
            <pc:sldMk cId="1908471841" sldId="1273"/>
            <ac:picMk id="7" creationId="{35447F64-0E85-42FC-99F3-5A6E3CD0C6A5}"/>
          </ac:picMkLst>
        </pc:picChg>
        <pc:picChg chg="add mod">
          <ac:chgData name="Stephen Barnes" userId="37f04d0f-8a7c-4868-a74d-c53ba9a9c079" providerId="ADAL" clId="{04E428CD-C039-47FF-B893-244D66EA9E2C}" dt="2022-04-29T07:09:09.444" v="346" actId="1076"/>
          <ac:picMkLst>
            <pc:docMk/>
            <pc:sldMk cId="1908471841" sldId="1273"/>
            <ac:picMk id="8" creationId="{63BCD2EB-149A-4AC3-A18F-7374D4BADC96}"/>
          </ac:picMkLst>
        </pc:picChg>
        <pc:picChg chg="add mod">
          <ac:chgData name="Stephen Barnes" userId="37f04d0f-8a7c-4868-a74d-c53ba9a9c079" providerId="ADAL" clId="{04E428CD-C039-47FF-B893-244D66EA9E2C}" dt="2022-04-29T07:09:10.939" v="347" actId="1076"/>
          <ac:picMkLst>
            <pc:docMk/>
            <pc:sldMk cId="1908471841" sldId="1273"/>
            <ac:picMk id="9" creationId="{20FB9CAD-C9D0-41A6-BDC7-46683FFC662B}"/>
          </ac:picMkLst>
        </pc:picChg>
        <pc:picChg chg="add mod">
          <ac:chgData name="Stephen Barnes" userId="37f04d0f-8a7c-4868-a74d-c53ba9a9c079" providerId="ADAL" clId="{04E428CD-C039-47FF-B893-244D66EA9E2C}" dt="2022-04-29T07:09:49.114" v="350" actId="1076"/>
          <ac:picMkLst>
            <pc:docMk/>
            <pc:sldMk cId="1908471841" sldId="1273"/>
            <ac:picMk id="10" creationId="{E6221905-0901-47D9-8881-112D064AC8FE}"/>
          </ac:picMkLst>
        </pc:picChg>
      </pc:sldChg>
      <pc:sldChg chg="delSp add mod ord">
        <pc:chgData name="Stephen Barnes" userId="37f04d0f-8a7c-4868-a74d-c53ba9a9c079" providerId="ADAL" clId="{04E428CD-C039-47FF-B893-244D66EA9E2C}" dt="2022-04-29T07:07:59.036" v="329" actId="478"/>
        <pc:sldMkLst>
          <pc:docMk/>
          <pc:sldMk cId="902787702" sldId="1274"/>
        </pc:sldMkLst>
        <pc:spChg chg="del">
          <ac:chgData name="Stephen Barnes" userId="37f04d0f-8a7c-4868-a74d-c53ba9a9c079" providerId="ADAL" clId="{04E428CD-C039-47FF-B893-244D66EA9E2C}" dt="2022-04-29T07:07:59.036" v="329" actId="478"/>
          <ac:spMkLst>
            <pc:docMk/>
            <pc:sldMk cId="902787702" sldId="1274"/>
            <ac:spMk id="2" creationId="{0B754C22-B51C-4C85-B2DF-8A77B3B89CB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29/04/2022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29/04/2022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4611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568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6719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4813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7279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99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5064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7699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4864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8902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0180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It is well known that most of the surface deposits have already been found.</a:t>
            </a:r>
          </a:p>
          <a:p>
            <a:r>
              <a:rPr lang="en-AU" dirty="0"/>
              <a:t>Australia specifically has large sections that are undercover</a:t>
            </a:r>
          </a:p>
          <a:p>
            <a:r>
              <a:rPr lang="en-AU" dirty="0"/>
              <a:t>How will we find new nickel deposits?</a:t>
            </a:r>
          </a:p>
          <a:p>
            <a:r>
              <a:rPr lang="en-AU" dirty="0"/>
              <a:t>I think indicator minerals can 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9899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0180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5833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6915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4592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2851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4120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6499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88640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3597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1324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It is well known that most of the surface deposits have already been found.</a:t>
            </a:r>
          </a:p>
          <a:p>
            <a:r>
              <a:rPr lang="en-AU" dirty="0"/>
              <a:t>Australia specifically has large sections that are undercover</a:t>
            </a:r>
          </a:p>
          <a:p>
            <a:r>
              <a:rPr lang="en-AU" dirty="0"/>
              <a:t>How will we find new nickel deposits?</a:t>
            </a:r>
          </a:p>
          <a:p>
            <a:r>
              <a:rPr lang="en-AU" dirty="0"/>
              <a:t>I think indicator minerals can 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9125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9862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14F55-5099-4C72-901A-698B780C8118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645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14F55-5099-4C72-901A-698B780C8118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9534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1613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3402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9168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6823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  <p15:guide id="3" pos="5602" userDrawn="1">
          <p15:clr>
            <a:srgbClr val="FBAE40"/>
          </p15:clr>
        </p15:guide>
        <p15:guide id="4" pos="1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24472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53849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6065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7212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95232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Pre-eminent National Science Organization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0BF06-28AD-4AE0-B95F-477AF982B2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653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0E9F-1680-46D9-A966-C00787EC8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80831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Pre-eminent National Science Organization</a:t>
            </a:r>
          </a:p>
        </p:txBody>
      </p:sp>
    </p:spTree>
    <p:extLst>
      <p:ext uri="{BB962C8B-B14F-4D97-AF65-F5344CB8AC3E}">
        <p14:creationId xmlns:p14="http://schemas.microsoft.com/office/powerpoint/2010/main" val="321481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1330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4209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6317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196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60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9" y="4125239"/>
            <a:ext cx="9167813" cy="747713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3647065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2342832"/>
            <a:ext cx="8042400" cy="810000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l" defTabSz="3429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AU" sz="33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0001" y="3201666"/>
            <a:ext cx="8043863" cy="23714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50" b="1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063"/>
              </a:spcAft>
              <a:buNone/>
              <a:defRPr sz="3300" b="1">
                <a:solidFill>
                  <a:schemeClr val="bg1"/>
                </a:solidFill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3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3300" b="1">
                <a:solidFill>
                  <a:schemeClr val="bg1"/>
                </a:solidFill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300" b="1">
                <a:solidFill>
                  <a:schemeClr val="bg1"/>
                </a:solidFill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300" b="1">
                <a:solidFill>
                  <a:schemeClr val="bg1"/>
                </a:solidFill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300" b="1">
                <a:solidFill>
                  <a:schemeClr val="bg1"/>
                </a:solidFill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300" b="1">
                <a:solidFill>
                  <a:schemeClr val="bg1"/>
                </a:solidFill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3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-26988" y="267891"/>
            <a:ext cx="9199469" cy="4875609"/>
            <a:chOff x="-26988" y="357188"/>
            <a:chExt cx="9199469" cy="6500812"/>
          </a:xfrm>
        </p:grpSpPr>
        <p:grpSp>
          <p:nvGrpSpPr>
            <p:cNvPr id="25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26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27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28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29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0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1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2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3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4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5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6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7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  <p:grpSp>
          <p:nvGrpSpPr>
            <p:cNvPr id="38" name="Group 37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79" name="Rectangle 78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350"/>
              </a:p>
            </p:txBody>
          </p:sp>
          <p:grpSp>
            <p:nvGrpSpPr>
              <p:cNvPr id="42" name="Group 4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80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sz="1350"/>
                </a:p>
              </p:txBody>
            </p:sp>
            <p:sp>
              <p:nvSpPr>
                <p:cNvPr id="81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sz="1350"/>
                </a:p>
              </p:txBody>
            </p:sp>
            <p:sp>
              <p:nvSpPr>
                <p:cNvPr id="82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sz="1350"/>
                </a:p>
              </p:txBody>
            </p:sp>
            <p:sp>
              <p:nvSpPr>
                <p:cNvPr id="83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sz="1350"/>
                </a:p>
              </p:txBody>
            </p:sp>
          </p:grpSp>
          <p:pic>
            <p:nvPicPr>
              <p:cNvPr id="84" name="Picture 78"/>
              <p:cNvPicPr>
                <a:picLocks noChangeAspect="1" noChangeArrowheads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3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</p:grpSp>
        </p:grpSp>
      </p:grpSp>
      <p:sp>
        <p:nvSpPr>
          <p:cNvPr id="56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727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32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811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16216" y="582251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40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6403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4257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3933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1686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506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A4BEA-90AA-46F4-829C-BDC63E08A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31" y="411510"/>
            <a:ext cx="4324338" cy="432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7494"/>
            <a:ext cx="720080" cy="72008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384399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4168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656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4488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4338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2631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95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7200800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2A108-B854-40BC-AA72-4E9E7C74E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1552" y="417735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66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8AE86-1CD5-4E73-826D-CE2783C6A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22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293303-2843-4D52-97D9-AF77676C9C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14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920DF2-0C7F-4A3B-9BAF-D692009CA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2589A1-48A8-4C4C-9006-4BAA8009E4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760" y="413437"/>
            <a:ext cx="4320480" cy="43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70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6908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1532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3266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11801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7395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54827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83587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247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3357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259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42697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8274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3066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28722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58469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4D81D-7CFA-4E8D-924E-F049F52C1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700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F62FF1-8277-4CEC-A22F-7E8130E25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568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684076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785B6E-E88B-43F0-AF0F-FE873692A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32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684076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F943A-2EFE-4939-9416-AA45E889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41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516216" y="582251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196B7-7271-40B8-B951-8FDD29916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494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7464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12482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87599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4817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81558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84997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1944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63824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2859782"/>
            <a:ext cx="7920880" cy="2016224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06384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131590"/>
            <a:ext cx="7200800" cy="36004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984940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579862"/>
            <a:ext cx="6048672" cy="100811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2715766"/>
            <a:ext cx="6048671" cy="576064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DC4BE-CEEE-431B-9F14-9C5772214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13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075806"/>
            <a:ext cx="6984776" cy="162310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tx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51520" y="4850173"/>
            <a:ext cx="238541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94113-D310-44FA-B463-B20C679AB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87" y="4177438"/>
            <a:ext cx="152274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216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Pre-eminent National Science Organization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0E9AAB-FD72-2643-BFC4-B94B291F6B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67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779662"/>
            <a:ext cx="3600400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3651870"/>
            <a:ext cx="3600400" cy="576064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Pre-eminent National Science Organization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9622D-F19E-432D-860A-326029CCE7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35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lob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A4BEA-90AA-46F4-829C-BDC63E08A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31" y="411510"/>
            <a:ext cx="4324338" cy="4320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054777"/>
            <a:ext cx="2016224" cy="1728192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C8B3A7-6D79-4B41-84C1-E8DAF3E537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2C4274-80E7-4D13-B882-F2E3C65753AE}"/>
              </a:ext>
            </a:extLst>
          </p:cNvPr>
          <p:cNvSpPr/>
          <p:nvPr userDrawn="1"/>
        </p:nvSpPr>
        <p:spPr>
          <a:xfrm>
            <a:off x="251520" y="4850173"/>
            <a:ext cx="302433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Pre-eminent National Science Organization</a:t>
            </a:r>
          </a:p>
        </p:txBody>
      </p:sp>
    </p:spTree>
    <p:extLst>
      <p:ext uri="{BB962C8B-B14F-4D97-AF65-F5344CB8AC3E}">
        <p14:creationId xmlns:p14="http://schemas.microsoft.com/office/powerpoint/2010/main" val="1078919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2">
          <p15:clr>
            <a:srgbClr val="FBAE40"/>
          </p15:clr>
        </p15:guide>
        <p15:guide id="4" pos="15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5278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55916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81370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707654"/>
            <a:ext cx="8640958" cy="302433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843558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2253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97607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0588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SGA 2022 Barnes Olivine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10724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4032446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244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2598" cy="95510"/>
          </a:xfrm>
        </p:spPr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51239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53836" y="0"/>
            <a:ext cx="2282400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550788"/>
            <a:ext cx="6336702" cy="318120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805458"/>
            <a:ext cx="6336704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1370" y="4878250"/>
            <a:ext cx="5986853" cy="95510"/>
          </a:xfrm>
        </p:spPr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93398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39525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43955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5385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1999" y="0"/>
            <a:ext cx="4563963" cy="51435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851670"/>
            <a:ext cx="3960440" cy="2525068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4000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0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91759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51520" y="1275605"/>
            <a:ext cx="7056784" cy="2736305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4400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0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1805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2571750"/>
            <a:ext cx="3600400" cy="216024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21" y="915566"/>
            <a:ext cx="3600399" cy="1440160"/>
          </a:xfrm>
        </p:spPr>
        <p:txBody>
          <a:bodyPr anchor="b" anchorCtr="0">
            <a:no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/>
          <p:cNvSpPr/>
          <p:nvPr userDrawn="1"/>
        </p:nvSpPr>
        <p:spPr>
          <a:xfrm>
            <a:off x="251520" y="4850173"/>
            <a:ext cx="280831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Pre-eminent National Science Organization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6B03B6-C4D9-4B46-A461-4BD384CE34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523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1851670"/>
            <a:ext cx="3600400" cy="28472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tabLst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tabLst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/>
          <p:cNvSpPr/>
          <p:nvPr userDrawn="1"/>
        </p:nvSpPr>
        <p:spPr>
          <a:xfrm>
            <a:off x="251520" y="4850173"/>
            <a:ext cx="28803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Pre-eminent National Science Organization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6676"/>
            <a:ext cx="3672408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F8021B-8237-44DA-97CC-7AE087B0E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1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4038600" cy="639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65854"/>
            <a:ext cx="4038600" cy="30661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1371" y="4878250"/>
            <a:ext cx="3688750" cy="95510"/>
          </a:xfrm>
        </p:spPr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19254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295232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Pre-eminent National Science Organization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D9A8B-B204-4EC3-9CD2-BA2AD366E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48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2859782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4096622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1520" y="4850173"/>
            <a:ext cx="309634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000" dirty="0">
                <a:solidFill>
                  <a:schemeClr val="accent3"/>
                </a:solidFill>
              </a:rPr>
              <a:t>Australia’s Pre-eminent National Science Organization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62000" cy="25776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6C1F87-268D-4E82-9F10-8C710E20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1" y="4560533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8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0538"/>
            <a:ext cx="9144000" cy="25956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1520" y="1203598"/>
            <a:ext cx="7930032" cy="1153507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1520" y="2922403"/>
            <a:ext cx="7200800" cy="27394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940152" y="582251"/>
            <a:ext cx="296148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000" dirty="0">
                <a:solidFill>
                  <a:schemeClr val="bg1"/>
                </a:solidFill>
              </a:rPr>
              <a:t>Australia’s Pre-eminent National Science Organization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9876AC-9600-4B4D-B446-34DCB05E2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2929"/>
            <a:ext cx="1567204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4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58576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79627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63129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131590"/>
            <a:ext cx="8640958" cy="3070944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850" y="267494"/>
            <a:ext cx="863063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0">
                <a:solidFill>
                  <a:schemeClr val="accent2"/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30464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295" y="1131590"/>
            <a:ext cx="4038600" cy="33123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1047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02242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040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image" Target="../media/image6.emf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6.emf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51520" y="195486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96" r:id="rId2"/>
    <p:sldLayoutId id="2147483703" r:id="rId3"/>
    <p:sldLayoutId id="2147483655" r:id="rId4"/>
    <p:sldLayoutId id="2147483704" r:id="rId5"/>
    <p:sldLayoutId id="2147483680" r:id="rId6"/>
    <p:sldLayoutId id="2147483679" r:id="rId7"/>
    <p:sldLayoutId id="2147483661" r:id="rId8"/>
    <p:sldLayoutId id="2147483702" r:id="rId9"/>
    <p:sldLayoutId id="2147483706" r:id="rId10"/>
    <p:sldLayoutId id="2147483698" r:id="rId11"/>
    <p:sldLayoutId id="2147483699" r:id="rId12"/>
    <p:sldLayoutId id="2147483663" r:id="rId13"/>
    <p:sldLayoutId id="2147483707" r:id="rId14"/>
    <p:sldLayoutId id="2147483664" r:id="rId15"/>
    <p:sldLayoutId id="2147483667" r:id="rId16"/>
    <p:sldLayoutId id="2147483665" r:id="rId17"/>
    <p:sldLayoutId id="2147483682" r:id="rId18"/>
    <p:sldLayoutId id="2147483681" r:id="rId19"/>
    <p:sldLayoutId id="2147483782" r:id="rId20"/>
    <p:sldLayoutId id="2147483783" r:id="rId2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479813" y="4561859"/>
            <a:ext cx="442169" cy="44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3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7" r:id="rId2"/>
    <p:sldLayoutId id="2147483701" r:id="rId3"/>
    <p:sldLayoutId id="2147483685" r:id="rId4"/>
    <p:sldLayoutId id="2147483705" r:id="rId5"/>
    <p:sldLayoutId id="2147483686" r:id="rId6"/>
    <p:sldLayoutId id="2147483687" r:id="rId7"/>
    <p:sldLayoutId id="2147483688" r:id="rId8"/>
    <p:sldLayoutId id="2147483689" r:id="rId9"/>
    <p:sldLayoutId id="2147483708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DD59A-4148-4107-89BD-9ACB60B45F7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95486"/>
            <a:ext cx="936488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3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B5D801-8BF9-4650-9BFF-FFF9F24B181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94" y="4561228"/>
            <a:ext cx="936488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9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05458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1550788"/>
            <a:ext cx="8640958" cy="31812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9F6DE-9351-1240-AACA-18070547596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0" y="245070"/>
            <a:ext cx="1010317" cy="2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2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242243"/>
            <a:ext cx="8640960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2" y="987573"/>
            <a:ext cx="8640958" cy="3574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370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53577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46349F-4F50-4446-8BA9-4263776EBB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58" y="4709569"/>
            <a:ext cx="1010317" cy="23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2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02">
          <p15:clr>
            <a:srgbClr val="F26B43"/>
          </p15:clr>
        </p15:guide>
        <p15:guide id="2" orient="horz" pos="31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BA817-15A5-441B-A845-33F7FFCB6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2659572"/>
            <a:ext cx="8136904" cy="810000"/>
          </a:xfrm>
        </p:spPr>
        <p:txBody>
          <a:bodyPr>
            <a:noAutofit/>
          </a:bodyPr>
          <a:lstStyle/>
          <a:p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Lithogeochemistry in exploration for intrusion-hosted magmatic Ni-Cu-Co-PGE deposits: identifying cumulate rocks and chalcophile element backgrounds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0DA102-FC1F-4BC4-A811-CBDD514FC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60" y="4659982"/>
            <a:ext cx="6356783" cy="270030"/>
          </a:xfrm>
        </p:spPr>
        <p:txBody>
          <a:bodyPr/>
          <a:lstStyle/>
          <a:p>
            <a:r>
              <a:rPr lang="en-AU" sz="1800" dirty="0">
                <a:latin typeface="Calibri" pitchFamily="34" charset="0"/>
              </a:rPr>
              <a:t>Steve Barnes</a:t>
            </a:r>
            <a:r>
              <a:rPr lang="en-US" sz="1800" dirty="0">
                <a:latin typeface="Calibri" pitchFamily="34" charset="0"/>
              </a:rPr>
              <a:t>   V1.0 May 2022</a:t>
            </a:r>
            <a:endParaRPr lang="en-AU" sz="1800" dirty="0">
              <a:latin typeface="Calibri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67195-607C-486D-A694-26315779FC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/>
              <a:t>Mineral Resources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29038-CC3A-4304-824D-B48174329F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5593"/>
          <a:stretch/>
        </p:blipFill>
        <p:spPr>
          <a:xfrm rot="10800000">
            <a:off x="2384964" y="0"/>
            <a:ext cx="6759035" cy="2360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FFC07-7B4D-4884-842E-1C124244A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4230416" cy="23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0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C1E16-7500-4D59-9178-D2A3BFBCA6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Barnes Lithochem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6110E-A30B-4D92-8162-AE46A42C9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10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F3EA09-E5C3-408B-A513-6D703BFA3044}"/>
              </a:ext>
            </a:extLst>
          </p:cNvPr>
          <p:cNvSpPr txBox="1"/>
          <p:nvPr/>
        </p:nvSpPr>
        <p:spPr>
          <a:xfrm>
            <a:off x="899592" y="267494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Most of the cumulate rocks we find in ore-hosting intrusions can be explained by reference to phase relations in a four component system- </a:t>
            </a:r>
          </a:p>
          <a:p>
            <a:r>
              <a:rPr lang="en-AU" sz="1400" dirty="0"/>
              <a:t>Olivine (Forsterite) – Clinopyroxene (Diopside) – Plagioclase (Anorthite) – Silica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D763DFF-E7F1-49BF-860E-C03D7E035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/>
          <a:stretch/>
        </p:blipFill>
        <p:spPr bwMode="auto">
          <a:xfrm>
            <a:off x="151250" y="1006158"/>
            <a:ext cx="1399004" cy="128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507159-BC25-4B68-A1D2-3F0D4DF7A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508" y="1257578"/>
            <a:ext cx="7644269" cy="355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81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>
            <a:extLst>
              <a:ext uri="{FF2B5EF4-FFF2-40B4-BE49-F238E27FC236}">
                <a16:creationId xmlns:a16="http://schemas.microsoft.com/office/drawing/2014/main" id="{57A73846-6A2E-4DD0-BDFF-08946662F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07" y="0"/>
            <a:ext cx="558879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1837474-873B-44F4-81D7-19F9A631B200}"/>
              </a:ext>
            </a:extLst>
          </p:cNvPr>
          <p:cNvCxnSpPr>
            <a:cxnSpLocks/>
          </p:cNvCxnSpPr>
          <p:nvPr/>
        </p:nvCxnSpPr>
        <p:spPr>
          <a:xfrm flipH="1" flipV="1">
            <a:off x="3761910" y="3921900"/>
            <a:ext cx="2188416" cy="381551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7" name="TextBox 28">
            <a:extLst>
              <a:ext uri="{FF2B5EF4-FFF2-40B4-BE49-F238E27FC236}">
                <a16:creationId xmlns:a16="http://schemas.microsoft.com/office/drawing/2014/main" id="{12D1039A-222B-4D09-BEAF-D08A1BC37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591" y="551260"/>
            <a:ext cx="156966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1350"/>
              <a:t>Olivine-cpx cycles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F5A4943-44D3-431B-9421-C85CEEA53720}"/>
              </a:ext>
            </a:extLst>
          </p:cNvPr>
          <p:cNvSpPr/>
          <p:nvPr/>
        </p:nvSpPr>
        <p:spPr>
          <a:xfrm>
            <a:off x="7488324" y="4515966"/>
            <a:ext cx="162018" cy="16201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1595D-1338-4B0F-B332-43E22FF49C3F}"/>
              </a:ext>
            </a:extLst>
          </p:cNvPr>
          <p:cNvSpPr txBox="1"/>
          <p:nvPr/>
        </p:nvSpPr>
        <p:spPr>
          <a:xfrm>
            <a:off x="7396028" y="4098184"/>
            <a:ext cx="6527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7030A0"/>
                </a:solidFill>
              </a:rPr>
              <a:t>olivine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F445C2-FD52-4D04-9534-AC173AE2147F}"/>
              </a:ext>
            </a:extLst>
          </p:cNvPr>
          <p:cNvCxnSpPr>
            <a:cxnSpLocks/>
          </p:cNvCxnSpPr>
          <p:nvPr/>
        </p:nvCxnSpPr>
        <p:spPr>
          <a:xfrm flipV="1">
            <a:off x="3761910" y="3381840"/>
            <a:ext cx="216024" cy="540060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97A5E0-B79B-4BBE-9F87-4E9C533C5118}"/>
              </a:ext>
            </a:extLst>
          </p:cNvPr>
          <p:cNvCxnSpPr>
            <a:cxnSpLocks/>
          </p:cNvCxnSpPr>
          <p:nvPr/>
        </p:nvCxnSpPr>
        <p:spPr>
          <a:xfrm flipH="1">
            <a:off x="3258533" y="3072865"/>
            <a:ext cx="902105" cy="1593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A87F813A-C5D6-442E-BEC6-8AAC3186B47C}"/>
              </a:ext>
            </a:extLst>
          </p:cNvPr>
          <p:cNvSpPr/>
          <p:nvPr/>
        </p:nvSpPr>
        <p:spPr>
          <a:xfrm>
            <a:off x="3209105" y="4523674"/>
            <a:ext cx="162018" cy="16201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1A2206-2E55-473C-93AE-8B181D3DC7EF}"/>
              </a:ext>
            </a:extLst>
          </p:cNvPr>
          <p:cNvSpPr txBox="1"/>
          <p:nvPr/>
        </p:nvSpPr>
        <p:spPr>
          <a:xfrm>
            <a:off x="5457203" y="2943351"/>
            <a:ext cx="676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Olivine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C5C1EE-B213-4912-93B8-22081323F695}"/>
              </a:ext>
            </a:extLst>
          </p:cNvPr>
          <p:cNvSpPr txBox="1"/>
          <p:nvPr/>
        </p:nvSpPr>
        <p:spPr>
          <a:xfrm>
            <a:off x="3258534" y="3737460"/>
            <a:ext cx="4408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Cpx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5CFAC7-9BC0-4A50-B71F-C9D9921411EF}"/>
              </a:ext>
            </a:extLst>
          </p:cNvPr>
          <p:cNvSpPr txBox="1"/>
          <p:nvPr/>
        </p:nvSpPr>
        <p:spPr>
          <a:xfrm>
            <a:off x="4803961" y="1830149"/>
            <a:ext cx="479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Plag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A4E166D-C87F-4C15-A738-0E685DA70D49}"/>
              </a:ext>
            </a:extLst>
          </p:cNvPr>
          <p:cNvCxnSpPr>
            <a:cxnSpLocks/>
          </p:cNvCxnSpPr>
          <p:nvPr/>
        </p:nvCxnSpPr>
        <p:spPr>
          <a:xfrm flipV="1">
            <a:off x="4031791" y="2858997"/>
            <a:ext cx="270179" cy="46347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08C3B5-9DDE-4FD4-9E7A-D163CE62DA7B}"/>
              </a:ext>
            </a:extLst>
          </p:cNvPr>
          <p:cNvGrpSpPr/>
          <p:nvPr/>
        </p:nvGrpSpPr>
        <p:grpSpPr>
          <a:xfrm>
            <a:off x="5703269" y="107729"/>
            <a:ext cx="2996804" cy="2080022"/>
            <a:chOff x="1143000" y="1"/>
            <a:chExt cx="2996804" cy="2080022"/>
          </a:xfrm>
        </p:grpSpPr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5B3D166C-597A-4213-BB2D-8497CAC0F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"/>
              <a:ext cx="2996804" cy="2080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3E94B8-65E3-4613-A51F-999385F1940F}"/>
                </a:ext>
              </a:extLst>
            </p:cNvPr>
            <p:cNvSpPr txBox="1"/>
            <p:nvPr/>
          </p:nvSpPr>
          <p:spPr>
            <a:xfrm>
              <a:off x="1184274" y="51470"/>
              <a:ext cx="29454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/>
                <a:t>Olivine-cpx cumulate layering, Munni </a:t>
              </a:r>
              <a:r>
                <a:rPr lang="en-AU" sz="1200" dirty="0" err="1"/>
                <a:t>Munni</a:t>
              </a:r>
              <a:endParaRPr lang="en-AU" sz="1200" dirty="0"/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E0CF27-6739-4C93-8E4F-306C82F75BD1}"/>
              </a:ext>
            </a:extLst>
          </p:cNvPr>
          <p:cNvCxnSpPr>
            <a:cxnSpLocks/>
          </p:cNvCxnSpPr>
          <p:nvPr/>
        </p:nvCxnSpPr>
        <p:spPr>
          <a:xfrm flipH="1" flipV="1">
            <a:off x="4031791" y="3411980"/>
            <a:ext cx="1332297" cy="402933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BF6D4E9-5272-4762-B087-F49634159517}"/>
              </a:ext>
            </a:extLst>
          </p:cNvPr>
          <p:cNvCxnSpPr>
            <a:cxnSpLocks/>
          </p:cNvCxnSpPr>
          <p:nvPr/>
        </p:nvCxnSpPr>
        <p:spPr>
          <a:xfrm flipV="1">
            <a:off x="4012939" y="2859768"/>
            <a:ext cx="270179" cy="46347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678DC5D-FD47-42C1-9DD7-390AD2D908B8}"/>
              </a:ext>
            </a:extLst>
          </p:cNvPr>
          <p:cNvCxnSpPr>
            <a:cxnSpLocks/>
          </p:cNvCxnSpPr>
          <p:nvPr/>
        </p:nvCxnSpPr>
        <p:spPr>
          <a:xfrm>
            <a:off x="4346127" y="2818272"/>
            <a:ext cx="1008261" cy="973441"/>
          </a:xfrm>
          <a:prstGeom prst="line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C0FB12-9980-4014-904A-107A5DF9F002}"/>
              </a:ext>
            </a:extLst>
          </p:cNvPr>
          <p:cNvGrpSpPr/>
          <p:nvPr/>
        </p:nvGrpSpPr>
        <p:grpSpPr>
          <a:xfrm>
            <a:off x="5599758" y="2503639"/>
            <a:ext cx="2772877" cy="2016163"/>
            <a:chOff x="5599758" y="2503639"/>
            <a:chExt cx="2772877" cy="20161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04C1037-F7F8-49D1-AAB4-A422E06836A5}"/>
                </a:ext>
              </a:extLst>
            </p:cNvPr>
            <p:cNvSpPr/>
            <p:nvPr/>
          </p:nvSpPr>
          <p:spPr>
            <a:xfrm rot="532211">
              <a:off x="5599758" y="4242803"/>
              <a:ext cx="1619734" cy="27699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029B2E-6073-4663-89EB-8D0D587BE691}"/>
                </a:ext>
              </a:extLst>
            </p:cNvPr>
            <p:cNvSpPr txBox="1"/>
            <p:nvPr/>
          </p:nvSpPr>
          <p:spPr>
            <a:xfrm rot="688572">
              <a:off x="6078326" y="4213744"/>
              <a:ext cx="110453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>
                  <a:solidFill>
                    <a:srgbClr val="7030A0"/>
                  </a:solidFill>
                </a:rPr>
                <a:t>Ol cumulates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4F3303-318B-4BDA-B688-0D17B390A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1502" y="2503639"/>
              <a:ext cx="1611133" cy="149212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650A22-F76B-4975-ADA5-6A56D8126EB7}"/>
              </a:ext>
            </a:extLst>
          </p:cNvPr>
          <p:cNvGrpSpPr/>
          <p:nvPr/>
        </p:nvGrpSpPr>
        <p:grpSpPr>
          <a:xfrm>
            <a:off x="733360" y="3491583"/>
            <a:ext cx="4552349" cy="1533493"/>
            <a:chOff x="733360" y="3491583"/>
            <a:chExt cx="4552349" cy="153349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A20114F-53A7-44A0-A501-A23395FD0D2D}"/>
                </a:ext>
              </a:extLst>
            </p:cNvPr>
            <p:cNvSpPr txBox="1"/>
            <p:nvPr/>
          </p:nvSpPr>
          <p:spPr>
            <a:xfrm>
              <a:off x="2983043" y="4724994"/>
              <a:ext cx="109651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>
                  <a:solidFill>
                    <a:srgbClr val="00B0F0"/>
                  </a:solidFill>
                </a:rPr>
                <a:t>Olivine + Cpx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FD87EC9-B53D-4952-A594-5683E6E9E54C}"/>
                </a:ext>
              </a:extLst>
            </p:cNvPr>
            <p:cNvSpPr/>
            <p:nvPr/>
          </p:nvSpPr>
          <p:spPr>
            <a:xfrm rot="18017499">
              <a:off x="3084355" y="4055510"/>
              <a:ext cx="890264" cy="27699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825F542-5E85-4924-9758-18B4BA982B78}"/>
                </a:ext>
              </a:extLst>
            </p:cNvPr>
            <p:cNvSpPr txBox="1"/>
            <p:nvPr/>
          </p:nvSpPr>
          <p:spPr>
            <a:xfrm>
              <a:off x="3761446" y="4227304"/>
              <a:ext cx="152426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>
                  <a:solidFill>
                    <a:srgbClr val="00B0F0"/>
                  </a:solidFill>
                </a:rPr>
                <a:t>Ol + Cpx cumulates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073750-3605-46D4-9CC8-8318B5260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360" y="3491583"/>
              <a:ext cx="1613691" cy="151328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5C6664C-E11D-4104-A060-99C1A3007D37}"/>
              </a:ext>
            </a:extLst>
          </p:cNvPr>
          <p:cNvGrpSpPr/>
          <p:nvPr/>
        </p:nvGrpSpPr>
        <p:grpSpPr>
          <a:xfrm>
            <a:off x="1498612" y="1978300"/>
            <a:ext cx="2899834" cy="1513283"/>
            <a:chOff x="1498612" y="1978300"/>
            <a:chExt cx="2899834" cy="1513283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26B101B-453B-4AA4-9EB4-36673E41A5C2}"/>
                </a:ext>
              </a:extLst>
            </p:cNvPr>
            <p:cNvSpPr/>
            <p:nvPr/>
          </p:nvSpPr>
          <p:spPr>
            <a:xfrm>
              <a:off x="4236428" y="2709902"/>
              <a:ext cx="162018" cy="16201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A318E6-5769-42D0-8BEC-BB677AD7D746}"/>
                </a:ext>
              </a:extLst>
            </p:cNvPr>
            <p:cNvSpPr txBox="1"/>
            <p:nvPr/>
          </p:nvSpPr>
          <p:spPr>
            <a:xfrm>
              <a:off x="3118017" y="2385427"/>
              <a:ext cx="117025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>
                  <a:solidFill>
                    <a:schemeClr val="accent3">
                      <a:lumMod val="75000"/>
                    </a:schemeClr>
                  </a:solidFill>
                </a:rPr>
                <a:t>Ol gabbro </a:t>
              </a:r>
            </a:p>
            <a:p>
              <a:r>
                <a:rPr lang="en-AU" sz="1350" dirty="0">
                  <a:solidFill>
                    <a:schemeClr val="accent3">
                      <a:lumMod val="75000"/>
                    </a:schemeClr>
                  </a:solidFill>
                </a:rPr>
                <a:t>(</a:t>
              </a:r>
              <a:r>
                <a:rPr lang="en-AU" sz="1350" dirty="0" err="1">
                  <a:solidFill>
                    <a:schemeClr val="accent3">
                      <a:lumMod val="75000"/>
                    </a:schemeClr>
                  </a:solidFill>
                </a:rPr>
                <a:t>Ol+Plag+Cpx</a:t>
              </a:r>
              <a:r>
                <a:rPr lang="en-AU" sz="1350" dirty="0">
                  <a:solidFill>
                    <a:schemeClr val="accent3">
                      <a:lumMod val="75000"/>
                    </a:schemeClr>
                  </a:solidFill>
                </a:rPr>
                <a:t>)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6DADC2D-5280-4A66-94C4-E75E289DD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98612" y="1978300"/>
              <a:ext cx="1635787" cy="1513283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C97C909-A6BC-485D-8ED5-2B4C89B45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547" y="9157"/>
            <a:ext cx="156966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1350" dirty="0"/>
              <a:t>Olivine-cpx cycles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8D46F1-E57D-43DE-825C-E8E42644505D}"/>
              </a:ext>
            </a:extLst>
          </p:cNvPr>
          <p:cNvGrpSpPr/>
          <p:nvPr/>
        </p:nvGrpSpPr>
        <p:grpSpPr>
          <a:xfrm>
            <a:off x="781285" y="321648"/>
            <a:ext cx="3862723" cy="1573960"/>
            <a:chOff x="781285" y="321648"/>
            <a:chExt cx="3862723" cy="157396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048C2FE-C165-4D3F-A691-D2344FFB5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899181" y="203752"/>
              <a:ext cx="1573960" cy="180975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2515B95-9F00-452B-9C80-FEF9D9422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1037" y="457808"/>
              <a:ext cx="20529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AU" altLang="en-US" sz="1200" dirty="0"/>
                <a:t>Oscillatory-zoned cpx in cpx-olivine cumulate, Kevitsa, Finland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>
            <a:extLst>
              <a:ext uri="{FF2B5EF4-FFF2-40B4-BE49-F238E27FC236}">
                <a16:creationId xmlns:a16="http://schemas.microsoft.com/office/drawing/2014/main" id="{57A73846-6A2E-4DD0-BDFF-08946662F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07" y="0"/>
            <a:ext cx="558879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1837474-873B-44F4-81D7-19F9A631B200}"/>
              </a:ext>
            </a:extLst>
          </p:cNvPr>
          <p:cNvCxnSpPr>
            <a:cxnSpLocks/>
          </p:cNvCxnSpPr>
          <p:nvPr/>
        </p:nvCxnSpPr>
        <p:spPr>
          <a:xfrm flipH="1" flipV="1">
            <a:off x="4585098" y="2627801"/>
            <a:ext cx="1661088" cy="1109660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7" name="TextBox 28">
            <a:extLst>
              <a:ext uri="{FF2B5EF4-FFF2-40B4-BE49-F238E27FC236}">
                <a16:creationId xmlns:a16="http://schemas.microsoft.com/office/drawing/2014/main" id="{12D1039A-222B-4D09-BEAF-D08A1BC37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591" y="551260"/>
            <a:ext cx="156966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1350" dirty="0"/>
              <a:t>Olivine-cpx cycles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F5A4943-44D3-431B-9421-C85CEEA53720}"/>
              </a:ext>
            </a:extLst>
          </p:cNvPr>
          <p:cNvSpPr/>
          <p:nvPr/>
        </p:nvSpPr>
        <p:spPr>
          <a:xfrm>
            <a:off x="7488324" y="4515966"/>
            <a:ext cx="162018" cy="16201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1595D-1338-4B0F-B332-43E22FF49C3F}"/>
              </a:ext>
            </a:extLst>
          </p:cNvPr>
          <p:cNvSpPr txBox="1"/>
          <p:nvPr/>
        </p:nvSpPr>
        <p:spPr>
          <a:xfrm>
            <a:off x="7396028" y="4098184"/>
            <a:ext cx="6527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7030A0"/>
                </a:solidFill>
              </a:rPr>
              <a:t>olivine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97A5E0-B79B-4BBE-9F87-4E9C533C5118}"/>
              </a:ext>
            </a:extLst>
          </p:cNvPr>
          <p:cNvCxnSpPr>
            <a:cxnSpLocks/>
          </p:cNvCxnSpPr>
          <p:nvPr/>
        </p:nvCxnSpPr>
        <p:spPr>
          <a:xfrm flipV="1">
            <a:off x="4404342" y="1907036"/>
            <a:ext cx="1591804" cy="873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01A2206-2E55-473C-93AE-8B181D3DC7EF}"/>
              </a:ext>
            </a:extLst>
          </p:cNvPr>
          <p:cNvSpPr txBox="1"/>
          <p:nvPr/>
        </p:nvSpPr>
        <p:spPr>
          <a:xfrm>
            <a:off x="5457203" y="2943351"/>
            <a:ext cx="676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Olivine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C5C1EE-B213-4912-93B8-22081323F695}"/>
              </a:ext>
            </a:extLst>
          </p:cNvPr>
          <p:cNvSpPr txBox="1"/>
          <p:nvPr/>
        </p:nvSpPr>
        <p:spPr>
          <a:xfrm>
            <a:off x="3258534" y="3737460"/>
            <a:ext cx="4408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Cpx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5CFAC7-9BC0-4A50-B71F-C9D9921411EF}"/>
              </a:ext>
            </a:extLst>
          </p:cNvPr>
          <p:cNvSpPr txBox="1"/>
          <p:nvPr/>
        </p:nvSpPr>
        <p:spPr>
          <a:xfrm>
            <a:off x="4803961" y="1830149"/>
            <a:ext cx="4796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Plag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A4E166D-C87F-4C15-A738-0E685DA70D49}"/>
              </a:ext>
            </a:extLst>
          </p:cNvPr>
          <p:cNvCxnSpPr>
            <a:cxnSpLocks/>
            <a:endCxn id="42" idx="6"/>
          </p:cNvCxnSpPr>
          <p:nvPr/>
        </p:nvCxnSpPr>
        <p:spPr>
          <a:xfrm flipH="1">
            <a:off x="4398445" y="2667622"/>
            <a:ext cx="186653" cy="123290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526B101B-453B-4AA4-9EB4-36673E41A5C2}"/>
              </a:ext>
            </a:extLst>
          </p:cNvPr>
          <p:cNvSpPr/>
          <p:nvPr/>
        </p:nvSpPr>
        <p:spPr>
          <a:xfrm>
            <a:off x="4236428" y="2709902"/>
            <a:ext cx="162018" cy="16201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22E5D1-A30D-495C-99C0-4FEF711882FA}"/>
              </a:ext>
            </a:extLst>
          </p:cNvPr>
          <p:cNvSpPr txBox="1"/>
          <p:nvPr/>
        </p:nvSpPr>
        <p:spPr>
          <a:xfrm>
            <a:off x="188587" y="944092"/>
            <a:ext cx="2188367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Messages: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AU" sz="1350" dirty="0"/>
              <a:t>A small change in the parent magma composition can produce a really big change in the major-element composition of the cumulates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AU" sz="1350" dirty="0"/>
              <a:t>This can also result in big changes in the </a:t>
            </a:r>
            <a:r>
              <a:rPr lang="en-AU" sz="1350" b="1" dirty="0"/>
              <a:t>compatible</a:t>
            </a:r>
            <a:r>
              <a:rPr lang="en-AU" sz="1350" dirty="0"/>
              <a:t> trace elements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AU" sz="1350" dirty="0"/>
              <a:t>Ultramafic cumulates don’t require ultramafic magmas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20FBA0-B77C-419A-8948-5FC754F592B7}"/>
              </a:ext>
            </a:extLst>
          </p:cNvPr>
          <p:cNvGrpSpPr/>
          <p:nvPr/>
        </p:nvGrpSpPr>
        <p:grpSpPr>
          <a:xfrm>
            <a:off x="6043855" y="2503639"/>
            <a:ext cx="2328780" cy="1897307"/>
            <a:chOff x="6043855" y="2503639"/>
            <a:chExt cx="2328780" cy="18973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04C1037-F7F8-49D1-AAB4-A422E06836A5}"/>
                </a:ext>
              </a:extLst>
            </p:cNvPr>
            <p:cNvSpPr/>
            <p:nvPr/>
          </p:nvSpPr>
          <p:spPr>
            <a:xfrm rot="1994749">
              <a:off x="6043855" y="4014164"/>
              <a:ext cx="1619734" cy="27699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029B2E-6073-4663-89EB-8D0D587BE691}"/>
                </a:ext>
              </a:extLst>
            </p:cNvPr>
            <p:cNvSpPr txBox="1"/>
            <p:nvPr/>
          </p:nvSpPr>
          <p:spPr>
            <a:xfrm rot="2203408">
              <a:off x="6436269" y="4100864"/>
              <a:ext cx="110453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>
                  <a:solidFill>
                    <a:srgbClr val="7030A0"/>
                  </a:solidFill>
                </a:rPr>
                <a:t>Ol cumulates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28FEC0-2996-4576-8EDF-9F0E6DA0C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1502" y="2503639"/>
              <a:ext cx="1611133" cy="149212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BD3E5D-FF51-4462-9800-A19BDA9B3BE4}"/>
              </a:ext>
            </a:extLst>
          </p:cNvPr>
          <p:cNvGrpSpPr/>
          <p:nvPr/>
        </p:nvGrpSpPr>
        <p:grpSpPr>
          <a:xfrm>
            <a:off x="5122081" y="807039"/>
            <a:ext cx="3836911" cy="1695377"/>
            <a:chOff x="5122081" y="807039"/>
            <a:chExt cx="3836911" cy="169537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E590917-81C0-4BBF-8E9D-76F44FE73059}"/>
                </a:ext>
              </a:extLst>
            </p:cNvPr>
            <p:cNvGrpSpPr/>
            <p:nvPr/>
          </p:nvGrpSpPr>
          <p:grpSpPr>
            <a:xfrm>
              <a:off x="5122081" y="1571827"/>
              <a:ext cx="2030725" cy="930589"/>
              <a:chOff x="5122081" y="1571827"/>
              <a:chExt cx="2030725" cy="93058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87F813A-C5D6-442E-BEC6-8AAC3186B47C}"/>
                  </a:ext>
                </a:extLst>
              </p:cNvPr>
              <p:cNvSpPr/>
              <p:nvPr/>
            </p:nvSpPr>
            <p:spPr>
              <a:xfrm>
                <a:off x="5923001" y="1815686"/>
                <a:ext cx="162018" cy="162018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35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A20114F-53A7-44A0-A501-A23395FD0D2D}"/>
                  </a:ext>
                </a:extLst>
              </p:cNvPr>
              <p:cNvSpPr txBox="1"/>
              <p:nvPr/>
            </p:nvSpPr>
            <p:spPr>
              <a:xfrm>
                <a:off x="5997359" y="1571827"/>
                <a:ext cx="113524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350" dirty="0">
                    <a:solidFill>
                      <a:srgbClr val="C00000"/>
                    </a:solidFill>
                  </a:rPr>
                  <a:t>Olivine + Plag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FD87EC9-B53D-4952-A594-5683E6E9E54C}"/>
                  </a:ext>
                </a:extLst>
              </p:cNvPr>
              <p:cNvSpPr/>
              <p:nvPr/>
            </p:nvSpPr>
            <p:spPr>
              <a:xfrm rot="19948138">
                <a:off x="5122081" y="1995012"/>
                <a:ext cx="890264" cy="276999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35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25F542-5E85-4924-9758-18B4BA982B78}"/>
                  </a:ext>
                </a:extLst>
              </p:cNvPr>
              <p:cNvSpPr txBox="1"/>
              <p:nvPr/>
            </p:nvSpPr>
            <p:spPr>
              <a:xfrm>
                <a:off x="5589814" y="2202334"/>
                <a:ext cx="156299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350" dirty="0">
                    <a:solidFill>
                      <a:srgbClr val="C00000"/>
                    </a:solidFill>
                  </a:rPr>
                  <a:t>Ol + Plag cumulates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22CF7A-6B7C-4B23-B23A-59056CB91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7904" y="807039"/>
              <a:ext cx="1661088" cy="153552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097A28-F6CB-4031-8910-A01FD31D0794}"/>
              </a:ext>
            </a:extLst>
          </p:cNvPr>
          <p:cNvGrpSpPr/>
          <p:nvPr/>
        </p:nvGrpSpPr>
        <p:grpSpPr>
          <a:xfrm>
            <a:off x="2535569" y="784583"/>
            <a:ext cx="1752705" cy="2108675"/>
            <a:chOff x="2535569" y="784583"/>
            <a:chExt cx="1752705" cy="21086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A318E6-5769-42D0-8BEC-BB677AD7D746}"/>
                </a:ext>
              </a:extLst>
            </p:cNvPr>
            <p:cNvSpPr txBox="1"/>
            <p:nvPr/>
          </p:nvSpPr>
          <p:spPr>
            <a:xfrm>
              <a:off x="3118017" y="2385427"/>
              <a:ext cx="117025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>
                  <a:solidFill>
                    <a:schemeClr val="accent3">
                      <a:lumMod val="75000"/>
                    </a:schemeClr>
                  </a:solidFill>
                </a:rPr>
                <a:t>Ol gabbro </a:t>
              </a:r>
            </a:p>
            <a:p>
              <a:r>
                <a:rPr lang="en-AU" sz="1350" dirty="0">
                  <a:solidFill>
                    <a:schemeClr val="accent3">
                      <a:lumMod val="75000"/>
                    </a:schemeClr>
                  </a:solidFill>
                </a:rPr>
                <a:t>(</a:t>
              </a:r>
              <a:r>
                <a:rPr lang="en-AU" sz="1350" dirty="0" err="1">
                  <a:solidFill>
                    <a:schemeClr val="accent3">
                      <a:lumMod val="75000"/>
                    </a:schemeClr>
                  </a:solidFill>
                </a:rPr>
                <a:t>Ol+Plag+Cpx</a:t>
              </a:r>
              <a:r>
                <a:rPr lang="en-AU" sz="1350" dirty="0">
                  <a:solidFill>
                    <a:schemeClr val="accent3">
                      <a:lumMod val="75000"/>
                    </a:schemeClr>
                  </a:solidFill>
                </a:rPr>
                <a:t>)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1E7FB31-A1DE-479C-AA61-35F06F8D8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5569" y="784583"/>
              <a:ext cx="1635787" cy="15132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76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Footer Placeholder 3">
            <a:extLst>
              <a:ext uri="{FF2B5EF4-FFF2-40B4-BE49-F238E27FC236}">
                <a16:creationId xmlns:a16="http://schemas.microsoft.com/office/drawing/2014/main" id="{F530AA47-03BA-4997-8A6B-CDA121AB70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1971675" y="4941095"/>
            <a:ext cx="327660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4290" rIns="0" bIns="34290" numCol="1" rtlCol="0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AU"/>
              <a:t>Insert presentation title</a:t>
            </a:r>
            <a:endParaRPr lang="en-AU" altLang="en-US"/>
          </a:p>
        </p:txBody>
      </p:sp>
      <p:pic>
        <p:nvPicPr>
          <p:cNvPr id="49156" name="Picture 2">
            <a:extLst>
              <a:ext uri="{FF2B5EF4-FFF2-40B4-BE49-F238E27FC236}">
                <a16:creationId xmlns:a16="http://schemas.microsoft.com/office/drawing/2014/main" id="{2D09474F-73E4-4B70-ABCC-9BD0FB2EF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6" y="11907"/>
            <a:ext cx="5337572" cy="513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4E23F95-43AC-4748-B0DA-276035662C0B}"/>
              </a:ext>
            </a:extLst>
          </p:cNvPr>
          <p:cNvGrpSpPr/>
          <p:nvPr/>
        </p:nvGrpSpPr>
        <p:grpSpPr>
          <a:xfrm>
            <a:off x="4304049" y="2966497"/>
            <a:ext cx="1110231" cy="300082"/>
            <a:chOff x="4983329" y="4143060"/>
            <a:chExt cx="2007500" cy="400108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9CEFBC6E-8D45-4D2C-A73F-CE481CDDAD53}"/>
                </a:ext>
              </a:extLst>
            </p:cNvPr>
            <p:cNvCxnSpPr>
              <a:cxnSpLocks/>
            </p:cNvCxnSpPr>
            <p:nvPr/>
          </p:nvCxnSpPr>
          <p:spPr>
            <a:xfrm>
              <a:off x="4983329" y="4215068"/>
              <a:ext cx="473254" cy="78028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8D4BE7-D545-4E44-9390-EE1257DA20EA}"/>
                </a:ext>
              </a:extLst>
            </p:cNvPr>
            <p:cNvSpPr txBox="1"/>
            <p:nvPr/>
          </p:nvSpPr>
          <p:spPr>
            <a:xfrm>
              <a:off x="5456583" y="4143060"/>
              <a:ext cx="1534246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>
                  <a:solidFill>
                    <a:srgbClr val="00B0F0"/>
                  </a:solidFill>
                </a:rPr>
                <a:t>Add silica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1098D3-F7A1-4D4C-9AB0-BC2ABA1128F2}"/>
              </a:ext>
            </a:extLst>
          </p:cNvPr>
          <p:cNvCxnSpPr>
            <a:cxnSpLocks/>
          </p:cNvCxnSpPr>
          <p:nvPr/>
        </p:nvCxnSpPr>
        <p:spPr>
          <a:xfrm flipV="1">
            <a:off x="4213546" y="2050603"/>
            <a:ext cx="770837" cy="931683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20583A23-6B91-4DE6-A0B2-07F379EDA518}"/>
              </a:ext>
            </a:extLst>
          </p:cNvPr>
          <p:cNvSpPr/>
          <p:nvPr/>
        </p:nvSpPr>
        <p:spPr>
          <a:xfrm>
            <a:off x="4960656" y="1923678"/>
            <a:ext cx="162018" cy="16201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93CC25-7687-44D5-A3BE-02A098431881}"/>
              </a:ext>
            </a:extLst>
          </p:cNvPr>
          <p:cNvCxnSpPr>
            <a:cxnSpLocks/>
            <a:stCxn id="16" idx="5"/>
          </p:cNvCxnSpPr>
          <p:nvPr/>
        </p:nvCxnSpPr>
        <p:spPr>
          <a:xfrm>
            <a:off x="5098947" y="2061970"/>
            <a:ext cx="175131" cy="11503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2E45D9-C1AA-4D39-B1DE-AF61F7F25B1C}"/>
              </a:ext>
            </a:extLst>
          </p:cNvPr>
          <p:cNvGrpSpPr/>
          <p:nvPr/>
        </p:nvGrpSpPr>
        <p:grpSpPr>
          <a:xfrm>
            <a:off x="3628171" y="1435770"/>
            <a:ext cx="1460390" cy="502766"/>
            <a:chOff x="3313561" y="1914358"/>
            <a:chExt cx="1947186" cy="67035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74A358C-4936-4D94-A188-6E73040AB0A6}"/>
                </a:ext>
              </a:extLst>
            </p:cNvPr>
            <p:cNvSpPr/>
            <p:nvPr/>
          </p:nvSpPr>
          <p:spPr>
            <a:xfrm rot="1844225">
              <a:off x="4609212" y="2351442"/>
              <a:ext cx="651535" cy="23327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01FFD91-DA40-4460-85A3-0AC6AA94D66B}"/>
                </a:ext>
              </a:extLst>
            </p:cNvPr>
            <p:cNvSpPr/>
            <p:nvPr/>
          </p:nvSpPr>
          <p:spPr>
            <a:xfrm>
              <a:off x="4534222" y="2245530"/>
              <a:ext cx="216024" cy="21602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0B516CE-8D8A-4D58-96FE-0B14E580E905}"/>
                </a:ext>
              </a:extLst>
            </p:cNvPr>
            <p:cNvSpPr txBox="1"/>
            <p:nvPr/>
          </p:nvSpPr>
          <p:spPr>
            <a:xfrm>
              <a:off x="3313561" y="1914358"/>
              <a:ext cx="15136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>
                  <a:solidFill>
                    <a:srgbClr val="C00000"/>
                  </a:solidFill>
                </a:rPr>
                <a:t>Olivine + Plag</a:t>
              </a: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8EB036A0-9E55-4DEE-9726-A4DF2F5F0A8B}"/>
              </a:ext>
            </a:extLst>
          </p:cNvPr>
          <p:cNvSpPr/>
          <p:nvPr/>
        </p:nvSpPr>
        <p:spPr>
          <a:xfrm>
            <a:off x="4131341" y="2917003"/>
            <a:ext cx="162018" cy="16201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F4B065-A9F5-4F7D-AC3F-0EBC74C6C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293" y="549097"/>
            <a:ext cx="1661088" cy="15355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550B5F-D625-40AB-A22C-F0755FA38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248" y="2766795"/>
            <a:ext cx="1611133" cy="14921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9238BF-E3CC-42DD-ACB1-2FE6D795A3E5}"/>
              </a:ext>
            </a:extLst>
          </p:cNvPr>
          <p:cNvSpPr txBox="1"/>
          <p:nvPr/>
        </p:nvSpPr>
        <p:spPr>
          <a:xfrm>
            <a:off x="1633862" y="2050603"/>
            <a:ext cx="1853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Troctolite – signature rock type of Voisey’s Bay</a:t>
            </a:r>
          </a:p>
        </p:txBody>
      </p:sp>
    </p:spTree>
    <p:extLst>
      <p:ext uri="{BB962C8B-B14F-4D97-AF65-F5344CB8AC3E}">
        <p14:creationId xmlns:p14="http://schemas.microsoft.com/office/powerpoint/2010/main" val="278309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Footer Placeholder 3">
            <a:extLst>
              <a:ext uri="{FF2B5EF4-FFF2-40B4-BE49-F238E27FC236}">
                <a16:creationId xmlns:a16="http://schemas.microsoft.com/office/drawing/2014/main" id="{F530AA47-03BA-4997-8A6B-CDA121AB70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1971675" y="4941095"/>
            <a:ext cx="3276600" cy="2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4290" rIns="0" bIns="34290" numCol="1" rtlCol="0" anchor="t" anchorCtr="0" compatLnSpc="1">
            <a:prstTxWarp prst="textNoShape">
              <a:avLst/>
            </a:prstTxWarp>
          </a:bodyPr>
          <a:lstStyle>
            <a:defPPr>
              <a:defRPr lang="en-A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AU"/>
              <a:t>Insert presentation title</a:t>
            </a:r>
            <a:endParaRPr lang="en-AU" altLang="en-US"/>
          </a:p>
        </p:txBody>
      </p:sp>
      <p:pic>
        <p:nvPicPr>
          <p:cNvPr id="49156" name="Picture 2">
            <a:extLst>
              <a:ext uri="{FF2B5EF4-FFF2-40B4-BE49-F238E27FC236}">
                <a16:creationId xmlns:a16="http://schemas.microsoft.com/office/drawing/2014/main" id="{2D09474F-73E4-4B70-ABCC-9BD0FB2EF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6" y="11907"/>
            <a:ext cx="5337572" cy="513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C85F800-6867-4F9A-B348-8B3315FEEE35}"/>
              </a:ext>
            </a:extLst>
          </p:cNvPr>
          <p:cNvCxnSpPr/>
          <p:nvPr/>
        </p:nvCxnSpPr>
        <p:spPr>
          <a:xfrm flipV="1">
            <a:off x="4639092" y="2661204"/>
            <a:ext cx="588892" cy="454715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E1E4A8-6D80-4F7D-AF3F-E2D455B32696}"/>
              </a:ext>
            </a:extLst>
          </p:cNvPr>
          <p:cNvCxnSpPr/>
          <p:nvPr/>
        </p:nvCxnSpPr>
        <p:spPr>
          <a:xfrm flipV="1">
            <a:off x="4859425" y="2497208"/>
            <a:ext cx="376013" cy="330592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D155BC-E31C-464F-963E-0144257F721C}"/>
              </a:ext>
            </a:extLst>
          </p:cNvPr>
          <p:cNvCxnSpPr/>
          <p:nvPr/>
        </p:nvCxnSpPr>
        <p:spPr>
          <a:xfrm rot="5400000" flipH="1" flipV="1">
            <a:off x="5123512" y="2400596"/>
            <a:ext cx="343307" cy="148901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1153AA-590B-4543-B49F-3D24D6B69FD9}"/>
              </a:ext>
            </a:extLst>
          </p:cNvPr>
          <p:cNvCxnSpPr/>
          <p:nvPr/>
        </p:nvCxnSpPr>
        <p:spPr>
          <a:xfrm rot="5400000">
            <a:off x="4807150" y="2322316"/>
            <a:ext cx="558403" cy="535781"/>
          </a:xfrm>
          <a:prstGeom prst="line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736AB6-46C7-409A-9FC9-358C0760CA54}"/>
              </a:ext>
            </a:extLst>
          </p:cNvPr>
          <p:cNvCxnSpPr>
            <a:cxnSpLocks/>
          </p:cNvCxnSpPr>
          <p:nvPr/>
        </p:nvCxnSpPr>
        <p:spPr>
          <a:xfrm flipV="1">
            <a:off x="5221643" y="2139702"/>
            <a:ext cx="132599" cy="331371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CECA840-3556-4E7D-84FD-920D4CEECDEA}"/>
              </a:ext>
            </a:extLst>
          </p:cNvPr>
          <p:cNvSpPr txBox="1"/>
          <p:nvPr/>
        </p:nvSpPr>
        <p:spPr>
          <a:xfrm>
            <a:off x="288088" y="945827"/>
            <a:ext cx="2615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Adding silica during contamination commonly causes mafic magmas to crystallise orthopyroxene (enstatite) instead of olivine.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405D48-B5EF-4F90-A34C-339A213C95E6}"/>
              </a:ext>
            </a:extLst>
          </p:cNvPr>
          <p:cNvSpPr/>
          <p:nvPr/>
        </p:nvSpPr>
        <p:spPr>
          <a:xfrm>
            <a:off x="4656442" y="4245936"/>
            <a:ext cx="162018" cy="16201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CEFDE8-15C8-42FE-8DF5-B9A5CCB1B618}"/>
              </a:ext>
            </a:extLst>
          </p:cNvPr>
          <p:cNvSpPr/>
          <p:nvPr/>
        </p:nvSpPr>
        <p:spPr>
          <a:xfrm>
            <a:off x="4536112" y="3023984"/>
            <a:ext cx="162018" cy="16201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B5F65-C31C-498E-AF98-006682736554}"/>
              </a:ext>
            </a:extLst>
          </p:cNvPr>
          <p:cNvSpPr txBox="1"/>
          <p:nvPr/>
        </p:nvSpPr>
        <p:spPr>
          <a:xfrm>
            <a:off x="4780775" y="4423630"/>
            <a:ext cx="10107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Poikilitic</a:t>
            </a:r>
          </a:p>
          <a:p>
            <a:r>
              <a:rPr lang="en-AU" sz="1350" dirty="0"/>
              <a:t>Harzburgite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E24C52-53EC-411E-8CDB-890396BC4323}"/>
              </a:ext>
            </a:extLst>
          </p:cNvPr>
          <p:cNvGrpSpPr/>
          <p:nvPr/>
        </p:nvGrpSpPr>
        <p:grpSpPr>
          <a:xfrm>
            <a:off x="169708" y="1843763"/>
            <a:ext cx="3679391" cy="3061241"/>
            <a:chOff x="169708" y="1843763"/>
            <a:chExt cx="3679391" cy="30612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324480-B8A9-41B6-9C14-25E44F2A3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708" y="2317730"/>
              <a:ext cx="3679391" cy="2587274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72598BB-153D-4578-97DA-914B22E1C7AA}"/>
                </a:ext>
              </a:extLst>
            </p:cNvPr>
            <p:cNvSpPr/>
            <p:nvPr/>
          </p:nvSpPr>
          <p:spPr>
            <a:xfrm>
              <a:off x="674306" y="1855163"/>
              <a:ext cx="1624465" cy="469150"/>
            </a:xfrm>
            <a:custGeom>
              <a:avLst/>
              <a:gdLst>
                <a:gd name="connsiteX0" fmla="*/ 0 w 1624465"/>
                <a:gd name="connsiteY0" fmla="*/ 428283 h 469150"/>
                <a:gd name="connsiteX1" fmla="*/ 485296 w 1624465"/>
                <a:gd name="connsiteY1" fmla="*/ 55371 h 469150"/>
                <a:gd name="connsiteX2" fmla="*/ 1052326 w 1624465"/>
                <a:gd name="connsiteY2" fmla="*/ 45154 h 469150"/>
                <a:gd name="connsiteX3" fmla="*/ 1624465 w 1624465"/>
                <a:gd name="connsiteY3" fmla="*/ 469150 h 46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465" h="469150">
                  <a:moveTo>
                    <a:pt x="0" y="428283"/>
                  </a:moveTo>
                  <a:cubicBezTo>
                    <a:pt x="154954" y="273754"/>
                    <a:pt x="309908" y="119226"/>
                    <a:pt x="485296" y="55371"/>
                  </a:cubicBezTo>
                  <a:cubicBezTo>
                    <a:pt x="660684" y="-8484"/>
                    <a:pt x="862465" y="-23809"/>
                    <a:pt x="1052326" y="45154"/>
                  </a:cubicBezTo>
                  <a:cubicBezTo>
                    <a:pt x="1242187" y="114117"/>
                    <a:pt x="1433326" y="291633"/>
                    <a:pt x="1624465" y="46915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1844322-EFD6-4B07-91F4-F81D86346D20}"/>
                </a:ext>
              </a:extLst>
            </p:cNvPr>
            <p:cNvSpPr/>
            <p:nvPr/>
          </p:nvSpPr>
          <p:spPr>
            <a:xfrm flipH="1">
              <a:off x="1035491" y="1843763"/>
              <a:ext cx="1648146" cy="469150"/>
            </a:xfrm>
            <a:custGeom>
              <a:avLst/>
              <a:gdLst>
                <a:gd name="connsiteX0" fmla="*/ 0 w 1624465"/>
                <a:gd name="connsiteY0" fmla="*/ 428283 h 469150"/>
                <a:gd name="connsiteX1" fmla="*/ 485296 w 1624465"/>
                <a:gd name="connsiteY1" fmla="*/ 55371 h 469150"/>
                <a:gd name="connsiteX2" fmla="*/ 1052326 w 1624465"/>
                <a:gd name="connsiteY2" fmla="*/ 45154 h 469150"/>
                <a:gd name="connsiteX3" fmla="*/ 1624465 w 1624465"/>
                <a:gd name="connsiteY3" fmla="*/ 469150 h 46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465" h="469150">
                  <a:moveTo>
                    <a:pt x="0" y="428283"/>
                  </a:moveTo>
                  <a:cubicBezTo>
                    <a:pt x="154954" y="273754"/>
                    <a:pt x="309908" y="119226"/>
                    <a:pt x="485296" y="55371"/>
                  </a:cubicBezTo>
                  <a:cubicBezTo>
                    <a:pt x="660684" y="-8484"/>
                    <a:pt x="862465" y="-23809"/>
                    <a:pt x="1052326" y="45154"/>
                  </a:cubicBezTo>
                  <a:cubicBezTo>
                    <a:pt x="1242187" y="114117"/>
                    <a:pt x="1433326" y="291633"/>
                    <a:pt x="1624465" y="46915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6E80D0-DD06-4A14-9DF2-E46FDE639CC0}"/>
              </a:ext>
            </a:extLst>
          </p:cNvPr>
          <p:cNvGrpSpPr/>
          <p:nvPr/>
        </p:nvGrpSpPr>
        <p:grpSpPr>
          <a:xfrm>
            <a:off x="2831492" y="195486"/>
            <a:ext cx="1761732" cy="1811463"/>
            <a:chOff x="2831492" y="195486"/>
            <a:chExt cx="1761732" cy="18114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210A81-8216-45CB-9AB3-E9D2E7F09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8969" y="195486"/>
              <a:ext cx="1614255" cy="150068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9668AA-C470-422A-B1F8-D5856B506063}"/>
                </a:ext>
              </a:extLst>
            </p:cNvPr>
            <p:cNvSpPr txBox="1"/>
            <p:nvPr/>
          </p:nvSpPr>
          <p:spPr>
            <a:xfrm>
              <a:off x="2831492" y="1637617"/>
              <a:ext cx="778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Norite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1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2">
            <a:extLst>
              <a:ext uri="{FF2B5EF4-FFF2-40B4-BE49-F238E27FC236}">
                <a16:creationId xmlns:a16="http://schemas.microsoft.com/office/drawing/2014/main" id="{2D09474F-73E4-4B70-ABCC-9BD0FB2EF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6" y="11907"/>
            <a:ext cx="5337572" cy="513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C85F800-6867-4F9A-B348-8B3315FEEE35}"/>
              </a:ext>
            </a:extLst>
          </p:cNvPr>
          <p:cNvCxnSpPr/>
          <p:nvPr/>
        </p:nvCxnSpPr>
        <p:spPr>
          <a:xfrm flipV="1">
            <a:off x="4639092" y="2661204"/>
            <a:ext cx="588892" cy="454715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E1E4A8-6D80-4F7D-AF3F-E2D455B32696}"/>
              </a:ext>
            </a:extLst>
          </p:cNvPr>
          <p:cNvCxnSpPr/>
          <p:nvPr/>
        </p:nvCxnSpPr>
        <p:spPr>
          <a:xfrm flipV="1">
            <a:off x="4859425" y="2497208"/>
            <a:ext cx="376013" cy="330592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D155BC-E31C-464F-963E-0144257F721C}"/>
              </a:ext>
            </a:extLst>
          </p:cNvPr>
          <p:cNvCxnSpPr/>
          <p:nvPr/>
        </p:nvCxnSpPr>
        <p:spPr>
          <a:xfrm rot="5400000" flipH="1" flipV="1">
            <a:off x="5123512" y="2400596"/>
            <a:ext cx="343307" cy="148901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1153AA-590B-4543-B49F-3D24D6B69FD9}"/>
              </a:ext>
            </a:extLst>
          </p:cNvPr>
          <p:cNvCxnSpPr/>
          <p:nvPr/>
        </p:nvCxnSpPr>
        <p:spPr>
          <a:xfrm rot="5400000">
            <a:off x="4807150" y="2322316"/>
            <a:ext cx="558403" cy="535781"/>
          </a:xfrm>
          <a:prstGeom prst="line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736AB6-46C7-409A-9FC9-358C0760CA54}"/>
              </a:ext>
            </a:extLst>
          </p:cNvPr>
          <p:cNvCxnSpPr/>
          <p:nvPr/>
        </p:nvCxnSpPr>
        <p:spPr>
          <a:xfrm rot="5400000" flipH="1" flipV="1">
            <a:off x="5129795" y="2298337"/>
            <a:ext cx="264583" cy="8088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54E23F95-43AC-4748-B0DA-276035662C0B}"/>
              </a:ext>
            </a:extLst>
          </p:cNvPr>
          <p:cNvGrpSpPr/>
          <p:nvPr/>
        </p:nvGrpSpPr>
        <p:grpSpPr>
          <a:xfrm>
            <a:off x="4734019" y="3107298"/>
            <a:ext cx="1349922" cy="300082"/>
            <a:chOff x="4788024" y="4143060"/>
            <a:chExt cx="1799895" cy="400108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9CEFBC6E-8D45-4D2C-A73F-CE481CDDAD53}"/>
                </a:ext>
              </a:extLst>
            </p:cNvPr>
            <p:cNvCxnSpPr/>
            <p:nvPr/>
          </p:nvCxnSpPr>
          <p:spPr>
            <a:xfrm>
              <a:off x="4788024" y="4154557"/>
              <a:ext cx="668559" cy="138539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8D4BE7-D545-4E44-9390-EE1257DA20EA}"/>
                </a:ext>
              </a:extLst>
            </p:cNvPr>
            <p:cNvSpPr txBox="1"/>
            <p:nvPr/>
          </p:nvSpPr>
          <p:spPr>
            <a:xfrm>
              <a:off x="5456583" y="4143060"/>
              <a:ext cx="1131336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>
                  <a:solidFill>
                    <a:srgbClr val="00B0F0"/>
                  </a:solidFill>
                </a:rPr>
                <a:t>Add silica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98048FB-7E1D-4059-BBAE-041542F1D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04170"/>
            <a:ext cx="5837019" cy="1356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CA840-3556-4E7D-84FD-920D4CEECDEA}"/>
              </a:ext>
            </a:extLst>
          </p:cNvPr>
          <p:cNvSpPr txBox="1"/>
          <p:nvPr/>
        </p:nvSpPr>
        <p:spPr>
          <a:xfrm>
            <a:off x="152937" y="1639083"/>
            <a:ext cx="32323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Dynamic contamination </a:t>
            </a:r>
            <a:r>
              <a:rPr lang="en-AU" sz="1350" dirty="0">
                <a:sym typeface="Wingdings" panose="05000000000000000000" pitchFamily="2" charset="2"/>
              </a:rPr>
              <a:t> opx cumulates, “</a:t>
            </a:r>
            <a:r>
              <a:rPr lang="en-AU" sz="1350" dirty="0" err="1">
                <a:sym typeface="Wingdings" panose="05000000000000000000" pitchFamily="2" charset="2"/>
              </a:rPr>
              <a:t>oikocrystites</a:t>
            </a:r>
            <a:r>
              <a:rPr lang="en-AU" sz="1350" dirty="0">
                <a:sym typeface="Wingdings" panose="05000000000000000000" pitchFamily="2" charset="2"/>
              </a:rPr>
              <a:t>”, complex Cr zoning</a:t>
            </a:r>
            <a:r>
              <a:rPr lang="en-AU" sz="135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7A360D-CF83-49ED-A899-E84342EDE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319573" y="1501886"/>
            <a:ext cx="5122082" cy="2186453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1A2659A-2C2B-4D33-A6F3-7C752D605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6" y="2311005"/>
            <a:ext cx="3810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CFF43E-9B69-441B-BD2B-DD2996633966}"/>
              </a:ext>
            </a:extLst>
          </p:cNvPr>
          <p:cNvSpPr txBox="1"/>
          <p:nvPr/>
        </p:nvSpPr>
        <p:spPr>
          <a:xfrm>
            <a:off x="160286" y="4791060"/>
            <a:ext cx="53478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Ntaka, Tanzania. Barnes et al., 2016, J Pet. doi:10.1093/petrology/egw036</a:t>
            </a:r>
          </a:p>
          <a:p>
            <a:endParaRPr lang="en-AU" sz="13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42528-567F-4E0B-8AED-26A203076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16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C9D90B-4A85-4290-8AE7-D054EB48CA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1600" y="195486"/>
            <a:ext cx="7272808" cy="481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10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8719A-A420-4592-94E6-48CC175D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3577" y="4878250"/>
            <a:ext cx="3238303" cy="127346"/>
          </a:xfrm>
        </p:spPr>
        <p:txBody>
          <a:bodyPr/>
          <a:lstStyle/>
          <a:p>
            <a:r>
              <a:rPr lang="en-AU" dirty="0"/>
              <a:t>SGA Lithogeochem and mineral chem in exploration|  Steve Barnes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42528-567F-4E0B-8AED-26A203076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17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86C58-F28D-4F2B-B0B5-860CD1D5AB2D}"/>
              </a:ext>
            </a:extLst>
          </p:cNvPr>
          <p:cNvSpPr txBox="1"/>
          <p:nvPr/>
        </p:nvSpPr>
        <p:spPr>
          <a:xfrm>
            <a:off x="825319" y="195486"/>
            <a:ext cx="326763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In a cumulate rock, the cumulus mineralogy determines the whole rock composition.</a:t>
            </a:r>
          </a:p>
          <a:p>
            <a:endParaRPr lang="en-AU" sz="1350" dirty="0"/>
          </a:p>
          <a:p>
            <a:r>
              <a:rPr lang="en-AU" sz="1350" dirty="0"/>
              <a:t>In a non-cumulate rock, the bulk composition determines the mineralogy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D6021F-3F75-4BA0-B875-C3C7EA168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63638"/>
            <a:ext cx="4268990" cy="2708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966CB5-AA4C-4B06-9D0D-643BAC38ED9D}"/>
              </a:ext>
            </a:extLst>
          </p:cNvPr>
          <p:cNvSpPr txBox="1"/>
          <p:nvPr/>
        </p:nvSpPr>
        <p:spPr>
          <a:xfrm>
            <a:off x="107504" y="4272463"/>
            <a:ext cx="21836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/>
              <a:t>Orthocumulate, ~50% trapped liquid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066EEC-8EC9-48B9-8515-FFCAF246CCBA}"/>
              </a:ext>
            </a:extLst>
          </p:cNvPr>
          <p:cNvSpPr txBox="1"/>
          <p:nvPr/>
        </p:nvSpPr>
        <p:spPr>
          <a:xfrm>
            <a:off x="2363026" y="4272463"/>
            <a:ext cx="19415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/>
              <a:t>Adcumulate, &lt;5% trapped liquid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5F6AFC-F201-48E1-83F4-9D578170D0E3}"/>
              </a:ext>
            </a:extLst>
          </p:cNvPr>
          <p:cNvSpPr txBox="1"/>
          <p:nvPr/>
        </p:nvSpPr>
        <p:spPr>
          <a:xfrm>
            <a:off x="5062417" y="3867894"/>
            <a:ext cx="326763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Orthocumulates are somewhere in between</a:t>
            </a:r>
          </a:p>
          <a:p>
            <a:r>
              <a:rPr lang="en-AU" sz="1350" dirty="0"/>
              <a:t>Mixture of cumulus mineral plus liquid compositions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84E1DE-4DF3-4848-B4A8-714EEFC09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27534"/>
            <a:ext cx="4248473" cy="25671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1A22CE-804B-475F-91C3-9DA484F14B38}"/>
              </a:ext>
            </a:extLst>
          </p:cNvPr>
          <p:cNvSpPr txBox="1"/>
          <p:nvPr/>
        </p:nvSpPr>
        <p:spPr>
          <a:xfrm>
            <a:off x="4716016" y="3194682"/>
            <a:ext cx="1112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Olivine + liquid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AE9970-89EE-400F-A1C2-F330920B4900}"/>
              </a:ext>
            </a:extLst>
          </p:cNvPr>
          <p:cNvSpPr txBox="1"/>
          <p:nvPr/>
        </p:nvSpPr>
        <p:spPr>
          <a:xfrm>
            <a:off x="6732239" y="3148515"/>
            <a:ext cx="230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Liquid crystallises to form intercumulus phases, + overgrowth on cumulus phases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3883C1-A26F-414C-8E65-88528A5FA33E}"/>
              </a:ext>
            </a:extLst>
          </p:cNvPr>
          <p:cNvCxnSpPr/>
          <p:nvPr/>
        </p:nvCxnSpPr>
        <p:spPr>
          <a:xfrm>
            <a:off x="6588224" y="1995686"/>
            <a:ext cx="2160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512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F960B-E5DC-4AA5-B61D-0F5F8701BF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B7620-F6D2-4724-9A1F-559270FE52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18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9A483-05E2-4B4E-8D93-3AF081F4332E}"/>
              </a:ext>
            </a:extLst>
          </p:cNvPr>
          <p:cNvSpPr txBox="1"/>
          <p:nvPr/>
        </p:nvSpPr>
        <p:spPr>
          <a:xfrm>
            <a:off x="179512" y="987574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Standard Geochem two-oxide plots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E32918-3D1F-4525-807F-37BCD843A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492" y="0"/>
            <a:ext cx="7284931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E4794A-3F1B-4518-A78C-7847DFC53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63" b="31563"/>
          <a:stretch/>
        </p:blipFill>
        <p:spPr>
          <a:xfrm>
            <a:off x="173088" y="2283718"/>
            <a:ext cx="1400175" cy="231116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9145DCF-F974-49DF-8162-B71A51919375}"/>
              </a:ext>
            </a:extLst>
          </p:cNvPr>
          <p:cNvGrpSpPr/>
          <p:nvPr/>
        </p:nvGrpSpPr>
        <p:grpSpPr>
          <a:xfrm>
            <a:off x="2842181" y="509047"/>
            <a:ext cx="5425126" cy="4185501"/>
            <a:chOff x="2842181" y="509047"/>
            <a:chExt cx="5425126" cy="418550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F606609-463F-402B-B7AD-23997FDC5408}"/>
                </a:ext>
              </a:extLst>
            </p:cNvPr>
            <p:cNvSpPr/>
            <p:nvPr/>
          </p:nvSpPr>
          <p:spPr>
            <a:xfrm>
              <a:off x="2842181" y="509047"/>
              <a:ext cx="1616697" cy="975675"/>
            </a:xfrm>
            <a:custGeom>
              <a:avLst/>
              <a:gdLst>
                <a:gd name="connsiteX0" fmla="*/ 0 w 1616697"/>
                <a:gd name="connsiteY0" fmla="*/ 0 h 975675"/>
                <a:gd name="connsiteX1" fmla="*/ 834273 w 1616697"/>
                <a:gd name="connsiteY1" fmla="*/ 14141 h 975675"/>
                <a:gd name="connsiteX2" fmla="*/ 1338607 w 1616697"/>
                <a:gd name="connsiteY2" fmla="*/ 122549 h 975675"/>
                <a:gd name="connsiteX3" fmla="*/ 1616697 w 1616697"/>
                <a:gd name="connsiteY3" fmla="*/ 674017 h 975675"/>
                <a:gd name="connsiteX4" fmla="*/ 1414021 w 1616697"/>
                <a:gd name="connsiteY4" fmla="*/ 975675 h 975675"/>
                <a:gd name="connsiteX5" fmla="*/ 975675 w 1616697"/>
                <a:gd name="connsiteY5" fmla="*/ 796565 h 975675"/>
                <a:gd name="connsiteX6" fmla="*/ 669304 w 1616697"/>
                <a:gd name="connsiteY6" fmla="*/ 617456 h 975675"/>
                <a:gd name="connsiteX7" fmla="*/ 334652 w 1616697"/>
                <a:gd name="connsiteY7" fmla="*/ 381786 h 975675"/>
                <a:gd name="connsiteX8" fmla="*/ 4714 w 1616697"/>
                <a:gd name="connsiteY8" fmla="*/ 131976 h 975675"/>
                <a:gd name="connsiteX9" fmla="*/ 0 w 1616697"/>
                <a:gd name="connsiteY9" fmla="*/ 0 h 97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6697" h="975675">
                  <a:moveTo>
                    <a:pt x="0" y="0"/>
                  </a:moveTo>
                  <a:lnTo>
                    <a:pt x="834273" y="14141"/>
                  </a:lnTo>
                  <a:lnTo>
                    <a:pt x="1338607" y="122549"/>
                  </a:lnTo>
                  <a:lnTo>
                    <a:pt x="1616697" y="674017"/>
                  </a:lnTo>
                  <a:lnTo>
                    <a:pt x="1414021" y="975675"/>
                  </a:lnTo>
                  <a:lnTo>
                    <a:pt x="975675" y="796565"/>
                  </a:lnTo>
                  <a:lnTo>
                    <a:pt x="669304" y="617456"/>
                  </a:lnTo>
                  <a:lnTo>
                    <a:pt x="334652" y="381786"/>
                  </a:lnTo>
                  <a:lnTo>
                    <a:pt x="4714" y="13197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37E36B-06E9-41F0-9D18-2C3FDF956533}"/>
                </a:ext>
              </a:extLst>
            </p:cNvPr>
            <p:cNvSpPr txBox="1"/>
            <p:nvPr/>
          </p:nvSpPr>
          <p:spPr>
            <a:xfrm>
              <a:off x="3419872" y="627534"/>
              <a:ext cx="8883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Opx-bearing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13A8829-C2D5-48F2-8244-4140F64D9B77}"/>
                </a:ext>
              </a:extLst>
            </p:cNvPr>
            <p:cNvSpPr/>
            <p:nvPr/>
          </p:nvSpPr>
          <p:spPr>
            <a:xfrm>
              <a:off x="6528062" y="1414021"/>
              <a:ext cx="1739245" cy="655163"/>
            </a:xfrm>
            <a:custGeom>
              <a:avLst/>
              <a:gdLst>
                <a:gd name="connsiteX0" fmla="*/ 1739245 w 1739245"/>
                <a:gd name="connsiteY0" fmla="*/ 584461 h 655163"/>
                <a:gd name="connsiteX1" fmla="*/ 876693 w 1739245"/>
                <a:gd name="connsiteY1" fmla="*/ 263950 h 655163"/>
                <a:gd name="connsiteX2" fmla="*/ 282804 w 1739245"/>
                <a:gd name="connsiteY2" fmla="*/ 14140 h 655163"/>
                <a:gd name="connsiteX3" fmla="*/ 75414 w 1739245"/>
                <a:gd name="connsiteY3" fmla="*/ 0 h 655163"/>
                <a:gd name="connsiteX4" fmla="*/ 0 w 1739245"/>
                <a:gd name="connsiteY4" fmla="*/ 127261 h 655163"/>
                <a:gd name="connsiteX5" fmla="*/ 9427 w 1739245"/>
                <a:gd name="connsiteY5" fmla="*/ 339365 h 655163"/>
                <a:gd name="connsiteX6" fmla="*/ 207390 w 1739245"/>
                <a:gd name="connsiteY6" fmla="*/ 490193 h 655163"/>
                <a:gd name="connsiteX7" fmla="*/ 942680 w 1739245"/>
                <a:gd name="connsiteY7" fmla="*/ 598602 h 655163"/>
                <a:gd name="connsiteX8" fmla="*/ 1465868 w 1739245"/>
                <a:gd name="connsiteY8" fmla="*/ 655163 h 655163"/>
                <a:gd name="connsiteX9" fmla="*/ 1739245 w 1739245"/>
                <a:gd name="connsiteY9" fmla="*/ 584461 h 65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9245" h="655163">
                  <a:moveTo>
                    <a:pt x="1739245" y="584461"/>
                  </a:moveTo>
                  <a:lnTo>
                    <a:pt x="876693" y="263950"/>
                  </a:lnTo>
                  <a:lnTo>
                    <a:pt x="282804" y="14140"/>
                  </a:lnTo>
                  <a:lnTo>
                    <a:pt x="75414" y="0"/>
                  </a:lnTo>
                  <a:lnTo>
                    <a:pt x="0" y="127261"/>
                  </a:lnTo>
                  <a:lnTo>
                    <a:pt x="9427" y="339365"/>
                  </a:lnTo>
                  <a:lnTo>
                    <a:pt x="207390" y="490193"/>
                  </a:lnTo>
                  <a:lnTo>
                    <a:pt x="942680" y="598602"/>
                  </a:lnTo>
                  <a:lnTo>
                    <a:pt x="1465868" y="655163"/>
                  </a:lnTo>
                  <a:lnTo>
                    <a:pt x="1739245" y="584461"/>
                  </a:lnTo>
                  <a:close/>
                </a:path>
              </a:pathLst>
            </a:cu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CD2D758-98D5-46F0-9F1B-99DD91F7D72A}"/>
                </a:ext>
              </a:extLst>
            </p:cNvPr>
            <p:cNvSpPr/>
            <p:nvPr/>
          </p:nvSpPr>
          <p:spPr>
            <a:xfrm>
              <a:off x="6400800" y="3907410"/>
              <a:ext cx="1701538" cy="787138"/>
            </a:xfrm>
            <a:custGeom>
              <a:avLst/>
              <a:gdLst>
                <a:gd name="connsiteX0" fmla="*/ 1630837 w 1701538"/>
                <a:gd name="connsiteY0" fmla="*/ 0 h 787138"/>
                <a:gd name="connsiteX1" fmla="*/ 683443 w 1701538"/>
                <a:gd name="connsiteY1" fmla="*/ 273378 h 787138"/>
                <a:gd name="connsiteX2" fmla="*/ 292231 w 1701538"/>
                <a:gd name="connsiteY2" fmla="*/ 419493 h 787138"/>
                <a:gd name="connsiteX3" fmla="*/ 0 w 1701538"/>
                <a:gd name="connsiteY3" fmla="*/ 589176 h 787138"/>
                <a:gd name="connsiteX4" fmla="*/ 56561 w 1701538"/>
                <a:gd name="connsiteY4" fmla="*/ 735291 h 787138"/>
                <a:gd name="connsiteX5" fmla="*/ 230957 w 1701538"/>
                <a:gd name="connsiteY5" fmla="*/ 787138 h 787138"/>
                <a:gd name="connsiteX6" fmla="*/ 1343320 w 1701538"/>
                <a:gd name="connsiteY6" fmla="*/ 584462 h 787138"/>
                <a:gd name="connsiteX7" fmla="*/ 1701538 w 1701538"/>
                <a:gd name="connsiteY7" fmla="*/ 315798 h 787138"/>
                <a:gd name="connsiteX8" fmla="*/ 1630837 w 1701538"/>
                <a:gd name="connsiteY8" fmla="*/ 0 h 78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1538" h="787138">
                  <a:moveTo>
                    <a:pt x="1630837" y="0"/>
                  </a:moveTo>
                  <a:lnTo>
                    <a:pt x="683443" y="273378"/>
                  </a:lnTo>
                  <a:lnTo>
                    <a:pt x="292231" y="419493"/>
                  </a:lnTo>
                  <a:lnTo>
                    <a:pt x="0" y="589176"/>
                  </a:lnTo>
                  <a:lnTo>
                    <a:pt x="56561" y="735291"/>
                  </a:lnTo>
                  <a:lnTo>
                    <a:pt x="230957" y="787138"/>
                  </a:lnTo>
                  <a:lnTo>
                    <a:pt x="1343320" y="584462"/>
                  </a:lnTo>
                  <a:lnTo>
                    <a:pt x="1701538" y="315798"/>
                  </a:lnTo>
                  <a:lnTo>
                    <a:pt x="1630837" y="0"/>
                  </a:lnTo>
                  <a:close/>
                </a:path>
              </a:pathLst>
            </a:cu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4FDCC3-5B89-4F2D-91E6-C4F3509CD62F}"/>
                </a:ext>
              </a:extLst>
            </p:cNvPr>
            <p:cNvSpPr txBox="1"/>
            <p:nvPr/>
          </p:nvSpPr>
          <p:spPr>
            <a:xfrm>
              <a:off x="6300192" y="1901245"/>
              <a:ext cx="8883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Opx-bearing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5D398D-2089-4B27-BC3F-A6928E7C4062}"/>
                </a:ext>
              </a:extLst>
            </p:cNvPr>
            <p:cNvSpPr txBox="1"/>
            <p:nvPr/>
          </p:nvSpPr>
          <p:spPr>
            <a:xfrm>
              <a:off x="6953491" y="4227934"/>
              <a:ext cx="8883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Opx-bearing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C7155D-57ED-4B7C-B34F-19DCE06033E9}"/>
              </a:ext>
            </a:extLst>
          </p:cNvPr>
          <p:cNvGrpSpPr/>
          <p:nvPr/>
        </p:nvGrpSpPr>
        <p:grpSpPr>
          <a:xfrm>
            <a:off x="3940404" y="1480567"/>
            <a:ext cx="5118439" cy="3308249"/>
            <a:chOff x="3940404" y="1480567"/>
            <a:chExt cx="5118439" cy="330824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DE4CCDB-AAF8-4181-9391-B6A86A043409}"/>
                </a:ext>
              </a:extLst>
            </p:cNvPr>
            <p:cNvSpPr/>
            <p:nvPr/>
          </p:nvSpPr>
          <p:spPr>
            <a:xfrm>
              <a:off x="3940404" y="1563638"/>
              <a:ext cx="1197204" cy="461655"/>
            </a:xfrm>
            <a:custGeom>
              <a:avLst/>
              <a:gdLst>
                <a:gd name="connsiteX0" fmla="*/ 1197204 w 1197204"/>
                <a:gd name="connsiteY0" fmla="*/ 523187 h 570321"/>
                <a:gd name="connsiteX1" fmla="*/ 372359 w 1197204"/>
                <a:gd name="connsiteY1" fmla="*/ 65987 h 570321"/>
                <a:gd name="connsiteX2" fmla="*/ 136689 w 1197204"/>
                <a:gd name="connsiteY2" fmla="*/ 0 h 570321"/>
                <a:gd name="connsiteX3" fmla="*/ 0 w 1197204"/>
                <a:gd name="connsiteY3" fmla="*/ 80128 h 570321"/>
                <a:gd name="connsiteX4" fmla="*/ 47134 w 1197204"/>
                <a:gd name="connsiteY4" fmla="*/ 353505 h 570321"/>
                <a:gd name="connsiteX5" fmla="*/ 362932 w 1197204"/>
                <a:gd name="connsiteY5" fmla="*/ 490193 h 570321"/>
                <a:gd name="connsiteX6" fmla="*/ 1022808 w 1197204"/>
                <a:gd name="connsiteY6" fmla="*/ 570321 h 570321"/>
                <a:gd name="connsiteX7" fmla="*/ 1197204 w 1197204"/>
                <a:gd name="connsiteY7" fmla="*/ 523187 h 57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7204" h="570321">
                  <a:moveTo>
                    <a:pt x="1197204" y="523187"/>
                  </a:moveTo>
                  <a:lnTo>
                    <a:pt x="372359" y="65987"/>
                  </a:lnTo>
                  <a:lnTo>
                    <a:pt x="136689" y="0"/>
                  </a:lnTo>
                  <a:lnTo>
                    <a:pt x="0" y="80128"/>
                  </a:lnTo>
                  <a:lnTo>
                    <a:pt x="47134" y="353505"/>
                  </a:lnTo>
                  <a:lnTo>
                    <a:pt x="362932" y="490193"/>
                  </a:lnTo>
                  <a:lnTo>
                    <a:pt x="1022808" y="570321"/>
                  </a:lnTo>
                  <a:lnTo>
                    <a:pt x="1197204" y="523187"/>
                  </a:lnTo>
                  <a:close/>
                </a:path>
              </a:pathLst>
            </a:cu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860761-C6B0-4257-8E05-34F6E6BA8B7C}"/>
                </a:ext>
              </a:extLst>
            </p:cNvPr>
            <p:cNvSpPr/>
            <p:nvPr/>
          </p:nvSpPr>
          <p:spPr>
            <a:xfrm>
              <a:off x="7621571" y="1503575"/>
              <a:ext cx="1192491" cy="678730"/>
            </a:xfrm>
            <a:custGeom>
              <a:avLst/>
              <a:gdLst>
                <a:gd name="connsiteX0" fmla="*/ 1192491 w 1192491"/>
                <a:gd name="connsiteY0" fmla="*/ 603316 h 678730"/>
                <a:gd name="connsiteX1" fmla="*/ 207390 w 1192491"/>
                <a:gd name="connsiteY1" fmla="*/ 32994 h 678730"/>
                <a:gd name="connsiteX2" fmla="*/ 70701 w 1192491"/>
                <a:gd name="connsiteY2" fmla="*/ 0 h 678730"/>
                <a:gd name="connsiteX3" fmla="*/ 0 w 1192491"/>
                <a:gd name="connsiteY3" fmla="*/ 98982 h 678730"/>
                <a:gd name="connsiteX4" fmla="*/ 28281 w 1192491"/>
                <a:gd name="connsiteY4" fmla="*/ 259237 h 678730"/>
                <a:gd name="connsiteX5" fmla="*/ 447773 w 1192491"/>
                <a:gd name="connsiteY5" fmla="*/ 476054 h 678730"/>
                <a:gd name="connsiteX6" fmla="*/ 777711 w 1192491"/>
                <a:gd name="connsiteY6" fmla="*/ 626883 h 678730"/>
                <a:gd name="connsiteX7" fmla="*/ 1008668 w 1192491"/>
                <a:gd name="connsiteY7" fmla="*/ 678730 h 678730"/>
                <a:gd name="connsiteX8" fmla="*/ 1192491 w 1192491"/>
                <a:gd name="connsiteY8" fmla="*/ 603316 h 67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2491" h="678730">
                  <a:moveTo>
                    <a:pt x="1192491" y="603316"/>
                  </a:moveTo>
                  <a:lnTo>
                    <a:pt x="207390" y="32994"/>
                  </a:lnTo>
                  <a:lnTo>
                    <a:pt x="70701" y="0"/>
                  </a:lnTo>
                  <a:lnTo>
                    <a:pt x="0" y="98982"/>
                  </a:lnTo>
                  <a:lnTo>
                    <a:pt x="28281" y="259237"/>
                  </a:lnTo>
                  <a:lnTo>
                    <a:pt x="447773" y="476054"/>
                  </a:lnTo>
                  <a:lnTo>
                    <a:pt x="777711" y="626883"/>
                  </a:lnTo>
                  <a:lnTo>
                    <a:pt x="1008668" y="678730"/>
                  </a:lnTo>
                  <a:lnTo>
                    <a:pt x="1192491" y="603316"/>
                  </a:lnTo>
                  <a:close/>
                </a:path>
              </a:pathLst>
            </a:cu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66A3EDF-3311-4689-BA57-38DC7B794876}"/>
                </a:ext>
              </a:extLst>
            </p:cNvPr>
            <p:cNvSpPr/>
            <p:nvPr/>
          </p:nvSpPr>
          <p:spPr>
            <a:xfrm>
              <a:off x="3959258" y="4477732"/>
              <a:ext cx="1216057" cy="311084"/>
            </a:xfrm>
            <a:custGeom>
              <a:avLst/>
              <a:gdLst>
                <a:gd name="connsiteX0" fmla="*/ 1197204 w 1216057"/>
                <a:gd name="connsiteY0" fmla="*/ 193249 h 311084"/>
                <a:gd name="connsiteX1" fmla="*/ 259237 w 1216057"/>
                <a:gd name="connsiteY1" fmla="*/ 4713 h 311084"/>
                <a:gd name="connsiteX2" fmla="*/ 65987 w 1216057"/>
                <a:gd name="connsiteY2" fmla="*/ 0 h 311084"/>
                <a:gd name="connsiteX3" fmla="*/ 0 w 1216057"/>
                <a:gd name="connsiteY3" fmla="*/ 164969 h 311084"/>
                <a:gd name="connsiteX4" fmla="*/ 47134 w 1216057"/>
                <a:gd name="connsiteY4" fmla="*/ 282804 h 311084"/>
                <a:gd name="connsiteX5" fmla="*/ 608029 w 1216057"/>
                <a:gd name="connsiteY5" fmla="*/ 311084 h 311084"/>
                <a:gd name="connsiteX6" fmla="*/ 1216057 w 1216057"/>
                <a:gd name="connsiteY6" fmla="*/ 292231 h 311084"/>
                <a:gd name="connsiteX7" fmla="*/ 1197204 w 1216057"/>
                <a:gd name="connsiteY7" fmla="*/ 193249 h 31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6057" h="311084">
                  <a:moveTo>
                    <a:pt x="1197204" y="193249"/>
                  </a:moveTo>
                  <a:lnTo>
                    <a:pt x="259237" y="4713"/>
                  </a:lnTo>
                  <a:lnTo>
                    <a:pt x="65987" y="0"/>
                  </a:lnTo>
                  <a:lnTo>
                    <a:pt x="0" y="164969"/>
                  </a:lnTo>
                  <a:lnTo>
                    <a:pt x="47134" y="282804"/>
                  </a:lnTo>
                  <a:lnTo>
                    <a:pt x="608029" y="311084"/>
                  </a:lnTo>
                  <a:lnTo>
                    <a:pt x="1216057" y="292231"/>
                  </a:lnTo>
                  <a:lnTo>
                    <a:pt x="1197204" y="193249"/>
                  </a:lnTo>
                  <a:close/>
                </a:path>
              </a:pathLst>
            </a:cu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408598-FFAE-4873-BB8A-C278DB148FA6}"/>
                </a:ext>
              </a:extLst>
            </p:cNvPr>
            <p:cNvSpPr/>
            <p:nvPr/>
          </p:nvSpPr>
          <p:spPr>
            <a:xfrm>
              <a:off x="7739406" y="3511485"/>
              <a:ext cx="1074656" cy="636309"/>
            </a:xfrm>
            <a:custGeom>
              <a:avLst/>
              <a:gdLst>
                <a:gd name="connsiteX0" fmla="*/ 1032235 w 1074656"/>
                <a:gd name="connsiteY0" fmla="*/ 311084 h 636309"/>
                <a:gd name="connsiteX1" fmla="*/ 593889 w 1074656"/>
                <a:gd name="connsiteY1" fmla="*/ 14140 h 636309"/>
                <a:gd name="connsiteX2" fmla="*/ 221530 w 1074656"/>
                <a:gd name="connsiteY2" fmla="*/ 14140 h 636309"/>
                <a:gd name="connsiteX3" fmla="*/ 28281 w 1074656"/>
                <a:gd name="connsiteY3" fmla="*/ 0 h 636309"/>
                <a:gd name="connsiteX4" fmla="*/ 0 w 1074656"/>
                <a:gd name="connsiteY4" fmla="*/ 301657 h 636309"/>
                <a:gd name="connsiteX5" fmla="*/ 75415 w 1074656"/>
                <a:gd name="connsiteY5" fmla="*/ 490193 h 636309"/>
                <a:gd name="connsiteX6" fmla="*/ 216817 w 1074656"/>
                <a:gd name="connsiteY6" fmla="*/ 584461 h 636309"/>
                <a:gd name="connsiteX7" fmla="*/ 556182 w 1074656"/>
                <a:gd name="connsiteY7" fmla="*/ 636309 h 636309"/>
                <a:gd name="connsiteX8" fmla="*/ 947394 w 1074656"/>
                <a:gd name="connsiteY8" fmla="*/ 560894 h 636309"/>
                <a:gd name="connsiteX9" fmla="*/ 1074656 w 1074656"/>
                <a:gd name="connsiteY9" fmla="*/ 419492 h 636309"/>
                <a:gd name="connsiteX10" fmla="*/ 1032235 w 1074656"/>
                <a:gd name="connsiteY10" fmla="*/ 311084 h 63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4656" h="636309">
                  <a:moveTo>
                    <a:pt x="1032235" y="311084"/>
                  </a:moveTo>
                  <a:lnTo>
                    <a:pt x="593889" y="14140"/>
                  </a:lnTo>
                  <a:lnTo>
                    <a:pt x="221530" y="14140"/>
                  </a:lnTo>
                  <a:lnTo>
                    <a:pt x="28281" y="0"/>
                  </a:lnTo>
                  <a:lnTo>
                    <a:pt x="0" y="301657"/>
                  </a:lnTo>
                  <a:lnTo>
                    <a:pt x="75415" y="490193"/>
                  </a:lnTo>
                  <a:lnTo>
                    <a:pt x="216817" y="584461"/>
                  </a:lnTo>
                  <a:lnTo>
                    <a:pt x="556182" y="636309"/>
                  </a:lnTo>
                  <a:lnTo>
                    <a:pt x="947394" y="560894"/>
                  </a:lnTo>
                  <a:lnTo>
                    <a:pt x="1074656" y="419492"/>
                  </a:lnTo>
                  <a:lnTo>
                    <a:pt x="1032235" y="311084"/>
                  </a:lnTo>
                  <a:close/>
                </a:path>
              </a:pathLst>
            </a:cu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EE20F7-3753-47C4-AE36-D145B1C1CE07}"/>
                </a:ext>
              </a:extLst>
            </p:cNvPr>
            <p:cNvSpPr txBox="1"/>
            <p:nvPr/>
          </p:nvSpPr>
          <p:spPr>
            <a:xfrm>
              <a:off x="4559561" y="1587738"/>
              <a:ext cx="12041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Olivine cumulates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FB0C9B-7AE6-4719-A51B-A5896730EED5}"/>
                </a:ext>
              </a:extLst>
            </p:cNvPr>
            <p:cNvSpPr txBox="1"/>
            <p:nvPr/>
          </p:nvSpPr>
          <p:spPr>
            <a:xfrm rot="1735572">
              <a:off x="7674646" y="1480567"/>
              <a:ext cx="12041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Olivine cumulates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514E0C-30C9-4885-A04A-C61A3636C27B}"/>
                </a:ext>
              </a:extLst>
            </p:cNvPr>
            <p:cNvSpPr txBox="1"/>
            <p:nvPr/>
          </p:nvSpPr>
          <p:spPr>
            <a:xfrm>
              <a:off x="7854667" y="3229584"/>
              <a:ext cx="12041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Olivine cumulates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A91AD3-8CFD-43C7-BE4B-2BF77E78042C}"/>
                </a:ext>
              </a:extLst>
            </p:cNvPr>
            <p:cNvSpPr txBox="1"/>
            <p:nvPr/>
          </p:nvSpPr>
          <p:spPr>
            <a:xfrm>
              <a:off x="4139952" y="4277827"/>
              <a:ext cx="12041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Olivine cumulates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39A916-70CC-459E-9924-88F1DA64CDD0}"/>
              </a:ext>
            </a:extLst>
          </p:cNvPr>
          <p:cNvGrpSpPr/>
          <p:nvPr/>
        </p:nvGrpSpPr>
        <p:grpSpPr>
          <a:xfrm>
            <a:off x="2051720" y="535964"/>
            <a:ext cx="5774111" cy="4603896"/>
            <a:chOff x="2051720" y="535964"/>
            <a:chExt cx="5774111" cy="460389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24393F3-1902-4674-8E28-92EF0DB98EDE}"/>
                </a:ext>
              </a:extLst>
            </p:cNvPr>
            <p:cNvSpPr/>
            <p:nvPr/>
          </p:nvSpPr>
          <p:spPr>
            <a:xfrm rot="1254714">
              <a:off x="2216596" y="798173"/>
              <a:ext cx="1172145" cy="71935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060E526-B857-4B28-ADC0-F1A42F35E2EE}"/>
                </a:ext>
              </a:extLst>
            </p:cNvPr>
            <p:cNvSpPr/>
            <p:nvPr/>
          </p:nvSpPr>
          <p:spPr>
            <a:xfrm rot="1254714">
              <a:off x="5841253" y="644919"/>
              <a:ext cx="1154813" cy="58537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ED134CD-D12C-40E7-B91A-9AFD13F36F3C}"/>
                </a:ext>
              </a:extLst>
            </p:cNvPr>
            <p:cNvSpPr/>
            <p:nvPr/>
          </p:nvSpPr>
          <p:spPr>
            <a:xfrm rot="21068044">
              <a:off x="5942284" y="3876479"/>
              <a:ext cx="1154813" cy="660271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B5081DD-E10A-417A-8434-3F5354B09CA7}"/>
                </a:ext>
              </a:extLst>
            </p:cNvPr>
            <p:cNvSpPr/>
            <p:nvPr/>
          </p:nvSpPr>
          <p:spPr>
            <a:xfrm rot="357213">
              <a:off x="2191123" y="4225136"/>
              <a:ext cx="1233310" cy="291451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091D115-545B-4E9E-9E01-F3B41F8F43E8}"/>
                </a:ext>
              </a:extLst>
            </p:cNvPr>
            <p:cNvSpPr txBox="1"/>
            <p:nvPr/>
          </p:nvSpPr>
          <p:spPr>
            <a:xfrm>
              <a:off x="2421831" y="1514273"/>
              <a:ext cx="11288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>
                  <a:solidFill>
                    <a:srgbClr val="00B050"/>
                  </a:solidFill>
                </a:rPr>
                <a:t>Mafic cumulates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0358A4E-B144-4D05-A56E-8553D265336A}"/>
                </a:ext>
              </a:extLst>
            </p:cNvPr>
            <p:cNvSpPr txBox="1"/>
            <p:nvPr/>
          </p:nvSpPr>
          <p:spPr>
            <a:xfrm>
              <a:off x="6688107" y="535964"/>
              <a:ext cx="11288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>
                  <a:solidFill>
                    <a:srgbClr val="00B050"/>
                  </a:solidFill>
                </a:rPr>
                <a:t>Mafic cumulates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AF0FA2-3416-4772-9A31-C3C23C3301A9}"/>
                </a:ext>
              </a:extLst>
            </p:cNvPr>
            <p:cNvSpPr txBox="1"/>
            <p:nvPr/>
          </p:nvSpPr>
          <p:spPr>
            <a:xfrm>
              <a:off x="6696996" y="4424866"/>
              <a:ext cx="11288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>
                  <a:solidFill>
                    <a:srgbClr val="00B050"/>
                  </a:solidFill>
                </a:rPr>
                <a:t>Mafic cumulates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BE97882-310E-4364-8E0F-C805382EB24B}"/>
                </a:ext>
              </a:extLst>
            </p:cNvPr>
            <p:cNvSpPr txBox="1"/>
            <p:nvPr/>
          </p:nvSpPr>
          <p:spPr>
            <a:xfrm>
              <a:off x="2051720" y="4878250"/>
              <a:ext cx="11288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dirty="0">
                  <a:solidFill>
                    <a:srgbClr val="00B050"/>
                  </a:solidFill>
                </a:rPr>
                <a:t>Mafic cumulates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3F28DBE-C618-4237-8A67-6771621D7E92}"/>
              </a:ext>
            </a:extLst>
          </p:cNvPr>
          <p:cNvSpPr txBox="1"/>
          <p:nvPr/>
        </p:nvSpPr>
        <p:spPr>
          <a:xfrm>
            <a:off x="2511216" y="3317881"/>
            <a:ext cx="13933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Mafic non-cumulates</a:t>
            </a:r>
          </a:p>
          <a:p>
            <a:r>
              <a:rPr lang="en-AU" sz="1100" dirty="0"/>
              <a:t>(fractionated liquids)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3126A8-4B9D-4FAA-A33A-51544B306360}"/>
              </a:ext>
            </a:extLst>
          </p:cNvPr>
          <p:cNvSpPr txBox="1"/>
          <p:nvPr/>
        </p:nvSpPr>
        <p:spPr>
          <a:xfrm>
            <a:off x="5898301" y="2857492"/>
            <a:ext cx="13933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Mafic non-cumulates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BA1A76-E582-49F4-AF19-CAD10C2D01ED}"/>
              </a:ext>
            </a:extLst>
          </p:cNvPr>
          <p:cNvSpPr txBox="1"/>
          <p:nvPr/>
        </p:nvSpPr>
        <p:spPr>
          <a:xfrm>
            <a:off x="2630997" y="205363"/>
            <a:ext cx="13933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Mafic non-cumulates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CA0B125-F406-4D02-9238-27C261E37952}"/>
              </a:ext>
            </a:extLst>
          </p:cNvPr>
          <p:cNvSpPr/>
          <p:nvPr/>
        </p:nvSpPr>
        <p:spPr>
          <a:xfrm>
            <a:off x="2227620" y="320511"/>
            <a:ext cx="760204" cy="1244338"/>
          </a:xfrm>
          <a:custGeom>
            <a:avLst/>
            <a:gdLst>
              <a:gd name="connsiteX0" fmla="*/ 1102936 w 1159497"/>
              <a:gd name="connsiteY0" fmla="*/ 980388 h 1244338"/>
              <a:gd name="connsiteX1" fmla="*/ 1159497 w 1159497"/>
              <a:gd name="connsiteY1" fmla="*/ 1187778 h 1244338"/>
              <a:gd name="connsiteX2" fmla="*/ 853126 w 1159497"/>
              <a:gd name="connsiteY2" fmla="*/ 1244338 h 1244338"/>
              <a:gd name="connsiteX3" fmla="*/ 282804 w 1159497"/>
              <a:gd name="connsiteY3" fmla="*/ 1065229 h 1244338"/>
              <a:gd name="connsiteX4" fmla="*/ 183823 w 1159497"/>
              <a:gd name="connsiteY4" fmla="*/ 688157 h 1244338"/>
              <a:gd name="connsiteX5" fmla="*/ 0 w 1159497"/>
              <a:gd name="connsiteY5" fmla="*/ 268664 h 1244338"/>
              <a:gd name="connsiteX6" fmla="*/ 37707 w 1159497"/>
              <a:gd name="connsiteY6" fmla="*/ 0 h 1244338"/>
              <a:gd name="connsiteX7" fmla="*/ 395926 w 1159497"/>
              <a:gd name="connsiteY7" fmla="*/ 47134 h 1244338"/>
              <a:gd name="connsiteX8" fmla="*/ 579748 w 1159497"/>
              <a:gd name="connsiteY8" fmla="*/ 174396 h 1244338"/>
              <a:gd name="connsiteX9" fmla="*/ 768284 w 1159497"/>
              <a:gd name="connsiteY9" fmla="*/ 570322 h 1244338"/>
              <a:gd name="connsiteX10" fmla="*/ 1003955 w 1159497"/>
              <a:gd name="connsiteY10" fmla="*/ 834273 h 1244338"/>
              <a:gd name="connsiteX11" fmla="*/ 1102936 w 1159497"/>
              <a:gd name="connsiteY11" fmla="*/ 980388 h 124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9497" h="1244338">
                <a:moveTo>
                  <a:pt x="1102936" y="980388"/>
                </a:moveTo>
                <a:lnTo>
                  <a:pt x="1159497" y="1187778"/>
                </a:lnTo>
                <a:lnTo>
                  <a:pt x="853126" y="1244338"/>
                </a:lnTo>
                <a:lnTo>
                  <a:pt x="282804" y="1065229"/>
                </a:lnTo>
                <a:lnTo>
                  <a:pt x="183823" y="688157"/>
                </a:lnTo>
                <a:lnTo>
                  <a:pt x="0" y="268664"/>
                </a:lnTo>
                <a:lnTo>
                  <a:pt x="37707" y="0"/>
                </a:lnTo>
                <a:lnTo>
                  <a:pt x="395926" y="47134"/>
                </a:lnTo>
                <a:lnTo>
                  <a:pt x="579748" y="174396"/>
                </a:lnTo>
                <a:lnTo>
                  <a:pt x="768284" y="570322"/>
                </a:lnTo>
                <a:lnTo>
                  <a:pt x="1003955" y="834273"/>
                </a:lnTo>
                <a:lnTo>
                  <a:pt x="1102936" y="980388"/>
                </a:lnTo>
                <a:close/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784FB7D-9E15-4754-AAB2-8DE452110947}"/>
              </a:ext>
            </a:extLst>
          </p:cNvPr>
          <p:cNvSpPr/>
          <p:nvPr/>
        </p:nvSpPr>
        <p:spPr>
          <a:xfrm>
            <a:off x="5792772" y="686133"/>
            <a:ext cx="854290" cy="517465"/>
          </a:xfrm>
          <a:custGeom>
            <a:avLst/>
            <a:gdLst>
              <a:gd name="connsiteX0" fmla="*/ 942681 w 1239625"/>
              <a:gd name="connsiteY0" fmla="*/ 1084082 h 1084082"/>
              <a:gd name="connsiteX1" fmla="*/ 1239625 w 1239625"/>
              <a:gd name="connsiteY1" fmla="*/ 985101 h 1084082"/>
              <a:gd name="connsiteX2" fmla="*/ 1131217 w 1239625"/>
              <a:gd name="connsiteY2" fmla="*/ 612742 h 1084082"/>
              <a:gd name="connsiteX3" fmla="*/ 612742 w 1239625"/>
              <a:gd name="connsiteY3" fmla="*/ 127262 h 1084082"/>
              <a:gd name="connsiteX4" fmla="*/ 155542 w 1239625"/>
              <a:gd name="connsiteY4" fmla="*/ 0 h 1084082"/>
              <a:gd name="connsiteX5" fmla="*/ 0 w 1239625"/>
              <a:gd name="connsiteY5" fmla="*/ 89554 h 1084082"/>
              <a:gd name="connsiteX6" fmla="*/ 47134 w 1239625"/>
              <a:gd name="connsiteY6" fmla="*/ 381785 h 1084082"/>
              <a:gd name="connsiteX7" fmla="*/ 89555 w 1239625"/>
              <a:gd name="connsiteY7" fmla="*/ 735290 h 1084082"/>
              <a:gd name="connsiteX8" fmla="*/ 358219 w 1239625"/>
              <a:gd name="connsiteY8" fmla="*/ 1022808 h 1084082"/>
              <a:gd name="connsiteX9" fmla="*/ 1036949 w 1239625"/>
              <a:gd name="connsiteY9" fmla="*/ 1069942 h 108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9625" h="1084082">
                <a:moveTo>
                  <a:pt x="942681" y="1084082"/>
                </a:moveTo>
                <a:lnTo>
                  <a:pt x="1239625" y="985101"/>
                </a:lnTo>
                <a:lnTo>
                  <a:pt x="1131217" y="612742"/>
                </a:lnTo>
                <a:lnTo>
                  <a:pt x="612742" y="127262"/>
                </a:lnTo>
                <a:lnTo>
                  <a:pt x="155542" y="0"/>
                </a:lnTo>
                <a:lnTo>
                  <a:pt x="0" y="89554"/>
                </a:lnTo>
                <a:lnTo>
                  <a:pt x="47134" y="381785"/>
                </a:lnTo>
                <a:lnTo>
                  <a:pt x="89555" y="735290"/>
                </a:lnTo>
                <a:lnTo>
                  <a:pt x="358219" y="1022808"/>
                </a:lnTo>
                <a:lnTo>
                  <a:pt x="1036949" y="1069942"/>
                </a:lnTo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39D0A15-91F7-4A0D-9038-0BC7935F7804}"/>
              </a:ext>
            </a:extLst>
          </p:cNvPr>
          <p:cNvSpPr/>
          <p:nvPr/>
        </p:nvSpPr>
        <p:spPr>
          <a:xfrm>
            <a:off x="5868144" y="3110845"/>
            <a:ext cx="587202" cy="1447015"/>
          </a:xfrm>
          <a:custGeom>
            <a:avLst/>
            <a:gdLst>
              <a:gd name="connsiteX0" fmla="*/ 768284 w 768284"/>
              <a:gd name="connsiteY0" fmla="*/ 791852 h 1447015"/>
              <a:gd name="connsiteX1" fmla="*/ 655163 w 768284"/>
              <a:gd name="connsiteY1" fmla="*/ 1225485 h 1447015"/>
              <a:gd name="connsiteX2" fmla="*/ 395926 w 768284"/>
              <a:gd name="connsiteY2" fmla="*/ 1447015 h 1447015"/>
              <a:gd name="connsiteX3" fmla="*/ 150829 w 768284"/>
              <a:gd name="connsiteY3" fmla="*/ 1343320 h 1447015"/>
              <a:gd name="connsiteX4" fmla="*/ 14140 w 768284"/>
              <a:gd name="connsiteY4" fmla="*/ 1093510 h 1447015"/>
              <a:gd name="connsiteX5" fmla="*/ 0 w 768284"/>
              <a:gd name="connsiteY5" fmla="*/ 796565 h 1447015"/>
              <a:gd name="connsiteX6" fmla="*/ 75414 w 768284"/>
              <a:gd name="connsiteY6" fmla="*/ 410066 h 1447015"/>
              <a:gd name="connsiteX7" fmla="*/ 117835 w 768284"/>
              <a:gd name="connsiteY7" fmla="*/ 160256 h 1447015"/>
              <a:gd name="connsiteX8" fmla="*/ 216816 w 768284"/>
              <a:gd name="connsiteY8" fmla="*/ 0 h 1447015"/>
              <a:gd name="connsiteX9" fmla="*/ 348792 w 768284"/>
              <a:gd name="connsiteY9" fmla="*/ 23567 h 1447015"/>
              <a:gd name="connsiteX10" fmla="*/ 438346 w 768284"/>
              <a:gd name="connsiteY10" fmla="*/ 235670 h 1447015"/>
              <a:gd name="connsiteX11" fmla="*/ 428920 w 768284"/>
              <a:gd name="connsiteY11" fmla="*/ 504334 h 1447015"/>
              <a:gd name="connsiteX12" fmla="*/ 542041 w 768284"/>
              <a:gd name="connsiteY12" fmla="*/ 716437 h 1447015"/>
              <a:gd name="connsiteX13" fmla="*/ 768284 w 768284"/>
              <a:gd name="connsiteY13" fmla="*/ 791852 h 1447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8284" h="1447015">
                <a:moveTo>
                  <a:pt x="768284" y="791852"/>
                </a:moveTo>
                <a:lnTo>
                  <a:pt x="655163" y="1225485"/>
                </a:lnTo>
                <a:lnTo>
                  <a:pt x="395926" y="1447015"/>
                </a:lnTo>
                <a:lnTo>
                  <a:pt x="150829" y="1343320"/>
                </a:lnTo>
                <a:lnTo>
                  <a:pt x="14140" y="1093510"/>
                </a:lnTo>
                <a:lnTo>
                  <a:pt x="0" y="796565"/>
                </a:lnTo>
                <a:lnTo>
                  <a:pt x="75414" y="410066"/>
                </a:lnTo>
                <a:lnTo>
                  <a:pt x="117835" y="160256"/>
                </a:lnTo>
                <a:lnTo>
                  <a:pt x="216816" y="0"/>
                </a:lnTo>
                <a:lnTo>
                  <a:pt x="348792" y="23567"/>
                </a:lnTo>
                <a:lnTo>
                  <a:pt x="438346" y="235670"/>
                </a:lnTo>
                <a:lnTo>
                  <a:pt x="428920" y="504334"/>
                </a:lnTo>
                <a:lnTo>
                  <a:pt x="542041" y="716437"/>
                </a:lnTo>
                <a:lnTo>
                  <a:pt x="768284" y="791852"/>
                </a:lnTo>
                <a:close/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3789593-FA94-4439-BDEF-DF539C5C366E}"/>
              </a:ext>
            </a:extLst>
          </p:cNvPr>
          <p:cNvSpPr/>
          <p:nvPr/>
        </p:nvSpPr>
        <p:spPr>
          <a:xfrm>
            <a:off x="2102177" y="2771480"/>
            <a:ext cx="711724" cy="1937209"/>
          </a:xfrm>
          <a:custGeom>
            <a:avLst/>
            <a:gdLst>
              <a:gd name="connsiteX0" fmla="*/ 306371 w 711724"/>
              <a:gd name="connsiteY0" fmla="*/ 4714 h 1937209"/>
              <a:gd name="connsiteX1" fmla="*/ 410066 w 711724"/>
              <a:gd name="connsiteY1" fmla="*/ 537328 h 1937209"/>
              <a:gd name="connsiteX2" fmla="*/ 523188 w 711724"/>
              <a:gd name="connsiteY2" fmla="*/ 1084083 h 1937209"/>
              <a:gd name="connsiteX3" fmla="*/ 650450 w 711724"/>
              <a:gd name="connsiteY3" fmla="*/ 1357460 h 1937209"/>
              <a:gd name="connsiteX4" fmla="*/ 711724 w 711724"/>
              <a:gd name="connsiteY4" fmla="*/ 1626124 h 1937209"/>
              <a:gd name="connsiteX5" fmla="*/ 702297 w 711724"/>
              <a:gd name="connsiteY5" fmla="*/ 1918355 h 1937209"/>
              <a:gd name="connsiteX6" fmla="*/ 433633 w 711724"/>
              <a:gd name="connsiteY6" fmla="*/ 1937209 h 1937209"/>
              <a:gd name="connsiteX7" fmla="*/ 42421 w 711724"/>
              <a:gd name="connsiteY7" fmla="*/ 1696825 h 1937209"/>
              <a:gd name="connsiteX8" fmla="*/ 0 w 711724"/>
              <a:gd name="connsiteY8" fmla="*/ 1131217 h 1937209"/>
              <a:gd name="connsiteX9" fmla="*/ 14141 w 711724"/>
              <a:gd name="connsiteY9" fmla="*/ 499621 h 1937209"/>
              <a:gd name="connsiteX10" fmla="*/ 14141 w 711724"/>
              <a:gd name="connsiteY10" fmla="*/ 65988 h 1937209"/>
              <a:gd name="connsiteX11" fmla="*/ 75415 w 711724"/>
              <a:gd name="connsiteY11" fmla="*/ 0 h 1937209"/>
              <a:gd name="connsiteX12" fmla="*/ 306371 w 711724"/>
              <a:gd name="connsiteY12" fmla="*/ 4714 h 193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724" h="1937209">
                <a:moveTo>
                  <a:pt x="306371" y="4714"/>
                </a:moveTo>
                <a:lnTo>
                  <a:pt x="410066" y="537328"/>
                </a:lnTo>
                <a:lnTo>
                  <a:pt x="523188" y="1084083"/>
                </a:lnTo>
                <a:lnTo>
                  <a:pt x="650450" y="1357460"/>
                </a:lnTo>
                <a:lnTo>
                  <a:pt x="711724" y="1626124"/>
                </a:lnTo>
                <a:lnTo>
                  <a:pt x="702297" y="1918355"/>
                </a:lnTo>
                <a:lnTo>
                  <a:pt x="433633" y="1937209"/>
                </a:lnTo>
                <a:lnTo>
                  <a:pt x="42421" y="1696825"/>
                </a:lnTo>
                <a:lnTo>
                  <a:pt x="0" y="1131217"/>
                </a:lnTo>
                <a:lnTo>
                  <a:pt x="14141" y="499621"/>
                </a:lnTo>
                <a:lnTo>
                  <a:pt x="14141" y="65988"/>
                </a:lnTo>
                <a:lnTo>
                  <a:pt x="75415" y="0"/>
                </a:lnTo>
                <a:lnTo>
                  <a:pt x="306371" y="4714"/>
                </a:lnTo>
                <a:close/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DAC524-6FD1-4D44-8C2F-5DF07E1BA75A}"/>
              </a:ext>
            </a:extLst>
          </p:cNvPr>
          <p:cNvSpPr txBox="1"/>
          <p:nvPr/>
        </p:nvSpPr>
        <p:spPr>
          <a:xfrm>
            <a:off x="6815481" y="789971"/>
            <a:ext cx="13933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Mafic non-cumulates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309DBD6-4137-486F-AC87-07FAC52C0A3B}"/>
              </a:ext>
            </a:extLst>
          </p:cNvPr>
          <p:cNvSpPr txBox="1"/>
          <p:nvPr/>
        </p:nvSpPr>
        <p:spPr>
          <a:xfrm>
            <a:off x="3901579" y="2795936"/>
            <a:ext cx="1512168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200" dirty="0"/>
              <a:t>Big overlap between mafic cumulates and non-cumulates</a:t>
            </a:r>
          </a:p>
        </p:txBody>
      </p:sp>
    </p:spTree>
    <p:extLst>
      <p:ext uri="{BB962C8B-B14F-4D97-AF65-F5344CB8AC3E}">
        <p14:creationId xmlns:p14="http://schemas.microsoft.com/office/powerpoint/2010/main" val="165456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145BB-F051-4F4A-BF5C-F4195DD0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543" y="38379"/>
            <a:ext cx="6346031" cy="639365"/>
          </a:xfrm>
        </p:spPr>
        <p:txBody>
          <a:bodyPr>
            <a:normAutofit/>
          </a:bodyPr>
          <a:lstStyle/>
          <a:p>
            <a:r>
              <a:rPr lang="en-AU" sz="1800" dirty="0"/>
              <a:t>Lithogeochem discrimination of cumulates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C6FF2-E1F9-44EE-9161-7DAE04134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SGA Lithogeochem and mineral chem in exploration|  Steve Barnes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53D21-39EA-4CEC-BD11-A4CFAB183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19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7BA283-9DFE-495D-B7CE-5DFB3EBEF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8" y="1599642"/>
            <a:ext cx="2843213" cy="2600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15DC95-770A-431E-B2D2-F1873895E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029" y="4114426"/>
            <a:ext cx="1620180" cy="790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F01DB4-F677-4C6E-8C32-D8D0877A1DD5}"/>
              </a:ext>
            </a:extLst>
          </p:cNvPr>
          <p:cNvSpPr txBox="1"/>
          <p:nvPr/>
        </p:nvSpPr>
        <p:spPr>
          <a:xfrm>
            <a:off x="4897721" y="542259"/>
            <a:ext cx="208422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/>
              <a:t>Mg# = Mg/(</a:t>
            </a:r>
            <a:r>
              <a:rPr lang="en-AU" sz="1050" dirty="0" err="1"/>
              <a:t>Mg+Fe</a:t>
            </a:r>
            <a:r>
              <a:rPr lang="en-AU" sz="1050" dirty="0"/>
              <a:t>)  (molar values)</a:t>
            </a:r>
          </a:p>
          <a:p>
            <a:r>
              <a:rPr lang="en-AU" sz="1050" dirty="0"/>
              <a:t>Mg mol =  MgO/40.3, </a:t>
            </a:r>
          </a:p>
          <a:p>
            <a:r>
              <a:rPr lang="en-AU" sz="1050" dirty="0"/>
              <a:t>Fe mol = FeO/71.9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73279-0DCD-4E80-B541-CAE3401F88DC}"/>
              </a:ext>
            </a:extLst>
          </p:cNvPr>
          <p:cNvSpPr txBox="1"/>
          <p:nvPr/>
        </p:nvSpPr>
        <p:spPr>
          <a:xfrm>
            <a:off x="2450143" y="4207057"/>
            <a:ext cx="17966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Savannah (Sally Malay)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4DB216-7720-4E16-8024-6C0D051F4EC2}"/>
              </a:ext>
            </a:extLst>
          </p:cNvPr>
          <p:cNvSpPr txBox="1"/>
          <p:nvPr/>
        </p:nvSpPr>
        <p:spPr>
          <a:xfrm>
            <a:off x="1980121" y="3080169"/>
            <a:ext cx="146236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Variation due to increasing proportion of intercumulus liquid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4AC1C3-B654-4E89-AD65-DB2F88C95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913" y="1304338"/>
            <a:ext cx="3240360" cy="19579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9A62AC-F1AB-4D8C-8E65-88F266EBC13D}"/>
              </a:ext>
            </a:extLst>
          </p:cNvPr>
          <p:cNvSpPr txBox="1"/>
          <p:nvPr/>
        </p:nvSpPr>
        <p:spPr>
          <a:xfrm>
            <a:off x="4681869" y="3295638"/>
            <a:ext cx="130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Cumulus olivine + sulfide + silicate liquid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29EBB0-2CF6-4C1B-8C6C-1612DE29EEF7}"/>
              </a:ext>
            </a:extLst>
          </p:cNvPr>
          <p:cNvSpPr txBox="1"/>
          <p:nvPr/>
        </p:nvSpPr>
        <p:spPr>
          <a:xfrm>
            <a:off x="6277964" y="3301043"/>
            <a:ext cx="13076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Cumulus olivine + sulfide + intercumulus minerals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8FC75E-CF87-430D-A2D6-B830B19FE71C}"/>
              </a:ext>
            </a:extLst>
          </p:cNvPr>
          <p:cNvCxnSpPr>
            <a:cxnSpLocks/>
          </p:cNvCxnSpPr>
          <p:nvPr/>
        </p:nvCxnSpPr>
        <p:spPr>
          <a:xfrm>
            <a:off x="6072517" y="2177092"/>
            <a:ext cx="188399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BD932DA-3C33-4D40-8436-B262446AF724}"/>
              </a:ext>
            </a:extLst>
          </p:cNvPr>
          <p:cNvSpPr txBox="1"/>
          <p:nvPr/>
        </p:nvSpPr>
        <p:spPr>
          <a:xfrm>
            <a:off x="1318544" y="345915"/>
            <a:ext cx="3066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Cumulates are mixtures of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AU" sz="1350" dirty="0"/>
              <a:t>Cumulus minerals (olivine, pyroxene, plag, sulfide liquid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AU" sz="1350" dirty="0"/>
              <a:t>Intercumulus silicate liquid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9587B66-F100-4066-84B8-FB1BBA88CFD4}"/>
              </a:ext>
            </a:extLst>
          </p:cNvPr>
          <p:cNvCxnSpPr>
            <a:cxnSpLocks/>
          </p:cNvCxnSpPr>
          <p:nvPr/>
        </p:nvCxnSpPr>
        <p:spPr>
          <a:xfrm flipV="1">
            <a:off x="3818377" y="2054793"/>
            <a:ext cx="0" cy="1207540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91B84B-8ADC-4B36-9FDA-6E42EEC06D1D}"/>
              </a:ext>
            </a:extLst>
          </p:cNvPr>
          <p:cNvCxnSpPr>
            <a:cxnSpLocks/>
          </p:cNvCxnSpPr>
          <p:nvPr/>
        </p:nvCxnSpPr>
        <p:spPr>
          <a:xfrm flipH="1">
            <a:off x="2573779" y="2006304"/>
            <a:ext cx="1266514" cy="4418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82C17DF-7D1F-433F-BF56-ED75EC34407F}"/>
              </a:ext>
            </a:extLst>
          </p:cNvPr>
          <p:cNvSpPr txBox="1"/>
          <p:nvPr/>
        </p:nvSpPr>
        <p:spPr>
          <a:xfrm>
            <a:off x="3116770" y="1236639"/>
            <a:ext cx="1462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>
                <a:solidFill>
                  <a:srgbClr val="C00000"/>
                </a:solidFill>
              </a:rPr>
              <a:t>Variation due to different proportions of cumulus plagioclase to  olivine +pyroxene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573E7-7A26-4914-B7B0-1481FBB4EDB1}"/>
              </a:ext>
            </a:extLst>
          </p:cNvPr>
          <p:cNvSpPr txBox="1"/>
          <p:nvPr/>
        </p:nvSpPr>
        <p:spPr>
          <a:xfrm>
            <a:off x="4485263" y="3855373"/>
            <a:ext cx="3362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Most potential targets contain a high proportion of olivine or </a:t>
            </a:r>
            <a:r>
              <a:rPr lang="en-AU" sz="1350" dirty="0" err="1"/>
              <a:t>olivine+pyroxene</a:t>
            </a:r>
            <a:r>
              <a:rPr lang="en-AU" sz="1350" dirty="0"/>
              <a:t> cumulates.</a:t>
            </a:r>
          </a:p>
          <a:p>
            <a:r>
              <a:rPr lang="en-AU" sz="1350" dirty="0"/>
              <a:t>Which ones don’t? Norilsk and Voisey’s Bay…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6625F74-EA51-4B5A-88EF-FCEABB96C616}"/>
              </a:ext>
            </a:extLst>
          </p:cNvPr>
          <p:cNvSpPr/>
          <p:nvPr/>
        </p:nvSpPr>
        <p:spPr>
          <a:xfrm>
            <a:off x="2445094" y="2511511"/>
            <a:ext cx="1311361" cy="1121376"/>
          </a:xfrm>
          <a:custGeom>
            <a:avLst/>
            <a:gdLst>
              <a:gd name="connsiteX0" fmla="*/ 1748481 w 1748481"/>
              <a:gd name="connsiteY0" fmla="*/ 1495168 h 1495168"/>
              <a:gd name="connsiteX1" fmla="*/ 1594022 w 1748481"/>
              <a:gd name="connsiteY1" fmla="*/ 834081 h 1495168"/>
              <a:gd name="connsiteX2" fmla="*/ 1161535 w 1748481"/>
              <a:gd name="connsiteY2" fmla="*/ 240957 h 1495168"/>
              <a:gd name="connsiteX3" fmla="*/ 654908 w 1748481"/>
              <a:gd name="connsiteY3" fmla="*/ 61784 h 1495168"/>
              <a:gd name="connsiteX4" fmla="*/ 0 w 1748481"/>
              <a:gd name="connsiteY4" fmla="*/ 0 h 149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8481" h="1495168">
                <a:moveTo>
                  <a:pt x="1748481" y="1495168"/>
                </a:moveTo>
                <a:cubicBezTo>
                  <a:pt x="1720163" y="1269142"/>
                  <a:pt x="1691846" y="1043116"/>
                  <a:pt x="1594022" y="834081"/>
                </a:cubicBezTo>
                <a:cubicBezTo>
                  <a:pt x="1496198" y="625046"/>
                  <a:pt x="1318054" y="369673"/>
                  <a:pt x="1161535" y="240957"/>
                </a:cubicBezTo>
                <a:cubicBezTo>
                  <a:pt x="1005016" y="112241"/>
                  <a:pt x="848497" y="101943"/>
                  <a:pt x="654908" y="61784"/>
                </a:cubicBezTo>
                <a:cubicBezTo>
                  <a:pt x="461319" y="21625"/>
                  <a:pt x="230659" y="10812"/>
                  <a:pt x="0" y="0"/>
                </a:cubicBezTo>
              </a:path>
            </a:pathLst>
          </a:cu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179404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1" y="681540"/>
            <a:ext cx="6806362" cy="35037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763689" y="3111810"/>
            <a:ext cx="2142894" cy="300082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1350" dirty="0"/>
              <a:t>~100 m of channel-fill cover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9652" y="162862"/>
            <a:ext cx="37742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b="1" dirty="0"/>
              <a:t>What do we want lithogeochemistry to do?…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F55257E-A9F2-489D-8FA0-C4C730DEE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699838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2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A9A92EC-2F74-41B1-B245-0B7BE009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425" y="6702910"/>
            <a:ext cx="8111793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SGA | Lithogeochem and Mineral Chem in Ni exploration  | Steve Barnes | August 2019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A60FB-06B3-4224-9D7D-A5FBFDEF5029}"/>
              </a:ext>
            </a:extLst>
          </p:cNvPr>
          <p:cNvSpPr txBox="1"/>
          <p:nvPr/>
        </p:nvSpPr>
        <p:spPr>
          <a:xfrm>
            <a:off x="1277635" y="4461960"/>
            <a:ext cx="40781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Reliable inference from geographically sparse data sets </a:t>
            </a:r>
          </a:p>
        </p:txBody>
      </p:sp>
    </p:spTree>
    <p:extLst>
      <p:ext uri="{BB962C8B-B14F-4D97-AF65-F5344CB8AC3E}">
        <p14:creationId xmlns:p14="http://schemas.microsoft.com/office/powerpoint/2010/main" val="18055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145BB-F051-4F4A-BF5C-F4195DD0B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1800" dirty="0"/>
              <a:t>Lithogeochem discrimination of cumulates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C6FF2-E1F9-44EE-9161-7DAE04134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SGA Lithogeochem and mineral chem in exploration|  Steve Barnes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53D21-39EA-4CEC-BD11-A4CFAB183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20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7BA283-9DFE-495D-B7CE-5DFB3EBEF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8" y="1599642"/>
            <a:ext cx="2843213" cy="2600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15DC95-770A-431E-B2D2-F1873895E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724" y="652255"/>
            <a:ext cx="1620180" cy="790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F01DB4-F677-4C6E-8C32-D8D0877A1DD5}"/>
              </a:ext>
            </a:extLst>
          </p:cNvPr>
          <p:cNvSpPr txBox="1"/>
          <p:nvPr/>
        </p:nvSpPr>
        <p:spPr>
          <a:xfrm>
            <a:off x="4585098" y="525661"/>
            <a:ext cx="263187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Mg# = Mg/(</a:t>
            </a:r>
            <a:r>
              <a:rPr lang="en-AU" sz="1350" dirty="0" err="1"/>
              <a:t>Mg+Fe</a:t>
            </a:r>
            <a:r>
              <a:rPr lang="en-AU" sz="1350" dirty="0"/>
              <a:t>)  (molar values)</a:t>
            </a:r>
          </a:p>
          <a:p>
            <a:r>
              <a:rPr lang="en-AU" sz="1350" dirty="0"/>
              <a:t>Mg mol =  MgO/40.3, </a:t>
            </a:r>
          </a:p>
          <a:p>
            <a:r>
              <a:rPr lang="en-AU" sz="1350" dirty="0"/>
              <a:t>Fe mol = FeO/71.9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73279-0DCD-4E80-B541-CAE3401F88DC}"/>
              </a:ext>
            </a:extLst>
          </p:cNvPr>
          <p:cNvSpPr txBox="1"/>
          <p:nvPr/>
        </p:nvSpPr>
        <p:spPr>
          <a:xfrm>
            <a:off x="2163809" y="4201045"/>
            <a:ext cx="17966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Savannah (Sally Malay)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A0AD3E-D2C2-42BF-8B9C-9FD7FC818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910" y="1516756"/>
            <a:ext cx="3543300" cy="31575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1E654F-1221-46D7-AF2B-4600E6CD4F50}"/>
              </a:ext>
            </a:extLst>
          </p:cNvPr>
          <p:cNvSpPr txBox="1"/>
          <p:nvPr/>
        </p:nvSpPr>
        <p:spPr>
          <a:xfrm>
            <a:off x="4525323" y="1699126"/>
            <a:ext cx="149907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Same data, alteration-robust “</a:t>
            </a:r>
            <a:r>
              <a:rPr lang="en-AU" sz="1350" dirty="0" err="1"/>
              <a:t>pXRF</a:t>
            </a:r>
            <a:r>
              <a:rPr lang="en-AU" sz="1350" dirty="0"/>
              <a:t> elements”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2FC5D4-F582-4AAF-81FC-9EAA214965FA}"/>
              </a:ext>
            </a:extLst>
          </p:cNvPr>
          <p:cNvSpPr txBox="1"/>
          <p:nvPr/>
        </p:nvSpPr>
        <p:spPr>
          <a:xfrm>
            <a:off x="6491855" y="1761660"/>
            <a:ext cx="13659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>
                <a:solidFill>
                  <a:srgbClr val="7030A0"/>
                </a:solidFill>
              </a:rPr>
              <a:t>Peridotites (olivine cumulates)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E69B15-5C7F-474A-A1F1-8ABDAC5E9B10}"/>
              </a:ext>
            </a:extLst>
          </p:cNvPr>
          <p:cNvSpPr txBox="1"/>
          <p:nvPr/>
        </p:nvSpPr>
        <p:spPr>
          <a:xfrm>
            <a:off x="6493529" y="4084551"/>
            <a:ext cx="13659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>
                <a:solidFill>
                  <a:srgbClr val="7030A0"/>
                </a:solidFill>
              </a:rPr>
              <a:t>Pyroxenites</a:t>
            </a:r>
          </a:p>
        </p:txBody>
      </p:sp>
    </p:spTree>
    <p:extLst>
      <p:ext uri="{BB962C8B-B14F-4D97-AF65-F5344CB8AC3E}">
        <p14:creationId xmlns:p14="http://schemas.microsoft.com/office/powerpoint/2010/main" val="19646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2834F-591A-4C80-918B-8D7B83EAC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1" y="141481"/>
            <a:ext cx="6346031" cy="2700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/>
              <a:t>Ntaka Hill (Tanzania – high Mg basalt parent magma)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F3C59-9AE9-4AA4-BE56-311BAD619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SGA Lithogeochem and mineral chem in exploration|  Steve Barnes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95726-29A0-4164-8C42-606A2FD53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21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72624-8AE2-4538-83DD-6846AE2A2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216" y="983030"/>
            <a:ext cx="3543300" cy="3357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07E69B-E637-4521-83E7-828520CC5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902" y="883046"/>
            <a:ext cx="3178969" cy="2486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97AC0B-5B13-4E1C-81DF-2E4BA9B2168D}"/>
              </a:ext>
            </a:extLst>
          </p:cNvPr>
          <p:cNvSpPr txBox="1"/>
          <p:nvPr/>
        </p:nvSpPr>
        <p:spPr>
          <a:xfrm>
            <a:off x="1165027" y="3567957"/>
            <a:ext cx="226629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Some igneous-textured pyroxenites and peridotites</a:t>
            </a:r>
          </a:p>
          <a:p>
            <a:r>
              <a:rPr lang="en-AU" sz="1350" dirty="0"/>
              <a:t>(very few plag cumulates)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016B1-8873-4BEB-83F2-0F32AF9335CB}"/>
              </a:ext>
            </a:extLst>
          </p:cNvPr>
          <p:cNvSpPr txBox="1"/>
          <p:nvPr/>
        </p:nvSpPr>
        <p:spPr>
          <a:xfrm>
            <a:off x="1143001" y="3273305"/>
            <a:ext cx="37167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Mostly metamorphic amphibolite/metapyroxenite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9DE24D-0B5C-4A03-A72B-AE1E8D8A32D2}"/>
              </a:ext>
            </a:extLst>
          </p:cNvPr>
          <p:cNvSpPr/>
          <p:nvPr/>
        </p:nvSpPr>
        <p:spPr>
          <a:xfrm>
            <a:off x="2303749" y="1653648"/>
            <a:ext cx="2003480" cy="1264155"/>
          </a:xfrm>
          <a:custGeom>
            <a:avLst/>
            <a:gdLst>
              <a:gd name="connsiteX0" fmla="*/ 1748481 w 1748481"/>
              <a:gd name="connsiteY0" fmla="*/ 1495168 h 1495168"/>
              <a:gd name="connsiteX1" fmla="*/ 1594022 w 1748481"/>
              <a:gd name="connsiteY1" fmla="*/ 834081 h 1495168"/>
              <a:gd name="connsiteX2" fmla="*/ 1161535 w 1748481"/>
              <a:gd name="connsiteY2" fmla="*/ 240957 h 1495168"/>
              <a:gd name="connsiteX3" fmla="*/ 654908 w 1748481"/>
              <a:gd name="connsiteY3" fmla="*/ 61784 h 1495168"/>
              <a:gd name="connsiteX4" fmla="*/ 0 w 1748481"/>
              <a:gd name="connsiteY4" fmla="*/ 0 h 149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8481" h="1495168">
                <a:moveTo>
                  <a:pt x="1748481" y="1495168"/>
                </a:moveTo>
                <a:cubicBezTo>
                  <a:pt x="1720163" y="1269142"/>
                  <a:pt x="1691846" y="1043116"/>
                  <a:pt x="1594022" y="834081"/>
                </a:cubicBezTo>
                <a:cubicBezTo>
                  <a:pt x="1496198" y="625046"/>
                  <a:pt x="1318054" y="369673"/>
                  <a:pt x="1161535" y="240957"/>
                </a:cubicBezTo>
                <a:cubicBezTo>
                  <a:pt x="1005016" y="112241"/>
                  <a:pt x="848497" y="101943"/>
                  <a:pt x="654908" y="61784"/>
                </a:cubicBezTo>
                <a:cubicBezTo>
                  <a:pt x="461319" y="21625"/>
                  <a:pt x="230659" y="10812"/>
                  <a:pt x="0" y="0"/>
                </a:cubicBezTo>
              </a:path>
            </a:pathLst>
          </a:cu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A6EDC6-ADDF-4049-B605-923EC20E392F}"/>
              </a:ext>
            </a:extLst>
          </p:cNvPr>
          <p:cNvSpPr txBox="1"/>
          <p:nvPr/>
        </p:nvSpPr>
        <p:spPr>
          <a:xfrm>
            <a:off x="3144027" y="2811214"/>
            <a:ext cx="12121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 err="1"/>
              <a:t>Opxnite</a:t>
            </a:r>
            <a:r>
              <a:rPr lang="en-AU" sz="1050" dirty="0"/>
              <a:t> cumulates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7443AF-0E65-4ACE-A44C-4041583634F5}"/>
              </a:ext>
            </a:extLst>
          </p:cNvPr>
          <p:cNvSpPr txBox="1"/>
          <p:nvPr/>
        </p:nvSpPr>
        <p:spPr>
          <a:xfrm>
            <a:off x="1941880" y="1841942"/>
            <a:ext cx="10198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/>
              <a:t>Non-cumulates</a:t>
            </a:r>
          </a:p>
        </p:txBody>
      </p:sp>
    </p:spTree>
    <p:extLst>
      <p:ext uri="{BB962C8B-B14F-4D97-AF65-F5344CB8AC3E}">
        <p14:creationId xmlns:p14="http://schemas.microsoft.com/office/powerpoint/2010/main" val="38565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23B6-8CB3-4C3C-ABB5-D43F3DEC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123185"/>
            <a:ext cx="6346031" cy="639365"/>
          </a:xfrm>
        </p:spPr>
        <p:txBody>
          <a:bodyPr/>
          <a:lstStyle/>
          <a:p>
            <a:r>
              <a:rPr lang="en-AU" dirty="0"/>
              <a:t>Nova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2F634-4BFD-4C7A-ADE5-B2287996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SGA Lithogeochem and mineral chem in exploration|  Steve Barnes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01781-8404-4AE1-8CA2-7FEE9350F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22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0EF859-A0F6-43C4-8BE4-A984352B8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199" y="741949"/>
            <a:ext cx="3303488" cy="2646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0CEDC3-70C1-46F1-AD3F-1635702C3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317" y="1491630"/>
            <a:ext cx="3352840" cy="299695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A61E04C-D5ED-48B4-9CF1-4E90D32B4F27}"/>
              </a:ext>
            </a:extLst>
          </p:cNvPr>
          <p:cNvSpPr/>
          <p:nvPr/>
        </p:nvSpPr>
        <p:spPr>
          <a:xfrm rot="19663738">
            <a:off x="3744308" y="1804974"/>
            <a:ext cx="486977" cy="134046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307BFB-1393-45D9-8F1A-29A488D0B85B}"/>
              </a:ext>
            </a:extLst>
          </p:cNvPr>
          <p:cNvSpPr/>
          <p:nvPr/>
        </p:nvSpPr>
        <p:spPr>
          <a:xfrm rot="20020845">
            <a:off x="6613336" y="3130433"/>
            <a:ext cx="408312" cy="57933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7B3DC4-8AD5-4921-9E87-7F680B5D379C}"/>
              </a:ext>
            </a:extLst>
          </p:cNvPr>
          <p:cNvSpPr txBox="1"/>
          <p:nvPr/>
        </p:nvSpPr>
        <p:spPr>
          <a:xfrm>
            <a:off x="4463988" y="1734993"/>
            <a:ext cx="1303306" cy="71558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AU" sz="1350" dirty="0"/>
              <a:t>Host intrusion</a:t>
            </a:r>
          </a:p>
          <a:p>
            <a:r>
              <a:rPr lang="en-AU" sz="1350" dirty="0" err="1"/>
              <a:t>Ol+Opx</a:t>
            </a:r>
            <a:endParaRPr lang="en-AU" sz="1350" dirty="0"/>
          </a:p>
          <a:p>
            <a:r>
              <a:rPr lang="en-AU" sz="1350" dirty="0"/>
              <a:t>orthocumulates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EC5043-7FF9-4E37-B671-A1A861AC7B13}"/>
              </a:ext>
            </a:extLst>
          </p:cNvPr>
          <p:cNvCxnSpPr/>
          <p:nvPr/>
        </p:nvCxnSpPr>
        <p:spPr>
          <a:xfrm flipH="1">
            <a:off x="3937117" y="2081241"/>
            <a:ext cx="526871" cy="1878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BB0CC4-4D7D-4738-B72C-D0DB1B36DD16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>
            <a:off x="5115641" y="2450574"/>
            <a:ext cx="1573420" cy="70988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82CD3AE-DF5C-403F-850D-F27B4B619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651" y="3437780"/>
            <a:ext cx="2878931" cy="172164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E99F404-E33C-4732-9211-C6C624E2EA62}"/>
              </a:ext>
            </a:extLst>
          </p:cNvPr>
          <p:cNvSpPr/>
          <p:nvPr/>
        </p:nvSpPr>
        <p:spPr>
          <a:xfrm>
            <a:off x="3059832" y="1005577"/>
            <a:ext cx="1010477" cy="72941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47E6F-E5C7-4C51-A674-74E21642AA62}"/>
              </a:ext>
            </a:extLst>
          </p:cNvPr>
          <p:cNvSpPr txBox="1"/>
          <p:nvPr/>
        </p:nvSpPr>
        <p:spPr>
          <a:xfrm>
            <a:off x="3699250" y="703809"/>
            <a:ext cx="20379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00B050"/>
                </a:solidFill>
              </a:rPr>
              <a:t>Norite/</a:t>
            </a:r>
            <a:r>
              <a:rPr lang="en-AU" sz="1350" dirty="0" err="1">
                <a:solidFill>
                  <a:srgbClr val="00B050"/>
                </a:solidFill>
              </a:rPr>
              <a:t>G’norite</a:t>
            </a:r>
            <a:r>
              <a:rPr lang="en-AU" sz="1350" dirty="0">
                <a:solidFill>
                  <a:srgbClr val="00B050"/>
                </a:solidFill>
              </a:rPr>
              <a:t> cumulates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58F162-B3C8-4C2D-97B1-B93AF748EB8B}"/>
              </a:ext>
            </a:extLst>
          </p:cNvPr>
          <p:cNvSpPr txBox="1"/>
          <p:nvPr/>
        </p:nvSpPr>
        <p:spPr>
          <a:xfrm>
            <a:off x="1567570" y="1624295"/>
            <a:ext cx="12555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/>
              <a:t>Very small proportion of non-cumulate rock</a:t>
            </a:r>
          </a:p>
        </p:txBody>
      </p:sp>
    </p:spTree>
    <p:extLst>
      <p:ext uri="{BB962C8B-B14F-4D97-AF65-F5344CB8AC3E}">
        <p14:creationId xmlns:p14="http://schemas.microsoft.com/office/powerpoint/2010/main" val="14737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672EB2C-0BE0-48A5-BB70-8E48624BD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160735"/>
            <a:ext cx="4677059" cy="44092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3856-8A9B-4629-838D-CC28FE781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1" y="573528"/>
            <a:ext cx="8461375" cy="40304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Mg# vs Al/Ti plots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365A9C-5115-4425-A193-0C6B5643E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SGA Lithogeochem and mineral chem in exploration|  Steve Barnes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13412-33BA-4A69-B008-7D60738BE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23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7BA750-5E66-482A-A2DE-FD21A3CF496F}"/>
              </a:ext>
            </a:extLst>
          </p:cNvPr>
          <p:cNvSpPr txBox="1"/>
          <p:nvPr/>
        </p:nvSpPr>
        <p:spPr>
          <a:xfrm>
            <a:off x="6840252" y="2787774"/>
            <a:ext cx="202755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Ultramafic cumulate – no plag, therefore should have same Al/Ti as parent magma (not exact due to presence of Al in spinel, pyroxene)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E31A1B-02ED-4796-B38C-95857D7737FC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6462210" y="3435847"/>
            <a:ext cx="378042" cy="21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9A4A3F-CB24-45C0-BA4B-22D8EFC6B429}"/>
              </a:ext>
            </a:extLst>
          </p:cNvPr>
          <p:cNvGrpSpPr/>
          <p:nvPr/>
        </p:nvGrpSpPr>
        <p:grpSpPr>
          <a:xfrm>
            <a:off x="5814138" y="1275606"/>
            <a:ext cx="2640811" cy="2214246"/>
            <a:chOff x="7752184" y="1700808"/>
            <a:chExt cx="3521081" cy="2952328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B9FAD6A-BADE-4468-ADE4-29EEA6C43D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2184" y="1700808"/>
              <a:ext cx="0" cy="29523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2E8E3A-E1F9-46C3-A847-33F22F4D6A3B}"/>
                </a:ext>
              </a:extLst>
            </p:cNvPr>
            <p:cNvSpPr txBox="1"/>
            <p:nvPr/>
          </p:nvSpPr>
          <p:spPr>
            <a:xfrm>
              <a:off x="8400256" y="2206529"/>
              <a:ext cx="287300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/>
                <a:t>Accumulation of plagioclase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2CCB85-5182-456C-91C8-14741F76C8A9}"/>
              </a:ext>
            </a:extLst>
          </p:cNvPr>
          <p:cNvGrpSpPr/>
          <p:nvPr/>
        </p:nvGrpSpPr>
        <p:grpSpPr>
          <a:xfrm>
            <a:off x="1385647" y="2841781"/>
            <a:ext cx="4158461" cy="1951937"/>
            <a:chOff x="1847528" y="3789040"/>
            <a:chExt cx="5544615" cy="260258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B50F1D1-AF94-45FF-B1C0-338BA6C12158}"/>
                </a:ext>
              </a:extLst>
            </p:cNvPr>
            <p:cNvSpPr/>
            <p:nvPr/>
          </p:nvSpPr>
          <p:spPr>
            <a:xfrm>
              <a:off x="3573838" y="3789040"/>
              <a:ext cx="3818305" cy="1648499"/>
            </a:xfrm>
            <a:custGeom>
              <a:avLst/>
              <a:gdLst>
                <a:gd name="connsiteX0" fmla="*/ 3636660 w 3636660"/>
                <a:gd name="connsiteY0" fmla="*/ 0 h 1312269"/>
                <a:gd name="connsiteX1" fmla="*/ 2722260 w 3636660"/>
                <a:gd name="connsiteY1" fmla="*/ 760837 h 1312269"/>
                <a:gd name="connsiteX2" fmla="*/ 1368110 w 3636660"/>
                <a:gd name="connsiteY2" fmla="*/ 1102864 h 1312269"/>
                <a:gd name="connsiteX3" fmla="*/ 502571 w 3636660"/>
                <a:gd name="connsiteY3" fmla="*/ 1256428 h 1312269"/>
                <a:gd name="connsiteX4" fmla="*/ 0 w 3636660"/>
                <a:gd name="connsiteY4" fmla="*/ 1312269 h 1312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6660" h="1312269">
                  <a:moveTo>
                    <a:pt x="3636660" y="0"/>
                  </a:moveTo>
                  <a:cubicBezTo>
                    <a:pt x="3368506" y="288513"/>
                    <a:pt x="3100352" y="577026"/>
                    <a:pt x="2722260" y="760837"/>
                  </a:cubicBezTo>
                  <a:cubicBezTo>
                    <a:pt x="2344168" y="944648"/>
                    <a:pt x="1738058" y="1020266"/>
                    <a:pt x="1368110" y="1102864"/>
                  </a:cubicBezTo>
                  <a:cubicBezTo>
                    <a:pt x="998162" y="1185462"/>
                    <a:pt x="730589" y="1221527"/>
                    <a:pt x="502571" y="1256428"/>
                  </a:cubicBezTo>
                  <a:cubicBezTo>
                    <a:pt x="274553" y="1291329"/>
                    <a:pt x="137276" y="1301799"/>
                    <a:pt x="0" y="1312269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7C75DB-2CC4-4DE5-84B2-BFF3F12AC1C9}"/>
                </a:ext>
              </a:extLst>
            </p:cNvPr>
            <p:cNvSpPr txBox="1"/>
            <p:nvPr/>
          </p:nvSpPr>
          <p:spPr>
            <a:xfrm>
              <a:off x="1847528" y="5991514"/>
              <a:ext cx="454825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>
                  <a:solidFill>
                    <a:srgbClr val="FF0000"/>
                  </a:solidFill>
                </a:rPr>
                <a:t>Fractional crystallisation of plagioclase + px/ol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9178769-0CCC-4517-B7EF-0E798B991427}"/>
              </a:ext>
            </a:extLst>
          </p:cNvPr>
          <p:cNvSpPr/>
          <p:nvPr/>
        </p:nvSpPr>
        <p:spPr>
          <a:xfrm>
            <a:off x="2452404" y="3266859"/>
            <a:ext cx="4171824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41594B-0DEB-4673-BA95-C5B247C4C832}"/>
              </a:ext>
            </a:extLst>
          </p:cNvPr>
          <p:cNvSpPr txBox="1"/>
          <p:nvPr/>
        </p:nvSpPr>
        <p:spPr>
          <a:xfrm>
            <a:off x="1279522" y="3266859"/>
            <a:ext cx="1105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chemeClr val="accent1">
                    <a:lumMod val="75000"/>
                  </a:schemeClr>
                </a:solidFill>
              </a:rPr>
              <a:t>Mantle value</a:t>
            </a:r>
          </a:p>
        </p:txBody>
      </p:sp>
    </p:spTree>
    <p:extLst>
      <p:ext uri="{BB962C8B-B14F-4D97-AF65-F5344CB8AC3E}">
        <p14:creationId xmlns:p14="http://schemas.microsoft.com/office/powerpoint/2010/main" val="312577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52230-6F24-4CE1-BE28-994C0BA2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576" y="4649140"/>
            <a:ext cx="6083845" cy="93206"/>
          </a:xfrm>
        </p:spPr>
        <p:txBody>
          <a:bodyPr/>
          <a:lstStyle/>
          <a:p>
            <a:r>
              <a:rPr lang="en-AU"/>
              <a:t>SGA Lithogeochem and mineral chem in exploration|  Steve Barnes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1CF80-FDA1-41D6-BA7C-6566EDD22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24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B62288-468E-4C85-B770-A6F8E937D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2" t="18500" r="6214" b="3801"/>
          <a:stretch/>
        </p:blipFill>
        <p:spPr>
          <a:xfrm>
            <a:off x="521551" y="573528"/>
            <a:ext cx="7992887" cy="39964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4C426-EE82-4A61-BE10-D9E8D350DACF}"/>
              </a:ext>
            </a:extLst>
          </p:cNvPr>
          <p:cNvSpPr txBox="1"/>
          <p:nvPr/>
        </p:nvSpPr>
        <p:spPr>
          <a:xfrm>
            <a:off x="1493659" y="217360"/>
            <a:ext cx="31363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Albany-Fraser Orogen, Fraser Zone   </a:t>
            </a:r>
            <a:r>
              <a:rPr lang="en-AU" sz="1350" dirty="0">
                <a:solidFill>
                  <a:srgbClr val="FF0000"/>
                </a:solidFill>
              </a:rPr>
              <a:t>Nova</a:t>
            </a:r>
            <a:r>
              <a:rPr lang="en-AU" sz="135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8EF9E1-E5DE-4FA4-8EB5-27715356AD1B}"/>
              </a:ext>
            </a:extLst>
          </p:cNvPr>
          <p:cNvSpPr txBox="1"/>
          <p:nvPr/>
        </p:nvSpPr>
        <p:spPr>
          <a:xfrm>
            <a:off x="3383869" y="375988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UM-c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06A260-4BDC-4E94-99D7-14F3DF931547}"/>
              </a:ext>
            </a:extLst>
          </p:cNvPr>
          <p:cNvSpPr txBox="1"/>
          <p:nvPr/>
        </p:nvSpPr>
        <p:spPr>
          <a:xfrm>
            <a:off x="3707904" y="1815666"/>
            <a:ext cx="594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-c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39A90-9A44-47DA-A791-D0BFCF3F754C}"/>
              </a:ext>
            </a:extLst>
          </p:cNvPr>
          <p:cNvSpPr txBox="1"/>
          <p:nvPr/>
        </p:nvSpPr>
        <p:spPr>
          <a:xfrm>
            <a:off x="1514960" y="2433250"/>
            <a:ext cx="9065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 non-c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E3F660-1A2E-4BA3-ADB9-4EFDCCA1DDC3}"/>
              </a:ext>
            </a:extLst>
          </p:cNvPr>
          <p:cNvSpPr txBox="1"/>
          <p:nvPr/>
        </p:nvSpPr>
        <p:spPr>
          <a:xfrm>
            <a:off x="7866367" y="3975906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UM-c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070AC9-7491-4773-8B7C-6745D8CC46EF}"/>
              </a:ext>
            </a:extLst>
          </p:cNvPr>
          <p:cNvSpPr txBox="1"/>
          <p:nvPr/>
        </p:nvSpPr>
        <p:spPr>
          <a:xfrm>
            <a:off x="6919647" y="1538667"/>
            <a:ext cx="594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-c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90606A-6A7E-4A32-A997-53CF6BC35886}"/>
              </a:ext>
            </a:extLst>
          </p:cNvPr>
          <p:cNvSpPr txBox="1"/>
          <p:nvPr/>
        </p:nvSpPr>
        <p:spPr>
          <a:xfrm>
            <a:off x="5058055" y="2581142"/>
            <a:ext cx="9065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 non-c</a:t>
            </a:r>
          </a:p>
        </p:txBody>
      </p:sp>
    </p:spTree>
    <p:extLst>
      <p:ext uri="{BB962C8B-B14F-4D97-AF65-F5344CB8AC3E}">
        <p14:creationId xmlns:p14="http://schemas.microsoft.com/office/powerpoint/2010/main" val="755053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341ED1-5F4B-46BD-945C-8D5E570AD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2" t="18500" r="6214" b="3801"/>
          <a:stretch/>
        </p:blipFill>
        <p:spPr>
          <a:xfrm>
            <a:off x="521551" y="573528"/>
            <a:ext cx="7992887" cy="39964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52230-6F24-4CE1-BE28-994C0BA2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576" y="4649140"/>
            <a:ext cx="6083845" cy="93206"/>
          </a:xfrm>
        </p:spPr>
        <p:txBody>
          <a:bodyPr/>
          <a:lstStyle/>
          <a:p>
            <a:r>
              <a:rPr lang="en-AU"/>
              <a:t>SGA Lithogeochem and mineral chem in exploration|  Steve Barnes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1CF80-FDA1-41D6-BA7C-6566EDD22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25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5C4E06-5B78-4223-A371-755801B74C60}"/>
              </a:ext>
            </a:extLst>
          </p:cNvPr>
          <p:cNvSpPr txBox="1"/>
          <p:nvPr/>
        </p:nvSpPr>
        <p:spPr>
          <a:xfrm>
            <a:off x="1493659" y="217360"/>
            <a:ext cx="31211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Kimberley- Halls Creek Orogen   </a:t>
            </a:r>
            <a:r>
              <a:rPr lang="en-AU" sz="1350" dirty="0">
                <a:solidFill>
                  <a:srgbClr val="FF0000"/>
                </a:solidFill>
              </a:rPr>
              <a:t>Savannah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6F0B6-AD06-46D2-AE89-0772228083D2}"/>
              </a:ext>
            </a:extLst>
          </p:cNvPr>
          <p:cNvSpPr txBox="1"/>
          <p:nvPr/>
        </p:nvSpPr>
        <p:spPr>
          <a:xfrm>
            <a:off x="3383869" y="375988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UM-c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1FAB8D-E37A-4EC4-9362-2963EDFC1867}"/>
              </a:ext>
            </a:extLst>
          </p:cNvPr>
          <p:cNvSpPr txBox="1"/>
          <p:nvPr/>
        </p:nvSpPr>
        <p:spPr>
          <a:xfrm>
            <a:off x="3707904" y="1815666"/>
            <a:ext cx="594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-c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41A29-54DB-4AB3-9E11-FF33BFF6BC12}"/>
              </a:ext>
            </a:extLst>
          </p:cNvPr>
          <p:cNvSpPr txBox="1"/>
          <p:nvPr/>
        </p:nvSpPr>
        <p:spPr>
          <a:xfrm>
            <a:off x="1514960" y="2433250"/>
            <a:ext cx="9065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 non-c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FC1EE2-AB26-4DD6-AFA7-4BCA2B7E6311}"/>
              </a:ext>
            </a:extLst>
          </p:cNvPr>
          <p:cNvSpPr txBox="1"/>
          <p:nvPr/>
        </p:nvSpPr>
        <p:spPr>
          <a:xfrm>
            <a:off x="7866367" y="3975906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UM-c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7E9735-A0D4-4559-9073-5BF9B6E4CCD3}"/>
              </a:ext>
            </a:extLst>
          </p:cNvPr>
          <p:cNvSpPr txBox="1"/>
          <p:nvPr/>
        </p:nvSpPr>
        <p:spPr>
          <a:xfrm>
            <a:off x="6919647" y="1538667"/>
            <a:ext cx="594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-c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D8EFAC-1472-49D4-991C-341A3A54E9BE}"/>
              </a:ext>
            </a:extLst>
          </p:cNvPr>
          <p:cNvSpPr txBox="1"/>
          <p:nvPr/>
        </p:nvSpPr>
        <p:spPr>
          <a:xfrm>
            <a:off x="5058055" y="2581142"/>
            <a:ext cx="9065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 non-c</a:t>
            </a:r>
          </a:p>
        </p:txBody>
      </p:sp>
    </p:spTree>
    <p:extLst>
      <p:ext uri="{BB962C8B-B14F-4D97-AF65-F5344CB8AC3E}">
        <p14:creationId xmlns:p14="http://schemas.microsoft.com/office/powerpoint/2010/main" val="1190477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E4A45D-8D27-41EB-9A0B-8C937A280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2" t="18500" r="6214" b="3801"/>
          <a:stretch/>
        </p:blipFill>
        <p:spPr>
          <a:xfrm>
            <a:off x="521551" y="573528"/>
            <a:ext cx="7992887" cy="39964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52230-6F24-4CE1-BE28-994C0BA2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576" y="4649140"/>
            <a:ext cx="6083845" cy="93206"/>
          </a:xfrm>
        </p:spPr>
        <p:txBody>
          <a:bodyPr/>
          <a:lstStyle/>
          <a:p>
            <a:r>
              <a:rPr lang="en-AU"/>
              <a:t>SGA Lithogeochem and mineral chem in exploration|  Steve Barnes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1CF80-FDA1-41D6-BA7C-6566EDD22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26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844BB-C9BE-44B1-9133-76DF8B98EBBF}"/>
              </a:ext>
            </a:extLst>
          </p:cNvPr>
          <p:cNvSpPr txBox="1"/>
          <p:nvPr/>
        </p:nvSpPr>
        <p:spPr>
          <a:xfrm>
            <a:off x="1493659" y="217360"/>
            <a:ext cx="12721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MozMB</a:t>
            </a:r>
            <a:r>
              <a:rPr lang="en-AU" sz="1350" dirty="0"/>
              <a:t> - Ntaka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5F8B5F-37EE-40CC-A6E4-FF67BC09185E}"/>
              </a:ext>
            </a:extLst>
          </p:cNvPr>
          <p:cNvSpPr txBox="1"/>
          <p:nvPr/>
        </p:nvSpPr>
        <p:spPr>
          <a:xfrm>
            <a:off x="3383869" y="375988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UM-c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177D8B-7B5A-4379-B0C2-73884265F149}"/>
              </a:ext>
            </a:extLst>
          </p:cNvPr>
          <p:cNvSpPr txBox="1"/>
          <p:nvPr/>
        </p:nvSpPr>
        <p:spPr>
          <a:xfrm>
            <a:off x="3707904" y="1815666"/>
            <a:ext cx="594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-c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3EC96F-59B2-432B-804D-546937952A40}"/>
              </a:ext>
            </a:extLst>
          </p:cNvPr>
          <p:cNvSpPr txBox="1"/>
          <p:nvPr/>
        </p:nvSpPr>
        <p:spPr>
          <a:xfrm>
            <a:off x="1514960" y="2433250"/>
            <a:ext cx="9065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 non-c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1E3C8E-F5C9-45FD-9591-9C70A73F1A08}"/>
              </a:ext>
            </a:extLst>
          </p:cNvPr>
          <p:cNvSpPr txBox="1"/>
          <p:nvPr/>
        </p:nvSpPr>
        <p:spPr>
          <a:xfrm>
            <a:off x="7866367" y="3975906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UM-c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A45526-4A11-4054-B7E4-E78EB199494F}"/>
              </a:ext>
            </a:extLst>
          </p:cNvPr>
          <p:cNvSpPr txBox="1"/>
          <p:nvPr/>
        </p:nvSpPr>
        <p:spPr>
          <a:xfrm>
            <a:off x="6919647" y="1538667"/>
            <a:ext cx="594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-c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7A27FA-7939-4B36-B6A3-EAF0B45F13C4}"/>
              </a:ext>
            </a:extLst>
          </p:cNvPr>
          <p:cNvSpPr txBox="1"/>
          <p:nvPr/>
        </p:nvSpPr>
        <p:spPr>
          <a:xfrm>
            <a:off x="5058055" y="2581142"/>
            <a:ext cx="9065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 non-c</a:t>
            </a:r>
          </a:p>
        </p:txBody>
      </p:sp>
    </p:spTree>
    <p:extLst>
      <p:ext uri="{BB962C8B-B14F-4D97-AF65-F5344CB8AC3E}">
        <p14:creationId xmlns:p14="http://schemas.microsoft.com/office/powerpoint/2010/main" val="14929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BFBE6B-8201-4474-AED3-46F1BD22E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4" t="18500" r="6215" b="3801"/>
          <a:stretch/>
        </p:blipFill>
        <p:spPr>
          <a:xfrm>
            <a:off x="467545" y="573528"/>
            <a:ext cx="8046893" cy="39964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52230-6F24-4CE1-BE28-994C0BA2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576" y="4649140"/>
            <a:ext cx="6083845" cy="93206"/>
          </a:xfrm>
        </p:spPr>
        <p:txBody>
          <a:bodyPr/>
          <a:lstStyle/>
          <a:p>
            <a:r>
              <a:rPr lang="en-AU"/>
              <a:t>SGA Lithogeochem and mineral chem in exploration|  Steve Barnes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1CF80-FDA1-41D6-BA7C-6566EDD22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27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40E075-DA41-44F4-B38F-A901C8173161}"/>
              </a:ext>
            </a:extLst>
          </p:cNvPr>
          <p:cNvSpPr txBox="1"/>
          <p:nvPr/>
        </p:nvSpPr>
        <p:spPr>
          <a:xfrm>
            <a:off x="1493659" y="217360"/>
            <a:ext cx="1940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Kimberley - Hart Dolerite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AC4BA4-2942-4140-A19D-4D342A17F92C}"/>
              </a:ext>
            </a:extLst>
          </p:cNvPr>
          <p:cNvSpPr txBox="1"/>
          <p:nvPr/>
        </p:nvSpPr>
        <p:spPr>
          <a:xfrm>
            <a:off x="3383869" y="3759882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UM-c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AEA00-E839-4989-8C05-04701FBF6D37}"/>
              </a:ext>
            </a:extLst>
          </p:cNvPr>
          <p:cNvSpPr txBox="1"/>
          <p:nvPr/>
        </p:nvSpPr>
        <p:spPr>
          <a:xfrm>
            <a:off x="3707904" y="1815666"/>
            <a:ext cx="594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-c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27842F-FF58-441F-9C49-104A56AA909D}"/>
              </a:ext>
            </a:extLst>
          </p:cNvPr>
          <p:cNvSpPr txBox="1"/>
          <p:nvPr/>
        </p:nvSpPr>
        <p:spPr>
          <a:xfrm>
            <a:off x="1514960" y="2433250"/>
            <a:ext cx="9065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 non-c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8087E-FFA6-4913-8A4E-721414E0160F}"/>
              </a:ext>
            </a:extLst>
          </p:cNvPr>
          <p:cNvSpPr txBox="1"/>
          <p:nvPr/>
        </p:nvSpPr>
        <p:spPr>
          <a:xfrm>
            <a:off x="7866367" y="3975906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UM-c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9292EA-6BD1-43E4-8328-3018D871FFE6}"/>
              </a:ext>
            </a:extLst>
          </p:cNvPr>
          <p:cNvSpPr txBox="1"/>
          <p:nvPr/>
        </p:nvSpPr>
        <p:spPr>
          <a:xfrm>
            <a:off x="6919647" y="1538667"/>
            <a:ext cx="594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-c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8ED755-BAB4-46AB-BEA0-B86A2A13F82E}"/>
              </a:ext>
            </a:extLst>
          </p:cNvPr>
          <p:cNvSpPr txBox="1"/>
          <p:nvPr/>
        </p:nvSpPr>
        <p:spPr>
          <a:xfrm>
            <a:off x="5058055" y="2581142"/>
            <a:ext cx="9065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Maf</a:t>
            </a:r>
            <a:r>
              <a:rPr lang="en-AU" sz="1350" dirty="0"/>
              <a:t> non-c</a:t>
            </a:r>
          </a:p>
        </p:txBody>
      </p:sp>
    </p:spTree>
    <p:extLst>
      <p:ext uri="{BB962C8B-B14F-4D97-AF65-F5344CB8AC3E}">
        <p14:creationId xmlns:p14="http://schemas.microsoft.com/office/powerpoint/2010/main" val="2033216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03521D1-AE8D-4E59-B7CC-1ECD06E37F6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59632" y="99814"/>
            <a:ext cx="5616624" cy="3768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5FC5BC-5198-4E7E-94FD-67D20F5AE211}"/>
              </a:ext>
            </a:extLst>
          </p:cNvPr>
          <p:cNvSpPr txBox="1"/>
          <p:nvPr/>
        </p:nvSpPr>
        <p:spPr>
          <a:xfrm>
            <a:off x="1043608" y="3939902"/>
            <a:ext cx="6954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Summary: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identifying cumulate-dominant units picks out host intrusions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Sill complexes dominated by non-cumulates are low-potential targets</a:t>
            </a:r>
          </a:p>
        </p:txBody>
      </p:sp>
    </p:spTree>
    <p:extLst>
      <p:ext uri="{BB962C8B-B14F-4D97-AF65-F5344CB8AC3E}">
        <p14:creationId xmlns:p14="http://schemas.microsoft.com/office/powerpoint/2010/main" val="158524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5FC5BC-5198-4E7E-94FD-67D20F5AE211}"/>
              </a:ext>
            </a:extLst>
          </p:cNvPr>
          <p:cNvSpPr txBox="1"/>
          <p:nvPr/>
        </p:nvSpPr>
        <p:spPr>
          <a:xfrm>
            <a:off x="827584" y="12347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Caveat: some closed-system intrusions can contain low Mg# cumulates from highly fractionated liquids. Identify with incompatible elements – Zr, Ti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490A35-B71C-403D-8ACF-BC0A32292276}"/>
              </a:ext>
            </a:extLst>
          </p:cNvPr>
          <p:cNvGrpSpPr/>
          <p:nvPr/>
        </p:nvGrpSpPr>
        <p:grpSpPr>
          <a:xfrm>
            <a:off x="827584" y="955184"/>
            <a:ext cx="2502448" cy="2520280"/>
            <a:chOff x="2987824" y="987574"/>
            <a:chExt cx="2502448" cy="25202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7274B3-B10D-4B7A-9E38-CB40A8D5D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177"/>
            <a:stretch/>
          </p:blipFill>
          <p:spPr>
            <a:xfrm>
              <a:off x="2987824" y="987574"/>
              <a:ext cx="2502448" cy="252028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B5FE971-D953-4D7F-88CA-C42D045187F4}"/>
                </a:ext>
              </a:extLst>
            </p:cNvPr>
            <p:cNvSpPr/>
            <p:nvPr/>
          </p:nvSpPr>
          <p:spPr>
            <a:xfrm>
              <a:off x="3364210" y="2772539"/>
              <a:ext cx="1154002" cy="449865"/>
            </a:xfrm>
            <a:custGeom>
              <a:avLst/>
              <a:gdLst>
                <a:gd name="connsiteX0" fmla="*/ 1154002 w 1154002"/>
                <a:gd name="connsiteY0" fmla="*/ 254272 h 449865"/>
                <a:gd name="connsiteX1" fmla="*/ 630789 w 1154002"/>
                <a:gd name="connsiteY1" fmla="*/ 0 h 449865"/>
                <a:gd name="connsiteX2" fmla="*/ 278720 w 1154002"/>
                <a:gd name="connsiteY2" fmla="*/ 83127 h 449865"/>
                <a:gd name="connsiteX3" fmla="*/ 0 w 1154002"/>
                <a:gd name="connsiteY3" fmla="*/ 190704 h 449865"/>
                <a:gd name="connsiteX4" fmla="*/ 39118 w 1154002"/>
                <a:gd name="connsiteY4" fmla="*/ 278721 h 449865"/>
                <a:gd name="connsiteX5" fmla="*/ 112466 w 1154002"/>
                <a:gd name="connsiteY5" fmla="*/ 410747 h 449865"/>
                <a:gd name="connsiteX6" fmla="*/ 322729 w 1154002"/>
                <a:gd name="connsiteY6" fmla="*/ 449865 h 449865"/>
                <a:gd name="connsiteX7" fmla="*/ 767704 w 1154002"/>
                <a:gd name="connsiteY7" fmla="*/ 444975 h 449865"/>
                <a:gd name="connsiteX8" fmla="*/ 1100214 w 1154002"/>
                <a:gd name="connsiteY8" fmla="*/ 440086 h 449865"/>
                <a:gd name="connsiteX9" fmla="*/ 1154002 w 1154002"/>
                <a:gd name="connsiteY9" fmla="*/ 435196 h 449865"/>
                <a:gd name="connsiteX10" fmla="*/ 1154002 w 1154002"/>
                <a:gd name="connsiteY10" fmla="*/ 254272 h 44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4002" h="449865">
                  <a:moveTo>
                    <a:pt x="1154002" y="254272"/>
                  </a:moveTo>
                  <a:lnTo>
                    <a:pt x="630789" y="0"/>
                  </a:lnTo>
                  <a:lnTo>
                    <a:pt x="278720" y="83127"/>
                  </a:lnTo>
                  <a:lnTo>
                    <a:pt x="0" y="190704"/>
                  </a:lnTo>
                  <a:lnTo>
                    <a:pt x="39118" y="278721"/>
                  </a:lnTo>
                  <a:lnTo>
                    <a:pt x="112466" y="410747"/>
                  </a:lnTo>
                  <a:lnTo>
                    <a:pt x="322729" y="449865"/>
                  </a:lnTo>
                  <a:lnTo>
                    <a:pt x="767704" y="444975"/>
                  </a:lnTo>
                  <a:lnTo>
                    <a:pt x="1100214" y="440086"/>
                  </a:lnTo>
                  <a:lnTo>
                    <a:pt x="1154002" y="435196"/>
                  </a:lnTo>
                  <a:lnTo>
                    <a:pt x="1154002" y="254272"/>
                  </a:lnTo>
                  <a:close/>
                </a:path>
              </a:pathLst>
            </a:cu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2B9271-C4BE-4B52-9B70-8AC058A1BC1C}"/>
              </a:ext>
            </a:extLst>
          </p:cNvPr>
          <p:cNvGrpSpPr/>
          <p:nvPr/>
        </p:nvGrpSpPr>
        <p:grpSpPr>
          <a:xfrm>
            <a:off x="2357972" y="1707654"/>
            <a:ext cx="6489846" cy="3240360"/>
            <a:chOff x="2357972" y="1707654"/>
            <a:chExt cx="6489846" cy="32403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31CE0A-A859-41D9-9E17-06EBDE5A6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5535" y="1707654"/>
              <a:ext cx="3192283" cy="324036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DB64040-2B5D-4C50-8676-7CE41272E215}"/>
                </a:ext>
              </a:extLst>
            </p:cNvPr>
            <p:cNvSpPr/>
            <p:nvPr/>
          </p:nvSpPr>
          <p:spPr>
            <a:xfrm>
              <a:off x="6012160" y="2067694"/>
              <a:ext cx="1512168" cy="1368152"/>
            </a:xfrm>
            <a:prstGeom prst="ellipse">
              <a:avLst/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F449492-E213-489B-AC29-9D2E4EA7713B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V="1">
              <a:off x="2357972" y="2859782"/>
              <a:ext cx="4230252" cy="1346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DEB5E0A-0104-4661-87CC-4138FC666CE2}"/>
              </a:ext>
            </a:extLst>
          </p:cNvPr>
          <p:cNvSpPr txBox="1"/>
          <p:nvPr/>
        </p:nvSpPr>
        <p:spPr>
          <a:xfrm>
            <a:off x="467544" y="3475464"/>
            <a:ext cx="4827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Intrusions with a high proportion of these rocks are generally less prospective.</a:t>
            </a:r>
          </a:p>
          <a:p>
            <a:r>
              <a:rPr lang="en-AU" dirty="0"/>
              <a:t>Message: multi-variate data needs multiple discriminants – no simple “dartboards”</a:t>
            </a:r>
          </a:p>
          <a:p>
            <a:r>
              <a:rPr lang="en-AU" dirty="0"/>
              <a:t>Weight of evidence approach is needed </a:t>
            </a:r>
          </a:p>
        </p:txBody>
      </p:sp>
    </p:spTree>
    <p:extLst>
      <p:ext uri="{BB962C8B-B14F-4D97-AF65-F5344CB8AC3E}">
        <p14:creationId xmlns:p14="http://schemas.microsoft.com/office/powerpoint/2010/main" val="29894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04" y="736180"/>
            <a:ext cx="6806362" cy="35037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277634" y="840508"/>
            <a:ext cx="3488968" cy="258532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1350" dirty="0"/>
              <a:t>Prediction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AU" sz="1350" dirty="0"/>
              <a:t>“Fertility” – fertile magma suites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AU" sz="1350" dirty="0"/>
              <a:t>Favourable tectonic/magmatic settings</a:t>
            </a:r>
          </a:p>
          <a:p>
            <a:endParaRPr lang="en-AU" sz="1350" dirty="0"/>
          </a:p>
          <a:p>
            <a:r>
              <a:rPr lang="en-AU" sz="1350" dirty="0"/>
              <a:t>Detection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AU" sz="1350" dirty="0"/>
              <a:t>Distal indicators – edges of mineral systems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AU" sz="1350" dirty="0"/>
              <a:t>Vectors within mineral systems</a:t>
            </a:r>
          </a:p>
          <a:p>
            <a:endParaRPr lang="en-AU" sz="1350" dirty="0"/>
          </a:p>
          <a:p>
            <a:r>
              <a:rPr lang="en-AU" sz="1350" dirty="0"/>
              <a:t>We want them to be</a:t>
            </a:r>
          </a:p>
          <a:p>
            <a:r>
              <a:rPr lang="en-AU" sz="1350" dirty="0"/>
              <a:t>Routine, easily collectable reproducible data</a:t>
            </a:r>
          </a:p>
          <a:p>
            <a:r>
              <a:rPr lang="en-AU" sz="1350" dirty="0"/>
              <a:t>Minimal false positives, false negatives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AU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1439653" y="162862"/>
            <a:ext cx="47205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b="1" dirty="0"/>
              <a:t>What do we want geochemical exploration tools to do?…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F55257E-A9F2-489D-8FA0-C4C730DEE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699838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3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A9A92EC-2F74-41B1-B245-0B7BE009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425" y="6702910"/>
            <a:ext cx="8111793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SGA | Lithogeochem and Mineral Chem in Ni exploration  | Steve Barnes | August 2019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A60FB-06B3-4224-9D7D-A5FBFDEF5029}"/>
              </a:ext>
            </a:extLst>
          </p:cNvPr>
          <p:cNvSpPr txBox="1"/>
          <p:nvPr/>
        </p:nvSpPr>
        <p:spPr>
          <a:xfrm>
            <a:off x="1187624" y="4407320"/>
            <a:ext cx="40781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Reliable inference from geographically sparse data sets </a:t>
            </a:r>
          </a:p>
        </p:txBody>
      </p:sp>
    </p:spTree>
    <p:extLst>
      <p:ext uri="{BB962C8B-B14F-4D97-AF65-F5344CB8AC3E}">
        <p14:creationId xmlns:p14="http://schemas.microsoft.com/office/powerpoint/2010/main" val="17587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5FC5BC-5198-4E7E-94FD-67D20F5AE211}"/>
              </a:ext>
            </a:extLst>
          </p:cNvPr>
          <p:cNvSpPr txBox="1"/>
          <p:nvPr/>
        </p:nvSpPr>
        <p:spPr>
          <a:xfrm>
            <a:off x="827584" y="12347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Caveat: some closed-system intrusions can contain low Mg# cumulates from highly fractionated liquids. Identify with incompatible elements – Zr, 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274B3-B10D-4B7A-9E38-CB40A8D5D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87574"/>
            <a:ext cx="5022728" cy="252028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4232859-B35E-4809-90D2-1555C085B732}"/>
              </a:ext>
            </a:extLst>
          </p:cNvPr>
          <p:cNvSpPr/>
          <p:nvPr/>
        </p:nvSpPr>
        <p:spPr>
          <a:xfrm>
            <a:off x="836163" y="2215097"/>
            <a:ext cx="1217570" cy="894841"/>
          </a:xfrm>
          <a:custGeom>
            <a:avLst/>
            <a:gdLst>
              <a:gd name="connsiteX0" fmla="*/ 1207790 w 1217570"/>
              <a:gd name="connsiteY0" fmla="*/ 655239 h 894841"/>
              <a:gd name="connsiteX1" fmla="*/ 547662 w 1217570"/>
              <a:gd name="connsiteY1" fmla="*/ 234713 h 894841"/>
              <a:gd name="connsiteX2" fmla="*/ 146695 w 1217570"/>
              <a:gd name="connsiteY2" fmla="*/ 0 h 894841"/>
              <a:gd name="connsiteX3" fmla="*/ 0 w 1217570"/>
              <a:gd name="connsiteY3" fmla="*/ 166255 h 894841"/>
              <a:gd name="connsiteX4" fmla="*/ 34228 w 1217570"/>
              <a:gd name="connsiteY4" fmla="*/ 469425 h 894841"/>
              <a:gd name="connsiteX5" fmla="*/ 308059 w 1217570"/>
              <a:gd name="connsiteY5" fmla="*/ 635679 h 894841"/>
              <a:gd name="connsiteX6" fmla="*/ 792154 w 1217570"/>
              <a:gd name="connsiteY6" fmla="*/ 797044 h 894841"/>
              <a:gd name="connsiteX7" fmla="*/ 1124663 w 1217570"/>
              <a:gd name="connsiteY7" fmla="*/ 894841 h 894841"/>
              <a:gd name="connsiteX8" fmla="*/ 1217570 w 1217570"/>
              <a:gd name="connsiteY8" fmla="*/ 787264 h 894841"/>
              <a:gd name="connsiteX9" fmla="*/ 1207790 w 1217570"/>
              <a:gd name="connsiteY9" fmla="*/ 655239 h 89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7570" h="894841">
                <a:moveTo>
                  <a:pt x="1207790" y="655239"/>
                </a:moveTo>
                <a:lnTo>
                  <a:pt x="547662" y="234713"/>
                </a:lnTo>
                <a:lnTo>
                  <a:pt x="146695" y="0"/>
                </a:lnTo>
                <a:lnTo>
                  <a:pt x="0" y="166255"/>
                </a:lnTo>
                <a:lnTo>
                  <a:pt x="34228" y="469425"/>
                </a:lnTo>
                <a:lnTo>
                  <a:pt x="308059" y="635679"/>
                </a:lnTo>
                <a:lnTo>
                  <a:pt x="792154" y="797044"/>
                </a:lnTo>
                <a:lnTo>
                  <a:pt x="1124663" y="894841"/>
                </a:lnTo>
                <a:lnTo>
                  <a:pt x="1217570" y="787264"/>
                </a:lnTo>
                <a:lnTo>
                  <a:pt x="1207790" y="655239"/>
                </a:lnTo>
                <a:close/>
              </a:path>
            </a:pathLst>
          </a:cu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B5FE971-D953-4D7F-88CA-C42D045187F4}"/>
              </a:ext>
            </a:extLst>
          </p:cNvPr>
          <p:cNvSpPr/>
          <p:nvPr/>
        </p:nvSpPr>
        <p:spPr>
          <a:xfrm>
            <a:off x="3364210" y="2772539"/>
            <a:ext cx="1154002" cy="449865"/>
          </a:xfrm>
          <a:custGeom>
            <a:avLst/>
            <a:gdLst>
              <a:gd name="connsiteX0" fmla="*/ 1154002 w 1154002"/>
              <a:gd name="connsiteY0" fmla="*/ 254272 h 449865"/>
              <a:gd name="connsiteX1" fmla="*/ 630789 w 1154002"/>
              <a:gd name="connsiteY1" fmla="*/ 0 h 449865"/>
              <a:gd name="connsiteX2" fmla="*/ 278720 w 1154002"/>
              <a:gd name="connsiteY2" fmla="*/ 83127 h 449865"/>
              <a:gd name="connsiteX3" fmla="*/ 0 w 1154002"/>
              <a:gd name="connsiteY3" fmla="*/ 190704 h 449865"/>
              <a:gd name="connsiteX4" fmla="*/ 39118 w 1154002"/>
              <a:gd name="connsiteY4" fmla="*/ 278721 h 449865"/>
              <a:gd name="connsiteX5" fmla="*/ 112466 w 1154002"/>
              <a:gd name="connsiteY5" fmla="*/ 410747 h 449865"/>
              <a:gd name="connsiteX6" fmla="*/ 322729 w 1154002"/>
              <a:gd name="connsiteY6" fmla="*/ 449865 h 449865"/>
              <a:gd name="connsiteX7" fmla="*/ 767704 w 1154002"/>
              <a:gd name="connsiteY7" fmla="*/ 444975 h 449865"/>
              <a:gd name="connsiteX8" fmla="*/ 1100214 w 1154002"/>
              <a:gd name="connsiteY8" fmla="*/ 440086 h 449865"/>
              <a:gd name="connsiteX9" fmla="*/ 1154002 w 1154002"/>
              <a:gd name="connsiteY9" fmla="*/ 435196 h 449865"/>
              <a:gd name="connsiteX10" fmla="*/ 1154002 w 1154002"/>
              <a:gd name="connsiteY10" fmla="*/ 254272 h 449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4002" h="449865">
                <a:moveTo>
                  <a:pt x="1154002" y="254272"/>
                </a:moveTo>
                <a:lnTo>
                  <a:pt x="630789" y="0"/>
                </a:lnTo>
                <a:lnTo>
                  <a:pt x="278720" y="83127"/>
                </a:lnTo>
                <a:lnTo>
                  <a:pt x="0" y="190704"/>
                </a:lnTo>
                <a:lnTo>
                  <a:pt x="39118" y="278721"/>
                </a:lnTo>
                <a:lnTo>
                  <a:pt x="112466" y="410747"/>
                </a:lnTo>
                <a:lnTo>
                  <a:pt x="322729" y="449865"/>
                </a:lnTo>
                <a:lnTo>
                  <a:pt x="767704" y="444975"/>
                </a:lnTo>
                <a:lnTo>
                  <a:pt x="1100214" y="440086"/>
                </a:lnTo>
                <a:lnTo>
                  <a:pt x="1154002" y="435196"/>
                </a:lnTo>
                <a:lnTo>
                  <a:pt x="1154002" y="254272"/>
                </a:lnTo>
                <a:close/>
              </a:path>
            </a:pathLst>
          </a:cu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2B9271-C4BE-4B52-9B70-8AC058A1BC1C}"/>
              </a:ext>
            </a:extLst>
          </p:cNvPr>
          <p:cNvGrpSpPr/>
          <p:nvPr/>
        </p:nvGrpSpPr>
        <p:grpSpPr>
          <a:xfrm>
            <a:off x="4518212" y="1707654"/>
            <a:ext cx="4329606" cy="3240360"/>
            <a:chOff x="4518212" y="1707654"/>
            <a:chExt cx="4329606" cy="32403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31CE0A-A859-41D9-9E17-06EBDE5A6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5535" y="1707654"/>
              <a:ext cx="3192283" cy="324036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DB64040-2B5D-4C50-8676-7CE41272E215}"/>
                </a:ext>
              </a:extLst>
            </p:cNvPr>
            <p:cNvSpPr/>
            <p:nvPr/>
          </p:nvSpPr>
          <p:spPr>
            <a:xfrm>
              <a:off x="6012160" y="2067694"/>
              <a:ext cx="1512168" cy="1368152"/>
            </a:xfrm>
            <a:prstGeom prst="ellipse">
              <a:avLst/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F449492-E213-489B-AC29-9D2E4EA7713B}"/>
                </a:ext>
              </a:extLst>
            </p:cNvPr>
            <p:cNvCxnSpPr>
              <a:stCxn id="7" idx="0"/>
            </p:cNvCxnSpPr>
            <p:nvPr/>
          </p:nvCxnSpPr>
          <p:spPr>
            <a:xfrm flipV="1">
              <a:off x="4518212" y="2772539"/>
              <a:ext cx="1493948" cy="2542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1BAFF77-B3A7-4D37-801F-DEE63B139400}"/>
              </a:ext>
            </a:extLst>
          </p:cNvPr>
          <p:cNvSpPr txBox="1"/>
          <p:nvPr/>
        </p:nvSpPr>
        <p:spPr>
          <a:xfrm>
            <a:off x="467544" y="3475464"/>
            <a:ext cx="4827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Intrusions with a high proportion of these rocks are generally less prospective.</a:t>
            </a:r>
          </a:p>
          <a:p>
            <a:r>
              <a:rPr lang="en-AU" dirty="0"/>
              <a:t>Message: multi-variate data needs multiple discriminants – no simple “dartboards”</a:t>
            </a:r>
          </a:p>
          <a:p>
            <a:r>
              <a:rPr lang="en-AU" dirty="0"/>
              <a:t>Weight of evidence approach is needed </a:t>
            </a:r>
          </a:p>
        </p:txBody>
      </p:sp>
    </p:spTree>
    <p:extLst>
      <p:ext uri="{BB962C8B-B14F-4D97-AF65-F5344CB8AC3E}">
        <p14:creationId xmlns:p14="http://schemas.microsoft.com/office/powerpoint/2010/main" val="173984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6A338E-0623-4D19-A92A-4C3D8810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23478"/>
            <a:ext cx="8640960" cy="639365"/>
          </a:xfrm>
        </p:spPr>
        <p:txBody>
          <a:bodyPr>
            <a:normAutofit/>
          </a:bodyPr>
          <a:lstStyle/>
          <a:p>
            <a:r>
              <a:rPr lang="en-AU" sz="2400" dirty="0"/>
              <a:t>Olivine or orthopyroxene cumulates?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90122-F337-4EAE-B953-8377404758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31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003A5-4D8E-4872-9CA0-90DA32F156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42366" y="826166"/>
            <a:ext cx="7488832" cy="3816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D74D9B-789D-4BCF-AA4A-86FF8A4EAD2C}"/>
              </a:ext>
            </a:extLst>
          </p:cNvPr>
          <p:cNvSpPr txBox="1"/>
          <p:nvPr/>
        </p:nvSpPr>
        <p:spPr>
          <a:xfrm>
            <a:off x="971600" y="489565"/>
            <a:ext cx="394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Triangular plots using molar proportions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A7E43-7163-48A6-A6A7-C49AE5A4FC27}"/>
              </a:ext>
            </a:extLst>
          </p:cNvPr>
          <p:cNvSpPr txBox="1"/>
          <p:nvPr/>
        </p:nvSpPr>
        <p:spPr>
          <a:xfrm>
            <a:off x="1475656" y="4716258"/>
            <a:ext cx="5194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err="1"/>
              <a:t>Mg+Fe</a:t>
            </a:r>
            <a:r>
              <a:rPr lang="en-AU" sz="1200" dirty="0"/>
              <a:t> mol = MgO/40.3 + </a:t>
            </a:r>
            <a:r>
              <a:rPr lang="en-AU" sz="1200" dirty="0" err="1"/>
              <a:t>FeO</a:t>
            </a:r>
            <a:r>
              <a:rPr lang="en-AU" sz="1200" dirty="0"/>
              <a:t>/71.9       Si mol = SiO2/60.1       Al mol = Al2O3/51</a:t>
            </a:r>
          </a:p>
        </p:txBody>
      </p:sp>
    </p:spTree>
    <p:extLst>
      <p:ext uri="{BB962C8B-B14F-4D97-AF65-F5344CB8AC3E}">
        <p14:creationId xmlns:p14="http://schemas.microsoft.com/office/powerpoint/2010/main" val="752721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592D0-E759-4FF2-A4CC-9B0C2AA885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8122DC-BD37-480B-8E9A-6FBADA5686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32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1046D5-8582-4426-83FF-CFB2E76A09C1}"/>
              </a:ext>
            </a:extLst>
          </p:cNvPr>
          <p:cNvSpPr txBox="1"/>
          <p:nvPr/>
        </p:nvSpPr>
        <p:spPr>
          <a:xfrm>
            <a:off x="755576" y="204029"/>
            <a:ext cx="7937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Formulae for calculating molar components from whole rock geochemical analyses</a:t>
            </a:r>
          </a:p>
          <a:p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DCFFB1-6190-4907-B778-6726CB74FD1F}"/>
              </a:ext>
            </a:extLst>
          </p:cNvPr>
          <p:cNvSpPr txBox="1"/>
          <p:nvPr/>
        </p:nvSpPr>
        <p:spPr>
          <a:xfrm>
            <a:off x="1351114" y="627534"/>
            <a:ext cx="45843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Mg mol	MgO/40.3</a:t>
            </a:r>
          </a:p>
          <a:p>
            <a:r>
              <a:rPr lang="en-AU" dirty="0"/>
              <a:t>Fe mol	[Total Fe as </a:t>
            </a:r>
            <a:r>
              <a:rPr lang="en-AU" dirty="0" err="1"/>
              <a:t>FeO</a:t>
            </a:r>
            <a:r>
              <a:rPr lang="en-AU" dirty="0"/>
              <a:t>*]/71.9</a:t>
            </a:r>
          </a:p>
          <a:p>
            <a:r>
              <a:rPr lang="en-AU" dirty="0"/>
              <a:t>Si mol	SiO</a:t>
            </a:r>
            <a:r>
              <a:rPr lang="en-AU" baseline="-25000" dirty="0"/>
              <a:t>2</a:t>
            </a:r>
            <a:r>
              <a:rPr lang="en-AU" dirty="0"/>
              <a:t>/60.1</a:t>
            </a:r>
          </a:p>
          <a:p>
            <a:r>
              <a:rPr lang="en-AU" dirty="0"/>
              <a:t>Al mol	Al</a:t>
            </a:r>
            <a:r>
              <a:rPr lang="en-AU" baseline="-25000" dirty="0"/>
              <a:t>2</a:t>
            </a:r>
            <a:r>
              <a:rPr lang="en-AU" dirty="0"/>
              <a:t>O</a:t>
            </a:r>
            <a:r>
              <a:rPr lang="en-AU" baseline="-25000" dirty="0"/>
              <a:t>3</a:t>
            </a:r>
            <a:r>
              <a:rPr lang="en-AU" dirty="0"/>
              <a:t>/51</a:t>
            </a:r>
          </a:p>
          <a:p>
            <a:r>
              <a:rPr lang="en-AU" dirty="0"/>
              <a:t>Ti mol	TiO</a:t>
            </a:r>
            <a:r>
              <a:rPr lang="en-AU" baseline="-25000" dirty="0"/>
              <a:t>2</a:t>
            </a:r>
            <a:r>
              <a:rPr lang="en-AU" dirty="0"/>
              <a:t>/79.9</a:t>
            </a:r>
          </a:p>
          <a:p>
            <a:r>
              <a:rPr lang="en-AU" dirty="0"/>
              <a:t>Mg#	Mg mol/[Mg mol + Fe mol]</a:t>
            </a:r>
          </a:p>
        </p:txBody>
      </p:sp>
    </p:spTree>
    <p:extLst>
      <p:ext uri="{BB962C8B-B14F-4D97-AF65-F5344CB8AC3E}">
        <p14:creationId xmlns:p14="http://schemas.microsoft.com/office/powerpoint/2010/main" val="902787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592D0-E759-4FF2-A4CC-9B0C2AA885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CSIRO-CET Nov2020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8122DC-BD37-480B-8E9A-6FBADA5686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33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754C22-B51C-4C85-B2DF-8A77B3B89CB0}"/>
              </a:ext>
            </a:extLst>
          </p:cNvPr>
          <p:cNvSpPr txBox="1"/>
          <p:nvPr/>
        </p:nvSpPr>
        <p:spPr>
          <a:xfrm>
            <a:off x="755576" y="256329"/>
            <a:ext cx="8134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 diagrams shown here are available as </a:t>
            </a:r>
            <a:r>
              <a:rPr lang="en-AU" dirty="0" err="1"/>
              <a:t>IoGas</a:t>
            </a:r>
            <a:r>
              <a:rPr lang="en-AU" dirty="0"/>
              <a:t> Diagram templates. You will need the following columns, named exactly as shown: </a:t>
            </a:r>
            <a:r>
              <a:rPr lang="en-AU" dirty="0" err="1"/>
              <a:t>MgO_pct</a:t>
            </a:r>
            <a:r>
              <a:rPr lang="en-AU" dirty="0"/>
              <a:t>, Al2O3_pct, SiO2_pct, </a:t>
            </a:r>
            <a:r>
              <a:rPr lang="en-AU" dirty="0" err="1"/>
              <a:t>FeO_pct</a:t>
            </a:r>
            <a:r>
              <a:rPr lang="en-AU" dirty="0"/>
              <a:t>, Mg# mol pct, TiO2_pct.</a:t>
            </a:r>
          </a:p>
          <a:p>
            <a:r>
              <a:rPr lang="en-AU" dirty="0"/>
              <a:t>Download the zip file and save the individual xml files to:</a:t>
            </a:r>
          </a:p>
          <a:p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C:\Users\USERNAME\AppData\Roaming\ioGAS\cache\iod\DiagramAndCalc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447F64-0E85-42FC-99F3-5A6E3CD0C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4" t="18500" r="6215" b="3801"/>
          <a:stretch/>
        </p:blipFill>
        <p:spPr>
          <a:xfrm flipV="1">
            <a:off x="414360" y="1861833"/>
            <a:ext cx="2437679" cy="1210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CD2EB-149A-4AC3-A18F-7374D4BADC9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49373" y="1740973"/>
            <a:ext cx="2811126" cy="1452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FB9CAD-C9D0-41A6-BDC7-46683FFC6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861833"/>
            <a:ext cx="2047175" cy="1626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221905-0901-47D9-8881-112D064AC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267" y="3178575"/>
            <a:ext cx="2002879" cy="170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71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56B4F1-E861-4269-AED6-D7193985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5" y="172044"/>
            <a:ext cx="8640960" cy="639365"/>
          </a:xfrm>
        </p:spPr>
        <p:txBody>
          <a:bodyPr>
            <a:normAutofit/>
          </a:bodyPr>
          <a:lstStyle/>
          <a:p>
            <a:r>
              <a:rPr lang="en-AU" sz="1600" dirty="0">
                <a:solidFill>
                  <a:schemeClr val="tx1"/>
                </a:solidFill>
              </a:rPr>
              <a:t>Identifying cumulus phases from Lithochem</a:t>
            </a:r>
            <a:br>
              <a:rPr lang="en-AU" sz="1600" dirty="0">
                <a:solidFill>
                  <a:schemeClr val="tx1"/>
                </a:solidFill>
              </a:rPr>
            </a:br>
            <a:r>
              <a:rPr lang="en-AU" sz="1600" dirty="0">
                <a:solidFill>
                  <a:schemeClr val="tx1"/>
                </a:solidFill>
              </a:rPr>
              <a:t>Conserved element ratios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62B49-1346-44FD-994F-908821198B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Barnes Lithochem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14685-B693-4668-94FC-6AA87B5A3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34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B0D7F9-5B61-4328-A973-6015C7490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751" y="644242"/>
            <a:ext cx="4851894" cy="3855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098D19-796F-4428-AAAE-070DD91F17D0}"/>
              </a:ext>
            </a:extLst>
          </p:cNvPr>
          <p:cNvSpPr txBox="1"/>
          <p:nvPr/>
        </p:nvSpPr>
        <p:spPr>
          <a:xfrm>
            <a:off x="4786643" y="4682650"/>
            <a:ext cx="3268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(Nova data from Taranovic et al., Econ Geol 2022)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831E7-1AB2-4102-8159-82DBE99BF527}"/>
              </a:ext>
            </a:extLst>
          </p:cNvPr>
          <p:cNvSpPr txBox="1"/>
          <p:nvPr/>
        </p:nvSpPr>
        <p:spPr>
          <a:xfrm>
            <a:off x="253577" y="817424"/>
            <a:ext cx="34487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Method for recognising accumulation of olivine, pyroxene, plagioclase</a:t>
            </a:r>
          </a:p>
          <a:p>
            <a:r>
              <a:rPr lang="en-AU" sz="1200" dirty="0"/>
              <a:t>Process: calculate molar MgO, </a:t>
            </a:r>
            <a:r>
              <a:rPr lang="en-AU" sz="1200" dirty="0" err="1"/>
              <a:t>FeO</a:t>
            </a:r>
            <a:r>
              <a:rPr lang="en-AU" sz="1200" dirty="0"/>
              <a:t>, SiO2 (oxide weight pct/molecular weight)</a:t>
            </a:r>
          </a:p>
          <a:p>
            <a:r>
              <a:rPr lang="en-AU" sz="1200" dirty="0"/>
              <a:t>MgO/40.3 = m</a:t>
            </a:r>
          </a:p>
          <a:p>
            <a:r>
              <a:rPr lang="en-AU" sz="1200" dirty="0" err="1"/>
              <a:t>FeO</a:t>
            </a:r>
            <a:r>
              <a:rPr lang="en-AU" sz="1200" dirty="0"/>
              <a:t>/71.9 = f</a:t>
            </a:r>
          </a:p>
          <a:p>
            <a:r>
              <a:rPr lang="en-AU" sz="1200" dirty="0"/>
              <a:t>SiO</a:t>
            </a:r>
            <a:r>
              <a:rPr lang="en-AU" sz="1200" baseline="-25000" dirty="0"/>
              <a:t>2</a:t>
            </a:r>
            <a:r>
              <a:rPr lang="en-AU" sz="1200" dirty="0"/>
              <a:t>/60.1 = s</a:t>
            </a:r>
          </a:p>
          <a:p>
            <a:r>
              <a:rPr lang="en-AU" sz="1200" dirty="0"/>
              <a:t>Divide by oxide/</a:t>
            </a:r>
            <a:r>
              <a:rPr lang="en-AU" sz="1200" dirty="0" err="1"/>
              <a:t>mol.wt</a:t>
            </a:r>
            <a:r>
              <a:rPr lang="en-AU" sz="1200" dirty="0"/>
              <a:t> of a component excluded from all these phases – Ti is ideal,</a:t>
            </a:r>
          </a:p>
          <a:p>
            <a:r>
              <a:rPr lang="en-AU" sz="1200" dirty="0"/>
              <a:t>TiO</a:t>
            </a:r>
            <a:r>
              <a:rPr lang="en-AU" sz="1200" baseline="-25000" dirty="0"/>
              <a:t>2</a:t>
            </a:r>
            <a:r>
              <a:rPr lang="en-AU" sz="1200" dirty="0"/>
              <a:t>/79.9 = t</a:t>
            </a:r>
          </a:p>
          <a:p>
            <a:endParaRPr lang="en-AU" sz="1200" dirty="0"/>
          </a:p>
          <a:p>
            <a:r>
              <a:rPr lang="en-AU" sz="1200" dirty="0"/>
              <a:t>Plot s/t  vs (m=f)/t</a:t>
            </a:r>
          </a:p>
          <a:p>
            <a:r>
              <a:rPr lang="en-AU" sz="1200" dirty="0"/>
              <a:t>Olivine has formula (</a:t>
            </a:r>
            <a:r>
              <a:rPr lang="en-AU" sz="1200" dirty="0" err="1"/>
              <a:t>Mg,Fe</a:t>
            </a:r>
            <a:r>
              <a:rPr lang="en-AU" sz="1200" dirty="0"/>
              <a:t>)</a:t>
            </a:r>
            <a:r>
              <a:rPr lang="en-AU" sz="1200" baseline="-25000" dirty="0"/>
              <a:t>2</a:t>
            </a:r>
            <a:r>
              <a:rPr lang="en-AU" sz="1200" dirty="0"/>
              <a:t>SiO</a:t>
            </a:r>
            <a:r>
              <a:rPr lang="en-AU" sz="1200" baseline="-25000" dirty="0"/>
              <a:t>4</a:t>
            </a:r>
            <a:r>
              <a:rPr lang="en-AU" sz="1200" dirty="0"/>
              <a:t>  so addition of olivine produces a line with slope 0.5 (adding one mole of Si for every 2 of </a:t>
            </a:r>
            <a:r>
              <a:rPr lang="en-AU" sz="1200" dirty="0" err="1"/>
              <a:t>Mg+Fe</a:t>
            </a:r>
            <a:endParaRPr lang="en-AU" sz="1200" dirty="0"/>
          </a:p>
          <a:p>
            <a:r>
              <a:rPr lang="en-AU" sz="1200" dirty="0"/>
              <a:t>Opx is (</a:t>
            </a:r>
            <a:r>
              <a:rPr lang="en-AU" sz="1200" dirty="0" err="1"/>
              <a:t>Mg,Fe</a:t>
            </a:r>
            <a:r>
              <a:rPr lang="en-AU" sz="1200" dirty="0"/>
              <a:t>)</a:t>
            </a:r>
            <a:r>
              <a:rPr lang="en-AU" sz="1200" baseline="-25000" dirty="0"/>
              <a:t> </a:t>
            </a:r>
            <a:r>
              <a:rPr lang="en-AU" sz="1200" dirty="0"/>
              <a:t>SiO</a:t>
            </a:r>
            <a:r>
              <a:rPr lang="en-AU" sz="1200" baseline="-25000" dirty="0"/>
              <a:t>3</a:t>
            </a:r>
            <a:r>
              <a:rPr lang="en-AU" sz="1200" dirty="0"/>
              <a:t>  so addition produces a line with slope =1</a:t>
            </a:r>
          </a:p>
          <a:p>
            <a:r>
              <a:rPr lang="en-AU" sz="1200" dirty="0"/>
              <a:t>Adding pyroxene = plagioclase in cotectic proportion produces slope ~=2</a:t>
            </a:r>
          </a:p>
        </p:txBody>
      </p:sp>
    </p:spTree>
    <p:extLst>
      <p:ext uri="{BB962C8B-B14F-4D97-AF65-F5344CB8AC3E}">
        <p14:creationId xmlns:p14="http://schemas.microsoft.com/office/powerpoint/2010/main" val="3903834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56B4F1-E861-4269-AED6-D7193985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5" y="115157"/>
            <a:ext cx="8640960" cy="262034"/>
          </a:xfrm>
        </p:spPr>
        <p:txBody>
          <a:bodyPr>
            <a:normAutofit/>
          </a:bodyPr>
          <a:lstStyle/>
          <a:p>
            <a:r>
              <a:rPr lang="en-AU" sz="1600" dirty="0">
                <a:solidFill>
                  <a:schemeClr val="tx1"/>
                </a:solidFill>
              </a:rPr>
              <a:t>Identifying cumulus phases from Lithochem - Conserved element ratios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62B49-1346-44FD-994F-908821198B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Barnes Lithochem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14685-B693-4668-94FC-6AA87B5A3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35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B0D7F9-5B61-4328-A973-6015C7490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751" y="644242"/>
            <a:ext cx="4851894" cy="3855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098D19-796F-4428-AAAE-070DD91F17D0}"/>
              </a:ext>
            </a:extLst>
          </p:cNvPr>
          <p:cNvSpPr txBox="1"/>
          <p:nvPr/>
        </p:nvSpPr>
        <p:spPr>
          <a:xfrm>
            <a:off x="4786643" y="4682650"/>
            <a:ext cx="3268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(Nova data from Taranovic et al., Econ Geol 2022)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D831E7-1AB2-4102-8159-82DBE99BF527}"/>
              </a:ext>
            </a:extLst>
          </p:cNvPr>
          <p:cNvSpPr txBox="1"/>
          <p:nvPr/>
        </p:nvSpPr>
        <p:spPr>
          <a:xfrm>
            <a:off x="253577" y="572791"/>
            <a:ext cx="36040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Method for recognising accumulation of olivine, pyroxene, plagioclase</a:t>
            </a:r>
          </a:p>
          <a:p>
            <a:r>
              <a:rPr lang="en-AU" sz="1200" dirty="0"/>
              <a:t>Process: calculate molar MgO, </a:t>
            </a:r>
            <a:r>
              <a:rPr lang="en-AU" sz="1200" dirty="0" err="1"/>
              <a:t>FeO</a:t>
            </a:r>
            <a:r>
              <a:rPr lang="en-AU" sz="1200" dirty="0"/>
              <a:t>, SiO2 (oxide weight pct/molecular weight)</a:t>
            </a:r>
          </a:p>
          <a:p>
            <a:r>
              <a:rPr lang="en-AU" sz="1200" dirty="0"/>
              <a:t>MgO/40.3 = m</a:t>
            </a:r>
          </a:p>
          <a:p>
            <a:r>
              <a:rPr lang="en-AU" sz="1200" dirty="0" err="1"/>
              <a:t>FeO</a:t>
            </a:r>
            <a:r>
              <a:rPr lang="en-AU" sz="1200" dirty="0"/>
              <a:t>/71.9 = f</a:t>
            </a:r>
          </a:p>
          <a:p>
            <a:r>
              <a:rPr lang="en-AU" sz="1200" dirty="0"/>
              <a:t>SiO</a:t>
            </a:r>
            <a:r>
              <a:rPr lang="en-AU" sz="1200" baseline="-25000" dirty="0"/>
              <a:t>2</a:t>
            </a:r>
            <a:r>
              <a:rPr lang="en-AU" sz="1200" dirty="0"/>
              <a:t>/60.1 = s</a:t>
            </a:r>
          </a:p>
          <a:p>
            <a:r>
              <a:rPr lang="en-AU" sz="1200" dirty="0"/>
              <a:t>Divide by oxide/</a:t>
            </a:r>
            <a:r>
              <a:rPr lang="en-AU" sz="1200" dirty="0" err="1"/>
              <a:t>molwt</a:t>
            </a:r>
            <a:r>
              <a:rPr lang="en-AU" sz="1200" dirty="0"/>
              <a:t> of a component excluded from all these phases – Ti is ideal,</a:t>
            </a:r>
          </a:p>
          <a:p>
            <a:r>
              <a:rPr lang="en-AU" sz="1200" dirty="0"/>
              <a:t>TiO</a:t>
            </a:r>
            <a:r>
              <a:rPr lang="en-AU" sz="1200" baseline="-25000" dirty="0"/>
              <a:t>2</a:t>
            </a:r>
            <a:r>
              <a:rPr lang="en-AU" sz="1200" dirty="0"/>
              <a:t>/79.9 = t</a:t>
            </a:r>
          </a:p>
          <a:p>
            <a:endParaRPr lang="en-AU" sz="1200" dirty="0"/>
          </a:p>
          <a:p>
            <a:r>
              <a:rPr lang="en-AU" sz="1200" dirty="0"/>
              <a:t>Plot s/t  vs (m=f)/t</a:t>
            </a:r>
          </a:p>
          <a:p>
            <a:r>
              <a:rPr lang="en-AU" sz="1200" dirty="0"/>
              <a:t>Olivine has formula (</a:t>
            </a:r>
            <a:r>
              <a:rPr lang="en-AU" sz="1200" dirty="0" err="1"/>
              <a:t>Mg,Fe</a:t>
            </a:r>
            <a:r>
              <a:rPr lang="en-AU" sz="1200" dirty="0"/>
              <a:t>)</a:t>
            </a:r>
            <a:r>
              <a:rPr lang="en-AU" sz="1200" baseline="-25000" dirty="0"/>
              <a:t>2</a:t>
            </a:r>
            <a:r>
              <a:rPr lang="en-AU" sz="1200" dirty="0"/>
              <a:t>SiO</a:t>
            </a:r>
            <a:r>
              <a:rPr lang="en-AU" sz="1200" baseline="-25000" dirty="0"/>
              <a:t>4</a:t>
            </a:r>
            <a:r>
              <a:rPr lang="en-AU" sz="1200" dirty="0"/>
              <a:t>  so addition of olivine produces a line with slope 0.5 (adding one mole of Si for every 2 of </a:t>
            </a:r>
            <a:r>
              <a:rPr lang="en-AU" sz="1200" dirty="0" err="1"/>
              <a:t>Mg+Fe</a:t>
            </a:r>
            <a:endParaRPr lang="en-AU" sz="1200" dirty="0"/>
          </a:p>
          <a:p>
            <a:r>
              <a:rPr lang="en-AU" sz="1200" dirty="0"/>
              <a:t>Opx is (</a:t>
            </a:r>
            <a:r>
              <a:rPr lang="en-AU" sz="1200" dirty="0" err="1"/>
              <a:t>Mg,Fe</a:t>
            </a:r>
            <a:r>
              <a:rPr lang="en-AU" sz="1200" dirty="0"/>
              <a:t>)</a:t>
            </a:r>
            <a:r>
              <a:rPr lang="en-AU" sz="1200" baseline="-25000" dirty="0"/>
              <a:t> </a:t>
            </a:r>
            <a:r>
              <a:rPr lang="en-AU" sz="1200" dirty="0"/>
              <a:t>SiO</a:t>
            </a:r>
            <a:r>
              <a:rPr lang="en-AU" sz="1200" baseline="-25000" dirty="0"/>
              <a:t>3</a:t>
            </a:r>
            <a:r>
              <a:rPr lang="en-AU" sz="1200" dirty="0"/>
              <a:t>  so addition produces a line with slope =1</a:t>
            </a:r>
          </a:p>
          <a:p>
            <a:r>
              <a:rPr lang="en-AU" sz="1200" dirty="0"/>
              <a:t>Adding pyroxene = plagioclase in cotectic proportion produces slope ~=2</a:t>
            </a:r>
          </a:p>
          <a:p>
            <a:endParaRPr lang="en-AU" sz="1200" dirty="0"/>
          </a:p>
          <a:p>
            <a:r>
              <a:rPr lang="en-AU" sz="1200" b="1" dirty="0"/>
              <a:t>Position along line depends on trapped liquid proportion – low=adcumulate, high=orthocumulate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F8A40A-ECCF-4E14-B7EB-3BF30410603D}"/>
              </a:ext>
            </a:extLst>
          </p:cNvPr>
          <p:cNvSpPr/>
          <p:nvPr/>
        </p:nvSpPr>
        <p:spPr>
          <a:xfrm>
            <a:off x="4332157" y="868679"/>
            <a:ext cx="3927423" cy="3073733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113D8D-1247-4B31-83D5-DBC4A5676CF7}"/>
              </a:ext>
            </a:extLst>
          </p:cNvPr>
          <p:cNvCxnSpPr>
            <a:cxnSpLocks/>
          </p:cNvCxnSpPr>
          <p:nvPr/>
        </p:nvCxnSpPr>
        <p:spPr>
          <a:xfrm flipV="1">
            <a:off x="6789420" y="1554480"/>
            <a:ext cx="1120140" cy="6286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E6344B-FAEE-49DD-8ED0-159F31180072}"/>
              </a:ext>
            </a:extLst>
          </p:cNvPr>
          <p:cNvCxnSpPr>
            <a:cxnSpLocks/>
          </p:cNvCxnSpPr>
          <p:nvPr/>
        </p:nvCxnSpPr>
        <p:spPr>
          <a:xfrm flipH="1">
            <a:off x="5720715" y="2335530"/>
            <a:ext cx="777240" cy="4191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195D8BD-1465-4AE8-B574-C76B397D4CDA}"/>
              </a:ext>
            </a:extLst>
          </p:cNvPr>
          <p:cNvSpPr txBox="1"/>
          <p:nvPr/>
        </p:nvSpPr>
        <p:spPr>
          <a:xfrm rot="19918151">
            <a:off x="6778032" y="1552550"/>
            <a:ext cx="1298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More adcumulate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44C9A1-BF93-4972-ADFE-9EA7C09449B7}"/>
              </a:ext>
            </a:extLst>
          </p:cNvPr>
          <p:cNvSpPr txBox="1"/>
          <p:nvPr/>
        </p:nvSpPr>
        <p:spPr>
          <a:xfrm rot="19918151">
            <a:off x="5404756" y="2228022"/>
            <a:ext cx="1492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More orthocumulate</a:t>
            </a:r>
          </a:p>
        </p:txBody>
      </p:sp>
    </p:spTree>
    <p:extLst>
      <p:ext uri="{BB962C8B-B14F-4D97-AF65-F5344CB8AC3E}">
        <p14:creationId xmlns:p14="http://schemas.microsoft.com/office/powerpoint/2010/main" val="1018928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56B4F1-E861-4269-AED6-D7193985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5" y="172044"/>
            <a:ext cx="8640960" cy="639365"/>
          </a:xfrm>
        </p:spPr>
        <p:txBody>
          <a:bodyPr>
            <a:normAutofit/>
          </a:bodyPr>
          <a:lstStyle/>
          <a:p>
            <a:r>
              <a:rPr lang="en-AU" sz="1600" dirty="0">
                <a:solidFill>
                  <a:schemeClr val="tx1"/>
                </a:solidFill>
              </a:rPr>
              <a:t>Identifying cumulus phases from Lithochem</a:t>
            </a:r>
            <a:br>
              <a:rPr lang="en-AU" sz="1600" dirty="0">
                <a:solidFill>
                  <a:schemeClr val="tx1"/>
                </a:solidFill>
              </a:rPr>
            </a:br>
            <a:r>
              <a:rPr lang="en-AU" sz="1600" dirty="0">
                <a:solidFill>
                  <a:schemeClr val="tx1"/>
                </a:solidFill>
              </a:rPr>
              <a:t>Conserved element ratios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62B49-1346-44FD-994F-908821198B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Barnes Lithochem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14685-B693-4668-94FC-6AA87B5A3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36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5CCAE0-DE57-4034-9C83-000A54BCD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53" y="1123122"/>
            <a:ext cx="3753742" cy="314138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2D1CF1-2CD1-41A6-8251-E0CBB7A09FC0}"/>
              </a:ext>
            </a:extLst>
          </p:cNvPr>
          <p:cNvCxnSpPr>
            <a:cxnSpLocks/>
          </p:cNvCxnSpPr>
          <p:nvPr/>
        </p:nvCxnSpPr>
        <p:spPr>
          <a:xfrm flipV="1">
            <a:off x="964096" y="1679713"/>
            <a:ext cx="3086100" cy="197291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75BDCEC-0C3E-418C-96C9-B298E37C724F}"/>
              </a:ext>
            </a:extLst>
          </p:cNvPr>
          <p:cNvSpPr txBox="1"/>
          <p:nvPr/>
        </p:nvSpPr>
        <p:spPr>
          <a:xfrm rot="19597553">
            <a:off x="2763078" y="1746752"/>
            <a:ext cx="1261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Slope = 1 (opx)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A1FAD1-864F-4A6C-AA16-FB0785DA554C}"/>
              </a:ext>
            </a:extLst>
          </p:cNvPr>
          <p:cNvSpPr txBox="1"/>
          <p:nvPr/>
        </p:nvSpPr>
        <p:spPr>
          <a:xfrm>
            <a:off x="1109070" y="1339191"/>
            <a:ext cx="2375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Ntaka (pyroxenite host)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8264EB-7426-4414-A558-CD806F39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694" y="1137642"/>
            <a:ext cx="4167869" cy="331153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382456-5B9C-4CE8-948A-F1250C4E253C}"/>
              </a:ext>
            </a:extLst>
          </p:cNvPr>
          <p:cNvCxnSpPr>
            <a:cxnSpLocks/>
          </p:cNvCxnSpPr>
          <p:nvPr/>
        </p:nvCxnSpPr>
        <p:spPr>
          <a:xfrm flipV="1">
            <a:off x="5142165" y="2693815"/>
            <a:ext cx="1195537" cy="113747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F68813-1C29-4234-A355-A4A22246884A}"/>
              </a:ext>
            </a:extLst>
          </p:cNvPr>
          <p:cNvSpPr txBox="1"/>
          <p:nvPr/>
        </p:nvSpPr>
        <p:spPr>
          <a:xfrm>
            <a:off x="4940307" y="594154"/>
            <a:ext cx="379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Lower (host) intrusion at Nova – </a:t>
            </a:r>
          </a:p>
          <a:p>
            <a:r>
              <a:rPr lang="en-AU" sz="1600" dirty="0"/>
              <a:t>slope = 0.8 (</a:t>
            </a:r>
            <a:r>
              <a:rPr lang="en-AU" sz="1600" dirty="0" err="1"/>
              <a:t>oliv</a:t>
            </a:r>
            <a:r>
              <a:rPr lang="en-AU" sz="1600" dirty="0"/>
              <a:t> + opx)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3B0180-77D7-4607-AB2C-10897B00D35C}"/>
              </a:ext>
            </a:extLst>
          </p:cNvPr>
          <p:cNvSpPr txBox="1"/>
          <p:nvPr/>
        </p:nvSpPr>
        <p:spPr>
          <a:xfrm>
            <a:off x="601370" y="4449174"/>
            <a:ext cx="5384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Full details: Stanley and Russell 1989 CTMP  DOI:10.1007/BF00371366  </a:t>
            </a:r>
          </a:p>
        </p:txBody>
      </p:sp>
    </p:spTree>
    <p:extLst>
      <p:ext uri="{BB962C8B-B14F-4D97-AF65-F5344CB8AC3E}">
        <p14:creationId xmlns:p14="http://schemas.microsoft.com/office/powerpoint/2010/main" val="1051372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C616D2-D9D3-4434-BBC0-A06EC573B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425" y="6702910"/>
            <a:ext cx="8111793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SGA | Lithogeochem and Mineral Chem in Ni exploration  | Steve Barnes | August 2019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5FBED4-6BF1-43A1-8FF7-6EDB920C9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699838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37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BC44E8-04A0-4002-B1D7-0EF275493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916" y="1410221"/>
            <a:ext cx="5027084" cy="3742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6BA10-6778-4E05-A58A-4DA9AC701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9555"/>
            <a:ext cx="3217995" cy="298424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6698AD-342E-4E48-B023-D906E182DD07}"/>
              </a:ext>
            </a:extLst>
          </p:cNvPr>
          <p:cNvSpPr txBox="1"/>
          <p:nvPr/>
        </p:nvSpPr>
        <p:spPr>
          <a:xfrm>
            <a:off x="4679389" y="472515"/>
            <a:ext cx="30783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Lithogeochemistry in weathered materials – what can we use?</a:t>
            </a:r>
          </a:p>
        </p:txBody>
      </p:sp>
    </p:spTree>
    <p:extLst>
      <p:ext uri="{BB962C8B-B14F-4D97-AF65-F5344CB8AC3E}">
        <p14:creationId xmlns:p14="http://schemas.microsoft.com/office/powerpoint/2010/main" val="3726086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C616D2-D9D3-4434-BBC0-A06EC573B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425" y="6702910"/>
            <a:ext cx="8111793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SGA | Lithogeochem and Mineral Chem in Ni exploration  | Steve Barnes | August 2019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5FBED4-6BF1-43A1-8FF7-6EDB920C9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699838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38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6698AD-342E-4E48-B023-D906E182DD07}"/>
              </a:ext>
            </a:extLst>
          </p:cNvPr>
          <p:cNvSpPr txBox="1"/>
          <p:nvPr/>
        </p:nvSpPr>
        <p:spPr>
          <a:xfrm>
            <a:off x="1366258" y="144268"/>
            <a:ext cx="194359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Lithogeochemistry in weathered materials – what can we use?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38E8ED-8BAF-4F57-95A5-BF3E39A1B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113355"/>
            <a:ext cx="5829300" cy="3164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9D1B80-5B31-46C9-9E86-1B59FD5B0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755" y="4185166"/>
            <a:ext cx="5093494" cy="18573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5C434E0-B902-4778-8B0E-E896B2373367}"/>
              </a:ext>
            </a:extLst>
          </p:cNvPr>
          <p:cNvGrpSpPr/>
          <p:nvPr/>
        </p:nvGrpSpPr>
        <p:grpSpPr>
          <a:xfrm>
            <a:off x="911425" y="4185165"/>
            <a:ext cx="7226915" cy="739454"/>
            <a:chOff x="-308768" y="5580222"/>
            <a:chExt cx="9635883" cy="98593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977FED-27F2-4307-AB88-51C12272CC86}"/>
                </a:ext>
              </a:extLst>
            </p:cNvPr>
            <p:cNvSpPr txBox="1"/>
            <p:nvPr/>
          </p:nvSpPr>
          <p:spPr>
            <a:xfrm>
              <a:off x="1593404" y="5580222"/>
              <a:ext cx="3698676" cy="4001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AU" sz="135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93E28A-B810-4CEB-8E4A-8D3860EA0859}"/>
                </a:ext>
              </a:extLst>
            </p:cNvPr>
            <p:cNvSpPr txBox="1"/>
            <p:nvPr/>
          </p:nvSpPr>
          <p:spPr>
            <a:xfrm>
              <a:off x="-308768" y="6166051"/>
              <a:ext cx="96358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350" dirty="0">
                  <a:solidFill>
                    <a:srgbClr val="FF0000"/>
                  </a:solidFill>
                </a:rPr>
                <a:t>Ratios of any of these elements – e.g. Ni-Cr-Ti triangular plot - can be used in </a:t>
              </a:r>
              <a:r>
                <a:rPr lang="en-AU" sz="1350" dirty="0" err="1">
                  <a:solidFill>
                    <a:srgbClr val="FF0000"/>
                  </a:solidFill>
                </a:rPr>
                <a:t>saprock</a:t>
              </a:r>
              <a:r>
                <a:rPr lang="en-AU" sz="1350" dirty="0">
                  <a:solidFill>
                    <a:srgbClr val="FF0000"/>
                  </a:solidFill>
                </a:rPr>
                <a:t> or altered rock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4D00A6-D685-47AD-8C5B-3956A5192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875" y="-20361"/>
            <a:ext cx="4264819" cy="1585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3EDE25-AACF-4720-BB6A-921D70DB3F80}"/>
              </a:ext>
            </a:extLst>
          </p:cNvPr>
          <p:cNvSpPr txBox="1"/>
          <p:nvPr/>
        </p:nvSpPr>
        <p:spPr>
          <a:xfrm>
            <a:off x="2606633" y="3439449"/>
            <a:ext cx="27115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“</a:t>
            </a:r>
            <a:r>
              <a:rPr lang="en-AU" sz="1350" dirty="0" err="1"/>
              <a:t>Saprock</a:t>
            </a:r>
            <a:r>
              <a:rPr lang="en-AU" sz="1350" dirty="0"/>
              <a:t>” (typical TOFR in RC holes)</a:t>
            </a:r>
          </a:p>
        </p:txBody>
      </p:sp>
    </p:spTree>
    <p:extLst>
      <p:ext uri="{BB962C8B-B14F-4D97-AF65-F5344CB8AC3E}">
        <p14:creationId xmlns:p14="http://schemas.microsoft.com/office/powerpoint/2010/main" val="183593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145BB-F051-4F4A-BF5C-F4195DD0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543" y="38379"/>
            <a:ext cx="6346031" cy="639365"/>
          </a:xfrm>
        </p:spPr>
        <p:txBody>
          <a:bodyPr>
            <a:normAutofit/>
          </a:bodyPr>
          <a:lstStyle/>
          <a:p>
            <a:r>
              <a:rPr lang="en-AU" sz="1800" dirty="0"/>
              <a:t>Lithogeochem discrimination of trace cumulate sulfide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C6FF2-E1F9-44EE-9161-7DAE04134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SGA Lithogeochem and mineral chem in exploration|  Steve Barnes</a:t>
            </a:r>
            <a:endParaRPr lang="en-A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4AC1C3-B654-4E89-AD65-DB2F88C95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19" y="1377027"/>
            <a:ext cx="4450451" cy="26891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9A62AC-F1AB-4D8C-8E65-88F266EBC13D}"/>
              </a:ext>
            </a:extLst>
          </p:cNvPr>
          <p:cNvSpPr txBox="1"/>
          <p:nvPr/>
        </p:nvSpPr>
        <p:spPr>
          <a:xfrm>
            <a:off x="1632789" y="4214693"/>
            <a:ext cx="130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Cumulus olivine + </a:t>
            </a:r>
            <a:r>
              <a:rPr lang="en-AU" sz="900" dirty="0">
                <a:solidFill>
                  <a:srgbClr val="FF0000"/>
                </a:solidFill>
              </a:rPr>
              <a:t>sulfide</a:t>
            </a:r>
            <a:r>
              <a:rPr lang="en-AU" sz="900" dirty="0"/>
              <a:t> + silicate liquid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29EBB0-2CF6-4C1B-8C6C-1612DE29EEF7}"/>
              </a:ext>
            </a:extLst>
          </p:cNvPr>
          <p:cNvSpPr txBox="1"/>
          <p:nvPr/>
        </p:nvSpPr>
        <p:spPr>
          <a:xfrm>
            <a:off x="3837717" y="4229018"/>
            <a:ext cx="13076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Cumulus olivine + sulfide + intercumulus minerals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D932DA-3C33-4D40-8436-B262446AF724}"/>
              </a:ext>
            </a:extLst>
          </p:cNvPr>
          <p:cNvSpPr txBox="1"/>
          <p:nvPr/>
        </p:nvSpPr>
        <p:spPr>
          <a:xfrm>
            <a:off x="1318544" y="345915"/>
            <a:ext cx="3066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Cumulates are mixtures of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AU" sz="1350" dirty="0"/>
              <a:t>Cumulus minerals (olivine, pyroxene, plag, sulfide liquid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AU" sz="1350" dirty="0"/>
              <a:t>Intercumulus silicate liquid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B93AA-95CE-47C9-9F8B-CB71C6C1C4CC}"/>
              </a:ext>
            </a:extLst>
          </p:cNvPr>
          <p:cNvSpPr txBox="1"/>
          <p:nvPr/>
        </p:nvSpPr>
        <p:spPr>
          <a:xfrm>
            <a:off x="5819607" y="1602254"/>
            <a:ext cx="2042531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Intercumulus liquid might contain (say) 500 ppm S, 200 ppm Cu</a:t>
            </a:r>
          </a:p>
          <a:p>
            <a:r>
              <a:rPr lang="en-AU" sz="1350" dirty="0"/>
              <a:t>So an olivine orthocumulate (50% liquid) has 250 ppm S, 100 ppm Cu</a:t>
            </a:r>
          </a:p>
          <a:p>
            <a:endParaRPr lang="en-AU" sz="1350" dirty="0"/>
          </a:p>
          <a:p>
            <a:r>
              <a:rPr lang="en-AU" sz="1350" dirty="0"/>
              <a:t>So what is an anomaly?</a:t>
            </a:r>
          </a:p>
        </p:txBody>
      </p:sp>
    </p:spTree>
    <p:extLst>
      <p:ext uri="{BB962C8B-B14F-4D97-AF65-F5344CB8AC3E}">
        <p14:creationId xmlns:p14="http://schemas.microsoft.com/office/powerpoint/2010/main" val="9507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ar470\Documents\R-06090-01 Science Leader laptop\SJB publications_in_progress\Ni Mineral Systems\Figures\working sketches\intrusion-sulfide-depo-drainback-model2.jpg"/>
          <p:cNvPicPr>
            <a:picLocks noChangeAspect="1" noChangeArrowheads="1"/>
          </p:cNvPicPr>
          <p:nvPr/>
        </p:nvPicPr>
        <p:blipFill>
          <a:blip r:embed="rId3" cstate="print"/>
          <a:srcRect l="22096" t="44052" r="9450"/>
          <a:stretch>
            <a:fillRect/>
          </a:stretch>
        </p:blipFill>
        <p:spPr bwMode="auto">
          <a:xfrm>
            <a:off x="1305018" y="0"/>
            <a:ext cx="6615354" cy="5044979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714375" y="-228600"/>
            <a:ext cx="5229225" cy="5529263"/>
          </a:xfrm>
          <a:custGeom>
            <a:avLst/>
            <a:gdLst>
              <a:gd name="connsiteX0" fmla="*/ 6972300 w 6972300"/>
              <a:gd name="connsiteY0" fmla="*/ 19050 h 7372350"/>
              <a:gd name="connsiteX1" fmla="*/ 6610350 w 6972300"/>
              <a:gd name="connsiteY1" fmla="*/ 1047750 h 7372350"/>
              <a:gd name="connsiteX2" fmla="*/ 5581650 w 6972300"/>
              <a:gd name="connsiteY2" fmla="*/ 1943100 h 7372350"/>
              <a:gd name="connsiteX3" fmla="*/ 4305300 w 6972300"/>
              <a:gd name="connsiteY3" fmla="*/ 1981200 h 7372350"/>
              <a:gd name="connsiteX4" fmla="*/ 2781300 w 6972300"/>
              <a:gd name="connsiteY4" fmla="*/ 2362200 h 7372350"/>
              <a:gd name="connsiteX5" fmla="*/ 2266950 w 6972300"/>
              <a:gd name="connsiteY5" fmla="*/ 2724150 h 7372350"/>
              <a:gd name="connsiteX6" fmla="*/ 2095500 w 6972300"/>
              <a:gd name="connsiteY6" fmla="*/ 4972050 h 7372350"/>
              <a:gd name="connsiteX7" fmla="*/ 1885950 w 6972300"/>
              <a:gd name="connsiteY7" fmla="*/ 6210300 h 7372350"/>
              <a:gd name="connsiteX8" fmla="*/ 2400300 w 6972300"/>
              <a:gd name="connsiteY8" fmla="*/ 6991350 h 7372350"/>
              <a:gd name="connsiteX9" fmla="*/ 2438400 w 6972300"/>
              <a:gd name="connsiteY9" fmla="*/ 7372350 h 7372350"/>
              <a:gd name="connsiteX10" fmla="*/ 0 w 6972300"/>
              <a:gd name="connsiteY10" fmla="*/ 7239000 h 7372350"/>
              <a:gd name="connsiteX11" fmla="*/ 381000 w 6972300"/>
              <a:gd name="connsiteY11" fmla="*/ 38100 h 7372350"/>
              <a:gd name="connsiteX12" fmla="*/ 6553200 w 6972300"/>
              <a:gd name="connsiteY12" fmla="*/ 0 h 7372350"/>
              <a:gd name="connsiteX13" fmla="*/ 6972300 w 6972300"/>
              <a:gd name="connsiteY13" fmla="*/ 19050 h 737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72300" h="7372350">
                <a:moveTo>
                  <a:pt x="6972300" y="19050"/>
                </a:moveTo>
                <a:lnTo>
                  <a:pt x="6610350" y="1047750"/>
                </a:lnTo>
                <a:lnTo>
                  <a:pt x="5581650" y="1943100"/>
                </a:lnTo>
                <a:lnTo>
                  <a:pt x="4305300" y="1981200"/>
                </a:lnTo>
                <a:lnTo>
                  <a:pt x="2781300" y="2362200"/>
                </a:lnTo>
                <a:lnTo>
                  <a:pt x="2266950" y="2724150"/>
                </a:lnTo>
                <a:lnTo>
                  <a:pt x="2095500" y="4972050"/>
                </a:lnTo>
                <a:lnTo>
                  <a:pt x="1885950" y="6210300"/>
                </a:lnTo>
                <a:lnTo>
                  <a:pt x="2400300" y="6991350"/>
                </a:lnTo>
                <a:lnTo>
                  <a:pt x="2438400" y="7372350"/>
                </a:lnTo>
                <a:lnTo>
                  <a:pt x="0" y="7239000"/>
                </a:lnTo>
                <a:lnTo>
                  <a:pt x="381000" y="38100"/>
                </a:lnTo>
                <a:lnTo>
                  <a:pt x="6553200" y="0"/>
                </a:lnTo>
                <a:lnTo>
                  <a:pt x="6972300" y="190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 dirty="0"/>
          </a:p>
        </p:txBody>
      </p:sp>
      <p:sp>
        <p:nvSpPr>
          <p:cNvPr id="9" name="Rectangle 8"/>
          <p:cNvSpPr/>
          <p:nvPr/>
        </p:nvSpPr>
        <p:spPr>
          <a:xfrm rot="1017929">
            <a:off x="5310726" y="-119386"/>
            <a:ext cx="59406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" name="TextBox 2"/>
          <p:cNvSpPr txBox="1"/>
          <p:nvPr/>
        </p:nvSpPr>
        <p:spPr>
          <a:xfrm>
            <a:off x="1305018" y="130802"/>
            <a:ext cx="3538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If we’ve only got THIS</a:t>
            </a:r>
          </a:p>
          <a:p>
            <a:r>
              <a:rPr lang="en-AU" dirty="0"/>
              <a:t>Can we predict presence of THIS</a:t>
            </a:r>
          </a:p>
          <a:p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2411760" y="5044978"/>
            <a:ext cx="5670630" cy="9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FC6EC9-EB28-4AE7-94AB-BACE36744F8D}"/>
              </a:ext>
            </a:extLst>
          </p:cNvPr>
          <p:cNvSpPr/>
          <p:nvPr/>
        </p:nvSpPr>
        <p:spPr>
          <a:xfrm>
            <a:off x="3761910" y="2571750"/>
            <a:ext cx="4158462" cy="1836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02C129-66EE-4F83-85AA-0588304BBCAF}"/>
              </a:ext>
            </a:extLst>
          </p:cNvPr>
          <p:cNvCxnSpPr/>
          <p:nvPr/>
        </p:nvCxnSpPr>
        <p:spPr>
          <a:xfrm>
            <a:off x="3545886" y="303498"/>
            <a:ext cx="2397714" cy="16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1744A8-6002-4302-A911-E51E96C7B15D}"/>
              </a:ext>
            </a:extLst>
          </p:cNvPr>
          <p:cNvCxnSpPr>
            <a:cxnSpLocks/>
          </p:cNvCxnSpPr>
          <p:nvPr/>
        </p:nvCxnSpPr>
        <p:spPr>
          <a:xfrm>
            <a:off x="3307213" y="808416"/>
            <a:ext cx="389936" cy="1277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B016F41-FA80-492E-90C8-4DC809D1D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312" y="2671520"/>
            <a:ext cx="2436019" cy="23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145BB-F051-4F4A-BF5C-F4195DD0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543" y="38379"/>
            <a:ext cx="6346031" cy="639365"/>
          </a:xfrm>
        </p:spPr>
        <p:txBody>
          <a:bodyPr>
            <a:normAutofit/>
          </a:bodyPr>
          <a:lstStyle/>
          <a:p>
            <a:r>
              <a:rPr lang="en-AU" sz="1800" dirty="0"/>
              <a:t>Lithogeochem discrimination of trace cumulate sulfide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C6FF2-E1F9-44EE-9161-7DAE04134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SGA Lithogeochem and mineral chem in exploration|  Steve Barnes</a:t>
            </a:r>
            <a:endParaRPr lang="en-A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4AC1C3-B654-4E89-AD65-DB2F88C95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19" y="1377027"/>
            <a:ext cx="4450451" cy="26891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9A62AC-F1AB-4D8C-8E65-88F266EBC13D}"/>
              </a:ext>
            </a:extLst>
          </p:cNvPr>
          <p:cNvSpPr txBox="1"/>
          <p:nvPr/>
        </p:nvSpPr>
        <p:spPr>
          <a:xfrm>
            <a:off x="1632789" y="4214693"/>
            <a:ext cx="130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Cumulus olivine + </a:t>
            </a:r>
            <a:r>
              <a:rPr lang="en-AU" sz="900" dirty="0">
                <a:solidFill>
                  <a:srgbClr val="FF0000"/>
                </a:solidFill>
              </a:rPr>
              <a:t>sulfide</a:t>
            </a:r>
            <a:r>
              <a:rPr lang="en-AU" sz="900" dirty="0"/>
              <a:t> + silicate liquid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29EBB0-2CF6-4C1B-8C6C-1612DE29EEF7}"/>
              </a:ext>
            </a:extLst>
          </p:cNvPr>
          <p:cNvSpPr txBox="1"/>
          <p:nvPr/>
        </p:nvSpPr>
        <p:spPr>
          <a:xfrm>
            <a:off x="3837717" y="4229018"/>
            <a:ext cx="13076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/>
              <a:t>Cumulus olivine + sulfide + intercumulus minerals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B93AA-95CE-47C9-9F8B-CB71C6C1C4CC}"/>
              </a:ext>
            </a:extLst>
          </p:cNvPr>
          <p:cNvSpPr txBox="1"/>
          <p:nvPr/>
        </p:nvSpPr>
        <p:spPr>
          <a:xfrm>
            <a:off x="5868185" y="1377026"/>
            <a:ext cx="2042531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Look for</a:t>
            </a:r>
          </a:p>
          <a:p>
            <a:r>
              <a:rPr lang="en-AU" sz="1350" dirty="0"/>
              <a:t>Anomalous high Ni (but silicate Ni background is highly variable</a:t>
            </a:r>
          </a:p>
          <a:p>
            <a:r>
              <a:rPr lang="en-AU" sz="1350" dirty="0"/>
              <a:t>Low level Pt-Pd (corrected for cumulus/trapped liquid proportion)</a:t>
            </a:r>
          </a:p>
          <a:p>
            <a:r>
              <a:rPr lang="en-AU" sz="1350" dirty="0"/>
              <a:t>Anomalous Cu (but can be highly mobile in altered rocks) – also has trapped liquid effect</a:t>
            </a:r>
          </a:p>
        </p:txBody>
      </p:sp>
    </p:spTree>
    <p:extLst>
      <p:ext uri="{BB962C8B-B14F-4D97-AF65-F5344CB8AC3E}">
        <p14:creationId xmlns:p14="http://schemas.microsoft.com/office/powerpoint/2010/main" val="384887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AFE17-C9F0-425E-91E3-4689DC9DF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41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BE0F4A-32AC-411B-9D77-5D2906C24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160" y="1057275"/>
            <a:ext cx="6593681" cy="3028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498FAE-E665-4A32-ADFA-62B27043F49C}"/>
              </a:ext>
            </a:extLst>
          </p:cNvPr>
          <p:cNvSpPr txBox="1"/>
          <p:nvPr/>
        </p:nvSpPr>
        <p:spPr>
          <a:xfrm>
            <a:off x="1609420" y="171055"/>
            <a:ext cx="36716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Mafic-ultramafic rocks in Proterozoic mobile belts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90702F-332D-4EAD-AEFD-14C91968A07A}"/>
              </a:ext>
            </a:extLst>
          </p:cNvPr>
          <p:cNvCxnSpPr>
            <a:cxnSpLocks/>
          </p:cNvCxnSpPr>
          <p:nvPr/>
        </p:nvCxnSpPr>
        <p:spPr>
          <a:xfrm flipV="1">
            <a:off x="2411760" y="1779662"/>
            <a:ext cx="1525358" cy="178219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6385C13-6BDD-4439-861C-EAB2EE2CB078}"/>
              </a:ext>
            </a:extLst>
          </p:cNvPr>
          <p:cNvSpPr txBox="1"/>
          <p:nvPr/>
        </p:nvSpPr>
        <p:spPr>
          <a:xfrm>
            <a:off x="3562590" y="1250512"/>
            <a:ext cx="10563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00B050"/>
                </a:solidFill>
              </a:rPr>
              <a:t>Mantle ratio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A44B3C-518F-4A61-913B-5A9985328EAA}"/>
              </a:ext>
            </a:extLst>
          </p:cNvPr>
          <p:cNvCxnSpPr/>
          <p:nvPr/>
        </p:nvCxnSpPr>
        <p:spPr>
          <a:xfrm>
            <a:off x="5922150" y="1869672"/>
            <a:ext cx="864096" cy="10261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35AF277-E5B6-48A6-9791-C7BBA2461CFC}"/>
              </a:ext>
            </a:extLst>
          </p:cNvPr>
          <p:cNvSpPr/>
          <p:nvPr/>
        </p:nvSpPr>
        <p:spPr>
          <a:xfrm rot="1257816">
            <a:off x="5908820" y="2824660"/>
            <a:ext cx="432048" cy="6092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6A866D-458A-446C-81AE-2D8F292B8CB7}"/>
              </a:ext>
            </a:extLst>
          </p:cNvPr>
          <p:cNvSpPr txBox="1"/>
          <p:nvPr/>
        </p:nvSpPr>
        <p:spPr>
          <a:xfrm>
            <a:off x="5167296" y="3373117"/>
            <a:ext cx="2580643" cy="30008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chemeClr val="accent1">
                    <a:lumMod val="75000"/>
                  </a:schemeClr>
                </a:solidFill>
              </a:rPr>
              <a:t>Depleted due to sulfide extraction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984CE5B-0C09-4823-916C-37CE0111C18C}"/>
              </a:ext>
            </a:extLst>
          </p:cNvPr>
          <p:cNvSpPr/>
          <p:nvPr/>
        </p:nvSpPr>
        <p:spPr>
          <a:xfrm rot="19901418">
            <a:off x="6517717" y="1464629"/>
            <a:ext cx="1025573" cy="4860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BC4ED0-7380-4039-B501-49FB9BFD23FE}"/>
              </a:ext>
            </a:extLst>
          </p:cNvPr>
          <p:cNvSpPr txBox="1"/>
          <p:nvPr/>
        </p:nvSpPr>
        <p:spPr>
          <a:xfrm>
            <a:off x="7007464" y="1949633"/>
            <a:ext cx="861377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C00000"/>
                </a:solidFill>
              </a:rPr>
              <a:t>Enriched due to sulfide addition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142B522-549D-4425-8D18-A06DC6D3965A}"/>
              </a:ext>
            </a:extLst>
          </p:cNvPr>
          <p:cNvSpPr/>
          <p:nvPr/>
        </p:nvSpPr>
        <p:spPr>
          <a:xfrm rot="19110046">
            <a:off x="3112565" y="2269676"/>
            <a:ext cx="1175219" cy="9191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9F3873-4188-4FF2-89C4-EC81454C7C7F}"/>
              </a:ext>
            </a:extLst>
          </p:cNvPr>
          <p:cNvSpPr txBox="1"/>
          <p:nvPr/>
        </p:nvSpPr>
        <p:spPr>
          <a:xfrm>
            <a:off x="3506431" y="3165368"/>
            <a:ext cx="1186361" cy="71558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C00000"/>
                </a:solidFill>
              </a:rPr>
              <a:t>Enriched due to sulfide addition</a:t>
            </a:r>
          </a:p>
        </p:txBody>
      </p:sp>
    </p:spTree>
    <p:extLst>
      <p:ext uri="{BB962C8B-B14F-4D97-AF65-F5344CB8AC3E}">
        <p14:creationId xmlns:p14="http://schemas.microsoft.com/office/powerpoint/2010/main" val="3040354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EB723-9E5F-4AD5-9CF1-99909EBED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0200" y="6702910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42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FDA16F-0A02-4BA5-94BF-7A5485978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2" y="411510"/>
            <a:ext cx="3709265" cy="3688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B1CD4F-4FB0-4E95-A164-09CDE3254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068" y="416779"/>
            <a:ext cx="3693459" cy="36829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06FC57-B4A1-4627-8B3E-DC0E4FF6DF87}"/>
              </a:ext>
            </a:extLst>
          </p:cNvPr>
          <p:cNvSpPr txBox="1"/>
          <p:nvPr/>
        </p:nvSpPr>
        <p:spPr>
          <a:xfrm>
            <a:off x="665632" y="4155926"/>
            <a:ext cx="7848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Remove the purple M&amp;Ms – the concentration of the yellow and blue ones increases but their PROPORTION stays the same</a:t>
            </a:r>
          </a:p>
          <a:p>
            <a:r>
              <a:rPr lang="en-AU" sz="1400" dirty="0"/>
              <a:t>So Cu/Zr unaffected by silicate fractionation</a:t>
            </a:r>
          </a:p>
        </p:txBody>
      </p:sp>
    </p:spTree>
    <p:extLst>
      <p:ext uri="{BB962C8B-B14F-4D97-AF65-F5344CB8AC3E}">
        <p14:creationId xmlns:p14="http://schemas.microsoft.com/office/powerpoint/2010/main" val="65868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FC7541-379B-4C0F-B6DE-590C21095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219075"/>
            <a:ext cx="6343650" cy="47053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CF38D1-8145-426D-8090-E5B054E4A8BA}"/>
              </a:ext>
            </a:extLst>
          </p:cNvPr>
          <p:cNvCxnSpPr>
            <a:cxnSpLocks/>
          </p:cNvCxnSpPr>
          <p:nvPr/>
        </p:nvCxnSpPr>
        <p:spPr>
          <a:xfrm flipV="1">
            <a:off x="2267744" y="1131590"/>
            <a:ext cx="4392488" cy="32403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99DF690-DA18-4E33-B7D8-D7AD3659B5DE}"/>
              </a:ext>
            </a:extLst>
          </p:cNvPr>
          <p:cNvSpPr txBox="1"/>
          <p:nvPr/>
        </p:nvSpPr>
        <p:spPr>
          <a:xfrm>
            <a:off x="395536" y="1059582"/>
            <a:ext cx="1472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Albany-Fraser</a:t>
            </a:r>
          </a:p>
          <a:p>
            <a:r>
              <a:rPr lang="en-AU" dirty="0">
                <a:solidFill>
                  <a:srgbClr val="FF0000"/>
                </a:solidFill>
              </a:rPr>
              <a:t>Nova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9E6CE-983A-4816-8BA3-B5F8676341CE}"/>
              </a:ext>
            </a:extLst>
          </p:cNvPr>
          <p:cNvSpPr txBox="1"/>
          <p:nvPr/>
        </p:nvSpPr>
        <p:spPr>
          <a:xfrm>
            <a:off x="2483768" y="77155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DEPLETED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2AEE85-C374-444B-9F90-8876FA1F4B5C}"/>
              </a:ext>
            </a:extLst>
          </p:cNvPr>
          <p:cNvSpPr txBox="1"/>
          <p:nvPr/>
        </p:nvSpPr>
        <p:spPr>
          <a:xfrm>
            <a:off x="6156176" y="3867894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ENRICHED</a:t>
            </a:r>
          </a:p>
        </p:txBody>
      </p:sp>
    </p:spTree>
    <p:extLst>
      <p:ext uri="{BB962C8B-B14F-4D97-AF65-F5344CB8AC3E}">
        <p14:creationId xmlns:p14="http://schemas.microsoft.com/office/powerpoint/2010/main" val="4136263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7BC5DC-2078-4CD1-AED9-5A6F75219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219075"/>
            <a:ext cx="6343650" cy="4705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96E1A-7163-43FE-BEB2-D0D2B5F5328D}"/>
              </a:ext>
            </a:extLst>
          </p:cNvPr>
          <p:cNvSpPr txBox="1"/>
          <p:nvPr/>
        </p:nvSpPr>
        <p:spPr>
          <a:xfrm>
            <a:off x="107504" y="1335935"/>
            <a:ext cx="1405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Halls Creek</a:t>
            </a:r>
          </a:p>
          <a:p>
            <a:r>
              <a:rPr lang="en-AU" dirty="0">
                <a:solidFill>
                  <a:srgbClr val="FF0000"/>
                </a:solidFill>
              </a:rPr>
              <a:t>Savannah</a:t>
            </a:r>
          </a:p>
          <a:p>
            <a:endParaRPr lang="en-AU" dirty="0">
              <a:solidFill>
                <a:srgbClr val="FF0000"/>
              </a:solidFill>
            </a:endParaRPr>
          </a:p>
          <a:p>
            <a:r>
              <a:rPr lang="en-AU" dirty="0">
                <a:solidFill>
                  <a:srgbClr val="00B050"/>
                </a:solidFill>
              </a:rPr>
              <a:t>Hart Dolerite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39EF82-7F07-43D9-A477-74FCCF83A997}"/>
              </a:ext>
            </a:extLst>
          </p:cNvPr>
          <p:cNvCxnSpPr>
            <a:cxnSpLocks/>
          </p:cNvCxnSpPr>
          <p:nvPr/>
        </p:nvCxnSpPr>
        <p:spPr>
          <a:xfrm flipV="1">
            <a:off x="2267744" y="1131590"/>
            <a:ext cx="4392488" cy="32403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04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3BE925-8A4B-4025-87A5-9596B9706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12" y="623887"/>
            <a:ext cx="5895975" cy="38957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5489E7-E8AC-4B72-9EBE-96F6FE3523CB}"/>
              </a:ext>
            </a:extLst>
          </p:cNvPr>
          <p:cNvSpPr txBox="1"/>
          <p:nvPr/>
        </p:nvSpPr>
        <p:spPr>
          <a:xfrm>
            <a:off x="4355976" y="0"/>
            <a:ext cx="1472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Albany-Fraser</a:t>
            </a:r>
          </a:p>
          <a:p>
            <a:r>
              <a:rPr lang="en-AU" dirty="0">
                <a:solidFill>
                  <a:srgbClr val="FF0000"/>
                </a:solidFill>
              </a:rPr>
              <a:t>Nova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0E7A12-D756-457E-AE4D-4D583AAFC75D}"/>
              </a:ext>
            </a:extLst>
          </p:cNvPr>
          <p:cNvCxnSpPr>
            <a:cxnSpLocks/>
          </p:cNvCxnSpPr>
          <p:nvPr/>
        </p:nvCxnSpPr>
        <p:spPr>
          <a:xfrm flipV="1">
            <a:off x="2267744" y="2067694"/>
            <a:ext cx="5184576" cy="7200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698D1A-4E49-4816-B194-9FF8BE3F30D9}"/>
              </a:ext>
            </a:extLst>
          </p:cNvPr>
          <p:cNvCxnSpPr>
            <a:cxnSpLocks/>
          </p:cNvCxnSpPr>
          <p:nvPr/>
        </p:nvCxnSpPr>
        <p:spPr>
          <a:xfrm flipV="1">
            <a:off x="2915816" y="623887"/>
            <a:ext cx="0" cy="3388023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063F837-4AE1-45F6-BAC3-2DCEE77A297A}"/>
              </a:ext>
            </a:extLst>
          </p:cNvPr>
          <p:cNvCxnSpPr/>
          <p:nvPr/>
        </p:nvCxnSpPr>
        <p:spPr>
          <a:xfrm>
            <a:off x="3419872" y="4587974"/>
            <a:ext cx="2736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827E7DD-E16A-448B-AFA5-FBDDAD60C8CF}"/>
              </a:ext>
            </a:extLst>
          </p:cNvPr>
          <p:cNvSpPr txBox="1"/>
          <p:nvPr/>
        </p:nvSpPr>
        <p:spPr>
          <a:xfrm>
            <a:off x="3662523" y="4587974"/>
            <a:ext cx="225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Crustal contamination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3AD00E-88B7-4DA4-B726-4711D0F15E52}"/>
              </a:ext>
            </a:extLst>
          </p:cNvPr>
          <p:cNvSpPr txBox="1"/>
          <p:nvPr/>
        </p:nvSpPr>
        <p:spPr>
          <a:xfrm>
            <a:off x="234573" y="1052031"/>
            <a:ext cx="1462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AU" sz="1200" dirty="0"/>
              <a:t>Combine Cu/Zr with trace element ratio proxies for crustal contamination – e.g. Th/Nb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E5074B-2609-4D87-8993-943EC6E8E44A}"/>
              </a:ext>
            </a:extLst>
          </p:cNvPr>
          <p:cNvSpPr txBox="1"/>
          <p:nvPr/>
        </p:nvSpPr>
        <p:spPr>
          <a:xfrm rot="16200000">
            <a:off x="2464332" y="4217000"/>
            <a:ext cx="699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00B050"/>
                </a:solidFill>
              </a:rPr>
              <a:t>mantle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EF4813-8E62-4EF4-BE0B-209026B8BD10}"/>
              </a:ext>
            </a:extLst>
          </p:cNvPr>
          <p:cNvSpPr txBox="1"/>
          <p:nvPr/>
        </p:nvSpPr>
        <p:spPr>
          <a:xfrm>
            <a:off x="6437405" y="1809310"/>
            <a:ext cx="699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00B050"/>
                </a:solidFill>
              </a:rPr>
              <a:t>mantle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ACD687-62AD-4DFF-B444-4A3EDD719D96}"/>
              </a:ext>
            </a:extLst>
          </p:cNvPr>
          <p:cNvCxnSpPr>
            <a:cxnSpLocks/>
          </p:cNvCxnSpPr>
          <p:nvPr/>
        </p:nvCxnSpPr>
        <p:spPr>
          <a:xfrm flipV="1">
            <a:off x="7884368" y="843558"/>
            <a:ext cx="0" cy="2959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D24BB77-9B75-447E-B4FF-6F8DF048708B}"/>
              </a:ext>
            </a:extLst>
          </p:cNvPr>
          <p:cNvSpPr txBox="1"/>
          <p:nvPr/>
        </p:nvSpPr>
        <p:spPr>
          <a:xfrm rot="16200000">
            <a:off x="7334004" y="206467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Sulfide addition</a:t>
            </a:r>
          </a:p>
        </p:txBody>
      </p:sp>
    </p:spTree>
    <p:extLst>
      <p:ext uri="{BB962C8B-B14F-4D97-AF65-F5344CB8AC3E}">
        <p14:creationId xmlns:p14="http://schemas.microsoft.com/office/powerpoint/2010/main" val="414141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F19CA9-17BC-4C70-AC91-F65543687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12" y="623887"/>
            <a:ext cx="5895975" cy="38957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C55ACC-56E1-474A-A6C7-164357B63577}"/>
              </a:ext>
            </a:extLst>
          </p:cNvPr>
          <p:cNvSpPr txBox="1"/>
          <p:nvPr/>
        </p:nvSpPr>
        <p:spPr>
          <a:xfrm>
            <a:off x="131399" y="1851670"/>
            <a:ext cx="1405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Halls Creek</a:t>
            </a:r>
          </a:p>
          <a:p>
            <a:r>
              <a:rPr lang="en-AU" dirty="0">
                <a:solidFill>
                  <a:srgbClr val="FF0000"/>
                </a:solidFill>
              </a:rPr>
              <a:t>Savannah</a:t>
            </a:r>
          </a:p>
          <a:p>
            <a:endParaRPr lang="en-AU" dirty="0">
              <a:solidFill>
                <a:srgbClr val="FF0000"/>
              </a:solidFill>
            </a:endParaRPr>
          </a:p>
          <a:p>
            <a:r>
              <a:rPr lang="en-AU" dirty="0">
                <a:solidFill>
                  <a:srgbClr val="00B050"/>
                </a:solidFill>
              </a:rPr>
              <a:t>Hart Dolerite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7D4128-33D1-476C-AD92-FCCAC32CFA99}"/>
              </a:ext>
            </a:extLst>
          </p:cNvPr>
          <p:cNvCxnSpPr>
            <a:cxnSpLocks/>
          </p:cNvCxnSpPr>
          <p:nvPr/>
        </p:nvCxnSpPr>
        <p:spPr>
          <a:xfrm flipV="1">
            <a:off x="2267744" y="2117087"/>
            <a:ext cx="5184576" cy="2261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BAD281-B73E-4309-B13E-A7D4E710CE6D}"/>
              </a:ext>
            </a:extLst>
          </p:cNvPr>
          <p:cNvCxnSpPr>
            <a:cxnSpLocks/>
          </p:cNvCxnSpPr>
          <p:nvPr/>
        </p:nvCxnSpPr>
        <p:spPr>
          <a:xfrm flipV="1">
            <a:off x="2915816" y="623887"/>
            <a:ext cx="0" cy="3388023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2BEBD51-375D-4799-ADEC-767AB48BEF46}"/>
              </a:ext>
            </a:extLst>
          </p:cNvPr>
          <p:cNvCxnSpPr/>
          <p:nvPr/>
        </p:nvCxnSpPr>
        <p:spPr>
          <a:xfrm>
            <a:off x="3419872" y="4587974"/>
            <a:ext cx="2736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F7A4F2E-3727-4BE9-8E2A-315FF99EBEA2}"/>
              </a:ext>
            </a:extLst>
          </p:cNvPr>
          <p:cNvSpPr txBox="1"/>
          <p:nvPr/>
        </p:nvSpPr>
        <p:spPr>
          <a:xfrm>
            <a:off x="3662523" y="4587974"/>
            <a:ext cx="225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Crustal contamination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4A7904-3A05-4BEF-A09A-4283DDAD8A55}"/>
              </a:ext>
            </a:extLst>
          </p:cNvPr>
          <p:cNvSpPr txBox="1"/>
          <p:nvPr/>
        </p:nvSpPr>
        <p:spPr>
          <a:xfrm rot="16200000">
            <a:off x="2339299" y="4217000"/>
            <a:ext cx="949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00B050"/>
                </a:solidFill>
              </a:rPr>
              <a:t> </a:t>
            </a:r>
            <a:r>
              <a:rPr lang="en-AU" sz="1400" dirty="0" err="1">
                <a:solidFill>
                  <a:srgbClr val="00B050"/>
                </a:solidFill>
              </a:rPr>
              <a:t>Pr</a:t>
            </a:r>
            <a:r>
              <a:rPr lang="en-AU" sz="1400" dirty="0">
                <a:solidFill>
                  <a:srgbClr val="00B050"/>
                </a:solidFill>
              </a:rPr>
              <a:t>-mantle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36631-D171-44A2-AA46-F0F102009A44}"/>
              </a:ext>
            </a:extLst>
          </p:cNvPr>
          <p:cNvSpPr txBox="1"/>
          <p:nvPr/>
        </p:nvSpPr>
        <p:spPr>
          <a:xfrm>
            <a:off x="6437405" y="1809310"/>
            <a:ext cx="909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err="1">
                <a:solidFill>
                  <a:srgbClr val="00B050"/>
                </a:solidFill>
              </a:rPr>
              <a:t>Pr</a:t>
            </a:r>
            <a:r>
              <a:rPr lang="en-AU" sz="1400" dirty="0">
                <a:solidFill>
                  <a:srgbClr val="00B050"/>
                </a:solidFill>
              </a:rPr>
              <a:t>-mantle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86388D-023E-41EF-8727-DFFCCB5853C5}"/>
              </a:ext>
            </a:extLst>
          </p:cNvPr>
          <p:cNvSpPr txBox="1"/>
          <p:nvPr/>
        </p:nvSpPr>
        <p:spPr>
          <a:xfrm>
            <a:off x="131399" y="1203598"/>
            <a:ext cx="1552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Kimberley, WA</a:t>
            </a:r>
          </a:p>
        </p:txBody>
      </p:sp>
    </p:spTree>
    <p:extLst>
      <p:ext uri="{BB962C8B-B14F-4D97-AF65-F5344CB8AC3E}">
        <p14:creationId xmlns:p14="http://schemas.microsoft.com/office/powerpoint/2010/main" val="256154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A33D08-9432-40EA-BC12-504A0D747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12" y="623887"/>
            <a:ext cx="5895975" cy="38957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C55ACC-56E1-474A-A6C7-164357B63577}"/>
              </a:ext>
            </a:extLst>
          </p:cNvPr>
          <p:cNvSpPr txBox="1"/>
          <p:nvPr/>
        </p:nvSpPr>
        <p:spPr>
          <a:xfrm>
            <a:off x="203143" y="1059582"/>
            <a:ext cx="1492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Ntaka (Mozambique Belt)</a:t>
            </a:r>
            <a:endParaRPr lang="en-AU" dirty="0">
              <a:solidFill>
                <a:srgbClr val="00B05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7D4128-33D1-476C-AD92-FCCAC32CFA99}"/>
              </a:ext>
            </a:extLst>
          </p:cNvPr>
          <p:cNvCxnSpPr>
            <a:cxnSpLocks/>
          </p:cNvCxnSpPr>
          <p:nvPr/>
        </p:nvCxnSpPr>
        <p:spPr>
          <a:xfrm>
            <a:off x="2267744" y="2139702"/>
            <a:ext cx="518457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BAD281-B73E-4309-B13E-A7D4E710CE6D}"/>
              </a:ext>
            </a:extLst>
          </p:cNvPr>
          <p:cNvCxnSpPr>
            <a:cxnSpLocks/>
          </p:cNvCxnSpPr>
          <p:nvPr/>
        </p:nvCxnSpPr>
        <p:spPr>
          <a:xfrm flipV="1">
            <a:off x="2915816" y="623887"/>
            <a:ext cx="0" cy="3388023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2BEBD51-375D-4799-ADEC-767AB48BEF46}"/>
              </a:ext>
            </a:extLst>
          </p:cNvPr>
          <p:cNvCxnSpPr/>
          <p:nvPr/>
        </p:nvCxnSpPr>
        <p:spPr>
          <a:xfrm>
            <a:off x="3419872" y="4587974"/>
            <a:ext cx="27363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F7A4F2E-3727-4BE9-8E2A-315FF99EBEA2}"/>
              </a:ext>
            </a:extLst>
          </p:cNvPr>
          <p:cNvSpPr txBox="1"/>
          <p:nvPr/>
        </p:nvSpPr>
        <p:spPr>
          <a:xfrm>
            <a:off x="3662523" y="4587974"/>
            <a:ext cx="225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Crustal contamination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4A7904-3A05-4BEF-A09A-4283DDAD8A55}"/>
              </a:ext>
            </a:extLst>
          </p:cNvPr>
          <p:cNvSpPr txBox="1"/>
          <p:nvPr/>
        </p:nvSpPr>
        <p:spPr>
          <a:xfrm rot="16200000">
            <a:off x="2412345" y="3508438"/>
            <a:ext cx="699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00B050"/>
                </a:solidFill>
              </a:rPr>
              <a:t>mantle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36631-D171-44A2-AA46-F0F102009A44}"/>
              </a:ext>
            </a:extLst>
          </p:cNvPr>
          <p:cNvSpPr txBox="1"/>
          <p:nvPr/>
        </p:nvSpPr>
        <p:spPr>
          <a:xfrm>
            <a:off x="6300192" y="2067694"/>
            <a:ext cx="699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00B050"/>
                </a:solidFill>
              </a:rPr>
              <a:t>mantle</a:t>
            </a:r>
          </a:p>
        </p:txBody>
      </p:sp>
    </p:spTree>
    <p:extLst>
      <p:ext uri="{BB962C8B-B14F-4D97-AF65-F5344CB8AC3E}">
        <p14:creationId xmlns:p14="http://schemas.microsoft.com/office/powerpoint/2010/main" val="33738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10CB1-A537-48B0-B8FF-EB56D998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82" y="205979"/>
            <a:ext cx="6346031" cy="475562"/>
          </a:xfrm>
        </p:spPr>
        <p:txBody>
          <a:bodyPr>
            <a:normAutofit/>
          </a:bodyPr>
          <a:lstStyle/>
          <a:p>
            <a:r>
              <a:rPr lang="en-AU" sz="2100" dirty="0"/>
              <a:t>Why can’t we just look for Ni anomalies?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2DB6A-443C-4330-9F07-8048B0DD6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48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F14FB-2C17-49FC-B666-85CC63FA4F01}"/>
              </a:ext>
            </a:extLst>
          </p:cNvPr>
          <p:cNvSpPr txBox="1"/>
          <p:nvPr/>
        </p:nvSpPr>
        <p:spPr>
          <a:xfrm>
            <a:off x="1411622" y="698328"/>
            <a:ext cx="20231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Prot. mobile belt data (all)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F9F56B-B6F9-418F-9156-DEE79F424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819" y="1314543"/>
            <a:ext cx="3614738" cy="2836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1B1BB0-6B9E-48C6-B91A-C22CA2114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89" y="3293269"/>
            <a:ext cx="892969" cy="13930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3ED6D7-0703-48D3-AE80-0EBE10264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2156" y="569371"/>
            <a:ext cx="3614738" cy="28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381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CC855B1-E494-454A-8FF7-D1549931B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339" y="23113"/>
            <a:ext cx="3550444" cy="28360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D982E14-6FBF-4883-8862-7274C4B88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706" y="1378451"/>
            <a:ext cx="3550444" cy="283606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2DB6A-443C-4330-9F07-8048B0DD6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49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F14FB-2C17-49FC-B666-85CC63FA4F01}"/>
              </a:ext>
            </a:extLst>
          </p:cNvPr>
          <p:cNvSpPr txBox="1"/>
          <p:nvPr/>
        </p:nvSpPr>
        <p:spPr>
          <a:xfrm>
            <a:off x="1573346" y="4307861"/>
            <a:ext cx="47182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Prot. mobile belt data (Cu- and Cu-Ni anomalous rocks removed)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91616D-451A-426B-94E6-797CFC0B4A22}"/>
              </a:ext>
            </a:extLst>
          </p:cNvPr>
          <p:cNvCxnSpPr>
            <a:cxnSpLocks/>
          </p:cNvCxnSpPr>
          <p:nvPr/>
        </p:nvCxnSpPr>
        <p:spPr>
          <a:xfrm flipV="1">
            <a:off x="1717780" y="267834"/>
            <a:ext cx="3098369" cy="2519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D8289A-37A2-4DFC-AD81-6745EC12B5DB}"/>
              </a:ext>
            </a:extLst>
          </p:cNvPr>
          <p:cNvCxnSpPr>
            <a:cxnSpLocks/>
          </p:cNvCxnSpPr>
          <p:nvPr/>
        </p:nvCxnSpPr>
        <p:spPr>
          <a:xfrm flipV="1">
            <a:off x="5306579" y="1339095"/>
            <a:ext cx="2088710" cy="856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46608EA-951E-4089-AA26-3C96C685321B}"/>
              </a:ext>
            </a:extLst>
          </p:cNvPr>
          <p:cNvCxnSpPr>
            <a:cxnSpLocks/>
          </p:cNvCxnSpPr>
          <p:nvPr/>
        </p:nvCxnSpPr>
        <p:spPr>
          <a:xfrm flipV="1">
            <a:off x="5274079" y="267833"/>
            <a:ext cx="1397156" cy="1886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AAE9A74-9CBD-4406-ADC5-116184B7441F}"/>
              </a:ext>
            </a:extLst>
          </p:cNvPr>
          <p:cNvSpPr txBox="1"/>
          <p:nvPr/>
        </p:nvSpPr>
        <p:spPr>
          <a:xfrm>
            <a:off x="6539195" y="1697167"/>
            <a:ext cx="12277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Opx cumulates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9F9029-990C-4A75-B0F2-04D89E84C199}"/>
              </a:ext>
            </a:extLst>
          </p:cNvPr>
          <p:cNvSpPr txBox="1"/>
          <p:nvPr/>
        </p:nvSpPr>
        <p:spPr>
          <a:xfrm>
            <a:off x="6397238" y="611263"/>
            <a:ext cx="14411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Olivine cumulates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1F3548-7D32-49B9-A1E8-261912DD1D21}"/>
              </a:ext>
            </a:extLst>
          </p:cNvPr>
          <p:cNvSpPr txBox="1"/>
          <p:nvPr/>
        </p:nvSpPr>
        <p:spPr>
          <a:xfrm>
            <a:off x="4847020" y="2794950"/>
            <a:ext cx="15765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Gabbros, troctolites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599FE83-29A3-43C1-A369-F613E999D52D}"/>
              </a:ext>
            </a:extLst>
          </p:cNvPr>
          <p:cNvSpPr/>
          <p:nvPr/>
        </p:nvSpPr>
        <p:spPr>
          <a:xfrm>
            <a:off x="4773374" y="1881853"/>
            <a:ext cx="826597" cy="6328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3F41A12-513A-41B2-BC06-BB2D3841B965}"/>
              </a:ext>
            </a:extLst>
          </p:cNvPr>
          <p:cNvCxnSpPr>
            <a:cxnSpLocks/>
          </p:cNvCxnSpPr>
          <p:nvPr/>
        </p:nvCxnSpPr>
        <p:spPr>
          <a:xfrm flipV="1">
            <a:off x="5062429" y="2348550"/>
            <a:ext cx="63389" cy="517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B1EFC5B-78F9-4E39-A1AC-75C7029FEFC4}"/>
              </a:ext>
            </a:extLst>
          </p:cNvPr>
          <p:cNvSpPr/>
          <p:nvPr/>
        </p:nvSpPr>
        <p:spPr>
          <a:xfrm>
            <a:off x="1717779" y="2787775"/>
            <a:ext cx="2854221" cy="11345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685976A-C841-4BBF-9664-7FAF926702AA}"/>
              </a:ext>
            </a:extLst>
          </p:cNvPr>
          <p:cNvCxnSpPr>
            <a:cxnSpLocks/>
          </p:cNvCxnSpPr>
          <p:nvPr/>
        </p:nvCxnSpPr>
        <p:spPr>
          <a:xfrm flipV="1">
            <a:off x="4572000" y="2557433"/>
            <a:ext cx="3352988" cy="1364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5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77"/>
          <p:cNvSpPr/>
          <p:nvPr/>
        </p:nvSpPr>
        <p:spPr>
          <a:xfrm rot="8838000">
            <a:off x="2026429" y="2514007"/>
            <a:ext cx="6940790" cy="1545749"/>
          </a:xfrm>
          <a:custGeom>
            <a:avLst/>
            <a:gdLst>
              <a:gd name="connsiteX0" fmla="*/ 21 w 11457"/>
              <a:gd name="connsiteY0" fmla="*/ 10024 h 10024"/>
              <a:gd name="connsiteX1" fmla="*/ 2547 w 11457"/>
              <a:gd name="connsiteY1" fmla="*/ 10000 h 10024"/>
              <a:gd name="connsiteX2" fmla="*/ 3429 w 11457"/>
              <a:gd name="connsiteY2" fmla="*/ 4735 h 10024"/>
              <a:gd name="connsiteX3" fmla="*/ 4799 w 11457"/>
              <a:gd name="connsiteY3" fmla="*/ 5375 h 10024"/>
              <a:gd name="connsiteX4" fmla="*/ 5207 w 11457"/>
              <a:gd name="connsiteY4" fmla="*/ 9694 h 10024"/>
              <a:gd name="connsiteX5" fmla="*/ 11457 w 11457"/>
              <a:gd name="connsiteY5" fmla="*/ 9860 h 10024"/>
              <a:gd name="connsiteX6" fmla="*/ 9827 w 11457"/>
              <a:gd name="connsiteY6" fmla="*/ 5314 h 10024"/>
              <a:gd name="connsiteX7" fmla="*/ 5825 w 11457"/>
              <a:gd name="connsiteY7" fmla="*/ 5508 h 10024"/>
              <a:gd name="connsiteX8" fmla="*/ 5100 w 11457"/>
              <a:gd name="connsiteY8" fmla="*/ 1212 h 10024"/>
              <a:gd name="connsiteX9" fmla="*/ 2874 w 11457"/>
              <a:gd name="connsiteY9" fmla="*/ 0 h 10024"/>
              <a:gd name="connsiteX10" fmla="*/ 2139 w 11457"/>
              <a:gd name="connsiteY10" fmla="*/ 5678 h 10024"/>
              <a:gd name="connsiteX11" fmla="*/ 1457 w 11457"/>
              <a:gd name="connsiteY11" fmla="*/ 6046 h 10024"/>
              <a:gd name="connsiteX12" fmla="*/ 21 w 11457"/>
              <a:gd name="connsiteY12" fmla="*/ 10024 h 10024"/>
              <a:gd name="connsiteX0" fmla="*/ 21 w 10331"/>
              <a:gd name="connsiteY0" fmla="*/ 9843 h 10000"/>
              <a:gd name="connsiteX1" fmla="*/ 1421 w 10331"/>
              <a:gd name="connsiteY1" fmla="*/ 10000 h 10000"/>
              <a:gd name="connsiteX2" fmla="*/ 2303 w 10331"/>
              <a:gd name="connsiteY2" fmla="*/ 4735 h 10000"/>
              <a:gd name="connsiteX3" fmla="*/ 3673 w 10331"/>
              <a:gd name="connsiteY3" fmla="*/ 5375 h 10000"/>
              <a:gd name="connsiteX4" fmla="*/ 4081 w 10331"/>
              <a:gd name="connsiteY4" fmla="*/ 9694 h 10000"/>
              <a:gd name="connsiteX5" fmla="*/ 10331 w 10331"/>
              <a:gd name="connsiteY5" fmla="*/ 9860 h 10000"/>
              <a:gd name="connsiteX6" fmla="*/ 8701 w 10331"/>
              <a:gd name="connsiteY6" fmla="*/ 5314 h 10000"/>
              <a:gd name="connsiteX7" fmla="*/ 4699 w 10331"/>
              <a:gd name="connsiteY7" fmla="*/ 5508 h 10000"/>
              <a:gd name="connsiteX8" fmla="*/ 3974 w 10331"/>
              <a:gd name="connsiteY8" fmla="*/ 1212 h 10000"/>
              <a:gd name="connsiteX9" fmla="*/ 1748 w 10331"/>
              <a:gd name="connsiteY9" fmla="*/ 0 h 10000"/>
              <a:gd name="connsiteX10" fmla="*/ 1013 w 10331"/>
              <a:gd name="connsiteY10" fmla="*/ 5678 h 10000"/>
              <a:gd name="connsiteX11" fmla="*/ 331 w 10331"/>
              <a:gd name="connsiteY11" fmla="*/ 6046 h 10000"/>
              <a:gd name="connsiteX12" fmla="*/ 21 w 10331"/>
              <a:gd name="connsiteY12" fmla="*/ 984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31" h="10000">
                <a:moveTo>
                  <a:pt x="21" y="9843"/>
                </a:moveTo>
                <a:lnTo>
                  <a:pt x="1421" y="10000"/>
                </a:lnTo>
                <a:lnTo>
                  <a:pt x="2303" y="4735"/>
                </a:lnTo>
                <a:lnTo>
                  <a:pt x="3673" y="5375"/>
                </a:lnTo>
                <a:lnTo>
                  <a:pt x="4081" y="9694"/>
                </a:lnTo>
                <a:lnTo>
                  <a:pt x="10331" y="9860"/>
                </a:lnTo>
                <a:lnTo>
                  <a:pt x="8701" y="5314"/>
                </a:lnTo>
                <a:lnTo>
                  <a:pt x="4699" y="5508"/>
                </a:lnTo>
                <a:lnTo>
                  <a:pt x="3974" y="1212"/>
                </a:lnTo>
                <a:lnTo>
                  <a:pt x="1748" y="0"/>
                </a:lnTo>
                <a:lnTo>
                  <a:pt x="1013" y="5678"/>
                </a:lnTo>
                <a:lnTo>
                  <a:pt x="331" y="6046"/>
                </a:lnTo>
                <a:cubicBezTo>
                  <a:pt x="352" y="7319"/>
                  <a:pt x="0" y="8570"/>
                  <a:pt x="21" y="9843"/>
                </a:cubicBez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  <a:prstDash val="solid"/>
          </a:ln>
        </p:spPr>
        <p:txBody>
          <a:bodyPr vert="horz" wrap="none" lIns="67500" tIns="33750" rIns="67500" bIns="3375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AU" sz="1350">
              <a:latin typeface="Arial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79" name="Freeform 78"/>
          <p:cNvSpPr/>
          <p:nvPr/>
        </p:nvSpPr>
        <p:spPr>
          <a:xfrm rot="8838000">
            <a:off x="503780" y="1168001"/>
            <a:ext cx="6518401" cy="646901"/>
          </a:xfrm>
          <a:custGeom>
            <a:avLst/>
            <a:gdLst>
              <a:gd name="connsiteX0" fmla="*/ 9357 w 10000"/>
              <a:gd name="connsiteY0" fmla="*/ 10000 h 10000"/>
              <a:gd name="connsiteX1" fmla="*/ 1039 w 10000"/>
              <a:gd name="connsiteY1" fmla="*/ 7284 h 10000"/>
              <a:gd name="connsiteX2" fmla="*/ 0 w 10000"/>
              <a:gd name="connsiteY2" fmla="*/ 0 h 10000"/>
              <a:gd name="connsiteX3" fmla="*/ 10000 w 10000"/>
              <a:gd name="connsiteY3" fmla="*/ 46 h 10000"/>
              <a:gd name="connsiteX4" fmla="*/ 9357 w 10000"/>
              <a:gd name="connsiteY4" fmla="*/ 10000 h 10000"/>
              <a:gd name="connsiteX0" fmla="*/ 9357 w 10000"/>
              <a:gd name="connsiteY0" fmla="*/ 10000 h 10000"/>
              <a:gd name="connsiteX1" fmla="*/ 1047 w 10000"/>
              <a:gd name="connsiteY1" fmla="*/ 8698 h 10000"/>
              <a:gd name="connsiteX2" fmla="*/ 0 w 10000"/>
              <a:gd name="connsiteY2" fmla="*/ 0 h 10000"/>
              <a:gd name="connsiteX3" fmla="*/ 10000 w 10000"/>
              <a:gd name="connsiteY3" fmla="*/ 46 h 10000"/>
              <a:gd name="connsiteX4" fmla="*/ 9357 w 10000"/>
              <a:gd name="connsiteY4" fmla="*/ 10000 h 10000"/>
              <a:gd name="connsiteX0" fmla="*/ 9444 w 10087"/>
              <a:gd name="connsiteY0" fmla="*/ 9954 h 9954"/>
              <a:gd name="connsiteX1" fmla="*/ 1134 w 10087"/>
              <a:gd name="connsiteY1" fmla="*/ 8652 h 9954"/>
              <a:gd name="connsiteX2" fmla="*/ 0 w 10087"/>
              <a:gd name="connsiteY2" fmla="*/ 55 h 9954"/>
              <a:gd name="connsiteX3" fmla="*/ 10087 w 10087"/>
              <a:gd name="connsiteY3" fmla="*/ 0 h 9954"/>
              <a:gd name="connsiteX4" fmla="*/ 9444 w 10087"/>
              <a:gd name="connsiteY4" fmla="*/ 9954 h 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" h="9954">
                <a:moveTo>
                  <a:pt x="9444" y="9954"/>
                </a:moveTo>
                <a:lnTo>
                  <a:pt x="1134" y="8652"/>
                </a:lnTo>
                <a:lnTo>
                  <a:pt x="0" y="55"/>
                </a:lnTo>
                <a:lnTo>
                  <a:pt x="10087" y="0"/>
                </a:lnTo>
                <a:cubicBezTo>
                  <a:pt x="9873" y="3318"/>
                  <a:pt x="9658" y="6636"/>
                  <a:pt x="9444" y="9954"/>
                </a:cubicBez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  <a:prstDash val="solid"/>
          </a:ln>
        </p:spPr>
        <p:txBody>
          <a:bodyPr vert="horz" wrap="none" lIns="67500" tIns="33750" rIns="67500" bIns="3375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AU" sz="1350">
              <a:latin typeface="Arial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76" name="Freeform 75"/>
          <p:cNvSpPr/>
          <p:nvPr/>
        </p:nvSpPr>
        <p:spPr>
          <a:xfrm rot="664200">
            <a:off x="2290365" y="3291213"/>
            <a:ext cx="2051190" cy="144827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98" h="5365">
                <a:moveTo>
                  <a:pt x="5579" y="1374"/>
                </a:moveTo>
                <a:lnTo>
                  <a:pt x="6826" y="907"/>
                </a:lnTo>
                <a:lnTo>
                  <a:pt x="5494" y="944"/>
                </a:lnTo>
                <a:lnTo>
                  <a:pt x="6270" y="345"/>
                </a:lnTo>
                <a:lnTo>
                  <a:pt x="5756" y="0"/>
                </a:lnTo>
                <a:lnTo>
                  <a:pt x="0" y="5365"/>
                </a:lnTo>
                <a:lnTo>
                  <a:pt x="4621" y="4461"/>
                </a:lnTo>
                <a:lnTo>
                  <a:pt x="7598" y="1425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noFill/>
            <a:prstDash val="solid"/>
          </a:ln>
        </p:spPr>
        <p:txBody>
          <a:bodyPr vert="horz" wrap="none" lIns="67500" tIns="33750" rIns="67500" bIns="3375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AU" sz="1350">
              <a:latin typeface="Arial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77" name="Freeform 76"/>
          <p:cNvSpPr/>
          <p:nvPr/>
        </p:nvSpPr>
        <p:spPr>
          <a:xfrm rot="664800">
            <a:off x="1216522" y="1776968"/>
            <a:ext cx="1672650" cy="18970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196" h="7027">
                <a:moveTo>
                  <a:pt x="6196" y="1682"/>
                </a:moveTo>
                <a:lnTo>
                  <a:pt x="4863" y="1719"/>
                </a:lnTo>
                <a:lnTo>
                  <a:pt x="6062" y="1001"/>
                </a:lnTo>
                <a:lnTo>
                  <a:pt x="4737" y="1074"/>
                </a:lnTo>
                <a:lnTo>
                  <a:pt x="5471" y="262"/>
                </a:lnTo>
                <a:lnTo>
                  <a:pt x="4527" y="0"/>
                </a:lnTo>
                <a:lnTo>
                  <a:pt x="0" y="4234"/>
                </a:lnTo>
                <a:lnTo>
                  <a:pt x="546" y="7027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noFill/>
            <a:prstDash val="solid"/>
          </a:ln>
        </p:spPr>
        <p:txBody>
          <a:bodyPr vert="horz" wrap="none" lIns="67500" tIns="33750" rIns="67500" bIns="3375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AU" sz="1350">
              <a:latin typeface="Arial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80" name="Freeform 79"/>
          <p:cNvSpPr/>
          <p:nvPr/>
        </p:nvSpPr>
        <p:spPr>
          <a:xfrm rot="8838000">
            <a:off x="1849855" y="2638204"/>
            <a:ext cx="6675480" cy="8137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4725" h="3015" fill="none">
                <a:moveTo>
                  <a:pt x="0" y="2937"/>
                </a:moveTo>
                <a:lnTo>
                  <a:pt x="2552" y="3015"/>
                </a:lnTo>
                <a:lnTo>
                  <a:pt x="4748" y="0"/>
                </a:lnTo>
                <a:lnTo>
                  <a:pt x="8157" y="367"/>
                </a:lnTo>
                <a:lnTo>
                  <a:pt x="9172" y="2839"/>
                </a:lnTo>
                <a:lnTo>
                  <a:pt x="24725" y="2936"/>
                </a:lnTo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81000" tIns="47250" rIns="81000" bIns="4725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AU" sz="1350">
              <a:latin typeface="Arial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81" name="Straight Connector 80"/>
          <p:cNvSpPr/>
          <p:nvPr/>
        </p:nvSpPr>
        <p:spPr>
          <a:xfrm flipH="1">
            <a:off x="1194719" y="24942"/>
            <a:ext cx="5439690" cy="3488669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81000" tIns="47250" rIns="81000" bIns="4725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AU" sz="1350">
              <a:latin typeface="Arial" pitchFamily="18"/>
              <a:ea typeface="Droid Sans Fallback" pitchFamily="2"/>
              <a:cs typeface="FreeSans" pitchFamily="2"/>
            </a:endParaRPr>
          </a:p>
        </p:txBody>
      </p:sp>
      <p:grpSp>
        <p:nvGrpSpPr>
          <p:cNvPr id="2" name="Group 126"/>
          <p:cNvGrpSpPr/>
          <p:nvPr/>
        </p:nvGrpSpPr>
        <p:grpSpPr>
          <a:xfrm>
            <a:off x="1133159" y="1021240"/>
            <a:ext cx="2841750" cy="3138827"/>
            <a:chOff x="-13122" y="1361654"/>
            <a:chExt cx="3789000" cy="4185102"/>
          </a:xfrm>
        </p:grpSpPr>
        <p:sp>
          <p:nvSpPr>
            <p:cNvPr id="83" name="TextBox 82"/>
            <p:cNvSpPr txBox="1"/>
            <p:nvPr/>
          </p:nvSpPr>
          <p:spPr>
            <a:xfrm>
              <a:off x="490878" y="1433653"/>
              <a:ext cx="2372504" cy="121802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vert="horz" wrap="square" lIns="67500" tIns="33750" rIns="67500" bIns="33750" anchorCtr="0" compatLnSpc="0">
              <a:spAutoFit/>
            </a:bodyPr>
            <a:lstStyle>
              <a:defPPr lvl="0">
                <a:buSzPct val="45000"/>
                <a:buFont typeface="StarSymbol"/>
                <a:buNone/>
                <a:defRPr lang="en-US"/>
              </a:defPPr>
              <a:lvl1pPr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45000"/>
                <a:buFont typeface="StarSymbol"/>
                <a:buNone/>
                <a:tabLst/>
                <a:defRPr b="0" i="0" u="none" strike="noStrike">
                  <a:ln>
                    <a:noFill/>
                  </a:ln>
                  <a:latin typeface="Bitstream Vera Sans" pitchFamily="34"/>
                  <a:ea typeface="Droid Sans Fallback" pitchFamily="2"/>
                  <a:cs typeface="FreeSans" pitchFamily="2"/>
                </a:defRPr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r>
                <a:rPr lang="en-AU" sz="1350" dirty="0"/>
                <a:t>Immiscible sulfide liquid forms via assimilation of S-rich wall rocks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-13122" y="1361654"/>
              <a:ext cx="493724" cy="84228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7500" tIns="33750" rIns="67500" bIns="3375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r>
                <a:rPr lang="en-AU" sz="3600">
                  <a:solidFill>
                    <a:srgbClr val="004B87"/>
                  </a:solidFill>
                  <a:latin typeface="Calibri" pitchFamily="34"/>
                  <a:ea typeface="Droid Sans Fallback" pitchFamily="2"/>
                  <a:cs typeface="FreeSans" pitchFamily="2"/>
                </a:rPr>
                <a:t>1</a:t>
              </a:r>
            </a:p>
          </p:txBody>
        </p:sp>
        <p:grpSp>
          <p:nvGrpSpPr>
            <p:cNvPr id="3" name="Group 97"/>
            <p:cNvGrpSpPr/>
            <p:nvPr/>
          </p:nvGrpSpPr>
          <p:grpSpPr>
            <a:xfrm>
              <a:off x="1371465" y="2759586"/>
              <a:ext cx="2404413" cy="2787170"/>
              <a:chOff x="1371465" y="2759586"/>
              <a:chExt cx="2404413" cy="2787170"/>
            </a:xfrm>
          </p:grpSpPr>
          <p:sp>
            <p:nvSpPr>
              <p:cNvPr id="85" name="Freeform 84"/>
              <p:cNvSpPr/>
              <p:nvPr/>
            </p:nvSpPr>
            <p:spPr>
              <a:xfrm rot="3398400">
                <a:off x="1407465" y="2723586"/>
                <a:ext cx="864000" cy="936000"/>
              </a:xfrm>
              <a:custGeom>
                <a:avLst>
                  <a:gd name="f0" fmla="val 11398"/>
                  <a:gd name="f1" fmla="val 4268"/>
                </a:avLst>
                <a:gdLst>
                  <a:gd name="f2" fmla="val w"/>
                  <a:gd name="f3" fmla="val h"/>
                  <a:gd name="f4" fmla="val 0"/>
                  <a:gd name="f5" fmla="val 21600"/>
                  <a:gd name="f6" fmla="val 10800"/>
                  <a:gd name="f7" fmla="*/ f2 1 21600"/>
                  <a:gd name="f8" fmla="*/ f3 1 21600"/>
                  <a:gd name="f9" fmla="pin 0 f0 21600"/>
                  <a:gd name="f10" fmla="pin 0 f1 10800"/>
                  <a:gd name="f11" fmla="val f10"/>
                  <a:gd name="f12" fmla="val f9"/>
                  <a:gd name="f13" fmla="+- 21600 0 f10"/>
                  <a:gd name="f14" fmla="*/ f9 f7 1"/>
                  <a:gd name="f15" fmla="*/ f10 f8 1"/>
                  <a:gd name="f16" fmla="*/ 0 f7 1"/>
                  <a:gd name="f17" fmla="+- 21600 0 f12"/>
                  <a:gd name="f18" fmla="*/ f13 f8 1"/>
                  <a:gd name="f19" fmla="*/ f11 f8 1"/>
                  <a:gd name="f20" fmla="*/ f17 f11 1"/>
                  <a:gd name="f21" fmla="*/ f20 1 10800"/>
                  <a:gd name="f22" fmla="+- f12 f21 0"/>
                  <a:gd name="f23" fmla="*/ f22 f7 1"/>
                </a:gdLst>
                <a:ahLst>
                  <a:ahXY gdRefX="f0" minX="f4" maxX="f5" gdRefY="f1" minY="f4" maxY="f6">
                    <a:pos x="f14" y="f15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23" b="f18"/>
                <a:pathLst>
                  <a:path w="21600" h="21600">
                    <a:moveTo>
                      <a:pt x="f4" y="f11"/>
                    </a:moveTo>
                    <a:lnTo>
                      <a:pt x="f12" y="f11"/>
                    </a:lnTo>
                    <a:lnTo>
                      <a:pt x="f12" y="f4"/>
                    </a:lnTo>
                    <a:lnTo>
                      <a:pt x="f5" y="f6"/>
                    </a:lnTo>
                    <a:lnTo>
                      <a:pt x="f12" y="f5"/>
                    </a:lnTo>
                    <a:lnTo>
                      <a:pt x="f12" y="f13"/>
                    </a:lnTo>
                    <a:lnTo>
                      <a:pt x="f4" y="f13"/>
                    </a:lnTo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algn="ctr" hangingPunct="0">
                  <a:buNone/>
                </a:pPr>
                <a:r>
                  <a:rPr lang="en-AU" sz="1350">
                    <a:latin typeface="Arial" pitchFamily="18"/>
                    <a:ea typeface="Droid Sans Fallback" pitchFamily="2"/>
                    <a:cs typeface="FreeSans" pitchFamily="2"/>
                  </a:rPr>
                  <a:t>+S</a:t>
                </a:r>
              </a:p>
            </p:txBody>
          </p:sp>
          <p:sp>
            <p:nvSpPr>
              <p:cNvPr id="86" name="Freeform 85"/>
              <p:cNvSpPr/>
              <p:nvPr/>
            </p:nvSpPr>
            <p:spPr>
              <a:xfrm rot="14129519">
                <a:off x="2773741" y="4646756"/>
                <a:ext cx="864000" cy="936000"/>
              </a:xfrm>
              <a:custGeom>
                <a:avLst>
                  <a:gd name="f0" fmla="val 11398"/>
                  <a:gd name="f1" fmla="val 4268"/>
                </a:avLst>
                <a:gdLst>
                  <a:gd name="f2" fmla="val w"/>
                  <a:gd name="f3" fmla="val h"/>
                  <a:gd name="f4" fmla="val 0"/>
                  <a:gd name="f5" fmla="val 21600"/>
                  <a:gd name="f6" fmla="val 10800"/>
                  <a:gd name="f7" fmla="*/ f2 1 21600"/>
                  <a:gd name="f8" fmla="*/ f3 1 21600"/>
                  <a:gd name="f9" fmla="pin 0 f0 21600"/>
                  <a:gd name="f10" fmla="pin 0 f1 10800"/>
                  <a:gd name="f11" fmla="val f10"/>
                  <a:gd name="f12" fmla="val f9"/>
                  <a:gd name="f13" fmla="+- 21600 0 f10"/>
                  <a:gd name="f14" fmla="*/ f9 f7 1"/>
                  <a:gd name="f15" fmla="*/ f10 f8 1"/>
                  <a:gd name="f16" fmla="*/ 0 f7 1"/>
                  <a:gd name="f17" fmla="+- 21600 0 f12"/>
                  <a:gd name="f18" fmla="*/ f13 f8 1"/>
                  <a:gd name="f19" fmla="*/ f11 f8 1"/>
                  <a:gd name="f20" fmla="*/ f17 f11 1"/>
                  <a:gd name="f21" fmla="*/ f20 1 10800"/>
                  <a:gd name="f22" fmla="+- f12 f21 0"/>
                  <a:gd name="f23" fmla="*/ f22 f7 1"/>
                </a:gdLst>
                <a:ahLst>
                  <a:ahXY gdRefX="f0" minX="f4" maxX="f5" gdRefY="f1" minY="f4" maxY="f6">
                    <a:pos x="f14" y="f15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23" b="f18"/>
                <a:pathLst>
                  <a:path w="21600" h="21600">
                    <a:moveTo>
                      <a:pt x="f4" y="f11"/>
                    </a:moveTo>
                    <a:lnTo>
                      <a:pt x="f12" y="f11"/>
                    </a:lnTo>
                    <a:lnTo>
                      <a:pt x="f12" y="f4"/>
                    </a:lnTo>
                    <a:lnTo>
                      <a:pt x="f5" y="f6"/>
                    </a:lnTo>
                    <a:lnTo>
                      <a:pt x="f12" y="f5"/>
                    </a:lnTo>
                    <a:lnTo>
                      <a:pt x="f12" y="f13"/>
                    </a:lnTo>
                    <a:lnTo>
                      <a:pt x="f4" y="f13"/>
                    </a:lnTo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algn="ctr" hangingPunct="0">
                  <a:buNone/>
                </a:pPr>
                <a:r>
                  <a:rPr lang="en-AU" sz="1350">
                    <a:latin typeface="Arial" pitchFamily="18"/>
                    <a:ea typeface="Droid Sans Fallback" pitchFamily="2"/>
                    <a:cs typeface="FreeSans" pitchFamily="2"/>
                  </a:rPr>
                  <a:t>+S</a:t>
                </a:r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2536758" y="3593654"/>
                <a:ext cx="288000" cy="288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2840237" y="2981294"/>
                <a:ext cx="288000" cy="288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89" name="Freeform 88"/>
              <p:cNvSpPr/>
              <p:nvPr/>
            </p:nvSpPr>
            <p:spPr>
              <a:xfrm>
                <a:off x="3112398" y="3449294"/>
                <a:ext cx="288000" cy="288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1724238" y="3809294"/>
                <a:ext cx="288000" cy="288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2156238" y="3413294"/>
                <a:ext cx="288000" cy="288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2410758" y="4169654"/>
                <a:ext cx="288000" cy="288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3487878" y="3953654"/>
                <a:ext cx="288000" cy="288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2983878" y="4097654"/>
                <a:ext cx="288000" cy="288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2191878" y="4685174"/>
                <a:ext cx="288000" cy="288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</p:grpSp>
      </p:grpSp>
      <p:grpSp>
        <p:nvGrpSpPr>
          <p:cNvPr id="4" name="Group 79"/>
          <p:cNvGrpSpPr/>
          <p:nvPr/>
        </p:nvGrpSpPr>
        <p:grpSpPr>
          <a:xfrm rot="199612">
            <a:off x="1255577" y="3295861"/>
            <a:ext cx="1338660" cy="1044221"/>
            <a:chOff x="454824" y="4976825"/>
            <a:chExt cx="1784880" cy="1392295"/>
          </a:xfrm>
        </p:grpSpPr>
        <p:sp>
          <p:nvSpPr>
            <p:cNvPr id="131" name="Freeform 130"/>
            <p:cNvSpPr/>
            <p:nvPr/>
          </p:nvSpPr>
          <p:spPr>
            <a:xfrm rot="19282430">
              <a:off x="454824" y="4976825"/>
              <a:ext cx="1784880" cy="1391400"/>
            </a:xfrm>
            <a:custGeom>
              <a:avLst>
                <a:gd name="f0" fmla="val 12518"/>
                <a:gd name="f1" fmla="val 3003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E4002B">
                <a:alpha val="75000"/>
              </a:srgbClr>
            </a:solidFill>
            <a:ln w="36000">
              <a:solidFill>
                <a:srgbClr val="6D2077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 rot="19342343">
              <a:off x="741075" y="5607165"/>
              <a:ext cx="908625" cy="65445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7500" tIns="33750" rIns="67500" bIns="3375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buNone/>
              </a:pPr>
              <a:r>
                <a:rPr lang="en-AU" sz="1350" b="1" dirty="0">
                  <a:latin typeface="Calibri" pitchFamily="34"/>
                  <a:ea typeface="Droid Sans Fallback" pitchFamily="2"/>
                  <a:cs typeface="FreeSans" pitchFamily="2"/>
                </a:rPr>
                <a:t>Magma</a:t>
              </a:r>
            </a:p>
            <a:p>
              <a:pPr algn="ctr" hangingPunct="0">
                <a:buNone/>
              </a:pPr>
              <a:r>
                <a:rPr lang="en-AU" sz="1350" b="1" dirty="0">
                  <a:latin typeface="Calibri" pitchFamily="34"/>
                  <a:ea typeface="Droid Sans Fallback" pitchFamily="2"/>
                  <a:cs typeface="FreeSans" pitchFamily="2"/>
                </a:rPr>
                <a:t>in</a:t>
              </a:r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1583928" y="5364013"/>
              <a:ext cx="236880" cy="236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0800"/>
                <a:gd name="f8" fmla="+- 0 0 0"/>
                <a:gd name="f9" fmla="*/ f3 1 21600"/>
                <a:gd name="f10" fmla="*/ f4 1 21600"/>
                <a:gd name="f11" fmla="*/ f8 f0 1"/>
                <a:gd name="f12" fmla="*/ 5400 f9 1"/>
                <a:gd name="f13" fmla="*/ 16200 f9 1"/>
                <a:gd name="f14" fmla="*/ 16200 f10 1"/>
                <a:gd name="f15" fmla="*/ 5400 f10 1"/>
                <a:gd name="f16" fmla="*/ 10800 f9 1"/>
                <a:gd name="f17" fmla="*/ 0 f10 1"/>
                <a:gd name="f18" fmla="*/ f11 1 f2"/>
                <a:gd name="f19" fmla="*/ 0 f9 1"/>
                <a:gd name="f20" fmla="*/ 10800 f10 1"/>
                <a:gd name="f21" fmla="*/ 21600 f10 1"/>
                <a:gd name="f22" fmla="*/ 21600 f9 1"/>
                <a:gd name="f23" fmla="+- f1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16" y="f17"/>
                </a:cxn>
                <a:cxn ang="f23">
                  <a:pos x="f19" y="f20"/>
                </a:cxn>
                <a:cxn ang="f23">
                  <a:pos x="f16" y="f21"/>
                </a:cxn>
                <a:cxn ang="f23">
                  <a:pos x="f22" y="f20"/>
                </a:cxn>
              </a:cxnLst>
              <a:rect l="f12" t="f15" r="f13" b="f14"/>
              <a:pathLst>
                <a:path w="21600" h="21600">
                  <a:moveTo>
                    <a:pt x="f7" y="f5"/>
                  </a:move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lnTo>
                    <a:pt x="f7" y="f5"/>
                  </a:lnTo>
                  <a:close/>
                </a:path>
              </a:pathLst>
            </a:custGeom>
            <a:solidFill>
              <a:srgbClr val="78BE20"/>
            </a:solidFill>
            <a:ln w="36000">
              <a:solidFill>
                <a:srgbClr val="44693D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34" name="Freeform 133"/>
            <p:cNvSpPr/>
            <p:nvPr/>
          </p:nvSpPr>
          <p:spPr>
            <a:xfrm>
              <a:off x="1295896" y="5219997"/>
              <a:ext cx="236520" cy="236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0800"/>
                <a:gd name="f8" fmla="+- 0 0 0"/>
                <a:gd name="f9" fmla="*/ f3 1 21600"/>
                <a:gd name="f10" fmla="*/ f4 1 21600"/>
                <a:gd name="f11" fmla="*/ f8 f0 1"/>
                <a:gd name="f12" fmla="*/ 5400 f9 1"/>
                <a:gd name="f13" fmla="*/ 16200 f9 1"/>
                <a:gd name="f14" fmla="*/ 16200 f10 1"/>
                <a:gd name="f15" fmla="*/ 5400 f10 1"/>
                <a:gd name="f16" fmla="*/ 10800 f9 1"/>
                <a:gd name="f17" fmla="*/ 0 f10 1"/>
                <a:gd name="f18" fmla="*/ f11 1 f2"/>
                <a:gd name="f19" fmla="*/ 0 f9 1"/>
                <a:gd name="f20" fmla="*/ 10800 f10 1"/>
                <a:gd name="f21" fmla="*/ 21600 f10 1"/>
                <a:gd name="f22" fmla="*/ 21600 f9 1"/>
                <a:gd name="f23" fmla="+- f1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16" y="f17"/>
                </a:cxn>
                <a:cxn ang="f23">
                  <a:pos x="f19" y="f20"/>
                </a:cxn>
                <a:cxn ang="f23">
                  <a:pos x="f16" y="f21"/>
                </a:cxn>
                <a:cxn ang="f23">
                  <a:pos x="f22" y="f20"/>
                </a:cxn>
              </a:cxnLst>
              <a:rect l="f12" t="f15" r="f13" b="f14"/>
              <a:pathLst>
                <a:path w="21600" h="21600">
                  <a:moveTo>
                    <a:pt x="f7" y="f5"/>
                  </a:move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lnTo>
                    <a:pt x="f7" y="f5"/>
                  </a:lnTo>
                  <a:close/>
                </a:path>
              </a:pathLst>
            </a:custGeom>
            <a:solidFill>
              <a:srgbClr val="78BE20"/>
            </a:solidFill>
            <a:ln w="36000">
              <a:solidFill>
                <a:srgbClr val="44693D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35" name="Freeform 134"/>
            <p:cNvSpPr/>
            <p:nvPr/>
          </p:nvSpPr>
          <p:spPr>
            <a:xfrm>
              <a:off x="1436400" y="5778360"/>
              <a:ext cx="236880" cy="2372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0800"/>
                <a:gd name="f8" fmla="+- 0 0 0"/>
                <a:gd name="f9" fmla="*/ f3 1 21600"/>
                <a:gd name="f10" fmla="*/ f4 1 21600"/>
                <a:gd name="f11" fmla="*/ f8 f0 1"/>
                <a:gd name="f12" fmla="*/ 5400 f9 1"/>
                <a:gd name="f13" fmla="*/ 16200 f9 1"/>
                <a:gd name="f14" fmla="*/ 16200 f10 1"/>
                <a:gd name="f15" fmla="*/ 5400 f10 1"/>
                <a:gd name="f16" fmla="*/ 10800 f9 1"/>
                <a:gd name="f17" fmla="*/ 0 f10 1"/>
                <a:gd name="f18" fmla="*/ f11 1 f2"/>
                <a:gd name="f19" fmla="*/ 0 f9 1"/>
                <a:gd name="f20" fmla="*/ 10800 f10 1"/>
                <a:gd name="f21" fmla="*/ 21600 f10 1"/>
                <a:gd name="f22" fmla="*/ 21600 f9 1"/>
                <a:gd name="f23" fmla="+- f1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16" y="f17"/>
                </a:cxn>
                <a:cxn ang="f23">
                  <a:pos x="f19" y="f20"/>
                </a:cxn>
                <a:cxn ang="f23">
                  <a:pos x="f16" y="f21"/>
                </a:cxn>
                <a:cxn ang="f23">
                  <a:pos x="f22" y="f20"/>
                </a:cxn>
              </a:cxnLst>
              <a:rect l="f12" t="f15" r="f13" b="f14"/>
              <a:pathLst>
                <a:path w="21600" h="21600">
                  <a:moveTo>
                    <a:pt x="f7" y="f5"/>
                  </a:move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lnTo>
                    <a:pt x="f7" y="f5"/>
                  </a:lnTo>
                  <a:close/>
                </a:path>
              </a:pathLst>
            </a:custGeom>
            <a:solidFill>
              <a:srgbClr val="78BE20"/>
            </a:solidFill>
            <a:ln w="36000">
              <a:solidFill>
                <a:srgbClr val="44693D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923759" y="5423400"/>
              <a:ext cx="236880" cy="236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0800"/>
                <a:gd name="f8" fmla="+- 0 0 0"/>
                <a:gd name="f9" fmla="*/ f3 1 21600"/>
                <a:gd name="f10" fmla="*/ f4 1 21600"/>
                <a:gd name="f11" fmla="*/ f8 f0 1"/>
                <a:gd name="f12" fmla="*/ 5400 f9 1"/>
                <a:gd name="f13" fmla="*/ 16200 f9 1"/>
                <a:gd name="f14" fmla="*/ 16200 f10 1"/>
                <a:gd name="f15" fmla="*/ 5400 f10 1"/>
                <a:gd name="f16" fmla="*/ 10800 f9 1"/>
                <a:gd name="f17" fmla="*/ 0 f10 1"/>
                <a:gd name="f18" fmla="*/ f11 1 f2"/>
                <a:gd name="f19" fmla="*/ 0 f9 1"/>
                <a:gd name="f20" fmla="*/ 10800 f10 1"/>
                <a:gd name="f21" fmla="*/ 21600 f10 1"/>
                <a:gd name="f22" fmla="*/ 21600 f9 1"/>
                <a:gd name="f23" fmla="+- f1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16" y="f17"/>
                </a:cxn>
                <a:cxn ang="f23">
                  <a:pos x="f19" y="f20"/>
                </a:cxn>
                <a:cxn ang="f23">
                  <a:pos x="f16" y="f21"/>
                </a:cxn>
                <a:cxn ang="f23">
                  <a:pos x="f22" y="f20"/>
                </a:cxn>
              </a:cxnLst>
              <a:rect l="f12" t="f15" r="f13" b="f14"/>
              <a:pathLst>
                <a:path w="21600" h="21600">
                  <a:moveTo>
                    <a:pt x="f7" y="f5"/>
                  </a:move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lnTo>
                    <a:pt x="f7" y="f5"/>
                  </a:lnTo>
                  <a:close/>
                </a:path>
              </a:pathLst>
            </a:custGeom>
            <a:solidFill>
              <a:srgbClr val="78BE20"/>
            </a:solidFill>
            <a:ln w="36000">
              <a:solidFill>
                <a:srgbClr val="44693D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607680" y="5620320"/>
              <a:ext cx="237240" cy="236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0800"/>
                <a:gd name="f8" fmla="+- 0 0 0"/>
                <a:gd name="f9" fmla="*/ f3 1 21600"/>
                <a:gd name="f10" fmla="*/ f4 1 21600"/>
                <a:gd name="f11" fmla="*/ f8 f0 1"/>
                <a:gd name="f12" fmla="*/ 5400 f9 1"/>
                <a:gd name="f13" fmla="*/ 16200 f9 1"/>
                <a:gd name="f14" fmla="*/ 16200 f10 1"/>
                <a:gd name="f15" fmla="*/ 5400 f10 1"/>
                <a:gd name="f16" fmla="*/ 10800 f9 1"/>
                <a:gd name="f17" fmla="*/ 0 f10 1"/>
                <a:gd name="f18" fmla="*/ f11 1 f2"/>
                <a:gd name="f19" fmla="*/ 0 f9 1"/>
                <a:gd name="f20" fmla="*/ 10800 f10 1"/>
                <a:gd name="f21" fmla="*/ 21600 f10 1"/>
                <a:gd name="f22" fmla="*/ 21600 f9 1"/>
                <a:gd name="f23" fmla="+- f1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16" y="f17"/>
                </a:cxn>
                <a:cxn ang="f23">
                  <a:pos x="f19" y="f20"/>
                </a:cxn>
                <a:cxn ang="f23">
                  <a:pos x="f16" y="f21"/>
                </a:cxn>
                <a:cxn ang="f23">
                  <a:pos x="f22" y="f20"/>
                </a:cxn>
              </a:cxnLst>
              <a:rect l="f12" t="f15" r="f13" b="f14"/>
              <a:pathLst>
                <a:path w="21600" h="21600">
                  <a:moveTo>
                    <a:pt x="f7" y="f5"/>
                  </a:move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lnTo>
                    <a:pt x="f7" y="f5"/>
                  </a:lnTo>
                  <a:close/>
                </a:path>
              </a:pathLst>
            </a:custGeom>
            <a:solidFill>
              <a:srgbClr val="78BE20"/>
            </a:solidFill>
            <a:ln w="36000">
              <a:solidFill>
                <a:srgbClr val="44693D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38" name="Freeform 137"/>
            <p:cNvSpPr/>
            <p:nvPr/>
          </p:nvSpPr>
          <p:spPr>
            <a:xfrm>
              <a:off x="883439" y="6132240"/>
              <a:ext cx="236880" cy="236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0800"/>
                <a:gd name="f8" fmla="+- 0 0 0"/>
                <a:gd name="f9" fmla="*/ f3 1 21600"/>
                <a:gd name="f10" fmla="*/ f4 1 21600"/>
                <a:gd name="f11" fmla="*/ f8 f0 1"/>
                <a:gd name="f12" fmla="*/ 5400 f9 1"/>
                <a:gd name="f13" fmla="*/ 16200 f9 1"/>
                <a:gd name="f14" fmla="*/ 16200 f10 1"/>
                <a:gd name="f15" fmla="*/ 5400 f10 1"/>
                <a:gd name="f16" fmla="*/ 10800 f9 1"/>
                <a:gd name="f17" fmla="*/ 0 f10 1"/>
                <a:gd name="f18" fmla="*/ f11 1 f2"/>
                <a:gd name="f19" fmla="*/ 0 f9 1"/>
                <a:gd name="f20" fmla="*/ 10800 f10 1"/>
                <a:gd name="f21" fmla="*/ 21600 f10 1"/>
                <a:gd name="f22" fmla="*/ 21600 f9 1"/>
                <a:gd name="f23" fmla="+- f1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16" y="f17"/>
                </a:cxn>
                <a:cxn ang="f23">
                  <a:pos x="f19" y="f20"/>
                </a:cxn>
                <a:cxn ang="f23">
                  <a:pos x="f16" y="f21"/>
                </a:cxn>
                <a:cxn ang="f23">
                  <a:pos x="f22" y="f20"/>
                </a:cxn>
              </a:cxnLst>
              <a:rect l="f12" t="f15" r="f13" b="f14"/>
              <a:pathLst>
                <a:path w="21600" h="21600">
                  <a:moveTo>
                    <a:pt x="f7" y="f5"/>
                  </a:move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lnTo>
                    <a:pt x="f7" y="f5"/>
                  </a:lnTo>
                  <a:close/>
                </a:path>
              </a:pathLst>
            </a:custGeom>
            <a:solidFill>
              <a:srgbClr val="78BE20"/>
            </a:solidFill>
            <a:ln w="36000">
              <a:solidFill>
                <a:srgbClr val="44693D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</p:grpSp>
      <p:sp>
        <p:nvSpPr>
          <p:cNvPr id="75" name="Freeform 74"/>
          <p:cNvSpPr/>
          <p:nvPr/>
        </p:nvSpPr>
        <p:spPr>
          <a:xfrm rot="8754000">
            <a:off x="5806936" y="1880525"/>
            <a:ext cx="1200150" cy="7867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46" h="2915">
                <a:moveTo>
                  <a:pt x="0" y="0"/>
                </a:moveTo>
                <a:lnTo>
                  <a:pt x="3427" y="376"/>
                </a:lnTo>
                <a:lnTo>
                  <a:pt x="4446" y="2915"/>
                </a:lnTo>
                <a:close/>
              </a:path>
            </a:pathLst>
          </a:custGeom>
          <a:solidFill>
            <a:srgbClr val="FFB81C"/>
          </a:solidFill>
          <a:ln>
            <a:noFill/>
            <a:prstDash val="solid"/>
          </a:ln>
        </p:spPr>
        <p:txBody>
          <a:bodyPr vert="horz" wrap="none" lIns="67500" tIns="33750" rIns="67500" bIns="3375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endParaRPr lang="en-AU" sz="1350">
              <a:latin typeface="Arial" pitchFamily="18"/>
              <a:ea typeface="Droid Sans Fallback" pitchFamily="2"/>
              <a:cs typeface="FreeSans" pitchFamily="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04825" y="1345511"/>
            <a:ext cx="2619613" cy="2456865"/>
            <a:chOff x="5815765" y="1794014"/>
            <a:chExt cx="3492817" cy="3275820"/>
          </a:xfrm>
        </p:grpSpPr>
        <p:sp>
          <p:nvSpPr>
            <p:cNvPr id="72" name="Freeform 71"/>
            <p:cNvSpPr/>
            <p:nvPr/>
          </p:nvSpPr>
          <p:spPr>
            <a:xfrm>
              <a:off x="6065838" y="2585654"/>
              <a:ext cx="288000" cy="28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B81C"/>
            </a:solidFill>
            <a:ln w="36000">
              <a:solidFill>
                <a:srgbClr val="E87722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6463278" y="1794014"/>
              <a:ext cx="288000" cy="28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B81C"/>
            </a:solidFill>
            <a:ln w="36000">
              <a:solidFill>
                <a:srgbClr val="E87722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7398198" y="2297654"/>
              <a:ext cx="288000" cy="288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B81C"/>
            </a:solidFill>
            <a:ln w="36000">
              <a:solidFill>
                <a:srgbClr val="E87722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6534918" y="1865654"/>
              <a:ext cx="216360" cy="216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0800"/>
                <a:gd name="f8" fmla="+- 0 0 0"/>
                <a:gd name="f9" fmla="*/ f3 1 21600"/>
                <a:gd name="f10" fmla="*/ f4 1 21600"/>
                <a:gd name="f11" fmla="*/ f8 f0 1"/>
                <a:gd name="f12" fmla="*/ 5400 f9 1"/>
                <a:gd name="f13" fmla="*/ 16200 f9 1"/>
                <a:gd name="f14" fmla="*/ 16200 f10 1"/>
                <a:gd name="f15" fmla="*/ 5400 f10 1"/>
                <a:gd name="f16" fmla="*/ 10800 f9 1"/>
                <a:gd name="f17" fmla="*/ 0 f10 1"/>
                <a:gd name="f18" fmla="*/ f11 1 f2"/>
                <a:gd name="f19" fmla="*/ 0 f9 1"/>
                <a:gd name="f20" fmla="*/ 10800 f10 1"/>
                <a:gd name="f21" fmla="*/ 21600 f10 1"/>
                <a:gd name="f22" fmla="*/ 21600 f9 1"/>
                <a:gd name="f23" fmla="+- f1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16" y="f17"/>
                </a:cxn>
                <a:cxn ang="f23">
                  <a:pos x="f19" y="f20"/>
                </a:cxn>
                <a:cxn ang="f23">
                  <a:pos x="f16" y="f21"/>
                </a:cxn>
                <a:cxn ang="f23">
                  <a:pos x="f22" y="f20"/>
                </a:cxn>
              </a:cxnLst>
              <a:rect l="f12" t="f15" r="f13" b="f14"/>
              <a:pathLst>
                <a:path w="21600" h="21600">
                  <a:moveTo>
                    <a:pt x="f7" y="f5"/>
                  </a:move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lnTo>
                    <a:pt x="f7" y="f5"/>
                  </a:lnTo>
                  <a:close/>
                </a:path>
              </a:pathLst>
            </a:custGeom>
            <a:solidFill>
              <a:srgbClr val="78BE20"/>
            </a:solidFill>
            <a:ln w="36000">
              <a:solidFill>
                <a:srgbClr val="44693D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7469838" y="2369294"/>
              <a:ext cx="216360" cy="216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0800"/>
                <a:gd name="f8" fmla="+- 0 0 0"/>
                <a:gd name="f9" fmla="*/ f3 1 21600"/>
                <a:gd name="f10" fmla="*/ f4 1 21600"/>
                <a:gd name="f11" fmla="*/ f8 f0 1"/>
                <a:gd name="f12" fmla="*/ 5400 f9 1"/>
                <a:gd name="f13" fmla="*/ 16200 f9 1"/>
                <a:gd name="f14" fmla="*/ 16200 f10 1"/>
                <a:gd name="f15" fmla="*/ 5400 f10 1"/>
                <a:gd name="f16" fmla="*/ 10800 f9 1"/>
                <a:gd name="f17" fmla="*/ 0 f10 1"/>
                <a:gd name="f18" fmla="*/ f11 1 f2"/>
                <a:gd name="f19" fmla="*/ 0 f9 1"/>
                <a:gd name="f20" fmla="*/ 10800 f10 1"/>
                <a:gd name="f21" fmla="*/ 21600 f10 1"/>
                <a:gd name="f22" fmla="*/ 21600 f9 1"/>
                <a:gd name="f23" fmla="+- f1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16" y="f17"/>
                </a:cxn>
                <a:cxn ang="f23">
                  <a:pos x="f19" y="f20"/>
                </a:cxn>
                <a:cxn ang="f23">
                  <a:pos x="f16" y="f21"/>
                </a:cxn>
                <a:cxn ang="f23">
                  <a:pos x="f22" y="f20"/>
                </a:cxn>
              </a:cxnLst>
              <a:rect l="f12" t="f15" r="f13" b="f14"/>
              <a:pathLst>
                <a:path w="21600" h="21600">
                  <a:moveTo>
                    <a:pt x="f7" y="f5"/>
                  </a:move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lnTo>
                    <a:pt x="f7" y="f5"/>
                  </a:lnTo>
                  <a:close/>
                </a:path>
              </a:pathLst>
            </a:custGeom>
            <a:solidFill>
              <a:srgbClr val="78BE20"/>
            </a:solidFill>
            <a:ln w="36000">
              <a:solidFill>
                <a:srgbClr val="44693D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6751278" y="3305654"/>
              <a:ext cx="216360" cy="216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0800"/>
                <a:gd name="f8" fmla="+- 0 0 0"/>
                <a:gd name="f9" fmla="*/ f3 1 21600"/>
                <a:gd name="f10" fmla="*/ f4 1 21600"/>
                <a:gd name="f11" fmla="*/ f8 f0 1"/>
                <a:gd name="f12" fmla="*/ 5400 f9 1"/>
                <a:gd name="f13" fmla="*/ 16200 f9 1"/>
                <a:gd name="f14" fmla="*/ 16200 f10 1"/>
                <a:gd name="f15" fmla="*/ 5400 f10 1"/>
                <a:gd name="f16" fmla="*/ 10800 f9 1"/>
                <a:gd name="f17" fmla="*/ 0 f10 1"/>
                <a:gd name="f18" fmla="*/ f11 1 f2"/>
                <a:gd name="f19" fmla="*/ 0 f9 1"/>
                <a:gd name="f20" fmla="*/ 10800 f10 1"/>
                <a:gd name="f21" fmla="*/ 21600 f10 1"/>
                <a:gd name="f22" fmla="*/ 21600 f9 1"/>
                <a:gd name="f23" fmla="+- f1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16" y="f17"/>
                </a:cxn>
                <a:cxn ang="f23">
                  <a:pos x="f19" y="f20"/>
                </a:cxn>
                <a:cxn ang="f23">
                  <a:pos x="f16" y="f21"/>
                </a:cxn>
                <a:cxn ang="f23">
                  <a:pos x="f22" y="f20"/>
                </a:cxn>
              </a:cxnLst>
              <a:rect l="f12" t="f15" r="f13" b="f14"/>
              <a:pathLst>
                <a:path w="21600" h="21600">
                  <a:moveTo>
                    <a:pt x="f7" y="f5"/>
                  </a:move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lnTo>
                    <a:pt x="f7" y="f5"/>
                  </a:lnTo>
                  <a:close/>
                </a:path>
              </a:pathLst>
            </a:custGeom>
            <a:solidFill>
              <a:srgbClr val="78BE20"/>
            </a:solidFill>
            <a:ln w="36000">
              <a:solidFill>
                <a:srgbClr val="44693D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7105877" y="3089294"/>
              <a:ext cx="216360" cy="216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0800"/>
                <a:gd name="f8" fmla="+- 0 0 0"/>
                <a:gd name="f9" fmla="*/ f3 1 21600"/>
                <a:gd name="f10" fmla="*/ f4 1 21600"/>
                <a:gd name="f11" fmla="*/ f8 f0 1"/>
                <a:gd name="f12" fmla="*/ 5400 f9 1"/>
                <a:gd name="f13" fmla="*/ 16200 f9 1"/>
                <a:gd name="f14" fmla="*/ 16200 f10 1"/>
                <a:gd name="f15" fmla="*/ 5400 f10 1"/>
                <a:gd name="f16" fmla="*/ 10800 f9 1"/>
                <a:gd name="f17" fmla="*/ 0 f10 1"/>
                <a:gd name="f18" fmla="*/ f11 1 f2"/>
                <a:gd name="f19" fmla="*/ 0 f9 1"/>
                <a:gd name="f20" fmla="*/ 10800 f10 1"/>
                <a:gd name="f21" fmla="*/ 21600 f10 1"/>
                <a:gd name="f22" fmla="*/ 21600 f9 1"/>
                <a:gd name="f23" fmla="+- f1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16" y="f17"/>
                </a:cxn>
                <a:cxn ang="f23">
                  <a:pos x="f19" y="f20"/>
                </a:cxn>
                <a:cxn ang="f23">
                  <a:pos x="f16" y="f21"/>
                </a:cxn>
                <a:cxn ang="f23">
                  <a:pos x="f22" y="f20"/>
                </a:cxn>
              </a:cxnLst>
              <a:rect l="f12" t="f15" r="f13" b="f14"/>
              <a:pathLst>
                <a:path w="21600" h="21600">
                  <a:moveTo>
                    <a:pt x="f7" y="f5"/>
                  </a:move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lnTo>
                    <a:pt x="f7" y="f5"/>
                  </a:lnTo>
                  <a:close/>
                </a:path>
              </a:pathLst>
            </a:custGeom>
            <a:solidFill>
              <a:srgbClr val="78BE20"/>
            </a:solidFill>
            <a:ln w="36000">
              <a:solidFill>
                <a:srgbClr val="44693D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7398918" y="3017654"/>
              <a:ext cx="216360" cy="216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0800"/>
                <a:gd name="f8" fmla="+- 0 0 0"/>
                <a:gd name="f9" fmla="*/ f3 1 21600"/>
                <a:gd name="f10" fmla="*/ f4 1 21600"/>
                <a:gd name="f11" fmla="*/ f8 f0 1"/>
                <a:gd name="f12" fmla="*/ 5400 f9 1"/>
                <a:gd name="f13" fmla="*/ 16200 f9 1"/>
                <a:gd name="f14" fmla="*/ 16200 f10 1"/>
                <a:gd name="f15" fmla="*/ 5400 f10 1"/>
                <a:gd name="f16" fmla="*/ 10800 f9 1"/>
                <a:gd name="f17" fmla="*/ 0 f10 1"/>
                <a:gd name="f18" fmla="*/ f11 1 f2"/>
                <a:gd name="f19" fmla="*/ 0 f9 1"/>
                <a:gd name="f20" fmla="*/ 10800 f10 1"/>
                <a:gd name="f21" fmla="*/ 21600 f10 1"/>
                <a:gd name="f22" fmla="*/ 21600 f9 1"/>
                <a:gd name="f23" fmla="+- f1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16" y="f17"/>
                </a:cxn>
                <a:cxn ang="f23">
                  <a:pos x="f19" y="f20"/>
                </a:cxn>
                <a:cxn ang="f23">
                  <a:pos x="f16" y="f21"/>
                </a:cxn>
                <a:cxn ang="f23">
                  <a:pos x="f22" y="f20"/>
                </a:cxn>
              </a:cxnLst>
              <a:rect l="f12" t="f15" r="f13" b="f14"/>
              <a:pathLst>
                <a:path w="21600" h="21600">
                  <a:moveTo>
                    <a:pt x="f7" y="f5"/>
                  </a:move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lnTo>
                    <a:pt x="f7" y="f5"/>
                  </a:lnTo>
                  <a:close/>
                </a:path>
              </a:pathLst>
            </a:custGeom>
            <a:solidFill>
              <a:srgbClr val="78BE20"/>
            </a:solidFill>
            <a:ln w="36000">
              <a:solidFill>
                <a:srgbClr val="44693D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6750918" y="3017654"/>
              <a:ext cx="216360" cy="216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0800"/>
                <a:gd name="f8" fmla="+- 0 0 0"/>
                <a:gd name="f9" fmla="*/ f3 1 21600"/>
                <a:gd name="f10" fmla="*/ f4 1 21600"/>
                <a:gd name="f11" fmla="*/ f8 f0 1"/>
                <a:gd name="f12" fmla="*/ 5400 f9 1"/>
                <a:gd name="f13" fmla="*/ 16200 f9 1"/>
                <a:gd name="f14" fmla="*/ 16200 f10 1"/>
                <a:gd name="f15" fmla="*/ 5400 f10 1"/>
                <a:gd name="f16" fmla="*/ 10800 f9 1"/>
                <a:gd name="f17" fmla="*/ 0 f10 1"/>
                <a:gd name="f18" fmla="*/ f11 1 f2"/>
                <a:gd name="f19" fmla="*/ 0 f9 1"/>
                <a:gd name="f20" fmla="*/ 10800 f10 1"/>
                <a:gd name="f21" fmla="*/ 21600 f10 1"/>
                <a:gd name="f22" fmla="*/ 21600 f9 1"/>
                <a:gd name="f23" fmla="+- f1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16" y="f17"/>
                </a:cxn>
                <a:cxn ang="f23">
                  <a:pos x="f19" y="f20"/>
                </a:cxn>
                <a:cxn ang="f23">
                  <a:pos x="f16" y="f21"/>
                </a:cxn>
                <a:cxn ang="f23">
                  <a:pos x="f22" y="f20"/>
                </a:cxn>
              </a:cxnLst>
              <a:rect l="f12" t="f15" r="f13" b="f14"/>
              <a:pathLst>
                <a:path w="21600" h="21600">
                  <a:moveTo>
                    <a:pt x="f7" y="f5"/>
                  </a:move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lnTo>
                    <a:pt x="f7" y="f5"/>
                  </a:lnTo>
                  <a:close/>
                </a:path>
              </a:pathLst>
            </a:custGeom>
            <a:solidFill>
              <a:srgbClr val="78BE20"/>
            </a:solidFill>
            <a:ln w="36000">
              <a:solidFill>
                <a:srgbClr val="44693D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6462918" y="3089294"/>
              <a:ext cx="216360" cy="216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0800"/>
                <a:gd name="f8" fmla="+- 0 0 0"/>
                <a:gd name="f9" fmla="*/ f3 1 21600"/>
                <a:gd name="f10" fmla="*/ f4 1 21600"/>
                <a:gd name="f11" fmla="*/ f8 f0 1"/>
                <a:gd name="f12" fmla="*/ 5400 f9 1"/>
                <a:gd name="f13" fmla="*/ 16200 f9 1"/>
                <a:gd name="f14" fmla="*/ 16200 f10 1"/>
                <a:gd name="f15" fmla="*/ 5400 f10 1"/>
                <a:gd name="f16" fmla="*/ 10800 f9 1"/>
                <a:gd name="f17" fmla="*/ 0 f10 1"/>
                <a:gd name="f18" fmla="*/ f11 1 f2"/>
                <a:gd name="f19" fmla="*/ 0 f9 1"/>
                <a:gd name="f20" fmla="*/ 10800 f10 1"/>
                <a:gd name="f21" fmla="*/ 21600 f10 1"/>
                <a:gd name="f22" fmla="*/ 21600 f9 1"/>
                <a:gd name="f23" fmla="+- f1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16" y="f17"/>
                </a:cxn>
                <a:cxn ang="f23">
                  <a:pos x="f19" y="f20"/>
                </a:cxn>
                <a:cxn ang="f23">
                  <a:pos x="f16" y="f21"/>
                </a:cxn>
                <a:cxn ang="f23">
                  <a:pos x="f22" y="f20"/>
                </a:cxn>
              </a:cxnLst>
              <a:rect l="f12" t="f15" r="f13" b="f14"/>
              <a:pathLst>
                <a:path w="21600" h="21600">
                  <a:moveTo>
                    <a:pt x="f7" y="f5"/>
                  </a:move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lnTo>
                    <a:pt x="f7" y="f5"/>
                  </a:lnTo>
                  <a:close/>
                </a:path>
              </a:pathLst>
            </a:custGeom>
            <a:solidFill>
              <a:srgbClr val="78BE20"/>
            </a:solidFill>
            <a:ln w="36000">
              <a:solidFill>
                <a:srgbClr val="44693D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 rot="4453800">
              <a:off x="6345720" y="2501932"/>
              <a:ext cx="1002600" cy="10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6" h="286">
                  <a:moveTo>
                    <a:pt x="0" y="231"/>
                  </a:moveTo>
                  <a:cubicBezTo>
                    <a:pt x="0" y="231"/>
                    <a:pt x="662" y="-9"/>
                    <a:pt x="1007" y="0"/>
                  </a:cubicBezTo>
                  <a:cubicBezTo>
                    <a:pt x="1673" y="18"/>
                    <a:pt x="2786" y="286"/>
                    <a:pt x="2786" y="286"/>
                  </a:cubicBezTo>
                </a:path>
              </a:pathLst>
            </a:custGeom>
            <a:noFill/>
            <a:ln w="19050">
              <a:solidFill>
                <a:schemeClr val="accent3"/>
              </a:solidFill>
              <a:prstDash val="solid"/>
              <a:tailEnd type="arrow"/>
            </a:ln>
          </p:spPr>
          <p:txBody>
            <a:bodyPr vert="horz" wrap="none" lIns="67500" tIns="33750" rIns="67500" bIns="337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19" name="Freeform 118"/>
            <p:cNvSpPr/>
            <p:nvPr/>
          </p:nvSpPr>
          <p:spPr>
            <a:xfrm rot="7887000">
              <a:off x="7064219" y="2615353"/>
              <a:ext cx="601560" cy="342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72" h="951">
                  <a:moveTo>
                    <a:pt x="0" y="824"/>
                  </a:moveTo>
                  <a:cubicBezTo>
                    <a:pt x="0" y="824"/>
                    <a:pt x="604" y="987"/>
                    <a:pt x="906" y="944"/>
                  </a:cubicBezTo>
                  <a:cubicBezTo>
                    <a:pt x="1352" y="879"/>
                    <a:pt x="1672" y="0"/>
                    <a:pt x="1672" y="0"/>
                  </a:cubicBezTo>
                </a:path>
              </a:pathLst>
            </a:custGeom>
            <a:noFill/>
            <a:ln w="19050">
              <a:solidFill>
                <a:schemeClr val="accent3"/>
              </a:solidFill>
              <a:prstDash val="solid"/>
              <a:tailEnd type="arrow"/>
            </a:ln>
          </p:spPr>
          <p:txBody>
            <a:bodyPr vert="horz" wrap="none" lIns="67500" tIns="33750" rIns="67500" bIns="337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6137478" y="2585654"/>
              <a:ext cx="216360" cy="2163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0800"/>
                <a:gd name="f8" fmla="+- 0 0 0"/>
                <a:gd name="f9" fmla="*/ f3 1 21600"/>
                <a:gd name="f10" fmla="*/ f4 1 21600"/>
                <a:gd name="f11" fmla="*/ f8 f0 1"/>
                <a:gd name="f12" fmla="*/ 5400 f9 1"/>
                <a:gd name="f13" fmla="*/ 16200 f9 1"/>
                <a:gd name="f14" fmla="*/ 16200 f10 1"/>
                <a:gd name="f15" fmla="*/ 5400 f10 1"/>
                <a:gd name="f16" fmla="*/ 10800 f9 1"/>
                <a:gd name="f17" fmla="*/ 0 f10 1"/>
                <a:gd name="f18" fmla="*/ f11 1 f2"/>
                <a:gd name="f19" fmla="*/ 0 f9 1"/>
                <a:gd name="f20" fmla="*/ 10800 f10 1"/>
                <a:gd name="f21" fmla="*/ 21600 f10 1"/>
                <a:gd name="f22" fmla="*/ 21600 f9 1"/>
                <a:gd name="f23" fmla="+- f18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16" y="f17"/>
                </a:cxn>
                <a:cxn ang="f23">
                  <a:pos x="f19" y="f20"/>
                </a:cxn>
                <a:cxn ang="f23">
                  <a:pos x="f16" y="f21"/>
                </a:cxn>
                <a:cxn ang="f23">
                  <a:pos x="f22" y="f20"/>
                </a:cxn>
              </a:cxnLst>
              <a:rect l="f12" t="f15" r="f13" b="f14"/>
              <a:pathLst>
                <a:path w="21600" h="21600">
                  <a:moveTo>
                    <a:pt x="f7" y="f5"/>
                  </a:moveTo>
                  <a:lnTo>
                    <a:pt x="f6" y="f7"/>
                  </a:lnTo>
                  <a:lnTo>
                    <a:pt x="f7" y="f6"/>
                  </a:lnTo>
                  <a:lnTo>
                    <a:pt x="f5" y="f7"/>
                  </a:lnTo>
                  <a:lnTo>
                    <a:pt x="f7" y="f5"/>
                  </a:lnTo>
                  <a:close/>
                </a:path>
              </a:pathLst>
            </a:custGeom>
            <a:solidFill>
              <a:srgbClr val="78BE20"/>
            </a:solidFill>
            <a:ln w="36000">
              <a:solidFill>
                <a:srgbClr val="44693D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21" name="Freeform 120"/>
            <p:cNvSpPr/>
            <p:nvPr/>
          </p:nvSpPr>
          <p:spPr>
            <a:xfrm rot="4453800">
              <a:off x="6329704" y="2725783"/>
              <a:ext cx="503640" cy="330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00" h="919">
                  <a:moveTo>
                    <a:pt x="0" y="919"/>
                  </a:moveTo>
                  <a:cubicBezTo>
                    <a:pt x="0" y="919"/>
                    <a:pt x="123" y="-9"/>
                    <a:pt x="467" y="0"/>
                  </a:cubicBezTo>
                  <a:cubicBezTo>
                    <a:pt x="1134" y="17"/>
                    <a:pt x="1400" y="373"/>
                    <a:pt x="1400" y="373"/>
                  </a:cubicBezTo>
                </a:path>
              </a:pathLst>
            </a:custGeom>
            <a:noFill/>
            <a:ln w="19050">
              <a:solidFill>
                <a:schemeClr val="accent3"/>
              </a:solidFill>
              <a:prstDash val="solid"/>
              <a:tailEnd type="arrow"/>
            </a:ln>
          </p:spPr>
          <p:txBody>
            <a:bodyPr vert="horz" wrap="none" lIns="67500" tIns="33750" rIns="67500" bIns="337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319766" y="4133595"/>
              <a:ext cx="2988816" cy="93623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vert="horz" wrap="square" lIns="67500" tIns="33750" rIns="67500" bIns="33750" anchorCtr="0" compatLnSpc="0">
              <a:spAutoFit/>
            </a:bodyPr>
            <a:lstStyle>
              <a:defPPr lvl="0">
                <a:buSzPct val="45000"/>
                <a:buFont typeface="StarSymbol"/>
                <a:buNone/>
                <a:defRPr lang="en-US"/>
              </a:defPPr>
              <a:lvl1pPr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45000"/>
                <a:buFont typeface="StarSymbol"/>
                <a:buNone/>
                <a:tabLst/>
                <a:defRPr b="0" i="0" u="none" strike="noStrike">
                  <a:ln>
                    <a:noFill/>
                  </a:ln>
                  <a:latin typeface="Bitstream Vera Sans" pitchFamily="34"/>
                  <a:ea typeface="Droid Sans Fallback" pitchFamily="2"/>
                  <a:cs typeface="FreeSans" pitchFamily="2"/>
                </a:defRPr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r>
                <a:rPr lang="en-AU" sz="1350" dirty="0"/>
                <a:t>Droplets (now enriched with metals) separate from magma and form deposit.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815765" y="4055837"/>
              <a:ext cx="493724" cy="84228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7500" tIns="33750" rIns="67500" bIns="3375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r>
                <a:rPr lang="en-AU" sz="3600" dirty="0">
                  <a:solidFill>
                    <a:srgbClr val="004B87"/>
                  </a:solidFill>
                  <a:latin typeface="Calibri" pitchFamily="34"/>
                  <a:ea typeface="Droid Sans Fallback" pitchFamily="2"/>
                  <a:cs typeface="FreeSans" pitchFamily="2"/>
                </a:rPr>
                <a:t>3</a:t>
              </a:r>
            </a:p>
          </p:txBody>
        </p:sp>
      </p:grpSp>
      <p:grpSp>
        <p:nvGrpSpPr>
          <p:cNvPr id="6" name="Group 89"/>
          <p:cNvGrpSpPr/>
          <p:nvPr/>
        </p:nvGrpSpPr>
        <p:grpSpPr>
          <a:xfrm rot="199612">
            <a:off x="6344063" y="59818"/>
            <a:ext cx="1338660" cy="1043550"/>
            <a:chOff x="454824" y="4976825"/>
            <a:chExt cx="1784880" cy="1391400"/>
          </a:xfrm>
        </p:grpSpPr>
        <p:sp>
          <p:nvSpPr>
            <p:cNvPr id="140" name="Freeform 139"/>
            <p:cNvSpPr/>
            <p:nvPr/>
          </p:nvSpPr>
          <p:spPr>
            <a:xfrm rot="19282430">
              <a:off x="454824" y="4976825"/>
              <a:ext cx="1784880" cy="1391400"/>
            </a:xfrm>
            <a:custGeom>
              <a:avLst>
                <a:gd name="f0" fmla="val 12518"/>
                <a:gd name="f1" fmla="val 3003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E4002B">
                <a:alpha val="75000"/>
              </a:srgbClr>
            </a:solidFill>
            <a:ln w="36000">
              <a:solidFill>
                <a:srgbClr val="6D2077"/>
              </a:solidFill>
              <a:prstDash val="solid"/>
            </a:ln>
          </p:spPr>
          <p:txBody>
            <a:bodyPr vert="horz" wrap="none" lIns="81000" tIns="47250" rIns="81000" bIns="4725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 rot="19342343">
              <a:off x="730365" y="5422936"/>
              <a:ext cx="908625" cy="65445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7500" tIns="33750" rIns="67500" bIns="3375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buNone/>
              </a:pPr>
              <a:r>
                <a:rPr lang="en-AU" sz="1350" b="1" dirty="0">
                  <a:latin typeface="Calibri" pitchFamily="34"/>
                  <a:ea typeface="Droid Sans Fallback" pitchFamily="2"/>
                  <a:cs typeface="FreeSans" pitchFamily="2"/>
                </a:rPr>
                <a:t>Magma</a:t>
              </a:r>
            </a:p>
            <a:p>
              <a:pPr algn="ctr" hangingPunct="0">
                <a:buNone/>
              </a:pPr>
              <a:r>
                <a:rPr lang="en-AU" sz="1350" b="1" dirty="0">
                  <a:latin typeface="Calibri" pitchFamily="34"/>
                  <a:ea typeface="Droid Sans Fallback" pitchFamily="2"/>
                  <a:cs typeface="FreeSans" pitchFamily="2"/>
                </a:rPr>
                <a:t>out</a:t>
              </a:r>
            </a:p>
          </p:txBody>
        </p:sp>
      </p:grpSp>
      <p:grpSp>
        <p:nvGrpSpPr>
          <p:cNvPr id="8" name="Group 123"/>
          <p:cNvGrpSpPr/>
          <p:nvPr/>
        </p:nvGrpSpPr>
        <p:grpSpPr>
          <a:xfrm>
            <a:off x="2952132" y="519522"/>
            <a:ext cx="2429958" cy="2484276"/>
            <a:chOff x="2412176" y="692696"/>
            <a:chExt cx="3239944" cy="3312368"/>
          </a:xfrm>
        </p:grpSpPr>
        <p:sp>
          <p:nvSpPr>
            <p:cNvPr id="96" name="TextBox 95"/>
            <p:cNvSpPr txBox="1"/>
            <p:nvPr/>
          </p:nvSpPr>
          <p:spPr>
            <a:xfrm>
              <a:off x="2916176" y="764696"/>
              <a:ext cx="2303896" cy="93623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vert="horz" wrap="square" lIns="67500" tIns="33750" rIns="67500" bIns="3375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r>
                <a:rPr lang="en-AU" sz="1350" dirty="0">
                  <a:latin typeface="Bitstream Vera Sans" pitchFamily="34"/>
                  <a:ea typeface="Droid Sans Fallback" pitchFamily="2"/>
                  <a:cs typeface="FreeSans" pitchFamily="2"/>
                </a:rPr>
                <a:t>Sulfide droplets mix with magma &amp; scavenge metals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412176" y="692696"/>
              <a:ext cx="493724" cy="84228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7500" tIns="33750" rIns="67500" bIns="33750" anchorCtr="0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hangingPunct="0">
                <a:buNone/>
              </a:pPr>
              <a:r>
                <a:rPr lang="en-AU" sz="3600" dirty="0">
                  <a:solidFill>
                    <a:srgbClr val="004B87"/>
                  </a:solidFill>
                  <a:latin typeface="Calibri" pitchFamily="34"/>
                  <a:ea typeface="Droid Sans Fallback" pitchFamily="2"/>
                  <a:cs typeface="FreeSans" pitchFamily="2"/>
                </a:rPr>
                <a:t>2</a:t>
              </a:r>
            </a:p>
          </p:txBody>
        </p:sp>
        <p:grpSp>
          <p:nvGrpSpPr>
            <p:cNvPr id="9" name="Group 88"/>
            <p:cNvGrpSpPr/>
            <p:nvPr/>
          </p:nvGrpSpPr>
          <p:grpSpPr>
            <a:xfrm>
              <a:off x="3655470" y="2189379"/>
              <a:ext cx="1638781" cy="1368000"/>
              <a:chOff x="3923219" y="2736000"/>
              <a:chExt cx="1638781" cy="1368000"/>
            </a:xfrm>
          </p:grpSpPr>
          <p:sp>
            <p:nvSpPr>
              <p:cNvPr id="99" name="Freeform 98"/>
              <p:cNvSpPr/>
              <p:nvPr/>
            </p:nvSpPr>
            <p:spPr>
              <a:xfrm>
                <a:off x="4649400" y="2736000"/>
                <a:ext cx="648000" cy="720000"/>
              </a:xfrm>
              <a:custGeom>
                <a:avLst>
                  <a:gd name="f0" fmla="val 18180000"/>
                  <a:gd name="f1" fmla="val 5340000"/>
                  <a:gd name="f2" fmla="val 8847"/>
                </a:avLst>
                <a:gdLst>
                  <a:gd name="f3" fmla="val 21600000"/>
                  <a:gd name="f4" fmla="val 10800000"/>
                  <a:gd name="f5" fmla="val 5400000"/>
                  <a:gd name="f6" fmla="val 180"/>
                  <a:gd name="f7" fmla="val w"/>
                  <a:gd name="f8" fmla="val h"/>
                  <a:gd name="f9" fmla="val 0"/>
                  <a:gd name="f10" fmla="*/ 5419351 1 1725033"/>
                  <a:gd name="f11" fmla="sqrt 2"/>
                  <a:gd name="f12" fmla="*/ 10800 10800 1"/>
                  <a:gd name="f13" fmla="val 10800"/>
                  <a:gd name="f14" fmla="val 21599999"/>
                  <a:gd name="f15" fmla="min 0 21600"/>
                  <a:gd name="f16" fmla="max 0 21600"/>
                  <a:gd name="f17" fmla="*/ f10 1 2"/>
                  <a:gd name="f18" fmla="*/ f7 1 21600"/>
                  <a:gd name="f19" fmla="*/ f8 1 21600"/>
                  <a:gd name="f20" fmla="*/ f10 1 180"/>
                  <a:gd name="f21" fmla="*/ f11 1 2"/>
                  <a:gd name="f22" fmla="pin 0 f0 21599999"/>
                  <a:gd name="f23" fmla="pin 0 f2 10800"/>
                  <a:gd name="f24" fmla="pin 0 f1 21599999"/>
                  <a:gd name="f25" fmla="+- f16 0 f15"/>
                  <a:gd name="f26" fmla="+- 10800 f23 0"/>
                  <a:gd name="f27" fmla="+- f23 0 2700"/>
                  <a:gd name="f28" fmla="+- 0 0 f22"/>
                  <a:gd name="f29" fmla="+- 0 0 f24"/>
                  <a:gd name="f30" fmla="*/ f23 f23 1"/>
                  <a:gd name="f31" fmla="*/ 0 f18 1"/>
                  <a:gd name="f32" fmla="*/ 21600 f18 1"/>
                  <a:gd name="f33" fmla="*/ 21600 f19 1"/>
                  <a:gd name="f34" fmla="*/ 0 f19 1"/>
                  <a:gd name="f35" fmla="*/ f25 1 2"/>
                  <a:gd name="f36" fmla="+- 21600 0 f26"/>
                  <a:gd name="f37" fmla="+- f28 f5 0"/>
                  <a:gd name="f38" fmla="+- f29 f5 0"/>
                  <a:gd name="f39" fmla="+- f15 f35 0"/>
                  <a:gd name="f40" fmla="*/ f35 f35 1"/>
                  <a:gd name="f41" fmla="*/ f37 f6 1"/>
                  <a:gd name="f42" fmla="*/ f38 f6 1"/>
                  <a:gd name="f43" fmla="min f26 f36"/>
                  <a:gd name="f44" fmla="max f26 f36"/>
                  <a:gd name="f45" fmla="*/ f41 1 f4"/>
                  <a:gd name="f46" fmla="*/ f42 1 f4"/>
                  <a:gd name="f47" fmla="+- f44 0 f43"/>
                  <a:gd name="f48" fmla="+- 0 0 f45"/>
                  <a:gd name="f49" fmla="+- 0 0 f46"/>
                  <a:gd name="f50" fmla="*/ f47 1 2"/>
                  <a:gd name="f51" fmla="val f48"/>
                  <a:gd name="f52" fmla="val f49"/>
                  <a:gd name="f53" fmla="+- f43 f50 0"/>
                  <a:gd name="f54" fmla="*/ f50 f50 1"/>
                  <a:gd name="f55" fmla="*/ f51 f20 1"/>
                  <a:gd name="f56" fmla="*/ f52 f20 1"/>
                  <a:gd name="f57" fmla="+- f52 45 0"/>
                  <a:gd name="f58" fmla="*/ f51 f10 1"/>
                  <a:gd name="f59" fmla="*/ f52 f10 1"/>
                  <a:gd name="f60" fmla="+- 0 0 f55"/>
                  <a:gd name="f61" fmla="+- 0 0 f56"/>
                  <a:gd name="f62" fmla="*/ f57 f10 1"/>
                  <a:gd name="f63" fmla="*/ f58 1 f6"/>
                  <a:gd name="f64" fmla="*/ f59 1 f6"/>
                  <a:gd name="f65" fmla="*/ f60 f4 1"/>
                  <a:gd name="f66" fmla="*/ f61 f4 1"/>
                  <a:gd name="f67" fmla="*/ f62 1 180"/>
                  <a:gd name="f68" fmla="+- 0 0 f63"/>
                  <a:gd name="f69" fmla="+- 0 0 f64"/>
                  <a:gd name="f70" fmla="*/ f65 1 f10"/>
                  <a:gd name="f71" fmla="*/ f66 1 f10"/>
                  <a:gd name="f72" fmla="+- 0 0 f67"/>
                  <a:gd name="f73" fmla="+- f68 f10 0"/>
                  <a:gd name="f74" fmla="+- f69 f10 0"/>
                  <a:gd name="f75" fmla="+- f70 0 f5"/>
                  <a:gd name="f76" fmla="+- f71 0 f5"/>
                  <a:gd name="f77" fmla="*/ f72 f4 1"/>
                  <a:gd name="f78" fmla="+- f73 f17 0"/>
                  <a:gd name="f79" fmla="+- f74 f17 0"/>
                  <a:gd name="f80" fmla="cos 1 f75"/>
                  <a:gd name="f81" fmla="sin 1 f75"/>
                  <a:gd name="f82" fmla="cos 1 f76"/>
                  <a:gd name="f83" fmla="sin 1 f76"/>
                  <a:gd name="f84" fmla="*/ f77 1 f10"/>
                  <a:gd name="f85" fmla="+- 0 0 f78"/>
                  <a:gd name="f86" fmla="+- 0 0 f79"/>
                  <a:gd name="f87" fmla="+- 0 0 f80"/>
                  <a:gd name="f88" fmla="+- 0 0 f81"/>
                  <a:gd name="f89" fmla="+- 0 0 f82"/>
                  <a:gd name="f90" fmla="+- 0 0 f83"/>
                  <a:gd name="f91" fmla="+- f84 0 f5"/>
                  <a:gd name="f92" fmla="*/ f85 f4 1"/>
                  <a:gd name="f93" fmla="*/ f86 f4 1"/>
                  <a:gd name="f94" fmla="*/ 10800 f87 1"/>
                  <a:gd name="f95" fmla="*/ 10800 f88 1"/>
                  <a:gd name="f96" fmla="*/ 10800 f89 1"/>
                  <a:gd name="f97" fmla="*/ 10800 f90 1"/>
                  <a:gd name="f98" fmla="*/ f26 f87 1"/>
                  <a:gd name="f99" fmla="*/ f26 f88 1"/>
                  <a:gd name="f100" fmla="*/ f26 f89 1"/>
                  <a:gd name="f101" fmla="*/ f26 f90 1"/>
                  <a:gd name="f102" fmla="*/ 13500 f89 1"/>
                  <a:gd name="f103" fmla="*/ 13500 f90 1"/>
                  <a:gd name="f104" fmla="*/ f27 f89 1"/>
                  <a:gd name="f105" fmla="*/ f27 f90 1"/>
                  <a:gd name="f106" fmla="cos 1 f91"/>
                  <a:gd name="f107" fmla="sin 1 f91"/>
                  <a:gd name="f108" fmla="*/ f92 1 f10"/>
                  <a:gd name="f109" fmla="*/ f93 1 f10"/>
                  <a:gd name="f110" fmla="+- f94 10800 0"/>
                  <a:gd name="f111" fmla="+- f95 10800 0"/>
                  <a:gd name="f112" fmla="+- f96 10800 0"/>
                  <a:gd name="f113" fmla="+- f97 10800 0"/>
                  <a:gd name="f114" fmla="+- f98 10800 0"/>
                  <a:gd name="f115" fmla="+- f99 10800 0"/>
                  <a:gd name="f116" fmla="+- f100 10800 0"/>
                  <a:gd name="f117" fmla="+- f101 10800 0"/>
                  <a:gd name="f118" fmla="+- f102 10800 0"/>
                  <a:gd name="f119" fmla="+- f103 10800 0"/>
                  <a:gd name="f120" fmla="+- f104 10800 0"/>
                  <a:gd name="f121" fmla="+- f105 10800 0"/>
                  <a:gd name="f122" fmla="+- 0 0 f106"/>
                  <a:gd name="f123" fmla="+- 0 0 f107"/>
                  <a:gd name="f124" fmla="+- f108 0 f5"/>
                  <a:gd name="f125" fmla="+- f109 0 f5"/>
                  <a:gd name="f126" fmla="+- f121 0 f119"/>
                  <a:gd name="f127" fmla="+- f120 0 f118"/>
                  <a:gd name="f128" fmla="cos 1 f124"/>
                  <a:gd name="f129" fmla="sin 1 f124"/>
                  <a:gd name="f130" fmla="cos 1 f125"/>
                  <a:gd name="f131" fmla="sin 1 f125"/>
                  <a:gd name="f132" fmla="+- f117 0 f53"/>
                  <a:gd name="f133" fmla="+- f116 0 f53"/>
                  <a:gd name="f134" fmla="+- f115 0 f53"/>
                  <a:gd name="f135" fmla="+- f114 0 f53"/>
                  <a:gd name="f136" fmla="+- f111 0 f39"/>
                  <a:gd name="f137" fmla="+- f110 0 f39"/>
                  <a:gd name="f138" fmla="+- f113 0 f39"/>
                  <a:gd name="f139" fmla="+- f112 0 f39"/>
                  <a:gd name="f140" fmla="*/ f126 f126 1"/>
                  <a:gd name="f141" fmla="*/ f127 f127 1"/>
                  <a:gd name="f142" fmla="+- 0 0 f128"/>
                  <a:gd name="f143" fmla="+- 0 0 f129"/>
                  <a:gd name="f144" fmla="+- 0 0 f130"/>
                  <a:gd name="f145" fmla="+- 0 0 f131"/>
                  <a:gd name="f146" fmla="at2 f132 f133"/>
                  <a:gd name="f147" fmla="at2 f134 f135"/>
                  <a:gd name="f148" fmla="at2 f136 f137"/>
                  <a:gd name="f149" fmla="at2 f138 f139"/>
                  <a:gd name="f150" fmla="+- f140 f141 0"/>
                  <a:gd name="f151" fmla="*/ 10800 f142 1"/>
                  <a:gd name="f152" fmla="*/ 10800 f143 1"/>
                  <a:gd name="f153" fmla="*/ f23 f144 1"/>
                  <a:gd name="f154" fmla="*/ f23 f145 1"/>
                  <a:gd name="f155" fmla="+- f146 f5 0"/>
                  <a:gd name="f156" fmla="+- f147 f5 0"/>
                  <a:gd name="f157" fmla="+- f148 f5 0"/>
                  <a:gd name="f158" fmla="+- f149 f5 0"/>
                  <a:gd name="f159" fmla="sqrt f150"/>
                  <a:gd name="f160" fmla="*/ f151 f151 1"/>
                  <a:gd name="f161" fmla="*/ f152 f152 1"/>
                  <a:gd name="f162" fmla="*/ f153 f153 1"/>
                  <a:gd name="f163" fmla="*/ f154 f154 1"/>
                  <a:gd name="f164" fmla="*/ f155 f10 1"/>
                  <a:gd name="f165" fmla="*/ f156 f10 1"/>
                  <a:gd name="f166" fmla="*/ f157 f10 1"/>
                  <a:gd name="f167" fmla="*/ f158 f10 1"/>
                  <a:gd name="f168" fmla="*/ f21 f159 1"/>
                  <a:gd name="f169" fmla="+- f160 f161 0"/>
                  <a:gd name="f170" fmla="+- f162 f163 0"/>
                  <a:gd name="f171" fmla="*/ f164 1 f4"/>
                  <a:gd name="f172" fmla="*/ f165 1 f4"/>
                  <a:gd name="f173" fmla="*/ f166 1 f4"/>
                  <a:gd name="f174" fmla="*/ f167 1 f4"/>
                  <a:gd name="f175" fmla="*/ f168 f122 1"/>
                  <a:gd name="f176" fmla="*/ f168 f123 1"/>
                  <a:gd name="f177" fmla="sqrt f169"/>
                  <a:gd name="f178" fmla="sqrt f170"/>
                  <a:gd name="f179" fmla="+- 0 0 f171"/>
                  <a:gd name="f180" fmla="+- 0 0 f172"/>
                  <a:gd name="f181" fmla="+- 0 0 f173"/>
                  <a:gd name="f182" fmla="+- 0 0 f174"/>
                  <a:gd name="f183" fmla="+- f120 f175 0"/>
                  <a:gd name="f184" fmla="+- f121 f176 0"/>
                  <a:gd name="f185" fmla="*/ f12 1 f177"/>
                  <a:gd name="f186" fmla="*/ f30 1 f178"/>
                  <a:gd name="f187" fmla="+- 0 0 f179"/>
                  <a:gd name="f188" fmla="+- 0 0 f180"/>
                  <a:gd name="f189" fmla="+- 0 0 f181"/>
                  <a:gd name="f190" fmla="+- 0 0 f182"/>
                  <a:gd name="f191" fmla="*/ f142 f185 1"/>
                  <a:gd name="f192" fmla="*/ f143 f185 1"/>
                  <a:gd name="f193" fmla="*/ f144 f186 1"/>
                  <a:gd name="f194" fmla="*/ f145 f186 1"/>
                  <a:gd name="f195" fmla="*/ f187 f4 1"/>
                  <a:gd name="f196" fmla="*/ f188 f4 1"/>
                  <a:gd name="f197" fmla="*/ f189 f4 1"/>
                  <a:gd name="f198" fmla="*/ f190 f4 1"/>
                  <a:gd name="f199" fmla="+- 10800 0 f191"/>
                  <a:gd name="f200" fmla="+- 10800 0 f192"/>
                  <a:gd name="f201" fmla="+- 10800 0 f193"/>
                  <a:gd name="f202" fmla="+- 10800 0 f194"/>
                  <a:gd name="f203" fmla="*/ f195 1 f10"/>
                  <a:gd name="f204" fmla="*/ f196 1 f10"/>
                  <a:gd name="f205" fmla="*/ f197 1 f10"/>
                  <a:gd name="f206" fmla="*/ f198 1 f10"/>
                  <a:gd name="f207" fmla="*/ f199 f18 1"/>
                  <a:gd name="f208" fmla="*/ f200 f19 1"/>
                  <a:gd name="f209" fmla="*/ f201 f18 1"/>
                  <a:gd name="f210" fmla="*/ f202 f19 1"/>
                  <a:gd name="f211" fmla="+- f203 0 f5"/>
                  <a:gd name="f212" fmla="+- f204 0 f5"/>
                  <a:gd name="f213" fmla="+- f205 0 f5"/>
                  <a:gd name="f214" fmla="+- f206 0 f5"/>
                  <a:gd name="f215" fmla="cos 1 f211"/>
                  <a:gd name="f216" fmla="sin 1 f211"/>
                  <a:gd name="f217" fmla="+- f212 0 f211"/>
                  <a:gd name="f218" fmla="cos 1 f213"/>
                  <a:gd name="f219" fmla="sin 1 f213"/>
                  <a:gd name="f220" fmla="+- f214 0 f213"/>
                  <a:gd name="f221" fmla="+- 0 0 f215"/>
                  <a:gd name="f222" fmla="+- 0 0 f216"/>
                  <a:gd name="f223" fmla="+- f217 0 f3"/>
                  <a:gd name="f224" fmla="+- 0 0 f218"/>
                  <a:gd name="f225" fmla="+- 0 0 f219"/>
                  <a:gd name="f226" fmla="+- f220 f3 0"/>
                  <a:gd name="f227" fmla="*/ f50 f221 1"/>
                  <a:gd name="f228" fmla="*/ f50 f222 1"/>
                  <a:gd name="f229" fmla="?: f217 f223 f217"/>
                  <a:gd name="f230" fmla="*/ f35 f224 1"/>
                  <a:gd name="f231" fmla="*/ f35 f225 1"/>
                  <a:gd name="f232" fmla="?: f220 f220 f226"/>
                  <a:gd name="f233" fmla="*/ f227 f227 1"/>
                  <a:gd name="f234" fmla="*/ f228 f228 1"/>
                  <a:gd name="f235" fmla="*/ f230 f230 1"/>
                  <a:gd name="f236" fmla="*/ f231 f231 1"/>
                  <a:gd name="f237" fmla="+- f233 f234 0"/>
                  <a:gd name="f238" fmla="+- f235 f236 0"/>
                  <a:gd name="f239" fmla="sqrt f237"/>
                  <a:gd name="f240" fmla="sqrt f238"/>
                  <a:gd name="f241" fmla="*/ f54 1 f239"/>
                  <a:gd name="f242" fmla="*/ f40 1 f240"/>
                  <a:gd name="f243" fmla="*/ f221 f241 1"/>
                  <a:gd name="f244" fmla="*/ f222 f241 1"/>
                  <a:gd name="f245" fmla="*/ f224 f242 1"/>
                  <a:gd name="f246" fmla="*/ f225 f242 1"/>
                  <a:gd name="f247" fmla="+- f53 0 f243"/>
                  <a:gd name="f248" fmla="+- f53 0 f244"/>
                  <a:gd name="f249" fmla="+- f39 0 f245"/>
                  <a:gd name="f250" fmla="+- f39 0 f246"/>
                </a:gdLst>
                <a:ahLst>
                  <a:ahPolar gdRefAng="f0" minAng="f9" maxAng="f14">
                    <a:pos x="f207" y="f208"/>
                  </a:ahPolar>
                  <a:ahPolar gdRefR="f2" minR="f9" maxR="f13" gdRefAng="f1" minAng="f9" maxAng="f14">
                    <a:pos x="f209" y="f210"/>
                  </a:ahPolar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1" t="f34" r="f32" b="f33"/>
                <a:pathLst>
                  <a:path w="21600" h="21600">
                    <a:moveTo>
                      <a:pt x="f247" y="f248"/>
                    </a:moveTo>
                    <a:arcTo wR="f50" hR="f50" stAng="f211" swAng="f229"/>
                    <a:lnTo>
                      <a:pt x="f249" y="f250"/>
                    </a:lnTo>
                    <a:arcTo wR="f35" hR="f35" stAng="f213" swAng="f232"/>
                    <a:lnTo>
                      <a:pt x="f119" y="f118"/>
                    </a:lnTo>
                    <a:lnTo>
                      <a:pt x="f184" y="f183"/>
                    </a:lnTo>
                    <a:lnTo>
                      <a:pt x="f121" y="f120"/>
                    </a:lnTo>
                    <a:close/>
                  </a:path>
                </a:pathLst>
              </a:custGeom>
              <a:solidFill>
                <a:srgbClr val="E4002B">
                  <a:alpha val="75000"/>
                </a:srgbClr>
              </a:solidFill>
              <a:ln w="36000">
                <a:solidFill>
                  <a:srgbClr val="6D2077"/>
                </a:solidFill>
                <a:prstDash val="solid"/>
                <a:round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00" name="Freeform 99"/>
              <p:cNvSpPr/>
              <p:nvPr/>
            </p:nvSpPr>
            <p:spPr>
              <a:xfrm rot="7875600">
                <a:off x="4768829" y="3407066"/>
                <a:ext cx="648000" cy="720000"/>
              </a:xfrm>
              <a:custGeom>
                <a:avLst>
                  <a:gd name="f0" fmla="val 18180000"/>
                  <a:gd name="f1" fmla="val 5340000"/>
                  <a:gd name="f2" fmla="val 8847"/>
                </a:avLst>
                <a:gdLst>
                  <a:gd name="f3" fmla="val 21600000"/>
                  <a:gd name="f4" fmla="val 10800000"/>
                  <a:gd name="f5" fmla="val 5400000"/>
                  <a:gd name="f6" fmla="val 180"/>
                  <a:gd name="f7" fmla="val w"/>
                  <a:gd name="f8" fmla="val h"/>
                  <a:gd name="f9" fmla="val 0"/>
                  <a:gd name="f10" fmla="*/ 5419351 1 1725033"/>
                  <a:gd name="f11" fmla="sqrt 2"/>
                  <a:gd name="f12" fmla="*/ 10800 10800 1"/>
                  <a:gd name="f13" fmla="val 10800"/>
                  <a:gd name="f14" fmla="val 21599999"/>
                  <a:gd name="f15" fmla="min 0 21600"/>
                  <a:gd name="f16" fmla="max 0 21600"/>
                  <a:gd name="f17" fmla="*/ f10 1 2"/>
                  <a:gd name="f18" fmla="*/ f7 1 21600"/>
                  <a:gd name="f19" fmla="*/ f8 1 21600"/>
                  <a:gd name="f20" fmla="*/ f10 1 180"/>
                  <a:gd name="f21" fmla="*/ f11 1 2"/>
                  <a:gd name="f22" fmla="pin 0 f0 21599999"/>
                  <a:gd name="f23" fmla="pin 0 f2 10800"/>
                  <a:gd name="f24" fmla="pin 0 f1 21599999"/>
                  <a:gd name="f25" fmla="+- f16 0 f15"/>
                  <a:gd name="f26" fmla="+- 10800 f23 0"/>
                  <a:gd name="f27" fmla="+- f23 0 2700"/>
                  <a:gd name="f28" fmla="+- 0 0 f22"/>
                  <a:gd name="f29" fmla="+- 0 0 f24"/>
                  <a:gd name="f30" fmla="*/ f23 f23 1"/>
                  <a:gd name="f31" fmla="*/ 0 f18 1"/>
                  <a:gd name="f32" fmla="*/ 21600 f18 1"/>
                  <a:gd name="f33" fmla="*/ 21600 f19 1"/>
                  <a:gd name="f34" fmla="*/ 0 f19 1"/>
                  <a:gd name="f35" fmla="*/ f25 1 2"/>
                  <a:gd name="f36" fmla="+- 21600 0 f26"/>
                  <a:gd name="f37" fmla="+- f28 f5 0"/>
                  <a:gd name="f38" fmla="+- f29 f5 0"/>
                  <a:gd name="f39" fmla="+- f15 f35 0"/>
                  <a:gd name="f40" fmla="*/ f35 f35 1"/>
                  <a:gd name="f41" fmla="*/ f37 f6 1"/>
                  <a:gd name="f42" fmla="*/ f38 f6 1"/>
                  <a:gd name="f43" fmla="min f26 f36"/>
                  <a:gd name="f44" fmla="max f26 f36"/>
                  <a:gd name="f45" fmla="*/ f41 1 f4"/>
                  <a:gd name="f46" fmla="*/ f42 1 f4"/>
                  <a:gd name="f47" fmla="+- f44 0 f43"/>
                  <a:gd name="f48" fmla="+- 0 0 f45"/>
                  <a:gd name="f49" fmla="+- 0 0 f46"/>
                  <a:gd name="f50" fmla="*/ f47 1 2"/>
                  <a:gd name="f51" fmla="val f48"/>
                  <a:gd name="f52" fmla="val f49"/>
                  <a:gd name="f53" fmla="+- f43 f50 0"/>
                  <a:gd name="f54" fmla="*/ f50 f50 1"/>
                  <a:gd name="f55" fmla="*/ f51 f20 1"/>
                  <a:gd name="f56" fmla="*/ f52 f20 1"/>
                  <a:gd name="f57" fmla="+- f52 45 0"/>
                  <a:gd name="f58" fmla="*/ f51 f10 1"/>
                  <a:gd name="f59" fmla="*/ f52 f10 1"/>
                  <a:gd name="f60" fmla="+- 0 0 f55"/>
                  <a:gd name="f61" fmla="+- 0 0 f56"/>
                  <a:gd name="f62" fmla="*/ f57 f10 1"/>
                  <a:gd name="f63" fmla="*/ f58 1 f6"/>
                  <a:gd name="f64" fmla="*/ f59 1 f6"/>
                  <a:gd name="f65" fmla="*/ f60 f4 1"/>
                  <a:gd name="f66" fmla="*/ f61 f4 1"/>
                  <a:gd name="f67" fmla="*/ f62 1 180"/>
                  <a:gd name="f68" fmla="+- 0 0 f63"/>
                  <a:gd name="f69" fmla="+- 0 0 f64"/>
                  <a:gd name="f70" fmla="*/ f65 1 f10"/>
                  <a:gd name="f71" fmla="*/ f66 1 f10"/>
                  <a:gd name="f72" fmla="+- 0 0 f67"/>
                  <a:gd name="f73" fmla="+- f68 f10 0"/>
                  <a:gd name="f74" fmla="+- f69 f10 0"/>
                  <a:gd name="f75" fmla="+- f70 0 f5"/>
                  <a:gd name="f76" fmla="+- f71 0 f5"/>
                  <a:gd name="f77" fmla="*/ f72 f4 1"/>
                  <a:gd name="f78" fmla="+- f73 f17 0"/>
                  <a:gd name="f79" fmla="+- f74 f17 0"/>
                  <a:gd name="f80" fmla="cos 1 f75"/>
                  <a:gd name="f81" fmla="sin 1 f75"/>
                  <a:gd name="f82" fmla="cos 1 f76"/>
                  <a:gd name="f83" fmla="sin 1 f76"/>
                  <a:gd name="f84" fmla="*/ f77 1 f10"/>
                  <a:gd name="f85" fmla="+- 0 0 f78"/>
                  <a:gd name="f86" fmla="+- 0 0 f79"/>
                  <a:gd name="f87" fmla="+- 0 0 f80"/>
                  <a:gd name="f88" fmla="+- 0 0 f81"/>
                  <a:gd name="f89" fmla="+- 0 0 f82"/>
                  <a:gd name="f90" fmla="+- 0 0 f83"/>
                  <a:gd name="f91" fmla="+- f84 0 f5"/>
                  <a:gd name="f92" fmla="*/ f85 f4 1"/>
                  <a:gd name="f93" fmla="*/ f86 f4 1"/>
                  <a:gd name="f94" fmla="*/ 10800 f87 1"/>
                  <a:gd name="f95" fmla="*/ 10800 f88 1"/>
                  <a:gd name="f96" fmla="*/ 10800 f89 1"/>
                  <a:gd name="f97" fmla="*/ 10800 f90 1"/>
                  <a:gd name="f98" fmla="*/ f26 f87 1"/>
                  <a:gd name="f99" fmla="*/ f26 f88 1"/>
                  <a:gd name="f100" fmla="*/ f26 f89 1"/>
                  <a:gd name="f101" fmla="*/ f26 f90 1"/>
                  <a:gd name="f102" fmla="*/ 13500 f89 1"/>
                  <a:gd name="f103" fmla="*/ 13500 f90 1"/>
                  <a:gd name="f104" fmla="*/ f27 f89 1"/>
                  <a:gd name="f105" fmla="*/ f27 f90 1"/>
                  <a:gd name="f106" fmla="cos 1 f91"/>
                  <a:gd name="f107" fmla="sin 1 f91"/>
                  <a:gd name="f108" fmla="*/ f92 1 f10"/>
                  <a:gd name="f109" fmla="*/ f93 1 f10"/>
                  <a:gd name="f110" fmla="+- f94 10800 0"/>
                  <a:gd name="f111" fmla="+- f95 10800 0"/>
                  <a:gd name="f112" fmla="+- f96 10800 0"/>
                  <a:gd name="f113" fmla="+- f97 10800 0"/>
                  <a:gd name="f114" fmla="+- f98 10800 0"/>
                  <a:gd name="f115" fmla="+- f99 10800 0"/>
                  <a:gd name="f116" fmla="+- f100 10800 0"/>
                  <a:gd name="f117" fmla="+- f101 10800 0"/>
                  <a:gd name="f118" fmla="+- f102 10800 0"/>
                  <a:gd name="f119" fmla="+- f103 10800 0"/>
                  <a:gd name="f120" fmla="+- f104 10800 0"/>
                  <a:gd name="f121" fmla="+- f105 10800 0"/>
                  <a:gd name="f122" fmla="+- 0 0 f106"/>
                  <a:gd name="f123" fmla="+- 0 0 f107"/>
                  <a:gd name="f124" fmla="+- f108 0 f5"/>
                  <a:gd name="f125" fmla="+- f109 0 f5"/>
                  <a:gd name="f126" fmla="+- f121 0 f119"/>
                  <a:gd name="f127" fmla="+- f120 0 f118"/>
                  <a:gd name="f128" fmla="cos 1 f124"/>
                  <a:gd name="f129" fmla="sin 1 f124"/>
                  <a:gd name="f130" fmla="cos 1 f125"/>
                  <a:gd name="f131" fmla="sin 1 f125"/>
                  <a:gd name="f132" fmla="+- f117 0 f53"/>
                  <a:gd name="f133" fmla="+- f116 0 f53"/>
                  <a:gd name="f134" fmla="+- f115 0 f53"/>
                  <a:gd name="f135" fmla="+- f114 0 f53"/>
                  <a:gd name="f136" fmla="+- f111 0 f39"/>
                  <a:gd name="f137" fmla="+- f110 0 f39"/>
                  <a:gd name="f138" fmla="+- f113 0 f39"/>
                  <a:gd name="f139" fmla="+- f112 0 f39"/>
                  <a:gd name="f140" fmla="*/ f126 f126 1"/>
                  <a:gd name="f141" fmla="*/ f127 f127 1"/>
                  <a:gd name="f142" fmla="+- 0 0 f128"/>
                  <a:gd name="f143" fmla="+- 0 0 f129"/>
                  <a:gd name="f144" fmla="+- 0 0 f130"/>
                  <a:gd name="f145" fmla="+- 0 0 f131"/>
                  <a:gd name="f146" fmla="at2 f132 f133"/>
                  <a:gd name="f147" fmla="at2 f134 f135"/>
                  <a:gd name="f148" fmla="at2 f136 f137"/>
                  <a:gd name="f149" fmla="at2 f138 f139"/>
                  <a:gd name="f150" fmla="+- f140 f141 0"/>
                  <a:gd name="f151" fmla="*/ 10800 f142 1"/>
                  <a:gd name="f152" fmla="*/ 10800 f143 1"/>
                  <a:gd name="f153" fmla="*/ f23 f144 1"/>
                  <a:gd name="f154" fmla="*/ f23 f145 1"/>
                  <a:gd name="f155" fmla="+- f146 f5 0"/>
                  <a:gd name="f156" fmla="+- f147 f5 0"/>
                  <a:gd name="f157" fmla="+- f148 f5 0"/>
                  <a:gd name="f158" fmla="+- f149 f5 0"/>
                  <a:gd name="f159" fmla="sqrt f150"/>
                  <a:gd name="f160" fmla="*/ f151 f151 1"/>
                  <a:gd name="f161" fmla="*/ f152 f152 1"/>
                  <a:gd name="f162" fmla="*/ f153 f153 1"/>
                  <a:gd name="f163" fmla="*/ f154 f154 1"/>
                  <a:gd name="f164" fmla="*/ f155 f10 1"/>
                  <a:gd name="f165" fmla="*/ f156 f10 1"/>
                  <a:gd name="f166" fmla="*/ f157 f10 1"/>
                  <a:gd name="f167" fmla="*/ f158 f10 1"/>
                  <a:gd name="f168" fmla="*/ f21 f159 1"/>
                  <a:gd name="f169" fmla="+- f160 f161 0"/>
                  <a:gd name="f170" fmla="+- f162 f163 0"/>
                  <a:gd name="f171" fmla="*/ f164 1 f4"/>
                  <a:gd name="f172" fmla="*/ f165 1 f4"/>
                  <a:gd name="f173" fmla="*/ f166 1 f4"/>
                  <a:gd name="f174" fmla="*/ f167 1 f4"/>
                  <a:gd name="f175" fmla="*/ f168 f122 1"/>
                  <a:gd name="f176" fmla="*/ f168 f123 1"/>
                  <a:gd name="f177" fmla="sqrt f169"/>
                  <a:gd name="f178" fmla="sqrt f170"/>
                  <a:gd name="f179" fmla="+- 0 0 f171"/>
                  <a:gd name="f180" fmla="+- 0 0 f172"/>
                  <a:gd name="f181" fmla="+- 0 0 f173"/>
                  <a:gd name="f182" fmla="+- 0 0 f174"/>
                  <a:gd name="f183" fmla="+- f120 f175 0"/>
                  <a:gd name="f184" fmla="+- f121 f176 0"/>
                  <a:gd name="f185" fmla="*/ f12 1 f177"/>
                  <a:gd name="f186" fmla="*/ f30 1 f178"/>
                  <a:gd name="f187" fmla="+- 0 0 f179"/>
                  <a:gd name="f188" fmla="+- 0 0 f180"/>
                  <a:gd name="f189" fmla="+- 0 0 f181"/>
                  <a:gd name="f190" fmla="+- 0 0 f182"/>
                  <a:gd name="f191" fmla="*/ f142 f185 1"/>
                  <a:gd name="f192" fmla="*/ f143 f185 1"/>
                  <a:gd name="f193" fmla="*/ f144 f186 1"/>
                  <a:gd name="f194" fmla="*/ f145 f186 1"/>
                  <a:gd name="f195" fmla="*/ f187 f4 1"/>
                  <a:gd name="f196" fmla="*/ f188 f4 1"/>
                  <a:gd name="f197" fmla="*/ f189 f4 1"/>
                  <a:gd name="f198" fmla="*/ f190 f4 1"/>
                  <a:gd name="f199" fmla="+- 10800 0 f191"/>
                  <a:gd name="f200" fmla="+- 10800 0 f192"/>
                  <a:gd name="f201" fmla="+- 10800 0 f193"/>
                  <a:gd name="f202" fmla="+- 10800 0 f194"/>
                  <a:gd name="f203" fmla="*/ f195 1 f10"/>
                  <a:gd name="f204" fmla="*/ f196 1 f10"/>
                  <a:gd name="f205" fmla="*/ f197 1 f10"/>
                  <a:gd name="f206" fmla="*/ f198 1 f10"/>
                  <a:gd name="f207" fmla="*/ f199 f18 1"/>
                  <a:gd name="f208" fmla="*/ f200 f19 1"/>
                  <a:gd name="f209" fmla="*/ f201 f18 1"/>
                  <a:gd name="f210" fmla="*/ f202 f19 1"/>
                  <a:gd name="f211" fmla="+- f203 0 f5"/>
                  <a:gd name="f212" fmla="+- f204 0 f5"/>
                  <a:gd name="f213" fmla="+- f205 0 f5"/>
                  <a:gd name="f214" fmla="+- f206 0 f5"/>
                  <a:gd name="f215" fmla="cos 1 f211"/>
                  <a:gd name="f216" fmla="sin 1 f211"/>
                  <a:gd name="f217" fmla="+- f212 0 f211"/>
                  <a:gd name="f218" fmla="cos 1 f213"/>
                  <a:gd name="f219" fmla="sin 1 f213"/>
                  <a:gd name="f220" fmla="+- f214 0 f213"/>
                  <a:gd name="f221" fmla="+- 0 0 f215"/>
                  <a:gd name="f222" fmla="+- 0 0 f216"/>
                  <a:gd name="f223" fmla="+- f217 0 f3"/>
                  <a:gd name="f224" fmla="+- 0 0 f218"/>
                  <a:gd name="f225" fmla="+- 0 0 f219"/>
                  <a:gd name="f226" fmla="+- f220 f3 0"/>
                  <a:gd name="f227" fmla="*/ f50 f221 1"/>
                  <a:gd name="f228" fmla="*/ f50 f222 1"/>
                  <a:gd name="f229" fmla="?: f217 f223 f217"/>
                  <a:gd name="f230" fmla="*/ f35 f224 1"/>
                  <a:gd name="f231" fmla="*/ f35 f225 1"/>
                  <a:gd name="f232" fmla="?: f220 f220 f226"/>
                  <a:gd name="f233" fmla="*/ f227 f227 1"/>
                  <a:gd name="f234" fmla="*/ f228 f228 1"/>
                  <a:gd name="f235" fmla="*/ f230 f230 1"/>
                  <a:gd name="f236" fmla="*/ f231 f231 1"/>
                  <a:gd name="f237" fmla="+- f233 f234 0"/>
                  <a:gd name="f238" fmla="+- f235 f236 0"/>
                  <a:gd name="f239" fmla="sqrt f237"/>
                  <a:gd name="f240" fmla="sqrt f238"/>
                  <a:gd name="f241" fmla="*/ f54 1 f239"/>
                  <a:gd name="f242" fmla="*/ f40 1 f240"/>
                  <a:gd name="f243" fmla="*/ f221 f241 1"/>
                  <a:gd name="f244" fmla="*/ f222 f241 1"/>
                  <a:gd name="f245" fmla="*/ f224 f242 1"/>
                  <a:gd name="f246" fmla="*/ f225 f242 1"/>
                  <a:gd name="f247" fmla="+- f53 0 f243"/>
                  <a:gd name="f248" fmla="+- f53 0 f244"/>
                  <a:gd name="f249" fmla="+- f39 0 f245"/>
                  <a:gd name="f250" fmla="+- f39 0 f246"/>
                </a:gdLst>
                <a:ahLst>
                  <a:ahPolar gdRefAng="f0" minAng="f9" maxAng="f14">
                    <a:pos x="f207" y="f208"/>
                  </a:ahPolar>
                  <a:ahPolar gdRefR="f2" minR="f9" maxR="f13" gdRefAng="f1" minAng="f9" maxAng="f14">
                    <a:pos x="f209" y="f210"/>
                  </a:ahPolar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1" t="f34" r="f32" b="f33"/>
                <a:pathLst>
                  <a:path w="21600" h="21600">
                    <a:moveTo>
                      <a:pt x="f247" y="f248"/>
                    </a:moveTo>
                    <a:arcTo wR="f50" hR="f50" stAng="f211" swAng="f229"/>
                    <a:lnTo>
                      <a:pt x="f249" y="f250"/>
                    </a:lnTo>
                    <a:arcTo wR="f35" hR="f35" stAng="f213" swAng="f232"/>
                    <a:lnTo>
                      <a:pt x="f119" y="f118"/>
                    </a:lnTo>
                    <a:lnTo>
                      <a:pt x="f184" y="f183"/>
                    </a:lnTo>
                    <a:lnTo>
                      <a:pt x="f121" y="f120"/>
                    </a:lnTo>
                    <a:close/>
                  </a:path>
                </a:pathLst>
              </a:custGeom>
              <a:solidFill>
                <a:srgbClr val="E4002B">
                  <a:alpha val="75000"/>
                </a:srgbClr>
              </a:solidFill>
              <a:ln w="36000">
                <a:solidFill>
                  <a:srgbClr val="6D2077"/>
                </a:solidFill>
                <a:prstDash val="solid"/>
                <a:round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 rot="14602052">
                <a:off x="3959219" y="3150757"/>
                <a:ext cx="648000" cy="720000"/>
              </a:xfrm>
              <a:custGeom>
                <a:avLst>
                  <a:gd name="f0" fmla="val 18180000"/>
                  <a:gd name="f1" fmla="val 5340000"/>
                  <a:gd name="f2" fmla="val 8847"/>
                </a:avLst>
                <a:gdLst>
                  <a:gd name="f3" fmla="val 21600000"/>
                  <a:gd name="f4" fmla="val 10800000"/>
                  <a:gd name="f5" fmla="val 5400000"/>
                  <a:gd name="f6" fmla="val 180"/>
                  <a:gd name="f7" fmla="val w"/>
                  <a:gd name="f8" fmla="val h"/>
                  <a:gd name="f9" fmla="val 0"/>
                  <a:gd name="f10" fmla="*/ 5419351 1 1725033"/>
                  <a:gd name="f11" fmla="sqrt 2"/>
                  <a:gd name="f12" fmla="*/ 10800 10800 1"/>
                  <a:gd name="f13" fmla="val 10800"/>
                  <a:gd name="f14" fmla="val 21599999"/>
                  <a:gd name="f15" fmla="min 0 21600"/>
                  <a:gd name="f16" fmla="max 0 21600"/>
                  <a:gd name="f17" fmla="*/ f10 1 2"/>
                  <a:gd name="f18" fmla="*/ f7 1 21600"/>
                  <a:gd name="f19" fmla="*/ f8 1 21600"/>
                  <a:gd name="f20" fmla="*/ f10 1 180"/>
                  <a:gd name="f21" fmla="*/ f11 1 2"/>
                  <a:gd name="f22" fmla="pin 0 f0 21599999"/>
                  <a:gd name="f23" fmla="pin 0 f2 10800"/>
                  <a:gd name="f24" fmla="pin 0 f1 21599999"/>
                  <a:gd name="f25" fmla="+- f16 0 f15"/>
                  <a:gd name="f26" fmla="+- 10800 f23 0"/>
                  <a:gd name="f27" fmla="+- f23 0 2700"/>
                  <a:gd name="f28" fmla="+- 0 0 f22"/>
                  <a:gd name="f29" fmla="+- 0 0 f24"/>
                  <a:gd name="f30" fmla="*/ f23 f23 1"/>
                  <a:gd name="f31" fmla="*/ 0 f18 1"/>
                  <a:gd name="f32" fmla="*/ 21600 f18 1"/>
                  <a:gd name="f33" fmla="*/ 21600 f19 1"/>
                  <a:gd name="f34" fmla="*/ 0 f19 1"/>
                  <a:gd name="f35" fmla="*/ f25 1 2"/>
                  <a:gd name="f36" fmla="+- 21600 0 f26"/>
                  <a:gd name="f37" fmla="+- f28 f5 0"/>
                  <a:gd name="f38" fmla="+- f29 f5 0"/>
                  <a:gd name="f39" fmla="+- f15 f35 0"/>
                  <a:gd name="f40" fmla="*/ f35 f35 1"/>
                  <a:gd name="f41" fmla="*/ f37 f6 1"/>
                  <a:gd name="f42" fmla="*/ f38 f6 1"/>
                  <a:gd name="f43" fmla="min f26 f36"/>
                  <a:gd name="f44" fmla="max f26 f36"/>
                  <a:gd name="f45" fmla="*/ f41 1 f4"/>
                  <a:gd name="f46" fmla="*/ f42 1 f4"/>
                  <a:gd name="f47" fmla="+- f44 0 f43"/>
                  <a:gd name="f48" fmla="+- 0 0 f45"/>
                  <a:gd name="f49" fmla="+- 0 0 f46"/>
                  <a:gd name="f50" fmla="*/ f47 1 2"/>
                  <a:gd name="f51" fmla="val f48"/>
                  <a:gd name="f52" fmla="val f49"/>
                  <a:gd name="f53" fmla="+- f43 f50 0"/>
                  <a:gd name="f54" fmla="*/ f50 f50 1"/>
                  <a:gd name="f55" fmla="*/ f51 f20 1"/>
                  <a:gd name="f56" fmla="*/ f52 f20 1"/>
                  <a:gd name="f57" fmla="+- f52 45 0"/>
                  <a:gd name="f58" fmla="*/ f51 f10 1"/>
                  <a:gd name="f59" fmla="*/ f52 f10 1"/>
                  <a:gd name="f60" fmla="+- 0 0 f55"/>
                  <a:gd name="f61" fmla="+- 0 0 f56"/>
                  <a:gd name="f62" fmla="*/ f57 f10 1"/>
                  <a:gd name="f63" fmla="*/ f58 1 f6"/>
                  <a:gd name="f64" fmla="*/ f59 1 f6"/>
                  <a:gd name="f65" fmla="*/ f60 f4 1"/>
                  <a:gd name="f66" fmla="*/ f61 f4 1"/>
                  <a:gd name="f67" fmla="*/ f62 1 180"/>
                  <a:gd name="f68" fmla="+- 0 0 f63"/>
                  <a:gd name="f69" fmla="+- 0 0 f64"/>
                  <a:gd name="f70" fmla="*/ f65 1 f10"/>
                  <a:gd name="f71" fmla="*/ f66 1 f10"/>
                  <a:gd name="f72" fmla="+- 0 0 f67"/>
                  <a:gd name="f73" fmla="+- f68 f10 0"/>
                  <a:gd name="f74" fmla="+- f69 f10 0"/>
                  <a:gd name="f75" fmla="+- f70 0 f5"/>
                  <a:gd name="f76" fmla="+- f71 0 f5"/>
                  <a:gd name="f77" fmla="*/ f72 f4 1"/>
                  <a:gd name="f78" fmla="+- f73 f17 0"/>
                  <a:gd name="f79" fmla="+- f74 f17 0"/>
                  <a:gd name="f80" fmla="cos 1 f75"/>
                  <a:gd name="f81" fmla="sin 1 f75"/>
                  <a:gd name="f82" fmla="cos 1 f76"/>
                  <a:gd name="f83" fmla="sin 1 f76"/>
                  <a:gd name="f84" fmla="*/ f77 1 f10"/>
                  <a:gd name="f85" fmla="+- 0 0 f78"/>
                  <a:gd name="f86" fmla="+- 0 0 f79"/>
                  <a:gd name="f87" fmla="+- 0 0 f80"/>
                  <a:gd name="f88" fmla="+- 0 0 f81"/>
                  <a:gd name="f89" fmla="+- 0 0 f82"/>
                  <a:gd name="f90" fmla="+- 0 0 f83"/>
                  <a:gd name="f91" fmla="+- f84 0 f5"/>
                  <a:gd name="f92" fmla="*/ f85 f4 1"/>
                  <a:gd name="f93" fmla="*/ f86 f4 1"/>
                  <a:gd name="f94" fmla="*/ 10800 f87 1"/>
                  <a:gd name="f95" fmla="*/ 10800 f88 1"/>
                  <a:gd name="f96" fmla="*/ 10800 f89 1"/>
                  <a:gd name="f97" fmla="*/ 10800 f90 1"/>
                  <a:gd name="f98" fmla="*/ f26 f87 1"/>
                  <a:gd name="f99" fmla="*/ f26 f88 1"/>
                  <a:gd name="f100" fmla="*/ f26 f89 1"/>
                  <a:gd name="f101" fmla="*/ f26 f90 1"/>
                  <a:gd name="f102" fmla="*/ 13500 f89 1"/>
                  <a:gd name="f103" fmla="*/ 13500 f90 1"/>
                  <a:gd name="f104" fmla="*/ f27 f89 1"/>
                  <a:gd name="f105" fmla="*/ f27 f90 1"/>
                  <a:gd name="f106" fmla="cos 1 f91"/>
                  <a:gd name="f107" fmla="sin 1 f91"/>
                  <a:gd name="f108" fmla="*/ f92 1 f10"/>
                  <a:gd name="f109" fmla="*/ f93 1 f10"/>
                  <a:gd name="f110" fmla="+- f94 10800 0"/>
                  <a:gd name="f111" fmla="+- f95 10800 0"/>
                  <a:gd name="f112" fmla="+- f96 10800 0"/>
                  <a:gd name="f113" fmla="+- f97 10800 0"/>
                  <a:gd name="f114" fmla="+- f98 10800 0"/>
                  <a:gd name="f115" fmla="+- f99 10800 0"/>
                  <a:gd name="f116" fmla="+- f100 10800 0"/>
                  <a:gd name="f117" fmla="+- f101 10800 0"/>
                  <a:gd name="f118" fmla="+- f102 10800 0"/>
                  <a:gd name="f119" fmla="+- f103 10800 0"/>
                  <a:gd name="f120" fmla="+- f104 10800 0"/>
                  <a:gd name="f121" fmla="+- f105 10800 0"/>
                  <a:gd name="f122" fmla="+- 0 0 f106"/>
                  <a:gd name="f123" fmla="+- 0 0 f107"/>
                  <a:gd name="f124" fmla="+- f108 0 f5"/>
                  <a:gd name="f125" fmla="+- f109 0 f5"/>
                  <a:gd name="f126" fmla="+- f121 0 f119"/>
                  <a:gd name="f127" fmla="+- f120 0 f118"/>
                  <a:gd name="f128" fmla="cos 1 f124"/>
                  <a:gd name="f129" fmla="sin 1 f124"/>
                  <a:gd name="f130" fmla="cos 1 f125"/>
                  <a:gd name="f131" fmla="sin 1 f125"/>
                  <a:gd name="f132" fmla="+- f117 0 f53"/>
                  <a:gd name="f133" fmla="+- f116 0 f53"/>
                  <a:gd name="f134" fmla="+- f115 0 f53"/>
                  <a:gd name="f135" fmla="+- f114 0 f53"/>
                  <a:gd name="f136" fmla="+- f111 0 f39"/>
                  <a:gd name="f137" fmla="+- f110 0 f39"/>
                  <a:gd name="f138" fmla="+- f113 0 f39"/>
                  <a:gd name="f139" fmla="+- f112 0 f39"/>
                  <a:gd name="f140" fmla="*/ f126 f126 1"/>
                  <a:gd name="f141" fmla="*/ f127 f127 1"/>
                  <a:gd name="f142" fmla="+- 0 0 f128"/>
                  <a:gd name="f143" fmla="+- 0 0 f129"/>
                  <a:gd name="f144" fmla="+- 0 0 f130"/>
                  <a:gd name="f145" fmla="+- 0 0 f131"/>
                  <a:gd name="f146" fmla="at2 f132 f133"/>
                  <a:gd name="f147" fmla="at2 f134 f135"/>
                  <a:gd name="f148" fmla="at2 f136 f137"/>
                  <a:gd name="f149" fmla="at2 f138 f139"/>
                  <a:gd name="f150" fmla="+- f140 f141 0"/>
                  <a:gd name="f151" fmla="*/ 10800 f142 1"/>
                  <a:gd name="f152" fmla="*/ 10800 f143 1"/>
                  <a:gd name="f153" fmla="*/ f23 f144 1"/>
                  <a:gd name="f154" fmla="*/ f23 f145 1"/>
                  <a:gd name="f155" fmla="+- f146 f5 0"/>
                  <a:gd name="f156" fmla="+- f147 f5 0"/>
                  <a:gd name="f157" fmla="+- f148 f5 0"/>
                  <a:gd name="f158" fmla="+- f149 f5 0"/>
                  <a:gd name="f159" fmla="sqrt f150"/>
                  <a:gd name="f160" fmla="*/ f151 f151 1"/>
                  <a:gd name="f161" fmla="*/ f152 f152 1"/>
                  <a:gd name="f162" fmla="*/ f153 f153 1"/>
                  <a:gd name="f163" fmla="*/ f154 f154 1"/>
                  <a:gd name="f164" fmla="*/ f155 f10 1"/>
                  <a:gd name="f165" fmla="*/ f156 f10 1"/>
                  <a:gd name="f166" fmla="*/ f157 f10 1"/>
                  <a:gd name="f167" fmla="*/ f158 f10 1"/>
                  <a:gd name="f168" fmla="*/ f21 f159 1"/>
                  <a:gd name="f169" fmla="+- f160 f161 0"/>
                  <a:gd name="f170" fmla="+- f162 f163 0"/>
                  <a:gd name="f171" fmla="*/ f164 1 f4"/>
                  <a:gd name="f172" fmla="*/ f165 1 f4"/>
                  <a:gd name="f173" fmla="*/ f166 1 f4"/>
                  <a:gd name="f174" fmla="*/ f167 1 f4"/>
                  <a:gd name="f175" fmla="*/ f168 f122 1"/>
                  <a:gd name="f176" fmla="*/ f168 f123 1"/>
                  <a:gd name="f177" fmla="sqrt f169"/>
                  <a:gd name="f178" fmla="sqrt f170"/>
                  <a:gd name="f179" fmla="+- 0 0 f171"/>
                  <a:gd name="f180" fmla="+- 0 0 f172"/>
                  <a:gd name="f181" fmla="+- 0 0 f173"/>
                  <a:gd name="f182" fmla="+- 0 0 f174"/>
                  <a:gd name="f183" fmla="+- f120 f175 0"/>
                  <a:gd name="f184" fmla="+- f121 f176 0"/>
                  <a:gd name="f185" fmla="*/ f12 1 f177"/>
                  <a:gd name="f186" fmla="*/ f30 1 f178"/>
                  <a:gd name="f187" fmla="+- 0 0 f179"/>
                  <a:gd name="f188" fmla="+- 0 0 f180"/>
                  <a:gd name="f189" fmla="+- 0 0 f181"/>
                  <a:gd name="f190" fmla="+- 0 0 f182"/>
                  <a:gd name="f191" fmla="*/ f142 f185 1"/>
                  <a:gd name="f192" fmla="*/ f143 f185 1"/>
                  <a:gd name="f193" fmla="*/ f144 f186 1"/>
                  <a:gd name="f194" fmla="*/ f145 f186 1"/>
                  <a:gd name="f195" fmla="*/ f187 f4 1"/>
                  <a:gd name="f196" fmla="*/ f188 f4 1"/>
                  <a:gd name="f197" fmla="*/ f189 f4 1"/>
                  <a:gd name="f198" fmla="*/ f190 f4 1"/>
                  <a:gd name="f199" fmla="+- 10800 0 f191"/>
                  <a:gd name="f200" fmla="+- 10800 0 f192"/>
                  <a:gd name="f201" fmla="+- 10800 0 f193"/>
                  <a:gd name="f202" fmla="+- 10800 0 f194"/>
                  <a:gd name="f203" fmla="*/ f195 1 f10"/>
                  <a:gd name="f204" fmla="*/ f196 1 f10"/>
                  <a:gd name="f205" fmla="*/ f197 1 f10"/>
                  <a:gd name="f206" fmla="*/ f198 1 f10"/>
                  <a:gd name="f207" fmla="*/ f199 f18 1"/>
                  <a:gd name="f208" fmla="*/ f200 f19 1"/>
                  <a:gd name="f209" fmla="*/ f201 f18 1"/>
                  <a:gd name="f210" fmla="*/ f202 f19 1"/>
                  <a:gd name="f211" fmla="+- f203 0 f5"/>
                  <a:gd name="f212" fmla="+- f204 0 f5"/>
                  <a:gd name="f213" fmla="+- f205 0 f5"/>
                  <a:gd name="f214" fmla="+- f206 0 f5"/>
                  <a:gd name="f215" fmla="cos 1 f211"/>
                  <a:gd name="f216" fmla="sin 1 f211"/>
                  <a:gd name="f217" fmla="+- f212 0 f211"/>
                  <a:gd name="f218" fmla="cos 1 f213"/>
                  <a:gd name="f219" fmla="sin 1 f213"/>
                  <a:gd name="f220" fmla="+- f214 0 f213"/>
                  <a:gd name="f221" fmla="+- 0 0 f215"/>
                  <a:gd name="f222" fmla="+- 0 0 f216"/>
                  <a:gd name="f223" fmla="+- f217 0 f3"/>
                  <a:gd name="f224" fmla="+- 0 0 f218"/>
                  <a:gd name="f225" fmla="+- 0 0 f219"/>
                  <a:gd name="f226" fmla="+- f220 f3 0"/>
                  <a:gd name="f227" fmla="*/ f50 f221 1"/>
                  <a:gd name="f228" fmla="*/ f50 f222 1"/>
                  <a:gd name="f229" fmla="?: f217 f223 f217"/>
                  <a:gd name="f230" fmla="*/ f35 f224 1"/>
                  <a:gd name="f231" fmla="*/ f35 f225 1"/>
                  <a:gd name="f232" fmla="?: f220 f220 f226"/>
                  <a:gd name="f233" fmla="*/ f227 f227 1"/>
                  <a:gd name="f234" fmla="*/ f228 f228 1"/>
                  <a:gd name="f235" fmla="*/ f230 f230 1"/>
                  <a:gd name="f236" fmla="*/ f231 f231 1"/>
                  <a:gd name="f237" fmla="+- f233 f234 0"/>
                  <a:gd name="f238" fmla="+- f235 f236 0"/>
                  <a:gd name="f239" fmla="sqrt f237"/>
                  <a:gd name="f240" fmla="sqrt f238"/>
                  <a:gd name="f241" fmla="*/ f54 1 f239"/>
                  <a:gd name="f242" fmla="*/ f40 1 f240"/>
                  <a:gd name="f243" fmla="*/ f221 f241 1"/>
                  <a:gd name="f244" fmla="*/ f222 f241 1"/>
                  <a:gd name="f245" fmla="*/ f224 f242 1"/>
                  <a:gd name="f246" fmla="*/ f225 f242 1"/>
                  <a:gd name="f247" fmla="+- f53 0 f243"/>
                  <a:gd name="f248" fmla="+- f53 0 f244"/>
                  <a:gd name="f249" fmla="+- f39 0 f245"/>
                  <a:gd name="f250" fmla="+- f39 0 f246"/>
                </a:gdLst>
                <a:ahLst>
                  <a:ahPolar gdRefAng="f0" minAng="f9" maxAng="f14">
                    <a:pos x="f207" y="f208"/>
                  </a:ahPolar>
                  <a:ahPolar gdRefR="f2" minR="f9" maxR="f13" gdRefAng="f1" minAng="f9" maxAng="f14">
                    <a:pos x="f209" y="f210"/>
                  </a:ahPolar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1" t="f34" r="f32" b="f33"/>
                <a:pathLst>
                  <a:path w="21600" h="21600">
                    <a:moveTo>
                      <a:pt x="f247" y="f248"/>
                    </a:moveTo>
                    <a:arcTo wR="f50" hR="f50" stAng="f211" swAng="f229"/>
                    <a:lnTo>
                      <a:pt x="f249" y="f250"/>
                    </a:lnTo>
                    <a:arcTo wR="f35" hR="f35" stAng="f213" swAng="f232"/>
                    <a:lnTo>
                      <a:pt x="f119" y="f118"/>
                    </a:lnTo>
                    <a:lnTo>
                      <a:pt x="f184" y="f183"/>
                    </a:lnTo>
                    <a:lnTo>
                      <a:pt x="f121" y="f120"/>
                    </a:lnTo>
                    <a:close/>
                  </a:path>
                </a:pathLst>
              </a:custGeom>
              <a:solidFill>
                <a:srgbClr val="E4002B">
                  <a:alpha val="75000"/>
                </a:srgbClr>
              </a:solidFill>
              <a:ln w="36000">
                <a:solidFill>
                  <a:srgbClr val="6D2077"/>
                </a:solidFill>
                <a:prstDash val="solid"/>
                <a:round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4338000" y="2880000"/>
                <a:ext cx="288000" cy="288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5274000" y="3240000"/>
                <a:ext cx="288000" cy="288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4800600" y="3528000"/>
                <a:ext cx="288000" cy="288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4440600" y="3240000"/>
                <a:ext cx="288000" cy="288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4440600" y="3816000"/>
                <a:ext cx="288000" cy="2880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B81C"/>
              </a:solidFill>
              <a:ln w="36000">
                <a:solidFill>
                  <a:srgbClr val="E87722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4464000" y="3744000"/>
                <a:ext cx="236880" cy="2372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600"/>
                  <a:gd name="f7" fmla="val 10800"/>
                  <a:gd name="f8" fmla="+- 0 0 0"/>
                  <a:gd name="f9" fmla="*/ f3 1 21600"/>
                  <a:gd name="f10" fmla="*/ f4 1 21600"/>
                  <a:gd name="f11" fmla="*/ f8 f0 1"/>
                  <a:gd name="f12" fmla="*/ 5400 f9 1"/>
                  <a:gd name="f13" fmla="*/ 16200 f9 1"/>
                  <a:gd name="f14" fmla="*/ 16200 f10 1"/>
                  <a:gd name="f15" fmla="*/ 5400 f10 1"/>
                  <a:gd name="f16" fmla="*/ 10800 f9 1"/>
                  <a:gd name="f17" fmla="*/ 0 f10 1"/>
                  <a:gd name="f18" fmla="*/ f11 1 f2"/>
                  <a:gd name="f19" fmla="*/ 0 f9 1"/>
                  <a:gd name="f20" fmla="*/ 10800 f10 1"/>
                  <a:gd name="f21" fmla="*/ 21600 f10 1"/>
                  <a:gd name="f22" fmla="*/ 21600 f9 1"/>
                  <a:gd name="f23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16" y="f17"/>
                  </a:cxn>
                  <a:cxn ang="f23">
                    <a:pos x="f19" y="f20"/>
                  </a:cxn>
                  <a:cxn ang="f23">
                    <a:pos x="f16" y="f21"/>
                  </a:cxn>
                  <a:cxn ang="f23">
                    <a:pos x="f22" y="f20"/>
                  </a:cxn>
                </a:cxnLst>
                <a:rect l="f12" t="f15" r="f13" b="f14"/>
                <a:pathLst>
                  <a:path w="21600" h="21600">
                    <a:moveTo>
                      <a:pt x="f7" y="f5"/>
                    </a:moveTo>
                    <a:lnTo>
                      <a:pt x="f6" y="f7"/>
                    </a:lnTo>
                    <a:lnTo>
                      <a:pt x="f7" y="f6"/>
                    </a:lnTo>
                    <a:lnTo>
                      <a:pt x="f5" y="f7"/>
                    </a:lnTo>
                    <a:lnTo>
                      <a:pt x="f7" y="f5"/>
                    </a:lnTo>
                    <a:close/>
                  </a:path>
                </a:pathLst>
              </a:custGeom>
              <a:solidFill>
                <a:srgbClr val="78BE20"/>
              </a:solidFill>
              <a:ln w="36000">
                <a:solidFill>
                  <a:srgbClr val="44693D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08" name="Freeform 107"/>
              <p:cNvSpPr/>
              <p:nvPr/>
            </p:nvSpPr>
            <p:spPr>
              <a:xfrm>
                <a:off x="4176000" y="3434759"/>
                <a:ext cx="236880" cy="2372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600"/>
                  <a:gd name="f7" fmla="val 10800"/>
                  <a:gd name="f8" fmla="+- 0 0 0"/>
                  <a:gd name="f9" fmla="*/ f3 1 21600"/>
                  <a:gd name="f10" fmla="*/ f4 1 21600"/>
                  <a:gd name="f11" fmla="*/ f8 f0 1"/>
                  <a:gd name="f12" fmla="*/ 5400 f9 1"/>
                  <a:gd name="f13" fmla="*/ 16200 f9 1"/>
                  <a:gd name="f14" fmla="*/ 16200 f10 1"/>
                  <a:gd name="f15" fmla="*/ 5400 f10 1"/>
                  <a:gd name="f16" fmla="*/ 10800 f9 1"/>
                  <a:gd name="f17" fmla="*/ 0 f10 1"/>
                  <a:gd name="f18" fmla="*/ f11 1 f2"/>
                  <a:gd name="f19" fmla="*/ 0 f9 1"/>
                  <a:gd name="f20" fmla="*/ 10800 f10 1"/>
                  <a:gd name="f21" fmla="*/ 21600 f10 1"/>
                  <a:gd name="f22" fmla="*/ 21600 f9 1"/>
                  <a:gd name="f23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16" y="f17"/>
                  </a:cxn>
                  <a:cxn ang="f23">
                    <a:pos x="f19" y="f20"/>
                  </a:cxn>
                  <a:cxn ang="f23">
                    <a:pos x="f16" y="f21"/>
                  </a:cxn>
                  <a:cxn ang="f23">
                    <a:pos x="f22" y="f20"/>
                  </a:cxn>
                </a:cxnLst>
                <a:rect l="f12" t="f15" r="f13" b="f14"/>
                <a:pathLst>
                  <a:path w="21600" h="21600">
                    <a:moveTo>
                      <a:pt x="f7" y="f5"/>
                    </a:moveTo>
                    <a:lnTo>
                      <a:pt x="f6" y="f7"/>
                    </a:lnTo>
                    <a:lnTo>
                      <a:pt x="f7" y="f6"/>
                    </a:lnTo>
                    <a:lnTo>
                      <a:pt x="f5" y="f7"/>
                    </a:lnTo>
                    <a:lnTo>
                      <a:pt x="f7" y="f5"/>
                    </a:lnTo>
                    <a:close/>
                  </a:path>
                </a:pathLst>
              </a:custGeom>
              <a:solidFill>
                <a:srgbClr val="78BE20"/>
              </a:solidFill>
              <a:ln w="36000">
                <a:solidFill>
                  <a:srgbClr val="44693D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4896000" y="3002759"/>
                <a:ext cx="236880" cy="2372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600"/>
                  <a:gd name="f7" fmla="val 10800"/>
                  <a:gd name="f8" fmla="+- 0 0 0"/>
                  <a:gd name="f9" fmla="*/ f3 1 21600"/>
                  <a:gd name="f10" fmla="*/ f4 1 21600"/>
                  <a:gd name="f11" fmla="*/ f8 f0 1"/>
                  <a:gd name="f12" fmla="*/ 5400 f9 1"/>
                  <a:gd name="f13" fmla="*/ 16200 f9 1"/>
                  <a:gd name="f14" fmla="*/ 16200 f10 1"/>
                  <a:gd name="f15" fmla="*/ 5400 f10 1"/>
                  <a:gd name="f16" fmla="*/ 10800 f9 1"/>
                  <a:gd name="f17" fmla="*/ 0 f10 1"/>
                  <a:gd name="f18" fmla="*/ f11 1 f2"/>
                  <a:gd name="f19" fmla="*/ 0 f9 1"/>
                  <a:gd name="f20" fmla="*/ 10800 f10 1"/>
                  <a:gd name="f21" fmla="*/ 21600 f10 1"/>
                  <a:gd name="f22" fmla="*/ 21600 f9 1"/>
                  <a:gd name="f23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16" y="f17"/>
                  </a:cxn>
                  <a:cxn ang="f23">
                    <a:pos x="f19" y="f20"/>
                  </a:cxn>
                  <a:cxn ang="f23">
                    <a:pos x="f16" y="f21"/>
                  </a:cxn>
                  <a:cxn ang="f23">
                    <a:pos x="f22" y="f20"/>
                  </a:cxn>
                </a:cxnLst>
                <a:rect l="f12" t="f15" r="f13" b="f14"/>
                <a:pathLst>
                  <a:path w="21600" h="21600">
                    <a:moveTo>
                      <a:pt x="f7" y="f5"/>
                    </a:moveTo>
                    <a:lnTo>
                      <a:pt x="f6" y="f7"/>
                    </a:lnTo>
                    <a:lnTo>
                      <a:pt x="f7" y="f6"/>
                    </a:lnTo>
                    <a:lnTo>
                      <a:pt x="f5" y="f7"/>
                    </a:lnTo>
                    <a:lnTo>
                      <a:pt x="f7" y="f5"/>
                    </a:lnTo>
                    <a:close/>
                  </a:path>
                </a:pathLst>
              </a:custGeom>
              <a:solidFill>
                <a:srgbClr val="78BE20"/>
              </a:solidFill>
              <a:ln w="36000">
                <a:solidFill>
                  <a:srgbClr val="44693D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5307120" y="3168000"/>
                <a:ext cx="236880" cy="2372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600"/>
                  <a:gd name="f7" fmla="val 10800"/>
                  <a:gd name="f8" fmla="+- 0 0 0"/>
                  <a:gd name="f9" fmla="*/ f3 1 21600"/>
                  <a:gd name="f10" fmla="*/ f4 1 21600"/>
                  <a:gd name="f11" fmla="*/ f8 f0 1"/>
                  <a:gd name="f12" fmla="*/ 5400 f9 1"/>
                  <a:gd name="f13" fmla="*/ 16200 f9 1"/>
                  <a:gd name="f14" fmla="*/ 16200 f10 1"/>
                  <a:gd name="f15" fmla="*/ 5400 f10 1"/>
                  <a:gd name="f16" fmla="*/ 10800 f9 1"/>
                  <a:gd name="f17" fmla="*/ 0 f10 1"/>
                  <a:gd name="f18" fmla="*/ f11 1 f2"/>
                  <a:gd name="f19" fmla="*/ 0 f9 1"/>
                  <a:gd name="f20" fmla="*/ 10800 f10 1"/>
                  <a:gd name="f21" fmla="*/ 21600 f10 1"/>
                  <a:gd name="f22" fmla="*/ 21600 f9 1"/>
                  <a:gd name="f23" fmla="+- f18 0 f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16" y="f17"/>
                  </a:cxn>
                  <a:cxn ang="f23">
                    <a:pos x="f19" y="f20"/>
                  </a:cxn>
                  <a:cxn ang="f23">
                    <a:pos x="f16" y="f21"/>
                  </a:cxn>
                  <a:cxn ang="f23">
                    <a:pos x="f22" y="f20"/>
                  </a:cxn>
                </a:cxnLst>
                <a:rect l="f12" t="f15" r="f13" b="f14"/>
                <a:pathLst>
                  <a:path w="21600" h="21600">
                    <a:moveTo>
                      <a:pt x="f7" y="f5"/>
                    </a:moveTo>
                    <a:lnTo>
                      <a:pt x="f6" y="f7"/>
                    </a:lnTo>
                    <a:lnTo>
                      <a:pt x="f7" y="f6"/>
                    </a:lnTo>
                    <a:lnTo>
                      <a:pt x="f5" y="f7"/>
                    </a:lnTo>
                    <a:lnTo>
                      <a:pt x="f7" y="f5"/>
                    </a:lnTo>
                    <a:close/>
                  </a:path>
                </a:pathLst>
              </a:custGeom>
              <a:solidFill>
                <a:srgbClr val="78BE20"/>
              </a:solidFill>
              <a:ln w="36000">
                <a:solidFill>
                  <a:srgbClr val="44693D"/>
                </a:solidFill>
                <a:prstDash val="solid"/>
              </a:ln>
            </p:spPr>
            <p:txBody>
              <a:bodyPr vert="horz" wrap="none" lIns="81000" tIns="47250" rIns="81000" bIns="47250" anchor="ctr" anchorCtr="0" compatLnSpc="0"/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endParaRPr lang="en-AU" sz="1350">
                  <a:latin typeface="Arial" pitchFamily="18"/>
                  <a:ea typeface="Droid Sans Fallback" pitchFamily="2"/>
                  <a:cs typeface="FreeSans" pitchFamily="2"/>
                </a:endParaRPr>
              </a:p>
            </p:txBody>
          </p:sp>
        </p:grpSp>
        <p:sp>
          <p:nvSpPr>
            <p:cNvPr id="69" name="Oval 68"/>
            <p:cNvSpPr/>
            <p:nvPr/>
          </p:nvSpPr>
          <p:spPr>
            <a:xfrm>
              <a:off x="3403255" y="1916832"/>
              <a:ext cx="2248865" cy="208823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cxnSp>
          <p:nvCxnSpPr>
            <p:cNvPr id="82" name="Straight Arrow Connector 81"/>
            <p:cNvCxnSpPr>
              <a:stCxn id="96" idx="2"/>
            </p:cNvCxnSpPr>
            <p:nvPr/>
          </p:nvCxnSpPr>
          <p:spPr>
            <a:xfrm>
              <a:off x="4068124" y="1700935"/>
              <a:ext cx="143836" cy="21589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164807" y="2214535"/>
            <a:ext cx="2943001" cy="2451850"/>
            <a:chOff x="4029075" y="2952712"/>
            <a:chExt cx="3924001" cy="3269133"/>
          </a:xfrm>
        </p:grpSpPr>
        <p:sp>
          <p:nvSpPr>
            <p:cNvPr id="10" name="Freeform 9"/>
            <p:cNvSpPr/>
            <p:nvPr/>
          </p:nvSpPr>
          <p:spPr>
            <a:xfrm>
              <a:off x="5286375" y="2952712"/>
              <a:ext cx="1171575" cy="457238"/>
            </a:xfrm>
            <a:custGeom>
              <a:avLst/>
              <a:gdLst>
                <a:gd name="connsiteX0" fmla="*/ 1171575 w 1171575"/>
                <a:gd name="connsiteY0" fmla="*/ 133388 h 457238"/>
                <a:gd name="connsiteX1" fmla="*/ 952500 w 1171575"/>
                <a:gd name="connsiteY1" fmla="*/ 9563 h 457238"/>
                <a:gd name="connsiteX2" fmla="*/ 647700 w 1171575"/>
                <a:gd name="connsiteY2" fmla="*/ 19088 h 457238"/>
                <a:gd name="connsiteX3" fmla="*/ 476250 w 1171575"/>
                <a:gd name="connsiteY3" fmla="*/ 104813 h 457238"/>
                <a:gd name="connsiteX4" fmla="*/ 0 w 1171575"/>
                <a:gd name="connsiteY4" fmla="*/ 457238 h 4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575" h="457238">
                  <a:moveTo>
                    <a:pt x="1171575" y="133388"/>
                  </a:moveTo>
                  <a:cubicBezTo>
                    <a:pt x="1105693" y="81000"/>
                    <a:pt x="1039812" y="28613"/>
                    <a:pt x="952500" y="9563"/>
                  </a:cubicBezTo>
                  <a:cubicBezTo>
                    <a:pt x="865188" y="-9487"/>
                    <a:pt x="727075" y="3213"/>
                    <a:pt x="647700" y="19088"/>
                  </a:cubicBezTo>
                  <a:cubicBezTo>
                    <a:pt x="568325" y="34963"/>
                    <a:pt x="584200" y="31788"/>
                    <a:pt x="476250" y="104813"/>
                  </a:cubicBezTo>
                  <a:cubicBezTo>
                    <a:pt x="368300" y="177838"/>
                    <a:pt x="184150" y="317538"/>
                    <a:pt x="0" y="457238"/>
                  </a:cubicBez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grpSp>
          <p:nvGrpSpPr>
            <p:cNvPr id="7" name="Group 125"/>
            <p:cNvGrpSpPr/>
            <p:nvPr/>
          </p:nvGrpSpPr>
          <p:grpSpPr>
            <a:xfrm>
              <a:off x="4424684" y="5069582"/>
              <a:ext cx="3528392" cy="1152263"/>
              <a:chOff x="5148064" y="5013176"/>
              <a:chExt cx="3528392" cy="1152263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5687640" y="5229200"/>
                <a:ext cx="2988816" cy="936239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38100">
                <a:solidFill>
                  <a:srgbClr val="FF0000"/>
                </a:solidFill>
              </a:ln>
            </p:spPr>
            <p:txBody>
              <a:bodyPr vert="horz" wrap="square" lIns="67500" tIns="33750" rIns="67500" bIns="33750" anchorCtr="0" compatLnSpc="0">
                <a:spAutoFit/>
              </a:bodyPr>
              <a:lstStyle>
                <a:defPPr lvl="0">
                  <a:buSzPct val="45000"/>
                  <a:buFont typeface="StarSymbol"/>
                  <a:buNone/>
                  <a:defRPr lang="en-US"/>
                </a:defPPr>
                <a:lvl1pPr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45000"/>
                  <a:buFont typeface="StarSymbol"/>
                  <a:buNone/>
                  <a:tabLst/>
                  <a:defRPr b="0" i="0" u="none" strike="noStrike">
                    <a:ln>
                      <a:noFill/>
                    </a:ln>
                    <a:latin typeface="Bitstream Vera Sans" pitchFamily="34"/>
                    <a:ea typeface="Droid Sans Fallback" pitchFamily="2"/>
                    <a:cs typeface="FreeSans" pitchFamily="2"/>
                  </a:defRPr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r>
                  <a:rPr lang="en-AU" sz="1350" dirty="0"/>
                  <a:t>Sulfide differentiation, migration, recycling, sulfide-silicate interactions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5148064" y="5013176"/>
                <a:ext cx="493724" cy="8422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67500" tIns="33750" rIns="67500" bIns="33750" anchorCtr="0" compatLnSpc="0">
                <a:spAutoFit/>
              </a:bodyPr>
              <a:lstStyle>
                <a:defPPr lvl="0">
                  <a:buSzPct val="45000"/>
                  <a:buFont typeface="StarSymbol"/>
                  <a:buNone/>
                </a:defPPr>
                <a:lvl1pPr lvl="0">
                  <a:buSzPct val="45000"/>
                  <a:buFont typeface="StarSymbol"/>
                  <a:buChar char="●"/>
                </a:lvl1pPr>
                <a:lvl2pPr lvl="1">
                  <a:buSzPct val="45000"/>
                  <a:buFont typeface="StarSymbol"/>
                  <a:buChar char="●"/>
                </a:lvl2pPr>
                <a:lvl3pPr lvl="2">
                  <a:buSzPct val="45000"/>
                  <a:buFont typeface="StarSymbol"/>
                  <a:buChar char="●"/>
                </a:lvl3pPr>
                <a:lvl4pPr lvl="3">
                  <a:buSzPct val="45000"/>
                  <a:buFont typeface="StarSymbol"/>
                  <a:buChar char="●"/>
                </a:lvl4pPr>
                <a:lvl5pPr lvl="4">
                  <a:buSzPct val="45000"/>
                  <a:buFont typeface="StarSymbol"/>
                  <a:buChar char="●"/>
                </a:lvl5pPr>
                <a:lvl6pPr lvl="5">
                  <a:buSzPct val="45000"/>
                  <a:buFont typeface="StarSymbol"/>
                  <a:buChar char="●"/>
                </a:lvl6pPr>
                <a:lvl7pPr lvl="6">
                  <a:buSzPct val="45000"/>
                  <a:buFont typeface="StarSymbol"/>
                  <a:buChar char="●"/>
                </a:lvl7pPr>
                <a:lvl8pPr lvl="7">
                  <a:buSzPct val="45000"/>
                  <a:buFont typeface="StarSymbol"/>
                  <a:buChar char="●"/>
                </a:lvl8pPr>
                <a:lvl9pPr lvl="8">
                  <a:buSzPct val="45000"/>
                  <a:buFont typeface="StarSymbol"/>
                  <a:buChar char="●"/>
                </a:lvl9pPr>
              </a:lstStyle>
              <a:p>
                <a:pPr hangingPunct="0">
                  <a:buNone/>
                </a:pPr>
                <a:r>
                  <a:rPr lang="en-AU" sz="3600" dirty="0">
                    <a:solidFill>
                      <a:srgbClr val="004B87"/>
                    </a:solidFill>
                    <a:latin typeface="Calibri" pitchFamily="34"/>
                    <a:ea typeface="Droid Sans Fallback" pitchFamily="2"/>
                    <a:cs typeface="FreeSans" pitchFamily="2"/>
                  </a:rPr>
                  <a:t>4</a:t>
                </a:r>
              </a:p>
            </p:txBody>
          </p:sp>
        </p:grpSp>
        <p:sp>
          <p:nvSpPr>
            <p:cNvPr id="11" name="Freeform 10"/>
            <p:cNvSpPr/>
            <p:nvPr/>
          </p:nvSpPr>
          <p:spPr>
            <a:xfrm>
              <a:off x="4029075" y="3457575"/>
              <a:ext cx="1343025" cy="800100"/>
            </a:xfrm>
            <a:custGeom>
              <a:avLst/>
              <a:gdLst>
                <a:gd name="connsiteX0" fmla="*/ 1343025 w 1343025"/>
                <a:gd name="connsiteY0" fmla="*/ 28575 h 800100"/>
                <a:gd name="connsiteX1" fmla="*/ 1162050 w 1343025"/>
                <a:gd name="connsiteY1" fmla="*/ 0 h 800100"/>
                <a:gd name="connsiteX2" fmla="*/ 952500 w 1343025"/>
                <a:gd name="connsiteY2" fmla="*/ 85725 h 800100"/>
                <a:gd name="connsiteX3" fmla="*/ 771525 w 1343025"/>
                <a:gd name="connsiteY3" fmla="*/ 247650 h 800100"/>
                <a:gd name="connsiteX4" fmla="*/ 600075 w 1343025"/>
                <a:gd name="connsiteY4" fmla="*/ 371475 h 800100"/>
                <a:gd name="connsiteX5" fmla="*/ 28575 w 1343025"/>
                <a:gd name="connsiteY5" fmla="*/ 600075 h 800100"/>
                <a:gd name="connsiteX6" fmla="*/ 0 w 1343025"/>
                <a:gd name="connsiteY6" fmla="*/ 666750 h 800100"/>
                <a:gd name="connsiteX7" fmla="*/ 9525 w 1343025"/>
                <a:gd name="connsiteY7" fmla="*/ 752475 h 800100"/>
                <a:gd name="connsiteX8" fmla="*/ 161925 w 1343025"/>
                <a:gd name="connsiteY8" fmla="*/ 800100 h 800100"/>
                <a:gd name="connsiteX9" fmla="*/ 1343025 w 1343025"/>
                <a:gd name="connsiteY9" fmla="*/ 28575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3025" h="800100">
                  <a:moveTo>
                    <a:pt x="1343025" y="28575"/>
                  </a:moveTo>
                  <a:lnTo>
                    <a:pt x="1162050" y="0"/>
                  </a:lnTo>
                  <a:lnTo>
                    <a:pt x="952500" y="85725"/>
                  </a:lnTo>
                  <a:lnTo>
                    <a:pt x="771525" y="247650"/>
                  </a:lnTo>
                  <a:lnTo>
                    <a:pt x="600075" y="371475"/>
                  </a:lnTo>
                  <a:lnTo>
                    <a:pt x="28575" y="600075"/>
                  </a:lnTo>
                  <a:lnTo>
                    <a:pt x="0" y="666750"/>
                  </a:lnTo>
                  <a:lnTo>
                    <a:pt x="9525" y="752475"/>
                  </a:lnTo>
                  <a:lnTo>
                    <a:pt x="161925" y="800100"/>
                  </a:lnTo>
                  <a:lnTo>
                    <a:pt x="1343025" y="28575"/>
                  </a:lnTo>
                  <a:close/>
                </a:path>
              </a:pathLst>
            </a:custGeom>
            <a:solidFill>
              <a:srgbClr val="FFB81C"/>
            </a:solidFill>
            <a:ln>
              <a:noFill/>
              <a:prstDash val="solid"/>
            </a:ln>
          </p:spPr>
          <p:txBody>
            <a:bodyPr vert="horz" wrap="none" lIns="67500" tIns="33750" rIns="67500" bIns="33750" anchor="ctr" anchorCtr="0" compatLnSpc="0"/>
            <a:lstStyle/>
            <a:p>
              <a:pPr hangingPunct="0">
                <a:buSzPct val="45000"/>
                <a:buFont typeface="StarSymbol"/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6677025" y="3476625"/>
              <a:ext cx="123825" cy="685800"/>
            </a:xfrm>
            <a:custGeom>
              <a:avLst/>
              <a:gdLst>
                <a:gd name="connsiteX0" fmla="*/ 0 w 123825"/>
                <a:gd name="connsiteY0" fmla="*/ 0 h 685800"/>
                <a:gd name="connsiteX1" fmla="*/ 28575 w 123825"/>
                <a:gd name="connsiteY1" fmla="*/ 285750 h 685800"/>
                <a:gd name="connsiteX2" fmla="*/ 28575 w 123825"/>
                <a:gd name="connsiteY2" fmla="*/ 495300 h 685800"/>
                <a:gd name="connsiteX3" fmla="*/ 57150 w 123825"/>
                <a:gd name="connsiteY3" fmla="*/ 685800 h 685800"/>
                <a:gd name="connsiteX4" fmla="*/ 76200 w 123825"/>
                <a:gd name="connsiteY4" fmla="*/ 466725 h 685800"/>
                <a:gd name="connsiteX5" fmla="*/ 114300 w 123825"/>
                <a:gd name="connsiteY5" fmla="*/ 314325 h 685800"/>
                <a:gd name="connsiteX6" fmla="*/ 104775 w 123825"/>
                <a:gd name="connsiteY6" fmla="*/ 209550 h 685800"/>
                <a:gd name="connsiteX7" fmla="*/ 104775 w 123825"/>
                <a:gd name="connsiteY7" fmla="*/ 114300 h 685800"/>
                <a:gd name="connsiteX8" fmla="*/ 123825 w 123825"/>
                <a:gd name="connsiteY8" fmla="*/ 57150 h 685800"/>
                <a:gd name="connsiteX9" fmla="*/ 0 w 123825"/>
                <a:gd name="connsiteY9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825" h="685800">
                  <a:moveTo>
                    <a:pt x="0" y="0"/>
                  </a:moveTo>
                  <a:lnTo>
                    <a:pt x="28575" y="285750"/>
                  </a:lnTo>
                  <a:lnTo>
                    <a:pt x="28575" y="495300"/>
                  </a:lnTo>
                  <a:lnTo>
                    <a:pt x="57150" y="685800"/>
                  </a:lnTo>
                  <a:lnTo>
                    <a:pt x="76200" y="466725"/>
                  </a:lnTo>
                  <a:lnTo>
                    <a:pt x="114300" y="314325"/>
                  </a:lnTo>
                  <a:lnTo>
                    <a:pt x="104775" y="209550"/>
                  </a:lnTo>
                  <a:lnTo>
                    <a:pt x="104775" y="114300"/>
                  </a:lnTo>
                  <a:lnTo>
                    <a:pt x="123825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1C"/>
            </a:solidFill>
            <a:ln>
              <a:noFill/>
              <a:prstDash val="solid"/>
            </a:ln>
          </p:spPr>
          <p:txBody>
            <a:bodyPr vert="horz" wrap="none" lIns="67500" tIns="33750" rIns="67500" bIns="33750" anchor="ctr" anchorCtr="0" compatLnSpc="0"/>
            <a:lstStyle/>
            <a:p>
              <a:pPr hangingPunct="0">
                <a:buSzPct val="45000"/>
                <a:buFont typeface="StarSymbol"/>
                <a:buNone/>
              </a:pPr>
              <a:endParaRPr lang="en-AU" sz="1350">
                <a:latin typeface="Arial" pitchFamily="18"/>
                <a:ea typeface="Droid Sans Fallback" pitchFamily="2"/>
                <a:cs typeface="Free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1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32383-FB50-4B7B-8BB8-AFA2648B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30901"/>
            <a:ext cx="6346031" cy="639365"/>
          </a:xfrm>
        </p:spPr>
        <p:txBody>
          <a:bodyPr>
            <a:noAutofit/>
          </a:bodyPr>
          <a:lstStyle/>
          <a:p>
            <a:r>
              <a:rPr lang="en-AU" sz="1800" dirty="0"/>
              <a:t>What is the threshold for anomalous Ni in an ultramafic rock?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E056C-EBBA-45BA-9CD8-8D3B62894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0267" y="6702910"/>
            <a:ext cx="385052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BE124A-B5C5-46E0-B944-45307B126769}" type="slidenum">
              <a:rPr lang="en-AU" smtClean="0"/>
              <a:pPr/>
              <a:t>50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6D50C-E718-4DC1-8F04-5048C285C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635" y="1371887"/>
            <a:ext cx="3407569" cy="2928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64B1AC-F442-4F63-8CD7-05997593E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989" y="1384255"/>
            <a:ext cx="3407569" cy="2928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A99935-FFD6-47EF-B1E9-42967575AD8C}"/>
              </a:ext>
            </a:extLst>
          </p:cNvPr>
          <p:cNvSpPr txBox="1"/>
          <p:nvPr/>
        </p:nvSpPr>
        <p:spPr>
          <a:xfrm>
            <a:off x="1689475" y="830308"/>
            <a:ext cx="35864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Ntaka, Tanzania  (high-Mg basalt parent magma)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798FE-E393-4381-AADD-E6FF9C8CF181}"/>
              </a:ext>
            </a:extLst>
          </p:cNvPr>
          <p:cNvSpPr txBox="1"/>
          <p:nvPr/>
        </p:nvSpPr>
        <p:spPr>
          <a:xfrm>
            <a:off x="2627785" y="3381840"/>
            <a:ext cx="17091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</a:rPr>
              <a:t>Samples with &gt;0.5% S</a:t>
            </a:r>
          </a:p>
        </p:txBody>
      </p:sp>
    </p:spTree>
    <p:extLst>
      <p:ext uri="{BB962C8B-B14F-4D97-AF65-F5344CB8AC3E}">
        <p14:creationId xmlns:p14="http://schemas.microsoft.com/office/powerpoint/2010/main" val="7265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603282" y="78111"/>
            <a:ext cx="16130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b="1" dirty="0">
                <a:solidFill>
                  <a:srgbClr val="00313C"/>
                </a:solidFill>
              </a:rPr>
              <a:t>Can we use PGEs?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53596" y="4827753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A992E40-1DD2-4E4D-9903-D12F6E6DC271}" type="slidenum">
              <a:rPr lang="en-AU" sz="1050" b="1">
                <a:solidFill>
                  <a:schemeClr val="bg1"/>
                </a:solidFill>
              </a:rPr>
              <a:pPr/>
              <a:t>51</a:t>
            </a:fld>
            <a:endParaRPr lang="en-AU" sz="105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8596" y="1062565"/>
            <a:ext cx="23086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b="1" i="1" dirty="0">
                <a:solidFill>
                  <a:srgbClr val="00A9CE"/>
                </a:solidFill>
                <a:sym typeface="Wingdings" panose="05000000000000000000" pitchFamily="2" charset="2"/>
              </a:rPr>
              <a:t> </a:t>
            </a:r>
            <a:r>
              <a:rPr lang="en-AU" sz="1050" b="1" i="1" dirty="0">
                <a:solidFill>
                  <a:srgbClr val="00A9CE"/>
                </a:solidFill>
              </a:rPr>
              <a:t>Example at Long Victor, Kambalda: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614" y="3453508"/>
            <a:ext cx="6589982" cy="137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786066" y="1333648"/>
            <a:ext cx="3050076" cy="2218877"/>
            <a:chOff x="247650" y="198438"/>
            <a:chExt cx="3165475" cy="2393950"/>
          </a:xfrm>
        </p:grpSpPr>
        <p:pic>
          <p:nvPicPr>
            <p:cNvPr id="18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7650" y="198438"/>
              <a:ext cx="3165475" cy="2393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733550" y="330200"/>
              <a:ext cx="1506538" cy="66198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1686295" y="267044"/>
              <a:ext cx="772267" cy="298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sz="1200" b="1" dirty="0">
                  <a:solidFill>
                    <a:srgbClr val="FF0000"/>
                  </a:solidFill>
                </a:rPr>
                <a:t>Enriched</a:t>
              </a:r>
            </a:p>
          </p:txBody>
        </p:sp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573088" y="1246188"/>
              <a:ext cx="2559050" cy="964294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7" name="Text Box 14"/>
            <p:cNvSpPr txBox="1">
              <a:spLocks noChangeArrowheads="1"/>
            </p:cNvSpPr>
            <p:nvPr/>
          </p:nvSpPr>
          <p:spPr bwMode="auto">
            <a:xfrm>
              <a:off x="2366545" y="1931018"/>
              <a:ext cx="797555" cy="2988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sz="1200" b="1" dirty="0">
                  <a:solidFill>
                    <a:srgbClr val="0000FF"/>
                  </a:solidFill>
                </a:rPr>
                <a:t>Depleted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143000" y="4878841"/>
            <a:ext cx="274626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bg1"/>
                </a:solidFill>
              </a:rPr>
              <a:t>Nancy SGA2015 workshop Aug. 2015  I  Margaux Le Vaillant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14940" y="523402"/>
            <a:ext cx="7649352" cy="3963477"/>
            <a:chOff x="-276783" y="3290944"/>
            <a:chExt cx="10199139" cy="5284633"/>
          </a:xfrm>
        </p:grpSpPr>
        <p:sp>
          <p:nvSpPr>
            <p:cNvPr id="31" name="TextBox 30"/>
            <p:cNvSpPr txBox="1"/>
            <p:nvPr/>
          </p:nvSpPr>
          <p:spPr>
            <a:xfrm>
              <a:off x="-276783" y="3290944"/>
              <a:ext cx="987480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b="1" dirty="0"/>
                <a:t>Work well in komatiites. Subtle positive and negative anomalies in PGE (Pd-Pt in particular) in komatiite host units (100’s m scale vectoring) using ratios Pt/Ti, Pd/Ti (invariant to olivine fractionation)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989774" y="8113912"/>
              <a:ext cx="19325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25" b="1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Heggie et al., 2012 Econ Geol</a:t>
              </a:r>
            </a:p>
            <a:p>
              <a:r>
                <a:rPr lang="en-GB" sz="825" b="1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Barnes et al., 2013 Econ Geol</a:t>
              </a:r>
              <a:endParaRPr lang="en-AU" sz="825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AC4C8A5-A7B7-4796-9F14-E29F7747A67A}"/>
              </a:ext>
            </a:extLst>
          </p:cNvPr>
          <p:cNvSpPr txBox="1"/>
          <p:nvPr/>
        </p:nvSpPr>
        <p:spPr>
          <a:xfrm>
            <a:off x="4429125" y="1805940"/>
            <a:ext cx="3835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Can we do the same in mafic systems?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42A7F-77F9-4578-A2B5-4DF384D099C6}"/>
              </a:ext>
            </a:extLst>
          </p:cNvPr>
          <p:cNvSpPr txBox="1"/>
          <p:nvPr/>
        </p:nvSpPr>
        <p:spPr>
          <a:xfrm>
            <a:off x="3715865" y="1416483"/>
            <a:ext cx="19062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FF0000"/>
                </a:solidFill>
              </a:rPr>
              <a:t>Enrichment due to trace sulfide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1D7BFD-6949-48D0-8AEC-462E35CC7F06}"/>
              </a:ext>
            </a:extLst>
          </p:cNvPr>
          <p:cNvSpPr txBox="1"/>
          <p:nvPr/>
        </p:nvSpPr>
        <p:spPr>
          <a:xfrm>
            <a:off x="3727008" y="2945369"/>
            <a:ext cx="20842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00FF"/>
                </a:solidFill>
              </a:rPr>
              <a:t>Depletion due to sulfide extraction</a:t>
            </a:r>
          </a:p>
        </p:txBody>
      </p:sp>
    </p:spTree>
    <p:extLst>
      <p:ext uri="{BB962C8B-B14F-4D97-AF65-F5344CB8AC3E}">
        <p14:creationId xmlns:p14="http://schemas.microsoft.com/office/powerpoint/2010/main" val="69249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BC10F-4BA5-4374-AEBA-977D52DB7A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Barnes Lithochem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E7C8D-AF03-4F4E-85F8-433E91A28A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52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FF679E-3371-47D0-AC21-CD9C0683F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95" y="1017270"/>
            <a:ext cx="7740810" cy="3713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5B8738-2CB9-4C04-AD5F-65431EC89AC3}"/>
              </a:ext>
            </a:extLst>
          </p:cNvPr>
          <p:cNvSpPr txBox="1"/>
          <p:nvPr/>
        </p:nvSpPr>
        <p:spPr>
          <a:xfrm rot="16200000">
            <a:off x="4488801" y="3180771"/>
            <a:ext cx="4869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200" dirty="0"/>
              <a:t>Pt/Ti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498E1-42A2-49C0-B2A9-5B7CBB594987}"/>
              </a:ext>
            </a:extLst>
          </p:cNvPr>
          <p:cNvSpPr txBox="1"/>
          <p:nvPr/>
        </p:nvSpPr>
        <p:spPr>
          <a:xfrm rot="16200000">
            <a:off x="781931" y="3252778"/>
            <a:ext cx="5123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200" dirty="0"/>
              <a:t>Pd/Ti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9DAB06-6178-43EB-ABB0-0C863347A57C}"/>
              </a:ext>
            </a:extLst>
          </p:cNvPr>
          <p:cNvSpPr txBox="1"/>
          <p:nvPr/>
        </p:nvSpPr>
        <p:spPr>
          <a:xfrm>
            <a:off x="1038091" y="130697"/>
            <a:ext cx="783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Can we use PGEs in mafic systems? Difficult due to wide variability in background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0F762E-45E3-4483-8B50-42443A7426BE}"/>
              </a:ext>
            </a:extLst>
          </p:cNvPr>
          <p:cNvSpPr/>
          <p:nvPr/>
        </p:nvSpPr>
        <p:spPr>
          <a:xfrm>
            <a:off x="2699792" y="1491630"/>
            <a:ext cx="1728192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43BD30-3069-4F72-975C-CDD4CC3FB79A}"/>
              </a:ext>
            </a:extLst>
          </p:cNvPr>
          <p:cNvSpPr/>
          <p:nvPr/>
        </p:nvSpPr>
        <p:spPr>
          <a:xfrm>
            <a:off x="6516216" y="1491630"/>
            <a:ext cx="1728192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742B81-19E9-4D50-BE0E-0D97EBEFF1B5}"/>
              </a:ext>
            </a:extLst>
          </p:cNvPr>
          <p:cNvSpPr txBox="1"/>
          <p:nvPr/>
        </p:nvSpPr>
        <p:spPr>
          <a:xfrm>
            <a:off x="3131839" y="676241"/>
            <a:ext cx="4058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Komatiites consistent, mainly undepleted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8EB2BA-968B-414B-86DF-8D7AC7240639}"/>
              </a:ext>
            </a:extLst>
          </p:cNvPr>
          <p:cNvCxnSpPr/>
          <p:nvPr/>
        </p:nvCxnSpPr>
        <p:spPr>
          <a:xfrm>
            <a:off x="3995936" y="1017270"/>
            <a:ext cx="0" cy="474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D33C2B-2C8F-4F59-9E99-2BB0FF0C2D1C}"/>
              </a:ext>
            </a:extLst>
          </p:cNvPr>
          <p:cNvCxnSpPr/>
          <p:nvPr/>
        </p:nvCxnSpPr>
        <p:spPr>
          <a:xfrm>
            <a:off x="6732240" y="1023945"/>
            <a:ext cx="0" cy="474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81A3B9D0-7193-4DC0-8D81-411063099908}"/>
              </a:ext>
            </a:extLst>
          </p:cNvPr>
          <p:cNvSpPr/>
          <p:nvPr/>
        </p:nvSpPr>
        <p:spPr>
          <a:xfrm>
            <a:off x="1475656" y="1635646"/>
            <a:ext cx="1152129" cy="21602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CA9B10-6D71-4094-BAFB-7A66E0C80D7F}"/>
              </a:ext>
            </a:extLst>
          </p:cNvPr>
          <p:cNvSpPr txBox="1"/>
          <p:nvPr/>
        </p:nvSpPr>
        <p:spPr>
          <a:xfrm>
            <a:off x="1691680" y="4693584"/>
            <a:ext cx="415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33CC33"/>
                </a:solidFill>
              </a:rPr>
              <a:t>Basalts widely variable – Sulfides in source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C13895-9729-4F6F-BF2E-CDC89494A8F6}"/>
              </a:ext>
            </a:extLst>
          </p:cNvPr>
          <p:cNvCxnSpPr>
            <a:cxnSpLocks/>
          </p:cNvCxnSpPr>
          <p:nvPr/>
        </p:nvCxnSpPr>
        <p:spPr>
          <a:xfrm flipV="1">
            <a:off x="2051720" y="3807485"/>
            <a:ext cx="0" cy="923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015B1B-51F2-4D05-9054-07212C5FF789}"/>
              </a:ext>
            </a:extLst>
          </p:cNvPr>
          <p:cNvCxnSpPr>
            <a:cxnSpLocks/>
          </p:cNvCxnSpPr>
          <p:nvPr/>
        </p:nvCxnSpPr>
        <p:spPr>
          <a:xfrm flipV="1">
            <a:off x="5580112" y="3883117"/>
            <a:ext cx="0" cy="923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DE7E159F-C793-470A-B7D0-90A03404366C}"/>
              </a:ext>
            </a:extLst>
          </p:cNvPr>
          <p:cNvSpPr/>
          <p:nvPr/>
        </p:nvSpPr>
        <p:spPr>
          <a:xfrm>
            <a:off x="5161017" y="1530636"/>
            <a:ext cx="1152129" cy="255328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56543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017929">
            <a:off x="5310726" y="-119386"/>
            <a:ext cx="59406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6BBC3C-6D1D-46EC-A115-FDDDC0C48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0"/>
            <a:ext cx="82570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2" descr="C:\Users\bar470\Documents\R-06090-01 Science Leader laptop\SJB publications_in_progress\Ni Mineral Systems\Figures\working sketches\intrusion-sulfide-depo-drainback-model2.jpg"/>
          <p:cNvPicPr>
            <a:picLocks noChangeAspect="1" noChangeArrowheads="1"/>
          </p:cNvPicPr>
          <p:nvPr/>
        </p:nvPicPr>
        <p:blipFill>
          <a:blip r:embed="rId3" cstate="print"/>
          <a:srcRect l="22096" t="44052" r="9450"/>
          <a:stretch>
            <a:fillRect/>
          </a:stretch>
        </p:blipFill>
        <p:spPr bwMode="auto">
          <a:xfrm>
            <a:off x="1277420" y="49261"/>
            <a:ext cx="6615354" cy="5044979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1007604" y="-228600"/>
            <a:ext cx="4935996" cy="5529263"/>
          </a:xfrm>
          <a:custGeom>
            <a:avLst/>
            <a:gdLst>
              <a:gd name="connsiteX0" fmla="*/ 6972300 w 6972300"/>
              <a:gd name="connsiteY0" fmla="*/ 19050 h 7372350"/>
              <a:gd name="connsiteX1" fmla="*/ 6610350 w 6972300"/>
              <a:gd name="connsiteY1" fmla="*/ 1047750 h 7372350"/>
              <a:gd name="connsiteX2" fmla="*/ 5581650 w 6972300"/>
              <a:gd name="connsiteY2" fmla="*/ 1943100 h 7372350"/>
              <a:gd name="connsiteX3" fmla="*/ 4305300 w 6972300"/>
              <a:gd name="connsiteY3" fmla="*/ 1981200 h 7372350"/>
              <a:gd name="connsiteX4" fmla="*/ 2781300 w 6972300"/>
              <a:gd name="connsiteY4" fmla="*/ 2362200 h 7372350"/>
              <a:gd name="connsiteX5" fmla="*/ 2266950 w 6972300"/>
              <a:gd name="connsiteY5" fmla="*/ 2724150 h 7372350"/>
              <a:gd name="connsiteX6" fmla="*/ 2095500 w 6972300"/>
              <a:gd name="connsiteY6" fmla="*/ 4972050 h 7372350"/>
              <a:gd name="connsiteX7" fmla="*/ 1885950 w 6972300"/>
              <a:gd name="connsiteY7" fmla="*/ 6210300 h 7372350"/>
              <a:gd name="connsiteX8" fmla="*/ 2400300 w 6972300"/>
              <a:gd name="connsiteY8" fmla="*/ 6991350 h 7372350"/>
              <a:gd name="connsiteX9" fmla="*/ 2438400 w 6972300"/>
              <a:gd name="connsiteY9" fmla="*/ 7372350 h 7372350"/>
              <a:gd name="connsiteX10" fmla="*/ 0 w 6972300"/>
              <a:gd name="connsiteY10" fmla="*/ 7239000 h 7372350"/>
              <a:gd name="connsiteX11" fmla="*/ 381000 w 6972300"/>
              <a:gd name="connsiteY11" fmla="*/ 38100 h 7372350"/>
              <a:gd name="connsiteX12" fmla="*/ 6553200 w 6972300"/>
              <a:gd name="connsiteY12" fmla="*/ 0 h 7372350"/>
              <a:gd name="connsiteX13" fmla="*/ 6972300 w 6972300"/>
              <a:gd name="connsiteY13" fmla="*/ 19050 h 737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72300" h="7372350">
                <a:moveTo>
                  <a:pt x="6972300" y="19050"/>
                </a:moveTo>
                <a:lnTo>
                  <a:pt x="6610350" y="1047750"/>
                </a:lnTo>
                <a:lnTo>
                  <a:pt x="5581650" y="1943100"/>
                </a:lnTo>
                <a:lnTo>
                  <a:pt x="4305300" y="1981200"/>
                </a:lnTo>
                <a:lnTo>
                  <a:pt x="2781300" y="2362200"/>
                </a:lnTo>
                <a:lnTo>
                  <a:pt x="2266950" y="2724150"/>
                </a:lnTo>
                <a:lnTo>
                  <a:pt x="2095500" y="4972050"/>
                </a:lnTo>
                <a:lnTo>
                  <a:pt x="1885950" y="6210300"/>
                </a:lnTo>
                <a:lnTo>
                  <a:pt x="2400300" y="6991350"/>
                </a:lnTo>
                <a:lnTo>
                  <a:pt x="2438400" y="7372350"/>
                </a:lnTo>
                <a:lnTo>
                  <a:pt x="0" y="7239000"/>
                </a:lnTo>
                <a:lnTo>
                  <a:pt x="381000" y="38100"/>
                </a:lnTo>
                <a:lnTo>
                  <a:pt x="6553200" y="0"/>
                </a:lnTo>
                <a:lnTo>
                  <a:pt x="6972300" y="190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 dirty="0"/>
          </a:p>
        </p:txBody>
      </p:sp>
      <p:sp>
        <p:nvSpPr>
          <p:cNvPr id="10" name="Rectangle 9"/>
          <p:cNvSpPr/>
          <p:nvPr/>
        </p:nvSpPr>
        <p:spPr>
          <a:xfrm>
            <a:off x="4031940" y="2247714"/>
            <a:ext cx="2970330" cy="270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 r="62891"/>
          <a:stretch>
            <a:fillRect/>
          </a:stretch>
        </p:blipFill>
        <p:spPr bwMode="auto">
          <a:xfrm>
            <a:off x="1626223" y="-1"/>
            <a:ext cx="1781813" cy="168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 rot="1017929">
            <a:off x="5310726" y="-119386"/>
            <a:ext cx="594066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7809A6-ACD8-4A83-928A-9EB021E547D9}"/>
              </a:ext>
            </a:extLst>
          </p:cNvPr>
          <p:cNvSpPr/>
          <p:nvPr/>
        </p:nvSpPr>
        <p:spPr>
          <a:xfrm>
            <a:off x="3275856" y="4461960"/>
            <a:ext cx="2322258" cy="475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F08B5-E559-4E5B-B1A6-0864F9F3236C}"/>
              </a:ext>
            </a:extLst>
          </p:cNvPr>
          <p:cNvSpPr txBox="1"/>
          <p:nvPr/>
        </p:nvSpPr>
        <p:spPr>
          <a:xfrm>
            <a:off x="6049454" y="2032997"/>
            <a:ext cx="17334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</a:rPr>
              <a:t>Identifying cumulates</a:t>
            </a:r>
          </a:p>
          <a:p>
            <a:r>
              <a:rPr lang="en-AU" sz="1350" dirty="0">
                <a:solidFill>
                  <a:srgbClr val="FF0000"/>
                </a:solidFill>
              </a:rPr>
              <a:t>(especially ultramafic)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5A5FAB-3703-4520-9DA7-18DCDD5B3D2F}"/>
              </a:ext>
            </a:extLst>
          </p:cNvPr>
          <p:cNvSpPr txBox="1"/>
          <p:nvPr/>
        </p:nvSpPr>
        <p:spPr>
          <a:xfrm>
            <a:off x="6236655" y="178301"/>
            <a:ext cx="17195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</a:rPr>
              <a:t>Chalcophile depletion</a:t>
            </a:r>
          </a:p>
          <a:p>
            <a:r>
              <a:rPr lang="en-AU" sz="1350" dirty="0">
                <a:solidFill>
                  <a:srgbClr val="FF0000"/>
                </a:solidFill>
              </a:rPr>
              <a:t>in outflow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C177F4-21F5-4F2A-BFC1-D950A3602848}"/>
              </a:ext>
            </a:extLst>
          </p:cNvPr>
          <p:cNvSpPr txBox="1"/>
          <p:nvPr/>
        </p:nvSpPr>
        <p:spPr>
          <a:xfrm>
            <a:off x="1626225" y="2832130"/>
            <a:ext cx="14553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</a:rPr>
              <a:t>Trace CPE enrichment halo in flanking sills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0723D-EA50-4820-B6A7-1E8771EEBE8D}"/>
              </a:ext>
            </a:extLst>
          </p:cNvPr>
          <p:cNvSpPr txBox="1"/>
          <p:nvPr/>
        </p:nvSpPr>
        <p:spPr>
          <a:xfrm>
            <a:off x="1763783" y="1231421"/>
            <a:ext cx="1236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i="1" dirty="0"/>
              <a:t>Kalatongke, NW China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DCB6C5-78A2-4E32-88AE-5F80EF37E7DD}"/>
              </a:ext>
            </a:extLst>
          </p:cNvPr>
          <p:cNvSpPr/>
          <p:nvPr/>
        </p:nvSpPr>
        <p:spPr>
          <a:xfrm>
            <a:off x="3815917" y="3327834"/>
            <a:ext cx="4050664" cy="1134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350" dirty="0">
                <a:solidFill>
                  <a:schemeClr val="tx1"/>
                </a:solidFill>
              </a:rPr>
              <a:t>Barnes et al., OGR, 2016</a:t>
            </a:r>
          </a:p>
        </p:txBody>
      </p:sp>
    </p:spTree>
    <p:extLst>
      <p:ext uri="{BB962C8B-B14F-4D97-AF65-F5344CB8AC3E}">
        <p14:creationId xmlns:p14="http://schemas.microsoft.com/office/powerpoint/2010/main" val="63934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E4BD17-A8CD-446D-A21C-2A9569DF4DD8}"/>
              </a:ext>
            </a:extLst>
          </p:cNvPr>
          <p:cNvSpPr/>
          <p:nvPr/>
        </p:nvSpPr>
        <p:spPr>
          <a:xfrm>
            <a:off x="1102305" y="0"/>
            <a:ext cx="6939390" cy="51435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8FD1810-C7D1-4EEC-B0B7-35A8108F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611" y="165536"/>
            <a:ext cx="3681856" cy="242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993524-4E51-4BF6-9609-D27C330CE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007" y="62401"/>
            <a:ext cx="3321329" cy="4970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A95E3D-8A58-4480-BE1C-AD5930848EEF}"/>
              </a:ext>
            </a:extLst>
          </p:cNvPr>
          <p:cNvSpPr txBox="1"/>
          <p:nvPr/>
        </p:nvSpPr>
        <p:spPr>
          <a:xfrm>
            <a:off x="1403892" y="3057804"/>
            <a:ext cx="299729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chemeClr val="bg1"/>
                </a:solidFill>
              </a:rPr>
              <a:t>Deposition sites are characterised by the presence of </a:t>
            </a:r>
            <a:r>
              <a:rPr lang="en-AU" sz="1350" b="1" dirty="0">
                <a:solidFill>
                  <a:srgbClr val="FFFF00"/>
                </a:solidFill>
              </a:rPr>
              <a:t>cumulates</a:t>
            </a:r>
            <a:r>
              <a:rPr lang="en-AU" sz="1350" dirty="0">
                <a:solidFill>
                  <a:schemeClr val="bg1"/>
                </a:solidFill>
              </a:rPr>
              <a:t> – usually but not always ultramafic cumulates.</a:t>
            </a:r>
          </a:p>
        </p:txBody>
      </p:sp>
    </p:spTree>
    <p:extLst>
      <p:ext uri="{BB962C8B-B14F-4D97-AF65-F5344CB8AC3E}">
        <p14:creationId xmlns:p14="http://schemas.microsoft.com/office/powerpoint/2010/main" val="10541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>
            <a:extLst>
              <a:ext uri="{FF2B5EF4-FFF2-40B4-BE49-F238E27FC236}">
                <a16:creationId xmlns:a16="http://schemas.microsoft.com/office/drawing/2014/main" id="{071BF16E-7B14-428F-977F-DC50F0CE7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9992" y="229791"/>
            <a:ext cx="5525690" cy="365522"/>
          </a:xfrm>
        </p:spPr>
        <p:txBody>
          <a:bodyPr>
            <a:normAutofit fontScale="90000"/>
          </a:bodyPr>
          <a:lstStyle/>
          <a:p>
            <a:r>
              <a:rPr lang="en-AU" altLang="en-US"/>
              <a:t>Cumulate rocks – what are they?</a:t>
            </a:r>
          </a:p>
        </p:txBody>
      </p:sp>
      <p:sp>
        <p:nvSpPr>
          <p:cNvPr id="7172" name="Text Box 5">
            <a:extLst>
              <a:ext uri="{FF2B5EF4-FFF2-40B4-BE49-F238E27FC236}">
                <a16:creationId xmlns:a16="http://schemas.microsoft.com/office/drawing/2014/main" id="{583F90F2-7DDC-47A3-98AE-35E40FFE3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319" y="1067992"/>
            <a:ext cx="502252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1500"/>
              <a:t>The solid products of fractional crystallisation of magmas</a:t>
            </a:r>
          </a:p>
        </p:txBody>
      </p:sp>
      <p:pic>
        <p:nvPicPr>
          <p:cNvPr id="7173" name="Picture 7">
            <a:extLst>
              <a:ext uri="{FF2B5EF4-FFF2-40B4-BE49-F238E27FC236}">
                <a16:creationId xmlns:a16="http://schemas.microsoft.com/office/drawing/2014/main" id="{676D80FE-B33D-486A-B488-85B42C65D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895" y="3652839"/>
            <a:ext cx="1803797" cy="65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>
            <a:extLst>
              <a:ext uri="{FF2B5EF4-FFF2-40B4-BE49-F238E27FC236}">
                <a16:creationId xmlns:a16="http://schemas.microsoft.com/office/drawing/2014/main" id="{CE410D0B-F521-41F0-A644-D8B3FFC07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493044"/>
            <a:ext cx="65151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9">
            <a:extLst>
              <a:ext uri="{FF2B5EF4-FFF2-40B4-BE49-F238E27FC236}">
                <a16:creationId xmlns:a16="http://schemas.microsoft.com/office/drawing/2014/main" id="{DD79A878-9D15-40E9-96E7-FFA7DEFC0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710" y="2468166"/>
            <a:ext cx="85792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1350"/>
              <a:t>magma1</a:t>
            </a:r>
          </a:p>
        </p:txBody>
      </p:sp>
      <p:sp>
        <p:nvSpPr>
          <p:cNvPr id="7176" name="Text Box 10">
            <a:extLst>
              <a:ext uri="{FF2B5EF4-FFF2-40B4-BE49-F238E27FC236}">
                <a16:creationId xmlns:a16="http://schemas.microsoft.com/office/drawing/2014/main" id="{37D965C5-BD17-4B7C-83A3-5671A2CF0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313" y="3543301"/>
            <a:ext cx="164179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1350"/>
              <a:t>magma2 + crystals</a:t>
            </a:r>
          </a:p>
        </p:txBody>
      </p:sp>
      <p:sp>
        <p:nvSpPr>
          <p:cNvPr id="7177" name="Text Box 11">
            <a:extLst>
              <a:ext uri="{FF2B5EF4-FFF2-40B4-BE49-F238E27FC236}">
                <a16:creationId xmlns:a16="http://schemas.microsoft.com/office/drawing/2014/main" id="{D63D6E67-2880-4F52-9428-BA866AF00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926" y="2134791"/>
            <a:ext cx="85792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1350"/>
              <a:t>magma2</a:t>
            </a:r>
          </a:p>
        </p:txBody>
      </p:sp>
      <p:sp>
        <p:nvSpPr>
          <p:cNvPr id="7178" name="Text Box 12">
            <a:extLst>
              <a:ext uri="{FF2B5EF4-FFF2-40B4-BE49-F238E27FC236}">
                <a16:creationId xmlns:a16="http://schemas.microsoft.com/office/drawing/2014/main" id="{61F62DFB-193D-4EA1-9904-00F76F571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2954" y="4316016"/>
            <a:ext cx="97334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1350"/>
              <a:t>cumulates</a:t>
            </a:r>
          </a:p>
        </p:txBody>
      </p:sp>
      <p:sp>
        <p:nvSpPr>
          <p:cNvPr id="7179" name="Line 13">
            <a:extLst>
              <a:ext uri="{FF2B5EF4-FFF2-40B4-BE49-F238E27FC236}">
                <a16:creationId xmlns:a16="http://schemas.microsoft.com/office/drawing/2014/main" id="{9AE3FECF-80C1-4CE7-99E1-490AB8817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509838"/>
            <a:ext cx="6524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sz="1350"/>
          </a:p>
        </p:txBody>
      </p:sp>
      <p:sp>
        <p:nvSpPr>
          <p:cNvPr id="7180" name="Text Box 14">
            <a:extLst>
              <a:ext uri="{FF2B5EF4-FFF2-40B4-BE49-F238E27FC236}">
                <a16:creationId xmlns:a16="http://schemas.microsoft.com/office/drawing/2014/main" id="{E51567E6-3217-4CD1-AD16-631594733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210" y="2168128"/>
            <a:ext cx="73289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1350" i="1"/>
              <a:t>cooling</a:t>
            </a:r>
          </a:p>
        </p:txBody>
      </p:sp>
      <p:sp>
        <p:nvSpPr>
          <p:cNvPr id="7181" name="Line 15">
            <a:extLst>
              <a:ext uri="{FF2B5EF4-FFF2-40B4-BE49-F238E27FC236}">
                <a16:creationId xmlns:a16="http://schemas.microsoft.com/office/drawing/2014/main" id="{B9807C7A-3DBB-42AB-9ECB-988EB5A818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9522" y="2491979"/>
            <a:ext cx="6524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sz="1350"/>
          </a:p>
        </p:txBody>
      </p:sp>
      <p:sp>
        <p:nvSpPr>
          <p:cNvPr id="7182" name="Line 16">
            <a:extLst>
              <a:ext uri="{FF2B5EF4-FFF2-40B4-BE49-F238E27FC236}">
                <a16:creationId xmlns:a16="http://schemas.microsoft.com/office/drawing/2014/main" id="{D3E12526-7407-475E-A2CE-1E58011C6E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9289" y="2980136"/>
            <a:ext cx="479822" cy="72509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sz="1350"/>
          </a:p>
        </p:txBody>
      </p:sp>
      <p:sp>
        <p:nvSpPr>
          <p:cNvPr id="7183" name="Text Box 17">
            <a:extLst>
              <a:ext uri="{FF2B5EF4-FFF2-40B4-BE49-F238E27FC236}">
                <a16:creationId xmlns:a16="http://schemas.microsoft.com/office/drawing/2014/main" id="{7305178E-ACCB-4354-A5E8-AA7DDA860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082" y="3243263"/>
            <a:ext cx="364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2400"/>
              <a:t>+</a:t>
            </a:r>
          </a:p>
        </p:txBody>
      </p:sp>
      <p:sp>
        <p:nvSpPr>
          <p:cNvPr id="7184" name="Text Box 19">
            <a:extLst>
              <a:ext uri="{FF2B5EF4-FFF2-40B4-BE49-F238E27FC236}">
                <a16:creationId xmlns:a16="http://schemas.microsoft.com/office/drawing/2014/main" id="{BCFE9539-4DBA-472F-9114-BF3C514F1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319" y="4307682"/>
            <a:ext cx="393729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1500" dirty="0"/>
              <a:t>Products of sorting of crystals from magmas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CC625E4C-0566-44BC-B43B-2F1ACD2A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5677" y="5027182"/>
            <a:ext cx="4562884" cy="93206"/>
          </a:xfrm>
        </p:spPr>
        <p:txBody>
          <a:bodyPr/>
          <a:lstStyle/>
          <a:p>
            <a:r>
              <a:rPr lang="en-AU" dirty="0"/>
              <a:t>SGA | Lithogeochem and Mineral Chem in Ni exploration  | Steve Barnes | August 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C1E16-7500-4D59-9178-D2A3BFBCA6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Barnes Lithochem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6110E-A30B-4D92-8162-AE46A42C9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9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F3EA09-E5C3-408B-A513-6D703BFA3044}"/>
              </a:ext>
            </a:extLst>
          </p:cNvPr>
          <p:cNvSpPr txBox="1"/>
          <p:nvPr/>
        </p:nvSpPr>
        <p:spPr>
          <a:xfrm>
            <a:off x="899592" y="267494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Most of the cumulate rocks we find in ore-hosting intrusions can be explained by reference to phase relations in a four component system- </a:t>
            </a:r>
          </a:p>
          <a:p>
            <a:r>
              <a:rPr lang="en-AU" sz="1400" dirty="0"/>
              <a:t>Olivine (Forsterite) – Clinopyroxene (Diopside) – Plagioclase (Anorthite) – Silica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D763DFF-E7F1-49BF-860E-C03D7E035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/>
          <a:stretch/>
        </p:blipFill>
        <p:spPr bwMode="auto">
          <a:xfrm>
            <a:off x="271817" y="971543"/>
            <a:ext cx="3960500" cy="364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507159-BC25-4B68-A1D2-3F0D4DF7A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351072"/>
            <a:ext cx="4643452" cy="215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75119"/>
      </p:ext>
    </p:extLst>
  </p:cSld>
  <p:clrMapOvr>
    <a:masterClrMapping/>
  </p:clrMapOvr>
</p:sld>
</file>

<file path=ppt/theme/theme1.xml><?xml version="1.0" encoding="utf-8"?>
<a:theme xmlns:a="http://schemas.openxmlformats.org/drawingml/2006/main" name="CSIRO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5DA54D58-8783-4EB2-B4A6-27F7A6470A52}" vid="{1A3487D5-3512-41C4-95E9-6B24A3D9F514}"/>
    </a:ext>
  </a:extLst>
</a:theme>
</file>

<file path=ppt/theme/theme2.xml><?xml version="1.0" encoding="utf-8"?>
<a:theme xmlns:a="http://schemas.openxmlformats.org/drawingml/2006/main" name="CSIRO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5DA54D58-8783-4EB2-B4A6-27F7A6470A52}" vid="{C2870F17-78D8-4AD4-BF12-648591CEE438}"/>
    </a:ext>
  </a:extLst>
</a:theme>
</file>

<file path=ppt/theme/theme3.xml><?xml version="1.0" encoding="utf-8"?>
<a:theme xmlns:a="http://schemas.openxmlformats.org/drawingml/2006/main" name="Data61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5DA54D58-8783-4EB2-B4A6-27F7A6470A52}" vid="{D3045555-C57D-4C74-8E33-C8EA2B106A1F}"/>
    </a:ext>
  </a:extLst>
</a:theme>
</file>

<file path=ppt/theme/theme4.xml><?xml version="1.0" encoding="utf-8"?>
<a:theme xmlns:a="http://schemas.openxmlformats.org/drawingml/2006/main" name="2_CSIRO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5DA54D58-8783-4EB2-B4A6-27F7A6470A52}" vid="{2F8E3E8D-E8FF-469B-BEA9-6E44A0DEE4D6}"/>
    </a:ext>
  </a:extLst>
</a:theme>
</file>

<file path=ppt/theme/theme5.xml><?xml version="1.0" encoding="utf-8"?>
<a:theme xmlns:a="http://schemas.openxmlformats.org/drawingml/2006/main" name="US Lockup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5DA54D58-8783-4EB2-B4A6-27F7A6470A52}" vid="{F426678B-F4D4-4416-9628-008F8C459083}"/>
    </a:ext>
  </a:extLst>
</a:theme>
</file>

<file path=ppt/theme/theme6.xml><?xml version="1.0" encoding="utf-8"?>
<a:theme xmlns:a="http://schemas.openxmlformats.org/drawingml/2006/main" name="US Lockup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5DA54D58-8783-4EB2-B4A6-27F7A6470A52}" vid="{353BABCF-55EC-45A3-99B2-767AD8DB491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BFFB2887E109479714270EF09F4F34" ma:contentTypeVersion="14" ma:contentTypeDescription="Create a new document." ma:contentTypeScope="" ma:versionID="b79d2fe0a885ea80d03dbba79552c510">
  <xsd:schema xmlns:xsd="http://www.w3.org/2001/XMLSchema" xmlns:xs="http://www.w3.org/2001/XMLSchema" xmlns:p="http://schemas.microsoft.com/office/2006/metadata/properties" xmlns:ns3="d731c216-4847-40b9-9cc1-07675d6a1b95" xmlns:ns4="850cd0c5-34cb-451e-bc90-918567b3d760" targetNamespace="http://schemas.microsoft.com/office/2006/metadata/properties" ma:root="true" ma:fieldsID="ec0eba1b819fa3336d886014d7d5d606" ns3:_="" ns4:_="">
    <xsd:import namespace="d731c216-4847-40b9-9cc1-07675d6a1b95"/>
    <xsd:import namespace="850cd0c5-34cb-451e-bc90-918567b3d7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31c216-4847-40b9-9cc1-07675d6a1b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cd0c5-34cb-451e-bc90-918567b3d76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CD082A-CBB3-467C-AB93-B05067F459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31c216-4847-40b9-9cc1-07675d6a1b95"/>
    <ds:schemaRef ds:uri="850cd0c5-34cb-451e-bc90-918567b3d7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750B83-A6EF-4F9E-BF7B-558129764B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8B5C6B-2D9A-4B7E-BBDE-FE35D7C1021F}">
  <ds:schemaRefs>
    <ds:schemaRef ds:uri="http://purl.org/dc/terms/"/>
    <ds:schemaRef ds:uri="http://purl.org/dc/elements/1.1/"/>
    <ds:schemaRef ds:uri="d731c216-4847-40b9-9cc1-07675d6a1b95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850cd0c5-34cb-451e-bc90-918567b3d76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16.9 Widescreen</Template>
  <TotalTime>7606</TotalTime>
  <Words>2456</Words>
  <Application>Microsoft Office PowerPoint</Application>
  <PresentationFormat>On-screen Show (16:9)</PresentationFormat>
  <Paragraphs>426</Paragraphs>
  <Slides>53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</vt:lpstr>
      <vt:lpstr>Bitstream Vera Sans</vt:lpstr>
      <vt:lpstr>Calibri</vt:lpstr>
      <vt:lpstr>StarSymbol</vt:lpstr>
      <vt:lpstr>CSIRO vertical</vt:lpstr>
      <vt:lpstr>CSIRO horizontal</vt:lpstr>
      <vt:lpstr>Data61 vertical</vt:lpstr>
      <vt:lpstr>2_CSIRO horizontal</vt:lpstr>
      <vt:lpstr>US Lockup vertical</vt:lpstr>
      <vt:lpstr>US Lockup horizontal</vt:lpstr>
      <vt:lpstr>Lithogeochemistry in exploration for intrusion-hosted magmatic Ni-Cu-Co-PGE deposits: identifying cumulate rocks and chalcophile element backgrounds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Cumulate rocks – what are they?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Lithogeochem discrimination of cumulates</vt:lpstr>
      <vt:lpstr>Lithogeochem discrimination of cumulates</vt:lpstr>
      <vt:lpstr>PowerPoint Presentation</vt:lpstr>
      <vt:lpstr>Nova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Olivine or orthopyroxene cumulates?</vt:lpstr>
      <vt:lpstr>PowerPoint Presentation</vt:lpstr>
      <vt:lpstr>PowerPoint Presentation</vt:lpstr>
      <vt:lpstr>Identifying cumulus phases from Lithochem Conserved element ratios</vt:lpstr>
      <vt:lpstr>Identifying cumulus phases from Lithochem - Conserved element ratios</vt:lpstr>
      <vt:lpstr>Identifying cumulus phases from Lithochem Conserved element ratios</vt:lpstr>
      <vt:lpstr>PowerPoint Presentation</vt:lpstr>
      <vt:lpstr>PowerPoint Presentation</vt:lpstr>
      <vt:lpstr>Lithogeochem discrimination of trace cumulate sulfide </vt:lpstr>
      <vt:lpstr>Lithogeochem discrimination of trace cumulate sulfide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can’t we just look for Ni anomalies?</vt:lpstr>
      <vt:lpstr>PowerPoint Presentation</vt:lpstr>
      <vt:lpstr>What is the threshold for anomalous Ni in an ultramafic rock?</vt:lpstr>
      <vt:lpstr>PowerPoint Presentation</vt:lpstr>
      <vt:lpstr>PowerPoint Presentation</vt:lpstr>
      <vt:lpstr>PowerPoint Presentation</vt:lpstr>
    </vt:vector>
  </TitlesOfParts>
  <Company>CSIRO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a CSIRO branded template</dc:title>
  <dc:creator>Barnes, Stephen (Mineral Resources, Kensington WA)</dc:creator>
  <cp:lastModifiedBy>Stephen Barnes</cp:lastModifiedBy>
  <cp:revision>100</cp:revision>
  <cp:lastPrinted>2020-11-17T03:27:09Z</cp:lastPrinted>
  <dcterms:created xsi:type="dcterms:W3CDTF">2020-11-03T09:08:25Z</dcterms:created>
  <dcterms:modified xsi:type="dcterms:W3CDTF">2022-04-29T07:12:55Z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0x0101006CBFFB2887E109479714270EF09F4F34</vt:lpwstr>
  </property>
</Properties>
</file>