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4" r:id="rId2"/>
    <p:sldId id="306" r:id="rId3"/>
    <p:sldId id="307" r:id="rId4"/>
    <p:sldId id="308" r:id="rId5"/>
    <p:sldId id="342" r:id="rId6"/>
    <p:sldId id="309" r:id="rId7"/>
    <p:sldId id="317" r:id="rId8"/>
    <p:sldId id="310" r:id="rId9"/>
    <p:sldId id="316" r:id="rId10"/>
    <p:sldId id="343" r:id="rId11"/>
    <p:sldId id="322" r:id="rId12"/>
    <p:sldId id="318" r:id="rId13"/>
    <p:sldId id="319" r:id="rId14"/>
    <p:sldId id="336" r:id="rId15"/>
    <p:sldId id="321" r:id="rId16"/>
    <p:sldId id="323" r:id="rId17"/>
    <p:sldId id="326" r:id="rId18"/>
    <p:sldId id="339" r:id="rId19"/>
    <p:sldId id="305" r:id="rId20"/>
    <p:sldId id="338" r:id="rId21"/>
    <p:sldId id="340" r:id="rId22"/>
    <p:sldId id="337" r:id="rId23"/>
    <p:sldId id="334" r:id="rId24"/>
    <p:sldId id="34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CD3"/>
    <a:srgbClr val="FFB81C"/>
    <a:srgbClr val="E91995"/>
    <a:srgbClr val="78BE20"/>
    <a:srgbClr val="00313C"/>
    <a:srgbClr val="004B87"/>
    <a:srgbClr val="E4002B"/>
    <a:srgbClr val="007A53"/>
    <a:srgbClr val="6D20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79707" autoAdjust="0"/>
  </p:normalViewPr>
  <p:slideViewPr>
    <p:cSldViewPr showGuides="1">
      <p:cViewPr varScale="1">
        <p:scale>
          <a:sx n="88" d="100"/>
          <a:sy n="88" d="100"/>
        </p:scale>
        <p:origin x="2184" y="176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20/09/2016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20/09/2016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validate the source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American market research, analysis and advisory firm, specializes in information technology, telecommunications, and consumer technology, Software Development.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Since </a:t>
            </a:r>
            <a:r>
              <a:rPr lang="en-US" dirty="0" smtClean="0"/>
              <a:t>1964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23D58-D6CF-40C5-BCED-EBCD1C9F0AD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11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Hypothetically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853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r>
              <a:rPr lang="en-US" baseline="0" dirty="0" smtClean="0"/>
              <a:t> are in the paper</a:t>
            </a:r>
          </a:p>
          <a:p>
            <a:r>
              <a:rPr lang="en-US" baseline="0" dirty="0" smtClean="0"/>
              <a:t>In the process of releasing the code. Administrative process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199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</a:p>
          <a:p>
            <a:r>
              <a:rPr lang="en-US" dirty="0" smtClean="0"/>
              <a:t>Considering that, This would be the practical scenario in near future</a:t>
            </a:r>
          </a:p>
          <a:p>
            <a:r>
              <a:rPr lang="en-US" dirty="0" smtClean="0"/>
              <a:t> A person would have a network of low resource devices (energy,</a:t>
            </a:r>
            <a:r>
              <a:rPr lang="en-US" baseline="0" dirty="0" smtClean="0"/>
              <a:t> computation complexity, memory</a:t>
            </a:r>
            <a:r>
              <a:rPr lang="en-US" dirty="0" smtClean="0"/>
              <a:t>) on his body.</a:t>
            </a:r>
          </a:p>
          <a:p>
            <a:r>
              <a:rPr lang="en-US" dirty="0" smtClean="0"/>
              <a:t>Low capable devices</a:t>
            </a:r>
          </a:p>
          <a:p>
            <a:r>
              <a:rPr lang="en-US" dirty="0" smtClean="0"/>
              <a:t>	fewer tasks</a:t>
            </a:r>
          </a:p>
          <a:p>
            <a:endParaRPr lang="en-US" dirty="0" smtClean="0"/>
          </a:p>
          <a:p>
            <a:r>
              <a:rPr lang="en-US" dirty="0" smtClean="0"/>
              <a:t>Higher</a:t>
            </a:r>
            <a:r>
              <a:rPr lang="en-US" baseline="0" dirty="0" smtClean="0"/>
              <a:t> capable devices</a:t>
            </a:r>
          </a:p>
          <a:p>
            <a:r>
              <a:rPr lang="en-US" baseline="0" dirty="0" smtClean="0"/>
              <a:t>	multiple tasks</a:t>
            </a:r>
          </a:p>
          <a:p>
            <a:r>
              <a:rPr lang="en-US" baseline="0" dirty="0" smtClean="0"/>
              <a:t>	possible internet connection</a:t>
            </a:r>
          </a:p>
          <a:p>
            <a:r>
              <a:rPr lang="en-US" baseline="0" dirty="0" smtClean="0"/>
              <a:t>	low capable devices are connected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23D58-D6CF-40C5-BCED-EBCD1C9F0AD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0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our motivation with a simple example</a:t>
            </a:r>
          </a:p>
          <a:p>
            <a:endParaRPr lang="en-US" dirty="0" smtClean="0"/>
          </a:p>
          <a:p>
            <a:r>
              <a:rPr lang="en-US" dirty="0" smtClean="0"/>
              <a:t>Assume a person</a:t>
            </a:r>
            <a:r>
              <a:rPr lang="en-US" baseline="0" dirty="0" smtClean="0"/>
              <a:t> is running with three devices watch, phone and shoes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3 have the common function which is step counting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Non optimal usage of common functions would result in wasting limited resources available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basic question is are we</a:t>
            </a:r>
            <a:r>
              <a:rPr lang="is-IS" baseline="0" dirty="0" smtClean="0"/>
              <a:t>…</a:t>
            </a:r>
          </a:p>
          <a:p>
            <a:endParaRPr lang="is-IS" baseline="0" dirty="0" smtClean="0"/>
          </a:p>
          <a:p>
            <a:r>
              <a:rPr lang="is-IS" baseline="0" dirty="0" smtClean="0"/>
              <a:t>Analysis of popular fitness tracking apps gives the answer NO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23D58-D6CF-40C5-BCED-EBCD1C9F0AD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</a:t>
            </a:r>
          </a:p>
          <a:p>
            <a:r>
              <a:rPr lang="en-US" dirty="0" smtClean="0"/>
              <a:t>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21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Motivated by this scenario, the research</a:t>
            </a:r>
            <a:r>
              <a:rPr lang="en-US" baseline="0" dirty="0" smtClean="0"/>
              <a:t> challenge is how to effectively use the</a:t>
            </a:r>
            <a:r>
              <a:rPr lang="is-IS" baseline="0" dirty="0" smtClean="0"/>
              <a:t>….</a:t>
            </a:r>
          </a:p>
          <a:p>
            <a:endParaRPr lang="is-IS" baseline="0" dirty="0" smtClean="0"/>
          </a:p>
          <a:p>
            <a:r>
              <a:rPr lang="en-US" baseline="0" dirty="0" smtClean="0"/>
              <a:t>W</a:t>
            </a:r>
            <a:r>
              <a:rPr lang="is-IS" baseline="0" dirty="0" smtClean="0"/>
              <a:t>ith having the constraints of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23D58-D6CF-40C5-BCED-EBCD1C9F0AD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97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challenge/problem</a:t>
            </a:r>
            <a:r>
              <a:rPr lang="en-US" baseline="0" dirty="0" smtClean="0"/>
              <a:t> can be </a:t>
            </a:r>
            <a:r>
              <a:rPr lang="en-US" dirty="0" smtClean="0"/>
              <a:t>formulated as a functions allocating problem where requests are mapped</a:t>
            </a:r>
            <a:r>
              <a:rPr lang="en-US" baseline="0" dirty="0" smtClean="0"/>
              <a:t> to a particular device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consider context of both request and function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23D58-D6CF-40C5-BCED-EBCD1C9F0AD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Simplify the explanation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4155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Gurobi</a:t>
            </a:r>
            <a:r>
              <a:rPr lang="en-US" dirty="0" smtClean="0"/>
              <a:t> – commercial available optimizer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23D58-D6CF-40C5-BCED-EBCD1C9F0AD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chose user</a:t>
            </a:r>
            <a:r>
              <a:rPr lang="en-US" baseline="0" dirty="0" smtClean="0"/>
              <a:t> level implementation due to it’s flexibility.</a:t>
            </a:r>
          </a:p>
          <a:p>
            <a:r>
              <a:rPr lang="en-US" baseline="0" dirty="0" smtClean="0"/>
              <a:t>We can further improve by integrating AFV in the kernel.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497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Data61_bground_title_ppt.png"/>
          <p:cNvPicPr>
            <a:picLocks noChangeAspect="1"/>
          </p:cNvPicPr>
          <p:nvPr userDrawn="1"/>
        </p:nvPicPr>
        <p:blipFill>
          <a:blip r:embed="rId2" cstate="print"/>
          <a:srcRect l="36349" t="5186" r="721" b="24820"/>
          <a:stretch>
            <a:fillRect/>
          </a:stretch>
        </p:blipFill>
        <p:spPr>
          <a:xfrm>
            <a:off x="3108419" y="0"/>
            <a:ext cx="6035581" cy="5445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429000"/>
            <a:ext cx="5955752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563479"/>
            <a:ext cx="5955752" cy="396044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pic>
        <p:nvPicPr>
          <p:cNvPr id="29" name="Picture 28" descr="Data61_CSIROlogo_pp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74690" y="5733256"/>
            <a:ext cx="845460" cy="845460"/>
          </a:xfrm>
          <a:prstGeom prst="rect">
            <a:avLst/>
          </a:prstGeom>
        </p:spPr>
      </p:pic>
      <p:pic>
        <p:nvPicPr>
          <p:cNvPr id="30" name="Picture 29" descr="Data61_logo_title_ppt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8775" y="332656"/>
            <a:ext cx="2124993" cy="2253176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358775" y="6165304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400" b="1" dirty="0" smtClean="0">
                <a:solidFill>
                  <a:schemeClr val="accent1"/>
                </a:solidFill>
              </a:rPr>
              <a:t>www.data61.csiro.au</a:t>
            </a:r>
            <a:endParaRPr lang="en-AU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background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background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380312" y="0"/>
            <a:ext cx="1763688" cy="1268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3429000"/>
            <a:ext cx="7477125" cy="2952328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7" descr="Data61_bground_section_ppt.png"/>
          <p:cNvPicPr>
            <a:picLocks noChangeAspect="1"/>
          </p:cNvPicPr>
          <p:nvPr userDrawn="1"/>
        </p:nvPicPr>
        <p:blipFill>
          <a:blip r:embed="rId2" cstate="print"/>
          <a:srcRect l="2558" t="2065" r="1175"/>
          <a:stretch>
            <a:fillRect/>
          </a:stretch>
        </p:blipFill>
        <p:spPr>
          <a:xfrm>
            <a:off x="0" y="0"/>
            <a:ext cx="9144000" cy="33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ata61_bground_title_ppt.png"/>
          <p:cNvPicPr>
            <a:picLocks noChangeAspect="1"/>
          </p:cNvPicPr>
          <p:nvPr userDrawn="1"/>
        </p:nvPicPr>
        <p:blipFill>
          <a:blip r:embed="rId2" cstate="print"/>
          <a:srcRect l="36349" t="5186" r="721" b="24820"/>
          <a:stretch>
            <a:fillRect/>
          </a:stretch>
        </p:blipFill>
        <p:spPr>
          <a:xfrm>
            <a:off x="3108419" y="0"/>
            <a:ext cx="6035581" cy="5445224"/>
          </a:xfrm>
          <a:prstGeom prst="rect">
            <a:avLst/>
          </a:prstGeom>
        </p:spPr>
      </p:pic>
      <p:pic>
        <p:nvPicPr>
          <p:cNvPr id="25" name="Picture 24" descr="Data61_CSIROlogo_pp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74690" y="5733256"/>
            <a:ext cx="845460" cy="845460"/>
          </a:xfrm>
          <a:prstGeom prst="rect">
            <a:avLst/>
          </a:prstGeom>
        </p:spPr>
      </p:pic>
      <p:pic>
        <p:nvPicPr>
          <p:cNvPr id="26" name="Picture 25" descr="Data61_logo_title_ppt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8775" y="332656"/>
            <a:ext cx="2124993" cy="225317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423804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3265934"/>
            <a:ext cx="5365352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358775" y="6165304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400" b="1" dirty="0" smtClean="0">
                <a:solidFill>
                  <a:schemeClr val="accent1"/>
                </a:solidFill>
              </a:rPr>
              <a:t>www.data61.csiro.au</a:t>
            </a:r>
            <a:endParaRPr lang="en-AU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+ Collaborator Log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 descr="Data61_CSIROlogo_pp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74690" y="5733256"/>
            <a:ext cx="845460" cy="84546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58775" y="6499944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400" b="1" dirty="0" smtClean="0">
                <a:solidFill>
                  <a:schemeClr val="accent1"/>
                </a:solidFill>
              </a:rPr>
              <a:t>www.data61.csiro.au</a:t>
            </a:r>
            <a:endParaRPr lang="en-AU" sz="1400" b="1" dirty="0">
              <a:solidFill>
                <a:schemeClr val="accent1"/>
              </a:solidFill>
            </a:endParaRPr>
          </a:p>
        </p:txBody>
      </p:sp>
      <p:pic>
        <p:nvPicPr>
          <p:cNvPr id="24" name="Picture 23" descr="Data61_bground_title_ppt.png"/>
          <p:cNvPicPr>
            <a:picLocks noChangeAspect="1"/>
          </p:cNvPicPr>
          <p:nvPr userDrawn="1"/>
        </p:nvPicPr>
        <p:blipFill>
          <a:blip r:embed="rId3" cstate="print"/>
          <a:srcRect l="36349" t="5186" r="721" b="24820"/>
          <a:stretch>
            <a:fillRect/>
          </a:stretch>
        </p:blipFill>
        <p:spPr>
          <a:xfrm>
            <a:off x="3108419" y="0"/>
            <a:ext cx="6035581" cy="5445224"/>
          </a:xfrm>
          <a:prstGeom prst="rect">
            <a:avLst/>
          </a:prstGeom>
        </p:spPr>
      </p:pic>
      <p:pic>
        <p:nvPicPr>
          <p:cNvPr id="26" name="Picture 25" descr="Data61_logo_title_ppt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8775" y="332656"/>
            <a:ext cx="2124993" cy="225317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969060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996952"/>
            <a:ext cx="5365352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7" descr="Data61_bground_title_ppt.png"/>
          <p:cNvPicPr>
            <a:picLocks noChangeAspect="1"/>
          </p:cNvPicPr>
          <p:nvPr userDrawn="1"/>
        </p:nvPicPr>
        <p:blipFill>
          <a:blip r:embed="rId2" cstate="print"/>
          <a:srcRect l="36349" t="5186" r="721" b="24820"/>
          <a:stretch>
            <a:fillRect/>
          </a:stretch>
        </p:blipFill>
        <p:spPr>
          <a:xfrm>
            <a:off x="3108419" y="0"/>
            <a:ext cx="6035581" cy="5445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40968"/>
            <a:ext cx="5955752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75447"/>
            <a:ext cx="5955752" cy="396044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pic>
        <p:nvPicPr>
          <p:cNvPr id="29" name="Picture 28" descr="Data61_CSIROlogo_pp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74690" y="5733256"/>
            <a:ext cx="845460" cy="845460"/>
          </a:xfrm>
          <a:prstGeom prst="rect">
            <a:avLst/>
          </a:prstGeom>
        </p:spPr>
      </p:pic>
      <p:pic>
        <p:nvPicPr>
          <p:cNvPr id="30" name="Picture 29" descr="Data61_logo_title_ppt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58775" y="332656"/>
            <a:ext cx="2124993" cy="2253176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358775" y="6499944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400" b="1" dirty="0" smtClean="0">
                <a:solidFill>
                  <a:schemeClr val="accent1"/>
                </a:solidFill>
              </a:rPr>
              <a:t>www.data61.csiro.au</a:t>
            </a:r>
            <a:endParaRPr lang="en-AU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pic>
        <p:nvPicPr>
          <p:cNvPr id="6" name="Picture 5" descr="DATA61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33480" y="283509"/>
            <a:ext cx="1286486" cy="785079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pic>
        <p:nvPicPr>
          <p:cNvPr id="5" name="Picture 4" descr="DATA61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33480" y="283509"/>
            <a:ext cx="1286486" cy="785079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 descr="background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7021536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 descr="DATA61 logo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533298" y="283509"/>
            <a:ext cx="1286851" cy="7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55" r:id="rId3"/>
    <p:sldLayoutId id="2147483683" r:id="rId4"/>
    <p:sldLayoutId id="2147483680" r:id="rId5"/>
    <p:sldLayoutId id="2147483679" r:id="rId6"/>
    <p:sldLayoutId id="2147483661" r:id="rId7"/>
    <p:sldLayoutId id="2147483663" r:id="rId8"/>
    <p:sldLayoutId id="2147483686" r:id="rId9"/>
    <p:sldLayoutId id="2147483664" r:id="rId10"/>
    <p:sldLayoutId id="2147483687" r:id="rId11"/>
    <p:sldLayoutId id="2147483667" r:id="rId12"/>
    <p:sldLayoutId id="2147483665" r:id="rId13"/>
    <p:sldLayoutId id="2147483682" r:id="rId14"/>
    <p:sldLayoutId id="2147483685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24" Type="http://schemas.openxmlformats.org/officeDocument/2006/relationships/image" Target="../media/image33.png"/><Relationship Id="rId25" Type="http://schemas.openxmlformats.org/officeDocument/2006/relationships/image" Target="../media/image34.png"/><Relationship Id="rId26" Type="http://schemas.openxmlformats.org/officeDocument/2006/relationships/image" Target="../media/image35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microsoft.com/office/2007/relationships/hdphoto" Target="../media/hdphoto1.wdp"/><Relationship Id="rId13" Type="http://schemas.openxmlformats.org/officeDocument/2006/relationships/image" Target="../media/image23.png"/><Relationship Id="rId14" Type="http://schemas.microsoft.com/office/2007/relationships/hdphoto" Target="../media/hdphoto2.wdp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ctrTitle"/>
          </p:nvPr>
        </p:nvSpPr>
        <p:spPr>
          <a:xfrm>
            <a:off x="344440" y="2565025"/>
            <a:ext cx="5955752" cy="1656064"/>
          </a:xfrm>
        </p:spPr>
        <p:txBody>
          <a:bodyPr anchor="t">
            <a:normAutofit/>
          </a:bodyPr>
          <a:lstStyle/>
          <a:p>
            <a:r>
              <a:rPr lang="en-US" sz="2800" dirty="0"/>
              <a:t>AFV: Enabling Application Function Virtualization </a:t>
            </a:r>
            <a:r>
              <a:rPr lang="en-US" sz="2800" dirty="0" smtClean="0"/>
              <a:t>and Scheduling </a:t>
            </a:r>
            <a:r>
              <a:rPr lang="en-US" sz="2800" dirty="0"/>
              <a:t>in Wearable Networks</a:t>
            </a:r>
            <a:endParaRPr lang="en-AU" sz="3600" dirty="0"/>
          </a:p>
        </p:txBody>
      </p:sp>
      <p:sp>
        <p:nvSpPr>
          <p:cNvPr id="10" name="Subtitle 3"/>
          <p:cNvSpPr>
            <a:spLocks noGrp="1"/>
          </p:cNvSpPr>
          <p:nvPr>
            <p:ph type="subTitle" idx="1"/>
          </p:nvPr>
        </p:nvSpPr>
        <p:spPr>
          <a:xfrm>
            <a:off x="344440" y="3861048"/>
            <a:ext cx="5955752" cy="16561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Harini </a:t>
            </a:r>
            <a:r>
              <a:rPr lang="en-US" dirty="0" smtClean="0"/>
              <a:t>Kolamunna</a:t>
            </a:r>
          </a:p>
          <a:p>
            <a:r>
              <a:rPr lang="en-US" b="0" dirty="0" err="1" smtClean="0"/>
              <a:t>Yining</a:t>
            </a:r>
            <a:r>
              <a:rPr lang="en-US" b="0" dirty="0" smtClean="0"/>
              <a:t> Hu</a:t>
            </a:r>
          </a:p>
          <a:p>
            <a:r>
              <a:rPr lang="en-US" b="0" dirty="0" smtClean="0"/>
              <a:t>Diego Perino</a:t>
            </a:r>
          </a:p>
          <a:p>
            <a:r>
              <a:rPr lang="en-US" b="0" dirty="0" smtClean="0"/>
              <a:t>Kanchana Thilakarathna</a:t>
            </a:r>
            <a:endParaRPr lang="en-US" b="0" dirty="0"/>
          </a:p>
          <a:p>
            <a:r>
              <a:rPr lang="en-US" b="0" dirty="0"/>
              <a:t>Dwight </a:t>
            </a:r>
            <a:r>
              <a:rPr lang="en-US" b="0" dirty="0" smtClean="0"/>
              <a:t>Makaroff</a:t>
            </a:r>
            <a:r>
              <a:rPr lang="en-US" b="0" baseline="30000" dirty="0" smtClean="0"/>
              <a:t> </a:t>
            </a:r>
          </a:p>
          <a:p>
            <a:r>
              <a:rPr lang="en-US" b="0" dirty="0" err="1" smtClean="0"/>
              <a:t>Xinlong</a:t>
            </a:r>
            <a:r>
              <a:rPr lang="en-US" b="0" dirty="0" smtClean="0"/>
              <a:t> </a:t>
            </a:r>
            <a:r>
              <a:rPr lang="en-US" b="0" dirty="0"/>
              <a:t>Guan </a:t>
            </a:r>
            <a:endParaRPr lang="en-US" b="0" dirty="0" smtClean="0"/>
          </a:p>
          <a:p>
            <a:r>
              <a:rPr lang="en-US" b="0" dirty="0" smtClean="0"/>
              <a:t>Aruna Seneviratne</a:t>
            </a:r>
            <a:endParaRPr lang="en-US" b="0" baseline="30000" dirty="0"/>
          </a:p>
          <a:p>
            <a:pPr algn="r"/>
            <a:endParaRPr lang="en-AU" dirty="0"/>
          </a:p>
        </p:txBody>
      </p:sp>
      <p:pic>
        <p:nvPicPr>
          <p:cNvPr id="4" name="Picture 3" descr="im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805264"/>
            <a:ext cx="2088232" cy="568193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661248"/>
            <a:ext cx="2173653" cy="856103"/>
          </a:xfrm>
          <a:prstGeom prst="rect">
            <a:avLst/>
          </a:prstGeom>
        </p:spPr>
      </p:pic>
      <p:pic>
        <p:nvPicPr>
          <p:cNvPr id="11" name="Picture 10" descr="img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877272"/>
            <a:ext cx="1872208" cy="4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/>
              <a:t>AFV: </a:t>
            </a:r>
            <a:r>
              <a:rPr lang="en-US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84" name="Rounded Rectangle 83"/>
          <p:cNvSpPr/>
          <p:nvPr/>
        </p:nvSpPr>
        <p:spPr>
          <a:xfrm>
            <a:off x="622167" y="4356733"/>
            <a:ext cx="443776" cy="446871"/>
          </a:xfrm>
          <a:prstGeom prst="roundRect">
            <a:avLst>
              <a:gd name="adj" fmla="val 2104"/>
            </a:avLst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089995" y="1736951"/>
            <a:ext cx="3454400" cy="3124191"/>
            <a:chOff x="5130800" y="933448"/>
            <a:chExt cx="3454400" cy="3124191"/>
          </a:xfrm>
        </p:grpSpPr>
        <p:sp>
          <p:nvSpPr>
            <p:cNvPr id="86" name="Rounded Rectangle 85"/>
            <p:cNvSpPr/>
            <p:nvPr/>
          </p:nvSpPr>
          <p:spPr>
            <a:xfrm>
              <a:off x="5130800" y="933448"/>
              <a:ext cx="3454400" cy="3124191"/>
            </a:xfrm>
            <a:prstGeom prst="roundRect">
              <a:avLst>
                <a:gd name="adj" fmla="val 2104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988520" y="2107097"/>
              <a:ext cx="987777" cy="521951"/>
            </a:xfrm>
            <a:prstGeom prst="rect">
              <a:avLst/>
            </a:prstGeom>
            <a:noFill/>
            <a:ln w="952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Decision Engine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170633" y="2097222"/>
              <a:ext cx="987777" cy="521951"/>
            </a:xfrm>
            <a:prstGeom prst="rect">
              <a:avLst/>
            </a:prstGeom>
            <a:noFill/>
            <a:ln w="952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Function Manager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88520" y="2869650"/>
              <a:ext cx="987777" cy="521951"/>
            </a:xfrm>
            <a:prstGeom prst="rect">
              <a:avLst/>
            </a:prstGeom>
            <a:noFill/>
            <a:ln w="952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Context Monitoring</a:t>
              </a:r>
            </a:p>
          </p:txBody>
        </p:sp>
        <p:cxnSp>
          <p:nvCxnSpPr>
            <p:cNvPr id="90" name="Straight Arrow Connector 89"/>
            <p:cNvCxnSpPr>
              <a:stCxn id="88" idx="1"/>
              <a:endCxn id="87" idx="3"/>
            </p:cNvCxnSpPr>
            <p:nvPr/>
          </p:nvCxnSpPr>
          <p:spPr>
            <a:xfrm flipH="1">
              <a:off x="6976297" y="2358197"/>
              <a:ext cx="194336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C0504D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1" name="Straight Arrow Connector 90"/>
            <p:cNvCxnSpPr/>
            <p:nvPr/>
          </p:nvCxnSpPr>
          <p:spPr>
            <a:xfrm flipV="1">
              <a:off x="6976297" y="2619173"/>
              <a:ext cx="194336" cy="250478"/>
            </a:xfrm>
            <a:prstGeom prst="straightConnector1">
              <a:avLst/>
            </a:prstGeom>
            <a:noFill/>
            <a:ln w="12700" cap="flat" cmpd="sng" algn="ctr">
              <a:solidFill>
                <a:srgbClr val="C0504D"/>
              </a:solidFill>
              <a:prstDash val="solid"/>
              <a:headEnd type="triangle"/>
              <a:tailEnd type="none"/>
            </a:ln>
            <a:effectLst/>
          </p:spPr>
        </p:cxnSp>
        <p:cxnSp>
          <p:nvCxnSpPr>
            <p:cNvPr id="92" name="Straight Arrow Connector 91"/>
            <p:cNvCxnSpPr>
              <a:stCxn id="89" idx="0"/>
              <a:endCxn id="87" idx="2"/>
            </p:cNvCxnSpPr>
            <p:nvPr/>
          </p:nvCxnSpPr>
          <p:spPr>
            <a:xfrm flipV="1">
              <a:off x="6482409" y="2629048"/>
              <a:ext cx="0" cy="240602"/>
            </a:xfrm>
            <a:prstGeom prst="straightConnector1">
              <a:avLst/>
            </a:prstGeom>
            <a:noFill/>
            <a:ln w="12700" cap="flat" cmpd="sng" algn="ctr">
              <a:solidFill>
                <a:srgbClr val="C0504D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 flipV="1">
              <a:off x="5238751" y="1456035"/>
              <a:ext cx="2909139" cy="1731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ysDash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>
            <a:xfrm flipV="1">
              <a:off x="7664594" y="1848085"/>
              <a:ext cx="0" cy="249137"/>
            </a:xfrm>
            <a:prstGeom prst="straightConnector1">
              <a:avLst/>
            </a:prstGeom>
            <a:noFill/>
            <a:ln w="12700" cap="flat" cmpd="sng" algn="ctr">
              <a:solidFill>
                <a:srgbClr val="C0504D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35" name="TextBox 134"/>
            <p:cNvSpPr txBox="1"/>
            <p:nvPr/>
          </p:nvSpPr>
          <p:spPr>
            <a:xfrm>
              <a:off x="6781727" y="1586632"/>
              <a:ext cx="5490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AFV APIs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6037926" y="998281"/>
              <a:ext cx="609129" cy="304801"/>
              <a:chOff x="5988520" y="990599"/>
              <a:chExt cx="609129" cy="304801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5988520" y="1015999"/>
                <a:ext cx="609129" cy="279401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6027935" y="990599"/>
                <a:ext cx="53286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app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</a:t>
                </a: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6795123" y="1009096"/>
              <a:ext cx="609129" cy="292101"/>
              <a:chOff x="6635976" y="1003299"/>
              <a:chExt cx="609129" cy="292101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6635976" y="1015999"/>
                <a:ext cx="609129" cy="279401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669041" y="1003299"/>
                <a:ext cx="53286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app 2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536039" y="1009649"/>
              <a:ext cx="609129" cy="292101"/>
              <a:chOff x="7284760" y="1009649"/>
              <a:chExt cx="609129" cy="292101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7284760" y="1022349"/>
                <a:ext cx="609129" cy="279401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330526" y="1009649"/>
                <a:ext cx="53286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app 3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9" name="Group 98"/>
            <p:cNvGrpSpPr>
              <a:grpSpLocks noChangeAspect="1"/>
            </p:cNvGrpSpPr>
            <p:nvPr/>
          </p:nvGrpSpPr>
          <p:grpSpPr>
            <a:xfrm>
              <a:off x="5682154" y="1143001"/>
              <a:ext cx="179998" cy="47090"/>
              <a:chOff x="3733209" y="742951"/>
              <a:chExt cx="275150" cy="71983"/>
            </a:xfrm>
          </p:grpSpPr>
          <p:sp>
            <p:nvSpPr>
              <p:cNvPr id="125" name="Oval 124"/>
              <p:cNvSpPr>
                <a:spLocks noChangeAspect="1"/>
              </p:cNvSpPr>
              <p:nvPr/>
            </p:nvSpPr>
            <p:spPr>
              <a:xfrm>
                <a:off x="3733209" y="742951"/>
                <a:ext cx="71950" cy="71983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Oval 125"/>
              <p:cNvSpPr>
                <a:spLocks noChangeAspect="1"/>
              </p:cNvSpPr>
              <p:nvPr/>
            </p:nvSpPr>
            <p:spPr>
              <a:xfrm>
                <a:off x="3834809" y="742951"/>
                <a:ext cx="71950" cy="71983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Oval 126"/>
              <p:cNvSpPr>
                <a:spLocks noChangeAspect="1"/>
              </p:cNvSpPr>
              <p:nvPr/>
            </p:nvSpPr>
            <p:spPr>
              <a:xfrm>
                <a:off x="3936409" y="742951"/>
                <a:ext cx="71950" cy="71983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952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00" name="Straight Arrow Connector 99"/>
            <p:cNvCxnSpPr/>
            <p:nvPr/>
          </p:nvCxnSpPr>
          <p:spPr>
            <a:xfrm flipV="1">
              <a:off x="6356431" y="1309433"/>
              <a:ext cx="0" cy="303695"/>
            </a:xfrm>
            <a:prstGeom prst="straightConnector1">
              <a:avLst/>
            </a:prstGeom>
            <a:noFill/>
            <a:ln w="127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7100392" y="1301750"/>
              <a:ext cx="0" cy="303695"/>
            </a:xfrm>
            <a:prstGeom prst="straightConnector1">
              <a:avLst/>
            </a:prstGeom>
            <a:noFill/>
            <a:ln w="127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7827533" y="1308100"/>
              <a:ext cx="0" cy="303695"/>
            </a:xfrm>
            <a:prstGeom prst="straightConnector1">
              <a:avLst/>
            </a:prstGeom>
            <a:noFill/>
            <a:ln w="127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6494871" y="1857960"/>
              <a:ext cx="0" cy="249137"/>
            </a:xfrm>
            <a:prstGeom prst="straightConnector1">
              <a:avLst/>
            </a:prstGeom>
            <a:noFill/>
            <a:ln w="12700" cap="flat" cmpd="sng" algn="ctr">
              <a:solidFill>
                <a:srgbClr val="C0504D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04" name="Rectangle 103"/>
            <p:cNvSpPr/>
            <p:nvPr/>
          </p:nvSpPr>
          <p:spPr>
            <a:xfrm>
              <a:off x="7157933" y="2862423"/>
              <a:ext cx="987777" cy="521951"/>
            </a:xfrm>
            <a:prstGeom prst="rect">
              <a:avLst/>
            </a:prstGeom>
            <a:noFill/>
            <a:ln w="952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Function Execution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flipH="1">
              <a:off x="7664594" y="2629048"/>
              <a:ext cx="0" cy="227276"/>
            </a:xfrm>
            <a:prstGeom prst="straightConnector1">
              <a:avLst/>
            </a:prstGeom>
            <a:noFill/>
            <a:ln w="12700" cap="flat" cmpd="sng" algn="ctr">
              <a:solidFill>
                <a:srgbClr val="C0504D"/>
              </a:solidFill>
              <a:prstDash val="solid"/>
              <a:headEnd type="triangle"/>
              <a:tailEnd type="triangle"/>
            </a:ln>
            <a:effectLst/>
          </p:spPr>
        </p:cxnSp>
        <p:grpSp>
          <p:nvGrpSpPr>
            <p:cNvPr id="106" name="Group 105"/>
            <p:cNvGrpSpPr/>
            <p:nvPr/>
          </p:nvGrpSpPr>
          <p:grpSpPr>
            <a:xfrm>
              <a:off x="5238752" y="3692640"/>
              <a:ext cx="2906416" cy="290000"/>
              <a:chOff x="1156875" y="1381996"/>
              <a:chExt cx="3207926" cy="290000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1156875" y="1381996"/>
                <a:ext cx="3207926" cy="290000"/>
              </a:xfrm>
              <a:prstGeom prst="rect">
                <a:avLst/>
              </a:prstGeom>
              <a:noFill/>
              <a:ln w="9525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317335" y="1382232"/>
                <a:ext cx="9305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OS APIs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07" name="Straight Arrow Connector 106"/>
            <p:cNvCxnSpPr/>
            <p:nvPr/>
          </p:nvCxnSpPr>
          <p:spPr>
            <a:xfrm flipV="1">
              <a:off x="6482409" y="3381726"/>
              <a:ext cx="0" cy="303695"/>
            </a:xfrm>
            <a:prstGeom prst="straightConnector1">
              <a:avLst/>
            </a:prstGeom>
            <a:noFill/>
            <a:ln w="12700" cap="flat" cmpd="sng" algn="ctr">
              <a:solidFill>
                <a:srgbClr val="8064A2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7664594" y="3382278"/>
              <a:ext cx="0" cy="303695"/>
            </a:xfrm>
            <a:prstGeom prst="straightConnector1">
              <a:avLst/>
            </a:prstGeom>
            <a:noFill/>
            <a:ln w="12700" cap="flat" cmpd="sng" algn="ctr">
              <a:solidFill>
                <a:srgbClr val="8064A2"/>
              </a:solidFill>
              <a:prstDash val="solid"/>
              <a:headEnd type="triangle"/>
              <a:tailEnd type="triangle"/>
            </a:ln>
            <a:effectLst/>
          </p:spPr>
        </p:cxnSp>
        <p:grpSp>
          <p:nvGrpSpPr>
            <p:cNvPr id="109" name="Group 108"/>
            <p:cNvGrpSpPr/>
            <p:nvPr/>
          </p:nvGrpSpPr>
          <p:grpSpPr>
            <a:xfrm rot="16200000">
              <a:off x="7376186" y="2334744"/>
              <a:ext cx="1974851" cy="276999"/>
              <a:chOff x="1156875" y="1363187"/>
              <a:chExt cx="3207926" cy="276999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1156875" y="1381996"/>
                <a:ext cx="3207926" cy="254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785609" y="1363187"/>
                <a:ext cx="19149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</a:rPr>
                  <a:t>AFV Framework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16200000">
              <a:off x="8124802" y="3594347"/>
              <a:ext cx="470328" cy="279157"/>
              <a:chOff x="1156871" y="1356840"/>
              <a:chExt cx="3697076" cy="279157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1156871" y="1381997"/>
                <a:ext cx="3697076" cy="254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617465" y="1356840"/>
                <a:ext cx="28083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</a:rPr>
                  <a:t>OS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 rot="16200000">
              <a:off x="8097805" y="1087779"/>
              <a:ext cx="505267" cy="285507"/>
              <a:chOff x="936457" y="1350489"/>
              <a:chExt cx="3706373" cy="285507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1156875" y="1381996"/>
                <a:ext cx="3207926" cy="254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936457" y="1350489"/>
                <a:ext cx="37063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</a:rPr>
                  <a:t>Apps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12" name="Straight Connector 111"/>
            <p:cNvCxnSpPr/>
            <p:nvPr/>
          </p:nvCxnSpPr>
          <p:spPr>
            <a:xfrm>
              <a:off x="5238752" y="3524243"/>
              <a:ext cx="2929441" cy="0"/>
            </a:xfrm>
            <a:prstGeom prst="line">
              <a:avLst/>
            </a:prstGeom>
            <a:noFill/>
            <a:ln w="12700" cap="flat" cmpd="sng" algn="ctr">
              <a:solidFill>
                <a:srgbClr val="8064A2"/>
              </a:solidFill>
              <a:prstDash val="sysDash"/>
            </a:ln>
            <a:effectLst/>
          </p:spPr>
        </p:cxnSp>
        <p:sp>
          <p:nvSpPr>
            <p:cNvPr id="113" name="Rectangle 112"/>
            <p:cNvSpPr/>
            <p:nvPr/>
          </p:nvSpPr>
          <p:spPr>
            <a:xfrm rot="16200000">
              <a:off x="4617313" y="2236761"/>
              <a:ext cx="1776278" cy="533402"/>
            </a:xfrm>
            <a:prstGeom prst="rect">
              <a:avLst/>
            </a:prstGeom>
            <a:noFill/>
            <a:ln w="952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Communication Manager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H="1">
              <a:off x="5766812" y="2370420"/>
              <a:ext cx="216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C0504D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5763497" y="3119720"/>
              <a:ext cx="216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C0504D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16" name="Straight Arrow Connector 115"/>
            <p:cNvCxnSpPr/>
            <p:nvPr/>
          </p:nvCxnSpPr>
          <p:spPr>
            <a:xfrm flipV="1">
              <a:off x="5523559" y="3381726"/>
              <a:ext cx="0" cy="303695"/>
            </a:xfrm>
            <a:prstGeom prst="straightConnector1">
              <a:avLst/>
            </a:prstGeom>
            <a:noFill/>
            <a:ln w="12700" cap="flat" cmpd="sng" algn="ctr">
              <a:solidFill>
                <a:srgbClr val="8064A2"/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136" name="Rounded Rectangle 135"/>
          <p:cNvSpPr/>
          <p:nvPr/>
        </p:nvSpPr>
        <p:spPr>
          <a:xfrm>
            <a:off x="653917" y="4396411"/>
            <a:ext cx="443776" cy="446871"/>
          </a:xfrm>
          <a:prstGeom prst="roundRect">
            <a:avLst>
              <a:gd name="adj" fmla="val 2104"/>
            </a:avLst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32742" y="2593244"/>
            <a:ext cx="118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Tier 1 - Device 3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26392" y="3810983"/>
            <a:ext cx="118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Tier 1 - Device 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257624" y="4880193"/>
            <a:ext cx="118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Tier 1 - Device 1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0" name="Elbow Connector 139"/>
          <p:cNvCxnSpPr/>
          <p:nvPr/>
        </p:nvCxnSpPr>
        <p:spPr>
          <a:xfrm>
            <a:off x="1378794" y="2180762"/>
            <a:ext cx="819153" cy="581086"/>
          </a:xfrm>
          <a:prstGeom prst="bentConnector3">
            <a:avLst/>
          </a:prstGeom>
          <a:noFill/>
          <a:ln w="12700" cap="flat" cmpd="sng" algn="ctr">
            <a:solidFill>
              <a:srgbClr val="C0504D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41" name="Elbow Connector 140"/>
          <p:cNvCxnSpPr/>
          <p:nvPr/>
        </p:nvCxnSpPr>
        <p:spPr>
          <a:xfrm flipV="1">
            <a:off x="1378794" y="2861546"/>
            <a:ext cx="819152" cy="581086"/>
          </a:xfrm>
          <a:prstGeom prst="bentConnector3">
            <a:avLst/>
          </a:prstGeom>
          <a:noFill/>
          <a:ln w="12700" cap="flat" cmpd="sng" algn="ctr">
            <a:solidFill>
              <a:srgbClr val="C0504D"/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142" name="Group 141"/>
          <p:cNvGrpSpPr/>
          <p:nvPr/>
        </p:nvGrpSpPr>
        <p:grpSpPr>
          <a:xfrm>
            <a:off x="468727" y="2966243"/>
            <a:ext cx="910067" cy="875791"/>
            <a:chOff x="3509532" y="2835840"/>
            <a:chExt cx="910067" cy="875791"/>
          </a:xfrm>
        </p:grpSpPr>
        <p:grpSp>
          <p:nvGrpSpPr>
            <p:cNvPr id="143" name="Group 142"/>
            <p:cNvGrpSpPr/>
            <p:nvPr/>
          </p:nvGrpSpPr>
          <p:grpSpPr>
            <a:xfrm>
              <a:off x="3509532" y="2835840"/>
              <a:ext cx="910067" cy="875791"/>
              <a:chOff x="3509532" y="2835840"/>
              <a:chExt cx="910067" cy="875791"/>
            </a:xfrm>
          </p:grpSpPr>
          <p:sp>
            <p:nvSpPr>
              <p:cNvPr id="146" name="Rounded Rectangle 145"/>
              <p:cNvSpPr/>
              <p:nvPr/>
            </p:nvSpPr>
            <p:spPr>
              <a:xfrm>
                <a:off x="3509532" y="2850463"/>
                <a:ext cx="910067" cy="861168"/>
              </a:xfrm>
              <a:prstGeom prst="roundRect">
                <a:avLst>
                  <a:gd name="adj" fmla="val 2104"/>
                </a:avLst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3746500" y="2835840"/>
                <a:ext cx="44377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</a:rPr>
                  <a:t>Apps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778250" y="3465409"/>
                <a:ext cx="328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</a:rPr>
                  <a:t>OS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3536263" y="3060560"/>
                <a:ext cx="8579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</a:rPr>
                  <a:t>AFV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</a:rPr>
                  <a:t>Framework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44" name="Straight Connector 143"/>
            <p:cNvCxnSpPr/>
            <p:nvPr/>
          </p:nvCxnSpPr>
          <p:spPr>
            <a:xfrm>
              <a:off x="3526032" y="3498843"/>
              <a:ext cx="893567" cy="0"/>
            </a:xfrm>
            <a:prstGeom prst="line">
              <a:avLst/>
            </a:prstGeom>
            <a:noFill/>
            <a:ln w="12700" cap="flat" cmpd="sng" algn="ctr">
              <a:solidFill>
                <a:srgbClr val="8064A2"/>
              </a:solidFill>
              <a:prstDash val="sysDash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>
              <a:off x="3515882" y="3075711"/>
              <a:ext cx="893567" cy="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ysDash"/>
            </a:ln>
            <a:effectLst/>
          </p:spPr>
        </p:cxnSp>
      </p:grpSp>
      <p:grpSp>
        <p:nvGrpSpPr>
          <p:cNvPr id="150" name="Group 149"/>
          <p:cNvGrpSpPr/>
          <p:nvPr/>
        </p:nvGrpSpPr>
        <p:grpSpPr>
          <a:xfrm>
            <a:off x="475077" y="1741516"/>
            <a:ext cx="910067" cy="875791"/>
            <a:chOff x="3509532" y="2835840"/>
            <a:chExt cx="910067" cy="875791"/>
          </a:xfrm>
        </p:grpSpPr>
        <p:grpSp>
          <p:nvGrpSpPr>
            <p:cNvPr id="151" name="Group 150"/>
            <p:cNvGrpSpPr/>
            <p:nvPr/>
          </p:nvGrpSpPr>
          <p:grpSpPr>
            <a:xfrm>
              <a:off x="3509532" y="2835840"/>
              <a:ext cx="910067" cy="875791"/>
              <a:chOff x="3509532" y="2835840"/>
              <a:chExt cx="910067" cy="875791"/>
            </a:xfrm>
          </p:grpSpPr>
          <p:sp>
            <p:nvSpPr>
              <p:cNvPr id="154" name="Rounded Rectangle 153"/>
              <p:cNvSpPr/>
              <p:nvPr/>
            </p:nvSpPr>
            <p:spPr>
              <a:xfrm>
                <a:off x="3509532" y="2850463"/>
                <a:ext cx="910067" cy="861168"/>
              </a:xfrm>
              <a:prstGeom prst="roundRect">
                <a:avLst>
                  <a:gd name="adj" fmla="val 2104"/>
                </a:avLst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3746500" y="2835840"/>
                <a:ext cx="44377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</a:rPr>
                  <a:t>Apps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3778250" y="3465409"/>
                <a:ext cx="328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</a:rPr>
                  <a:t>OS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3542613" y="3060560"/>
                <a:ext cx="8515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</a:rPr>
                  <a:t>AFV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</a:rPr>
                  <a:t>Framework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52" name="Straight Connector 151"/>
            <p:cNvCxnSpPr/>
            <p:nvPr/>
          </p:nvCxnSpPr>
          <p:spPr>
            <a:xfrm>
              <a:off x="3526032" y="3498843"/>
              <a:ext cx="893567" cy="0"/>
            </a:xfrm>
            <a:prstGeom prst="line">
              <a:avLst/>
            </a:prstGeom>
            <a:noFill/>
            <a:ln w="12700" cap="flat" cmpd="sng" algn="ctr">
              <a:solidFill>
                <a:srgbClr val="8064A2"/>
              </a:solidFill>
              <a:prstDash val="sysDash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>
            <a:xfrm>
              <a:off x="3515882" y="3075711"/>
              <a:ext cx="893567" cy="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ysDash"/>
            </a:ln>
            <a:effectLst/>
          </p:spPr>
        </p:cxnSp>
      </p:grpSp>
      <p:cxnSp>
        <p:nvCxnSpPr>
          <p:cNvPr id="158" name="Elbow Connector 157"/>
          <p:cNvCxnSpPr>
            <a:stCxn id="154" idx="1"/>
            <a:endCxn id="146" idx="1"/>
          </p:cNvCxnSpPr>
          <p:nvPr/>
        </p:nvCxnSpPr>
        <p:spPr>
          <a:xfrm rot="10800000" flipV="1">
            <a:off x="468727" y="2186722"/>
            <a:ext cx="6350" cy="1224727"/>
          </a:xfrm>
          <a:prstGeom prst="bentConnector3">
            <a:avLst>
              <a:gd name="adj1" fmla="val 6000000"/>
            </a:avLst>
          </a:prstGeom>
          <a:noFill/>
          <a:ln w="12700" cap="flat" cmpd="sng" algn="ctr">
            <a:solidFill>
              <a:srgbClr val="C0504D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59" name="TextBox 158"/>
          <p:cNvSpPr txBox="1"/>
          <p:nvPr/>
        </p:nvSpPr>
        <p:spPr>
          <a:xfrm>
            <a:off x="323528" y="4880193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Tier 2 - Devices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685667" y="4432933"/>
            <a:ext cx="443776" cy="446871"/>
          </a:xfrm>
          <a:prstGeom prst="roundRect">
            <a:avLst>
              <a:gd name="adj" fmla="val 2104"/>
            </a:avLst>
          </a:prstGeom>
          <a:solidFill>
            <a:sysClr val="window" lastClr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1" name="Straight Arrow Connector 160"/>
          <p:cNvCxnSpPr>
            <a:stCxn id="123" idx="1"/>
            <a:endCxn id="160" idx="3"/>
          </p:cNvCxnSpPr>
          <p:nvPr/>
        </p:nvCxnSpPr>
        <p:spPr>
          <a:xfrm flipH="1">
            <a:off x="1129443" y="4641143"/>
            <a:ext cx="1068504" cy="0"/>
          </a:xfrm>
          <a:prstGeom prst="straightConnector1">
            <a:avLst/>
          </a:prstGeom>
          <a:noFill/>
          <a:ln w="12700" cap="flat" cmpd="sng" algn="ctr">
            <a:solidFill>
              <a:srgbClr val="8064A2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Content Placeholder 2"/>
          <p:cNvSpPr txBox="1">
            <a:spLocks/>
          </p:cNvSpPr>
          <p:nvPr/>
        </p:nvSpPr>
        <p:spPr>
          <a:xfrm>
            <a:off x="5292080" y="1268760"/>
            <a:ext cx="3907160" cy="43924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Aft>
                <a:spcPts val="800"/>
              </a:spcAft>
            </a:pPr>
            <a:r>
              <a:rPr lang="en-US" sz="1600" dirty="0" smtClean="0"/>
              <a:t>AFV APIs</a:t>
            </a:r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en-US" sz="1600" dirty="0" smtClean="0"/>
              <a:t>Function </a:t>
            </a:r>
            <a:r>
              <a:rPr lang="en-US" sz="1600" dirty="0"/>
              <a:t>Manager</a:t>
            </a:r>
          </a:p>
          <a:p>
            <a:pPr lvl="2">
              <a:lnSpc>
                <a:spcPct val="130000"/>
              </a:lnSpc>
              <a:spcAft>
                <a:spcPts val="0"/>
              </a:spcAft>
            </a:pPr>
            <a:r>
              <a:rPr lang="en-US" sz="1400" dirty="0"/>
              <a:t>Knowledge about PAN</a:t>
            </a:r>
          </a:p>
          <a:p>
            <a:pPr lvl="2">
              <a:lnSpc>
                <a:spcPct val="130000"/>
              </a:lnSpc>
              <a:spcAft>
                <a:spcPts val="800"/>
              </a:spcAft>
            </a:pPr>
            <a:r>
              <a:rPr lang="en-US" sz="1400" dirty="0"/>
              <a:t>Manages the </a:t>
            </a:r>
            <a:r>
              <a:rPr lang="en-US" sz="1400" dirty="0" smtClean="0"/>
              <a:t>requests</a:t>
            </a:r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en-US" sz="1600" dirty="0"/>
              <a:t>Context </a:t>
            </a:r>
            <a:r>
              <a:rPr lang="en-US" sz="1600" dirty="0" smtClean="0"/>
              <a:t>Monitoring</a:t>
            </a:r>
            <a:endParaRPr lang="en-US" sz="1400" dirty="0" smtClean="0"/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en-US" sz="1600" dirty="0" smtClean="0"/>
              <a:t>Decision </a:t>
            </a:r>
            <a:r>
              <a:rPr lang="en-US" sz="1600" dirty="0"/>
              <a:t>Engine</a:t>
            </a:r>
          </a:p>
          <a:p>
            <a:pPr lvl="2">
              <a:lnSpc>
                <a:spcPct val="130000"/>
              </a:lnSpc>
              <a:spcAft>
                <a:spcPts val="800"/>
              </a:spcAft>
            </a:pPr>
            <a:r>
              <a:rPr lang="en-US" sz="1400" dirty="0"/>
              <a:t>Functions Allocation Problem (FAP) </a:t>
            </a:r>
            <a:endParaRPr lang="en-US" sz="1400" dirty="0" smtClean="0"/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en-US" sz="1600" dirty="0" smtClean="0"/>
              <a:t>Communication Manager</a:t>
            </a:r>
          </a:p>
          <a:p>
            <a:pPr lvl="2">
              <a:lnSpc>
                <a:spcPct val="130000"/>
              </a:lnSpc>
              <a:spcAft>
                <a:spcPts val="800"/>
              </a:spcAft>
            </a:pPr>
            <a:r>
              <a:rPr lang="en-US" sz="1400" dirty="0" smtClean="0"/>
              <a:t>Manages </a:t>
            </a:r>
            <a:r>
              <a:rPr lang="en-US" sz="1400" dirty="0"/>
              <a:t>all AFV communication in the </a:t>
            </a:r>
            <a:r>
              <a:rPr lang="en-US" sz="1400" dirty="0" smtClean="0"/>
              <a:t>PAN</a:t>
            </a:r>
            <a:endParaRPr lang="en-US" sz="1000" dirty="0"/>
          </a:p>
          <a:p>
            <a:pPr lvl="1">
              <a:lnSpc>
                <a:spcPct val="130000"/>
              </a:lnSpc>
              <a:spcAft>
                <a:spcPts val="0"/>
              </a:spcAft>
            </a:pPr>
            <a:r>
              <a:rPr lang="en-US" sz="1600" dirty="0"/>
              <a:t>Function Execution</a:t>
            </a:r>
          </a:p>
          <a:p>
            <a:pPr marL="457200" lvl="1" indent="0">
              <a:lnSpc>
                <a:spcPct val="130000"/>
              </a:lnSpc>
              <a:spcAft>
                <a:spcPts val="800"/>
              </a:spcAft>
              <a:buNone/>
            </a:pPr>
            <a:endParaRPr lang="en-US" sz="1600" dirty="0"/>
          </a:p>
        </p:txBody>
      </p:sp>
      <p:sp>
        <p:nvSpPr>
          <p:cNvPr id="165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7021536" cy="852487"/>
          </a:xfrm>
        </p:spPr>
        <p:txBody>
          <a:bodyPr/>
          <a:lstStyle/>
          <a:p>
            <a:r>
              <a:rPr lang="en-US" dirty="0" smtClean="0"/>
              <a:t>AFV Architecture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2956742" y="2424447"/>
            <a:ext cx="2159370" cy="230909"/>
          </a:xfrm>
          <a:prstGeom prst="rect">
            <a:avLst/>
          </a:prstGeom>
          <a:noFill/>
          <a:ln w="952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4131964" y="2907049"/>
            <a:ext cx="987777" cy="521951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2947768" y="2916957"/>
            <a:ext cx="987777" cy="521951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2956742" y="2420888"/>
            <a:ext cx="2159370" cy="230909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ectangle 170"/>
          <p:cNvSpPr/>
          <p:nvPr/>
        </p:nvSpPr>
        <p:spPr>
          <a:xfrm rot="16200000">
            <a:off x="1577020" y="3040911"/>
            <a:ext cx="1776278" cy="533402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117756" y="3667189"/>
            <a:ext cx="987777" cy="521951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2948343" y="3676972"/>
            <a:ext cx="987777" cy="521951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6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476673"/>
            <a:ext cx="6624414" cy="5364596"/>
          </a:xfrm>
        </p:spPr>
        <p:txBody>
          <a:bodyPr anchor="ctr"/>
          <a:lstStyle/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 smtClean="0">
                <a:solidFill>
                  <a:srgbClr val="007A53"/>
                </a:solidFill>
              </a:rPr>
              <a:t>AFV Architecture</a:t>
            </a:r>
          </a:p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>
                <a:solidFill>
                  <a:srgbClr val="7F7F7F"/>
                </a:solidFill>
              </a:rPr>
              <a:t>Function allocation problem (FAP) </a:t>
            </a:r>
          </a:p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>
                <a:solidFill>
                  <a:srgbClr val="7F7F7F"/>
                </a:solidFill>
              </a:rPr>
              <a:t>Validation and benefits to AFV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330871" y="2636912"/>
            <a:ext cx="0" cy="5760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39752" y="3455643"/>
            <a:ext cx="0" cy="5760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8775" y="476673"/>
            <a:ext cx="8461375" cy="18722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 smtClean="0"/>
              <a:t>AFV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b="1" dirty="0" smtClean="0"/>
              <a:t>(Application Function Virtualization)</a:t>
            </a:r>
          </a:p>
        </p:txBody>
      </p:sp>
    </p:spTree>
    <p:extLst>
      <p:ext uri="{BB962C8B-B14F-4D97-AF65-F5344CB8AC3E}">
        <p14:creationId xmlns:p14="http://schemas.microsoft.com/office/powerpoint/2010/main" val="176755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347864" y="1691516"/>
            <a:ext cx="504056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1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47864" y="2483604"/>
            <a:ext cx="504056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2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47864" y="2996952"/>
            <a:ext cx="504056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3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47864" y="3501008"/>
            <a:ext cx="504056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1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47864" y="4355812"/>
            <a:ext cx="504056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1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7864" y="4869160"/>
            <a:ext cx="504056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V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2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92315" y="3861048"/>
            <a:ext cx="792088" cy="58067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</a:rPr>
              <a:t>.</a:t>
            </a:r>
          </a:p>
          <a:p>
            <a:pPr marL="342900" marR="0" indent="-342900" algn="ctr" defTabSz="9144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1600" b="1" dirty="0" smtClean="0">
                <a:latin typeface="Sommet bold"/>
              </a:rPr>
              <a:t>.</a:t>
            </a:r>
          </a:p>
          <a:p>
            <a:pPr marL="342900" marR="0" indent="-342900" algn="ctr" defTabSz="9144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67944" y="2060848"/>
            <a:ext cx="504056" cy="36004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D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1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67944" y="3222268"/>
            <a:ext cx="504056" cy="36004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D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2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944" y="4581128"/>
            <a:ext cx="504056" cy="36004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00000"/>
                </a:solidFill>
              </a:rPr>
              <a:t>D</a:t>
            </a:r>
            <a:r>
              <a:rPr lang="en-US" sz="1100" b="1" baseline="-25000" dirty="0" err="1" smtClean="0">
                <a:solidFill>
                  <a:srgbClr val="000000"/>
                </a:solidFill>
              </a:rPr>
              <a:t>n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>
            <a:stCxn id="84" idx="7"/>
            <a:endCxn id="9" idx="1"/>
          </p:cNvCxnSpPr>
          <p:nvPr/>
        </p:nvCxnSpPr>
        <p:spPr>
          <a:xfrm flipV="1">
            <a:off x="1257823" y="1744243"/>
            <a:ext cx="2163858" cy="9292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4" idx="5"/>
            <a:endCxn id="12" idx="1"/>
          </p:cNvCxnSpPr>
          <p:nvPr/>
        </p:nvCxnSpPr>
        <p:spPr>
          <a:xfrm>
            <a:off x="1257823" y="2008121"/>
            <a:ext cx="2163858" cy="1545614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4" idx="4"/>
            <a:endCxn id="15" idx="1"/>
          </p:cNvCxnSpPr>
          <p:nvPr/>
        </p:nvCxnSpPr>
        <p:spPr>
          <a:xfrm>
            <a:off x="1079612" y="2060848"/>
            <a:ext cx="2342069" cy="2347691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257823" y="2663624"/>
            <a:ext cx="2163858" cy="2258263"/>
            <a:chOff x="3611706" y="1822141"/>
            <a:chExt cx="2163858" cy="2258263"/>
          </a:xfrm>
        </p:grpSpPr>
        <p:cxnSp>
          <p:nvCxnSpPr>
            <p:cNvPr id="31" name="Straight Connector 30"/>
            <p:cNvCxnSpPr>
              <a:stCxn id="85" idx="6"/>
              <a:endCxn id="10" idx="2"/>
            </p:cNvCxnSpPr>
            <p:nvPr/>
          </p:nvCxnSpPr>
          <p:spPr>
            <a:xfrm flipV="1">
              <a:off x="3685523" y="1822141"/>
              <a:ext cx="2016224" cy="9292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85" idx="5"/>
              <a:endCxn id="16" idx="1"/>
            </p:cNvCxnSpPr>
            <p:nvPr/>
          </p:nvCxnSpPr>
          <p:spPr>
            <a:xfrm>
              <a:off x="3611706" y="1958726"/>
              <a:ext cx="2163858" cy="2121678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/>
          <p:cNvCxnSpPr>
            <a:stCxn id="19" idx="1"/>
            <a:endCxn id="9" idx="6"/>
          </p:cNvCxnSpPr>
          <p:nvPr/>
        </p:nvCxnSpPr>
        <p:spPr>
          <a:xfrm flipH="1" flipV="1">
            <a:off x="3851920" y="1871536"/>
            <a:ext cx="289841" cy="242039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9" idx="3"/>
            <a:endCxn id="10" idx="6"/>
          </p:cNvCxnSpPr>
          <p:nvPr/>
        </p:nvCxnSpPr>
        <p:spPr>
          <a:xfrm flipH="1">
            <a:off x="3851920" y="2368161"/>
            <a:ext cx="289841" cy="295463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20" idx="1"/>
            <a:endCxn id="11" idx="6"/>
          </p:cNvCxnSpPr>
          <p:nvPr/>
        </p:nvCxnSpPr>
        <p:spPr>
          <a:xfrm flipH="1" flipV="1">
            <a:off x="3851920" y="3176972"/>
            <a:ext cx="289841" cy="98023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20" idx="3"/>
            <a:endCxn id="12" idx="6"/>
          </p:cNvCxnSpPr>
          <p:nvPr/>
        </p:nvCxnSpPr>
        <p:spPr>
          <a:xfrm flipH="1">
            <a:off x="3851920" y="3529581"/>
            <a:ext cx="289841" cy="151447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21" idx="1"/>
            <a:endCxn id="15" idx="6"/>
          </p:cNvCxnSpPr>
          <p:nvPr/>
        </p:nvCxnSpPr>
        <p:spPr>
          <a:xfrm flipH="1" flipV="1">
            <a:off x="3851920" y="4535832"/>
            <a:ext cx="289841" cy="98023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21" idx="3"/>
            <a:endCxn id="16" idx="6"/>
          </p:cNvCxnSpPr>
          <p:nvPr/>
        </p:nvCxnSpPr>
        <p:spPr>
          <a:xfrm flipH="1">
            <a:off x="3851920" y="4888441"/>
            <a:ext cx="289841" cy="160739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6" name="Group 145"/>
          <p:cNvGrpSpPr/>
          <p:nvPr/>
        </p:nvGrpSpPr>
        <p:grpSpPr>
          <a:xfrm>
            <a:off x="1115616" y="1213495"/>
            <a:ext cx="2304256" cy="511053"/>
            <a:chOff x="3131840" y="133375"/>
            <a:chExt cx="3024336" cy="511053"/>
          </a:xfrm>
        </p:grpSpPr>
        <p:sp>
          <p:nvSpPr>
            <p:cNvPr id="141" name="TextBox 140"/>
            <p:cNvSpPr txBox="1"/>
            <p:nvPr/>
          </p:nvSpPr>
          <p:spPr>
            <a:xfrm>
              <a:off x="3220791" y="133375"/>
              <a:ext cx="2846435" cy="48731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</a:pPr>
              <a:r>
                <a:rPr lang="en-US" sz="1400" b="1" dirty="0" smtClean="0">
                  <a:latin typeface="Sommet bold"/>
                </a:rPr>
                <a:t>Transfer Cost </a:t>
              </a:r>
              <a:r>
                <a:rPr lang="en-US" sz="1400" b="1" i="1" dirty="0" err="1">
                  <a:latin typeface="Sommet bold"/>
                </a:rPr>
                <a:t>c</a:t>
              </a:r>
              <a:r>
                <a:rPr lang="en-US" sz="1400" b="1" i="1" baseline="-25000" dirty="0" err="1">
                  <a:latin typeface="Sommet bold"/>
                </a:rPr>
                <a:t>r,d</a:t>
              </a:r>
              <a:endParaRPr lang="en-US" sz="1400" b="1" i="1" baseline="-25000" dirty="0">
                <a:latin typeface="Sommet bold"/>
              </a:endParaRPr>
            </a:p>
            <a:p>
              <a:pPr marL="342900" marR="0" indent="-34290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</a:endParaRPr>
            </a:p>
          </p:txBody>
        </p:sp>
        <p:sp>
          <p:nvSpPr>
            <p:cNvPr id="142" name="Left Brace 141"/>
            <p:cNvSpPr/>
            <p:nvPr/>
          </p:nvSpPr>
          <p:spPr>
            <a:xfrm rot="5400000">
              <a:off x="4535996" y="-975752"/>
              <a:ext cx="216024" cy="3024336"/>
            </a:xfrm>
            <a:prstGeom prst="leftBrace">
              <a:avLst>
                <a:gd name="adj1" fmla="val 56621"/>
                <a:gd name="adj2" fmla="val 49062"/>
              </a:avLst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843808" y="1023187"/>
            <a:ext cx="2232248" cy="721056"/>
            <a:chOff x="4860032" y="-126197"/>
            <a:chExt cx="2232248" cy="870897"/>
          </a:xfrm>
        </p:grpSpPr>
        <p:sp>
          <p:nvSpPr>
            <p:cNvPr id="140" name="TextBox 139"/>
            <p:cNvSpPr txBox="1"/>
            <p:nvPr/>
          </p:nvSpPr>
          <p:spPr>
            <a:xfrm>
              <a:off x="4860032" y="-126197"/>
              <a:ext cx="2232248" cy="81843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1400" b="1" dirty="0" smtClean="0">
                  <a:latin typeface="Sommet bold"/>
                </a:rPr>
                <a:t>Functioning </a:t>
              </a:r>
            </a:p>
            <a:p>
              <a:pPr marL="342900" indent="-34290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latin typeface="Sommet bold"/>
                </a:rPr>
                <a:t>Cost </a:t>
              </a:r>
              <a:r>
                <a:rPr lang="en-US" sz="1400" b="1" i="1" dirty="0" err="1">
                  <a:latin typeface="Sommet bold"/>
                </a:rPr>
                <a:t>f</a:t>
              </a:r>
              <a:r>
                <a:rPr lang="en-US" sz="1400" b="1" i="1" baseline="-25000" dirty="0" err="1">
                  <a:latin typeface="Sommet bold"/>
                </a:rPr>
                <a:t>v,d</a:t>
              </a:r>
              <a:endParaRPr lang="en-US" sz="1400" b="1" i="1" baseline="-25000" dirty="0">
                <a:latin typeface="Sommet bold"/>
              </a:endParaRPr>
            </a:p>
            <a:p>
              <a:pPr marL="342900" indent="-34290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</a:endParaRPr>
            </a:p>
          </p:txBody>
        </p:sp>
        <p:cxnSp>
          <p:nvCxnSpPr>
            <p:cNvPr id="144" name="Straight Arrow Connector 143"/>
            <p:cNvCxnSpPr>
              <a:stCxn id="140" idx="2"/>
              <a:endCxn id="9" idx="7"/>
            </p:cNvCxnSpPr>
            <p:nvPr/>
          </p:nvCxnSpPr>
          <p:spPr>
            <a:xfrm flipH="1">
              <a:off x="5794327" y="431323"/>
              <a:ext cx="181829" cy="313377"/>
            </a:xfrm>
            <a:prstGeom prst="straightConnector1">
              <a:avLst/>
            </a:prstGeom>
            <a:ln>
              <a:solidFill>
                <a:srgbClr val="C0504D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07504" y="1871536"/>
            <a:ext cx="3492388" cy="3285656"/>
            <a:chOff x="107504" y="1871536"/>
            <a:chExt cx="3492388" cy="3285656"/>
          </a:xfrm>
        </p:grpSpPr>
        <p:sp>
          <p:nvSpPr>
            <p:cNvPr id="17" name="TextBox 16"/>
            <p:cNvSpPr txBox="1"/>
            <p:nvPr/>
          </p:nvSpPr>
          <p:spPr>
            <a:xfrm>
              <a:off x="683568" y="3861048"/>
              <a:ext cx="792088" cy="40831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ctr" defTabSz="914400" rtl="0" eaLnBrk="1" fontAlgn="auto" latinLnBrk="0" hangingPunct="1">
                <a:lnSpc>
                  <a:spcPct val="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</a:rPr>
                <a:t>.</a:t>
              </a:r>
            </a:p>
            <a:p>
              <a:pPr marL="342900" marR="0" indent="-342900" algn="ctr" defTabSz="914400" rtl="0" eaLnBrk="1" fontAlgn="auto" latinLnBrk="0" hangingPunct="1">
                <a:lnSpc>
                  <a:spcPct val="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1600" b="1" dirty="0">
                  <a:latin typeface="Sommet bold"/>
                </a:rPr>
                <a:t>.</a:t>
              </a:r>
              <a:endPara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27584" y="2996952"/>
              <a:ext cx="504056" cy="3600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</a:rPr>
                <a:t>R</a:t>
              </a:r>
              <a:r>
                <a:rPr lang="en-US" sz="1100" b="1" baseline="-25000" dirty="0" smtClean="0">
                  <a:solidFill>
                    <a:srgbClr val="000000"/>
                  </a:solidFill>
                </a:rPr>
                <a:t>1</a:t>
              </a:r>
              <a:endParaRPr lang="en-US" sz="11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27584" y="3501008"/>
              <a:ext cx="504056" cy="3600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</a:rPr>
                <a:t>R</a:t>
              </a:r>
              <a:r>
                <a:rPr lang="en-US" sz="1100" b="1" baseline="-25000" dirty="0" smtClean="0">
                  <a:solidFill>
                    <a:srgbClr val="000000"/>
                  </a:solidFill>
                </a:rPr>
                <a:t>2</a:t>
              </a:r>
              <a:endParaRPr lang="en-US" sz="11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27584" y="4283804"/>
              <a:ext cx="504056" cy="3600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</a:rPr>
                <a:t>R</a:t>
              </a:r>
              <a:r>
                <a:rPr lang="en-US" sz="1100" b="1" baseline="-25000" dirty="0" smtClean="0">
                  <a:solidFill>
                    <a:srgbClr val="000000"/>
                  </a:solidFill>
                </a:rPr>
                <a:t>2</a:t>
              </a:r>
              <a:endParaRPr lang="en-US" sz="11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27584" y="4797152"/>
              <a:ext cx="504056" cy="3600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</a:rPr>
                <a:t>R</a:t>
              </a:r>
              <a:r>
                <a:rPr lang="en-US" sz="1100" b="1" baseline="-25000" dirty="0" smtClean="0">
                  <a:solidFill>
                    <a:srgbClr val="000000"/>
                  </a:solidFill>
                </a:rPr>
                <a:t>3</a:t>
              </a:r>
              <a:endParaRPr lang="en-US" sz="1100" b="1" baseline="-25000" dirty="0">
                <a:solidFill>
                  <a:srgbClr val="000000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257823" y="1871536"/>
              <a:ext cx="2342069" cy="3177644"/>
              <a:chOff x="1257823" y="1871536"/>
              <a:chExt cx="2342069" cy="3177644"/>
            </a:xfrm>
          </p:grpSpPr>
          <p:cxnSp>
            <p:nvCxnSpPr>
              <p:cNvPr id="66" name="Straight Connector 65"/>
              <p:cNvCxnSpPr>
                <a:stCxn id="13" idx="5"/>
                <a:endCxn id="16" idx="2"/>
              </p:cNvCxnSpPr>
              <p:nvPr/>
            </p:nvCxnSpPr>
            <p:spPr>
              <a:xfrm>
                <a:off x="1257823" y="4591117"/>
                <a:ext cx="2090041" cy="458063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13" idx="7"/>
                <a:endCxn id="10" idx="4"/>
              </p:cNvCxnSpPr>
              <p:nvPr/>
            </p:nvCxnSpPr>
            <p:spPr>
              <a:xfrm flipV="1">
                <a:off x="1257823" y="2843644"/>
                <a:ext cx="2342069" cy="1492887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>
                <a:stCxn id="14" idx="6"/>
                <a:endCxn id="11" idx="2"/>
              </p:cNvCxnSpPr>
              <p:nvPr/>
            </p:nvCxnSpPr>
            <p:spPr>
              <a:xfrm flipV="1">
                <a:off x="1331640" y="3176972"/>
                <a:ext cx="2016224" cy="18002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7" idx="7"/>
                <a:endCxn id="9" idx="2"/>
              </p:cNvCxnSpPr>
              <p:nvPr/>
            </p:nvCxnSpPr>
            <p:spPr>
              <a:xfrm flipV="1">
                <a:off x="1257823" y="1871536"/>
                <a:ext cx="2090041" cy="1178143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7" idx="6"/>
                <a:endCxn id="12" idx="2"/>
              </p:cNvCxnSpPr>
              <p:nvPr/>
            </p:nvCxnSpPr>
            <p:spPr>
              <a:xfrm>
                <a:off x="1331640" y="3176972"/>
                <a:ext cx="2016224" cy="504056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7" idx="5"/>
                <a:endCxn id="15" idx="2"/>
              </p:cNvCxnSpPr>
              <p:nvPr/>
            </p:nvCxnSpPr>
            <p:spPr>
              <a:xfrm>
                <a:off x="1257823" y="3304265"/>
                <a:ext cx="2090041" cy="1231567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8" idx="7"/>
                <a:endCxn id="10" idx="3"/>
              </p:cNvCxnSpPr>
              <p:nvPr/>
            </p:nvCxnSpPr>
            <p:spPr>
              <a:xfrm flipV="1">
                <a:off x="1257823" y="2790917"/>
                <a:ext cx="2163858" cy="762818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8" idx="5"/>
                <a:endCxn id="16" idx="2"/>
              </p:cNvCxnSpPr>
              <p:nvPr/>
            </p:nvCxnSpPr>
            <p:spPr>
              <a:xfrm>
                <a:off x="1257823" y="3808321"/>
                <a:ext cx="2090041" cy="1240859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Straight Connector 104"/>
            <p:cNvCxnSpPr>
              <a:stCxn id="7" idx="2"/>
              <a:endCxn id="77" idx="7"/>
            </p:cNvCxnSpPr>
            <p:nvPr/>
          </p:nvCxnSpPr>
          <p:spPr>
            <a:xfrm flipH="1">
              <a:off x="537743" y="3176972"/>
              <a:ext cx="289841" cy="88731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8" idx="2"/>
              <a:endCxn id="77" idx="5"/>
            </p:cNvCxnSpPr>
            <p:nvPr/>
          </p:nvCxnSpPr>
          <p:spPr>
            <a:xfrm flipH="1" flipV="1">
              <a:off x="537743" y="3520289"/>
              <a:ext cx="289841" cy="160739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3" idx="2"/>
              <a:endCxn id="78" idx="7"/>
            </p:cNvCxnSpPr>
            <p:nvPr/>
          </p:nvCxnSpPr>
          <p:spPr>
            <a:xfrm flipH="1">
              <a:off x="537743" y="4463824"/>
              <a:ext cx="289841" cy="98023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4" idx="2"/>
              <a:endCxn id="78" idx="5"/>
            </p:cNvCxnSpPr>
            <p:nvPr/>
          </p:nvCxnSpPr>
          <p:spPr>
            <a:xfrm flipH="1" flipV="1">
              <a:off x="537743" y="4816433"/>
              <a:ext cx="289841" cy="160739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107504" y="3212976"/>
              <a:ext cx="504056" cy="36004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</a:rPr>
                <a:t>D</a:t>
              </a:r>
              <a:r>
                <a:rPr lang="en-US" sz="1100" b="1" baseline="-25000" dirty="0" smtClean="0">
                  <a:solidFill>
                    <a:srgbClr val="000000"/>
                  </a:solidFill>
                </a:rPr>
                <a:t>2</a:t>
              </a:r>
              <a:endParaRPr lang="en-US" sz="11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107504" y="4509120"/>
              <a:ext cx="504056" cy="36004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 smtClean="0">
                  <a:solidFill>
                    <a:srgbClr val="000000"/>
                  </a:solidFill>
                </a:rPr>
                <a:t>D</a:t>
              </a:r>
              <a:r>
                <a:rPr lang="en-US" sz="1100" b="1" baseline="-25000" dirty="0" err="1" smtClean="0">
                  <a:solidFill>
                    <a:srgbClr val="000000"/>
                  </a:solidFill>
                </a:rPr>
                <a:t>n</a:t>
              </a:r>
              <a:endParaRPr lang="en-US" sz="1100" b="1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4" name="Oval 83"/>
          <p:cNvSpPr/>
          <p:nvPr/>
        </p:nvSpPr>
        <p:spPr>
          <a:xfrm>
            <a:off x="827584" y="1700808"/>
            <a:ext cx="504056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R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1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827584" y="2492896"/>
            <a:ext cx="504056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R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2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cxnSp>
        <p:nvCxnSpPr>
          <p:cNvPr id="86" name="Straight Connector 85"/>
          <p:cNvCxnSpPr>
            <a:stCxn id="84" idx="2"/>
            <a:endCxn id="89" idx="7"/>
          </p:cNvCxnSpPr>
          <p:nvPr/>
        </p:nvCxnSpPr>
        <p:spPr>
          <a:xfrm flipH="1">
            <a:off x="537743" y="1880828"/>
            <a:ext cx="289841" cy="242039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85" idx="2"/>
            <a:endCxn id="89" idx="5"/>
          </p:cNvCxnSpPr>
          <p:nvPr/>
        </p:nvCxnSpPr>
        <p:spPr>
          <a:xfrm flipH="1" flipV="1">
            <a:off x="537743" y="2377453"/>
            <a:ext cx="289841" cy="295463"/>
          </a:xfrm>
          <a:prstGeom prst="line">
            <a:avLst/>
          </a:prstGeom>
          <a:ln w="1905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107504" y="2070140"/>
            <a:ext cx="504056" cy="36004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D</a:t>
            </a:r>
            <a:r>
              <a:rPr lang="en-US" sz="1100" b="1" baseline="-25000" dirty="0" smtClean="0">
                <a:solidFill>
                  <a:srgbClr val="000000"/>
                </a:solidFill>
              </a:rPr>
              <a:t>1</a:t>
            </a:r>
            <a:endParaRPr lang="en-US" sz="1100" b="1" baseline="-25000" dirty="0">
              <a:solidFill>
                <a:srgbClr val="00000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860032" y="1697554"/>
            <a:ext cx="4067944" cy="3315622"/>
            <a:chOff x="5076056" y="1769562"/>
            <a:chExt cx="4067944" cy="3315622"/>
          </a:xfrm>
        </p:grpSpPr>
        <p:pic>
          <p:nvPicPr>
            <p:cNvPr id="47" name="Picture 46" descr="Screen Shot 2016-06-04 at 11.24.5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71" y="3456384"/>
              <a:ext cx="3960843" cy="1628800"/>
            </a:xfrm>
            <a:prstGeom prst="rect">
              <a:avLst/>
            </a:prstGeom>
          </p:spPr>
        </p:pic>
        <p:pic>
          <p:nvPicPr>
            <p:cNvPr id="46" name="Picture 45" descr="Screen Shot 2016-06-04 at 11.20.09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2708920"/>
              <a:ext cx="3801227" cy="792088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076056" y="1769562"/>
              <a:ext cx="4067944" cy="108337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</a:rPr>
                <a:t>Objective:</a:t>
              </a:r>
            </a:p>
            <a:p>
              <a:pPr marR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1400" dirty="0" smtClean="0">
                  <a:latin typeface="Sommet bold"/>
                </a:rPr>
                <a:t>Minimize the total cost of the PAN</a:t>
              </a:r>
            </a:p>
            <a:p>
              <a:pPr marR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</a:endParaRPr>
            </a:p>
            <a:p>
              <a:pPr marR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400" b="1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</a:rPr>
                <a:t>Objective :</a:t>
              </a:r>
            </a:p>
          </p:txBody>
        </p:sp>
      </p:grpSp>
      <p:sp>
        <p:nvSpPr>
          <p:cNvPr id="6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6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7813624" cy="852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Functions </a:t>
            </a:r>
            <a:r>
              <a:rPr lang="en-US" dirty="0"/>
              <a:t>Allocation </a:t>
            </a:r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87624" y="5373216"/>
            <a:ext cx="6984776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US" sz="1600" b="1" dirty="0">
                <a:solidFill>
                  <a:prstClr val="black"/>
                </a:solidFill>
                <a:latin typeface="Sommet bold"/>
              </a:rPr>
              <a:t>Functions Allocation Problem (FAP) </a:t>
            </a:r>
            <a:r>
              <a:rPr lang="en-US" sz="1600" dirty="0">
                <a:solidFill>
                  <a:prstClr val="black"/>
                </a:solidFill>
                <a:latin typeface="Sommet bold"/>
              </a:rPr>
              <a:t>is equivalent to </a:t>
            </a:r>
          </a:p>
          <a:p>
            <a:pPr lvl="0" algn="ctr">
              <a:spcBef>
                <a:spcPct val="20000"/>
              </a:spcBef>
            </a:pPr>
            <a:r>
              <a:rPr lang="en-US" sz="1600" dirty="0">
                <a:solidFill>
                  <a:prstClr val="black"/>
                </a:solidFill>
                <a:latin typeface="Sommet bold"/>
              </a:rPr>
              <a:t>standard </a:t>
            </a:r>
            <a:r>
              <a:rPr lang="en-US" sz="1600" b="1" dirty="0">
                <a:solidFill>
                  <a:prstClr val="black"/>
                </a:solidFill>
                <a:latin typeface="Sommet bold"/>
              </a:rPr>
              <a:t>Uncapacitated Facility Location Problem (UFLP) </a:t>
            </a:r>
          </a:p>
        </p:txBody>
      </p:sp>
    </p:spTree>
    <p:extLst>
      <p:ext uri="{BB962C8B-B14F-4D97-AF65-F5344CB8AC3E}">
        <p14:creationId xmlns:p14="http://schemas.microsoft.com/office/powerpoint/2010/main" val="15948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040560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  <a:spcBef>
                <a:spcPts val="1680"/>
              </a:spcBef>
            </a:pPr>
            <a:r>
              <a:rPr lang="en-US" sz="2000" dirty="0"/>
              <a:t>Solutions to UFLP is </a:t>
            </a:r>
            <a:r>
              <a:rPr lang="en-US" sz="2000" b="1" i="1" dirty="0" smtClean="0"/>
              <a:t>NP-Hard</a:t>
            </a:r>
            <a:r>
              <a:rPr lang="en-US" sz="2000" dirty="0"/>
              <a:t>.</a:t>
            </a:r>
          </a:p>
          <a:p>
            <a:pPr>
              <a:lnSpc>
                <a:spcPct val="300000"/>
              </a:lnSpc>
              <a:spcBef>
                <a:spcPts val="1680"/>
              </a:spcBef>
            </a:pPr>
            <a:r>
              <a:rPr lang="en-US" sz="2000" dirty="0"/>
              <a:t>Adopting the available greedy solution for UFLP.</a:t>
            </a:r>
          </a:p>
          <a:p>
            <a:pPr>
              <a:lnSpc>
                <a:spcPct val="300000"/>
              </a:lnSpc>
              <a:spcBef>
                <a:spcPts val="1680"/>
              </a:spcBef>
            </a:pPr>
            <a:r>
              <a:rPr lang="en-US" sz="2000" dirty="0"/>
              <a:t>Solutions to </a:t>
            </a:r>
            <a:r>
              <a:rPr lang="en-US" sz="2000" dirty="0" smtClean="0"/>
              <a:t>FAP </a:t>
            </a:r>
            <a:r>
              <a:rPr lang="en-US" sz="2000" dirty="0"/>
              <a:t>is to be taken at resources–restricted PAN devices</a:t>
            </a:r>
            <a:r>
              <a:rPr lang="en-US" sz="2000" dirty="0" smtClean="0"/>
              <a:t>.</a:t>
            </a:r>
          </a:p>
          <a:p>
            <a:pPr>
              <a:lnSpc>
                <a:spcPct val="300000"/>
              </a:lnSpc>
              <a:spcBef>
                <a:spcPts val="1680"/>
              </a:spcBef>
            </a:pPr>
            <a:r>
              <a:rPr lang="en-US" sz="2000" dirty="0" smtClean="0"/>
              <a:t>We chose the simplest greedy method.</a:t>
            </a:r>
          </a:p>
          <a:p>
            <a:pPr marL="0" indent="0">
              <a:lnSpc>
                <a:spcPct val="300000"/>
              </a:lnSpc>
              <a:spcBef>
                <a:spcPts val="0"/>
              </a:spcBef>
              <a:buNone/>
            </a:pPr>
            <a:endParaRPr lang="en-US" sz="500" dirty="0" smtClean="0"/>
          </a:p>
          <a:p>
            <a:pPr marL="216000" lvl="1" indent="0">
              <a:lnSpc>
                <a:spcPct val="300000"/>
              </a:lnSpc>
              <a:buNone/>
            </a:pPr>
            <a:endParaRPr lang="en-US" sz="1800" dirty="0"/>
          </a:p>
          <a:p>
            <a:pPr lvl="1">
              <a:lnSpc>
                <a:spcPct val="300000"/>
              </a:lnSpc>
            </a:pPr>
            <a:endParaRPr 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13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7813624" cy="852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Functions </a:t>
            </a:r>
            <a:r>
              <a:rPr lang="en-US" dirty="0"/>
              <a:t>Allocation </a:t>
            </a:r>
            <a:r>
              <a:rPr lang="en-US" dirty="0" smtClean="0"/>
              <a:t>Problem Formulation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476673"/>
            <a:ext cx="6624414" cy="5364596"/>
          </a:xfrm>
        </p:spPr>
        <p:txBody>
          <a:bodyPr anchor="ctr"/>
          <a:lstStyle/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 smtClean="0">
                <a:solidFill>
                  <a:srgbClr val="007A53"/>
                </a:solidFill>
              </a:rPr>
              <a:t>AFV Architecture</a:t>
            </a:r>
          </a:p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>
                <a:solidFill>
                  <a:srgbClr val="007A53"/>
                </a:solidFill>
              </a:rPr>
              <a:t>Function allocation problem (FAP) </a:t>
            </a:r>
          </a:p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>
                <a:solidFill>
                  <a:srgbClr val="7F7F7F"/>
                </a:solidFill>
              </a:rPr>
              <a:t>Validation and benefits to AFV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14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330871" y="2636912"/>
            <a:ext cx="0" cy="5760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39752" y="3455643"/>
            <a:ext cx="0" cy="5760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8775" y="476673"/>
            <a:ext cx="8461375" cy="18722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 smtClean="0"/>
              <a:t>AFV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b="1" dirty="0" smtClean="0"/>
              <a:t>(Application Function Virtualization)</a:t>
            </a:r>
          </a:p>
        </p:txBody>
      </p:sp>
    </p:spTree>
    <p:extLst>
      <p:ext uri="{BB962C8B-B14F-4D97-AF65-F5344CB8AC3E}">
        <p14:creationId xmlns:p14="http://schemas.microsoft.com/office/powerpoint/2010/main" val="41269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Evaluation of FAP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en-AU" sz="1600" b="1" dirty="0" smtClean="0">
                <a:solidFill>
                  <a:srgbClr val="000000"/>
                </a:solidFill>
                <a:cs typeface="Avenir Black"/>
              </a:rPr>
              <a:t>Evaluating the optimality of the method </a:t>
            </a:r>
            <a:r>
              <a:rPr lang="en-AU" sz="1600" b="1" dirty="0">
                <a:solidFill>
                  <a:srgbClr val="000000"/>
                </a:solidFill>
                <a:cs typeface="Avenir Black"/>
              </a:rPr>
              <a:t>of solving </a:t>
            </a:r>
            <a:r>
              <a:rPr lang="en-AU" sz="1600" b="1" dirty="0" smtClean="0">
                <a:solidFill>
                  <a:srgbClr val="000000"/>
                </a:solidFill>
                <a:cs typeface="Avenir Black"/>
              </a:rPr>
              <a:t>FAP</a:t>
            </a:r>
          </a:p>
          <a:p>
            <a:pPr lvl="2"/>
            <a:r>
              <a:rPr lang="en-AU" sz="1400" dirty="0">
                <a:solidFill>
                  <a:srgbClr val="000000"/>
                </a:solidFill>
                <a:cs typeface="Avenir Black"/>
              </a:rPr>
              <a:t>5 </a:t>
            </a:r>
            <a:r>
              <a:rPr lang="en-AU" sz="1400" dirty="0" smtClean="0">
                <a:solidFill>
                  <a:srgbClr val="000000"/>
                </a:solidFill>
                <a:cs typeface="Avenir Black"/>
              </a:rPr>
              <a:t>devices, each have the function and request</a:t>
            </a:r>
            <a:endParaRPr lang="en-AU" sz="1400" dirty="0">
              <a:solidFill>
                <a:srgbClr val="000000"/>
              </a:solidFill>
              <a:cs typeface="Avenir Black"/>
            </a:endParaRPr>
          </a:p>
          <a:p>
            <a:pPr lvl="2"/>
            <a:r>
              <a:rPr lang="en-AU" sz="1400" dirty="0">
                <a:solidFill>
                  <a:srgbClr val="000000"/>
                </a:solidFill>
                <a:cs typeface="Avenir Black"/>
              </a:rPr>
              <a:t>Costs are considered where  </a:t>
            </a:r>
            <a:r>
              <a:rPr lang="en-AU" sz="1400" dirty="0" err="1">
                <a:solidFill>
                  <a:srgbClr val="000000"/>
                </a:solidFill>
                <a:cs typeface="Avenir Black"/>
              </a:rPr>
              <a:t>σ</a:t>
            </a:r>
            <a:r>
              <a:rPr lang="en-AU" sz="1400" dirty="0">
                <a:solidFill>
                  <a:srgbClr val="000000"/>
                </a:solidFill>
                <a:cs typeface="Avenir Black"/>
              </a:rPr>
              <a:t>= 0.1 *</a:t>
            </a:r>
            <a:r>
              <a:rPr lang="en-AU" sz="1400" dirty="0" smtClean="0">
                <a:solidFill>
                  <a:srgbClr val="000000"/>
                </a:solidFill>
                <a:cs typeface="Avenir Black"/>
              </a:rPr>
              <a:t>μ</a:t>
            </a:r>
            <a:endParaRPr lang="en-AU" sz="1600" b="1" dirty="0">
              <a:solidFill>
                <a:srgbClr val="000000"/>
              </a:solidFill>
              <a:cs typeface="Avenir Black"/>
            </a:endParaRPr>
          </a:p>
          <a:p>
            <a:pPr lvl="1"/>
            <a:r>
              <a:rPr lang="en-AU" sz="1600" b="1" dirty="0" smtClean="0">
                <a:solidFill>
                  <a:srgbClr val="000000"/>
                </a:solidFill>
                <a:cs typeface="Avenir Black"/>
              </a:rPr>
              <a:t>compared against</a:t>
            </a:r>
          </a:p>
          <a:p>
            <a:pPr marL="457200" lvl="1" indent="0" defTabSz="452438">
              <a:buNone/>
            </a:pPr>
            <a:r>
              <a:rPr lang="en-AU" sz="1400" dirty="0" smtClean="0">
                <a:solidFill>
                  <a:srgbClr val="000000"/>
                </a:solidFill>
                <a:cs typeface="Avenir Black"/>
              </a:rPr>
              <a:t>	Optimal	– </a:t>
            </a:r>
            <a:r>
              <a:rPr lang="en-AU" sz="1400" dirty="0">
                <a:solidFill>
                  <a:srgbClr val="000000"/>
                </a:solidFill>
                <a:cs typeface="Avenir Black"/>
              </a:rPr>
              <a:t>Results obtained using optimization problem solver, </a:t>
            </a:r>
            <a:r>
              <a:rPr lang="en-AU" sz="1400" dirty="0" err="1">
                <a:solidFill>
                  <a:srgbClr val="000000"/>
                </a:solidFill>
                <a:cs typeface="Avenir Black"/>
              </a:rPr>
              <a:t>Gurobi</a:t>
            </a:r>
            <a:r>
              <a:rPr lang="en-AU" sz="1400" dirty="0">
                <a:solidFill>
                  <a:srgbClr val="000000"/>
                </a:solidFill>
                <a:cs typeface="Avenir Black"/>
              </a:rPr>
              <a:t>. </a:t>
            </a:r>
          </a:p>
          <a:p>
            <a:pPr marL="457200" lvl="1" indent="0" defTabSz="452438">
              <a:buNone/>
            </a:pPr>
            <a:r>
              <a:rPr lang="en-AU" sz="1400" dirty="0" smtClean="0">
                <a:solidFill>
                  <a:srgbClr val="000000"/>
                </a:solidFill>
                <a:cs typeface="Avenir Black"/>
              </a:rPr>
              <a:t>	Random</a:t>
            </a:r>
            <a:r>
              <a:rPr lang="en-AU" sz="1400" dirty="0">
                <a:solidFill>
                  <a:srgbClr val="000000"/>
                </a:solidFill>
                <a:cs typeface="Avenir Black"/>
              </a:rPr>
              <a:t>	– One of the randomly selected device will run the function.</a:t>
            </a:r>
          </a:p>
          <a:p>
            <a:pPr marL="457200" lvl="1" indent="0" defTabSz="452438">
              <a:buNone/>
            </a:pPr>
            <a:r>
              <a:rPr lang="en-AU" sz="1400" dirty="0" smtClean="0">
                <a:solidFill>
                  <a:srgbClr val="000000"/>
                </a:solidFill>
                <a:cs typeface="Avenir Black"/>
              </a:rPr>
              <a:t>	ALL</a:t>
            </a:r>
            <a:r>
              <a:rPr lang="en-AU" sz="1400" dirty="0">
                <a:solidFill>
                  <a:srgbClr val="000000"/>
                </a:solidFill>
                <a:cs typeface="Avenir Black"/>
              </a:rPr>
              <a:t>	</a:t>
            </a:r>
            <a:r>
              <a:rPr lang="en-AU" sz="1400" dirty="0" smtClean="0">
                <a:solidFill>
                  <a:srgbClr val="000000"/>
                </a:solidFill>
                <a:cs typeface="Avenir Black"/>
              </a:rPr>
              <a:t>	– </a:t>
            </a:r>
            <a:r>
              <a:rPr lang="en-AU" sz="1400" dirty="0">
                <a:solidFill>
                  <a:srgbClr val="000000"/>
                </a:solidFill>
                <a:cs typeface="Avenir Black"/>
              </a:rPr>
              <a:t>All the devices run the </a:t>
            </a:r>
            <a:r>
              <a:rPr lang="en-AU" sz="1400" dirty="0" smtClean="0">
                <a:solidFill>
                  <a:srgbClr val="000000"/>
                </a:solidFill>
                <a:cs typeface="Avenir Black"/>
              </a:rPr>
              <a:t>function</a:t>
            </a:r>
          </a:p>
          <a:p>
            <a:endParaRPr lang="en-AU" sz="1400" dirty="0">
              <a:solidFill>
                <a:srgbClr val="000000"/>
              </a:solidFill>
              <a:cs typeface="Avenir Black"/>
            </a:endParaRPr>
          </a:p>
          <a:p>
            <a:pPr marL="457200" lvl="1" indent="0">
              <a:buNone/>
            </a:pPr>
            <a:endParaRPr lang="en-AU" sz="1400" dirty="0">
              <a:solidFill>
                <a:srgbClr val="000000"/>
              </a:solidFill>
              <a:cs typeface="Avenir Black"/>
            </a:endParaRPr>
          </a:p>
          <a:p>
            <a:endParaRPr lang="en-AU" sz="1400" dirty="0" smtClean="0">
              <a:solidFill>
                <a:srgbClr val="000000"/>
              </a:solidFill>
              <a:cs typeface="Avenir Black"/>
            </a:endParaRPr>
          </a:p>
          <a:p>
            <a:endParaRPr lang="en-AU" sz="1400" dirty="0">
              <a:solidFill>
                <a:srgbClr val="000000"/>
              </a:solidFill>
              <a:cs typeface="Avenir Black"/>
            </a:endParaRPr>
          </a:p>
          <a:p>
            <a:endParaRPr lang="en-AU" sz="1400" dirty="0" smtClean="0">
              <a:solidFill>
                <a:srgbClr val="000000"/>
              </a:solidFill>
              <a:cs typeface="Avenir Black"/>
            </a:endParaRPr>
          </a:p>
          <a:p>
            <a:endParaRPr lang="en-AU" sz="1400" dirty="0">
              <a:solidFill>
                <a:srgbClr val="000000"/>
              </a:solidFill>
              <a:cs typeface="Avenir Black"/>
            </a:endParaRPr>
          </a:p>
          <a:p>
            <a:endParaRPr lang="en-AU" sz="1400" dirty="0" smtClean="0">
              <a:solidFill>
                <a:srgbClr val="000000"/>
              </a:solidFill>
              <a:cs typeface="Avenir Black"/>
            </a:endParaRPr>
          </a:p>
          <a:p>
            <a:endParaRPr lang="en-AU" sz="1400" dirty="0" smtClean="0">
              <a:solidFill>
                <a:srgbClr val="000000"/>
              </a:solidFill>
              <a:cs typeface="Avenir Black"/>
            </a:endParaRPr>
          </a:p>
          <a:p>
            <a:endParaRPr lang="en-AU" sz="1400" dirty="0" smtClean="0">
              <a:cs typeface="Times New Roman" panose="02020603050405020304" pitchFamily="18" charset="0"/>
            </a:endParaRPr>
          </a:p>
          <a:p>
            <a:endParaRPr lang="en-AU" sz="1400" dirty="0">
              <a:cs typeface="Times New Roman" panose="02020603050405020304" pitchFamily="18" charset="0"/>
            </a:endParaRPr>
          </a:p>
          <a:p>
            <a:endParaRPr lang="en-AU" sz="1400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1400" b="1" dirty="0" smtClean="0"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AU" sz="1600" b="1" dirty="0" smtClean="0">
                <a:cs typeface="Times New Roman" panose="02020603050405020304" pitchFamily="18" charset="0"/>
              </a:rPr>
              <a:t>Error </a:t>
            </a:r>
            <a:r>
              <a:rPr lang="en-AU" sz="1600" b="1" dirty="0">
                <a:cs typeface="Times New Roman" panose="02020603050405020304" pitchFamily="18" charset="0"/>
              </a:rPr>
              <a:t>of FAP is less than 1% irrespective of the cost ratio</a:t>
            </a:r>
          </a:p>
          <a:p>
            <a:endParaRPr lang="en-AU" sz="1400" dirty="0">
              <a:solidFill>
                <a:srgbClr val="000000"/>
              </a:solidFill>
              <a:cs typeface="Avenir Black"/>
            </a:endParaRPr>
          </a:p>
          <a:p>
            <a:endParaRPr lang="en-AU" sz="1400" dirty="0" smtClean="0">
              <a:solidFill>
                <a:srgbClr val="000000"/>
              </a:solidFill>
              <a:cs typeface="Avenir Black"/>
            </a:endParaRPr>
          </a:p>
          <a:p>
            <a:pPr lvl="1"/>
            <a:endParaRPr lang="en-AU" sz="1600" b="1" dirty="0" smtClean="0">
              <a:solidFill>
                <a:srgbClr val="000000"/>
              </a:solidFill>
              <a:cs typeface="Avenir Black"/>
            </a:endParaRPr>
          </a:p>
          <a:p>
            <a:pPr lvl="1"/>
            <a:endParaRPr lang="en-AU" sz="1600" b="1" dirty="0">
              <a:solidFill>
                <a:srgbClr val="000000"/>
              </a:solidFill>
              <a:cs typeface="Avenir Black"/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Content Placeholder 6" descr="costratio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9" b="-2499"/>
          <a:stretch>
            <a:fillRect/>
          </a:stretch>
        </p:blipFill>
        <p:spPr>
          <a:xfrm>
            <a:off x="683568" y="2852936"/>
            <a:ext cx="6160009" cy="309634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948264" y="4293096"/>
            <a:ext cx="108012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7203617" y="4293096"/>
            <a:ext cx="1400832" cy="648072"/>
            <a:chOff x="5580110" y="3212976"/>
            <a:chExt cx="2800035" cy="864096"/>
          </a:xfrm>
        </p:grpSpPr>
        <p:sp>
          <p:nvSpPr>
            <p:cNvPr id="8" name="Line Callout 2 7"/>
            <p:cNvSpPr/>
            <p:nvPr/>
          </p:nvSpPr>
          <p:spPr>
            <a:xfrm>
              <a:off x="5580110" y="3212976"/>
              <a:ext cx="2800035" cy="864096"/>
            </a:xfrm>
            <a:prstGeom prst="borderCallout2">
              <a:avLst>
                <a:gd name="adj1" fmla="val 18750"/>
                <a:gd name="adj2" fmla="val 543"/>
                <a:gd name="adj3" fmla="val 18750"/>
                <a:gd name="adj4" fmla="val -16667"/>
                <a:gd name="adj5" fmla="val -85211"/>
                <a:gd name="adj6" fmla="val -76524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30000"/>
                </a:lnSpc>
              </a:pPr>
              <a:r>
                <a:rPr lang="en-US" sz="1400" dirty="0"/>
                <a:t>ALL </a:t>
              </a:r>
              <a:r>
                <a:rPr lang="en-US" sz="1400" dirty="0" smtClean="0"/>
                <a:t>– FAP     %</a:t>
              </a:r>
            </a:p>
            <a:p>
              <a:pPr>
                <a:lnSpc>
                  <a:spcPct val="130000"/>
                </a:lnSpc>
              </a:pPr>
              <a:r>
                <a:rPr lang="en-US" sz="1400" dirty="0" smtClean="0"/>
                <a:t>       FAP</a:t>
              </a:r>
              <a:endParaRPr lang="en-US" sz="14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933295" y="3693029"/>
              <a:ext cx="1435659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ket 12"/>
          <p:cNvSpPr/>
          <p:nvPr/>
        </p:nvSpPr>
        <p:spPr>
          <a:xfrm>
            <a:off x="7308304" y="4365104"/>
            <a:ext cx="72008" cy="504056"/>
          </a:xfrm>
          <a:prstGeom prst="leftBracke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flipH="1">
            <a:off x="8100392" y="4365104"/>
            <a:ext cx="72008" cy="504056"/>
          </a:xfrm>
          <a:prstGeom prst="leftBracke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15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26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b="1" dirty="0" smtClean="0"/>
              <a:t>Implementation of the framework</a:t>
            </a:r>
          </a:p>
          <a:p>
            <a:pPr marL="365125" lvl="1" indent="-365125">
              <a:spcBef>
                <a:spcPts val="1680"/>
              </a:spcBef>
            </a:pPr>
            <a:r>
              <a:rPr lang="en-US" dirty="0" smtClean="0"/>
              <a:t>Implemented on </a:t>
            </a:r>
            <a:r>
              <a:rPr lang="en-US" i="1" dirty="0" smtClean="0"/>
              <a:t>Android OS </a:t>
            </a:r>
            <a:r>
              <a:rPr lang="en-US" dirty="0" smtClean="0"/>
              <a:t>and </a:t>
            </a:r>
            <a:r>
              <a:rPr lang="en-US" i="1" dirty="0" smtClean="0"/>
              <a:t>Android Wear OS</a:t>
            </a:r>
            <a:endParaRPr lang="en-US" i="1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16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7813624" cy="852487"/>
          </a:xfrm>
        </p:spPr>
        <p:txBody>
          <a:bodyPr>
            <a:normAutofit/>
          </a:bodyPr>
          <a:lstStyle/>
          <a:p>
            <a:r>
              <a:rPr lang="en-US" dirty="0" smtClean="0"/>
              <a:t>AFV is Implementable 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080085"/>
              </p:ext>
            </p:extLst>
          </p:nvPr>
        </p:nvGraphicFramePr>
        <p:xfrm>
          <a:off x="611559" y="2780929"/>
          <a:ext cx="7920880" cy="280831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924436"/>
                <a:gridCol w="3996444"/>
              </a:tblGrid>
              <a:tr h="6391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Integration of AFV in to kernel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User-level application</a:t>
                      </a:r>
                      <a:endParaRPr lang="en-US" dirty="0"/>
                    </a:p>
                  </a:txBody>
                  <a:tcPr anchor="ctr"/>
                </a:tc>
              </a:tr>
              <a:tr h="108902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All the </a:t>
                      </a:r>
                      <a:r>
                        <a:rPr lang="en-US" baseline="0" dirty="0" smtClean="0"/>
                        <a:t>applications can take the service with minor changes.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Applications need to compile the library and service</a:t>
                      </a:r>
                      <a:r>
                        <a:rPr lang="en-US" baseline="0" dirty="0" smtClean="0"/>
                        <a:t> is requested </a:t>
                      </a:r>
                      <a:r>
                        <a:rPr lang="en-US" dirty="0" smtClean="0"/>
                        <a:t>via IPC calls.</a:t>
                      </a:r>
                    </a:p>
                  </a:txBody>
                  <a:tcPr anchor="ctr"/>
                </a:tc>
              </a:tr>
              <a:tr h="108012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Need special access to the OS for the installation.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 special access is needed for the installation.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3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Use Case</a:t>
            </a:r>
            <a:endParaRPr lang="en-US" dirty="0"/>
          </a:p>
        </p:txBody>
      </p:sp>
      <p:pic>
        <p:nvPicPr>
          <p:cNvPr id="6" name="Content Placeholder 5" descr="new_usecase-eps-converted-to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9" r="-3969"/>
          <a:stretch>
            <a:fillRect/>
          </a:stretch>
        </p:blipFill>
        <p:spPr>
          <a:xfrm>
            <a:off x="1547664" y="2852936"/>
            <a:ext cx="5995795" cy="32403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17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/>
              <a:t>AFV: </a:t>
            </a:r>
            <a:r>
              <a:rPr lang="en-US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7992888" cy="181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Function allocation for </a:t>
            </a:r>
            <a:r>
              <a:rPr lang="en-US" sz="2000" i="1" dirty="0" smtClean="0"/>
              <a:t>information accuracy</a:t>
            </a:r>
            <a:r>
              <a:rPr lang="en-US" sz="2000" dirty="0" smtClean="0"/>
              <a:t>.</a:t>
            </a:r>
          </a:p>
          <a:p>
            <a:pPr>
              <a:lnSpc>
                <a:spcPct val="120000"/>
              </a:lnSpc>
            </a:pPr>
            <a:endParaRPr lang="en-US" sz="1200" dirty="0" smtClean="0"/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007A53"/>
                </a:solidFill>
              </a:rPr>
              <a:t>Fitness tracking application requesting accelerometer data.</a:t>
            </a:r>
          </a:p>
          <a:p>
            <a:pPr marL="1257300" lvl="2" indent="-342900">
              <a:lnSpc>
                <a:spcPct val="120000"/>
              </a:lnSpc>
              <a:buFont typeface="Courier New"/>
              <a:buChar char="o"/>
            </a:pPr>
            <a:r>
              <a:rPr lang="en-US" sz="2000" dirty="0">
                <a:solidFill>
                  <a:srgbClr val="007A53"/>
                </a:solidFill>
              </a:rPr>
              <a:t>S</a:t>
            </a:r>
            <a:r>
              <a:rPr lang="en-US" sz="2000" dirty="0" smtClean="0">
                <a:solidFill>
                  <a:srgbClr val="007A53"/>
                </a:solidFill>
              </a:rPr>
              <a:t>itting 	</a:t>
            </a:r>
            <a:r>
              <a:rPr lang="en-US" sz="2000" dirty="0" smtClean="0">
                <a:solidFill>
                  <a:srgbClr val="007A53"/>
                </a:solidFill>
                <a:sym typeface="Wingdings"/>
              </a:rPr>
              <a:t></a:t>
            </a:r>
            <a:r>
              <a:rPr lang="en-US" sz="2000" dirty="0">
                <a:solidFill>
                  <a:srgbClr val="007A53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7A53"/>
                </a:solidFill>
                <a:sym typeface="Wingdings"/>
              </a:rPr>
              <a:t>  Smartwatch</a:t>
            </a:r>
          </a:p>
          <a:p>
            <a:pPr marL="1257300" lvl="2" indent="-342900">
              <a:lnSpc>
                <a:spcPct val="120000"/>
              </a:lnSpc>
              <a:buFont typeface="Courier New"/>
              <a:buChar char="o"/>
            </a:pPr>
            <a:r>
              <a:rPr lang="en-US" sz="2000" dirty="0">
                <a:solidFill>
                  <a:srgbClr val="007A53"/>
                </a:solidFill>
                <a:sym typeface="Wingdings"/>
              </a:rPr>
              <a:t>W</a:t>
            </a:r>
            <a:r>
              <a:rPr lang="en-US" sz="2000" dirty="0" smtClean="0">
                <a:solidFill>
                  <a:srgbClr val="007A53"/>
                </a:solidFill>
                <a:sym typeface="Wingdings"/>
              </a:rPr>
              <a:t>alking 	   Smartphone</a:t>
            </a:r>
            <a:endParaRPr lang="en-US" sz="2000" dirty="0">
              <a:solidFill>
                <a:srgbClr val="007A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268413"/>
            <a:ext cx="8461375" cy="48248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US" sz="2000" dirty="0" smtClean="0"/>
              <a:t>Current applications do not utilize the common functionalities optimally due to the complexity during the development.</a:t>
            </a:r>
          </a:p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US" sz="2000" dirty="0" smtClean="0"/>
              <a:t>AFV: </a:t>
            </a:r>
            <a:r>
              <a:rPr lang="en-US" sz="2000" dirty="0"/>
              <a:t>enables automated dynamic function </a:t>
            </a:r>
            <a:r>
              <a:rPr lang="en-US" sz="2000" dirty="0" smtClean="0"/>
              <a:t>virtualization</a:t>
            </a:r>
            <a:r>
              <a:rPr lang="en-US" sz="2000" dirty="0"/>
              <a:t> </a:t>
            </a:r>
            <a:r>
              <a:rPr lang="en-US" sz="2000" dirty="0" smtClean="0"/>
              <a:t>/scheduling </a:t>
            </a:r>
            <a:r>
              <a:rPr lang="en-US" sz="2000" dirty="0"/>
              <a:t>across devices, </a:t>
            </a:r>
            <a:r>
              <a:rPr lang="en-US" sz="2000" dirty="0" smtClean="0"/>
              <a:t>simplifying </a:t>
            </a:r>
            <a:r>
              <a:rPr lang="en-US" sz="2000" dirty="0"/>
              <a:t>context-aware application </a:t>
            </a:r>
            <a:r>
              <a:rPr lang="en-US" sz="2000" dirty="0" smtClean="0"/>
              <a:t>development.</a:t>
            </a:r>
          </a:p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US" sz="2000" dirty="0" smtClean="0"/>
              <a:t>Objective for the optimization : Minimizing the total cost.</a:t>
            </a:r>
            <a:endParaRPr lang="en-US" sz="2000" dirty="0"/>
          </a:p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US" sz="2000" dirty="0" smtClean="0"/>
              <a:t>Implemented AFV as a user-level application.</a:t>
            </a:r>
          </a:p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US" sz="2000" dirty="0" smtClean="0"/>
              <a:t>Showed the use cases of AFV. </a:t>
            </a:r>
          </a:p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US" sz="2000" dirty="0" smtClean="0"/>
              <a:t>We are in the process of releasing AFV as an SDK.</a:t>
            </a:r>
          </a:p>
          <a:p>
            <a:pPr>
              <a:lnSpc>
                <a:spcPct val="130000"/>
              </a:lnSpc>
              <a:spcBef>
                <a:spcPts val="3000"/>
              </a:spcBef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18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/>
              <a:t>AFV: </a:t>
            </a:r>
            <a:r>
              <a:rPr lang="en-US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97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subTitle" idx="1"/>
          </p:nvPr>
        </p:nvSpPr>
        <p:spPr>
          <a:xfrm>
            <a:off x="358774" y="4238042"/>
            <a:ext cx="6517482" cy="1539200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 smtClean="0"/>
              <a:t>Harini Kolamunna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 smtClean="0"/>
              <a:t>UNSW &amp; Data61-CSIRO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dirty="0" smtClean="0"/>
              <a:t>harini.kolamunna@data61.csiro.au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358776" y="3265934"/>
            <a:ext cx="5365352" cy="852487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Thank you</a:t>
            </a:r>
          </a:p>
        </p:txBody>
      </p:sp>
      <p:pic>
        <p:nvPicPr>
          <p:cNvPr id="9" name="Picture 8" descr="im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805264"/>
            <a:ext cx="2088232" cy="568193"/>
          </a:xfrm>
          <a:prstGeom prst="rect">
            <a:avLst/>
          </a:prstGeom>
        </p:spPr>
      </p:pic>
      <p:pic>
        <p:nvPicPr>
          <p:cNvPr id="10" name="Picture 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661248"/>
            <a:ext cx="2173653" cy="856103"/>
          </a:xfrm>
          <a:prstGeom prst="rect">
            <a:avLst/>
          </a:prstGeom>
        </p:spPr>
      </p:pic>
      <p:pic>
        <p:nvPicPr>
          <p:cNvPr id="11" name="Picture 10" descr="img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877272"/>
            <a:ext cx="1872208" cy="4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and Predictions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008" y="4700616"/>
            <a:ext cx="9071992" cy="13206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n-US" sz="1800" dirty="0" smtClean="0"/>
              <a:t>Popularity for smart wearables is growing fast.</a:t>
            </a:r>
          </a:p>
          <a:p>
            <a:pPr lvl="1">
              <a:spcAft>
                <a:spcPts val="1200"/>
              </a:spcAft>
            </a:pPr>
            <a:r>
              <a:rPr lang="en-US" sz="1800" dirty="0" smtClean="0"/>
              <a:t>Personal usage of smart wearables will be more than the basic wearable usage.</a:t>
            </a:r>
            <a:endParaRPr lang="en-US" sz="1800" dirty="0"/>
          </a:p>
        </p:txBody>
      </p:sp>
      <p:pic>
        <p:nvPicPr>
          <p:cNvPr id="11" name="Content Placeholder 10" descr="Screen Shot 2016-06-03 at 11.36.32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94" r="-14494"/>
          <a:stretch>
            <a:fillRect/>
          </a:stretch>
        </p:blipFill>
        <p:spPr>
          <a:xfrm>
            <a:off x="-36512" y="1520395"/>
            <a:ext cx="5212080" cy="2736304"/>
          </a:xfrm>
        </p:spPr>
      </p:pic>
      <p:pic>
        <p:nvPicPr>
          <p:cNvPr id="12" name="Picture 11" descr="Screen Shot 2016-06-03 at 11.37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44" y="1513982"/>
            <a:ext cx="3917628" cy="2752401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5877272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venir Light"/>
                <a:cs typeface="Avenir Light"/>
              </a:rPr>
              <a:t>Source : International Data Corporation </a:t>
            </a:r>
            <a:endParaRPr lang="en-US" sz="1200" dirty="0">
              <a:latin typeface="Avenir Light"/>
              <a:cs typeface="Avenir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1600" y="4005064"/>
            <a:ext cx="3528392" cy="441340"/>
            <a:chOff x="971600" y="4005064"/>
            <a:chExt cx="3528392" cy="441340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4077072"/>
              <a:ext cx="35283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15616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2014</a:t>
              </a:r>
              <a:endParaRPr lang="en-US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1680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2015 </a:t>
              </a:r>
              <a:endParaRPr lang="en-US" sz="9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7744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71800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2017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47864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23928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20072" y="4022826"/>
            <a:ext cx="3528392" cy="441340"/>
            <a:chOff x="971600" y="4005064"/>
            <a:chExt cx="3528392" cy="441340"/>
          </a:xfrm>
        </p:grpSpPr>
        <p:sp>
          <p:nvSpPr>
            <p:cNvPr id="21" name="TextBox 20"/>
            <p:cNvSpPr txBox="1"/>
            <p:nvPr/>
          </p:nvSpPr>
          <p:spPr>
            <a:xfrm>
              <a:off x="971600" y="4077072"/>
              <a:ext cx="35283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15616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2014</a:t>
              </a:r>
              <a:endParaRPr lang="en-US" sz="9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91680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2015 </a:t>
              </a:r>
              <a:endParaRPr lang="en-US" sz="9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67744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71800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2017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47864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23928" y="4005064"/>
              <a:ext cx="4956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2019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60712" y="3018945"/>
            <a:ext cx="1570965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Shipments (millions)</a:t>
            </a:r>
            <a:endParaRPr lang="en-US" sz="90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4175157" y="3018947"/>
            <a:ext cx="1570965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Shipments (millions)</a:t>
            </a:r>
            <a:endParaRPr lang="en-US" sz="900" dirty="0"/>
          </a:p>
        </p:txBody>
      </p:sp>
      <p:sp>
        <p:nvSpPr>
          <p:cNvPr id="29" name="TextBox 28"/>
          <p:cNvSpPr txBox="1"/>
          <p:nvPr/>
        </p:nvSpPr>
        <p:spPr>
          <a:xfrm>
            <a:off x="6021041" y="1728411"/>
            <a:ext cx="936103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Basic Wearables</a:t>
            </a:r>
            <a:endParaRPr lang="en-US" sz="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146526" y="1740246"/>
            <a:ext cx="1206871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Smart Wearables</a:t>
            </a:r>
            <a:endParaRPr lang="en-US" sz="800" b="1" dirty="0"/>
          </a:p>
        </p:txBody>
      </p:sp>
      <p:pic>
        <p:nvPicPr>
          <p:cNvPr id="8" name="Picture 7" descr="Screenshot 2016-09-05 19.07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23" y="5805264"/>
            <a:ext cx="1043607" cy="39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5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9417" y="1412777"/>
            <a:ext cx="8568952" cy="3024336"/>
          </a:xfrm>
          <a:prstGeom prst="roundRect">
            <a:avLst/>
          </a:prstGeo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0405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600" dirty="0" smtClean="0"/>
          </a:p>
          <a:p>
            <a:pPr>
              <a:lnSpc>
                <a:spcPct val="150000"/>
              </a:lnSpc>
              <a:spcBef>
                <a:spcPts val="1680"/>
              </a:spcBef>
            </a:pPr>
            <a:r>
              <a:rPr lang="en-US" b="1" i="1" dirty="0" smtClean="0"/>
              <a:t>Greedy method</a:t>
            </a:r>
          </a:p>
          <a:p>
            <a:pPr lvl="1"/>
            <a:r>
              <a:rPr lang="en-US" dirty="0" smtClean="0"/>
              <a:t>Selects the set of requests </a:t>
            </a:r>
            <a:r>
              <a:rPr lang="en-US" b="1" i="1" dirty="0" smtClean="0"/>
              <a:t>P</a:t>
            </a:r>
            <a:r>
              <a:rPr lang="en-US" dirty="0" smtClean="0"/>
              <a:t> to a particular function </a:t>
            </a:r>
            <a:r>
              <a:rPr lang="en-US" b="1" i="1" dirty="0" smtClean="0"/>
              <a:t>V</a:t>
            </a:r>
            <a:r>
              <a:rPr lang="en-US" dirty="0" smtClean="0"/>
              <a:t> such that,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		is minimized. </a:t>
            </a:r>
          </a:p>
          <a:p>
            <a:pPr lvl="1">
              <a:spcBef>
                <a:spcPts val="1080"/>
              </a:spcBef>
            </a:pPr>
            <a:r>
              <a:rPr lang="en-US" dirty="0" smtClean="0"/>
              <a:t>Remove </a:t>
            </a:r>
            <a:r>
              <a:rPr lang="en-US" b="1" i="1" dirty="0" smtClean="0"/>
              <a:t>P</a:t>
            </a:r>
            <a:r>
              <a:rPr lang="en-US" dirty="0" smtClean="0"/>
              <a:t> and </a:t>
            </a:r>
            <a:r>
              <a:rPr lang="en-US" b="1" i="1" dirty="0" smtClean="0"/>
              <a:t>V</a:t>
            </a:r>
            <a:r>
              <a:rPr lang="en-US" dirty="0" smtClean="0"/>
              <a:t> form further considerations.</a:t>
            </a:r>
          </a:p>
          <a:p>
            <a:pPr lvl="1">
              <a:spcBef>
                <a:spcPts val="1080"/>
              </a:spcBef>
            </a:pPr>
            <a:r>
              <a:rPr lang="en-US" dirty="0" smtClean="0"/>
              <a:t>Continue until all the requests are allocated.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Screen Shot 2016-06-03 at 2.38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64904"/>
            <a:ext cx="1764786" cy="703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21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7813624" cy="852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Functions </a:t>
            </a:r>
            <a:r>
              <a:rPr lang="en-US" dirty="0"/>
              <a:t>Allocation </a:t>
            </a:r>
            <a:r>
              <a:rPr lang="en-US" dirty="0" smtClean="0"/>
              <a:t>Problem Formulation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1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7021536" cy="852487"/>
          </a:xfrm>
        </p:spPr>
        <p:txBody>
          <a:bodyPr/>
          <a:lstStyle/>
          <a:p>
            <a:r>
              <a:rPr lang="en-US" dirty="0" smtClean="0"/>
              <a:t>AFV Architecture: AFV APIs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22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pic>
        <p:nvPicPr>
          <p:cNvPr id="7" name="Content Placeholder 7" descr="Screenshot 2016-09-02 14.57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05" r="-36605"/>
          <a:stretch>
            <a:fillRect/>
          </a:stretch>
        </p:blipFill>
        <p:spPr>
          <a:xfrm>
            <a:off x="539552" y="1421657"/>
            <a:ext cx="7844723" cy="4239592"/>
          </a:xfrm>
        </p:spPr>
      </p:pic>
      <p:sp>
        <p:nvSpPr>
          <p:cNvPr id="12" name="Rectangle 11"/>
          <p:cNvSpPr/>
          <p:nvPr/>
        </p:nvSpPr>
        <p:spPr>
          <a:xfrm>
            <a:off x="2231977" y="2876898"/>
            <a:ext cx="4630080" cy="2803926"/>
          </a:xfrm>
          <a:prstGeom prst="rect">
            <a:avLst/>
          </a:prstGeom>
          <a:noFill/>
          <a:ln w="127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31977" y="1412776"/>
            <a:ext cx="4630080" cy="1468725"/>
          </a:xfrm>
          <a:prstGeom prst="rect">
            <a:avLst/>
          </a:prstGeom>
          <a:noFill/>
          <a:ln w="127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23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/>
              <a:t>AFV: </a:t>
            </a:r>
            <a:r>
              <a:rPr lang="en-US" smtClean="0"/>
              <a:t>Enabling Application Function Virtualization and Scheduling in Wearable Networks | Harini Kolamunna</a:t>
            </a:r>
            <a:endParaRPr lang="en-AU" dirty="0"/>
          </a:p>
        </p:txBody>
      </p:sp>
      <p:pic>
        <p:nvPicPr>
          <p:cNvPr id="10" name="Picture 9" descr="Screenshot 2016-09-04 21.28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99171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2036659" y="8145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24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/>
              <a:t>AFV: </a:t>
            </a:r>
            <a:r>
              <a:rPr lang="en-US" smtClean="0"/>
              <a:t>Enabling Application Function Virtualization and Scheduling in Wearable Networks | Harini Kolamunna</a:t>
            </a:r>
            <a:endParaRPr lang="en-AU" dirty="0"/>
          </a:p>
        </p:txBody>
      </p:sp>
      <p:pic>
        <p:nvPicPr>
          <p:cNvPr id="8" name="Picture 7" descr="context-change-ex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486"/>
            <a:ext cx="9144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and Predictions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797152"/>
            <a:ext cx="8229600" cy="187220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</a:pPr>
            <a:r>
              <a:rPr lang="en-US" sz="1600" dirty="0" smtClean="0"/>
              <a:t>Practical situation in near future.</a:t>
            </a:r>
          </a:p>
          <a:p>
            <a:pPr lvl="1">
              <a:lnSpc>
                <a:spcPct val="130000"/>
              </a:lnSpc>
            </a:pPr>
            <a:r>
              <a:rPr lang="en-US" sz="1600" dirty="0" smtClean="0"/>
              <a:t>Network of </a:t>
            </a:r>
            <a:r>
              <a:rPr lang="en-US" sz="1600" b="1" i="1" dirty="0" smtClean="0"/>
              <a:t>low-resource devices </a:t>
            </a:r>
            <a:r>
              <a:rPr lang="en-US" sz="1600" dirty="0" smtClean="0"/>
              <a:t>on your body.</a:t>
            </a:r>
          </a:p>
          <a:p>
            <a:pPr lvl="1">
              <a:lnSpc>
                <a:spcPct val="130000"/>
              </a:lnSpc>
            </a:pPr>
            <a:r>
              <a:rPr lang="en-US" sz="1600" dirty="0" smtClean="0"/>
              <a:t>Lower and comparatively higher capable devices.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3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cxnSp>
        <p:nvCxnSpPr>
          <p:cNvPr id="8" name="Straight Connector 7"/>
          <p:cNvCxnSpPr>
            <a:stCxn id="18" idx="3"/>
          </p:cNvCxnSpPr>
          <p:nvPr/>
        </p:nvCxnSpPr>
        <p:spPr>
          <a:xfrm>
            <a:off x="4607280" y="1668430"/>
            <a:ext cx="935844" cy="1124769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" name="TextBox 12"/>
          <p:cNvSpPr txBox="1"/>
          <p:nvPr/>
        </p:nvSpPr>
        <p:spPr>
          <a:xfrm>
            <a:off x="3602499" y="2409135"/>
            <a:ext cx="1247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Tablets &amp; Phones</a:t>
            </a:r>
            <a:endParaRPr lang="en-US" sz="1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446" y="1479310"/>
            <a:ext cx="520341" cy="292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54" y="2857207"/>
            <a:ext cx="396843" cy="2972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144" y="1533872"/>
            <a:ext cx="478136" cy="2691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731" y="2060121"/>
            <a:ext cx="426549" cy="4265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233" y="2195277"/>
            <a:ext cx="348161" cy="2626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r="28286"/>
          <a:stretch/>
        </p:blipFill>
        <p:spPr>
          <a:xfrm>
            <a:off x="3844483" y="2857207"/>
            <a:ext cx="335742" cy="2972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11612" y="3088016"/>
            <a:ext cx="7956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Watches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3627346" y="1738089"/>
            <a:ext cx="1678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Glasses &amp; Lenses</a:t>
            </a:r>
            <a:endParaRPr lang="en-US" sz="1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9170" y="2617211"/>
            <a:ext cx="366475" cy="312214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7609" y="2668024"/>
            <a:ext cx="202780" cy="215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015" b="94091" l="29703" r="41780"/>
                    </a14:imgEffect>
                  </a14:imgLayer>
                </a14:imgProps>
              </a:ext>
            </a:extLst>
          </a:blip>
          <a:srcRect l="28426" t="77142" r="58426" b="3986"/>
          <a:stretch/>
        </p:blipFill>
        <p:spPr>
          <a:xfrm>
            <a:off x="5524946" y="1567785"/>
            <a:ext cx="174650" cy="140213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273" l="741" r="70148">
                        <a14:backgroundMark x1="58444" y1="49273" x2="58444" y2="49273"/>
                        <a14:backgroundMark x1="58444" y1="49273" x2="58444" y2="49273"/>
                        <a14:backgroundMark x1="58444" y1="49273" x2="58444" y2="49273"/>
                        <a14:backgroundMark x1="58444" y1="49273" x2="58444" y2="49273"/>
                        <a14:backgroundMark x1="58444" y1="49273" x2="58444" y2="49273"/>
                        <a14:backgroundMark x1="57556" y1="56364" x2="57556" y2="56364"/>
                        <a14:backgroundMark x1="57556" y1="56364" x2="57556" y2="5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116" y="3065476"/>
            <a:ext cx="604980" cy="2464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3124" y="2091871"/>
            <a:ext cx="397772" cy="3977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4546" y="2051655"/>
            <a:ext cx="412750" cy="4127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7271" y="1809397"/>
            <a:ext cx="303038" cy="265536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64228" y="2058342"/>
            <a:ext cx="389467" cy="38254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20309" y="1519105"/>
            <a:ext cx="1247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Ear buds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5812658" y="1796180"/>
            <a:ext cx="1247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Armbands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5479171" y="2368993"/>
            <a:ext cx="163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Bio-patches &amp; e-textile</a:t>
            </a:r>
            <a:endParaRPr lang="en-US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5475359" y="2850605"/>
            <a:ext cx="163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Wristbands &amp; </a:t>
            </a:r>
            <a:r>
              <a:rPr lang="en-US" sz="1000" dirty="0"/>
              <a:t>R</a:t>
            </a:r>
            <a:r>
              <a:rPr lang="en-US" sz="1000" dirty="0" smtClean="0"/>
              <a:t>ings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5940896" y="3065729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Shoes &amp; Soles</a:t>
            </a:r>
            <a:endParaRPr lang="en-US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3997796" y="3999646"/>
            <a:ext cx="2552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Personal Area Network (PAN)</a:t>
            </a:r>
            <a:endParaRPr lang="en-US" sz="900" dirty="0" smtClean="0"/>
          </a:p>
        </p:txBody>
      </p:sp>
      <p:cxnSp>
        <p:nvCxnSpPr>
          <p:cNvPr id="49" name="Straight Connector 48"/>
          <p:cNvCxnSpPr>
            <a:stCxn id="18" idx="3"/>
            <a:endCxn id="30" idx="1"/>
          </p:cNvCxnSpPr>
          <p:nvPr/>
        </p:nvCxnSpPr>
        <p:spPr>
          <a:xfrm>
            <a:off x="4607280" y="1668430"/>
            <a:ext cx="909991" cy="273735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/>
          <p:cNvCxnSpPr>
            <a:stCxn id="19" idx="3"/>
            <a:endCxn id="27" idx="1"/>
          </p:cNvCxnSpPr>
          <p:nvPr/>
        </p:nvCxnSpPr>
        <p:spPr>
          <a:xfrm>
            <a:off x="4582280" y="2273396"/>
            <a:ext cx="956836" cy="915317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>
            <a:stCxn id="19" idx="3"/>
            <a:endCxn id="26" idx="1"/>
          </p:cNvCxnSpPr>
          <p:nvPr/>
        </p:nvCxnSpPr>
        <p:spPr>
          <a:xfrm flipV="1">
            <a:off x="4582280" y="1637892"/>
            <a:ext cx="942666" cy="635504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2" name="Straight Connector 51"/>
          <p:cNvCxnSpPr>
            <a:stCxn id="19" idx="3"/>
            <a:endCxn id="30" idx="1"/>
          </p:cNvCxnSpPr>
          <p:nvPr/>
        </p:nvCxnSpPr>
        <p:spPr>
          <a:xfrm flipV="1">
            <a:off x="4582280" y="1942165"/>
            <a:ext cx="934991" cy="331231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3" name="Straight Connector 52"/>
          <p:cNvCxnSpPr>
            <a:stCxn id="19" idx="3"/>
            <a:endCxn id="28" idx="1"/>
          </p:cNvCxnSpPr>
          <p:nvPr/>
        </p:nvCxnSpPr>
        <p:spPr>
          <a:xfrm>
            <a:off x="4582280" y="2273396"/>
            <a:ext cx="960844" cy="17361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4" name="Straight Connector 53"/>
          <p:cNvCxnSpPr>
            <a:stCxn id="19" idx="3"/>
          </p:cNvCxnSpPr>
          <p:nvPr/>
        </p:nvCxnSpPr>
        <p:spPr>
          <a:xfrm>
            <a:off x="4582280" y="2273396"/>
            <a:ext cx="956836" cy="519803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5" name="Straight Connector 54"/>
          <p:cNvCxnSpPr>
            <a:stCxn id="17" idx="3"/>
          </p:cNvCxnSpPr>
          <p:nvPr/>
        </p:nvCxnSpPr>
        <p:spPr>
          <a:xfrm>
            <a:off x="4581997" y="3005832"/>
            <a:ext cx="950769" cy="176531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6" name="Straight Connector 55"/>
          <p:cNvCxnSpPr>
            <a:stCxn id="17" idx="3"/>
          </p:cNvCxnSpPr>
          <p:nvPr/>
        </p:nvCxnSpPr>
        <p:spPr>
          <a:xfrm flipV="1">
            <a:off x="4581997" y="2786849"/>
            <a:ext cx="950769" cy="218983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7" name="Straight Connector 56"/>
          <p:cNvCxnSpPr>
            <a:stCxn id="17" idx="3"/>
            <a:endCxn id="26" idx="1"/>
          </p:cNvCxnSpPr>
          <p:nvPr/>
        </p:nvCxnSpPr>
        <p:spPr>
          <a:xfrm flipV="1">
            <a:off x="4581997" y="1637892"/>
            <a:ext cx="942949" cy="1367940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8" name="Straight Connector 57"/>
          <p:cNvCxnSpPr>
            <a:stCxn id="18" idx="3"/>
            <a:endCxn id="26" idx="1"/>
          </p:cNvCxnSpPr>
          <p:nvPr/>
        </p:nvCxnSpPr>
        <p:spPr>
          <a:xfrm flipV="1">
            <a:off x="4607280" y="1637892"/>
            <a:ext cx="917666" cy="30538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" name="Group 4"/>
          <p:cNvGrpSpPr/>
          <p:nvPr/>
        </p:nvGrpSpPr>
        <p:grpSpPr>
          <a:xfrm>
            <a:off x="1475656" y="2758615"/>
            <a:ext cx="4986578" cy="1243012"/>
            <a:chOff x="1475656" y="2758615"/>
            <a:chExt cx="4986578" cy="1243012"/>
          </a:xfrm>
        </p:grpSpPr>
        <p:grpSp>
          <p:nvGrpSpPr>
            <p:cNvPr id="4" name="Group 3"/>
            <p:cNvGrpSpPr/>
            <p:nvPr/>
          </p:nvGrpSpPr>
          <p:grpSpPr>
            <a:xfrm>
              <a:off x="1475656" y="3308837"/>
              <a:ext cx="4986578" cy="692790"/>
              <a:chOff x="1475656" y="3308837"/>
              <a:chExt cx="4986578" cy="69279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475656" y="3308837"/>
                <a:ext cx="4986578" cy="692790"/>
              </a:xfrm>
              <a:prstGeom prst="ellipse">
                <a:avLst/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22824" y="3387178"/>
                <a:ext cx="655985" cy="38703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836678" y="3397538"/>
                <a:ext cx="8678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Laptops &amp; Computers</a:t>
                </a:r>
                <a:endParaRPr lang="en-US" sz="10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270591" y="3719616"/>
                <a:ext cx="12182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/>
                  <a:t>Extended PAN</a:t>
                </a:r>
                <a:endParaRPr lang="en-US" sz="900" dirty="0" smtClean="0"/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>
              <a:off x="2499196" y="2758615"/>
              <a:ext cx="205307" cy="638923"/>
            </a:xfrm>
            <a:prstGeom prst="line">
              <a:avLst/>
            </a:prstGeom>
            <a:noFill/>
            <a:ln>
              <a:solidFill>
                <a:schemeClr val="accent4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156464" y="3039217"/>
              <a:ext cx="171128" cy="11001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325485" y="2981616"/>
              <a:ext cx="214867" cy="19566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978664" y="3020626"/>
              <a:ext cx="146050" cy="146050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23">
            <a:alphaModFix amt="19000"/>
          </a:blip>
          <a:stretch>
            <a:fillRect/>
          </a:stretch>
        </p:blipFill>
        <p:spPr>
          <a:xfrm flipH="1">
            <a:off x="4718514" y="1412776"/>
            <a:ext cx="706984" cy="2282380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8052" y="3759922"/>
            <a:ext cx="186243" cy="20486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49574" y="3759922"/>
            <a:ext cx="117549" cy="190415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1432327" y="1628800"/>
            <a:ext cx="2418781" cy="1415652"/>
            <a:chOff x="1432327" y="1628800"/>
            <a:chExt cx="2418781" cy="1415652"/>
          </a:xfrm>
        </p:grpSpPr>
        <p:grpSp>
          <p:nvGrpSpPr>
            <p:cNvPr id="3" name="Group 2"/>
            <p:cNvGrpSpPr/>
            <p:nvPr/>
          </p:nvGrpSpPr>
          <p:grpSpPr>
            <a:xfrm>
              <a:off x="1432327" y="1628800"/>
              <a:ext cx="2418781" cy="1415652"/>
              <a:chOff x="1432327" y="1623565"/>
              <a:chExt cx="2418781" cy="1415652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32327" y="1944042"/>
                <a:ext cx="1609777" cy="849157"/>
              </a:xfrm>
              <a:prstGeom prst="rect">
                <a:avLst/>
              </a:prstGeom>
            </p:spPr>
          </p:pic>
          <p:sp>
            <p:nvSpPr>
              <p:cNvPr id="44" name="Freeform 43"/>
              <p:cNvSpPr/>
              <p:nvPr/>
            </p:nvSpPr>
            <p:spPr>
              <a:xfrm>
                <a:off x="2651596" y="1774365"/>
                <a:ext cx="1098550" cy="463550"/>
              </a:xfrm>
              <a:custGeom>
                <a:avLst/>
                <a:gdLst>
                  <a:gd name="connsiteX0" fmla="*/ 1098550 w 1098550"/>
                  <a:gd name="connsiteY0" fmla="*/ 0 h 463550"/>
                  <a:gd name="connsiteX1" fmla="*/ 393700 w 1098550"/>
                  <a:gd name="connsiteY1" fmla="*/ 6350 h 463550"/>
                  <a:gd name="connsiteX2" fmla="*/ 0 w 1098550"/>
                  <a:gd name="connsiteY2" fmla="*/ 463550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8550" h="463550">
                    <a:moveTo>
                      <a:pt x="1098550" y="0"/>
                    </a:moveTo>
                    <a:lnTo>
                      <a:pt x="393700" y="6350"/>
                    </a:lnTo>
                    <a:lnTo>
                      <a:pt x="0" y="463550"/>
                    </a:lnTo>
                  </a:path>
                </a:pathLst>
              </a:custGeom>
              <a:noFill/>
              <a:ln>
                <a:solidFill>
                  <a:schemeClr val="accent4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024244" y="2263084"/>
                <a:ext cx="781018" cy="166435"/>
              </a:xfrm>
              <a:custGeom>
                <a:avLst/>
                <a:gdLst>
                  <a:gd name="connsiteX0" fmla="*/ 1098550 w 1098550"/>
                  <a:gd name="connsiteY0" fmla="*/ 0 h 463550"/>
                  <a:gd name="connsiteX1" fmla="*/ 393700 w 1098550"/>
                  <a:gd name="connsiteY1" fmla="*/ 6350 h 463550"/>
                  <a:gd name="connsiteX2" fmla="*/ 0 w 1098550"/>
                  <a:gd name="connsiteY2" fmla="*/ 463550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8550" h="463550">
                    <a:moveTo>
                      <a:pt x="1098550" y="0"/>
                    </a:moveTo>
                    <a:lnTo>
                      <a:pt x="393700" y="6350"/>
                    </a:lnTo>
                    <a:lnTo>
                      <a:pt x="0" y="463550"/>
                    </a:lnTo>
                  </a:path>
                </a:pathLst>
              </a:custGeom>
              <a:noFill/>
              <a:ln>
                <a:solidFill>
                  <a:schemeClr val="accent4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 flipV="1">
                <a:off x="2911946" y="2655354"/>
                <a:ext cx="939162" cy="383863"/>
              </a:xfrm>
              <a:custGeom>
                <a:avLst/>
                <a:gdLst>
                  <a:gd name="connsiteX0" fmla="*/ 1098550 w 1098550"/>
                  <a:gd name="connsiteY0" fmla="*/ 0 h 463550"/>
                  <a:gd name="connsiteX1" fmla="*/ 393700 w 1098550"/>
                  <a:gd name="connsiteY1" fmla="*/ 6350 h 463550"/>
                  <a:gd name="connsiteX2" fmla="*/ 0 w 1098550"/>
                  <a:gd name="connsiteY2" fmla="*/ 463550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8550" h="463550">
                    <a:moveTo>
                      <a:pt x="1098550" y="0"/>
                    </a:moveTo>
                    <a:lnTo>
                      <a:pt x="393700" y="6350"/>
                    </a:lnTo>
                    <a:lnTo>
                      <a:pt x="0" y="463550"/>
                    </a:lnTo>
                  </a:path>
                </a:pathLst>
              </a:custGeom>
              <a:noFill/>
              <a:ln>
                <a:solidFill>
                  <a:schemeClr val="accent4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83076" y="1623565"/>
                <a:ext cx="171128" cy="110011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39679" y="2111136"/>
                <a:ext cx="171128" cy="11001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16790" y="2888957"/>
                <a:ext cx="171128" cy="11001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10728" y="2041970"/>
                <a:ext cx="214867" cy="195666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94244" y="2829216"/>
                <a:ext cx="214867" cy="195666"/>
              </a:xfrm>
              <a:prstGeom prst="rect">
                <a:avLst/>
              </a:prstGeom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1923722" y="2281904"/>
              <a:ext cx="6683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Internet</a:t>
              </a:r>
              <a:endParaRPr lang="en-US" sz="1000" b="1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314533" y="3306856"/>
            <a:ext cx="3534413" cy="692790"/>
            <a:chOff x="3314533" y="3306856"/>
            <a:chExt cx="3534413" cy="692790"/>
          </a:xfrm>
        </p:grpSpPr>
        <p:sp>
          <p:nvSpPr>
            <p:cNvPr id="15" name="Oval 14"/>
            <p:cNvSpPr/>
            <p:nvPr/>
          </p:nvSpPr>
          <p:spPr>
            <a:xfrm>
              <a:off x="3314533" y="3306856"/>
              <a:ext cx="3534413" cy="69279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8221" y="3496239"/>
              <a:ext cx="1116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Tier 2 Devices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2499" y="3477050"/>
              <a:ext cx="1116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Tier 1 Devices</a:t>
              </a:r>
            </a:p>
          </p:txBody>
        </p:sp>
        <p:sp>
          <p:nvSpPr>
            <p:cNvPr id="40" name="Left Brace 39"/>
            <p:cNvSpPr/>
            <p:nvPr/>
          </p:nvSpPr>
          <p:spPr>
            <a:xfrm rot="16200000">
              <a:off x="4040869" y="3013057"/>
              <a:ext cx="156844" cy="807344"/>
            </a:xfrm>
            <a:prstGeom prst="leftBrace">
              <a:avLst>
                <a:gd name="adj1" fmla="val 8333"/>
                <a:gd name="adj2" fmla="val 51573"/>
              </a:avLst>
            </a:prstGeom>
            <a:noFill/>
            <a:ln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1" name="Left Brace 40"/>
            <p:cNvSpPr/>
            <p:nvPr/>
          </p:nvSpPr>
          <p:spPr>
            <a:xfrm rot="16200000">
              <a:off x="5936811" y="3020293"/>
              <a:ext cx="156844" cy="807344"/>
            </a:xfrm>
            <a:prstGeom prst="leftBrace">
              <a:avLst>
                <a:gd name="adj1" fmla="val 8333"/>
                <a:gd name="adj2" fmla="val 51573"/>
              </a:avLst>
            </a:prstGeom>
            <a:noFill/>
            <a:ln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829" y="3645024"/>
            <a:ext cx="186243" cy="20486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65351" y="3645024"/>
            <a:ext cx="117549" cy="19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5" name="Multiply 14"/>
          <p:cNvSpPr/>
          <p:nvPr/>
        </p:nvSpPr>
        <p:spPr>
          <a:xfrm>
            <a:off x="4067944" y="3068960"/>
            <a:ext cx="504056" cy="504056"/>
          </a:xfrm>
          <a:prstGeom prst="mathMultiply">
            <a:avLst>
              <a:gd name="adj1" fmla="val 10698"/>
            </a:avLst>
          </a:prstGeom>
          <a:solidFill>
            <a:srgbClr val="FF0066"/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4067944" y="2492896"/>
            <a:ext cx="504056" cy="504056"/>
          </a:xfrm>
          <a:prstGeom prst="mathMultiply">
            <a:avLst>
              <a:gd name="adj1" fmla="val 10698"/>
            </a:avLst>
          </a:prstGeom>
          <a:solidFill>
            <a:srgbClr val="FF0066"/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pic>
        <p:nvPicPr>
          <p:cNvPr id="25" name="Content Placeholder 24" descr="fitbit-running_larg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6" t="4606" b="344"/>
          <a:stretch/>
        </p:blipFill>
        <p:spPr>
          <a:xfrm>
            <a:off x="539552" y="1124744"/>
            <a:ext cx="4176464" cy="3678956"/>
          </a:xfrm>
        </p:spPr>
      </p:pic>
      <p:grpSp>
        <p:nvGrpSpPr>
          <p:cNvPr id="26" name="Group 25"/>
          <p:cNvGrpSpPr/>
          <p:nvPr/>
        </p:nvGrpSpPr>
        <p:grpSpPr>
          <a:xfrm>
            <a:off x="1691680" y="2420888"/>
            <a:ext cx="2592288" cy="1224136"/>
            <a:chOff x="7783713" y="2420888"/>
            <a:chExt cx="2592288" cy="1224136"/>
          </a:xfrm>
        </p:grpSpPr>
        <p:grpSp>
          <p:nvGrpSpPr>
            <p:cNvPr id="10" name="Group 9"/>
            <p:cNvGrpSpPr/>
            <p:nvPr/>
          </p:nvGrpSpPr>
          <p:grpSpPr>
            <a:xfrm>
              <a:off x="7783713" y="2420888"/>
              <a:ext cx="2592288" cy="667236"/>
              <a:chOff x="2743153" y="1844826"/>
              <a:chExt cx="2592288" cy="667236"/>
            </a:xfrm>
          </p:grpSpPr>
          <p:cxnSp>
            <p:nvCxnSpPr>
              <p:cNvPr id="11" name="Straight Arrow Connector 10"/>
              <p:cNvCxnSpPr>
                <a:stCxn id="13" idx="1"/>
              </p:cNvCxnSpPr>
              <p:nvPr/>
            </p:nvCxnSpPr>
            <p:spPr>
              <a:xfrm flipH="1" flipV="1">
                <a:off x="2743153" y="1844826"/>
                <a:ext cx="1368152" cy="405626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prstDash val="dash"/>
                <a:headEnd type="diamond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2743153" y="1988842"/>
                <a:ext cx="2592288" cy="523220"/>
                <a:chOff x="3751265" y="2492898"/>
                <a:chExt cx="2592288" cy="523220"/>
              </a:xfrm>
            </p:grpSpPr>
            <p:cxnSp>
              <p:nvCxnSpPr>
                <p:cNvPr id="14" name="Straight Arrow Connector 13"/>
                <p:cNvCxnSpPr>
                  <a:stCxn id="13" idx="1"/>
                </p:cNvCxnSpPr>
                <p:nvPr/>
              </p:nvCxnSpPr>
              <p:spPr>
                <a:xfrm flipH="1" flipV="1">
                  <a:off x="3751265" y="2708922"/>
                  <a:ext cx="1368152" cy="45586"/>
                </a:xfrm>
                <a:prstGeom prst="straightConnector1">
                  <a:avLst/>
                </a:prstGeom>
                <a:solidFill>
                  <a:srgbClr val="FFFFFF"/>
                </a:solidFill>
                <a:ln w="12700" cmpd="sng">
                  <a:solidFill>
                    <a:srgbClr val="FF0000"/>
                  </a:solidFill>
                  <a:prstDash val="dash"/>
                  <a:headEnd type="diamond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5119417" y="2492898"/>
                  <a:ext cx="1224136" cy="523220"/>
                </a:xfrm>
                <a:prstGeom prst="rect">
                  <a:avLst/>
                </a:prstGeom>
                <a:solidFill>
                  <a:srgbClr val="FFFFFF"/>
                </a:solidFill>
                <a:ln w="28575" cmpd="sng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:r>
                    <a:rPr lang="en-US" sz="1400" b="1" dirty="0" smtClean="0">
                      <a:latin typeface="Sommet bold"/>
                    </a:rPr>
                    <a:t>Step counter</a:t>
                  </a:r>
                  <a:endPara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ommet bold"/>
                  </a:endParaRPr>
                </a:p>
              </p:txBody>
            </p:sp>
          </p:grpSp>
        </p:grpSp>
        <p:cxnSp>
          <p:nvCxnSpPr>
            <p:cNvPr id="17" name="Straight Arrow Connector 16"/>
            <p:cNvCxnSpPr>
              <a:stCxn id="13" idx="1"/>
            </p:cNvCxnSpPr>
            <p:nvPr/>
          </p:nvCxnSpPr>
          <p:spPr>
            <a:xfrm flipH="1">
              <a:off x="8143753" y="2826514"/>
              <a:ext cx="1008112" cy="818510"/>
            </a:xfrm>
            <a:prstGeom prst="straightConnector1">
              <a:avLst/>
            </a:prstGeom>
            <a:solidFill>
              <a:srgbClr val="FFFFFF"/>
            </a:solidFill>
            <a:ln w="12700" cmpd="sng">
              <a:solidFill>
                <a:srgbClr val="FF0000"/>
              </a:solidFill>
              <a:prstDash val="dash"/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ontent Placeholder 2"/>
          <p:cNvSpPr txBox="1">
            <a:spLocks/>
          </p:cNvSpPr>
          <p:nvPr/>
        </p:nvSpPr>
        <p:spPr>
          <a:xfrm>
            <a:off x="64804" y="5085184"/>
            <a:ext cx="8507288" cy="720080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480"/>
              </a:spcBef>
              <a:spcAft>
                <a:spcPts val="600"/>
              </a:spcAft>
              <a:buNone/>
            </a:pPr>
            <a:r>
              <a:rPr lang="en-AU" sz="2400" b="1" dirty="0" smtClean="0">
                <a:cs typeface="Times New Roman" panose="02020603050405020304" pitchFamily="18" charset="0"/>
              </a:rPr>
              <a:t>Are we </a:t>
            </a:r>
            <a:r>
              <a:rPr lang="en-AU" sz="2400" b="1" dirty="0">
                <a:cs typeface="Times New Roman" panose="02020603050405020304" pitchFamily="18" charset="0"/>
              </a:rPr>
              <a:t>optimally </a:t>
            </a:r>
            <a:r>
              <a:rPr lang="en-AU" sz="2400" b="1" dirty="0" smtClean="0">
                <a:cs typeface="Times New Roman" panose="02020603050405020304" pitchFamily="18" charset="0"/>
              </a:rPr>
              <a:t>utilizing the available resources in </a:t>
            </a:r>
            <a:r>
              <a:rPr lang="en-AU" sz="2400" b="1" dirty="0">
                <a:cs typeface="Times New Roman" panose="02020603050405020304" pitchFamily="18" charset="0"/>
              </a:rPr>
              <a:t>a PAN?</a:t>
            </a:r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4427984" y="1268760"/>
            <a:ext cx="4572000" cy="3600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2880"/>
              </a:spcBef>
              <a:spcAft>
                <a:spcPts val="3600"/>
              </a:spcAft>
            </a:pPr>
            <a:r>
              <a:rPr lang="en-AU" b="1" dirty="0" smtClean="0">
                <a:cs typeface="Times New Roman" panose="02020603050405020304" pitchFamily="18" charset="0"/>
              </a:rPr>
              <a:t>Common functions </a:t>
            </a:r>
            <a:r>
              <a:rPr lang="en-AU" dirty="0" smtClean="0">
                <a:cs typeface="Times New Roman" panose="02020603050405020304" pitchFamily="18" charset="0"/>
              </a:rPr>
              <a:t>are available in PAN devices.</a:t>
            </a:r>
          </a:p>
          <a:p>
            <a:pPr lvl="1">
              <a:lnSpc>
                <a:spcPct val="130000"/>
              </a:lnSpc>
              <a:spcBef>
                <a:spcPts val="1080"/>
              </a:spcBef>
              <a:spcAft>
                <a:spcPts val="0"/>
              </a:spcAft>
            </a:pPr>
            <a:r>
              <a:rPr lang="en-AU" dirty="0" smtClean="0">
                <a:cs typeface="Times New Roman" panose="02020603050405020304" pitchFamily="18" charset="0"/>
              </a:rPr>
              <a:t>Non-optimal </a:t>
            </a:r>
            <a:r>
              <a:rPr lang="en-AU" dirty="0" smtClean="0">
                <a:cs typeface="Times New Roman" panose="02020603050405020304" pitchFamily="18" charset="0"/>
                <a:sym typeface="Wingdings"/>
              </a:rPr>
              <a:t>utilization depending on the </a:t>
            </a:r>
            <a:r>
              <a:rPr lang="en-AU" i="1" dirty="0" smtClean="0">
                <a:cs typeface="Times New Roman" panose="02020603050405020304" pitchFamily="18" charset="0"/>
                <a:sym typeface="Wingdings"/>
              </a:rPr>
              <a:t>context</a:t>
            </a:r>
            <a:r>
              <a:rPr lang="en-AU" dirty="0" smtClean="0">
                <a:cs typeface="Times New Roman" panose="02020603050405020304" pitchFamily="18" charset="0"/>
                <a:sym typeface="Wingdings"/>
              </a:rPr>
              <a:t>:</a:t>
            </a:r>
          </a:p>
          <a:p>
            <a:pPr lvl="2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dirty="0">
                <a:cs typeface="Times New Roman" panose="02020603050405020304" pitchFamily="18" charset="0"/>
                <a:sym typeface="Wingdings"/>
              </a:rPr>
              <a:t>W</a:t>
            </a:r>
            <a:r>
              <a:rPr lang="en-AU" dirty="0" smtClean="0">
                <a:cs typeface="Times New Roman" panose="02020603050405020304" pitchFamily="18" charset="0"/>
                <a:sym typeface="Wingdings"/>
              </a:rPr>
              <a:t>aste of</a:t>
            </a:r>
            <a:r>
              <a:rPr lang="en-AU" dirty="0" smtClean="0">
                <a:cs typeface="Times New Roman" panose="02020603050405020304" pitchFamily="18" charset="0"/>
              </a:rPr>
              <a:t> the limited resources.</a:t>
            </a:r>
          </a:p>
          <a:p>
            <a:pPr lvl="2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dirty="0">
                <a:cs typeface="Times New Roman" panose="02020603050405020304" pitchFamily="18" charset="0"/>
              </a:rPr>
              <a:t>P</a:t>
            </a:r>
            <a:r>
              <a:rPr lang="en-AU" dirty="0" smtClean="0">
                <a:cs typeface="Times New Roman" panose="02020603050405020304" pitchFamily="18" charset="0"/>
              </a:rPr>
              <a:t>oor functionality.</a:t>
            </a:r>
            <a:endParaRPr lang="en-AU" dirty="0">
              <a:cs typeface="Times New Roman" panose="02020603050405020304" pitchFamily="18" charset="0"/>
            </a:endParaRPr>
          </a:p>
          <a:p>
            <a:pPr marL="0" indent="0">
              <a:spcBef>
                <a:spcPts val="2880"/>
              </a:spcBef>
              <a:spcAft>
                <a:spcPts val="360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598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700808"/>
            <a:ext cx="8712968" cy="3996444"/>
          </a:xfrm>
        </p:spPr>
        <p:txBody>
          <a:bodyPr/>
          <a:lstStyle/>
          <a:p>
            <a:pPr marL="73025" lvl="1" indent="0" defTabSz="452438">
              <a:buNone/>
            </a:pPr>
            <a:r>
              <a:rPr lang="en-AU" sz="1800" dirty="0" smtClean="0">
                <a:solidFill>
                  <a:srgbClr val="000000"/>
                </a:solidFill>
                <a:cs typeface="Avenir Black"/>
              </a:rPr>
              <a:t>Popular fitness tracking applications (smartphone, smartwatch) </a:t>
            </a:r>
          </a:p>
          <a:p>
            <a:pPr marL="73025" lvl="1" indent="0" defTabSz="452438">
              <a:buNone/>
            </a:pPr>
            <a:r>
              <a:rPr lang="en-AU" sz="1800" dirty="0">
                <a:solidFill>
                  <a:srgbClr val="000000"/>
                </a:solidFill>
                <a:cs typeface="Avenir Black"/>
              </a:rPr>
              <a:t>	–</a:t>
            </a:r>
            <a:r>
              <a:rPr lang="en-AU" sz="1800" dirty="0" smtClean="0">
                <a:solidFill>
                  <a:srgbClr val="000000"/>
                </a:solidFill>
                <a:cs typeface="Avenir Black"/>
              </a:rPr>
              <a:t> 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UP						– Sleep</a:t>
            </a:r>
          </a:p>
          <a:p>
            <a:pPr marL="73025" lvl="1" indent="0" defTabSz="452438">
              <a:buNone/>
            </a:pPr>
            <a:r>
              <a:rPr lang="en-AU" sz="1800" i="1" dirty="0">
                <a:solidFill>
                  <a:srgbClr val="000000"/>
                </a:solidFill>
                <a:cs typeface="Avenir Black"/>
              </a:rPr>
              <a:t>	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– </a:t>
            </a:r>
            <a:r>
              <a:rPr lang="en-AU" sz="1800" i="1" dirty="0" err="1" smtClean="0">
                <a:solidFill>
                  <a:srgbClr val="000000"/>
                </a:solidFill>
                <a:cs typeface="Avenir Black"/>
              </a:rPr>
              <a:t>MyFitnessCompanion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		– Cardiograph</a:t>
            </a:r>
          </a:p>
          <a:p>
            <a:pPr marL="73025" lvl="1" indent="0" defTabSz="452438">
              <a:buNone/>
            </a:pPr>
            <a:r>
              <a:rPr lang="en-AU" sz="1800" i="1" dirty="0">
                <a:solidFill>
                  <a:srgbClr val="000000"/>
                </a:solidFill>
                <a:cs typeface="Avenir Black"/>
              </a:rPr>
              <a:t>	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– </a:t>
            </a:r>
            <a:r>
              <a:rPr lang="en-AU" sz="1800" i="1" dirty="0" err="1" smtClean="0">
                <a:solidFill>
                  <a:srgbClr val="000000"/>
                </a:solidFill>
                <a:cs typeface="Avenir Black"/>
              </a:rPr>
              <a:t>WearRun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	</a:t>
            </a:r>
            <a:r>
              <a:rPr lang="en-AU" sz="1800" dirty="0" smtClean="0">
                <a:solidFill>
                  <a:srgbClr val="000000"/>
                </a:solidFill>
                <a:cs typeface="Avenir Black"/>
              </a:rPr>
              <a:t>				</a:t>
            </a:r>
          </a:p>
          <a:p>
            <a:pPr marL="358775" lvl="1" indent="-285750" defTabSz="452438"/>
            <a:endParaRPr lang="en-AU" sz="1800" dirty="0" smtClean="0">
              <a:solidFill>
                <a:srgbClr val="000000"/>
              </a:solidFill>
              <a:cs typeface="Avenir Black"/>
            </a:endParaRPr>
          </a:p>
          <a:p>
            <a:pPr marL="358775" lvl="1" indent="-285750" defTabSz="452438"/>
            <a:r>
              <a:rPr lang="en-AU" sz="1800" dirty="0" smtClean="0">
                <a:solidFill>
                  <a:srgbClr val="000000"/>
                </a:solidFill>
                <a:cs typeface="Avenir Black"/>
              </a:rPr>
              <a:t>Function Allocation</a:t>
            </a:r>
            <a:endParaRPr lang="en-AU" sz="1800" dirty="0">
              <a:solidFill>
                <a:srgbClr val="000000"/>
              </a:solidFill>
              <a:cs typeface="Avenir Black"/>
            </a:endParaRPr>
          </a:p>
          <a:p>
            <a:pPr marL="574775" lvl="2" indent="-285750" defTabSz="452438"/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Random		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  <a:sym typeface="Wingdings"/>
              </a:rPr>
              <a:t>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   One </a:t>
            </a:r>
            <a:r>
              <a:rPr lang="en-AU" sz="1800" i="1" dirty="0">
                <a:solidFill>
                  <a:srgbClr val="000000"/>
                </a:solidFill>
                <a:cs typeface="Avenir Black"/>
              </a:rPr>
              <a:t>of the 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arbitrary selected device by the end user runs </a:t>
            </a:r>
            <a:r>
              <a:rPr lang="en-AU" sz="1800" i="1" dirty="0">
                <a:solidFill>
                  <a:srgbClr val="000000"/>
                </a:solidFill>
                <a:cs typeface="Avenir Black"/>
              </a:rPr>
              <a:t>the function.</a:t>
            </a:r>
          </a:p>
          <a:p>
            <a:pPr marL="574775" lvl="2" indent="-285750" defTabSz="452438"/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ALL</a:t>
            </a:r>
            <a:r>
              <a:rPr lang="en-AU" sz="1800" i="1" dirty="0">
                <a:solidFill>
                  <a:srgbClr val="000000"/>
                </a:solidFill>
                <a:cs typeface="Avenir Black"/>
              </a:rPr>
              <a:t>		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	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  <a:sym typeface="Wingdings"/>
              </a:rPr>
              <a:t>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   All </a:t>
            </a:r>
            <a:r>
              <a:rPr lang="en-AU" sz="1800" i="1" dirty="0">
                <a:solidFill>
                  <a:srgbClr val="000000"/>
                </a:solidFill>
                <a:cs typeface="Avenir Black"/>
              </a:rPr>
              <a:t>the 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devices </a:t>
            </a:r>
            <a:r>
              <a:rPr lang="en-AU" sz="1800" i="1" dirty="0">
                <a:solidFill>
                  <a:srgbClr val="000000"/>
                </a:solidFill>
                <a:cs typeface="Avenir Black"/>
              </a:rPr>
              <a:t>run the </a:t>
            </a:r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function.</a:t>
            </a:r>
          </a:p>
          <a:p>
            <a:pPr marL="574775" lvl="2" indent="-285750" defTabSz="452438"/>
            <a:endParaRPr lang="en-AU" sz="1800" dirty="0">
              <a:solidFill>
                <a:srgbClr val="000000"/>
              </a:solidFill>
              <a:cs typeface="Avenir Black"/>
            </a:endParaRPr>
          </a:p>
          <a:p>
            <a:pPr marL="358775" lvl="1" indent="-285750" defTabSz="452438"/>
            <a:r>
              <a:rPr lang="en-AU" sz="1800" dirty="0" smtClean="0">
                <a:solidFill>
                  <a:srgbClr val="000000"/>
                </a:solidFill>
                <a:cs typeface="Avenir Black"/>
              </a:rPr>
              <a:t>Context Awareness</a:t>
            </a:r>
          </a:p>
          <a:p>
            <a:pPr marL="574775" lvl="2" indent="-285750" defTabSz="452438"/>
            <a:r>
              <a:rPr lang="en-AU" sz="1800" i="1" dirty="0" smtClean="0">
                <a:solidFill>
                  <a:srgbClr val="000000"/>
                </a:solidFill>
                <a:cs typeface="Avenir Black"/>
              </a:rPr>
              <a:t>Do not provide context monitoring or dynamic adaptation to context changes.</a:t>
            </a:r>
          </a:p>
          <a:p>
            <a:pPr marL="574775" lvl="2" indent="-285750" defTabSz="452438"/>
            <a:endParaRPr lang="en-AU" sz="1800" dirty="0">
              <a:solidFill>
                <a:srgbClr val="000000"/>
              </a:solidFill>
              <a:cs typeface="Avenir Black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/>
              <a:t>AFV: </a:t>
            </a:r>
            <a:r>
              <a:rPr lang="en-US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18864" y="908720"/>
            <a:ext cx="8507288" cy="720080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480"/>
              </a:spcBef>
              <a:spcAft>
                <a:spcPts val="600"/>
              </a:spcAft>
              <a:buNone/>
            </a:pPr>
            <a:r>
              <a:rPr lang="en-AU" sz="2400" b="1" dirty="0" smtClean="0">
                <a:cs typeface="Times New Roman" panose="02020603050405020304" pitchFamily="18" charset="0"/>
              </a:rPr>
              <a:t>Are we </a:t>
            </a:r>
            <a:r>
              <a:rPr lang="en-AU" sz="2400" b="1" dirty="0">
                <a:cs typeface="Times New Roman" panose="02020603050405020304" pitchFamily="18" charset="0"/>
              </a:rPr>
              <a:t>optimally </a:t>
            </a:r>
            <a:r>
              <a:rPr lang="en-AU" sz="2400" b="1" dirty="0" smtClean="0">
                <a:cs typeface="Times New Roman" panose="02020603050405020304" pitchFamily="18" charset="0"/>
              </a:rPr>
              <a:t>utilizing the available resources in </a:t>
            </a:r>
            <a:r>
              <a:rPr lang="en-AU" sz="2400" b="1" dirty="0">
                <a:cs typeface="Times New Roman" panose="02020603050405020304" pitchFamily="18" charset="0"/>
              </a:rPr>
              <a:t>a PAN</a:t>
            </a:r>
            <a:r>
              <a:rPr lang="en-AU" sz="2400" b="1" dirty="0" smtClean="0">
                <a:cs typeface="Times New Roman" panose="02020603050405020304" pitchFamily="18" charset="0"/>
              </a:rPr>
              <a:t>?</a:t>
            </a:r>
            <a:endParaRPr lang="en-AU" sz="2400" b="1" dirty="0"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3568" y="5301208"/>
            <a:ext cx="3024336" cy="8640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Knowledge about PAN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499992" y="5301208"/>
            <a:ext cx="3592016" cy="86409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Complexity during application development</a:t>
            </a:r>
          </a:p>
        </p:txBody>
      </p:sp>
      <p:cxnSp>
        <p:nvCxnSpPr>
          <p:cNvPr id="11" name="Straight Arrow Connector 10"/>
          <p:cNvCxnSpPr>
            <a:stCxn id="8" idx="6"/>
            <a:endCxn id="9" idx="2"/>
          </p:cNvCxnSpPr>
          <p:nvPr/>
        </p:nvCxnSpPr>
        <p:spPr>
          <a:xfrm>
            <a:off x="3707904" y="5733256"/>
            <a:ext cx="792088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21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95536" y="1556792"/>
            <a:ext cx="8352928" cy="86409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Utilize the common functionalities available in a PAN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3347864" y="3068960"/>
            <a:ext cx="2448272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Resource constraints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283968" y="2492896"/>
            <a:ext cx="571263" cy="504056"/>
          </a:xfrm>
          <a:prstGeom prst="down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00192" y="3068960"/>
            <a:ext cx="2448272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Ease of use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236296" y="2492896"/>
            <a:ext cx="571263" cy="504056"/>
          </a:xfrm>
          <a:prstGeom prst="down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331640" y="2492896"/>
            <a:ext cx="571263" cy="504056"/>
          </a:xfrm>
          <a:prstGeom prst="down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          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95536" y="3068960"/>
            <a:ext cx="2448272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Optimality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&amp;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Adaptability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395536" y="4365104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Optimally adapting to </a:t>
            </a:r>
            <a:r>
              <a:rPr lang="en-US" dirty="0" smtClean="0">
                <a:solidFill>
                  <a:srgbClr val="000000"/>
                </a:solidFill>
              </a:rPr>
              <a:t>context changes.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7864" y="4365104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Implementable in low resource PAN devices.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0192" y="4365104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Easier for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app </a:t>
            </a:r>
            <a:r>
              <a:rPr lang="en-US" dirty="0">
                <a:solidFill>
                  <a:srgbClr val="000000"/>
                </a:solidFill>
              </a:rPr>
              <a:t>developers and end users.</a:t>
            </a:r>
          </a:p>
        </p:txBody>
      </p:sp>
    </p:spTree>
    <p:extLst>
      <p:ext uri="{BB962C8B-B14F-4D97-AF65-F5344CB8AC3E}">
        <p14:creationId xmlns:p14="http://schemas.microsoft.com/office/powerpoint/2010/main" val="16346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8" grpId="0" animBg="1"/>
      <p:bldP spid="12" grpId="0" animBg="1"/>
      <p:bldP spid="13" grpId="0" animBg="1"/>
      <p:bldP spid="19" grpId="0" animBg="1"/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7813624" cy="852487"/>
          </a:xfrm>
        </p:spPr>
        <p:txBody>
          <a:bodyPr>
            <a:normAutofit/>
          </a:bodyPr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100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1800200"/>
          </a:xfrm>
        </p:spPr>
        <p:txBody>
          <a:bodyPr/>
          <a:lstStyle/>
          <a:p>
            <a:pPr lvl="1"/>
            <a:r>
              <a:rPr lang="en-US" sz="1800" dirty="0" smtClean="0"/>
              <a:t>Request (R</a:t>
            </a:r>
            <a:r>
              <a:rPr lang="en-US" sz="1800" baseline="-25000" dirty="0" smtClean="0"/>
              <a:t>x</a:t>
            </a:r>
            <a:r>
              <a:rPr lang="en-US" sz="1800" dirty="0" smtClean="0"/>
              <a:t>) is mapped to device (</a:t>
            </a:r>
            <a:r>
              <a:rPr lang="en-US" sz="1800" dirty="0" err="1" smtClean="0"/>
              <a:t>D</a:t>
            </a:r>
            <a:r>
              <a:rPr lang="en-US" sz="1800" baseline="-25000" dirty="0" err="1" smtClean="0"/>
              <a:t>x</a:t>
            </a:r>
            <a:r>
              <a:rPr lang="en-US" sz="1800" dirty="0" smtClean="0"/>
              <a:t> have </a:t>
            </a:r>
            <a:r>
              <a:rPr lang="en-US" sz="1800" dirty="0" err="1" smtClean="0"/>
              <a:t>V</a:t>
            </a:r>
            <a:r>
              <a:rPr lang="en-US" sz="1800" baseline="-25000" dirty="0" err="1" smtClean="0"/>
              <a:t>x</a:t>
            </a:r>
            <a:r>
              <a:rPr lang="en-US" sz="1800" dirty="0" smtClean="0"/>
              <a:t>).</a:t>
            </a:r>
          </a:p>
          <a:p>
            <a:pPr marL="457200" lvl="1" indent="0">
              <a:buNone/>
            </a:pPr>
            <a:endParaRPr lang="en-US" sz="800" dirty="0" smtClean="0"/>
          </a:p>
          <a:p>
            <a:pPr lvl="1"/>
            <a:r>
              <a:rPr lang="en-US" sz="1800" dirty="0" smtClean="0"/>
              <a:t>Considering context;</a:t>
            </a:r>
          </a:p>
          <a:p>
            <a:pPr lvl="2"/>
            <a:r>
              <a:rPr lang="en-US" sz="1800" dirty="0" smtClean="0"/>
              <a:t>Capability of the </a:t>
            </a:r>
            <a:r>
              <a:rPr lang="en-US" sz="1800" dirty="0" err="1" smtClean="0"/>
              <a:t>D</a:t>
            </a:r>
            <a:r>
              <a:rPr lang="en-US" sz="1800" baseline="-25000" dirty="0" err="1" smtClean="0"/>
              <a:t>x</a:t>
            </a:r>
            <a:r>
              <a:rPr lang="en-US" sz="1800" dirty="0" smtClean="0"/>
              <a:t> to perform the function </a:t>
            </a:r>
            <a:r>
              <a:rPr lang="en-US" sz="1800" dirty="0" err="1" smtClean="0"/>
              <a:t>V</a:t>
            </a:r>
            <a:r>
              <a:rPr lang="en-US" sz="1800" baseline="-25000" dirty="0" err="1" smtClean="0"/>
              <a:t>x</a:t>
            </a:r>
            <a:endParaRPr lang="en-US" sz="1800" dirty="0" smtClean="0"/>
          </a:p>
          <a:p>
            <a:pPr lvl="2"/>
            <a:r>
              <a:rPr lang="en-US" sz="1800" dirty="0" smtClean="0"/>
              <a:t>Requirements of R</a:t>
            </a:r>
            <a:r>
              <a:rPr lang="en-US" sz="1800" baseline="-25000" dirty="0" smtClean="0"/>
              <a:t>x</a:t>
            </a:r>
          </a:p>
          <a:p>
            <a:pPr lvl="2"/>
            <a:r>
              <a:rPr lang="en-US" sz="1800" dirty="0" smtClean="0"/>
              <a:t>User’s preference</a:t>
            </a:r>
          </a:p>
          <a:p>
            <a:pPr marL="432000" lvl="2" indent="0">
              <a:buNone/>
            </a:pPr>
            <a:endParaRPr lang="en-US" sz="1800" dirty="0"/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  <p:sp>
        <p:nvSpPr>
          <p:cNvPr id="15" name="Oval 14"/>
          <p:cNvSpPr/>
          <p:nvPr/>
        </p:nvSpPr>
        <p:spPr>
          <a:xfrm>
            <a:off x="6228184" y="4581128"/>
            <a:ext cx="2016224" cy="14401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Automatic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Dynamic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827584" y="1282812"/>
            <a:ext cx="8136904" cy="2912360"/>
            <a:chOff x="827584" y="1282812"/>
            <a:chExt cx="8136904" cy="2912360"/>
          </a:xfrm>
        </p:grpSpPr>
        <p:sp>
          <p:nvSpPr>
            <p:cNvPr id="101" name="TextBox 100"/>
            <p:cNvSpPr txBox="1"/>
            <p:nvPr/>
          </p:nvSpPr>
          <p:spPr>
            <a:xfrm>
              <a:off x="971600" y="1282812"/>
              <a:ext cx="3816424" cy="701731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 algn="ctr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b="1" dirty="0" err="1" smtClean="0">
                  <a:latin typeface="Sommet bold"/>
                </a:rPr>
                <a:t>V</a:t>
              </a:r>
              <a:r>
                <a:rPr lang="en-US" b="1" baseline="-25000" dirty="0" err="1" smtClean="0">
                  <a:latin typeface="Sommet bold"/>
                </a:rPr>
                <a:t>x</a:t>
              </a:r>
              <a:r>
                <a:rPr lang="en-US" b="1" baseline="-25000" dirty="0" smtClean="0">
                  <a:latin typeface="Sommet bold"/>
                </a:rPr>
                <a:t> </a:t>
              </a:r>
              <a:r>
                <a:rPr lang="en-US" b="1" dirty="0" smtClean="0">
                  <a:latin typeface="Sommet bold"/>
                </a:rPr>
                <a:t>– </a:t>
              </a:r>
              <a:r>
                <a:rPr lang="en-US" b="1" dirty="0">
                  <a:latin typeface="Sommet bold"/>
                </a:rPr>
                <a:t>Function, R</a:t>
              </a:r>
              <a:r>
                <a:rPr lang="en-US" b="1" baseline="-25000" dirty="0">
                  <a:latin typeface="Sommet bold"/>
                </a:rPr>
                <a:t>x </a:t>
              </a:r>
              <a:r>
                <a:rPr lang="en-US" b="1" dirty="0">
                  <a:latin typeface="Sommet bold"/>
                </a:rPr>
                <a:t>– </a:t>
              </a:r>
              <a:r>
                <a:rPr lang="en-US" b="1" dirty="0" smtClean="0">
                  <a:latin typeface="Sommet bold"/>
                </a:rPr>
                <a:t>Request</a:t>
              </a:r>
              <a:endPara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</a:endParaRPr>
            </a:p>
            <a:p>
              <a:pPr marL="342900" marR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</a:rPr>
                <a:t>R</a:t>
              </a:r>
              <a:r>
                <a:rPr kumimoji="0" lang="en-US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</a:rPr>
                <a:t>x</a:t>
              </a: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</a:rPr>
                <a:t> </a:t>
              </a: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sym typeface="Wingdings"/>
                </a:rPr>
                <a:t> </a:t>
              </a:r>
              <a:r>
                <a:rPr lang="en-US" b="1" dirty="0" err="1">
                  <a:latin typeface="Sommet bold"/>
                  <a:sym typeface="Wingdings"/>
                </a:rPr>
                <a:t>V</a:t>
              </a:r>
              <a:r>
                <a:rPr kumimoji="0" lang="en-US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  <a:sym typeface="Wingdings"/>
                </a:rPr>
                <a:t>x</a:t>
              </a:r>
              <a:endParaRPr kumimoji="0" lang="en-US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27584" y="2106940"/>
              <a:ext cx="6408712" cy="2088232"/>
              <a:chOff x="1115616" y="2204864"/>
              <a:chExt cx="6408712" cy="208823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115616" y="2276872"/>
                <a:ext cx="504056" cy="36004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 smtClean="0">
                    <a:solidFill>
                      <a:srgbClr val="000000"/>
                    </a:solidFill>
                  </a:rPr>
                  <a:t>D</a:t>
                </a:r>
                <a:r>
                  <a:rPr lang="en-US" sz="1100" b="1" baseline="-25000" dirty="0" smtClean="0">
                    <a:solidFill>
                      <a:srgbClr val="000000"/>
                    </a:solidFill>
                  </a:rPr>
                  <a:t>1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1619672" y="2273326"/>
                <a:ext cx="1008112" cy="360040"/>
                <a:chOff x="1475656" y="825179"/>
                <a:chExt cx="1008112" cy="360040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1979712" y="825179"/>
                  <a:ext cx="504056" cy="36004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>
                      <a:solidFill>
                        <a:srgbClr val="000000"/>
                      </a:solidFill>
                    </a:rPr>
                    <a:t>A</a:t>
                  </a:r>
                  <a:r>
                    <a:rPr lang="en-US" sz="1100" b="1" baseline="-25000" dirty="0" smtClean="0">
                      <a:solidFill>
                        <a:srgbClr val="000000"/>
                      </a:solidFill>
                    </a:rPr>
                    <a:t>1</a:t>
                  </a:r>
                  <a:endParaRPr lang="en-US" sz="1100" b="1" baseline="-25000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9" name="Straight Connector 8"/>
                <p:cNvCxnSpPr>
                  <a:stCxn id="7" idx="2"/>
                  <a:endCxn id="5" idx="6"/>
                </p:cNvCxnSpPr>
                <p:nvPr/>
              </p:nvCxnSpPr>
              <p:spPr>
                <a:xfrm flipH="1">
                  <a:off x="1475656" y="1005199"/>
                  <a:ext cx="504056" cy="3546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Oval 11"/>
              <p:cNvSpPr/>
              <p:nvPr/>
            </p:nvSpPr>
            <p:spPr>
              <a:xfrm>
                <a:off x="2915816" y="2275567"/>
                <a:ext cx="504056" cy="36004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 smtClean="0">
                    <a:solidFill>
                      <a:srgbClr val="000000"/>
                    </a:solidFill>
                  </a:rPr>
                  <a:t>R</a:t>
                </a:r>
                <a:r>
                  <a:rPr lang="en-US" sz="1100" b="1" baseline="-25000" dirty="0" smtClean="0">
                    <a:solidFill>
                      <a:srgbClr val="000000"/>
                    </a:solidFill>
                  </a:rPr>
                  <a:t>1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0" name="Straight Connector 19"/>
              <p:cNvCxnSpPr>
                <a:stCxn id="12" idx="2"/>
                <a:endCxn id="7" idx="6"/>
              </p:cNvCxnSpPr>
              <p:nvPr/>
            </p:nvCxnSpPr>
            <p:spPr>
              <a:xfrm flipH="1" flipV="1">
                <a:off x="2627784" y="2453369"/>
                <a:ext cx="288032" cy="224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5868144" y="2204864"/>
                <a:ext cx="1656184" cy="504056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100" b="1" dirty="0" smtClean="0">
                    <a:solidFill>
                      <a:srgbClr val="000000"/>
                    </a:solidFill>
                  </a:rPr>
                  <a:t>D</a:t>
                </a:r>
                <a:r>
                  <a:rPr lang="en-US" sz="1100" b="1" baseline="-25000" dirty="0" smtClean="0">
                    <a:solidFill>
                      <a:srgbClr val="000000"/>
                    </a:solidFill>
                  </a:rPr>
                  <a:t>1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68144" y="2924944"/>
                <a:ext cx="1656184" cy="504056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100" b="1" dirty="0" smtClean="0">
                    <a:solidFill>
                      <a:srgbClr val="000000"/>
                    </a:solidFill>
                  </a:rPr>
                  <a:t>D</a:t>
                </a:r>
                <a:r>
                  <a:rPr lang="en-US" sz="1100" b="1" baseline="-25000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868144" y="3789040"/>
                <a:ext cx="1656184" cy="504056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100" b="1" dirty="0" err="1" smtClean="0">
                    <a:solidFill>
                      <a:srgbClr val="000000"/>
                    </a:solidFill>
                  </a:rPr>
                  <a:t>D</a:t>
                </a:r>
                <a:r>
                  <a:rPr lang="en-US" sz="1100" b="1" baseline="-25000" dirty="0" err="1">
                    <a:solidFill>
                      <a:srgbClr val="000000"/>
                    </a:solidFill>
                  </a:rPr>
                  <a:t>n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300192" y="3409793"/>
                <a:ext cx="792088" cy="58067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342900" marR="0" indent="-342900" algn="ctr" defTabSz="914400" rtl="0" eaLnBrk="1" fontAlgn="auto" latinLnBrk="0" hangingPunct="1">
                  <a:lnSpc>
                    <a:spcPct val="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ommet bold"/>
                  </a:rPr>
                  <a:t>.</a:t>
                </a:r>
              </a:p>
              <a:p>
                <a:pPr marL="342900" marR="0" indent="-342900" algn="ctr" defTabSz="914400" rtl="0" eaLnBrk="1" fontAlgn="auto" latinLnBrk="0" hangingPunct="1">
                  <a:lnSpc>
                    <a:spcPct val="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lang="en-US" sz="1600" b="1" dirty="0" smtClean="0">
                    <a:latin typeface="Sommet bold"/>
                  </a:rPr>
                  <a:t>.</a:t>
                </a:r>
              </a:p>
              <a:p>
                <a:pPr marL="342900" marR="0" indent="-342900" algn="ctr" defTabSz="914400" rtl="0" eaLnBrk="1" fontAlgn="auto" latinLnBrk="0" hangingPunct="1">
                  <a:lnSpc>
                    <a:spcPct val="5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endPara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mmet bold"/>
                </a:endParaRPr>
              </a:p>
            </p:txBody>
          </p:sp>
          <p:cxnSp>
            <p:nvCxnSpPr>
              <p:cNvPr id="26" name="Straight Connector 25"/>
              <p:cNvCxnSpPr>
                <a:stCxn id="22" idx="2"/>
                <a:endCxn id="12" idx="6"/>
              </p:cNvCxnSpPr>
              <p:nvPr/>
            </p:nvCxnSpPr>
            <p:spPr>
              <a:xfrm flipH="1" flipV="1">
                <a:off x="3419872" y="2455587"/>
                <a:ext cx="2448272" cy="1305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6372200" y="2276872"/>
                <a:ext cx="504056" cy="36004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rgbClr val="000000"/>
                    </a:solidFill>
                  </a:rPr>
                  <a:t>V</a:t>
                </a:r>
                <a:r>
                  <a:rPr lang="en-US" sz="1100" b="1" baseline="-25000" dirty="0" smtClean="0">
                    <a:solidFill>
                      <a:srgbClr val="000000"/>
                    </a:solidFill>
                  </a:rPr>
                  <a:t>1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876256" y="2276872"/>
                <a:ext cx="504056" cy="36004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rgbClr val="000000"/>
                    </a:solidFill>
                  </a:rPr>
                  <a:t>V</a:t>
                </a:r>
                <a:r>
                  <a:rPr lang="en-US" sz="1100" b="1" baseline="-25000" dirty="0" smtClean="0">
                    <a:solidFill>
                      <a:srgbClr val="000000"/>
                    </a:solidFill>
                  </a:rPr>
                  <a:t>2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372200" y="2996952"/>
                <a:ext cx="504056" cy="36004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rgbClr val="000000"/>
                    </a:solidFill>
                  </a:rPr>
                  <a:t>V</a:t>
                </a:r>
                <a:r>
                  <a:rPr lang="en-US" sz="1100" b="1" baseline="-25000" dirty="0" smtClean="0">
                    <a:solidFill>
                      <a:srgbClr val="000000"/>
                    </a:solidFill>
                  </a:rPr>
                  <a:t>1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876256" y="2996952"/>
                <a:ext cx="504056" cy="36004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rgbClr val="000000"/>
                    </a:solidFill>
                  </a:rPr>
                  <a:t>V</a:t>
                </a:r>
                <a:r>
                  <a:rPr lang="en-US" sz="1100" b="1" baseline="-25000" dirty="0" smtClean="0">
                    <a:solidFill>
                      <a:srgbClr val="000000"/>
                    </a:solidFill>
                  </a:rPr>
                  <a:t>2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72200" y="3861048"/>
                <a:ext cx="504056" cy="360040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rgbClr val="000000"/>
                    </a:solidFill>
                  </a:rPr>
                  <a:t>V</a:t>
                </a:r>
                <a:r>
                  <a:rPr lang="en-US" sz="1100" b="1" baseline="-25000" dirty="0" smtClean="0">
                    <a:solidFill>
                      <a:srgbClr val="000000"/>
                    </a:solidFill>
                  </a:rPr>
                  <a:t>1</a:t>
                </a:r>
                <a:endParaRPr lang="en-US" sz="1100" b="1" baseline="-25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8" name="Straight Connector 57"/>
              <p:cNvCxnSpPr>
                <a:stCxn id="23" idx="1"/>
                <a:endCxn id="12" idx="5"/>
              </p:cNvCxnSpPr>
              <p:nvPr/>
            </p:nvCxnSpPr>
            <p:spPr>
              <a:xfrm flipH="1" flipV="1">
                <a:off x="3346055" y="2582880"/>
                <a:ext cx="2764632" cy="41588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24" idx="2"/>
                <a:endCxn id="12" idx="4"/>
              </p:cNvCxnSpPr>
              <p:nvPr/>
            </p:nvCxnSpPr>
            <p:spPr>
              <a:xfrm flipH="1" flipV="1">
                <a:off x="3167844" y="2635607"/>
                <a:ext cx="2700300" cy="140546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Multiply 2"/>
            <p:cNvSpPr/>
            <p:nvPr/>
          </p:nvSpPr>
          <p:spPr>
            <a:xfrm rot="1324336">
              <a:off x="4498943" y="3290355"/>
              <a:ext cx="648072" cy="504056"/>
            </a:xfrm>
            <a:prstGeom prst="mathMultiply">
              <a:avLst>
                <a:gd name="adj1" fmla="val 7005"/>
              </a:avLst>
            </a:prstGeom>
            <a:solidFill>
              <a:srgbClr val="FF0066"/>
            </a:solidFill>
            <a:ln w="63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668344" y="2178948"/>
              <a:ext cx="1296144" cy="3600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Smartphone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68344" y="2899028"/>
              <a:ext cx="1296144" cy="3600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Smartwatch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68344" y="3763124"/>
              <a:ext cx="1296144" cy="3600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Smartshoes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85251" y="1484784"/>
              <a:ext cx="1296144" cy="3600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Step counter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34" idx="2"/>
              <a:endCxn id="30" idx="0"/>
            </p:cNvCxnSpPr>
            <p:nvPr/>
          </p:nvCxnSpPr>
          <p:spPr>
            <a:xfrm>
              <a:off x="6333323" y="1844824"/>
              <a:ext cx="2873" cy="33412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1979712" y="2899028"/>
              <a:ext cx="1296144" cy="3600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Requesting Step count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8" name="Straight Arrow Connector 37"/>
            <p:cNvCxnSpPr>
              <a:stCxn id="37" idx="0"/>
              <a:endCxn id="12" idx="3"/>
            </p:cNvCxnSpPr>
            <p:nvPr/>
          </p:nvCxnSpPr>
          <p:spPr>
            <a:xfrm flipV="1">
              <a:off x="2627784" y="2484956"/>
              <a:ext cx="73817" cy="41407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4" idx="1"/>
              <a:endCxn id="22" idx="6"/>
            </p:cNvCxnSpPr>
            <p:nvPr/>
          </p:nvCxnSpPr>
          <p:spPr>
            <a:xfrm flipH="1">
              <a:off x="7236296" y="2358968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9" idx="1"/>
              <a:endCxn id="23" idx="6"/>
            </p:cNvCxnSpPr>
            <p:nvPr/>
          </p:nvCxnSpPr>
          <p:spPr>
            <a:xfrm flipH="1">
              <a:off x="7236296" y="3079048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2" idx="1"/>
              <a:endCxn id="24" idx="6"/>
            </p:cNvCxnSpPr>
            <p:nvPr/>
          </p:nvCxnSpPr>
          <p:spPr>
            <a:xfrm flipH="1">
              <a:off x="7236296" y="3943144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39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476673"/>
            <a:ext cx="8461375" cy="536459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800" b="1" dirty="0" smtClean="0"/>
              <a:t>AFV</a:t>
            </a:r>
            <a:r>
              <a:rPr lang="en-US" sz="2800" b="1" dirty="0"/>
              <a:t> </a:t>
            </a:r>
            <a:endParaRPr lang="en-US" sz="2800" b="1" dirty="0" smtClean="0"/>
          </a:p>
          <a:p>
            <a:pPr marL="0" indent="0" algn="ctr">
              <a:buNone/>
            </a:pPr>
            <a:r>
              <a:rPr lang="en-US" sz="2800" b="1" dirty="0" smtClean="0"/>
              <a:t>(</a:t>
            </a:r>
            <a:r>
              <a:rPr lang="en-US" sz="2800" b="1" dirty="0"/>
              <a:t>Application Function Virtualization</a:t>
            </a:r>
            <a:r>
              <a:rPr lang="en-US" sz="2800" b="1" dirty="0" smtClean="0"/>
              <a:t>)</a:t>
            </a:r>
            <a:endParaRPr lang="en-US" sz="2800" b="1" dirty="0"/>
          </a:p>
          <a:p>
            <a:pPr marL="0" indent="0" algn="ctr">
              <a:buNone/>
            </a:pP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framework enabling automated dynamic function virtualization/</a:t>
            </a:r>
          </a:p>
          <a:p>
            <a:pPr marL="0" indent="0" algn="ctr">
              <a:buNone/>
            </a:pPr>
            <a:r>
              <a:rPr lang="en-US" dirty="0"/>
              <a:t>scheduling across devices,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simplifying </a:t>
            </a:r>
            <a:r>
              <a:rPr lang="en-US" dirty="0"/>
              <a:t>context-</a:t>
            </a:r>
            <a:r>
              <a:rPr lang="en-US" dirty="0" smtClean="0"/>
              <a:t>aware application development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dirty="0" smtClean="0"/>
              <a:t>AFV: </a:t>
            </a:r>
            <a:r>
              <a:rPr lang="en-US" dirty="0" smtClean="0"/>
              <a:t>Enabling Application Function Virtualization and Scheduling in Wearable Networks | Harini Kolamunna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47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476673"/>
            <a:ext cx="6624414" cy="5364596"/>
          </a:xfrm>
        </p:spPr>
        <p:txBody>
          <a:bodyPr anchor="ctr"/>
          <a:lstStyle/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 smtClean="0">
                <a:solidFill>
                  <a:srgbClr val="7F7F7F"/>
                </a:solidFill>
              </a:rPr>
              <a:t>AFV Architecture</a:t>
            </a:r>
          </a:p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Function allocation problem (FAP) </a:t>
            </a:r>
          </a:p>
          <a:p>
            <a:pPr>
              <a:lnSpc>
                <a:spcPct val="200000"/>
              </a:lnSpc>
              <a:buFont typeface="Wingdings" charset="2"/>
              <a:buChar char="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Validation and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enefits to AFV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smtClean="0"/>
              <a:t>AFV: </a:t>
            </a:r>
            <a:r>
              <a:rPr lang="en-US" smtClean="0"/>
              <a:t>Enabling Application Function Virtualization and Scheduling in Wearable Networks | Harini Kolamunna</a:t>
            </a:r>
            <a:endParaRPr lang="en-AU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330871" y="2636912"/>
            <a:ext cx="0" cy="5760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39752" y="3455643"/>
            <a:ext cx="0" cy="5760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8775" y="476673"/>
            <a:ext cx="8461375" cy="18722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 smtClean="0"/>
              <a:t>AFV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b="1" dirty="0" smtClean="0"/>
              <a:t>(Application Function Virtualization)</a:t>
            </a:r>
          </a:p>
        </p:txBody>
      </p:sp>
    </p:spTree>
    <p:extLst>
      <p:ext uri="{BB962C8B-B14F-4D97-AF65-F5344CB8AC3E}">
        <p14:creationId xmlns:p14="http://schemas.microsoft.com/office/powerpoint/2010/main" val="197732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5-00377_CSIRODATA61_PowerPoint">
  <a:themeElements>
    <a:clrScheme name="CSIRO DATA6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30B787"/>
      </a:accent1>
      <a:accent2>
        <a:srgbClr val="007A53"/>
      </a:accent2>
      <a:accent3>
        <a:srgbClr val="6D2077"/>
      </a:accent3>
      <a:accent4>
        <a:srgbClr val="004B87"/>
      </a:accent4>
      <a:accent5>
        <a:srgbClr val="78BE20"/>
      </a:accent5>
      <a:accent6>
        <a:srgbClr val="2DCCD3"/>
      </a:accent6>
      <a:hlink>
        <a:srgbClr val="00313C"/>
      </a:hlink>
      <a:folHlink>
        <a:srgbClr val="E4002B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a61 PowerPoint.potx [Read-Only]" id="{88801DB1-BBF6-4934-8A29-02A7B9BFC9D3}" vid="{DDFA7B71-8C23-42B1-B634-93C7E8D871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Data61 PowerPoint</Template>
  <TotalTime>3243</TotalTime>
  <Words>1332</Words>
  <Application>Microsoft Macintosh PowerPoint</Application>
  <PresentationFormat>On-screen Show (4:3)</PresentationFormat>
  <Paragraphs>360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Avenir Black</vt:lpstr>
      <vt:lpstr>Avenir Light</vt:lpstr>
      <vt:lpstr>Calibri</vt:lpstr>
      <vt:lpstr>Courier New</vt:lpstr>
      <vt:lpstr>Sommet bold</vt:lpstr>
      <vt:lpstr>Times New Roman</vt:lpstr>
      <vt:lpstr>Wingdings</vt:lpstr>
      <vt:lpstr>15-00377_CSIRODATA61_PowerPoint</vt:lpstr>
      <vt:lpstr>AFV: Enabling Application Function Virtualization and Scheduling in Wearable Networks</vt:lpstr>
      <vt:lpstr>Observations and Predictions</vt:lpstr>
      <vt:lpstr>Observations and Predictions</vt:lpstr>
      <vt:lpstr>Motivation</vt:lpstr>
      <vt:lpstr>Motivation</vt:lpstr>
      <vt:lpstr>Goal</vt:lpstr>
      <vt:lpstr>Approach</vt:lpstr>
      <vt:lpstr>PowerPoint Presentation</vt:lpstr>
      <vt:lpstr>PowerPoint Presentation</vt:lpstr>
      <vt:lpstr>AFV Architecture</vt:lpstr>
      <vt:lpstr>PowerPoint Presentation</vt:lpstr>
      <vt:lpstr>Functions Allocation Problem Formulation</vt:lpstr>
      <vt:lpstr>Functions Allocation Problem Formulation</vt:lpstr>
      <vt:lpstr>PowerPoint Presentation</vt:lpstr>
      <vt:lpstr>Evaluation of FAP</vt:lpstr>
      <vt:lpstr>AFV is Implementable </vt:lpstr>
      <vt:lpstr>An Example Use Case</vt:lpstr>
      <vt:lpstr>Conclusion</vt:lpstr>
      <vt:lpstr>Thank you</vt:lpstr>
      <vt:lpstr>PowerPoint Presentation</vt:lpstr>
      <vt:lpstr>Functions Allocation Problem Formulation</vt:lpstr>
      <vt:lpstr>AFV Architecture: AFV APIs</vt:lpstr>
      <vt:lpstr>The Paper</vt:lpstr>
      <vt:lpstr>PowerPoint Presentation</vt:lpstr>
    </vt:vector>
  </TitlesOfParts>
  <Company>CSIRO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Russell, Gabby (Comms, North Ryde)</dc:creator>
  <cp:lastModifiedBy>Kanchana Thilakarathna</cp:lastModifiedBy>
  <cp:revision>209</cp:revision>
  <dcterms:created xsi:type="dcterms:W3CDTF">2016-01-27T22:38:11Z</dcterms:created>
  <dcterms:modified xsi:type="dcterms:W3CDTF">2016-09-20T04:22:29Z</dcterms:modified>
</cp:coreProperties>
</file>