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sldIdLst>
    <p:sldId id="259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5" autoAdjust="0"/>
  </p:normalViewPr>
  <p:slideViewPr>
    <p:cSldViewPr snapToGrid="0" showGuides="1">
      <p:cViewPr varScale="1">
        <p:scale>
          <a:sx n="112" d="100"/>
          <a:sy n="112" d="100"/>
        </p:scale>
        <p:origin x="12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6EEA2-D896-493C-AD88-80F535C90D51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666AA-590E-4E7E-93CB-6ED9E1AD5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 Title Slide - Gre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1906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324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67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epartment of Foreign Affairs and Trade" title="Department of Foreign Affairs and Trad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71" y="2709316"/>
            <a:ext cx="1826514" cy="14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6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Department of Foreign Affairs and Trade" title="Department of Foreign Affairs and Trad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71" y="2709316"/>
            <a:ext cx="1826514" cy="14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Department of Foreign Affairs and Trade" title="Department of Foreign Affairs and Trad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93" y="2733810"/>
            <a:ext cx="1779814" cy="13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0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 Title Slide - 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1906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324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506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 Title Slide -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1906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324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084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477586"/>
            <a:ext cx="7308000" cy="2852737"/>
          </a:xfrm>
        </p:spPr>
        <p:txBody>
          <a:bodyPr anchor="b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3357311"/>
            <a:ext cx="7308000" cy="15001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CFB2F8-A7A5-4B5B-BE34-6C51AA42FE3F}" type="datetime1">
              <a:rPr lang="en-GB" smtClean="0"/>
              <a:pPr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24106C-182E-4B7F-B516-445EF77D28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2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9FDA-FC12-4B3E-97EE-9EB61B12C860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H2 Content and Photo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863999"/>
            <a:ext cx="7308000" cy="72826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9" y="1592263"/>
            <a:ext cx="4570072" cy="420373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031D-7CAC-46E7-92FA-DE21A9CAF6B5}" type="datetime1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4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9" y="873125"/>
            <a:ext cx="3439448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9" y="1592263"/>
            <a:ext cx="3439448" cy="42037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614" y="873125"/>
            <a:ext cx="3456387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614" y="1592263"/>
            <a:ext cx="3456387" cy="42037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F7A6-B023-4E9A-80FF-07AC8CC6A5F1}" type="datetime1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94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H2 and High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873124"/>
            <a:ext cx="7308000" cy="719139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8" y="3707992"/>
            <a:ext cx="7308001" cy="39600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9998" y="4104000"/>
            <a:ext cx="7308003" cy="1692000"/>
          </a:xfrm>
        </p:spPr>
        <p:txBody>
          <a:bodyPr numCol="3" spcCol="144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889-B290-4251-BEF9-8F53CBD80CD8}" type="datetime1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85748" y="1764000"/>
            <a:ext cx="6643801" cy="13221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05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1E34-D3B4-440A-A53B-A752C9C59C24}" type="datetime1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9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873124"/>
            <a:ext cx="7308000" cy="5882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1592037"/>
            <a:ext cx="7308000" cy="42039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0600" y="6012000"/>
            <a:ext cx="2057400" cy="2160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9DBDC-D450-43D6-B948-0E273FE76A87}" type="datetime1">
              <a:rPr lang="en-GB" smtClean="0"/>
              <a:pPr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293" y="6012000"/>
            <a:ext cx="45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293" y="6228000"/>
            <a:ext cx="450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E24106C-182E-4B7F-B516-445EF77D28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3" r:id="rId4"/>
    <p:sldLayoutId id="2147483662" r:id="rId5"/>
    <p:sldLayoutId id="2147483677" r:id="rId6"/>
    <p:sldLayoutId id="2147483676" r:id="rId7"/>
    <p:sldLayoutId id="2147483678" r:id="rId8"/>
    <p:sldLayoutId id="2147483667" r:id="rId9"/>
    <p:sldLayoutId id="2147483680" r:id="rId10"/>
    <p:sldLayoutId id="2147483681" r:id="rId11"/>
    <p:sldLayoutId id="2147483682" r:id="rId12"/>
  </p:sldLayoutIdLst>
  <p:hf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ts val="2800"/>
        </a:lnSpc>
        <a:spcBef>
          <a:spcPts val="600"/>
        </a:spcBef>
        <a:spcAft>
          <a:spcPts val="0"/>
        </a:spcAft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ts val="2800"/>
        </a:lnSpc>
        <a:spcBef>
          <a:spcPts val="600"/>
        </a:spcBef>
        <a:spcAft>
          <a:spcPts val="0"/>
        </a:spcAft>
        <a:buFont typeface="Calibri Light" panose="020F03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800"/>
        </a:lnSpc>
        <a:spcBef>
          <a:spcPts val="600"/>
        </a:spcBef>
        <a:buFont typeface="Wingdings 3" panose="05040102010807070707" pitchFamily="18" charset="2"/>
        <a:buChar char="Ô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79388" algn="l" defTabSz="914400" rtl="0" eaLnBrk="1" latinLnBrk="0" hangingPunct="1">
        <a:lnSpc>
          <a:spcPts val="2800"/>
        </a:lnSpc>
        <a:spcBef>
          <a:spcPts val="600"/>
        </a:spcBef>
        <a:buSzPct val="100000"/>
        <a:buFont typeface="Arial Narrow" panose="020B060602020203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orient="horz" pos="10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partment of Foreign Affairs and Trade" title="Department of Foreign Affairs and Tra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24" y="1170785"/>
            <a:ext cx="3212592" cy="5882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00000" y="3273039"/>
            <a:ext cx="4518034" cy="2606467"/>
          </a:xfrm>
        </p:spPr>
        <p:txBody>
          <a:bodyPr/>
          <a:lstStyle/>
          <a:p>
            <a:r>
              <a:rPr lang="en-AU" sz="4000" dirty="0" smtClean="0"/>
              <a:t>Social inclusion in Australia’s aid program </a:t>
            </a:r>
            <a:endParaRPr lang="en-GB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3240000" cy="617248"/>
          </a:xfrm>
        </p:spPr>
        <p:txBody>
          <a:bodyPr/>
          <a:lstStyle/>
          <a:p>
            <a:r>
              <a:rPr lang="en-GB" dirty="0" smtClean="0"/>
              <a:t>Sophie McPhate, Third Secretary (Economic)</a:t>
            </a:r>
            <a:br>
              <a:rPr lang="en-GB" dirty="0" smtClean="0"/>
            </a:br>
            <a:r>
              <a:rPr lang="en-GB" dirty="0" smtClean="0"/>
              <a:t>Australian Embassy in the Philippines  </a:t>
            </a:r>
          </a:p>
          <a:p>
            <a:r>
              <a:rPr lang="en-GB" dirty="0" smtClean="0"/>
              <a:t>25 February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73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293" y="597388"/>
            <a:ext cx="7308000" cy="451331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Australia mainstreams diversity and inclusion across our aid program in the Philippines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458" y="1974078"/>
            <a:ext cx="7909746" cy="36063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2000" b="1" spc="-100" dirty="0"/>
              <a:t>TOPICS: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2000" spc="-100" dirty="0"/>
              <a:t>Disability inclusive development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2000" spc="-100" dirty="0"/>
              <a:t>Social inclusion in education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2000" spc="-100" dirty="0"/>
              <a:t>Inclusive </a:t>
            </a:r>
            <a:r>
              <a:rPr lang="en-AU" sz="2000" spc="-100" dirty="0" smtClean="0"/>
              <a:t>economic growth</a:t>
            </a:r>
            <a:endParaRPr lang="en-AU" sz="2000" spc="-1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2000" spc="-100" dirty="0"/>
              <a:t>Women’s economic empowerment</a:t>
            </a: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Social inclusion in Australia’s </a:t>
            </a:r>
            <a:r>
              <a:rPr lang="en-GB" dirty="0"/>
              <a:t>a</a:t>
            </a:r>
            <a:r>
              <a:rPr lang="en-GB" dirty="0" smtClean="0"/>
              <a:t>id program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D76-D10D-4242-A3BF-BFB26B64CF7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19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01" y="551239"/>
            <a:ext cx="7308000" cy="451331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Disability inclusive development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Social inclusion in Australia’s </a:t>
            </a:r>
            <a:r>
              <a:rPr lang="en-GB" dirty="0"/>
              <a:t>a</a:t>
            </a:r>
            <a:r>
              <a:rPr lang="en-GB" dirty="0" smtClean="0"/>
              <a:t>id program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D76-D10D-4242-A3BF-BFB26B64CF72}" type="slidenum">
              <a:rPr lang="en-GB" smtClean="0"/>
              <a:t>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61"/>
          <a:stretch/>
        </p:blipFill>
        <p:spPr>
          <a:xfrm>
            <a:off x="467294" y="1002570"/>
            <a:ext cx="8215234" cy="55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7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Social inclusion in Australia’s </a:t>
            </a:r>
            <a:r>
              <a:rPr lang="en-GB" dirty="0"/>
              <a:t>a</a:t>
            </a:r>
            <a:r>
              <a:rPr lang="en-GB" dirty="0" smtClean="0"/>
              <a:t>id program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D76-D10D-4242-A3BF-BFB26B64CF72}" type="slidenum">
              <a:rPr lang="en-GB" smtClean="0"/>
              <a:t>4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5201" y="551239"/>
            <a:ext cx="7308000" cy="451331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Disability inclusive development 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293" y="905853"/>
            <a:ext cx="3910357" cy="56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7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01" y="551239"/>
            <a:ext cx="7308000" cy="451331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Social inclusion in education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Social inclusion in Australia’s </a:t>
            </a:r>
            <a:r>
              <a:rPr lang="en-GB" dirty="0"/>
              <a:t>a</a:t>
            </a:r>
            <a:r>
              <a:rPr lang="en-GB" dirty="0" smtClean="0"/>
              <a:t>id program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D76-D10D-4242-A3BF-BFB26B64CF72}" type="slidenum">
              <a:rPr lang="en-GB" smtClean="0"/>
              <a:t>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974"/>
          <a:stretch/>
        </p:blipFill>
        <p:spPr>
          <a:xfrm>
            <a:off x="467292" y="931823"/>
            <a:ext cx="8198143" cy="547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Social inclusion in Australia’s </a:t>
            </a:r>
            <a:r>
              <a:rPr lang="en-GB" dirty="0"/>
              <a:t>a</a:t>
            </a:r>
            <a:r>
              <a:rPr lang="en-GB" dirty="0" smtClean="0"/>
              <a:t>id program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D76-D10D-4242-A3BF-BFB26B64CF72}" type="slidenum">
              <a:rPr lang="en-GB" smtClean="0"/>
              <a:t>6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5201" y="551239"/>
            <a:ext cx="7308000" cy="451331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Inclusive economic growth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/>
          <a:stretch/>
        </p:blipFill>
        <p:spPr>
          <a:xfrm>
            <a:off x="454222" y="1002570"/>
            <a:ext cx="8249458" cy="54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8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Social inclusion in Australia’s </a:t>
            </a:r>
            <a:r>
              <a:rPr lang="en-GB" dirty="0"/>
              <a:t>a</a:t>
            </a:r>
            <a:r>
              <a:rPr lang="en-GB" dirty="0" smtClean="0"/>
              <a:t>id program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D76-D10D-4242-A3BF-BFB26B64CF72}" type="slidenum">
              <a:rPr lang="en-GB" smtClean="0"/>
              <a:t>7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5201" y="551239"/>
            <a:ext cx="7308000" cy="451331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Inclusive economic growth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3" y="921773"/>
            <a:ext cx="8223780" cy="55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1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Social inclusion in Australia’s </a:t>
            </a:r>
            <a:r>
              <a:rPr lang="en-GB" dirty="0"/>
              <a:t>a</a:t>
            </a:r>
            <a:r>
              <a:rPr lang="en-GB" dirty="0" smtClean="0"/>
              <a:t>id program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2D76-D10D-4242-A3BF-BFB26B64CF72}" type="slidenum">
              <a:rPr lang="en-GB" smtClean="0"/>
              <a:t>8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5201" y="551239"/>
            <a:ext cx="7308000" cy="451331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Women’s Economic empowerment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588" y="898675"/>
            <a:ext cx="5587226" cy="49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6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138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FAT Corporate">
      <a:dk1>
        <a:srgbClr val="252D33"/>
      </a:dk1>
      <a:lt1>
        <a:sysClr val="window" lastClr="FFFFFF"/>
      </a:lt1>
      <a:dk2>
        <a:srgbClr val="495965"/>
      </a:dk2>
      <a:lt2>
        <a:srgbClr val="D8DCDB"/>
      </a:lt2>
      <a:accent1>
        <a:srgbClr val="65C5B4"/>
      </a:accent1>
      <a:accent2>
        <a:srgbClr val="ACD08C"/>
      </a:accent2>
      <a:accent3>
        <a:srgbClr val="D3875F"/>
      </a:accent3>
      <a:accent4>
        <a:srgbClr val="FFF799"/>
      </a:accent4>
      <a:accent5>
        <a:srgbClr val="409F68"/>
      </a:accent5>
      <a:accent6>
        <a:srgbClr val="007C89"/>
      </a:accent6>
      <a:hlink>
        <a:srgbClr val="0000FF"/>
      </a:hlink>
      <a:folHlink>
        <a:srgbClr val="800080"/>
      </a:folHlink>
    </a:clrScheme>
    <a:fontScheme name="DFAT Corporate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geKeywords xmlns="349e11ad-1311-4134-818c-bb844dbfed54"/>
    <ExpiryDate xmlns="349e11ad-1311-4134-818c-bb844dbfed54" xsi:nil="true"/>
    <ItemActive xmlns="6b894c73-1921-4299-aefc-49f5a4cb1310">true</ItemActive>
    <OrganisationalUnit xmlns="349e11ad-1311-4134-818c-bb844dbfed54" xsi:nil="true"/>
    <SecurityCategory xmlns="6b894c73-1921-4299-aefc-49f5a4cb1310" xsi:nil="true"/>
    <TRIMReferenceNumber xmlns="349e11ad-1311-4134-818c-bb844dbfed54" xsi:nil="true"/>
    <PageDescription xmlns="349e11ad-1311-4134-818c-bb844dbfed54" xsi:nil="true"/>
    <PageAuthor xmlns="349e11ad-1311-4134-818c-bb844dbfed54">
      <UserInfo>
        <DisplayName/>
        <AccountId xsi:nil="true"/>
        <AccountType/>
      </UserInfo>
    </PageAuthor>
    <ReviewDate xmlns="349e11ad-1311-4134-818c-bb844dbfed54" xsi:nil="true"/>
    <Template_x0020_group xmlns="6b894c73-1921-4299-aefc-49f5a4cb1310">Publication Templates</Template_x0020_group>
    <Format xmlns="6b894c73-1921-4299-aefc-49f5a4cb1310">6. PowerPoint</Forma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tranet Document" ma:contentTypeID="0x01010068D47A3238F547F295FC4399B890905A00EB5D4F438FF3914DA696AB2B9777A65B" ma:contentTypeVersion="14" ma:contentTypeDescription="Intranet document content" ma:contentTypeScope="" ma:versionID="27e3518c7386a69a74b4932400cee976">
  <xsd:schema xmlns:xsd="http://www.w3.org/2001/XMLSchema" xmlns:xs="http://www.w3.org/2001/XMLSchema" xmlns:p="http://schemas.microsoft.com/office/2006/metadata/properties" xmlns:ns2="349e11ad-1311-4134-818c-bb844dbfed54" xmlns:ns3="6b894c73-1921-4299-aefc-49f5a4cb1310" targetNamespace="http://schemas.microsoft.com/office/2006/metadata/properties" ma:root="true" ma:fieldsID="99b1acd6abdce66568d9eef49fbaa838" ns2:_="" ns3:_="">
    <xsd:import namespace="349e11ad-1311-4134-818c-bb844dbfed54"/>
    <xsd:import namespace="6b894c73-1921-4299-aefc-49f5a4cb1310"/>
    <xsd:element name="properties">
      <xsd:complexType>
        <xsd:sequence>
          <xsd:element name="documentManagement">
            <xsd:complexType>
              <xsd:all>
                <xsd:element ref="ns2:PageKeywords" minOccurs="0"/>
                <xsd:element ref="ns2:PageKeywordsID" minOccurs="0"/>
                <xsd:element ref="ns2:PageDescription" minOccurs="0"/>
                <xsd:element ref="ns3:ItemActive" minOccurs="0"/>
                <xsd:element ref="ns2:PageAuthor" minOccurs="0"/>
                <xsd:element ref="ns2:ReviewDate" minOccurs="0"/>
                <xsd:element ref="ns2:ExpiryDate" minOccurs="0"/>
                <xsd:element ref="ns2:TRIMReferenceNumber" minOccurs="0"/>
                <xsd:element ref="ns2:OrganisationalUnit" minOccurs="0"/>
                <xsd:element ref="ns2:OrgUnitAcronym" minOccurs="0"/>
                <xsd:element ref="ns2:OrgUnitHierarchy" minOccurs="0"/>
                <xsd:element ref="ns2:OrgUnitType" minOccurs="0"/>
                <xsd:element ref="ns3:Template_x0020_group" minOccurs="0"/>
                <xsd:element ref="ns3:SecurityCategory" minOccurs="0"/>
                <xsd:element ref="ns3:Forma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e11ad-1311-4134-818c-bb844dbfed54" elementFormDefault="qualified">
    <xsd:import namespace="http://schemas.microsoft.com/office/2006/documentManagement/types"/>
    <xsd:import namespace="http://schemas.microsoft.com/office/infopath/2007/PartnerControls"/>
    <xsd:element name="PageKeywords" ma:index="8" nillable="true" ma:displayName="Document Keywords" ma:description="A list of keywords that describe or categorise this content." ma:list="{eab2c9c2-b0b6-4ae5-8920-98e40a79bc84}" ma:internalName="PageKeywords" ma:showField="Title" ma:web="349e11ad-1311-4134-818c-bb844dbfe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geKeywordsID" ma:index="9" nillable="true" ma:displayName="Document Keywords ID" ma:hidden="true" ma:list="{9c550a34-8561-4159-9314-549d682ef06c}" ma:internalName="PageKeywordsID" ma:readOnly="true" ma:showField="ID" ma:web="{349e11ad-1311-4134-818c-bb844dbfed5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geDescription" ma:index="10" nillable="true" ma:displayName="Document Description" ma:description="A description of the page content." ma:internalName="PageDescription">
      <xsd:simpleType>
        <xsd:restriction base="dms:Note">
          <xsd:maxLength value="255"/>
        </xsd:restriction>
      </xsd:simpleType>
    </xsd:element>
    <xsd:element name="PageAuthor" ma:index="12" nillable="true" ma:displayName="Document Author" ma:list="UserInfo" ma:SharePointGroup="0" ma:internalName="Page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Date" ma:index="13" nillable="true" ma:displayName="Review Date" ma:description="The date a content item is due to be reviewed." ma:format="DateOnly" ma:internalName="ReviewDate">
      <xsd:simpleType>
        <xsd:restriction base="dms:DateTime"/>
      </xsd:simpleType>
    </xsd:element>
    <xsd:element name="ExpiryDate" ma:index="14" nillable="true" ma:displayName="Expiry Date" ma:description="Identifies the date this content is due to expire." ma:format="DateOnly" ma:internalName="ExpiryDate">
      <xsd:simpleType>
        <xsd:restriction base="dms:DateTime"/>
      </xsd:simpleType>
    </xsd:element>
    <xsd:element name="TRIMReferenceNumber" ma:index="15" nillable="true" ma:displayName="TRIM Reference Number" ma:description="A TRIM document or container reference number." ma:internalName="TRIMReferenceNumber">
      <xsd:simpleType>
        <xsd:restriction base="dms:Text">
          <xsd:maxLength value="15"/>
        </xsd:restriction>
      </xsd:simpleType>
    </xsd:element>
    <xsd:element name="OrganisationalUnit" ma:index="16" nillable="true" ma:displayName="Organisational Unit" ma:description="Identifies the DFAT branch responsible for the associated content." ma:list="{1dbeb31a-adcd-4bd0-b7cd-7455aacb1af5}" ma:internalName="OrganisationalUnit" ma:showField="Title" ma:web="349e11ad-1311-4134-818c-bb844dbfed54">
      <xsd:simpleType>
        <xsd:restriction base="dms:Lookup"/>
      </xsd:simpleType>
    </xsd:element>
    <xsd:element name="OrgUnitAcronym" ma:index="17" nillable="true" ma:displayName="Organisational Unit:OrgUnitAcronym" ma:list="{473c9002-2f9a-44a9-9783-6a6e2cdff1ea}" ma:internalName="OrgUnitAcronym" ma:readOnly="true" ma:showField="DfatOrgUnitAcronym" ma:web="{349e11ad-1311-4134-818c-bb844dbfed54}">
      <xsd:simpleType>
        <xsd:restriction base="dms:Lookup"/>
      </xsd:simpleType>
    </xsd:element>
    <xsd:element name="OrgUnitHierarchy" ma:index="18" nillable="true" ma:displayName="Organisational Unit:OrgUnitHierarchy" ma:list="{473c9002-2f9a-44a9-9783-6a6e2cdff1ea}" ma:internalName="OrgUnitHierarchy" ma:readOnly="true" ma:showField="DfatOrgUnitHierarchy" ma:web="{349e11ad-1311-4134-818c-bb844dbfed54}">
      <xsd:simpleType>
        <xsd:restriction base="dms:Lookup"/>
      </xsd:simpleType>
    </xsd:element>
    <xsd:element name="OrgUnitType" ma:index="19" nillable="true" ma:displayName="Organisational Unit:OrgUnitType" ma:list="{473c9002-2f9a-44a9-9783-6a6e2cdff1ea}" ma:internalName="OrhUnitType" ma:readOnly="true" ma:showField="DfatOrgUnitType" ma:web="{349e11ad-1311-4134-818c-bb844dbfed54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94c73-1921-4299-aefc-49f5a4cb1310" elementFormDefault="qualified">
    <xsd:import namespace="http://schemas.microsoft.com/office/2006/documentManagement/types"/>
    <xsd:import namespace="http://schemas.microsoft.com/office/infopath/2007/PartnerControls"/>
    <xsd:element name="ItemActive" ma:index="11" nillable="true" ma:displayName="Document Active" ma:default="1" ma:description="Identifies whether this value is currently used within the site." ma:internalName="ItemActive">
      <xsd:simpleType>
        <xsd:restriction base="dms:Boolean"/>
      </xsd:simpleType>
    </xsd:element>
    <xsd:element name="Template_x0020_group" ma:index="20" nillable="true" ma:displayName="Template group" ma:format="Dropdown" ma:internalName="Template_x0020_group">
      <xsd:simpleType>
        <xsd:restriction base="dms:Choice">
          <xsd:enumeration value="Briefing"/>
          <xsd:enumeration value="Building Management"/>
          <xsd:enumeration value="Change and release"/>
          <xsd:enumeration value="Comcover"/>
          <xsd:enumeration value="Communications and media"/>
          <xsd:enumeration value="Conduct and Ethics"/>
          <xsd:enumeration value="Conferences"/>
          <xsd:enumeration value="Consular"/>
          <xsd:enumeration value="Contracts"/>
          <xsd:enumeration value="Departmental"/>
          <xsd:enumeration value="EMS"/>
          <xsd:enumeration value="Fax"/>
          <xsd:enumeration value="Finance"/>
          <xsd:enumeration value="Forms"/>
          <xsd:enumeration value="Functions"/>
          <xsd:enumeration value="Globals"/>
          <xsd:enumeration value="ICT Documents"/>
          <xsd:enumeration value="Invitations"/>
          <xsd:enumeration value="Labels"/>
          <xsd:enumeration value="Legal Advice"/>
          <xsd:enumeration value="Legislative Instrument"/>
          <xsd:enumeration value="Letters"/>
          <xsd:enumeration value="Long Term Posting"/>
          <xsd:enumeration value="Memorandum"/>
          <xsd:enumeration value="Ministerials"/>
          <xsd:enumeration value="Ministers' Letters"/>
          <xsd:enumeration value="Minutes"/>
          <xsd:enumeration value="Motor Vehicles"/>
          <xsd:enumeration value="Name Tags and Placecards"/>
          <xsd:enumeration value="Note for File"/>
          <xsd:enumeration value="OH&amp;S"/>
          <xsd:enumeration value="Overseas Property"/>
          <xsd:enumeration value="Passports"/>
          <xsd:enumeration value="Payroll Services"/>
          <xsd:enumeration value="Performance"/>
          <xsd:enumeration value="Personnel-Staffing"/>
          <xsd:enumeration value="PowerPoint"/>
          <xsd:enumeration value="Printing"/>
          <xsd:enumeration value="Publications"/>
          <xsd:enumeration value="Publication Templates"/>
          <xsd:enumeration value="Procurement"/>
          <xsd:enumeration value="Record of Conversation"/>
          <xsd:enumeration value="Records management"/>
          <xsd:enumeration value="Recruitment"/>
          <xsd:enumeration value="SAP-Peoplesoft"/>
          <xsd:enumeration value="Security and IT System Access"/>
          <xsd:enumeration value="Staffing"/>
          <xsd:enumeration value="Third Person Note"/>
          <xsd:enumeration value="Training"/>
          <xsd:enumeration value="Travel"/>
          <xsd:enumeration value="Vendor Forms"/>
          <xsd:enumeration value="Voice &amp; IT"/>
          <xsd:enumeration value="TV"/>
          <xsd:enumeration value="WHS"/>
          <xsd:enumeration value="WHS Templates"/>
        </xsd:restriction>
      </xsd:simpleType>
    </xsd:element>
    <xsd:element name="SecurityCategory" ma:index="22" nillable="true" ma:displayName="Security Category" ma:format="Dropdown" ma:internalName="SecurityCategory">
      <xsd:simpleType>
        <xsd:restriction base="dms:Choice">
          <xsd:enumeration value="IT System Access &amp; Toner Cartidges"/>
          <xsd:enumeration value="Risk Assessment and Approval for Travel"/>
          <xsd:enumeration value="Security Clearances &amp; Pass Requests"/>
          <xsd:enumeration value="Security Reporting"/>
          <xsd:enumeration value="Remote Access"/>
        </xsd:restriction>
      </xsd:simpleType>
    </xsd:element>
    <xsd:element name="Format" ma:index="24" ma:displayName="Format" ma:default="N/a" ma:format="Dropdown" ma:internalName="Format">
      <xsd:simpleType>
        <xsd:restriction base="dms:Choice">
          <xsd:enumeration value="N/a"/>
          <xsd:enumeration value="1. Examples of best practice"/>
          <xsd:enumeration value="2. Fact sheets"/>
          <xsd:enumeration value="3. Fact sheets - Aid"/>
          <xsd:enumeration value="4. Reports"/>
          <xsd:enumeration value="5. Reports - Aid"/>
          <xsd:enumeration value="6. PowerPoint"/>
          <xsd:enumeration value="7. Excel"/>
          <xsd:enumeration value="8. How-to guid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23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EF4D35-CE63-4580-9B6F-F2FB18B127DE}">
  <ds:schemaRefs>
    <ds:schemaRef ds:uri="http://schemas.microsoft.com/office/2006/metadata/properties"/>
    <ds:schemaRef ds:uri="349e11ad-1311-4134-818c-bb844dbfed5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6b894c73-1921-4299-aefc-49f5a4cb131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83817A-EC7B-4346-A69E-F23E93CAB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e11ad-1311-4134-818c-bb844dbfed54"/>
    <ds:schemaRef ds:uri="6b894c73-1921-4299-aefc-49f5a4cb1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1DB228-2B5F-4041-89B4-1C292D3426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</TotalTime>
  <Words>118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Wingdings</vt:lpstr>
      <vt:lpstr>Wingdings 3</vt:lpstr>
      <vt:lpstr>Office Theme</vt:lpstr>
      <vt:lpstr>Social inclusion in Australia’s aid program </vt:lpstr>
      <vt:lpstr>Australia mainstreams diversity and inclusion across our aid program in the Philippines </vt:lpstr>
      <vt:lpstr>Disability inclusive development </vt:lpstr>
      <vt:lpstr>Disability inclusive development </vt:lpstr>
      <vt:lpstr>Social inclusion in education</vt:lpstr>
      <vt:lpstr>Inclusive economic growth</vt:lpstr>
      <vt:lpstr>Inclusive economic growth</vt:lpstr>
      <vt:lpstr>Women’s Economic empowerment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- standard</dc:title>
  <dc:creator>Ben Fulford</dc:creator>
  <cp:lastModifiedBy>Sophie McPhate</cp:lastModifiedBy>
  <cp:revision>102</cp:revision>
  <dcterms:created xsi:type="dcterms:W3CDTF">2016-05-17T00:02:50Z</dcterms:created>
  <dcterms:modified xsi:type="dcterms:W3CDTF">2020-02-24T09:40:29Z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f3acbb40-2c64-483b-a3db-e292f0e42132</vt:lpwstr>
  </property>
  <property fmtid="{D5CDD505-2E9C-101B-9397-08002B2CF9AE}" pid="3" name="SEC">
    <vt:lpwstr>UNCLASSIFIED</vt:lpwstr>
  </property>
  <property fmtid="{D5CDD505-2E9C-101B-9397-08002B2CF9AE}" pid="4" name="DLM">
    <vt:lpwstr>No DLM</vt:lpwstr>
  </property>
  <property fmtid="{D5CDD505-2E9C-101B-9397-08002B2CF9AE}" pid="5" name="Order">
    <vt:r8>81800</vt:r8>
  </property>
  <property fmtid="{D5CDD505-2E9C-101B-9397-08002B2CF9AE}" pid="6" name="Alpha">
    <vt:lpwstr>1. Examples of best practice</vt:lpwstr>
  </property>
  <property fmtid="{D5CDD505-2E9C-101B-9397-08002B2CF9AE}" pid="7" name="ContentTypeId">
    <vt:lpwstr>0x01010068D47A3238F547F295FC4399B890905A00EB5D4F438FF3914DA696AB2B9777A65B</vt:lpwstr>
  </property>
</Properties>
</file>