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6" r:id="rId4"/>
    <p:sldId id="263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nard, Toni (O&amp;A, St. Lucia)" initials="can108" lastIdx="1" clrIdx="0">
    <p:extLst>
      <p:ext uri="{19B8F6BF-5375-455C-9EA6-DF929625EA0E}">
        <p15:presenceInfo xmlns:p15="http://schemas.microsoft.com/office/powerpoint/2012/main" userId="Cannard, Toni (O&amp;A, St. Luci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4" autoAdjust="0"/>
    <p:restoredTop sz="86727" autoAdjust="0"/>
  </p:normalViewPr>
  <p:slideViewPr>
    <p:cSldViewPr snapToGrid="0">
      <p:cViewPr varScale="1">
        <p:scale>
          <a:sx n="96" d="100"/>
          <a:sy n="96" d="100"/>
        </p:scale>
        <p:origin x="26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E650-F169-4B82-B455-130F48C73B2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DF07E-55F4-4A74-8652-ABC60AFCDA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230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>
                <a:hlinkClick r:id="rId3"/>
              </a:rPr>
              <a:t>CONTENT from: </a:t>
            </a:r>
            <a:r>
              <a:rPr lang="en-AU" dirty="0">
                <a:hlinkClick r:id="rId3"/>
              </a:rPr>
              <a:t>FAIR Principles - GO FAIR (go-fair.org)</a:t>
            </a:r>
            <a:endParaRPr lang="en-AU" dirty="0"/>
          </a:p>
          <a:p>
            <a:endParaRPr lang="en-AU" sz="1200" i="1" dirty="0">
              <a:solidFill>
                <a:srgbClr val="333333"/>
              </a:solidFill>
            </a:endParaRPr>
          </a:p>
          <a:p>
            <a:r>
              <a:rPr lang="en-AU" sz="1200" i="1" dirty="0">
                <a:solidFill>
                  <a:srgbClr val="333333"/>
                </a:solidFill>
              </a:rPr>
              <a:t>The first step in (re)using data is to find them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F1: unique persistent identifier</a:t>
            </a:r>
          </a:p>
          <a:p>
            <a:r>
              <a:rPr lang="en-AU" dirty="0"/>
              <a:t>F2: Rich metadata: detailed descriptions with KEYWORDS (preferably standardised) and text documentation</a:t>
            </a:r>
          </a:p>
          <a:p>
            <a:r>
              <a:rPr lang="en-AU" dirty="0"/>
              <a:t>F3: ensure link between metadata and dataset is specified and clear</a:t>
            </a:r>
          </a:p>
          <a:p>
            <a:r>
              <a:rPr lang="en-AU" dirty="0"/>
              <a:t>F4: indexing of resources (DB, Repo) makes it findable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DF07E-55F4-4A74-8652-ABC60AFCDA9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108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F07E-55F4-4A74-8652-ABC60AFCDA9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78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u="sng" dirty="0">
                <a:solidFill>
                  <a:srgbClr val="333333"/>
                </a:solidFill>
              </a:rPr>
              <a:t>Globally unique and persistent identifiers</a:t>
            </a:r>
            <a:r>
              <a:rPr lang="en-AU" dirty="0">
                <a:solidFill>
                  <a:srgbClr val="333333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33333"/>
                </a:solidFill>
              </a:rPr>
              <a:t>are essential to the human-machine interoperation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33333"/>
                </a:solidFill>
              </a:rPr>
              <a:t>will help others to properly cite your work when reusing your data.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F07E-55F4-4A74-8652-ABC60AFCDA9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78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F07E-55F4-4A74-8652-ABC60AFCDA9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4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F07E-55F4-4A74-8652-ABC60AFCDA9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03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boundary – include image…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F07E-55F4-4A74-8652-ABC60AFCDA96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23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In summary</a:t>
            </a:r>
            <a:endParaRPr lang="en-AU" sz="1200" i="1" dirty="0">
              <a:solidFill>
                <a:srgbClr val="333333"/>
              </a:solidFill>
            </a:endParaRP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F1: unique persistent identifier</a:t>
            </a:r>
          </a:p>
          <a:p>
            <a:r>
              <a:rPr lang="en-AU" dirty="0"/>
              <a:t>F2: Rich metadata: detailed descriptions with KEYWORDS (preferably standardised) and text documentation</a:t>
            </a:r>
          </a:p>
          <a:p>
            <a:r>
              <a:rPr lang="en-AU" dirty="0"/>
              <a:t>F3: ensure link between metadata and dataset is specified and clear</a:t>
            </a:r>
          </a:p>
          <a:p>
            <a:r>
              <a:rPr lang="en-AU" dirty="0"/>
              <a:t>F4: indexing of resources (DB, Repo) makes it findable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DF07E-55F4-4A74-8652-ABC60AFCDA96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109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00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798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988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85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05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12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033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9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55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19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56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96EE-0209-45DA-98AD-9CE157602AB1}" type="datetimeFigureOut">
              <a:rPr lang="en-AU" smtClean="0"/>
              <a:t>5/04/2021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37EE-1FAA-48E1-A2CB-900105F589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17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go-fair.org/fair-principles/fairification-process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4.m4a"/><Relationship Id="rId7" Type="http://schemas.openxmlformats.org/officeDocument/2006/relationships/hyperlink" Target="http://www.nf.mpg.de/vinci3/doc/image-formats.html" TargetMode="External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8.jpe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media6.m4a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microsoft.com/office/2007/relationships/media" Target="../media/media6.m4a"/><Relationship Id="rId16" Type="http://schemas.openxmlformats.org/officeDocument/2006/relationships/image" Target="../media/image18.png"/><Relationship Id="rId20" Type="http://schemas.openxmlformats.org/officeDocument/2006/relationships/image" Target="../media/image2.png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657A7E-33A2-468A-AB7B-7AC9DC218CD1}"/>
              </a:ext>
            </a:extLst>
          </p:cNvPr>
          <p:cNvGrpSpPr/>
          <p:nvPr/>
        </p:nvGrpSpPr>
        <p:grpSpPr>
          <a:xfrm>
            <a:off x="-19220" y="751589"/>
            <a:ext cx="12211220" cy="1447914"/>
            <a:chOff x="-19220" y="751589"/>
            <a:chExt cx="12211220" cy="14479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r="1098" b="4453"/>
            <a:stretch/>
          </p:blipFill>
          <p:spPr>
            <a:xfrm>
              <a:off x="-19220" y="751589"/>
              <a:ext cx="12211220" cy="144791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5216" y="900578"/>
              <a:ext cx="2929246" cy="261828"/>
            </a:xfrm>
            <a:prstGeom prst="rect">
              <a:avLst/>
            </a:prstGeom>
            <a:solidFill>
              <a:srgbClr val="00313C"/>
            </a:solidFill>
            <a:ln>
              <a:solidFill>
                <a:srgbClr val="003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6935" y="1908877"/>
              <a:ext cx="6499761" cy="290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-174451"/>
            <a:ext cx="292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spc="600" dirty="0">
                <a:solidFill>
                  <a:schemeClr val="accent2"/>
                </a:solidFill>
                <a:latin typeface="Curlz MT" panose="04040404050702020202" pitchFamily="82" charset="0"/>
              </a:rPr>
              <a:t>F</a:t>
            </a:r>
            <a:r>
              <a:rPr lang="en-AU" sz="6600" spc="600" dirty="0"/>
              <a:t>AIR</a:t>
            </a:r>
            <a:endParaRPr lang="en-AU" sz="60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160736" y="946194"/>
            <a:ext cx="6499761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6600" dirty="0"/>
              <a:t>Findable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B7794-3DC4-46B6-84C9-A01763198B58}"/>
              </a:ext>
            </a:extLst>
          </p:cNvPr>
          <p:cNvSpPr/>
          <p:nvPr/>
        </p:nvSpPr>
        <p:spPr>
          <a:xfrm>
            <a:off x="1729839" y="2800661"/>
            <a:ext cx="8317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i="1" dirty="0">
                <a:solidFill>
                  <a:srgbClr val="333333"/>
                </a:solidFill>
              </a:rPr>
              <a:t>Metadata (= data descriptions) and data should be easy to find for both </a:t>
            </a:r>
            <a:r>
              <a:rPr lang="en-AU" sz="3200" b="1" i="1" dirty="0">
                <a:solidFill>
                  <a:srgbClr val="333333"/>
                </a:solidFill>
              </a:rPr>
              <a:t>humans</a:t>
            </a:r>
            <a:r>
              <a:rPr lang="en-AU" sz="3200" i="1" dirty="0">
                <a:solidFill>
                  <a:srgbClr val="333333"/>
                </a:solidFill>
              </a:rPr>
              <a:t> and </a:t>
            </a:r>
            <a:r>
              <a:rPr lang="en-AU" sz="3200" b="1" i="1" dirty="0">
                <a:solidFill>
                  <a:srgbClr val="333333"/>
                </a:solidFill>
              </a:rPr>
              <a:t>computers</a:t>
            </a:r>
            <a:r>
              <a:rPr lang="en-AU" sz="3200" i="1" dirty="0">
                <a:solidFill>
                  <a:srgbClr val="333333"/>
                </a:solidFill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5B163D-B70B-4F0C-8BCC-857B6E2F5B88}"/>
              </a:ext>
            </a:extLst>
          </p:cNvPr>
          <p:cNvSpPr/>
          <p:nvPr/>
        </p:nvSpPr>
        <p:spPr>
          <a:xfrm>
            <a:off x="1087583" y="4479037"/>
            <a:ext cx="10152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i="1" dirty="0">
                <a:solidFill>
                  <a:srgbClr val="333333"/>
                </a:solidFill>
              </a:rPr>
              <a:t>Machine-readable metadata are essential for automatic discovery of datasets and services, so this is an essential component of the </a:t>
            </a:r>
            <a:r>
              <a:rPr lang="en-AU" sz="2400" i="1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FAIRification</a:t>
            </a:r>
            <a:r>
              <a:rPr lang="en-AU" sz="2400" i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process</a:t>
            </a:r>
            <a:endParaRPr lang="en-AU" sz="2400" i="1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D3219D31-C6EF-4137-832B-0ED7364B22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5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12"/>
    </mc:Choice>
    <mc:Fallback>
      <p:transition spd="slow" advTm="16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87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491" y="116712"/>
            <a:ext cx="11148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Data</a:t>
            </a:r>
            <a:r>
              <a:rPr lang="en-A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:    </a:t>
            </a:r>
            <a:r>
              <a:rPr kumimoji="0" lang="en-AU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What are they?</a:t>
            </a:r>
          </a:p>
        </p:txBody>
      </p:sp>
      <p:sp>
        <p:nvSpPr>
          <p:cNvPr id="7" name="AutoShape 8" descr="Group Of People Background clipart - Product, Illustration, People,  transparent clip art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0" descr="Group Of People Background clipart - Product, Illustration, People,  transpar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6" descr="Clipart Panda - Free Clipart Images"/>
          <p:cNvSpPr>
            <a:spLocks noChangeAspect="1" noChangeArrowheads="1"/>
          </p:cNvSpPr>
          <p:nvPr/>
        </p:nvSpPr>
        <p:spPr bwMode="auto">
          <a:xfrm>
            <a:off x="155575" y="-846138"/>
            <a:ext cx="23622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20" descr="Possession Clipart Storage - Database Clipart - Png Download (#771346) -  PinClipart"/>
          <p:cNvSpPr>
            <a:spLocks noChangeAspect="1" noChangeArrowheads="1"/>
          </p:cNvSpPr>
          <p:nvPr/>
        </p:nvSpPr>
        <p:spPr bwMode="auto">
          <a:xfrm>
            <a:off x="155575" y="-998538"/>
            <a:ext cx="17240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26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822325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utoShape 28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307975" y="-669925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utoShape 30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34" descr="Free Database Server Cliparts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Callout 7">
            <a:extLst>
              <a:ext uri="{FF2B5EF4-FFF2-40B4-BE49-F238E27FC236}">
                <a16:creationId xmlns:a16="http://schemas.microsoft.com/office/drawing/2014/main" id="{2951446C-95D1-4C2E-AC54-B035254C4A18}"/>
              </a:ext>
            </a:extLst>
          </p:cNvPr>
          <p:cNvSpPr/>
          <p:nvPr/>
        </p:nvSpPr>
        <p:spPr>
          <a:xfrm>
            <a:off x="8576675" y="1440314"/>
            <a:ext cx="3330115" cy="216304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Findable means:</a:t>
            </a:r>
            <a:endParaRPr lang="en-AU" sz="2000" dirty="0">
              <a:solidFill>
                <a:schemeClr val="tx1"/>
              </a:solidFill>
            </a:endParaRPr>
          </a:p>
          <a:p>
            <a:pPr algn="ctr"/>
            <a:r>
              <a:rPr lang="en-AU" sz="2000" dirty="0">
                <a:solidFill>
                  <a:schemeClr val="tx1"/>
                </a:solidFill>
              </a:rPr>
              <a:t>The data can be identified and found at each level </a:t>
            </a: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F871F9-4140-4680-840C-543E948A8DB9}"/>
              </a:ext>
            </a:extLst>
          </p:cNvPr>
          <p:cNvGrpSpPr/>
          <p:nvPr/>
        </p:nvGrpSpPr>
        <p:grpSpPr>
          <a:xfrm>
            <a:off x="155575" y="1594350"/>
            <a:ext cx="7685500" cy="4905215"/>
            <a:chOff x="155575" y="1594350"/>
            <a:chExt cx="7685500" cy="49052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DE1884-1799-42AF-9E3B-D6089B6CDA9D}"/>
                </a:ext>
              </a:extLst>
            </p:cNvPr>
            <p:cNvSpPr txBox="1"/>
            <p:nvPr/>
          </p:nvSpPr>
          <p:spPr>
            <a:xfrm>
              <a:off x="155575" y="1594350"/>
              <a:ext cx="70948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200" b="1" dirty="0"/>
                <a:t>Usually research data are nested in a hierarchical structure 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2F449B2-7AFE-46B5-A13F-08315D4AE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210" y="2227413"/>
              <a:ext cx="7555865" cy="427215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2F0C87-4880-4D2A-943E-7145EC9688A2}"/>
              </a:ext>
            </a:extLst>
          </p:cNvPr>
          <p:cNvGrpSpPr/>
          <p:nvPr/>
        </p:nvGrpSpPr>
        <p:grpSpPr>
          <a:xfrm>
            <a:off x="1803439" y="2348563"/>
            <a:ext cx="8484817" cy="3365983"/>
            <a:chOff x="1803439" y="2348563"/>
            <a:chExt cx="8484817" cy="336598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5C112A-F8E0-4BBD-B787-D9AB5FDD9315}"/>
                </a:ext>
              </a:extLst>
            </p:cNvPr>
            <p:cNvSpPr txBox="1"/>
            <p:nvPr/>
          </p:nvSpPr>
          <p:spPr>
            <a:xfrm>
              <a:off x="1803439" y="2348563"/>
              <a:ext cx="4075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Project / Research survey / Campaign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CB96EB-9E8F-41C7-A93D-05322234BD96}"/>
                </a:ext>
              </a:extLst>
            </p:cNvPr>
            <p:cNvSpPr txBox="1"/>
            <p:nvPr/>
          </p:nvSpPr>
          <p:spPr>
            <a:xfrm>
              <a:off x="4374299" y="3403305"/>
              <a:ext cx="3527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Operation / Deployment / Event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4F9B0E-28F0-467D-AA13-713AFF80CD6C}"/>
                </a:ext>
              </a:extLst>
            </p:cNvPr>
            <p:cNvSpPr txBox="1"/>
            <p:nvPr/>
          </p:nvSpPr>
          <p:spPr>
            <a:xfrm>
              <a:off x="5351746" y="3913674"/>
              <a:ext cx="28815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Sample: e.g. Image, Video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931BA5-C263-4991-9423-63DACD376FB5}"/>
                </a:ext>
              </a:extLst>
            </p:cNvPr>
            <p:cNvSpPr txBox="1"/>
            <p:nvPr/>
          </p:nvSpPr>
          <p:spPr>
            <a:xfrm>
              <a:off x="3237289" y="2931082"/>
              <a:ext cx="43513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Sampling gear / equipment: e.g. camera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528AF85-6E08-4FA3-B144-6723206000DB}"/>
                </a:ext>
              </a:extLst>
            </p:cNvPr>
            <p:cNvSpPr txBox="1"/>
            <p:nvPr/>
          </p:nvSpPr>
          <p:spPr>
            <a:xfrm>
              <a:off x="6212403" y="4424043"/>
              <a:ext cx="36974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Sample content: e.g. fish in image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5281BF-68CB-4504-92E8-253D150B755C}"/>
                </a:ext>
              </a:extLst>
            </p:cNvPr>
            <p:cNvSpPr txBox="1"/>
            <p:nvPr/>
          </p:nvSpPr>
          <p:spPr>
            <a:xfrm>
              <a:off x="6763637" y="4851769"/>
              <a:ext cx="35246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Additional detail: fish behaviour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14CF96-E19C-45AA-8792-2206E031BC99}"/>
                </a:ext>
              </a:extLst>
            </p:cNvPr>
            <p:cNvSpPr txBox="1"/>
            <p:nvPr/>
          </p:nvSpPr>
          <p:spPr>
            <a:xfrm>
              <a:off x="7369675" y="5314436"/>
              <a:ext cx="691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Etc…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D977EB-CE84-443B-9667-563936A4F467}"/>
              </a:ext>
            </a:extLst>
          </p:cNvPr>
          <p:cNvGrpSpPr/>
          <p:nvPr/>
        </p:nvGrpSpPr>
        <p:grpSpPr>
          <a:xfrm>
            <a:off x="8161893" y="3929062"/>
            <a:ext cx="3422641" cy="369332"/>
            <a:chOff x="7796133" y="3929062"/>
            <a:chExt cx="3422641" cy="369332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1AE934BD-C246-4130-BBA7-ACDA8CE3FC4B}"/>
                </a:ext>
              </a:extLst>
            </p:cNvPr>
            <p:cNvSpPr/>
            <p:nvPr/>
          </p:nvSpPr>
          <p:spPr>
            <a:xfrm rot="10800000">
              <a:off x="7796133" y="3966082"/>
              <a:ext cx="1797022" cy="29529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3832AA-88A3-408E-BCCA-95D73F8F97C9}"/>
                </a:ext>
              </a:extLst>
            </p:cNvPr>
            <p:cNvSpPr txBox="1"/>
            <p:nvPr/>
          </p:nvSpPr>
          <p:spPr>
            <a:xfrm>
              <a:off x="9727660" y="3929062"/>
              <a:ext cx="149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FOCUS OF WS</a:t>
              </a:r>
            </a:p>
          </p:txBody>
        </p:sp>
      </p:grpSp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BF03CAAE-90AB-4BEC-BE17-EDADFCB0D3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56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40"/>
    </mc:Choice>
    <mc:Fallback>
      <p:transition spd="slow" advTm="39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87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273" y="310943"/>
            <a:ext cx="1114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AU" sz="3600" b="1" spc="600" dirty="0">
                <a:solidFill>
                  <a:srgbClr val="FFC000"/>
                </a:solidFill>
                <a:latin typeface="Curlz MT" panose="04040404050702020202" pitchFamily="82" charset="0"/>
              </a:rPr>
              <a:t>F</a:t>
            </a:r>
            <a:r>
              <a:rPr lang="en-A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(Meta)data are assigned a </a:t>
            </a:r>
            <a:r>
              <a:rPr lang="en-AU" sz="28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globally unique</a:t>
            </a:r>
            <a:r>
              <a:rPr lang="en-A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AU" sz="28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</a:t>
            </a:r>
            <a:r>
              <a:rPr lang="en-A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identifier</a:t>
            </a:r>
            <a:endParaRPr kumimoji="0" lang="en-AU" sz="28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8" descr="Group Of People Background clipart - Product, Illustration, People,  transparent clip art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0" descr="Group Of People Background clipart - Product, Illustration, People,  transpar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6" descr="Clipart Panda - Free Clipart Images"/>
          <p:cNvSpPr>
            <a:spLocks noChangeAspect="1" noChangeArrowheads="1"/>
          </p:cNvSpPr>
          <p:nvPr/>
        </p:nvSpPr>
        <p:spPr bwMode="auto">
          <a:xfrm>
            <a:off x="155575" y="-846138"/>
            <a:ext cx="23622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20" descr="Possession Clipart Storage - Database Clipart - Png Download (#771346) -  PinClipart"/>
          <p:cNvSpPr>
            <a:spLocks noChangeAspect="1" noChangeArrowheads="1"/>
          </p:cNvSpPr>
          <p:nvPr/>
        </p:nvSpPr>
        <p:spPr bwMode="auto">
          <a:xfrm>
            <a:off x="155575" y="-998538"/>
            <a:ext cx="17240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26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822325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utoShape 28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307975" y="-669925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utoShape 30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34" descr="Free Database Server Cliparts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Callout 7">
            <a:extLst>
              <a:ext uri="{FF2B5EF4-FFF2-40B4-BE49-F238E27FC236}">
                <a16:creationId xmlns:a16="http://schemas.microsoft.com/office/drawing/2014/main" id="{2951446C-95D1-4C2E-AC54-B035254C4A18}"/>
              </a:ext>
            </a:extLst>
          </p:cNvPr>
          <p:cNvSpPr/>
          <p:nvPr/>
        </p:nvSpPr>
        <p:spPr>
          <a:xfrm>
            <a:off x="8017066" y="2513836"/>
            <a:ext cx="2890073" cy="195854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What makes a good identifier?</a:t>
            </a: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8F83549-7FF2-4613-B13B-577FF594D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10" y="2227413"/>
            <a:ext cx="7555865" cy="42721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1B306D5-05FC-4CFB-A06A-B83D0602B1F7}"/>
              </a:ext>
            </a:extLst>
          </p:cNvPr>
          <p:cNvGrpSpPr/>
          <p:nvPr/>
        </p:nvGrpSpPr>
        <p:grpSpPr>
          <a:xfrm>
            <a:off x="1748021" y="2313781"/>
            <a:ext cx="6708789" cy="3758492"/>
            <a:chOff x="1803439" y="2348563"/>
            <a:chExt cx="6708789" cy="37584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BDD8CE-5C2D-441B-8AA4-7F80C63944C5}"/>
                </a:ext>
              </a:extLst>
            </p:cNvPr>
            <p:cNvSpPr txBox="1"/>
            <p:nvPr/>
          </p:nvSpPr>
          <p:spPr>
            <a:xfrm>
              <a:off x="1803439" y="2348563"/>
              <a:ext cx="734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Mary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6A38CB-F686-428D-9493-198299337044}"/>
                </a:ext>
              </a:extLst>
            </p:cNvPr>
            <p:cNvSpPr txBox="1"/>
            <p:nvPr/>
          </p:nvSpPr>
          <p:spPr>
            <a:xfrm>
              <a:off x="4374299" y="3403305"/>
              <a:ext cx="655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Talia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8DB652-1A4F-4BE5-8363-7AB6AD760008}"/>
                </a:ext>
              </a:extLst>
            </p:cNvPr>
            <p:cNvSpPr txBox="1"/>
            <p:nvPr/>
          </p:nvSpPr>
          <p:spPr>
            <a:xfrm>
              <a:off x="5351746" y="3913674"/>
              <a:ext cx="8499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Louise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28F69B-5C32-4087-9210-20C90C6ED7FE}"/>
                </a:ext>
              </a:extLst>
            </p:cNvPr>
            <p:cNvSpPr txBox="1"/>
            <p:nvPr/>
          </p:nvSpPr>
          <p:spPr>
            <a:xfrm>
              <a:off x="3237289" y="2931082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Jane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54C75B-B3D2-4B84-BA33-E0C360A1B15E}"/>
                </a:ext>
              </a:extLst>
            </p:cNvPr>
            <p:cNvSpPr txBox="1"/>
            <p:nvPr/>
          </p:nvSpPr>
          <p:spPr>
            <a:xfrm>
              <a:off x="6212403" y="4424043"/>
              <a:ext cx="811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Sandy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188785-1652-4E95-A15C-F72E5F834A23}"/>
                </a:ext>
              </a:extLst>
            </p:cNvPr>
            <p:cNvSpPr txBox="1"/>
            <p:nvPr/>
          </p:nvSpPr>
          <p:spPr>
            <a:xfrm>
              <a:off x="6819053" y="4851769"/>
              <a:ext cx="6094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Lola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6FDADD-A79A-4F1A-A305-F8367791F1BA}"/>
                </a:ext>
              </a:extLst>
            </p:cNvPr>
            <p:cNvSpPr txBox="1"/>
            <p:nvPr/>
          </p:nvSpPr>
          <p:spPr>
            <a:xfrm>
              <a:off x="7369675" y="5314436"/>
              <a:ext cx="8462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Chiara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C17D1E-524B-41F3-AF01-F3EB5DB30C18}"/>
                </a:ext>
              </a:extLst>
            </p:cNvPr>
            <p:cNvSpPr txBox="1"/>
            <p:nvPr/>
          </p:nvSpPr>
          <p:spPr>
            <a:xfrm>
              <a:off x="7785747" y="5706945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000" dirty="0"/>
                <a:t>Heidi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F1D9B2A-2D47-4894-905F-DD674A2CCF90}"/>
              </a:ext>
            </a:extLst>
          </p:cNvPr>
          <p:cNvGrpSpPr/>
          <p:nvPr/>
        </p:nvGrpSpPr>
        <p:grpSpPr>
          <a:xfrm>
            <a:off x="2388134" y="2329170"/>
            <a:ext cx="6369196" cy="3709255"/>
            <a:chOff x="2388134" y="2329170"/>
            <a:chExt cx="6369196" cy="37092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FD5F93-B31C-4393-A4DE-D15354B5C6B5}"/>
                </a:ext>
              </a:extLst>
            </p:cNvPr>
            <p:cNvSpPr txBox="1"/>
            <p:nvPr/>
          </p:nvSpPr>
          <p:spPr>
            <a:xfrm>
              <a:off x="2388134" y="2329170"/>
              <a:ext cx="3978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1-i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F4F38BB-92E2-494C-A9C1-C1B6C24DDDF4}"/>
                </a:ext>
              </a:extLst>
            </p:cNvPr>
            <p:cNvSpPr txBox="1"/>
            <p:nvPr/>
          </p:nvSpPr>
          <p:spPr>
            <a:xfrm>
              <a:off x="3710881" y="2917044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1-j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29DD359-3077-427B-81ED-D11AE8CA0340}"/>
                </a:ext>
              </a:extLst>
            </p:cNvPr>
            <p:cNvSpPr txBox="1"/>
            <p:nvPr/>
          </p:nvSpPr>
          <p:spPr>
            <a:xfrm>
              <a:off x="4825300" y="3403159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1-k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902D40D-192C-4180-B32E-EF4C903DDCB2}"/>
                </a:ext>
              </a:extLst>
            </p:cNvPr>
            <p:cNvSpPr txBox="1"/>
            <p:nvPr/>
          </p:nvSpPr>
          <p:spPr>
            <a:xfrm>
              <a:off x="5993899" y="3909670"/>
              <a:ext cx="3978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1-l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37C32D3-E44C-4438-9A6A-6E2C8DC59383}"/>
                </a:ext>
              </a:extLst>
            </p:cNvPr>
            <p:cNvSpPr txBox="1"/>
            <p:nvPr/>
          </p:nvSpPr>
          <p:spPr>
            <a:xfrm>
              <a:off x="6814017" y="4413246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1-m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93C0183-64B8-461C-81A4-6FA81C161126}"/>
                </a:ext>
              </a:extLst>
            </p:cNvPr>
            <p:cNvSpPr txBox="1"/>
            <p:nvPr/>
          </p:nvSpPr>
          <p:spPr>
            <a:xfrm>
              <a:off x="7211883" y="4847765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1-n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108A75-1FFE-40A1-BB9E-67EE2E9E69D2}"/>
                </a:ext>
              </a:extLst>
            </p:cNvPr>
            <p:cNvSpPr txBox="1"/>
            <p:nvPr/>
          </p:nvSpPr>
          <p:spPr>
            <a:xfrm>
              <a:off x="8003518" y="5306632"/>
              <a:ext cx="460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1-o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0946E2C-E4E5-4DFD-ABA7-439712D0463C}"/>
                </a:ext>
              </a:extLst>
            </p:cNvPr>
            <p:cNvSpPr txBox="1"/>
            <p:nvPr/>
          </p:nvSpPr>
          <p:spPr>
            <a:xfrm>
              <a:off x="8298550" y="5699871"/>
              <a:ext cx="45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1-p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292318-8821-4697-B16A-94BD3FA6F245}"/>
              </a:ext>
            </a:extLst>
          </p:cNvPr>
          <p:cNvGrpSpPr/>
          <p:nvPr/>
        </p:nvGrpSpPr>
        <p:grpSpPr>
          <a:xfrm>
            <a:off x="155575" y="1594350"/>
            <a:ext cx="9476405" cy="4429870"/>
            <a:chOff x="155575" y="1594350"/>
            <a:chExt cx="9476405" cy="442987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B5C4B84-659F-46C9-8B9D-9E6BA171BF98}"/>
                </a:ext>
              </a:extLst>
            </p:cNvPr>
            <p:cNvSpPr txBox="1"/>
            <p:nvPr/>
          </p:nvSpPr>
          <p:spPr>
            <a:xfrm>
              <a:off x="155575" y="1594350"/>
              <a:ext cx="35013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200" b="1" dirty="0">
                  <a:solidFill>
                    <a:srgbClr val="00B050"/>
                  </a:solidFill>
                </a:rPr>
                <a:t>Within a relational database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3715FD-175C-4854-8DAB-60C41BC274EF}"/>
                </a:ext>
              </a:extLst>
            </p:cNvPr>
            <p:cNvSpPr txBox="1"/>
            <p:nvPr/>
          </p:nvSpPr>
          <p:spPr>
            <a:xfrm>
              <a:off x="3984108" y="2947821"/>
              <a:ext cx="841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>
                  <a:solidFill>
                    <a:srgbClr val="00B050"/>
                  </a:solidFill>
                </a:rPr>
                <a:t>of Mary </a:t>
              </a:r>
              <a:r>
                <a:rPr lang="en-AU" sz="1400" dirty="0" err="1">
                  <a:solidFill>
                    <a:srgbClr val="00B050"/>
                  </a:solidFill>
                </a:rPr>
                <a:t>i</a:t>
              </a:r>
              <a:endParaRPr lang="en-AU" sz="1400" dirty="0">
                <a:solidFill>
                  <a:srgbClr val="00B05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A690512-8003-4F7C-ACBD-B5026985FCD7}"/>
                </a:ext>
              </a:extLst>
            </p:cNvPr>
            <p:cNvSpPr txBox="1"/>
            <p:nvPr/>
          </p:nvSpPr>
          <p:spPr>
            <a:xfrm>
              <a:off x="5149988" y="3414689"/>
              <a:ext cx="785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>
                  <a:solidFill>
                    <a:srgbClr val="00B050"/>
                  </a:solidFill>
                </a:rPr>
                <a:t>of Jane j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D52EA72-44C1-418B-84E0-D2B99B57D22C}"/>
                </a:ext>
              </a:extLst>
            </p:cNvPr>
            <p:cNvSpPr txBox="1"/>
            <p:nvPr/>
          </p:nvSpPr>
          <p:spPr>
            <a:xfrm>
              <a:off x="6302387" y="3913672"/>
              <a:ext cx="826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>
                  <a:solidFill>
                    <a:srgbClr val="00B050"/>
                  </a:solidFill>
                </a:rPr>
                <a:t>of Talia k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5984B44-305F-468C-B8A3-BEA57E7CD8E2}"/>
                </a:ext>
              </a:extLst>
            </p:cNvPr>
            <p:cNvSpPr txBox="1"/>
            <p:nvPr/>
          </p:nvSpPr>
          <p:spPr>
            <a:xfrm>
              <a:off x="7196994" y="4415875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>
                  <a:solidFill>
                    <a:srgbClr val="00B050"/>
                  </a:solidFill>
                </a:rPr>
                <a:t>of Louise l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16ADE6-8208-4C74-8F91-1A57CA576BFC}"/>
                </a:ext>
              </a:extLst>
            </p:cNvPr>
            <p:cNvSpPr txBox="1"/>
            <p:nvPr/>
          </p:nvSpPr>
          <p:spPr>
            <a:xfrm>
              <a:off x="7535036" y="4850853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>
                  <a:solidFill>
                    <a:srgbClr val="00B050"/>
                  </a:solidFill>
                </a:rPr>
                <a:t>of Sandy m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85086-14B1-48A5-8711-865B1F07D399}"/>
                </a:ext>
              </a:extLst>
            </p:cNvPr>
            <p:cNvSpPr txBox="1"/>
            <p:nvPr/>
          </p:nvSpPr>
          <p:spPr>
            <a:xfrm>
              <a:off x="8359824" y="5322020"/>
              <a:ext cx="806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>
                  <a:solidFill>
                    <a:srgbClr val="00B050"/>
                  </a:solidFill>
                </a:rPr>
                <a:t>of Lola 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5AED916-EACF-44C7-997F-BB954B53D1ED}"/>
                </a:ext>
              </a:extLst>
            </p:cNvPr>
            <p:cNvSpPr txBox="1"/>
            <p:nvPr/>
          </p:nvSpPr>
          <p:spPr>
            <a:xfrm>
              <a:off x="8659085" y="5716443"/>
              <a:ext cx="9728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>
                  <a:solidFill>
                    <a:srgbClr val="00B050"/>
                  </a:solidFill>
                </a:rPr>
                <a:t>of Chiara o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18C72D0F-1789-4D1A-9629-566955210F4F}"/>
              </a:ext>
            </a:extLst>
          </p:cNvPr>
          <p:cNvSpPr/>
          <p:nvPr/>
        </p:nvSpPr>
        <p:spPr>
          <a:xfrm>
            <a:off x="5349388" y="1286573"/>
            <a:ext cx="64263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 Many data repositories automatically generate globally unique and persistent identifiers to deposited datasets at the level they expose the data. (e.g. a </a:t>
            </a:r>
            <a:r>
              <a:rPr lang="en-AU" dirty="0" err="1"/>
              <a:t>doi</a:t>
            </a:r>
            <a:r>
              <a:rPr lang="en-A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Services exist that supply globally unique and persistent identifiers</a:t>
            </a:r>
          </a:p>
        </p:txBody>
      </p:sp>
      <p:sp>
        <p:nvSpPr>
          <p:cNvPr id="44" name="Oval Callout 7">
            <a:extLst>
              <a:ext uri="{FF2B5EF4-FFF2-40B4-BE49-F238E27FC236}">
                <a16:creationId xmlns:a16="http://schemas.microsoft.com/office/drawing/2014/main" id="{83BCADBA-926E-4371-BE03-58543DA67D42}"/>
              </a:ext>
            </a:extLst>
          </p:cNvPr>
          <p:cNvSpPr/>
          <p:nvPr/>
        </p:nvSpPr>
        <p:spPr>
          <a:xfrm>
            <a:off x="9372600" y="3991164"/>
            <a:ext cx="2746272" cy="196211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It is unique to each 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Is not being reused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E0CAA8E4-88F9-4BBB-B7FB-70C8B51C6F4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09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65"/>
    </mc:Choice>
    <mc:Fallback>
      <p:transition spd="slow" advTm="54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1" grpId="0" animBg="1"/>
      <p:bldP spid="74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87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975" y="220197"/>
            <a:ext cx="11148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AU" sz="2800" b="1" spc="600" dirty="0">
                <a:solidFill>
                  <a:srgbClr val="FFC000"/>
                </a:solidFill>
                <a:latin typeface="Curlz MT" panose="04040404050702020202" pitchFamily="82" charset="0"/>
              </a:rPr>
              <a:t>F</a:t>
            </a:r>
            <a:r>
              <a:rPr lang="en-A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Data are </a:t>
            </a:r>
            <a:r>
              <a:rPr lang="en-AU" sz="28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described</a:t>
            </a:r>
            <a:r>
              <a:rPr lang="en-A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AU" sz="28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metadata</a:t>
            </a:r>
            <a:endParaRPr kumimoji="0" lang="en-AU" sz="2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8" descr="Group Of People Background clipart - Product, Illustration, People,  transparent clip art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0" descr="Group Of People Background clipart - Product, Illustration, People,  transpar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6" descr="Clipart Panda - Free Clipart Images"/>
          <p:cNvSpPr>
            <a:spLocks noChangeAspect="1" noChangeArrowheads="1"/>
          </p:cNvSpPr>
          <p:nvPr/>
        </p:nvSpPr>
        <p:spPr bwMode="auto">
          <a:xfrm>
            <a:off x="155575" y="-846138"/>
            <a:ext cx="23622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20" descr="Possession Clipart Storage - Database Clipart - Png Download (#771346) -  PinClipart"/>
          <p:cNvSpPr>
            <a:spLocks noChangeAspect="1" noChangeArrowheads="1"/>
          </p:cNvSpPr>
          <p:nvPr/>
        </p:nvSpPr>
        <p:spPr bwMode="auto">
          <a:xfrm>
            <a:off x="155575" y="-998538"/>
            <a:ext cx="17240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26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822325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utoShape 28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307975" y="-669925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utoShape 30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34" descr="Free Database Server Cliparts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Callout 7">
            <a:extLst>
              <a:ext uri="{FF2B5EF4-FFF2-40B4-BE49-F238E27FC236}">
                <a16:creationId xmlns:a16="http://schemas.microsoft.com/office/drawing/2014/main" id="{2951446C-95D1-4C2E-AC54-B035254C4A18}"/>
              </a:ext>
            </a:extLst>
          </p:cNvPr>
          <p:cNvSpPr/>
          <p:nvPr/>
        </p:nvSpPr>
        <p:spPr>
          <a:xfrm>
            <a:off x="8542142" y="1477027"/>
            <a:ext cx="3447775" cy="219956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i="1" dirty="0">
                <a:solidFill>
                  <a:srgbClr val="333333"/>
                </a:solidFill>
              </a:rPr>
              <a:t>Machine-readable metadata are essential for automatic discovery of datasets and services</a:t>
            </a:r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56EA1D-C1D6-4D22-B9AE-A255FA0700CE}"/>
              </a:ext>
            </a:extLst>
          </p:cNvPr>
          <p:cNvGrpSpPr/>
          <p:nvPr/>
        </p:nvGrpSpPr>
        <p:grpSpPr>
          <a:xfrm>
            <a:off x="765175" y="1348801"/>
            <a:ext cx="7561407" cy="1160434"/>
            <a:chOff x="765175" y="1348801"/>
            <a:chExt cx="7561407" cy="11604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CDD5DF-7688-4046-A959-DDB31E868DE3}"/>
                </a:ext>
              </a:extLst>
            </p:cNvPr>
            <p:cNvSpPr/>
            <p:nvPr/>
          </p:nvSpPr>
          <p:spPr>
            <a:xfrm>
              <a:off x="1079944" y="1862904"/>
              <a:ext cx="72466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dirty="0">
                  <a:solidFill>
                    <a:srgbClr val="333333"/>
                  </a:solidFill>
                  <a:latin typeface="Lato"/>
                </a:rPr>
                <a:t>context, quality and condition, or characteristics of the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dirty="0">
                  <a:solidFill>
                    <a:srgbClr val="333333"/>
                  </a:solidFill>
                  <a:latin typeface="Lato"/>
                </a:rPr>
                <a:t>spatial extent to allow spatial searches</a:t>
              </a:r>
              <a:endParaRPr lang="en-AU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1C1E8A-684A-4D30-B76D-4A306A3808B7}"/>
                </a:ext>
              </a:extLst>
            </p:cNvPr>
            <p:cNvSpPr/>
            <p:nvPr/>
          </p:nvSpPr>
          <p:spPr>
            <a:xfrm>
              <a:off x="765175" y="1348801"/>
              <a:ext cx="49729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i="1" dirty="0">
                  <a:solidFill>
                    <a:srgbClr val="333333"/>
                  </a:solidFill>
                </a:rPr>
                <a:t>Metadata describes the data</a:t>
              </a:r>
              <a:endParaRPr lang="en-AU" sz="3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CA88BA-632F-4225-8EA9-69B747F6BEB2}"/>
              </a:ext>
            </a:extLst>
          </p:cNvPr>
          <p:cNvGrpSpPr/>
          <p:nvPr/>
        </p:nvGrpSpPr>
        <p:grpSpPr>
          <a:xfrm>
            <a:off x="716684" y="2538438"/>
            <a:ext cx="8198716" cy="2071860"/>
            <a:chOff x="716684" y="2538438"/>
            <a:chExt cx="8198716" cy="20718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BF6704F-E49C-43A0-8ADC-EE4720D3F109}"/>
                </a:ext>
              </a:extLst>
            </p:cNvPr>
            <p:cNvSpPr/>
            <p:nvPr/>
          </p:nvSpPr>
          <p:spPr>
            <a:xfrm>
              <a:off x="1246197" y="3963967"/>
              <a:ext cx="71842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dirty="0">
                  <a:solidFill>
                    <a:srgbClr val="333333"/>
                  </a:solidFill>
                  <a:latin typeface="Lato"/>
                </a:rPr>
                <a:t>‘contextual’ metadata:</a:t>
              </a:r>
            </a:p>
            <a:p>
              <a:r>
                <a:rPr lang="en-AU" dirty="0">
                  <a:solidFill>
                    <a:srgbClr val="333333"/>
                  </a:solidFill>
                  <a:latin typeface="Lato"/>
                </a:rPr>
                <a:t>	e.g., the protocols and methods, linkages to other data</a:t>
              </a:r>
              <a:endParaRPr lang="en-AU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9CAF3E-BCEA-4CDD-A404-FE09C92F6B43}"/>
                </a:ext>
              </a:extLst>
            </p:cNvPr>
            <p:cNvSpPr/>
            <p:nvPr/>
          </p:nvSpPr>
          <p:spPr>
            <a:xfrm>
              <a:off x="716684" y="2538438"/>
              <a:ext cx="29331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3200" i="1" dirty="0">
                  <a:solidFill>
                    <a:srgbClr val="333333"/>
                  </a:solidFill>
                </a:rPr>
                <a:t>Metadata types:</a:t>
              </a:r>
              <a:endParaRPr lang="en-AU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18EBD9-1ECD-4B61-B30C-8ACDC15D4D61}"/>
                </a:ext>
              </a:extLst>
            </p:cNvPr>
            <p:cNvSpPr/>
            <p:nvPr/>
          </p:nvSpPr>
          <p:spPr>
            <a:xfrm>
              <a:off x="1246197" y="3072044"/>
              <a:ext cx="76692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dirty="0">
                  <a:solidFill>
                    <a:srgbClr val="333333"/>
                  </a:solidFill>
                  <a:latin typeface="Lato"/>
                </a:rPr>
                <a:t> ‘intrinsic’ metadata</a:t>
              </a:r>
            </a:p>
            <a:p>
              <a:r>
                <a:rPr lang="en-AU" dirty="0">
                  <a:solidFill>
                    <a:srgbClr val="333333"/>
                  </a:solidFill>
                  <a:latin typeface="Lato"/>
                </a:rPr>
                <a:t>	e.g., the data captured automatically by machines that generate </a:t>
              </a:r>
            </a:p>
            <a:p>
              <a:r>
                <a:rPr lang="en-AU" dirty="0">
                  <a:solidFill>
                    <a:srgbClr val="333333"/>
                  </a:solidFill>
                  <a:latin typeface="Lato"/>
                </a:rPr>
                <a:t>	data (e.g. </a:t>
              </a:r>
              <a:r>
                <a:rPr lang="en-AU" dirty="0">
                  <a:hlinkClick r:id="rId7"/>
                </a:rPr>
                <a:t>DICOM information for image files</a:t>
              </a:r>
              <a:r>
                <a:rPr lang="en-AU" dirty="0"/>
                <a:t>)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F24940B-23CC-404E-8359-7B9272E2F574}"/>
              </a:ext>
            </a:extLst>
          </p:cNvPr>
          <p:cNvSpPr/>
          <p:nvPr/>
        </p:nvSpPr>
        <p:spPr>
          <a:xfrm>
            <a:off x="716684" y="4594909"/>
            <a:ext cx="334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i="1" dirty="0">
                <a:solidFill>
                  <a:srgbClr val="333333"/>
                </a:solidFill>
              </a:rPr>
              <a:t>Metadata formats:</a:t>
            </a:r>
            <a:endParaRPr lang="en-A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43DF81-676B-4410-99FC-53648B4844B9}"/>
              </a:ext>
            </a:extLst>
          </p:cNvPr>
          <p:cNvSpPr txBox="1"/>
          <p:nvPr/>
        </p:nvSpPr>
        <p:spPr>
          <a:xfrm>
            <a:off x="1327512" y="5794292"/>
            <a:ext cx="602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MACHINE READABLE:  use </a:t>
            </a:r>
            <a:r>
              <a:rPr lang="en-AU" u="sng" dirty="0"/>
              <a:t>keywords</a:t>
            </a:r>
            <a:r>
              <a:rPr lang="en-AU" dirty="0"/>
              <a:t> and </a:t>
            </a:r>
            <a:r>
              <a:rPr lang="en-AU" u="sng" dirty="0"/>
              <a:t>standard vocabularies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437A86-C02E-4B60-AA1F-81DCAD9C3D22}"/>
              </a:ext>
            </a:extLst>
          </p:cNvPr>
          <p:cNvSpPr txBox="1"/>
          <p:nvPr/>
        </p:nvSpPr>
        <p:spPr>
          <a:xfrm>
            <a:off x="1327512" y="5129360"/>
            <a:ext cx="688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HUMAN READABLE:  include descriptions, links to reports / publications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6ACDC59-0030-4676-8623-2E5BB15C7F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55" y="4211091"/>
            <a:ext cx="1209964" cy="1354437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BF361E-2454-47CE-9493-AC1EC73971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776" y="4252497"/>
            <a:ext cx="778797" cy="1354437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ECA27246-3C23-4EEE-BB84-8798A27E9F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06" y="5550738"/>
            <a:ext cx="1365342" cy="1115120"/>
          </a:xfrm>
          <a:prstGeom prst="rect">
            <a:avLst/>
          </a:prstGeom>
        </p:spPr>
      </p:pic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4D0A70D7-5F87-4950-80D5-3AC8D93B41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46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34"/>
    </mc:Choice>
    <mc:Fallback>
      <p:transition spd="slow" advTm="59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1" grpId="0" animBg="1"/>
      <p:bldP spid="19" grpId="0"/>
      <p:bldP spid="11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87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1935" y="331224"/>
            <a:ext cx="1227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AU" sz="3600" b="1" spc="600" dirty="0">
                <a:solidFill>
                  <a:srgbClr val="FFC000"/>
                </a:solidFill>
                <a:latin typeface="Curlz MT" panose="04040404050702020202" pitchFamily="82" charset="0"/>
              </a:rPr>
              <a:t>F</a:t>
            </a:r>
            <a:r>
              <a:rPr lang="en-A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Metadata clearly and explicitly </a:t>
            </a:r>
            <a:r>
              <a:rPr lang="en-AU" sz="28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the identifier </a:t>
            </a:r>
            <a:r>
              <a:rPr lang="en-A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data they describe</a:t>
            </a:r>
            <a:endParaRPr kumimoji="0" lang="en-AU" sz="28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8" descr="Group Of People Background clipart - Product, Illustration, People,  transparent clip art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0" descr="Group Of People Background clipart - Product, Illustration, People,  transpar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6" descr="Clipart Panda - Free Clipart Images"/>
          <p:cNvSpPr>
            <a:spLocks noChangeAspect="1" noChangeArrowheads="1"/>
          </p:cNvSpPr>
          <p:nvPr/>
        </p:nvSpPr>
        <p:spPr bwMode="auto">
          <a:xfrm>
            <a:off x="155575" y="-846138"/>
            <a:ext cx="23622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20" descr="Possession Clipart Storage - Database Clipart - Png Download (#771346) -  PinClipart"/>
          <p:cNvSpPr>
            <a:spLocks noChangeAspect="1" noChangeArrowheads="1"/>
          </p:cNvSpPr>
          <p:nvPr/>
        </p:nvSpPr>
        <p:spPr bwMode="auto">
          <a:xfrm>
            <a:off x="155575" y="-998538"/>
            <a:ext cx="17240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26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822325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utoShape 28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307975" y="-669925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utoShape 30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34" descr="Free Database Server Cliparts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well DUH - Tough Spongebob (I'll have you know) | Make a Meme">
            <a:extLst>
              <a:ext uri="{FF2B5EF4-FFF2-40B4-BE49-F238E27FC236}">
                <a16:creationId xmlns:a16="http://schemas.microsoft.com/office/drawing/2014/main" id="{223A0998-B706-4B32-9B2D-43B45DF6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72" y="1442556"/>
            <a:ext cx="5819255" cy="49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CE090E93-EAE8-4FB0-9F90-CF80E51564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397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39"/>
    </mc:Choice>
    <mc:Fallback>
      <p:transition spd="slow" advTm="16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71BD6B6-9CEC-4F9B-AD9A-93C526EA9840}"/>
              </a:ext>
            </a:extLst>
          </p:cNvPr>
          <p:cNvSpPr/>
          <p:nvPr/>
        </p:nvSpPr>
        <p:spPr>
          <a:xfrm>
            <a:off x="475080" y="3228171"/>
            <a:ext cx="3730089" cy="7318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87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491" y="116712"/>
            <a:ext cx="1114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AU" sz="3600" b="1" spc="600" dirty="0">
                <a:solidFill>
                  <a:srgbClr val="FFC000"/>
                </a:solidFill>
                <a:latin typeface="Curlz MT" panose="04040404050702020202" pitchFamily="82" charset="0"/>
              </a:rPr>
              <a:t>F</a:t>
            </a:r>
            <a:r>
              <a:rPr lang="en-AU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(Meta)data are registered or indexed in a </a:t>
            </a:r>
            <a:r>
              <a:rPr lang="en-AU" sz="2800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searchable resource</a:t>
            </a:r>
            <a:endParaRPr kumimoji="0" lang="en-AU" sz="2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8" descr="Group Of People Background clipart - Product, Illustration, People,  transparent clip art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0" descr="Group Of People Background clipart - Product, Illustration, People,  transparen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6" descr="Clipart Panda - Free Clipart Images"/>
          <p:cNvSpPr>
            <a:spLocks noChangeAspect="1" noChangeArrowheads="1"/>
          </p:cNvSpPr>
          <p:nvPr/>
        </p:nvSpPr>
        <p:spPr bwMode="auto">
          <a:xfrm>
            <a:off x="155575" y="-846138"/>
            <a:ext cx="23622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20" descr="Possession Clipart Storage - Database Clipart - Png Download (#771346) -  PinClipart"/>
          <p:cNvSpPr>
            <a:spLocks noChangeAspect="1" noChangeArrowheads="1"/>
          </p:cNvSpPr>
          <p:nvPr/>
        </p:nvSpPr>
        <p:spPr bwMode="auto">
          <a:xfrm>
            <a:off x="155575" y="-998538"/>
            <a:ext cx="172402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26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155575" y="-822325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utoShape 28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307975" y="-669925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utoShape 30" descr="Database Clipart Powerpoint - Database Icon - Free Transparent PNG Clipart  Images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utoShape 34" descr="Free Database Server Cliparts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id="{393E2A32-0070-480B-B5CC-5752C14A74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7134" y="33303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E58D3-255F-40B8-880D-CFA21B487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301" y="2566195"/>
            <a:ext cx="3386588" cy="160987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58F83A-2BE1-4D52-87FA-1B1D414C71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2132" r="38628" b="2132"/>
          <a:stretch/>
        </p:blipFill>
        <p:spPr>
          <a:xfrm>
            <a:off x="6467753" y="4533730"/>
            <a:ext cx="2742021" cy="156456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E09274-9276-467B-B92E-CBC050F267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2782" y="4600140"/>
            <a:ext cx="2702698" cy="14981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CB4817-8A0A-42AE-A020-D230BBFD8D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9305" y="1268172"/>
            <a:ext cx="3412114" cy="2019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59F205-8DCB-424E-8C6F-95660E5310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1907" y="2943210"/>
            <a:ext cx="3292118" cy="15536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330107-9BF2-4BB1-80DA-F6DB78FF38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4633" y="1420744"/>
            <a:ext cx="2942066" cy="87342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023AE72-8184-4EB4-A52E-D3C051859A03}"/>
              </a:ext>
            </a:extLst>
          </p:cNvPr>
          <p:cNvGrpSpPr/>
          <p:nvPr/>
        </p:nvGrpSpPr>
        <p:grpSpPr>
          <a:xfrm>
            <a:off x="155575" y="1280404"/>
            <a:ext cx="4329252" cy="3633391"/>
            <a:chOff x="155575" y="1280404"/>
            <a:chExt cx="4329252" cy="363339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7571EC2-EDDA-41C8-A93F-DDCA84E88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5575" y="1280404"/>
              <a:ext cx="4329252" cy="1043599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1570464-7C7F-4E9D-9095-4185D0D8F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7975" y="4176068"/>
              <a:ext cx="3824720" cy="73772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4B65F68-8D19-4DC0-A772-419EF4B91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0118" y="2475378"/>
              <a:ext cx="3705051" cy="63672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1862D56-E859-4716-AF49-37E587223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5155" y="3263480"/>
              <a:ext cx="3654976" cy="670079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37277DA-37A5-4985-9C4A-0A8F0C97BD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5575" y="5239436"/>
            <a:ext cx="4101794" cy="109237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25A7BE-6A78-4F60-89DB-1CE37DA195C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92774" y="5585884"/>
            <a:ext cx="4021546" cy="11554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DD05F9-4F55-4675-A20E-51A4F8CA03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84827" y="4318878"/>
            <a:ext cx="1858252" cy="9359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50B87AEB-8E30-48E7-9E75-B72B33ADD2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009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21"/>
    </mc:Choice>
    <mc:Fallback>
      <p:transition spd="slow" advTm="34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657A7E-33A2-468A-AB7B-7AC9DC218CD1}"/>
              </a:ext>
            </a:extLst>
          </p:cNvPr>
          <p:cNvGrpSpPr/>
          <p:nvPr/>
        </p:nvGrpSpPr>
        <p:grpSpPr>
          <a:xfrm>
            <a:off x="-19220" y="751589"/>
            <a:ext cx="12211220" cy="1447914"/>
            <a:chOff x="-19220" y="751589"/>
            <a:chExt cx="12211220" cy="14479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r="1098" b="4453"/>
            <a:stretch/>
          </p:blipFill>
          <p:spPr>
            <a:xfrm>
              <a:off x="-19220" y="751589"/>
              <a:ext cx="12211220" cy="144791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5216" y="900578"/>
              <a:ext cx="2929246" cy="261828"/>
            </a:xfrm>
            <a:prstGeom prst="rect">
              <a:avLst/>
            </a:prstGeom>
            <a:solidFill>
              <a:srgbClr val="00313C"/>
            </a:solidFill>
            <a:ln>
              <a:solidFill>
                <a:srgbClr val="0031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6935" y="1908877"/>
              <a:ext cx="6499761" cy="290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-174451"/>
            <a:ext cx="292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spc="600" dirty="0">
                <a:solidFill>
                  <a:schemeClr val="accent2"/>
                </a:solidFill>
                <a:latin typeface="Curlz MT" panose="04040404050702020202" pitchFamily="82" charset="0"/>
              </a:rPr>
              <a:t>F</a:t>
            </a:r>
            <a:r>
              <a:rPr lang="en-AU" sz="6600" spc="600" dirty="0"/>
              <a:t>AIR</a:t>
            </a:r>
            <a:endParaRPr lang="en-AU" sz="6000" spc="600" dirty="0"/>
          </a:p>
        </p:txBody>
      </p:sp>
      <p:sp>
        <p:nvSpPr>
          <p:cNvPr id="10" name="TextBox 9"/>
          <p:cNvSpPr txBox="1"/>
          <p:nvPr/>
        </p:nvSpPr>
        <p:spPr>
          <a:xfrm>
            <a:off x="2160736" y="946194"/>
            <a:ext cx="6499761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6600" dirty="0"/>
              <a:t>Findable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65C40E-0E39-40D7-978C-1DF624A2C418}"/>
              </a:ext>
            </a:extLst>
          </p:cNvPr>
          <p:cNvSpPr/>
          <p:nvPr/>
        </p:nvSpPr>
        <p:spPr>
          <a:xfrm>
            <a:off x="570212" y="2992181"/>
            <a:ext cx="8242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5000" spc="600" dirty="0">
                <a:solidFill>
                  <a:schemeClr val="accent2"/>
                </a:solidFill>
                <a:latin typeface="Curlz MT" panose="04040404050702020202" pitchFamily="82" charset="0"/>
              </a:rPr>
              <a:t>F</a:t>
            </a:r>
            <a:endParaRPr lang="en-AU" sz="1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5A36A-0441-45B1-B5FD-EC870C587EC3}"/>
              </a:ext>
            </a:extLst>
          </p:cNvPr>
          <p:cNvSpPr txBox="1"/>
          <p:nvPr/>
        </p:nvSpPr>
        <p:spPr>
          <a:xfrm>
            <a:off x="1767117" y="2800661"/>
            <a:ext cx="9493304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sz="4000" dirty="0"/>
              <a:t>Unique persistent identifier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sz="4000" dirty="0"/>
              <a:t>Rich metadata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sz="4000" dirty="0"/>
              <a:t>Clear link between identifier and metadata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sz="4000" dirty="0"/>
              <a:t>Registered in searchable repository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E29ED66-4832-48BA-81EB-AC46288A0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6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13"/>
    </mc:Choice>
    <mc:Fallback>
      <p:transition spd="slow" advTm="17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.3|13.8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9|3.4|12|4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6.4|2|6.6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4C8262D86E654BB22673692A679C4E" ma:contentTypeVersion="10" ma:contentTypeDescription="Create a new document." ma:contentTypeScope="" ma:versionID="3fc70b73ea5b394f88eecb1faf59291f">
  <xsd:schema xmlns:xsd="http://www.w3.org/2001/XMLSchema" xmlns:xs="http://www.w3.org/2001/XMLSchema" xmlns:p="http://schemas.microsoft.com/office/2006/metadata/properties" xmlns:ns2="8bf1acb3-0f61-471b-9f06-43008da0a5be" xmlns:ns3="0bfce1b1-08b4-4c16-ab4f-9be54f004067" targetNamespace="http://schemas.microsoft.com/office/2006/metadata/properties" ma:root="true" ma:fieldsID="163555736c8669285ceee06704b609c7" ns2:_="" ns3:_="">
    <xsd:import namespace="8bf1acb3-0f61-471b-9f06-43008da0a5be"/>
    <xsd:import namespace="0bfce1b1-08b4-4c16-ab4f-9be54f0040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1acb3-0f61-471b-9f06-43008da0a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ce1b1-08b4-4c16-ab4f-9be54f004067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fce1b1-08b4-4c16-ab4f-9be54f004067">W3KZ352RDPHN-996744886-67</_dlc_DocId>
    <_dlc_DocIdUrl xmlns="0bfce1b1-08b4-4c16-ab4f-9be54f004067">
      <Url>https://csiroau.sharepoint.com/sites/MRIimagedbproject/_layouts/15/DocIdRedir.aspx?ID=W3KZ352RDPHN-996744886-67</Url>
      <Description>W3KZ352RDPHN-996744886-67</Description>
    </_dlc_DocIdUrl>
  </documentManagement>
</p:properties>
</file>

<file path=customXml/itemProps1.xml><?xml version="1.0" encoding="utf-8"?>
<ds:datastoreItem xmlns:ds="http://schemas.openxmlformats.org/officeDocument/2006/customXml" ds:itemID="{B886B3D4-0516-4438-A498-2A244C36D8E2}"/>
</file>

<file path=customXml/itemProps2.xml><?xml version="1.0" encoding="utf-8"?>
<ds:datastoreItem xmlns:ds="http://schemas.openxmlformats.org/officeDocument/2006/customXml" ds:itemID="{51CABEB8-38CA-4579-BC8E-7E639D45BECE}"/>
</file>

<file path=customXml/itemProps3.xml><?xml version="1.0" encoding="utf-8"?>
<ds:datastoreItem xmlns:ds="http://schemas.openxmlformats.org/officeDocument/2006/customXml" ds:itemID="{D97938A0-9AAD-4C34-A4A4-F9358571EE82}"/>
</file>

<file path=customXml/itemProps4.xml><?xml version="1.0" encoding="utf-8"?>
<ds:datastoreItem xmlns:ds="http://schemas.openxmlformats.org/officeDocument/2006/customXml" ds:itemID="{566F0F6E-561C-417D-99D4-E9BEE0078B61}"/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549</Words>
  <Application>Microsoft Office PowerPoint</Application>
  <PresentationFormat>Widescreen</PresentationFormat>
  <Paragraphs>98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Curlz MT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Maguire, Kylie (O&amp;A, Hobart)</dc:creator>
  <cp:lastModifiedBy>Althaus, Franzis (O&amp;A, Hobart)</cp:lastModifiedBy>
  <cp:revision>73</cp:revision>
  <dcterms:created xsi:type="dcterms:W3CDTF">2021-03-28T21:42:27Z</dcterms:created>
  <dcterms:modified xsi:type="dcterms:W3CDTF">2021-04-05T11:11:38Z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0x010100084C8262D86E654BB22673692A679C4E</vt:lpwstr>
  </property>
  <property fmtid="{D5CDD505-2E9C-101B-9397-08002B2CF9AE}" pid="3" name="_dlc_DocIdItemGuid">
    <vt:lpwstr>de536a83-29b1-4a7e-9eea-c449208e3d11</vt:lpwstr>
  </property>
</Properties>
</file>