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nard, Toni (O&amp;A, St. Lucia)" initials="can108" lastIdx="1" clrIdx="0">
    <p:extLst>
      <p:ext uri="{19B8F6BF-5375-455C-9EA6-DF929625EA0E}">
        <p15:presenceInfo xmlns:p15="http://schemas.microsoft.com/office/powerpoint/2012/main" userId="Cannard, Toni (O&amp;A, St. Luc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1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3191" autoAdjust="0"/>
  </p:normalViewPr>
  <p:slideViewPr>
    <p:cSldViewPr snapToGrid="0">
      <p:cViewPr>
        <p:scale>
          <a:sx n="80" d="100"/>
          <a:sy n="80" d="100"/>
        </p:scale>
        <p:origin x="60" y="24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4.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FE650-F169-4B82-B455-130F48C73B21}" type="datetimeFigureOut">
              <a:rPr lang="en-AU" smtClean="0"/>
              <a:t>11/04/2021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DF07E-55F4-4A74-8652-ABC60AFCDA96}" type="slidenum">
              <a:rPr lang="en-AU" smtClean="0"/>
              <a:t>‹#›</a:t>
            </a:fld>
            <a:endParaRPr lang="en-AU"/>
          </a:p>
        </p:txBody>
      </p:sp>
    </p:spTree>
    <p:extLst>
      <p:ext uri="{BB962C8B-B14F-4D97-AF65-F5344CB8AC3E}">
        <p14:creationId xmlns:p14="http://schemas.microsoft.com/office/powerpoint/2010/main" val="128230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AU" dirty="0"/>
              <a:t>The last part of the FAIR acronym is Reusable </a:t>
            </a:r>
          </a:p>
          <a:p>
            <a:pPr lvl="0" algn="l"/>
            <a:r>
              <a:rPr lang="en-AU" dirty="0"/>
              <a:t>This is about the standards that ensure R1. meta(data) have accurate recorded and relevant attributes. </a:t>
            </a:r>
          </a:p>
          <a:p>
            <a:pPr lvl="1" algn="l"/>
            <a:r>
              <a:rPr lang="en-AU" dirty="0"/>
              <a:t>R1.1. (meta)data are released with a clear and accessible data usage license. </a:t>
            </a:r>
          </a:p>
          <a:p>
            <a:pPr lvl="1" algn="l"/>
            <a:r>
              <a:rPr lang="en-AU" dirty="0"/>
              <a:t>R1.2. (meta)data are associated with their provenance. </a:t>
            </a:r>
          </a:p>
          <a:p>
            <a:pPr lvl="1" algn="l"/>
            <a:r>
              <a:rPr lang="en-AU" dirty="0"/>
              <a:t>R1.3. (meta)data meet domain-relevant community standards. </a:t>
            </a:r>
          </a:p>
          <a:p>
            <a:pPr algn="l"/>
            <a:r>
              <a:rPr lang="en-AU" b="1" dirty="0"/>
              <a:t>Rules </a:t>
            </a:r>
            <a:endParaRPr lang="en-AU" dirty="0"/>
          </a:p>
          <a:p>
            <a:pPr lvl="0" algn="l"/>
            <a:r>
              <a:rPr lang="en-AU" dirty="0"/>
              <a:t>No loss of data richness </a:t>
            </a:r>
          </a:p>
          <a:p>
            <a:endParaRPr lang="en-AU" dirty="0"/>
          </a:p>
        </p:txBody>
      </p:sp>
      <p:sp>
        <p:nvSpPr>
          <p:cNvPr id="4" name="Slide Number Placeholder 3"/>
          <p:cNvSpPr>
            <a:spLocks noGrp="1"/>
          </p:cNvSpPr>
          <p:nvPr>
            <p:ph type="sldNum" sz="quarter" idx="5"/>
          </p:nvPr>
        </p:nvSpPr>
        <p:spPr/>
        <p:txBody>
          <a:bodyPr/>
          <a:lstStyle/>
          <a:p>
            <a:fld id="{25EDF07E-55F4-4A74-8652-ABC60AFCDA96}" type="slidenum">
              <a:rPr lang="en-AU" smtClean="0"/>
              <a:t>1</a:t>
            </a:fld>
            <a:endParaRPr lang="en-AU"/>
          </a:p>
        </p:txBody>
      </p:sp>
    </p:spTree>
    <p:extLst>
      <p:ext uri="{BB962C8B-B14F-4D97-AF65-F5344CB8AC3E}">
        <p14:creationId xmlns:p14="http://schemas.microsoft.com/office/powerpoint/2010/main" val="18755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Here’s a visual way to lock it into your mind  To sum up reusability relies on the </a:t>
            </a:r>
            <a:r>
              <a:rPr lang="en-AU" dirty="0" err="1"/>
              <a:t>findabilitiy</a:t>
            </a:r>
            <a:r>
              <a:rPr lang="en-AU" dirty="0"/>
              <a:t>, accessibility and </a:t>
            </a:r>
            <a:r>
              <a:rPr lang="en-AU" dirty="0" err="1"/>
              <a:t>interoperatability</a:t>
            </a:r>
            <a:r>
              <a:rPr lang="en-AU" dirty="0"/>
              <a:t> working synergistically together to achieve reusability. </a:t>
            </a:r>
          </a:p>
          <a:p>
            <a:r>
              <a:rPr lang="en-AU" dirty="0"/>
              <a:t>Reusability provides one way in which experiments can be replicated by other researchers. This is benefits the entire scientific community in terms of science quality through repeatability. </a:t>
            </a:r>
          </a:p>
        </p:txBody>
      </p:sp>
      <p:sp>
        <p:nvSpPr>
          <p:cNvPr id="4" name="Slide Number Placeholder 3"/>
          <p:cNvSpPr>
            <a:spLocks noGrp="1"/>
          </p:cNvSpPr>
          <p:nvPr>
            <p:ph type="sldNum" sz="quarter" idx="5"/>
          </p:nvPr>
        </p:nvSpPr>
        <p:spPr/>
        <p:txBody>
          <a:bodyPr/>
          <a:lstStyle/>
          <a:p>
            <a:fld id="{25EDF07E-55F4-4A74-8652-ABC60AFCDA96}" type="slidenum">
              <a:rPr lang="en-AU" smtClean="0"/>
              <a:t>2</a:t>
            </a:fld>
            <a:endParaRPr lang="en-AU"/>
          </a:p>
        </p:txBody>
      </p:sp>
    </p:spTree>
    <p:extLst>
      <p:ext uri="{BB962C8B-B14F-4D97-AF65-F5344CB8AC3E}">
        <p14:creationId xmlns:p14="http://schemas.microsoft.com/office/powerpoint/2010/main" val="575545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identifiers are needed for findability all these four elements show – data, its identifiers that mean the imagery data can always be found, plus standards that give us open and documented formats suitable for machine learning, plus the metadata – all of these come together and provide the ability for the data to be reused. </a:t>
            </a:r>
          </a:p>
        </p:txBody>
      </p:sp>
      <p:sp>
        <p:nvSpPr>
          <p:cNvPr id="4" name="Slide Number Placeholder 3"/>
          <p:cNvSpPr>
            <a:spLocks noGrp="1"/>
          </p:cNvSpPr>
          <p:nvPr>
            <p:ph type="sldNum" sz="quarter" idx="5"/>
          </p:nvPr>
        </p:nvSpPr>
        <p:spPr/>
        <p:txBody>
          <a:bodyPr/>
          <a:lstStyle/>
          <a:p>
            <a:fld id="{25EDF07E-55F4-4A74-8652-ABC60AFCDA96}" type="slidenum">
              <a:rPr lang="en-AU" smtClean="0"/>
              <a:t>3</a:t>
            </a:fld>
            <a:endParaRPr lang="en-AU"/>
          </a:p>
        </p:txBody>
      </p:sp>
    </p:spTree>
    <p:extLst>
      <p:ext uri="{BB962C8B-B14F-4D97-AF65-F5344CB8AC3E}">
        <p14:creationId xmlns:p14="http://schemas.microsoft.com/office/powerpoint/2010/main" val="60419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EDF07E-55F4-4A74-8652-ABC60AFCDA96}" type="slidenum">
              <a:rPr lang="en-AU" smtClean="0"/>
              <a:t>4</a:t>
            </a:fld>
            <a:endParaRPr lang="en-AU"/>
          </a:p>
        </p:txBody>
      </p:sp>
    </p:spTree>
    <p:extLst>
      <p:ext uri="{BB962C8B-B14F-4D97-AF65-F5344CB8AC3E}">
        <p14:creationId xmlns:p14="http://schemas.microsoft.com/office/powerpoint/2010/main" val="165193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really doesn’t matter what type of imagery data we are thinking of, photos, 360 degree images, audio-visuals, multimedia, there are many opportunities to collaborate based on the reusability of our data sets. Baselines for future comparison are an important part of the challenge. As is storing the imagery data itself. </a:t>
            </a:r>
          </a:p>
          <a:p>
            <a:r>
              <a:rPr lang="en-AU" dirty="0"/>
              <a:t>Woody is right to be worried! It’s not as easy as Buzz is making out – but it is worth it!</a:t>
            </a:r>
          </a:p>
        </p:txBody>
      </p:sp>
      <p:sp>
        <p:nvSpPr>
          <p:cNvPr id="4" name="Slide Number Placeholder 3"/>
          <p:cNvSpPr>
            <a:spLocks noGrp="1"/>
          </p:cNvSpPr>
          <p:nvPr>
            <p:ph type="sldNum" sz="quarter" idx="5"/>
          </p:nvPr>
        </p:nvSpPr>
        <p:spPr/>
        <p:txBody>
          <a:bodyPr/>
          <a:lstStyle/>
          <a:p>
            <a:fld id="{25EDF07E-55F4-4A74-8652-ABC60AFCDA96}" type="slidenum">
              <a:rPr lang="en-AU" smtClean="0"/>
              <a:t>6</a:t>
            </a:fld>
            <a:endParaRPr lang="en-AU"/>
          </a:p>
        </p:txBody>
      </p:sp>
    </p:spTree>
    <p:extLst>
      <p:ext uri="{BB962C8B-B14F-4D97-AF65-F5344CB8AC3E}">
        <p14:creationId xmlns:p14="http://schemas.microsoft.com/office/powerpoint/2010/main" val="297104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51396EE-0209-45DA-98AD-9CE157602AB1}" type="datetimeFigureOut">
              <a:rPr lang="en-AU" smtClean="0"/>
              <a:t>11/04/2021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277900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51396EE-0209-45DA-98AD-9CE157602AB1}" type="datetimeFigureOut">
              <a:rPr lang="en-AU" smtClean="0"/>
              <a:t>11/04/2021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334798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51396EE-0209-45DA-98AD-9CE157602AB1}" type="datetimeFigureOut">
              <a:rPr lang="en-AU" smtClean="0"/>
              <a:t>11/04/2021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361988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51396EE-0209-45DA-98AD-9CE157602AB1}" type="datetimeFigureOut">
              <a:rPr lang="en-AU" smtClean="0"/>
              <a:t>11/04/2021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320985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1396EE-0209-45DA-98AD-9CE157602AB1}" type="datetimeFigureOut">
              <a:rPr lang="en-AU" smtClean="0"/>
              <a:t>11/04/2021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169805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51396EE-0209-45DA-98AD-9CE157602AB1}" type="datetimeFigureOut">
              <a:rPr lang="en-AU" smtClean="0"/>
              <a:t>11/04/2021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16811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51396EE-0209-45DA-98AD-9CE157602AB1}" type="datetimeFigureOut">
              <a:rPr lang="en-AU" smtClean="0"/>
              <a:t>11/04/2021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19803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51396EE-0209-45DA-98AD-9CE157602AB1}" type="datetimeFigureOut">
              <a:rPr lang="en-AU" smtClean="0"/>
              <a:t>11/04/2021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38249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396EE-0209-45DA-98AD-9CE157602AB1}" type="datetimeFigureOut">
              <a:rPr lang="en-AU" smtClean="0"/>
              <a:t>11/04/2021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91555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1396EE-0209-45DA-98AD-9CE157602AB1}" type="datetimeFigureOut">
              <a:rPr lang="en-AU" smtClean="0"/>
              <a:t>11/04/2021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289819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1396EE-0209-45DA-98AD-9CE157602AB1}" type="datetimeFigureOut">
              <a:rPr lang="en-AU" smtClean="0"/>
              <a:t>11/04/2021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B237EE-1FAA-48E1-A2CB-900105F58986}" type="slidenum">
              <a:rPr lang="en-AU" smtClean="0"/>
              <a:t>‹#›</a:t>
            </a:fld>
            <a:endParaRPr lang="en-AU"/>
          </a:p>
        </p:txBody>
      </p:sp>
    </p:spTree>
    <p:extLst>
      <p:ext uri="{BB962C8B-B14F-4D97-AF65-F5344CB8AC3E}">
        <p14:creationId xmlns:p14="http://schemas.microsoft.com/office/powerpoint/2010/main" val="251056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396EE-0209-45DA-98AD-9CE157602AB1}" type="datetimeFigureOut">
              <a:rPr lang="en-AU" smtClean="0"/>
              <a:t>11/04/2021</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237EE-1FAA-48E1-A2CB-900105F58986}" type="slidenum">
              <a:rPr lang="en-AU" smtClean="0"/>
              <a:t>‹#›</a:t>
            </a:fld>
            <a:endParaRPr lang="en-AU"/>
          </a:p>
        </p:txBody>
      </p:sp>
    </p:spTree>
    <p:extLst>
      <p:ext uri="{BB962C8B-B14F-4D97-AF65-F5344CB8AC3E}">
        <p14:creationId xmlns:p14="http://schemas.microsoft.com/office/powerpoint/2010/main" val="223317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lideshare.net/AustralianNationalDataService/4-fair-provenance-as-an-element-of-fair-data-principles-200917"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657A7E-33A2-468A-AB7B-7AC9DC218CD1}"/>
              </a:ext>
            </a:extLst>
          </p:cNvPr>
          <p:cNvGrpSpPr/>
          <p:nvPr/>
        </p:nvGrpSpPr>
        <p:grpSpPr>
          <a:xfrm>
            <a:off x="-19220" y="751589"/>
            <a:ext cx="12211220" cy="1447914"/>
            <a:chOff x="-19220" y="751589"/>
            <a:chExt cx="12211220" cy="1447914"/>
          </a:xfrm>
        </p:grpSpPr>
        <p:pic>
          <p:nvPicPr>
            <p:cNvPr id="6" name="Picture 5"/>
            <p:cNvPicPr>
              <a:picLocks noChangeAspect="1"/>
            </p:cNvPicPr>
            <p:nvPr/>
          </p:nvPicPr>
          <p:blipFill rotWithShape="1">
            <a:blip r:embed="rId6"/>
            <a:srcRect r="1098" b="4453"/>
            <a:stretch/>
          </p:blipFill>
          <p:spPr>
            <a:xfrm>
              <a:off x="-19220" y="751589"/>
              <a:ext cx="12211220" cy="1447914"/>
            </a:xfrm>
            <a:prstGeom prst="rect">
              <a:avLst/>
            </a:prstGeom>
          </p:spPr>
        </p:pic>
        <p:sp>
          <p:nvSpPr>
            <p:cNvPr id="7" name="Rectangle 6"/>
            <p:cNvSpPr/>
            <p:nvPr/>
          </p:nvSpPr>
          <p:spPr>
            <a:xfrm>
              <a:off x="265216" y="900578"/>
              <a:ext cx="2929246" cy="261828"/>
            </a:xfrm>
            <a:prstGeom prst="rect">
              <a:avLst/>
            </a:prstGeom>
            <a:solidFill>
              <a:srgbClr val="00313C"/>
            </a:solidFill>
            <a:ln>
              <a:solidFill>
                <a:srgbClr val="003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p:cNvSpPr/>
            <p:nvPr/>
          </p:nvSpPr>
          <p:spPr>
            <a:xfrm>
              <a:off x="2196935" y="1908877"/>
              <a:ext cx="6499761" cy="2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TextBox 8">
            <a:extLst>
              <a:ext uri="{FF2B5EF4-FFF2-40B4-BE49-F238E27FC236}">
                <a16:creationId xmlns:a16="http://schemas.microsoft.com/office/drawing/2014/main" id="{1D9FE6E7-9C9E-43F3-B257-7DE185846C19}"/>
              </a:ext>
            </a:extLst>
          </p:cNvPr>
          <p:cNvSpPr txBox="1"/>
          <p:nvPr/>
        </p:nvSpPr>
        <p:spPr>
          <a:xfrm>
            <a:off x="0" y="-174451"/>
            <a:ext cx="10199681" cy="1107996"/>
          </a:xfrm>
          <a:prstGeom prst="rect">
            <a:avLst/>
          </a:prstGeom>
          <a:noFill/>
        </p:spPr>
        <p:txBody>
          <a:bodyPr wrap="square" rtlCol="0">
            <a:spAutoFit/>
          </a:bodyPr>
          <a:lstStyle/>
          <a:p>
            <a:r>
              <a:rPr lang="en-AU" sz="6600" spc="600" dirty="0"/>
              <a:t>FAI</a:t>
            </a:r>
            <a:r>
              <a:rPr lang="en-AU" sz="6600" spc="600" dirty="0">
                <a:solidFill>
                  <a:schemeClr val="accent2"/>
                </a:solidFill>
                <a:latin typeface="Curlz MT" panose="04040404050702020202" pitchFamily="82" charset="0"/>
              </a:rPr>
              <a:t>R</a:t>
            </a:r>
            <a:endParaRPr lang="en-AU" sz="6000" spc="600" dirty="0">
              <a:solidFill>
                <a:schemeClr val="accent2"/>
              </a:solidFill>
              <a:latin typeface="Curlz MT" panose="04040404050702020202" pitchFamily="82" charset="0"/>
            </a:endParaRPr>
          </a:p>
        </p:txBody>
      </p:sp>
      <p:sp>
        <p:nvSpPr>
          <p:cNvPr id="11" name="TextBox 10">
            <a:extLst>
              <a:ext uri="{FF2B5EF4-FFF2-40B4-BE49-F238E27FC236}">
                <a16:creationId xmlns:a16="http://schemas.microsoft.com/office/drawing/2014/main" id="{5F0A6F42-8EF6-4797-A808-5C9D8F60519A}"/>
              </a:ext>
            </a:extLst>
          </p:cNvPr>
          <p:cNvSpPr txBox="1"/>
          <p:nvPr/>
        </p:nvSpPr>
        <p:spPr>
          <a:xfrm>
            <a:off x="2196935" y="522729"/>
            <a:ext cx="6499761" cy="1107996"/>
          </a:xfrm>
          <a:prstGeom prst="rect">
            <a:avLst/>
          </a:prstGeom>
          <a:solidFill>
            <a:schemeClr val="bg1"/>
          </a:solidFill>
          <a:ln>
            <a:solidFill>
              <a:schemeClr val="accent2"/>
            </a:solidFill>
          </a:ln>
        </p:spPr>
        <p:txBody>
          <a:bodyPr wrap="square" rtlCol="0" anchor="ctr">
            <a:spAutoFit/>
          </a:bodyPr>
          <a:lstStyle/>
          <a:p>
            <a:pPr algn="ctr"/>
            <a:r>
              <a:rPr lang="en-AU" sz="6600" dirty="0"/>
              <a:t>Reusable</a:t>
            </a:r>
          </a:p>
        </p:txBody>
      </p:sp>
      <p:sp>
        <p:nvSpPr>
          <p:cNvPr id="12" name="Content Placeholder 2">
            <a:extLst>
              <a:ext uri="{FF2B5EF4-FFF2-40B4-BE49-F238E27FC236}">
                <a16:creationId xmlns:a16="http://schemas.microsoft.com/office/drawing/2014/main" id="{EC997ADF-716D-46F6-B6BD-4534228CCA79}"/>
              </a:ext>
            </a:extLst>
          </p:cNvPr>
          <p:cNvSpPr txBox="1">
            <a:spLocks/>
          </p:cNvSpPr>
          <p:nvPr/>
        </p:nvSpPr>
        <p:spPr>
          <a:xfrm>
            <a:off x="1466610" y="2348491"/>
            <a:ext cx="9239560" cy="398677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b="1" dirty="0"/>
              <a:t>Standards</a:t>
            </a:r>
          </a:p>
          <a:p>
            <a:pPr lvl="0" algn="l"/>
            <a:r>
              <a:rPr lang="en-AU" dirty="0"/>
              <a:t>R1. Data and metadata have a plurality of accurate &amp; relevant attributes </a:t>
            </a:r>
          </a:p>
          <a:p>
            <a:pPr lvl="1" algn="l">
              <a:spcAft>
                <a:spcPts val="600"/>
              </a:spcAft>
            </a:pPr>
            <a:r>
              <a:rPr lang="en-AU" sz="2400" dirty="0"/>
              <a:t>R1.1. Data and metadata are released with a clear and accessible data usage license</a:t>
            </a:r>
          </a:p>
          <a:p>
            <a:pPr lvl="1" algn="l">
              <a:spcAft>
                <a:spcPts val="600"/>
              </a:spcAft>
            </a:pPr>
            <a:r>
              <a:rPr lang="en-AU" sz="2400" dirty="0"/>
              <a:t>R1.2. Data and metadata are associated with their provenance</a:t>
            </a:r>
          </a:p>
          <a:p>
            <a:pPr lvl="1" algn="l">
              <a:spcAft>
                <a:spcPts val="600"/>
              </a:spcAft>
            </a:pPr>
            <a:r>
              <a:rPr lang="en-AU" sz="2400" dirty="0"/>
              <a:t>R1.3. Data and metadata meet domain-relevant community standards</a:t>
            </a:r>
          </a:p>
          <a:p>
            <a:pPr lvl="1" algn="l"/>
            <a:endParaRPr lang="en-AU" dirty="0"/>
          </a:p>
          <a:p>
            <a:pPr algn="l"/>
            <a:r>
              <a:rPr lang="en-AU" b="1" dirty="0"/>
              <a:t>Rules </a:t>
            </a:r>
            <a:endParaRPr lang="en-AU" dirty="0"/>
          </a:p>
          <a:p>
            <a:pPr lvl="0" algn="l"/>
            <a:r>
              <a:rPr lang="en-AU" dirty="0"/>
              <a:t>No loss of data richness </a:t>
            </a:r>
          </a:p>
          <a:p>
            <a:pPr algn="l"/>
            <a:endParaRPr lang="en-AU" dirty="0"/>
          </a:p>
        </p:txBody>
      </p:sp>
      <p:pic>
        <p:nvPicPr>
          <p:cNvPr id="14" name="Audio 13">
            <a:hlinkClick r:id="" action="ppaction://media"/>
            <a:extLst>
              <a:ext uri="{FF2B5EF4-FFF2-40B4-BE49-F238E27FC236}">
                <a16:creationId xmlns:a16="http://schemas.microsoft.com/office/drawing/2014/main" id="{9E39ED18-0ECC-4E43-B35B-1304C5EF36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93458765"/>
      </p:ext>
    </p:extLst>
  </p:cSld>
  <p:clrMapOvr>
    <a:masterClrMapping/>
  </p:clrMapOvr>
  <mc:AlternateContent xmlns:mc="http://schemas.openxmlformats.org/markup-compatibility/2006">
    <mc:Choice xmlns:p14="http://schemas.microsoft.com/office/powerpoint/2010/main" Requires="p14">
      <p:transition spd="slow" p14:dur="2000" advTm="33073"/>
    </mc:Choice>
    <mc:Fallback>
      <p:transition spd="slow" advTm="3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D8165D5A-204B-48B1-9DBF-09397B2C806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0317" y="518975"/>
            <a:ext cx="10121828" cy="5820053"/>
          </a:xfrm>
        </p:spPr>
      </p:pic>
      <p:sp>
        <p:nvSpPr>
          <p:cNvPr id="6" name="Content Placeholder 2">
            <a:extLst>
              <a:ext uri="{FF2B5EF4-FFF2-40B4-BE49-F238E27FC236}">
                <a16:creationId xmlns:a16="http://schemas.microsoft.com/office/drawing/2014/main" id="{C06574E7-77AC-4B6F-98E3-EAB68B86E73B}"/>
              </a:ext>
            </a:extLst>
          </p:cNvPr>
          <p:cNvSpPr txBox="1">
            <a:spLocks/>
          </p:cNvSpPr>
          <p:nvPr/>
        </p:nvSpPr>
        <p:spPr>
          <a:xfrm flipH="1">
            <a:off x="714702" y="6286856"/>
            <a:ext cx="6788657" cy="4120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Source: Elements required for reusability (AIMS-FAO, 2020)</a:t>
            </a:r>
          </a:p>
        </p:txBody>
      </p:sp>
      <p:pic>
        <p:nvPicPr>
          <p:cNvPr id="8" name="Audio 7">
            <a:hlinkClick r:id="" action="ppaction://media"/>
            <a:extLst>
              <a:ext uri="{FF2B5EF4-FFF2-40B4-BE49-F238E27FC236}">
                <a16:creationId xmlns:a16="http://schemas.microsoft.com/office/drawing/2014/main" id="{C0681771-7483-4D90-93BF-DDC514B340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3005403"/>
      </p:ext>
    </p:extLst>
  </p:cSld>
  <p:clrMapOvr>
    <a:masterClrMapping/>
  </p:clrMapOvr>
  <mc:AlternateContent xmlns:mc="http://schemas.openxmlformats.org/markup-compatibility/2006">
    <mc:Choice xmlns:p14="http://schemas.microsoft.com/office/powerpoint/2010/main" Requires="p14">
      <p:transition spd="slow" p14:dur="2000" advTm="28723"/>
    </mc:Choice>
    <mc:Fallback>
      <p:transition spd="slow" advTm="28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F521F6-5C5C-4DFB-9E6E-F7BD259FA18D}"/>
              </a:ext>
            </a:extLst>
          </p:cNvPr>
          <p:cNvSpPr/>
          <p:nvPr/>
        </p:nvSpPr>
        <p:spPr>
          <a:xfrm>
            <a:off x="3637250" y="3244334"/>
            <a:ext cx="4917500" cy="369332"/>
          </a:xfrm>
          <a:prstGeom prst="rect">
            <a:avLst/>
          </a:prstGeom>
        </p:spPr>
        <p:txBody>
          <a:bodyPr wrap="none">
            <a:spAutoFit/>
          </a:bodyPr>
          <a:lstStyle/>
          <a:p>
            <a:r>
              <a:rPr lang="en-AU" dirty="0"/>
              <a:t>https://www.youtube.com/watch?v=bbsLmy3Njv4</a:t>
            </a:r>
          </a:p>
        </p:txBody>
      </p:sp>
      <p:pic>
        <p:nvPicPr>
          <p:cNvPr id="7" name="Picture 6">
            <a:extLst>
              <a:ext uri="{FF2B5EF4-FFF2-40B4-BE49-F238E27FC236}">
                <a16:creationId xmlns:a16="http://schemas.microsoft.com/office/drawing/2014/main" id="{511D441F-A7A9-4B57-B590-3F7CE94CB8D9}"/>
              </a:ext>
            </a:extLst>
          </p:cNvPr>
          <p:cNvPicPr>
            <a:picLocks noChangeAspect="1"/>
          </p:cNvPicPr>
          <p:nvPr/>
        </p:nvPicPr>
        <p:blipFill rotWithShape="1">
          <a:blip r:embed="rId5"/>
          <a:srcRect l="8190" t="19481" r="8063" b="20951"/>
          <a:stretch/>
        </p:blipFill>
        <p:spPr>
          <a:xfrm>
            <a:off x="774337" y="502168"/>
            <a:ext cx="10643325" cy="5677886"/>
          </a:xfrm>
          <a:prstGeom prst="rect">
            <a:avLst/>
          </a:prstGeom>
        </p:spPr>
      </p:pic>
      <p:sp>
        <p:nvSpPr>
          <p:cNvPr id="11" name="Title 10">
            <a:extLst>
              <a:ext uri="{FF2B5EF4-FFF2-40B4-BE49-F238E27FC236}">
                <a16:creationId xmlns:a16="http://schemas.microsoft.com/office/drawing/2014/main" id="{9414FF1F-38CE-48FC-944B-201205BD5941}"/>
              </a:ext>
            </a:extLst>
          </p:cNvPr>
          <p:cNvSpPr>
            <a:spLocks noGrp="1"/>
          </p:cNvSpPr>
          <p:nvPr>
            <p:ph type="title"/>
          </p:nvPr>
        </p:nvSpPr>
        <p:spPr>
          <a:xfrm>
            <a:off x="8132680" y="215900"/>
            <a:ext cx="4059320" cy="2370889"/>
          </a:xfrm>
          <a:solidFill>
            <a:schemeClr val="bg1"/>
          </a:solidFill>
        </p:spPr>
        <p:txBody>
          <a:bodyPr/>
          <a:lstStyle/>
          <a:p>
            <a:r>
              <a:rPr lang="en-AU" dirty="0"/>
              <a:t> </a:t>
            </a:r>
          </a:p>
        </p:txBody>
      </p:sp>
      <p:pic>
        <p:nvPicPr>
          <p:cNvPr id="15" name="Audio 14">
            <a:hlinkClick r:id="" action="ppaction://media"/>
            <a:extLst>
              <a:ext uri="{FF2B5EF4-FFF2-40B4-BE49-F238E27FC236}">
                <a16:creationId xmlns:a16="http://schemas.microsoft.com/office/drawing/2014/main" id="{0C08AD8C-2CA6-4337-B65E-2B18CA0745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9049519"/>
      </p:ext>
    </p:extLst>
  </p:cSld>
  <p:clrMapOvr>
    <a:masterClrMapping/>
  </p:clrMapOvr>
  <mc:AlternateContent xmlns:mc="http://schemas.openxmlformats.org/markup-compatibility/2006">
    <mc:Choice xmlns:p14="http://schemas.microsoft.com/office/powerpoint/2010/main" Requires="p14">
      <p:transition spd="slow" p14:dur="2000" advTm="21223"/>
    </mc:Choice>
    <mc:Fallback>
      <p:transition spd="slow" advTm="2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2AEB-25E6-4157-AB4F-294F28C2D2A8}"/>
              </a:ext>
            </a:extLst>
          </p:cNvPr>
          <p:cNvSpPr>
            <a:spLocks noGrp="1"/>
          </p:cNvSpPr>
          <p:nvPr>
            <p:ph type="title"/>
          </p:nvPr>
        </p:nvSpPr>
        <p:spPr/>
        <p:txBody>
          <a:bodyPr/>
          <a:lstStyle/>
          <a:p>
            <a:r>
              <a:rPr lang="en-AU" b="1" dirty="0">
                <a:solidFill>
                  <a:srgbClr val="0070C0"/>
                </a:solidFill>
                <a:latin typeface="+mn-lt"/>
              </a:rPr>
              <a:t>Licences enable reusability</a:t>
            </a:r>
          </a:p>
        </p:txBody>
      </p:sp>
      <p:sp>
        <p:nvSpPr>
          <p:cNvPr id="3" name="Content Placeholder 2">
            <a:extLst>
              <a:ext uri="{FF2B5EF4-FFF2-40B4-BE49-F238E27FC236}">
                <a16:creationId xmlns:a16="http://schemas.microsoft.com/office/drawing/2014/main" id="{49A604A5-05D8-4C85-8826-0B970A8E7FE3}"/>
              </a:ext>
            </a:extLst>
          </p:cNvPr>
          <p:cNvSpPr>
            <a:spLocks noGrp="1"/>
          </p:cNvSpPr>
          <p:nvPr>
            <p:ph idx="1"/>
          </p:nvPr>
        </p:nvSpPr>
        <p:spPr>
          <a:xfrm>
            <a:off x="9011798" y="1825625"/>
            <a:ext cx="2342002" cy="4351338"/>
          </a:xfrm>
        </p:spPr>
        <p:txBody>
          <a:bodyPr/>
          <a:lstStyle/>
          <a:p>
            <a:r>
              <a:rPr lang="en-AU" dirty="0"/>
              <a:t>Creative Commons licensing</a:t>
            </a:r>
          </a:p>
          <a:p>
            <a:r>
              <a:rPr lang="en-AU" dirty="0"/>
              <a:t>ability to aggregate licences disparate datasets and software</a:t>
            </a:r>
          </a:p>
        </p:txBody>
      </p:sp>
      <p:pic>
        <p:nvPicPr>
          <p:cNvPr id="4" name="Picture 3">
            <a:extLst>
              <a:ext uri="{FF2B5EF4-FFF2-40B4-BE49-F238E27FC236}">
                <a16:creationId xmlns:a16="http://schemas.microsoft.com/office/drawing/2014/main" id="{4EBFD026-19C7-4B6F-B55A-1846128116CF}"/>
              </a:ext>
            </a:extLst>
          </p:cNvPr>
          <p:cNvPicPr/>
          <p:nvPr/>
        </p:nvPicPr>
        <p:blipFill rotWithShape="1">
          <a:blip r:embed="rId5"/>
          <a:srcRect l="22436" t="25986" r="40837" b="37247"/>
          <a:stretch/>
        </p:blipFill>
        <p:spPr bwMode="auto">
          <a:xfrm>
            <a:off x="838200" y="1265540"/>
            <a:ext cx="8160898" cy="4911422"/>
          </a:xfrm>
          <a:prstGeom prst="rect">
            <a:avLst/>
          </a:prstGeom>
          <a:ln>
            <a:noFill/>
          </a:ln>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F30CEC68-B828-4136-8C06-7921023CA304}"/>
              </a:ext>
            </a:extLst>
          </p:cNvPr>
          <p:cNvSpPr txBox="1">
            <a:spLocks/>
          </p:cNvSpPr>
          <p:nvPr/>
        </p:nvSpPr>
        <p:spPr>
          <a:xfrm flipH="1">
            <a:off x="714702" y="6286856"/>
            <a:ext cx="6788657" cy="41203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Source: </a:t>
            </a:r>
            <a:r>
              <a:rPr lang="en-AU" u="sng" dirty="0">
                <a:hlinkClick r:id="rId6"/>
              </a:rPr>
              <a:t>https://www.slideshare.net/AustralianNationalDataService/4-fair-provenance-as-an-element-of-fair-data-principles-200917</a:t>
            </a:r>
            <a:endParaRPr lang="en-AU" dirty="0"/>
          </a:p>
        </p:txBody>
      </p:sp>
      <p:sp>
        <p:nvSpPr>
          <p:cNvPr id="7" name="Content Placeholder 2">
            <a:extLst>
              <a:ext uri="{FF2B5EF4-FFF2-40B4-BE49-F238E27FC236}">
                <a16:creationId xmlns:a16="http://schemas.microsoft.com/office/drawing/2014/main" id="{11D81A8E-F9DD-4CC1-9B35-7BE7A3444811}"/>
              </a:ext>
            </a:extLst>
          </p:cNvPr>
          <p:cNvSpPr txBox="1">
            <a:spLocks/>
          </p:cNvSpPr>
          <p:nvPr/>
        </p:nvSpPr>
        <p:spPr>
          <a:xfrm>
            <a:off x="-434248" y="2290762"/>
            <a:ext cx="37778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sz="2400" dirty="0"/>
          </a:p>
        </p:txBody>
      </p:sp>
      <p:pic>
        <p:nvPicPr>
          <p:cNvPr id="14" name="Audio 13">
            <a:hlinkClick r:id="" action="ppaction://media"/>
            <a:extLst>
              <a:ext uri="{FF2B5EF4-FFF2-40B4-BE49-F238E27FC236}">
                <a16:creationId xmlns:a16="http://schemas.microsoft.com/office/drawing/2014/main" id="{5C61E68E-6EEE-4CD2-BB2A-22516242A1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7457766"/>
      </p:ext>
    </p:extLst>
  </p:cSld>
  <p:clrMapOvr>
    <a:masterClrMapping/>
  </p:clrMapOvr>
  <mc:AlternateContent xmlns:mc="http://schemas.openxmlformats.org/markup-compatibility/2006">
    <mc:Choice xmlns:p14="http://schemas.microsoft.com/office/powerpoint/2010/main" Requires="p14">
      <p:transition spd="slow" p14:dur="2000" advTm="32043"/>
    </mc:Choice>
    <mc:Fallback>
      <p:transition spd="slow" advTm="3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9994-0773-495D-88DC-29682592F19E}"/>
              </a:ext>
            </a:extLst>
          </p:cNvPr>
          <p:cNvSpPr>
            <a:spLocks noGrp="1"/>
          </p:cNvSpPr>
          <p:nvPr>
            <p:ph type="title"/>
          </p:nvPr>
        </p:nvSpPr>
        <p:spPr>
          <a:xfrm>
            <a:off x="838200" y="1908877"/>
            <a:ext cx="10515600" cy="2095564"/>
          </a:xfrm>
        </p:spPr>
        <p:txBody>
          <a:bodyPr>
            <a:normAutofit/>
          </a:bodyPr>
          <a:lstStyle/>
          <a:p>
            <a:r>
              <a:rPr lang="en-AU" sz="4000" dirty="0">
                <a:solidFill>
                  <a:srgbClr val="0070C0"/>
                </a:solidFill>
                <a:latin typeface="+mn-lt"/>
              </a:rPr>
              <a:t>Robust </a:t>
            </a:r>
            <a:r>
              <a:rPr lang="en-AU" sz="4000" b="1" dirty="0">
                <a:solidFill>
                  <a:srgbClr val="0070C0"/>
                </a:solidFill>
                <a:latin typeface="+mn-lt"/>
              </a:rPr>
              <a:t>metadata</a:t>
            </a:r>
            <a:r>
              <a:rPr lang="en-AU" sz="4000" dirty="0">
                <a:solidFill>
                  <a:srgbClr val="0070C0"/>
                </a:solidFill>
                <a:latin typeface="+mn-lt"/>
              </a:rPr>
              <a:t>, comprehensive </a:t>
            </a:r>
            <a:r>
              <a:rPr lang="en-AU" sz="4000" b="1" dirty="0">
                <a:solidFill>
                  <a:srgbClr val="0070C0"/>
                </a:solidFill>
                <a:latin typeface="+mn-lt"/>
              </a:rPr>
              <a:t>provenance</a:t>
            </a:r>
            <a:r>
              <a:rPr lang="en-AU" sz="4000" dirty="0">
                <a:solidFill>
                  <a:srgbClr val="0070C0"/>
                </a:solidFill>
                <a:latin typeface="+mn-lt"/>
              </a:rPr>
              <a:t> information &amp; clear </a:t>
            </a:r>
            <a:r>
              <a:rPr lang="en-AU" sz="4000" b="1" dirty="0">
                <a:solidFill>
                  <a:srgbClr val="0070C0"/>
                </a:solidFill>
                <a:latin typeface="+mn-lt"/>
              </a:rPr>
              <a:t>licences</a:t>
            </a:r>
            <a:r>
              <a:rPr lang="en-AU" sz="4000" dirty="0">
                <a:solidFill>
                  <a:srgbClr val="0070C0"/>
                </a:solidFill>
                <a:latin typeface="+mn-lt"/>
              </a:rPr>
              <a:t> conditions for usage that specify </a:t>
            </a:r>
            <a:r>
              <a:rPr lang="en-AU" sz="4000" b="1" dirty="0">
                <a:solidFill>
                  <a:srgbClr val="0070C0"/>
                </a:solidFill>
                <a:latin typeface="+mn-lt"/>
              </a:rPr>
              <a:t>attribution</a:t>
            </a:r>
            <a:endParaRPr lang="en-AU" sz="3600" b="1" dirty="0"/>
          </a:p>
        </p:txBody>
      </p:sp>
      <p:sp>
        <p:nvSpPr>
          <p:cNvPr id="3" name="Content Placeholder 2">
            <a:extLst>
              <a:ext uri="{FF2B5EF4-FFF2-40B4-BE49-F238E27FC236}">
                <a16:creationId xmlns:a16="http://schemas.microsoft.com/office/drawing/2014/main" id="{B488CACD-C3D4-41FF-9CB0-6F64FA42C24C}"/>
              </a:ext>
            </a:extLst>
          </p:cNvPr>
          <p:cNvSpPr>
            <a:spLocks noGrp="1"/>
          </p:cNvSpPr>
          <p:nvPr>
            <p:ph idx="1"/>
          </p:nvPr>
        </p:nvSpPr>
        <p:spPr>
          <a:xfrm>
            <a:off x="838200" y="3920359"/>
            <a:ext cx="10515600" cy="2554582"/>
          </a:xfrm>
        </p:spPr>
        <p:txBody>
          <a:bodyPr>
            <a:normAutofit lnSpcReduction="10000"/>
          </a:bodyPr>
          <a:lstStyle/>
          <a:p>
            <a:r>
              <a:rPr lang="en-AU" dirty="0"/>
              <a:t>Reusable by other researchers </a:t>
            </a:r>
          </a:p>
          <a:p>
            <a:r>
              <a:rPr lang="en-AU" dirty="0"/>
              <a:t>Reusable by the public</a:t>
            </a:r>
          </a:p>
          <a:p>
            <a:pPr lvl="1"/>
            <a:r>
              <a:rPr lang="en-AU" sz="2600" dirty="0"/>
              <a:t>metadata standards and rules</a:t>
            </a:r>
          </a:p>
          <a:p>
            <a:pPr lvl="1"/>
            <a:r>
              <a:rPr lang="en-AU" sz="2600" dirty="0"/>
              <a:t>persistent identifiers (e.g. DOI – digital original identifier) </a:t>
            </a:r>
          </a:p>
          <a:p>
            <a:pPr lvl="1"/>
            <a:r>
              <a:rPr lang="en-AU" sz="2600" dirty="0"/>
              <a:t>DOI can be minted through CSIRO DAP</a:t>
            </a:r>
          </a:p>
          <a:p>
            <a:pPr lvl="1"/>
            <a:r>
              <a:rPr lang="en-AU" sz="2600" dirty="0"/>
              <a:t>standards and code – agreed formats </a:t>
            </a:r>
          </a:p>
          <a:p>
            <a:endParaRPr lang="en-AU" dirty="0"/>
          </a:p>
        </p:txBody>
      </p:sp>
      <p:grpSp>
        <p:nvGrpSpPr>
          <p:cNvPr id="4" name="Group 3">
            <a:extLst>
              <a:ext uri="{FF2B5EF4-FFF2-40B4-BE49-F238E27FC236}">
                <a16:creationId xmlns:a16="http://schemas.microsoft.com/office/drawing/2014/main" id="{BF8D80DE-4D29-4DBF-90EC-F9B03D38007C}"/>
              </a:ext>
            </a:extLst>
          </p:cNvPr>
          <p:cNvGrpSpPr/>
          <p:nvPr/>
        </p:nvGrpSpPr>
        <p:grpSpPr>
          <a:xfrm>
            <a:off x="-19220" y="751589"/>
            <a:ext cx="12211220" cy="1447914"/>
            <a:chOff x="-19220" y="751589"/>
            <a:chExt cx="12211220" cy="1447914"/>
          </a:xfrm>
        </p:grpSpPr>
        <p:pic>
          <p:nvPicPr>
            <p:cNvPr id="5" name="Picture 4">
              <a:extLst>
                <a:ext uri="{FF2B5EF4-FFF2-40B4-BE49-F238E27FC236}">
                  <a16:creationId xmlns:a16="http://schemas.microsoft.com/office/drawing/2014/main" id="{B3552EBC-1D64-48F4-A44A-EDFF3908975A}"/>
                </a:ext>
              </a:extLst>
            </p:cNvPr>
            <p:cNvPicPr>
              <a:picLocks noChangeAspect="1"/>
            </p:cNvPicPr>
            <p:nvPr/>
          </p:nvPicPr>
          <p:blipFill rotWithShape="1">
            <a:blip r:embed="rId4"/>
            <a:srcRect r="1098" b="4453"/>
            <a:stretch/>
          </p:blipFill>
          <p:spPr>
            <a:xfrm>
              <a:off x="-19220" y="751589"/>
              <a:ext cx="12211220" cy="1447914"/>
            </a:xfrm>
            <a:prstGeom prst="rect">
              <a:avLst/>
            </a:prstGeom>
          </p:spPr>
        </p:pic>
        <p:sp>
          <p:nvSpPr>
            <p:cNvPr id="6" name="Rectangle 5">
              <a:extLst>
                <a:ext uri="{FF2B5EF4-FFF2-40B4-BE49-F238E27FC236}">
                  <a16:creationId xmlns:a16="http://schemas.microsoft.com/office/drawing/2014/main" id="{41967D69-F3ED-43BD-8113-5169C8C25649}"/>
                </a:ext>
              </a:extLst>
            </p:cNvPr>
            <p:cNvSpPr/>
            <p:nvPr/>
          </p:nvSpPr>
          <p:spPr>
            <a:xfrm>
              <a:off x="265216" y="900578"/>
              <a:ext cx="2929246" cy="261828"/>
            </a:xfrm>
            <a:prstGeom prst="rect">
              <a:avLst/>
            </a:prstGeom>
            <a:solidFill>
              <a:srgbClr val="00313C"/>
            </a:solidFill>
            <a:ln>
              <a:solidFill>
                <a:srgbClr val="003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9CFB4F1-BB59-4D34-B09A-6A366B1F6FDB}"/>
                </a:ext>
              </a:extLst>
            </p:cNvPr>
            <p:cNvSpPr/>
            <p:nvPr/>
          </p:nvSpPr>
          <p:spPr>
            <a:xfrm>
              <a:off x="2196935" y="1908877"/>
              <a:ext cx="6499761" cy="29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67B97DF7-A63E-47C2-AA8E-A2092AB7FB52}"/>
              </a:ext>
            </a:extLst>
          </p:cNvPr>
          <p:cNvSpPr txBox="1"/>
          <p:nvPr/>
        </p:nvSpPr>
        <p:spPr>
          <a:xfrm>
            <a:off x="0" y="-174451"/>
            <a:ext cx="1019968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600" b="0" i="0" u="none" strike="noStrike" kern="1200" cap="none" spc="600" normalizeH="0" baseline="0" noProof="0" dirty="0">
                <a:ln>
                  <a:noFill/>
                </a:ln>
                <a:solidFill>
                  <a:prstClr val="black"/>
                </a:solidFill>
                <a:effectLst/>
                <a:uLnTx/>
                <a:uFillTx/>
                <a:latin typeface="Calibri" panose="020F0502020204030204"/>
                <a:ea typeface="+mn-ea"/>
                <a:cs typeface="+mn-cs"/>
              </a:rPr>
              <a:t>FAI</a:t>
            </a:r>
            <a:r>
              <a:rPr kumimoji="0" lang="en-AU" sz="6600" b="0" i="0" u="none" strike="noStrike" kern="1200" cap="none" spc="600" normalizeH="0" baseline="0" noProof="0" dirty="0">
                <a:ln>
                  <a:noFill/>
                </a:ln>
                <a:solidFill>
                  <a:srgbClr val="ED7D31"/>
                </a:solidFill>
                <a:effectLst/>
                <a:uLnTx/>
                <a:uFillTx/>
                <a:latin typeface="Curlz MT" panose="04040404050702020202" pitchFamily="82" charset="0"/>
                <a:ea typeface="+mn-ea"/>
                <a:cs typeface="+mn-cs"/>
              </a:rPr>
              <a:t>R</a:t>
            </a:r>
            <a:endParaRPr kumimoji="0" lang="en-AU" sz="6000" b="0" i="0" u="none" strike="noStrike" kern="1200" cap="none" spc="600" normalizeH="0" baseline="0" noProof="0" dirty="0">
              <a:ln>
                <a:noFill/>
              </a:ln>
              <a:solidFill>
                <a:srgbClr val="ED7D31"/>
              </a:solidFill>
              <a:effectLst/>
              <a:uLnTx/>
              <a:uFillTx/>
              <a:latin typeface="Curlz MT" panose="04040404050702020202" pitchFamily="82" charset="0"/>
              <a:ea typeface="+mn-ea"/>
              <a:cs typeface="+mn-cs"/>
            </a:endParaRPr>
          </a:p>
        </p:txBody>
      </p:sp>
      <p:sp>
        <p:nvSpPr>
          <p:cNvPr id="9" name="TextBox 8">
            <a:extLst>
              <a:ext uri="{FF2B5EF4-FFF2-40B4-BE49-F238E27FC236}">
                <a16:creationId xmlns:a16="http://schemas.microsoft.com/office/drawing/2014/main" id="{B02E2A28-B3BD-4B65-B761-371D2679AB81}"/>
              </a:ext>
            </a:extLst>
          </p:cNvPr>
          <p:cNvSpPr txBox="1"/>
          <p:nvPr/>
        </p:nvSpPr>
        <p:spPr>
          <a:xfrm>
            <a:off x="2196935" y="522729"/>
            <a:ext cx="6499761" cy="1107996"/>
          </a:xfrm>
          <a:prstGeom prst="rect">
            <a:avLst/>
          </a:prstGeom>
          <a:solidFill>
            <a:schemeClr val="bg1"/>
          </a:solidFill>
          <a:ln>
            <a:solidFill>
              <a:schemeClr val="accent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600" b="0" i="0" u="none" strike="noStrike" kern="1200" cap="none" spc="0" normalizeH="0" baseline="0" noProof="0" dirty="0">
                <a:ln>
                  <a:noFill/>
                </a:ln>
                <a:solidFill>
                  <a:prstClr val="black"/>
                </a:solidFill>
                <a:effectLst/>
                <a:uLnTx/>
                <a:uFillTx/>
                <a:latin typeface="Calibri" panose="020F0502020204030204"/>
                <a:ea typeface="+mn-ea"/>
                <a:cs typeface="+mn-cs"/>
              </a:rPr>
              <a:t>Reusable</a:t>
            </a:r>
          </a:p>
        </p:txBody>
      </p:sp>
      <p:pic>
        <p:nvPicPr>
          <p:cNvPr id="12" name="Audio 11">
            <a:hlinkClick r:id="" action="ppaction://media"/>
            <a:extLst>
              <a:ext uri="{FF2B5EF4-FFF2-40B4-BE49-F238E27FC236}">
                <a16:creationId xmlns:a16="http://schemas.microsoft.com/office/drawing/2014/main" id="{FA2A56B2-4A4A-4B6B-9C00-30F44E58D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1045293"/>
      </p:ext>
    </p:extLst>
  </p:cSld>
  <p:clrMapOvr>
    <a:masterClrMapping/>
  </p:clrMapOvr>
  <mc:AlternateContent xmlns:mc="http://schemas.openxmlformats.org/markup-compatibility/2006">
    <mc:Choice xmlns:p14="http://schemas.microsoft.com/office/powerpoint/2010/main" Requires="p14">
      <p:transition spd="slow" p14:dur="2000" advTm="21873"/>
    </mc:Choice>
    <mc:Fallback>
      <p:transition spd="slow" advTm="2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8727-9E2E-40A8-BEF3-D4D90BF5B7D7}"/>
              </a:ext>
            </a:extLst>
          </p:cNvPr>
          <p:cNvSpPr>
            <a:spLocks noGrp="1"/>
          </p:cNvSpPr>
          <p:nvPr>
            <p:ph type="title"/>
          </p:nvPr>
        </p:nvSpPr>
        <p:spPr/>
        <p:txBody>
          <a:bodyPr/>
          <a:lstStyle/>
          <a:p>
            <a:r>
              <a:rPr lang="en-AU" b="1" dirty="0">
                <a:solidFill>
                  <a:srgbClr val="0070C0"/>
                </a:solidFill>
                <a:latin typeface="+mn-lt"/>
              </a:rPr>
              <a:t>Opportunities and Questions</a:t>
            </a:r>
          </a:p>
        </p:txBody>
      </p:sp>
      <p:sp>
        <p:nvSpPr>
          <p:cNvPr id="3" name="Content Placeholder 2">
            <a:extLst>
              <a:ext uri="{FF2B5EF4-FFF2-40B4-BE49-F238E27FC236}">
                <a16:creationId xmlns:a16="http://schemas.microsoft.com/office/drawing/2014/main" id="{40871BF7-24F6-4C56-9CE9-8418D87AABF6}"/>
              </a:ext>
            </a:extLst>
          </p:cNvPr>
          <p:cNvSpPr>
            <a:spLocks noGrp="1"/>
          </p:cNvSpPr>
          <p:nvPr>
            <p:ph idx="1"/>
          </p:nvPr>
        </p:nvSpPr>
        <p:spPr>
          <a:xfrm>
            <a:off x="838200" y="1825624"/>
            <a:ext cx="6545317" cy="4476321"/>
          </a:xfrm>
        </p:spPr>
        <p:txBody>
          <a:bodyPr>
            <a:normAutofit/>
          </a:bodyPr>
          <a:lstStyle/>
          <a:p>
            <a:pPr lvl="0"/>
            <a:r>
              <a:rPr lang="en-AU" dirty="0"/>
              <a:t>What data might we want to reuse?</a:t>
            </a:r>
          </a:p>
          <a:p>
            <a:pPr lvl="0"/>
            <a:r>
              <a:rPr lang="en-AU" dirty="0"/>
              <a:t>Reusable data sets can be used for comparing new data to previous baselines </a:t>
            </a:r>
          </a:p>
          <a:p>
            <a:r>
              <a:rPr lang="en-AU" dirty="0"/>
              <a:t>In the future, what might we look back and wish we had done or collected?</a:t>
            </a:r>
          </a:p>
          <a:p>
            <a:r>
              <a:rPr lang="en-AU" dirty="0"/>
              <a:t>Possibilities for collaboration</a:t>
            </a:r>
          </a:p>
          <a:p>
            <a:r>
              <a:rPr lang="en-AU" dirty="0"/>
              <a:t>Human centred design</a:t>
            </a:r>
          </a:p>
          <a:p>
            <a:endParaRPr lang="en-AU" dirty="0"/>
          </a:p>
        </p:txBody>
      </p:sp>
      <p:pic>
        <p:nvPicPr>
          <p:cNvPr id="4" name="Picture 3" descr="A picture containing words 'data, data everywhere' with Buzz Lightyear and Woody from Toystory">
            <a:extLst>
              <a:ext uri="{FF2B5EF4-FFF2-40B4-BE49-F238E27FC236}">
                <a16:creationId xmlns:a16="http://schemas.microsoft.com/office/drawing/2014/main" id="{788A7702-6898-4E45-8ADB-545E1C914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517" y="1936531"/>
            <a:ext cx="4572000" cy="3267075"/>
          </a:xfrm>
          <a:prstGeom prst="rect">
            <a:avLst/>
          </a:prstGeom>
        </p:spPr>
      </p:pic>
      <p:pic>
        <p:nvPicPr>
          <p:cNvPr id="13" name="Audio 12">
            <a:hlinkClick r:id="" action="ppaction://media"/>
            <a:extLst>
              <a:ext uri="{FF2B5EF4-FFF2-40B4-BE49-F238E27FC236}">
                <a16:creationId xmlns:a16="http://schemas.microsoft.com/office/drawing/2014/main" id="{A6A5FC66-4128-43FF-B298-DB32FF8013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4214945"/>
      </p:ext>
    </p:extLst>
  </p:cSld>
  <p:clrMapOvr>
    <a:masterClrMapping/>
  </p:clrMapOvr>
  <mc:AlternateContent xmlns:mc="http://schemas.openxmlformats.org/markup-compatibility/2006">
    <mc:Choice xmlns:p14="http://schemas.microsoft.com/office/powerpoint/2010/main" Requires="p14">
      <p:transition spd="slow" p14:dur="2000" advTm="40766"/>
    </mc:Choice>
    <mc:Fallback>
      <p:transition spd="slow" advTm="40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4C8262D86E654BB22673692A679C4E" ma:contentTypeVersion="10" ma:contentTypeDescription="Create a new document." ma:contentTypeScope="" ma:versionID="3fc70b73ea5b394f88eecb1faf59291f">
  <xsd:schema xmlns:xsd="http://www.w3.org/2001/XMLSchema" xmlns:xs="http://www.w3.org/2001/XMLSchema" xmlns:p="http://schemas.microsoft.com/office/2006/metadata/properties" xmlns:ns2="8bf1acb3-0f61-471b-9f06-43008da0a5be" xmlns:ns3="0bfce1b1-08b4-4c16-ab4f-9be54f004067" targetNamespace="http://schemas.microsoft.com/office/2006/metadata/properties" ma:root="true" ma:fieldsID="163555736c8669285ceee06704b609c7" ns2:_="" ns3:_="">
    <xsd:import namespace="8bf1acb3-0f61-471b-9f06-43008da0a5be"/>
    <xsd:import namespace="0bfce1b1-08b4-4c16-ab4f-9be54f004067"/>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acb3-0f61-471b-9f06-43008da0a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ce1b1-08b4-4c16-ab4f-9be54f004067"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bfce1b1-08b4-4c16-ab4f-9be54f004067">W3KZ352RDPHN-996744886-76</_dlc_DocId>
    <_dlc_DocIdUrl xmlns="0bfce1b1-08b4-4c16-ab4f-9be54f004067">
      <Url>https://csiroau.sharepoint.com/sites/MRIimagedbproject/_layouts/15/DocIdRedir.aspx?ID=W3KZ352RDPHN-996744886-76</Url>
      <Description>W3KZ352RDPHN-996744886-76</Description>
    </_dlc_DocIdUrl>
  </documentManagement>
</p:properties>
</file>

<file path=customXml/itemProps1.xml><?xml version="1.0" encoding="utf-8"?>
<ds:datastoreItem xmlns:ds="http://schemas.openxmlformats.org/officeDocument/2006/customXml" ds:itemID="{72B77493-D627-45C4-9574-BEF1BD6F8809}"/>
</file>

<file path=customXml/itemProps2.xml><?xml version="1.0" encoding="utf-8"?>
<ds:datastoreItem xmlns:ds="http://schemas.openxmlformats.org/officeDocument/2006/customXml" ds:itemID="{3EF524F3-6276-4AFD-9F05-69D7431C32D9}"/>
</file>

<file path=customXml/itemProps3.xml><?xml version="1.0" encoding="utf-8"?>
<ds:datastoreItem xmlns:ds="http://schemas.openxmlformats.org/officeDocument/2006/customXml" ds:itemID="{3D82E51E-991D-4CEE-80DD-65E6F7598D50}"/>
</file>

<file path=customXml/itemProps4.xml><?xml version="1.0" encoding="utf-8"?>
<ds:datastoreItem xmlns:ds="http://schemas.openxmlformats.org/officeDocument/2006/customXml" ds:itemID="{3E66C95A-9B25-46ED-8765-3290627BD089}"/>
</file>

<file path=docProps/app.xml><?xml version="1.0" encoding="utf-8"?>
<Properties xmlns="http://schemas.openxmlformats.org/officeDocument/2006/extended-properties" xmlns:vt="http://schemas.openxmlformats.org/officeDocument/2006/docPropsVTypes">
  <TotalTime>1132</TotalTime>
  <Words>489</Words>
  <Application>Microsoft Office PowerPoint</Application>
  <PresentationFormat>Widescreen</PresentationFormat>
  <Paragraphs>49</Paragraphs>
  <Slides>6</Slides>
  <Notes>5</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Curlz MT</vt:lpstr>
      <vt:lpstr>Office Theme</vt:lpstr>
      <vt:lpstr>PowerPoint Presentation</vt:lpstr>
      <vt:lpstr>PowerPoint Presentation</vt:lpstr>
      <vt:lpstr> </vt:lpstr>
      <vt:lpstr>Licences enable reusability</vt:lpstr>
      <vt:lpstr>Robust metadata, comprehensive provenance information &amp; clear licences conditions for usage that specify attribution</vt:lpstr>
      <vt:lpstr>Opportunities and Questions</vt:lpstr>
    </vt:vector>
  </TitlesOfParts>
  <Company>CSIRO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Maguire, Kylie (O&amp;A, Hobart)</dc:creator>
  <cp:lastModifiedBy>Cannard, Toni (O&amp;A, St. Lucia)</cp:lastModifiedBy>
  <cp:revision>32</cp:revision>
  <dcterms:created xsi:type="dcterms:W3CDTF">2021-03-28T21:42:27Z</dcterms:created>
  <dcterms:modified xsi:type="dcterms:W3CDTF">2021-04-11T03:41:34Z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0x010100084C8262D86E654BB22673692A679C4E</vt:lpwstr>
  </property>
  <property fmtid="{D5CDD505-2E9C-101B-9397-08002B2CF9AE}" pid="3" name="_dlc_DocIdItemGuid">
    <vt:lpwstr>8f25984a-82ce-40c6-a86c-8e62322da5c3</vt:lpwstr>
  </property>
</Properties>
</file>