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2" r:id="rId4"/>
    <p:sldId id="260" r:id="rId5"/>
    <p:sldId id="263" r:id="rId6"/>
    <p:sldId id="261"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A4"/>
    <a:srgbClr val="00607A"/>
    <a:srgbClr val="003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1491" autoAdjust="0"/>
  </p:normalViewPr>
  <p:slideViewPr>
    <p:cSldViewPr snapToGrid="0">
      <p:cViewPr varScale="1">
        <p:scale>
          <a:sx n="88" d="100"/>
          <a:sy n="88" d="100"/>
        </p:scale>
        <p:origin x="6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FE650-F169-4B82-B455-130F48C73B21}" type="datetimeFigureOut">
              <a:rPr lang="en-AU" smtClean="0"/>
              <a:t>30/03/2021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DF07E-55F4-4A74-8652-ABC60AFCDA96}" type="slidenum">
              <a:rPr lang="en-AU" smtClean="0"/>
              <a:t>‹#›</a:t>
            </a:fld>
            <a:endParaRPr lang="en-AU"/>
          </a:p>
        </p:txBody>
      </p:sp>
    </p:spTree>
    <p:extLst>
      <p:ext uri="{BB962C8B-B14F-4D97-AF65-F5344CB8AC3E}">
        <p14:creationId xmlns:p14="http://schemas.microsoft.com/office/powerpoint/2010/main" val="128230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 is for Interoperable, meaning that data can be integrated with other data, and vice-versa.</a:t>
            </a:r>
          </a:p>
          <a:p>
            <a:r>
              <a:rPr lang="en-AU" sz="1200" kern="1200" dirty="0" smtClean="0">
                <a:solidFill>
                  <a:schemeClr val="tx1"/>
                </a:solidFill>
                <a:effectLst/>
                <a:latin typeface="+mn-lt"/>
                <a:ea typeface="+mn-ea"/>
                <a:cs typeface="+mn-cs"/>
              </a:rPr>
              <a:t>Data is also interoperable between various database and annotation platforms, including, applications, work flows for analysis, storage, and processing…</a:t>
            </a:r>
          </a:p>
          <a:p>
            <a:r>
              <a:rPr lang="en-AU" sz="1200" kern="1200" dirty="0" smtClean="0">
                <a:solidFill>
                  <a:schemeClr val="tx1"/>
                </a:solidFill>
                <a:effectLst/>
                <a:latin typeface="+mn-lt"/>
                <a:ea typeface="+mn-ea"/>
                <a:cs typeface="+mn-cs"/>
              </a:rPr>
              <a:t>So how do we make our data interoperable?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1</a:t>
            </a:fld>
            <a:endParaRPr lang="en-AU"/>
          </a:p>
        </p:txBody>
      </p:sp>
    </p:spTree>
    <p:extLst>
      <p:ext uri="{BB962C8B-B14F-4D97-AF65-F5344CB8AC3E}">
        <p14:creationId xmlns:p14="http://schemas.microsoft.com/office/powerpoint/2010/main" val="297042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1. Interoperable includes the metadata and the data itself, where the data use a formal, accessible, shared and broadly applicable language for knowledge representation. </a:t>
            </a:r>
          </a:p>
          <a:p>
            <a:r>
              <a:rPr lang="en-AU" sz="1200" kern="1200" dirty="0" smtClean="0">
                <a:solidFill>
                  <a:schemeClr val="tx1"/>
                </a:solidFill>
                <a:effectLst/>
                <a:latin typeface="+mn-lt"/>
                <a:ea typeface="+mn-ea"/>
                <a:cs typeface="+mn-cs"/>
              </a:rPr>
              <a:t>Data stakeholders include both humans and machines. Human data users are not limited to researchers, they also include students, the public, and citizen scientists. Machine data users include various databases and machine learning. </a:t>
            </a:r>
          </a:p>
          <a:p>
            <a:r>
              <a:rPr lang="en-AU" sz="1200" kern="1200" dirty="0" smtClean="0">
                <a:solidFill>
                  <a:schemeClr val="tx1"/>
                </a:solidFill>
                <a:effectLst/>
                <a:latin typeface="+mn-lt"/>
                <a:ea typeface="+mn-ea"/>
                <a:cs typeface="+mn-cs"/>
              </a:rPr>
              <a:t>Interoperability maximises knowledge and research potential by bringing data together, allowing for new knowledge discovery, new relationships, and new patterns. </a:t>
            </a:r>
          </a:p>
          <a:p>
            <a:r>
              <a:rPr lang="en-AU" sz="1200" kern="1200" dirty="0" smtClean="0">
                <a:solidFill>
                  <a:schemeClr val="tx1"/>
                </a:solidFill>
                <a:effectLst/>
                <a:latin typeface="+mn-lt"/>
                <a:ea typeface="+mn-ea"/>
                <a:cs typeface="+mn-cs"/>
              </a:rPr>
              <a:t>To facilitate this, we need standard languages and standard frameworks. Data needs to be compiled in a certain way that it can be pulled into various platforms using standardised end-points and terminology. </a:t>
            </a:r>
          </a:p>
          <a:p>
            <a:r>
              <a:rPr lang="en-AU" sz="1200" kern="1200" dirty="0" smtClean="0">
                <a:solidFill>
                  <a:schemeClr val="tx1"/>
                </a:solidFill>
                <a:effectLst/>
                <a:latin typeface="+mn-lt"/>
                <a:ea typeface="+mn-ea"/>
                <a:cs typeface="+mn-cs"/>
              </a:rPr>
              <a:t>Basically, databases, machine learning, and human data users need to be able to ‘talk’ to each other.</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2</a:t>
            </a:fld>
            <a:endParaRPr lang="en-AU"/>
          </a:p>
        </p:txBody>
      </p:sp>
    </p:spTree>
    <p:extLst>
      <p:ext uri="{BB962C8B-B14F-4D97-AF65-F5344CB8AC3E}">
        <p14:creationId xmlns:p14="http://schemas.microsoft.com/office/powerpoint/2010/main" val="252878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5EDF07E-55F4-4A74-8652-ABC60AFCDA96}" type="slidenum">
              <a:rPr lang="en-AU" smtClean="0"/>
              <a:t>3</a:t>
            </a:fld>
            <a:endParaRPr lang="en-AU"/>
          </a:p>
        </p:txBody>
      </p:sp>
    </p:spTree>
    <p:extLst>
      <p:ext uri="{BB962C8B-B14F-4D97-AF65-F5344CB8AC3E}">
        <p14:creationId xmlns:p14="http://schemas.microsoft.com/office/powerpoint/2010/main" val="149481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2. In order for data to be interoperable, it is recommended to use existing vocabularies agreed on by the community. This vocabulary should also follow FAIR principals. An example is </a:t>
            </a:r>
            <a:r>
              <a:rPr lang="en-AU" sz="1200" kern="1200" dirty="0" err="1" smtClean="0">
                <a:solidFill>
                  <a:schemeClr val="tx1"/>
                </a:solidFill>
                <a:effectLst/>
                <a:latin typeface="+mn-lt"/>
                <a:ea typeface="+mn-ea"/>
                <a:cs typeface="+mn-cs"/>
              </a:rPr>
              <a:t>DarwinCore</a:t>
            </a:r>
            <a:r>
              <a:rPr lang="en-AU" sz="1200" kern="1200" dirty="0" smtClean="0">
                <a:solidFill>
                  <a:schemeClr val="tx1"/>
                </a:solidFill>
                <a:effectLst/>
                <a:latin typeface="+mn-lt"/>
                <a:ea typeface="+mn-ea"/>
                <a:cs typeface="+mn-cs"/>
              </a:rPr>
              <a:t>, a body of standards used for biological observations that provides stable terms and vocabularies for sharing biodiversity data.</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25EDF07E-55F4-4A74-8652-ABC60AFCDA96}" type="slidenum">
              <a:rPr lang="en-AU" smtClean="0"/>
              <a:t>4</a:t>
            </a:fld>
            <a:endParaRPr lang="en-AU"/>
          </a:p>
        </p:txBody>
      </p:sp>
    </p:spTree>
    <p:extLst>
      <p:ext uri="{BB962C8B-B14F-4D97-AF65-F5344CB8AC3E}">
        <p14:creationId xmlns:p14="http://schemas.microsoft.com/office/powerpoint/2010/main" val="60476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25EDF07E-55F4-4A74-8652-ABC60AFCDA96}" type="slidenum">
              <a:rPr lang="en-AU" smtClean="0"/>
              <a:t>5</a:t>
            </a:fld>
            <a:endParaRPr lang="en-AU"/>
          </a:p>
        </p:txBody>
      </p:sp>
    </p:spTree>
    <p:extLst>
      <p:ext uri="{BB962C8B-B14F-4D97-AF65-F5344CB8AC3E}">
        <p14:creationId xmlns:p14="http://schemas.microsoft.com/office/powerpoint/2010/main" val="188672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Lastly, point 3. Metadata include qualified references to other metadata. </a:t>
            </a:r>
          </a:p>
          <a:p>
            <a:r>
              <a:rPr lang="en-AU" sz="1200" kern="1200" dirty="0" smtClean="0">
                <a:solidFill>
                  <a:schemeClr val="tx1"/>
                </a:solidFill>
                <a:effectLst/>
                <a:latin typeface="+mn-lt"/>
                <a:ea typeface="+mn-ea"/>
                <a:cs typeface="+mn-cs"/>
              </a:rPr>
              <a:t>Referenced metadata includes established identifiers that allows referenced data to be findable and accessible. It is not just a reference to the other dataset, but explains what the relationship is. </a:t>
            </a:r>
          </a:p>
          <a:p>
            <a:endParaRPr lang="en-AU" baseline="0" dirty="0" smtClean="0"/>
          </a:p>
          <a:p>
            <a:r>
              <a:rPr lang="en-AU" baseline="0" dirty="0" smtClean="0"/>
              <a:t>e.g. ORCID (Open Researcher and Contributor ID), DOI (Digital object identifier), GRID (Global Research Identifier Database), Grant ID (funding identifier), and RAID (Research Activity </a:t>
            </a:r>
            <a:r>
              <a:rPr lang="en-AU" baseline="0" dirty="0" err="1" smtClean="0"/>
              <a:t>Identifer</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25EDF07E-55F4-4A74-8652-ABC60AFCDA96}" type="slidenum">
              <a:rPr lang="en-AU" smtClean="0"/>
              <a:t>6</a:t>
            </a:fld>
            <a:endParaRPr lang="en-AU"/>
          </a:p>
        </p:txBody>
      </p:sp>
    </p:spTree>
    <p:extLst>
      <p:ext uri="{BB962C8B-B14F-4D97-AF65-F5344CB8AC3E}">
        <p14:creationId xmlns:p14="http://schemas.microsoft.com/office/powerpoint/2010/main" val="315407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EDF07E-55F4-4A74-8652-ABC60AFCDA96}" type="slidenum">
              <a:rPr lang="en-AU" smtClean="0"/>
              <a:t>7</a:t>
            </a:fld>
            <a:endParaRPr lang="en-AU"/>
          </a:p>
        </p:txBody>
      </p:sp>
    </p:spTree>
    <p:extLst>
      <p:ext uri="{BB962C8B-B14F-4D97-AF65-F5344CB8AC3E}">
        <p14:creationId xmlns:p14="http://schemas.microsoft.com/office/powerpoint/2010/main" val="322743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a:t>
            </a:r>
            <a:r>
              <a:rPr lang="en-AU" baseline="0" dirty="0" smtClean="0"/>
              <a:t> make your data Interoperable, they keys points include</a:t>
            </a:r>
          </a:p>
          <a:p>
            <a:r>
              <a:rPr lang="en-AU" baseline="0" dirty="0" smtClean="0"/>
              <a:t>-</a:t>
            </a:r>
          </a:p>
          <a:p>
            <a:r>
              <a:rPr lang="en-AU" baseline="0" dirty="0" smtClean="0"/>
              <a:t>-</a:t>
            </a:r>
          </a:p>
          <a:p>
            <a:r>
              <a:rPr lang="en-AU" baseline="0" dirty="0" smtClean="0"/>
              <a:t>-</a:t>
            </a:r>
          </a:p>
          <a:p>
            <a:endParaRPr lang="en-AU" dirty="0"/>
          </a:p>
        </p:txBody>
      </p:sp>
      <p:sp>
        <p:nvSpPr>
          <p:cNvPr id="4" name="Slide Number Placeholder 3"/>
          <p:cNvSpPr>
            <a:spLocks noGrp="1"/>
          </p:cNvSpPr>
          <p:nvPr>
            <p:ph type="sldNum" sz="quarter" idx="10"/>
          </p:nvPr>
        </p:nvSpPr>
        <p:spPr/>
        <p:txBody>
          <a:bodyPr/>
          <a:lstStyle/>
          <a:p>
            <a:fld id="{25EDF07E-55F4-4A74-8652-ABC60AFCDA96}" type="slidenum">
              <a:rPr lang="en-AU" smtClean="0"/>
              <a:t>8</a:t>
            </a:fld>
            <a:endParaRPr lang="en-AU"/>
          </a:p>
        </p:txBody>
      </p:sp>
    </p:spTree>
    <p:extLst>
      <p:ext uri="{BB962C8B-B14F-4D97-AF65-F5344CB8AC3E}">
        <p14:creationId xmlns:p14="http://schemas.microsoft.com/office/powerpoint/2010/main" val="342026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1396EE-0209-45DA-98AD-9CE157602AB1}" type="datetimeFigureOut">
              <a:rPr lang="en-AU" smtClean="0"/>
              <a:t>30/03/2021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277900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1396EE-0209-45DA-98AD-9CE157602AB1}" type="datetimeFigureOut">
              <a:rPr lang="en-AU" smtClean="0"/>
              <a:t>30/03/2021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334798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1396EE-0209-45DA-98AD-9CE157602AB1}" type="datetimeFigureOut">
              <a:rPr lang="en-AU" smtClean="0"/>
              <a:t>30/03/2021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361988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1396EE-0209-45DA-98AD-9CE157602AB1}" type="datetimeFigureOut">
              <a:rPr lang="en-AU" smtClean="0"/>
              <a:t>30/03/2021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320985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396EE-0209-45DA-98AD-9CE157602AB1}" type="datetimeFigureOut">
              <a:rPr lang="en-AU" smtClean="0"/>
              <a:t>30/03/2021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169805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1396EE-0209-45DA-98AD-9CE157602AB1}" type="datetimeFigureOut">
              <a:rPr lang="en-AU" smtClean="0"/>
              <a:t>30/03/2021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168112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1396EE-0209-45DA-98AD-9CE157602AB1}" type="datetimeFigureOut">
              <a:rPr lang="en-AU" smtClean="0"/>
              <a:t>30/03/2021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198033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1396EE-0209-45DA-98AD-9CE157602AB1}" type="datetimeFigureOut">
              <a:rPr lang="en-AU" smtClean="0"/>
              <a:t>30/03/2021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38249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396EE-0209-45DA-98AD-9CE157602AB1}" type="datetimeFigureOut">
              <a:rPr lang="en-AU" smtClean="0"/>
              <a:t>30/03/2021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91555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396EE-0209-45DA-98AD-9CE157602AB1}" type="datetimeFigureOut">
              <a:rPr lang="en-AU" smtClean="0"/>
              <a:t>30/03/2021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289819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396EE-0209-45DA-98AD-9CE157602AB1}" type="datetimeFigureOut">
              <a:rPr lang="en-AU" smtClean="0"/>
              <a:t>30/03/2021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B237EE-1FAA-48E1-A2CB-900105F58986}" type="slidenum">
              <a:rPr lang="en-AU" smtClean="0"/>
              <a:t>‹#›</a:t>
            </a:fld>
            <a:endParaRPr lang="en-AU"/>
          </a:p>
        </p:txBody>
      </p:sp>
    </p:spTree>
    <p:extLst>
      <p:ext uri="{BB962C8B-B14F-4D97-AF65-F5344CB8AC3E}">
        <p14:creationId xmlns:p14="http://schemas.microsoft.com/office/powerpoint/2010/main" val="251056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396EE-0209-45DA-98AD-9CE157602AB1}" type="datetimeFigureOut">
              <a:rPr lang="en-AU" smtClean="0"/>
              <a:t>30/03/2021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237EE-1FAA-48E1-A2CB-900105F58986}" type="slidenum">
              <a:rPr lang="en-AU" smtClean="0"/>
              <a:t>‹#›</a:t>
            </a:fld>
            <a:endParaRPr lang="en-AU"/>
          </a:p>
        </p:txBody>
      </p:sp>
    </p:spTree>
    <p:extLst>
      <p:ext uri="{BB962C8B-B14F-4D97-AF65-F5344CB8AC3E}">
        <p14:creationId xmlns:p14="http://schemas.microsoft.com/office/powerpoint/2010/main" val="223317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8.m4a"/><Relationship Id="rId7" Type="http://schemas.openxmlformats.org/officeDocument/2006/relationships/image" Target="../media/image17.png"/><Relationship Id="rId2" Type="http://schemas.microsoft.com/office/2007/relationships/media" Target="../media/media8.m4a"/><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r="1098" b="4453"/>
          <a:stretch/>
        </p:blipFill>
        <p:spPr>
          <a:xfrm>
            <a:off x="-19220" y="751589"/>
            <a:ext cx="12211220" cy="1285742"/>
          </a:xfrm>
          <a:prstGeom prst="rect">
            <a:avLst/>
          </a:prstGeom>
        </p:spPr>
      </p:pic>
      <p:sp>
        <p:nvSpPr>
          <p:cNvPr id="7" name="Rectangle 6"/>
          <p:cNvSpPr/>
          <p:nvPr/>
        </p:nvSpPr>
        <p:spPr>
          <a:xfrm>
            <a:off x="288366" y="944294"/>
            <a:ext cx="2929246" cy="352301"/>
          </a:xfrm>
          <a:prstGeom prst="rect">
            <a:avLst/>
          </a:prstGeom>
          <a:solidFill>
            <a:srgbClr val="00313C"/>
          </a:solidFill>
          <a:ln>
            <a:solidFill>
              <a:srgbClr val="003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253607" y="1511627"/>
            <a:ext cx="6000997" cy="127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0" y="-174451"/>
            <a:ext cx="10199681" cy="1107996"/>
          </a:xfrm>
          <a:prstGeom prst="rect">
            <a:avLst/>
          </a:prstGeom>
          <a:noFill/>
        </p:spPr>
        <p:txBody>
          <a:bodyPr wrap="square" rtlCol="0">
            <a:spAutoFit/>
          </a:bodyPr>
          <a:lstStyle/>
          <a:p>
            <a:r>
              <a:rPr lang="en-AU" sz="6600" spc="600" dirty="0" smtClean="0"/>
              <a:t>FA</a:t>
            </a:r>
            <a:r>
              <a:rPr lang="en-AU" sz="6600" spc="600" dirty="0" smtClean="0">
                <a:solidFill>
                  <a:schemeClr val="accent2"/>
                </a:solidFill>
                <a:latin typeface="Curlz MT" panose="04040404050702020202" pitchFamily="82" charset="0"/>
              </a:rPr>
              <a:t>I</a:t>
            </a:r>
            <a:r>
              <a:rPr lang="en-AU" sz="6600" spc="600" dirty="0" smtClean="0"/>
              <a:t>R</a:t>
            </a:r>
            <a:endParaRPr lang="en-AU" sz="6000" spc="600" dirty="0"/>
          </a:p>
        </p:txBody>
      </p:sp>
      <p:sp>
        <p:nvSpPr>
          <p:cNvPr id="10" name="TextBox 9"/>
          <p:cNvSpPr txBox="1"/>
          <p:nvPr/>
        </p:nvSpPr>
        <p:spPr>
          <a:xfrm>
            <a:off x="2196935" y="522729"/>
            <a:ext cx="6499761" cy="1107996"/>
          </a:xfrm>
          <a:prstGeom prst="rect">
            <a:avLst/>
          </a:prstGeom>
          <a:solidFill>
            <a:schemeClr val="bg1"/>
          </a:solidFill>
          <a:ln>
            <a:solidFill>
              <a:schemeClr val="accent2"/>
            </a:solidFill>
          </a:ln>
        </p:spPr>
        <p:txBody>
          <a:bodyPr wrap="square" rtlCol="0" anchor="ctr">
            <a:spAutoFit/>
          </a:bodyPr>
          <a:lstStyle/>
          <a:p>
            <a:pPr algn="ctr"/>
            <a:r>
              <a:rPr lang="en-AU" sz="6600" dirty="0" smtClean="0"/>
              <a:t>Interoperable</a:t>
            </a:r>
            <a:endParaRPr lang="en-AU" sz="6600" dirty="0"/>
          </a:p>
        </p:txBody>
      </p:sp>
      <p:sp>
        <p:nvSpPr>
          <p:cNvPr id="2" name="TextBox 1"/>
          <p:cNvSpPr txBox="1"/>
          <p:nvPr/>
        </p:nvSpPr>
        <p:spPr>
          <a:xfrm>
            <a:off x="593387" y="3005848"/>
            <a:ext cx="9095361" cy="2597284"/>
          </a:xfrm>
          <a:prstGeom prst="rect">
            <a:avLst/>
          </a:prstGeom>
          <a:noFill/>
        </p:spPr>
        <p:txBody>
          <a:bodyPr wrap="square" rtlCol="0">
            <a:spAutoFit/>
          </a:bodyPr>
          <a:lstStyle/>
          <a:p>
            <a:r>
              <a:rPr lang="en-AU" sz="3200" i="1" dirty="0" smtClean="0">
                <a:solidFill>
                  <a:srgbClr val="00607A"/>
                </a:solidFill>
              </a:rPr>
              <a:t>“The </a:t>
            </a:r>
            <a:r>
              <a:rPr lang="en-AU" sz="3200" i="1" dirty="0">
                <a:solidFill>
                  <a:srgbClr val="00607A"/>
                </a:solidFill>
              </a:rPr>
              <a:t>data usually need to be integrated with other data. In addition, the data need to interoperate with applications or workflows for analysis, storage, and </a:t>
            </a:r>
            <a:r>
              <a:rPr lang="en-AU" sz="3200" i="1" dirty="0" smtClean="0">
                <a:solidFill>
                  <a:srgbClr val="00607A"/>
                </a:solidFill>
              </a:rPr>
              <a:t>processing”</a:t>
            </a:r>
          </a:p>
          <a:p>
            <a:pPr algn="r"/>
            <a:r>
              <a:rPr lang="en-AU" sz="3200" dirty="0">
                <a:solidFill>
                  <a:srgbClr val="00607A"/>
                </a:solidFill>
              </a:rPr>
              <a:t>		</a:t>
            </a:r>
            <a:r>
              <a:rPr lang="en-AU" dirty="0">
                <a:solidFill>
                  <a:srgbClr val="00607A"/>
                </a:solidFill>
              </a:rPr>
              <a:t>	- https://www.go-fair.org/fair-principles/</a:t>
            </a:r>
          </a:p>
        </p:txBody>
      </p:sp>
      <p:pic>
        <p:nvPicPr>
          <p:cNvPr id="1026" name="Picture 2"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0725" t="3909" r="14020" b="10131"/>
          <a:stretch/>
        </p:blipFill>
        <p:spPr bwMode="auto">
          <a:xfrm>
            <a:off x="9628753" y="2008925"/>
            <a:ext cx="2478941" cy="2295565"/>
          </a:xfrm>
          <a:prstGeom prst="rect">
            <a:avLst/>
          </a:prstGeom>
          <a:noFill/>
          <a:extLst>
            <a:ext uri="{909E8E84-426E-40DD-AFC4-6F175D3DCCD1}">
              <a14:hiddenFill xmlns:a14="http://schemas.microsoft.com/office/drawing/2010/main">
                <a:solidFill>
                  <a:srgbClr val="FFFFFF"/>
                </a:solidFill>
              </a14:hiddenFill>
            </a:ext>
          </a:extLst>
        </p:spPr>
      </p:pic>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83745277"/>
      </p:ext>
    </p:extLst>
  </p:cSld>
  <p:clrMapOvr>
    <a:masterClrMapping/>
  </p:clrMapOvr>
  <mc:AlternateContent xmlns:mc="http://schemas.openxmlformats.org/markup-compatibility/2006" xmlns:p14="http://schemas.microsoft.com/office/powerpoint/2010/main">
    <mc:Choice Requires="p14">
      <p:transition spd="slow" p14:dur="2000" advTm="21319"/>
    </mc:Choice>
    <mc:Fallback xmlns="">
      <p:transition spd="slow" advTm="21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0" y="0"/>
            <a:ext cx="12192000" cy="1187532"/>
          </a:xfrm>
          <a:prstGeom prst="rect">
            <a:avLst/>
          </a:prstGeom>
        </p:spPr>
      </p:pic>
      <p:sp>
        <p:nvSpPr>
          <p:cNvPr id="4" name="TextBox 3"/>
          <p:cNvSpPr txBox="1"/>
          <p:nvPr/>
        </p:nvSpPr>
        <p:spPr>
          <a:xfrm>
            <a:off x="322491" y="116712"/>
            <a:ext cx="11148021" cy="954107"/>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1. (meta)data use a </a:t>
            </a:r>
            <a:r>
              <a:rPr lang="en-AU" sz="2800" u="sng" dirty="0" smtClean="0">
                <a:solidFill>
                  <a:schemeClr val="bg1"/>
                </a:solidFill>
                <a:effectLst>
                  <a:outerShdw blurRad="38100" dist="38100" dir="2700000" algn="tl">
                    <a:srgbClr val="000000">
                      <a:alpha val="43137"/>
                    </a:srgbClr>
                  </a:outerShdw>
                </a:effectLst>
              </a:rPr>
              <a:t>formal, accessible, shared, and broadly applicable language for knowledge representation.</a:t>
            </a:r>
            <a:endParaRPr lang="en-AU" sz="2800" u="sng" dirty="0">
              <a:solidFill>
                <a:schemeClr val="bg1"/>
              </a:solidFill>
              <a:effectLst>
                <a:outerShdw blurRad="38100" dist="38100" dir="2700000" algn="tl">
                  <a:srgbClr val="000000">
                    <a:alpha val="43137"/>
                  </a:srgbClr>
                </a:outerShdw>
              </a:effectLst>
            </a:endParaRPr>
          </a:p>
        </p:txBody>
      </p:sp>
      <p:pic>
        <p:nvPicPr>
          <p:cNvPr id="2050" name="Picture 2" descr="computer | History, Networking, Operating Systems, &amp; Facts | Britan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202" y="1721477"/>
            <a:ext cx="1579417" cy="1082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Researchers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0560" y="4732817"/>
            <a:ext cx="1594050" cy="116751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Group Of People Background clipart - Product, Illustration, People,  transparent clip ar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Group Of People Background clipart - Product, Illustration, People,  transpar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Clipart Panda - Free Clipart Images"/>
          <p:cNvSpPr>
            <a:spLocks noChangeAspect="1" noChangeArrowheads="1"/>
          </p:cNvSpPr>
          <p:nvPr/>
        </p:nvSpPr>
        <p:spPr bwMode="auto">
          <a:xfrm>
            <a:off x="155575" y="-8461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6" name="Picture 18" descr="Vector Illustration - Group of casual people face big crowd diverse. EPS  Clipart gg78798215 - GoGraph"/>
          <p:cNvPicPr>
            <a:picLocks noChangeAspect="1" noChangeArrowheads="1"/>
          </p:cNvPicPr>
          <p:nvPr/>
        </p:nvPicPr>
        <p:blipFill rotWithShape="1">
          <a:blip r:embed="rId8">
            <a:extLst>
              <a:ext uri="{28A0092B-C50C-407E-A947-70E740481C1C}">
                <a14:useLocalDpi xmlns:a14="http://schemas.microsoft.com/office/drawing/2010/main" val="0"/>
              </a:ext>
            </a:extLst>
          </a:blip>
          <a:srcRect b="10493"/>
          <a:stretch/>
        </p:blipFill>
        <p:spPr bwMode="auto">
          <a:xfrm>
            <a:off x="1870075" y="3407762"/>
            <a:ext cx="1650075" cy="108122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0" descr="Possession Clipart Storage - Database Clipart - Png Download (#771346) -  PinClipart"/>
          <p:cNvSpPr>
            <a:spLocks noChangeAspect="1" noChangeArrowheads="1"/>
          </p:cNvSpPr>
          <p:nvPr/>
        </p:nvSpPr>
        <p:spPr bwMode="auto">
          <a:xfrm>
            <a:off x="155575" y="-998538"/>
            <a:ext cx="172402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26" descr="Database Clipart Powerpoint - Database Icon - Free Transparent PNG Clipart  Images Download"/>
          <p:cNvSpPr>
            <a:spLocks noChangeAspect="1" noChangeArrowheads="1"/>
          </p:cNvSpPr>
          <p:nvPr/>
        </p:nvSpPr>
        <p:spPr bwMode="auto">
          <a:xfrm>
            <a:off x="155575" y="-8223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8" descr="Database Clipart Powerpoint - Database Icon - Free Transparent PNG Clipart  Images Download"/>
          <p:cNvSpPr>
            <a:spLocks noChangeAspect="1" noChangeArrowheads="1"/>
          </p:cNvSpPr>
          <p:nvPr/>
        </p:nvSpPr>
        <p:spPr bwMode="auto">
          <a:xfrm>
            <a:off x="307975" y="-6699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30" descr="Database Clipart Powerpoint - Database Icon - Free Transparent PNG Clipart  Images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34" descr="Free Database Server Cliparts, Download Free Clip Art, Free Clip Art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84" name="Picture 36" descr="Sql database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5636" y="2043113"/>
            <a:ext cx="1035554" cy="12499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8540915" y="2993365"/>
            <a:ext cx="1461260" cy="1762107"/>
          </a:xfrm>
          <a:prstGeom prst="rect">
            <a:avLst/>
          </a:prstGeom>
        </p:spPr>
      </p:pic>
      <p:pic>
        <p:nvPicPr>
          <p:cNvPr id="26" name="Picture 25"/>
          <p:cNvPicPr>
            <a:picLocks noChangeAspect="1"/>
          </p:cNvPicPr>
          <p:nvPr/>
        </p:nvPicPr>
        <p:blipFill>
          <a:blip r:embed="rId10">
            <a:duotone>
              <a:schemeClr val="accent2">
                <a:shade val="45000"/>
                <a:satMod val="135000"/>
              </a:schemeClr>
              <a:prstClr val="white"/>
            </a:duotone>
          </a:blip>
          <a:stretch>
            <a:fillRect/>
          </a:stretch>
        </p:blipFill>
        <p:spPr>
          <a:xfrm>
            <a:off x="7272678" y="4982901"/>
            <a:ext cx="1372932" cy="963732"/>
          </a:xfrm>
          <a:prstGeom prst="rect">
            <a:avLst/>
          </a:prstGeom>
        </p:spPr>
      </p:pic>
      <p:cxnSp>
        <p:nvCxnSpPr>
          <p:cNvPr id="20" name="Straight Connector 19"/>
          <p:cNvCxnSpPr/>
          <p:nvPr/>
        </p:nvCxnSpPr>
        <p:spPr>
          <a:xfrm flipH="1">
            <a:off x="3195355" y="2771155"/>
            <a:ext cx="816015" cy="636607"/>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11076" y="4488987"/>
            <a:ext cx="808570" cy="847227"/>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77115" y="5550061"/>
            <a:ext cx="2494343" cy="36241"/>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50780" y="2529162"/>
            <a:ext cx="2666035" cy="427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041133" y="2720626"/>
            <a:ext cx="709327" cy="45644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540915" y="4592202"/>
            <a:ext cx="851941" cy="975979"/>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530560" y="3924867"/>
            <a:ext cx="5219900" cy="4792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20150" y="3077104"/>
            <a:ext cx="3696665" cy="90177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66" idx="3"/>
          </p:cNvCxnSpPr>
          <p:nvPr/>
        </p:nvCxnSpPr>
        <p:spPr>
          <a:xfrm>
            <a:off x="3520150" y="3948375"/>
            <a:ext cx="3907525" cy="128765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864619" y="3939948"/>
            <a:ext cx="3831293" cy="968669"/>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36165" y="2673939"/>
            <a:ext cx="4369442" cy="124655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57" name="TextBox 2056"/>
          <p:cNvSpPr txBox="1"/>
          <p:nvPr/>
        </p:nvSpPr>
        <p:spPr>
          <a:xfrm rot="19183734">
            <a:off x="1923289" y="1901551"/>
            <a:ext cx="1864613"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Machine Learning</a:t>
            </a:r>
            <a:endParaRPr lang="en-AU" dirty="0">
              <a:solidFill>
                <a:schemeClr val="bg1">
                  <a:lumMod val="65000"/>
                </a:schemeClr>
              </a:solidFill>
            </a:endParaRPr>
          </a:p>
        </p:txBody>
      </p:sp>
      <p:sp>
        <p:nvSpPr>
          <p:cNvPr id="59" name="TextBox 58"/>
          <p:cNvSpPr txBox="1"/>
          <p:nvPr/>
        </p:nvSpPr>
        <p:spPr>
          <a:xfrm rot="16200000">
            <a:off x="1137296" y="3763708"/>
            <a:ext cx="750526"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Public</a:t>
            </a:r>
            <a:endParaRPr lang="en-AU" dirty="0">
              <a:solidFill>
                <a:schemeClr val="bg1">
                  <a:lumMod val="65000"/>
                </a:schemeClr>
              </a:solidFill>
            </a:endParaRPr>
          </a:p>
        </p:txBody>
      </p:sp>
      <p:sp>
        <p:nvSpPr>
          <p:cNvPr id="60" name="TextBox 59"/>
          <p:cNvSpPr txBox="1"/>
          <p:nvPr/>
        </p:nvSpPr>
        <p:spPr>
          <a:xfrm rot="2726269">
            <a:off x="2828378" y="5877994"/>
            <a:ext cx="1314591"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Researchers</a:t>
            </a:r>
            <a:endParaRPr lang="en-AU" dirty="0">
              <a:solidFill>
                <a:schemeClr val="bg1">
                  <a:lumMod val="65000"/>
                </a:schemeClr>
              </a:solidFill>
            </a:endParaRPr>
          </a:p>
        </p:txBody>
      </p:sp>
      <p:sp>
        <p:nvSpPr>
          <p:cNvPr id="2058" name="TextBox 2057"/>
          <p:cNvSpPr txBox="1"/>
          <p:nvPr/>
        </p:nvSpPr>
        <p:spPr>
          <a:xfrm rot="5400000">
            <a:off x="9646478" y="3610298"/>
            <a:ext cx="1875706"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Various databases</a:t>
            </a:r>
            <a:endParaRPr lang="en-AU" dirty="0">
              <a:solidFill>
                <a:schemeClr val="bg1">
                  <a:lumMod val="65000"/>
                </a:schemeClr>
              </a:solidFill>
            </a:endParaRPr>
          </a:p>
        </p:txBody>
      </p:sp>
      <p:cxnSp>
        <p:nvCxnSpPr>
          <p:cNvPr id="62" name="Straight Connector 61"/>
          <p:cNvCxnSpPr/>
          <p:nvPr/>
        </p:nvCxnSpPr>
        <p:spPr>
          <a:xfrm>
            <a:off x="7736658" y="3171098"/>
            <a:ext cx="37435" cy="1811803"/>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65346" y="2728440"/>
            <a:ext cx="44947" cy="2086628"/>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864619" y="3091333"/>
            <a:ext cx="2352196" cy="1803055"/>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86972" y="2699325"/>
            <a:ext cx="3140703" cy="2490405"/>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4" name="Audio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41561907"/>
      </p:ext>
    </p:extLst>
  </p:cSld>
  <p:clrMapOvr>
    <a:masterClrMapping/>
  </p:clrMapOvr>
  <mc:AlternateContent xmlns:mc="http://schemas.openxmlformats.org/markup-compatibility/2006" xmlns:p14="http://schemas.microsoft.com/office/powerpoint/2010/main">
    <mc:Choice Requires="p14">
      <p:transition spd="slow" p14:dur="2000" advTm="63360"/>
    </mc:Choice>
    <mc:Fallback xmlns="">
      <p:transition spd="slow" advTm="63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0" y="0"/>
            <a:ext cx="12192000" cy="1187532"/>
          </a:xfrm>
          <a:prstGeom prst="rect">
            <a:avLst/>
          </a:prstGeom>
        </p:spPr>
      </p:pic>
      <p:sp>
        <p:nvSpPr>
          <p:cNvPr id="4" name="TextBox 3"/>
          <p:cNvSpPr txBox="1"/>
          <p:nvPr/>
        </p:nvSpPr>
        <p:spPr>
          <a:xfrm>
            <a:off x="322491" y="116712"/>
            <a:ext cx="11148021" cy="954107"/>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1. (meta)data use a </a:t>
            </a:r>
            <a:r>
              <a:rPr lang="en-AU" sz="2800" u="sng" dirty="0" smtClean="0">
                <a:solidFill>
                  <a:schemeClr val="bg1"/>
                </a:solidFill>
                <a:effectLst>
                  <a:outerShdw blurRad="38100" dist="38100" dir="2700000" algn="tl">
                    <a:srgbClr val="000000">
                      <a:alpha val="43137"/>
                    </a:srgbClr>
                  </a:outerShdw>
                </a:effectLst>
              </a:rPr>
              <a:t>formal, accessible, shared, and broadly applicable language for knowledge representation.</a:t>
            </a:r>
            <a:endParaRPr lang="en-AU" sz="2800" u="sng" dirty="0">
              <a:solidFill>
                <a:schemeClr val="bg1"/>
              </a:solidFill>
              <a:effectLst>
                <a:outerShdw blurRad="38100" dist="38100" dir="2700000" algn="tl">
                  <a:srgbClr val="000000">
                    <a:alpha val="43137"/>
                  </a:srgbClr>
                </a:outerShdw>
              </a:effectLst>
            </a:endParaRPr>
          </a:p>
        </p:txBody>
      </p:sp>
      <p:pic>
        <p:nvPicPr>
          <p:cNvPr id="2050" name="Picture 2" descr="computer | History, Networking, Operating Systems, &amp; Facts | Britan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202" y="1721477"/>
            <a:ext cx="1579417" cy="1082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Researchers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0560" y="4732817"/>
            <a:ext cx="1594050" cy="116751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Group Of People Background clipart - Product, Illustration, People,  transparent clip ar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Group Of People Background clipart - Product, Illustration, People,  transpar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Clipart Panda - Free Clipart Images"/>
          <p:cNvSpPr>
            <a:spLocks noChangeAspect="1" noChangeArrowheads="1"/>
          </p:cNvSpPr>
          <p:nvPr/>
        </p:nvSpPr>
        <p:spPr bwMode="auto">
          <a:xfrm>
            <a:off x="155575" y="-8461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6" name="Picture 18" descr="Vector Illustration - Group of casual people face big crowd diverse. EPS  Clipart gg78798215 - GoGraph"/>
          <p:cNvPicPr>
            <a:picLocks noChangeAspect="1" noChangeArrowheads="1"/>
          </p:cNvPicPr>
          <p:nvPr/>
        </p:nvPicPr>
        <p:blipFill rotWithShape="1">
          <a:blip r:embed="rId8">
            <a:extLst>
              <a:ext uri="{28A0092B-C50C-407E-A947-70E740481C1C}">
                <a14:useLocalDpi xmlns:a14="http://schemas.microsoft.com/office/drawing/2010/main" val="0"/>
              </a:ext>
            </a:extLst>
          </a:blip>
          <a:srcRect b="10493"/>
          <a:stretch/>
        </p:blipFill>
        <p:spPr bwMode="auto">
          <a:xfrm>
            <a:off x="1870075" y="3407762"/>
            <a:ext cx="1650075" cy="108122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0" descr="Possession Clipart Storage - Database Clipart - Png Download (#771346) -  PinClipart"/>
          <p:cNvSpPr>
            <a:spLocks noChangeAspect="1" noChangeArrowheads="1"/>
          </p:cNvSpPr>
          <p:nvPr/>
        </p:nvSpPr>
        <p:spPr bwMode="auto">
          <a:xfrm>
            <a:off x="155575" y="-998538"/>
            <a:ext cx="172402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26" descr="Database Clipart Powerpoint - Database Icon - Free Transparent PNG Clipart  Images Download"/>
          <p:cNvSpPr>
            <a:spLocks noChangeAspect="1" noChangeArrowheads="1"/>
          </p:cNvSpPr>
          <p:nvPr/>
        </p:nvSpPr>
        <p:spPr bwMode="auto">
          <a:xfrm>
            <a:off x="155575" y="-8223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8" descr="Database Clipart Powerpoint - Database Icon - Free Transparent PNG Clipart  Images Download"/>
          <p:cNvSpPr>
            <a:spLocks noChangeAspect="1" noChangeArrowheads="1"/>
          </p:cNvSpPr>
          <p:nvPr/>
        </p:nvSpPr>
        <p:spPr bwMode="auto">
          <a:xfrm>
            <a:off x="307975" y="-6699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30" descr="Database Clipart Powerpoint - Database Icon - Free Transparent PNG Clipart  Images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34" descr="Free Database Server Cliparts, Download Free Clip Art, Free Clip Art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84" name="Picture 36" descr="Sql database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5636" y="2043113"/>
            <a:ext cx="1035554" cy="12499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8540915" y="2993365"/>
            <a:ext cx="1461260" cy="1762107"/>
          </a:xfrm>
          <a:prstGeom prst="rect">
            <a:avLst/>
          </a:prstGeom>
        </p:spPr>
      </p:pic>
      <p:pic>
        <p:nvPicPr>
          <p:cNvPr id="26" name="Picture 25"/>
          <p:cNvPicPr>
            <a:picLocks noChangeAspect="1"/>
          </p:cNvPicPr>
          <p:nvPr/>
        </p:nvPicPr>
        <p:blipFill>
          <a:blip r:embed="rId10">
            <a:duotone>
              <a:schemeClr val="accent2">
                <a:shade val="45000"/>
                <a:satMod val="135000"/>
              </a:schemeClr>
              <a:prstClr val="white"/>
            </a:duotone>
          </a:blip>
          <a:stretch>
            <a:fillRect/>
          </a:stretch>
        </p:blipFill>
        <p:spPr>
          <a:xfrm>
            <a:off x="7272678" y="4982901"/>
            <a:ext cx="1372932" cy="963732"/>
          </a:xfrm>
          <a:prstGeom prst="rect">
            <a:avLst/>
          </a:prstGeom>
        </p:spPr>
      </p:pic>
      <p:cxnSp>
        <p:nvCxnSpPr>
          <p:cNvPr id="20" name="Straight Connector 19"/>
          <p:cNvCxnSpPr/>
          <p:nvPr/>
        </p:nvCxnSpPr>
        <p:spPr>
          <a:xfrm flipH="1">
            <a:off x="3195355" y="2771155"/>
            <a:ext cx="816015" cy="636607"/>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11076" y="4488987"/>
            <a:ext cx="808570" cy="847227"/>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77115" y="5550061"/>
            <a:ext cx="2494343" cy="36241"/>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50780" y="2529162"/>
            <a:ext cx="2666035" cy="427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041133" y="2720626"/>
            <a:ext cx="709327" cy="45644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540915" y="4592202"/>
            <a:ext cx="851941" cy="975979"/>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530560" y="3924867"/>
            <a:ext cx="5219900" cy="4792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20150" y="3077104"/>
            <a:ext cx="3696665" cy="90177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66" idx="3"/>
          </p:cNvCxnSpPr>
          <p:nvPr/>
        </p:nvCxnSpPr>
        <p:spPr>
          <a:xfrm>
            <a:off x="3520150" y="3948375"/>
            <a:ext cx="3907525" cy="128765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864619" y="3939948"/>
            <a:ext cx="3831293" cy="968669"/>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36165" y="2673939"/>
            <a:ext cx="4369442" cy="1246552"/>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57" name="TextBox 2056"/>
          <p:cNvSpPr txBox="1"/>
          <p:nvPr/>
        </p:nvSpPr>
        <p:spPr>
          <a:xfrm rot="19183734">
            <a:off x="1923289" y="1901551"/>
            <a:ext cx="1864613"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Machine Learning</a:t>
            </a:r>
            <a:endParaRPr lang="en-AU" dirty="0">
              <a:solidFill>
                <a:schemeClr val="bg1">
                  <a:lumMod val="65000"/>
                </a:schemeClr>
              </a:solidFill>
            </a:endParaRPr>
          </a:p>
        </p:txBody>
      </p:sp>
      <p:sp>
        <p:nvSpPr>
          <p:cNvPr id="59" name="TextBox 58"/>
          <p:cNvSpPr txBox="1"/>
          <p:nvPr/>
        </p:nvSpPr>
        <p:spPr>
          <a:xfrm rot="16200000">
            <a:off x="1137296" y="3763708"/>
            <a:ext cx="750526"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Public</a:t>
            </a:r>
            <a:endParaRPr lang="en-AU" dirty="0">
              <a:solidFill>
                <a:schemeClr val="bg1">
                  <a:lumMod val="65000"/>
                </a:schemeClr>
              </a:solidFill>
            </a:endParaRPr>
          </a:p>
        </p:txBody>
      </p:sp>
      <p:sp>
        <p:nvSpPr>
          <p:cNvPr id="60" name="TextBox 59"/>
          <p:cNvSpPr txBox="1"/>
          <p:nvPr/>
        </p:nvSpPr>
        <p:spPr>
          <a:xfrm rot="2726269">
            <a:off x="2828378" y="5877994"/>
            <a:ext cx="1314591"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Researchers</a:t>
            </a:r>
            <a:endParaRPr lang="en-AU" dirty="0">
              <a:solidFill>
                <a:schemeClr val="bg1">
                  <a:lumMod val="65000"/>
                </a:schemeClr>
              </a:solidFill>
            </a:endParaRPr>
          </a:p>
        </p:txBody>
      </p:sp>
      <p:sp>
        <p:nvSpPr>
          <p:cNvPr id="2058" name="TextBox 2057"/>
          <p:cNvSpPr txBox="1"/>
          <p:nvPr/>
        </p:nvSpPr>
        <p:spPr>
          <a:xfrm rot="5400000">
            <a:off x="9646478" y="3610298"/>
            <a:ext cx="1875706" cy="369332"/>
          </a:xfrm>
          <a:prstGeom prst="rect">
            <a:avLst/>
          </a:prstGeom>
          <a:noFill/>
          <a:ln>
            <a:solidFill>
              <a:schemeClr val="bg1">
                <a:lumMod val="50000"/>
              </a:schemeClr>
            </a:solidFill>
          </a:ln>
        </p:spPr>
        <p:txBody>
          <a:bodyPr wrap="none" rtlCol="0">
            <a:spAutoFit/>
          </a:bodyPr>
          <a:lstStyle/>
          <a:p>
            <a:r>
              <a:rPr lang="en-AU" dirty="0" smtClean="0">
                <a:solidFill>
                  <a:schemeClr val="bg1">
                    <a:lumMod val="65000"/>
                  </a:schemeClr>
                </a:solidFill>
              </a:rPr>
              <a:t>Various databases</a:t>
            </a:r>
            <a:endParaRPr lang="en-AU" dirty="0">
              <a:solidFill>
                <a:schemeClr val="bg1">
                  <a:lumMod val="65000"/>
                </a:schemeClr>
              </a:solidFill>
            </a:endParaRPr>
          </a:p>
        </p:txBody>
      </p:sp>
      <p:cxnSp>
        <p:nvCxnSpPr>
          <p:cNvPr id="62" name="Straight Connector 61"/>
          <p:cNvCxnSpPr/>
          <p:nvPr/>
        </p:nvCxnSpPr>
        <p:spPr>
          <a:xfrm>
            <a:off x="7736658" y="3171098"/>
            <a:ext cx="37435" cy="1811803"/>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65346" y="2728440"/>
            <a:ext cx="44947" cy="2086628"/>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864619" y="3091333"/>
            <a:ext cx="2352196" cy="1803055"/>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86972" y="2699325"/>
            <a:ext cx="3140703" cy="2490405"/>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69" name="Oval Callout 2068"/>
          <p:cNvSpPr/>
          <p:nvPr/>
        </p:nvSpPr>
        <p:spPr>
          <a:xfrm>
            <a:off x="43835" y="4392592"/>
            <a:ext cx="2789781" cy="216304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How could your research be benefited by accessing other data and ML capabilities?</a:t>
            </a:r>
            <a:endParaRPr lang="en-AU" dirty="0">
              <a:solidFill>
                <a:schemeClr val="tx1"/>
              </a:solidFill>
            </a:endParaRPr>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572196055"/>
      </p:ext>
    </p:extLst>
  </p:cSld>
  <p:clrMapOvr>
    <a:masterClrMapping/>
  </p:clrMapOvr>
  <mc:AlternateContent xmlns:mc="http://schemas.openxmlformats.org/markup-compatibility/2006" xmlns:p14="http://schemas.microsoft.com/office/powerpoint/2010/main">
    <mc:Choice Requires="p14">
      <p:transition spd="slow" p14:dur="2000" advTm="3727"/>
    </mc:Choice>
    <mc:Fallback xmlns="">
      <p:transition spd="slow" advTm="3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2069"/>
                                        </p:tgtEl>
                                        <p:attrNameLst>
                                          <p:attrName>style.visibility</p:attrName>
                                        </p:attrNameLst>
                                      </p:cBhvr>
                                      <p:to>
                                        <p:strVal val="visible"/>
                                      </p:to>
                                    </p:set>
                                    <p:anim calcmode="lin" valueType="num">
                                      <p:cBhvr additive="base">
                                        <p:cTn id="10" dur="500" fill="hold"/>
                                        <p:tgtEl>
                                          <p:spTgt spid="2069"/>
                                        </p:tgtEl>
                                        <p:attrNameLst>
                                          <p:attrName>ppt_x</p:attrName>
                                        </p:attrNameLst>
                                      </p:cBhvr>
                                      <p:tavLst>
                                        <p:tav tm="0">
                                          <p:val>
                                            <p:strVal val="#ppt_x"/>
                                          </p:val>
                                        </p:tav>
                                        <p:tav tm="100000">
                                          <p:val>
                                            <p:strVal val="#ppt_x"/>
                                          </p:val>
                                        </p:tav>
                                      </p:tavLst>
                                    </p:anim>
                                    <p:anim calcmode="lin" valueType="num">
                                      <p:cBhvr additive="base">
                                        <p:cTn id="11" dur="500" fill="hold"/>
                                        <p:tgtEl>
                                          <p:spTgt spid="2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8"/>
                </p:tgtEl>
              </p:cMediaNode>
            </p:audio>
          </p:childTnLst>
        </p:cTn>
      </p:par>
    </p:tnLst>
    <p:bldLst>
      <p:bldP spid="20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7483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43905" y="301004"/>
            <a:ext cx="10019490" cy="523220"/>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2. (meta)data use </a:t>
            </a:r>
            <a:r>
              <a:rPr lang="en-AU" sz="2800" u="sng" dirty="0" smtClean="0">
                <a:solidFill>
                  <a:schemeClr val="bg1"/>
                </a:solidFill>
                <a:effectLst>
                  <a:outerShdw blurRad="38100" dist="38100" dir="2700000" algn="tl">
                    <a:srgbClr val="000000">
                      <a:alpha val="43137"/>
                    </a:srgbClr>
                  </a:outerShdw>
                </a:effectLst>
              </a:rPr>
              <a:t>vocabularies that follow FAIR principals.</a:t>
            </a:r>
            <a:endParaRPr lang="en-AU" sz="2800" u="sng"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stretch>
            <a:fillRect/>
          </a:stretch>
        </p:blipFill>
        <p:spPr>
          <a:xfrm>
            <a:off x="4417090" y="2963121"/>
            <a:ext cx="7338508" cy="2263332"/>
          </a:xfrm>
          <a:prstGeom prst="rect">
            <a:avLst/>
          </a:prstGeom>
        </p:spPr>
      </p:pic>
      <p:sp>
        <p:nvSpPr>
          <p:cNvPr id="7" name="TextBox 6"/>
          <p:cNvSpPr txBox="1"/>
          <p:nvPr/>
        </p:nvSpPr>
        <p:spPr>
          <a:xfrm rot="20774150">
            <a:off x="2332299" y="2132249"/>
            <a:ext cx="5663271" cy="1077218"/>
          </a:xfrm>
          <a:prstGeom prst="rect">
            <a:avLst/>
          </a:prstGeom>
          <a:noFill/>
        </p:spPr>
        <p:txBody>
          <a:bodyPr wrap="square" rtlCol="0">
            <a:spAutoFit/>
          </a:bodyPr>
          <a:lstStyle/>
          <a:p>
            <a:r>
              <a:rPr lang="en-AU" sz="3200" b="1" dirty="0" smtClean="0">
                <a:latin typeface="Bradley Hand ITC" panose="03070402050302030203" pitchFamily="66" charset="0"/>
              </a:rPr>
              <a:t>Body of standards (taxonomy) e.g.</a:t>
            </a:r>
            <a:endParaRPr lang="en-AU" sz="3200" b="1" dirty="0">
              <a:latin typeface="Bradley Hand ITC" panose="03070402050302030203" pitchFamily="66" charset="0"/>
            </a:endParaRPr>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05524642"/>
      </p:ext>
    </p:extLst>
  </p:cSld>
  <p:clrMapOvr>
    <a:masterClrMapping/>
  </p:clrMapOvr>
  <mc:AlternateContent xmlns:mc="http://schemas.openxmlformats.org/markup-compatibility/2006" xmlns:p14="http://schemas.microsoft.com/office/powerpoint/2010/main">
    <mc:Choice Requires="p14">
      <p:transition spd="slow" p14:dur="2000" advTm="25375"/>
    </mc:Choice>
    <mc:Fallback xmlns="">
      <p:transition spd="slow" advTm="25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7483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43905" y="301004"/>
            <a:ext cx="10019490" cy="523220"/>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2. (meta)data use </a:t>
            </a:r>
            <a:r>
              <a:rPr lang="en-AU" sz="2800" u="sng" dirty="0" smtClean="0">
                <a:solidFill>
                  <a:schemeClr val="bg1"/>
                </a:solidFill>
                <a:effectLst>
                  <a:outerShdw blurRad="38100" dist="38100" dir="2700000" algn="tl">
                    <a:srgbClr val="000000">
                      <a:alpha val="43137"/>
                    </a:srgbClr>
                  </a:outerShdw>
                </a:effectLst>
              </a:rPr>
              <a:t>vocabularies that follow FAIR principals.</a:t>
            </a:r>
            <a:endParaRPr lang="en-AU" sz="2800" u="sng"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stretch>
            <a:fillRect/>
          </a:stretch>
        </p:blipFill>
        <p:spPr>
          <a:xfrm>
            <a:off x="4417090" y="2963121"/>
            <a:ext cx="7338508" cy="2263332"/>
          </a:xfrm>
          <a:prstGeom prst="rect">
            <a:avLst/>
          </a:prstGeom>
        </p:spPr>
      </p:pic>
      <p:sp>
        <p:nvSpPr>
          <p:cNvPr id="7" name="TextBox 6"/>
          <p:cNvSpPr txBox="1"/>
          <p:nvPr/>
        </p:nvSpPr>
        <p:spPr>
          <a:xfrm rot="20774150">
            <a:off x="2332299" y="2132249"/>
            <a:ext cx="5663271" cy="1077218"/>
          </a:xfrm>
          <a:prstGeom prst="rect">
            <a:avLst/>
          </a:prstGeom>
          <a:noFill/>
        </p:spPr>
        <p:txBody>
          <a:bodyPr wrap="square" rtlCol="0">
            <a:spAutoFit/>
          </a:bodyPr>
          <a:lstStyle/>
          <a:p>
            <a:r>
              <a:rPr lang="en-AU" sz="3200" b="1" dirty="0" smtClean="0">
                <a:latin typeface="Bradley Hand ITC" panose="03070402050302030203" pitchFamily="66" charset="0"/>
              </a:rPr>
              <a:t>Body of standards (taxonomy) e.g.</a:t>
            </a:r>
            <a:endParaRPr lang="en-AU" sz="3200" b="1" dirty="0">
              <a:latin typeface="Bradley Hand ITC" panose="03070402050302030203" pitchFamily="66" charset="0"/>
            </a:endParaRPr>
          </a:p>
        </p:txBody>
      </p:sp>
      <p:sp>
        <p:nvSpPr>
          <p:cNvPr id="8" name="Oval Callout 7"/>
          <p:cNvSpPr/>
          <p:nvPr/>
        </p:nvSpPr>
        <p:spPr>
          <a:xfrm>
            <a:off x="43835" y="4392592"/>
            <a:ext cx="2789781" cy="216304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What body of standards does your research discipline use?</a:t>
            </a:r>
            <a:endParaRPr lang="en-AU" dirty="0">
              <a:solidFill>
                <a:schemeClr val="tx1"/>
              </a:solidFill>
            </a:endParaRPr>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239307290"/>
      </p:ext>
    </p:extLst>
  </p:cSld>
  <p:clrMapOvr>
    <a:masterClrMapping/>
  </p:clrMapOvr>
  <mc:AlternateContent xmlns:mc="http://schemas.openxmlformats.org/markup-compatibility/2006" xmlns:p14="http://schemas.microsoft.com/office/powerpoint/2010/main">
    <mc:Choice Requires="p14">
      <p:transition spd="slow" p14:dur="2000" advTm="3871"/>
    </mc:Choice>
    <mc:Fallback xmlns="">
      <p:transition spd="slow" advTm="3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117483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0" y="0"/>
            <a:ext cx="561372"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30820" y="361611"/>
            <a:ext cx="11321941" cy="523220"/>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3. (meta)data include </a:t>
            </a:r>
            <a:r>
              <a:rPr lang="en-AU" sz="2800" u="sng" dirty="0" smtClean="0">
                <a:solidFill>
                  <a:schemeClr val="bg1"/>
                </a:solidFill>
                <a:effectLst>
                  <a:outerShdw blurRad="38100" dist="38100" dir="2700000" algn="tl">
                    <a:srgbClr val="000000">
                      <a:alpha val="43137"/>
                    </a:srgbClr>
                  </a:outerShdw>
                </a:effectLst>
              </a:rPr>
              <a:t>qualified references</a:t>
            </a:r>
            <a:r>
              <a:rPr lang="en-AU" sz="2800" dirty="0" smtClean="0">
                <a:solidFill>
                  <a:schemeClr val="bg1"/>
                </a:solidFill>
                <a:effectLst>
                  <a:outerShdw blurRad="38100" dist="38100" dir="2700000" algn="tl">
                    <a:srgbClr val="000000">
                      <a:alpha val="43137"/>
                    </a:srgbClr>
                  </a:outerShdw>
                </a:effectLst>
              </a:rPr>
              <a:t> to other (meta)data.</a:t>
            </a:r>
            <a:endParaRPr lang="en-AU" sz="28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stretch>
            <a:fillRect/>
          </a:stretch>
        </p:blipFill>
        <p:spPr>
          <a:xfrm>
            <a:off x="4904795" y="5673738"/>
            <a:ext cx="1473811" cy="961181"/>
          </a:xfrm>
          <a:prstGeom prst="rect">
            <a:avLst/>
          </a:prstGeom>
        </p:spPr>
      </p:pic>
      <p:pic>
        <p:nvPicPr>
          <p:cNvPr id="7" name="Picture 6"/>
          <p:cNvPicPr>
            <a:picLocks noChangeAspect="1"/>
          </p:cNvPicPr>
          <p:nvPr/>
        </p:nvPicPr>
        <p:blipFill>
          <a:blip r:embed="rId6"/>
          <a:stretch>
            <a:fillRect/>
          </a:stretch>
        </p:blipFill>
        <p:spPr>
          <a:xfrm>
            <a:off x="4417642" y="4962851"/>
            <a:ext cx="2518638" cy="591545"/>
          </a:xfrm>
          <a:prstGeom prst="rect">
            <a:avLst/>
          </a:prstGeom>
        </p:spPr>
      </p:pic>
      <p:pic>
        <p:nvPicPr>
          <p:cNvPr id="8" name="Picture 7"/>
          <p:cNvPicPr>
            <a:picLocks noChangeAspect="1"/>
          </p:cNvPicPr>
          <p:nvPr/>
        </p:nvPicPr>
        <p:blipFill>
          <a:blip r:embed="rId7"/>
          <a:stretch>
            <a:fillRect/>
          </a:stretch>
        </p:blipFill>
        <p:spPr>
          <a:xfrm>
            <a:off x="5576438" y="3978689"/>
            <a:ext cx="1896922" cy="843552"/>
          </a:xfrm>
          <a:prstGeom prst="rect">
            <a:avLst/>
          </a:prstGeom>
        </p:spPr>
      </p:pic>
      <p:pic>
        <p:nvPicPr>
          <p:cNvPr id="9" name="Picture 8"/>
          <p:cNvPicPr>
            <a:picLocks noChangeAspect="1"/>
          </p:cNvPicPr>
          <p:nvPr/>
        </p:nvPicPr>
        <p:blipFill>
          <a:blip r:embed="rId8"/>
          <a:stretch>
            <a:fillRect/>
          </a:stretch>
        </p:blipFill>
        <p:spPr>
          <a:xfrm>
            <a:off x="6055452" y="2649094"/>
            <a:ext cx="1147946" cy="1141673"/>
          </a:xfrm>
          <a:prstGeom prst="rect">
            <a:avLst/>
          </a:prstGeom>
        </p:spPr>
      </p:pic>
      <p:pic>
        <p:nvPicPr>
          <p:cNvPr id="10" name="Picture 9"/>
          <p:cNvPicPr>
            <a:picLocks noChangeAspect="1"/>
          </p:cNvPicPr>
          <p:nvPr/>
        </p:nvPicPr>
        <p:blipFill>
          <a:blip r:embed="rId9"/>
          <a:stretch>
            <a:fillRect/>
          </a:stretch>
        </p:blipFill>
        <p:spPr>
          <a:xfrm>
            <a:off x="4728180" y="1554229"/>
            <a:ext cx="2290351" cy="804441"/>
          </a:xfrm>
          <a:prstGeom prst="rect">
            <a:avLst/>
          </a:prstGeom>
        </p:spPr>
      </p:pic>
      <p:sp>
        <p:nvSpPr>
          <p:cNvPr id="11" name="TextBox 10"/>
          <p:cNvSpPr txBox="1"/>
          <p:nvPr/>
        </p:nvSpPr>
        <p:spPr>
          <a:xfrm>
            <a:off x="198415" y="1694838"/>
            <a:ext cx="4452493"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Author </a:t>
            </a:r>
            <a:r>
              <a:rPr lang="en-AU" sz="2800" dirty="0" smtClean="0">
                <a:solidFill>
                  <a:schemeClr val="bg1">
                    <a:lumMod val="85000"/>
                  </a:schemeClr>
                </a:solidFill>
                <a:latin typeface="+mj-lt"/>
              </a:rPr>
              <a:t>------------------------</a:t>
            </a:r>
            <a:r>
              <a:rPr lang="en-AU" sz="2800" dirty="0" smtClean="0">
                <a:solidFill>
                  <a:schemeClr val="bg1">
                    <a:lumMod val="85000"/>
                  </a:schemeClr>
                </a:solidFill>
              </a:rPr>
              <a:t> </a:t>
            </a:r>
            <a:endParaRPr lang="en-AU" sz="2800" dirty="0">
              <a:solidFill>
                <a:schemeClr val="bg1">
                  <a:lumMod val="85000"/>
                </a:schemeClr>
              </a:solidFill>
            </a:endParaRPr>
          </a:p>
        </p:txBody>
      </p:sp>
      <p:sp>
        <p:nvSpPr>
          <p:cNvPr id="12" name="TextBox 11"/>
          <p:cNvSpPr txBox="1"/>
          <p:nvPr/>
        </p:nvSpPr>
        <p:spPr>
          <a:xfrm>
            <a:off x="183023" y="2527434"/>
            <a:ext cx="6083170" cy="138499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Publication </a:t>
            </a:r>
            <a:r>
              <a:rPr lang="en-AU" sz="2800" dirty="0" smtClean="0">
                <a:solidFill>
                  <a:schemeClr val="bg1">
                    <a:lumMod val="85000"/>
                  </a:schemeClr>
                </a:solidFill>
                <a:latin typeface="+mj-lt"/>
              </a:rPr>
              <a:t>---------------------------------</a:t>
            </a:r>
          </a:p>
          <a:p>
            <a:pPr marL="457200" indent="-457200">
              <a:buFont typeface="Arial" panose="020B0604020202020204" pitchFamily="34" charset="0"/>
              <a:buChar char="•"/>
            </a:pPr>
            <a:r>
              <a:rPr lang="en-AU" sz="2800" dirty="0" smtClean="0">
                <a:latin typeface="+mj-lt"/>
              </a:rPr>
              <a:t>Another data set </a:t>
            </a:r>
            <a:r>
              <a:rPr lang="en-AU" sz="2800" dirty="0" smtClean="0">
                <a:solidFill>
                  <a:schemeClr val="bg1">
                    <a:lumMod val="85000"/>
                  </a:schemeClr>
                </a:solidFill>
                <a:latin typeface="+mj-lt"/>
              </a:rPr>
              <a:t>-----------------------</a:t>
            </a:r>
          </a:p>
          <a:p>
            <a:pPr marL="457200" indent="-457200">
              <a:buFont typeface="Arial" panose="020B0604020202020204" pitchFamily="34" charset="0"/>
              <a:buChar char="•"/>
            </a:pPr>
            <a:r>
              <a:rPr lang="en-AU" sz="2800" dirty="0" smtClean="0">
                <a:latin typeface="+mj-lt"/>
              </a:rPr>
              <a:t>Software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3" name="TextBox 12"/>
          <p:cNvSpPr txBox="1"/>
          <p:nvPr/>
        </p:nvSpPr>
        <p:spPr>
          <a:xfrm>
            <a:off x="183023" y="4138854"/>
            <a:ext cx="5554025"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Organisation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4" name="TextBox 13"/>
          <p:cNvSpPr txBox="1"/>
          <p:nvPr/>
        </p:nvSpPr>
        <p:spPr>
          <a:xfrm>
            <a:off x="183023" y="4898322"/>
            <a:ext cx="4545157" cy="52309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Grant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5" name="TextBox 14"/>
          <p:cNvSpPr txBox="1"/>
          <p:nvPr/>
        </p:nvSpPr>
        <p:spPr>
          <a:xfrm>
            <a:off x="183022" y="5909577"/>
            <a:ext cx="5006313"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Projects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06983254"/>
      </p:ext>
    </p:extLst>
  </p:cSld>
  <p:clrMapOvr>
    <a:masterClrMapping/>
  </p:clrMapOvr>
  <mc:AlternateContent xmlns:mc="http://schemas.openxmlformats.org/markup-compatibility/2006" xmlns:p14="http://schemas.microsoft.com/office/powerpoint/2010/main">
    <mc:Choice Requires="p14">
      <p:transition spd="slow" p14:dur="2000" advTm="21841"/>
    </mc:Choice>
    <mc:Fallback xmlns="">
      <p:transition spd="slow" advTm="21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117483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0" y="0"/>
            <a:ext cx="561372"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30820" y="361611"/>
            <a:ext cx="11321941" cy="523220"/>
          </a:xfrm>
          <a:prstGeom prst="rect">
            <a:avLst/>
          </a:prstGeom>
          <a:noFill/>
        </p:spPr>
        <p:txBody>
          <a:bodyPr wrap="square" rtlCol="0">
            <a:spAutoFit/>
          </a:bodyPr>
          <a:lstStyle/>
          <a:p>
            <a:pPr algn="ctr"/>
            <a:r>
              <a:rPr lang="en-AU" sz="2800" dirty="0" smtClean="0">
                <a:solidFill>
                  <a:schemeClr val="bg1"/>
                </a:solidFill>
                <a:effectLst>
                  <a:outerShdw blurRad="38100" dist="38100" dir="2700000" algn="tl">
                    <a:srgbClr val="000000">
                      <a:alpha val="43137"/>
                    </a:srgbClr>
                  </a:outerShdw>
                </a:effectLst>
              </a:rPr>
              <a:t>3. (meta)data include </a:t>
            </a:r>
            <a:r>
              <a:rPr lang="en-AU" sz="2800" u="sng" dirty="0" smtClean="0">
                <a:solidFill>
                  <a:schemeClr val="bg1"/>
                </a:solidFill>
                <a:effectLst>
                  <a:outerShdw blurRad="38100" dist="38100" dir="2700000" algn="tl">
                    <a:srgbClr val="000000">
                      <a:alpha val="43137"/>
                    </a:srgbClr>
                  </a:outerShdw>
                </a:effectLst>
              </a:rPr>
              <a:t>qualified references</a:t>
            </a:r>
            <a:r>
              <a:rPr lang="en-AU" sz="2800" dirty="0" smtClean="0">
                <a:solidFill>
                  <a:schemeClr val="bg1"/>
                </a:solidFill>
                <a:effectLst>
                  <a:outerShdw blurRad="38100" dist="38100" dir="2700000" algn="tl">
                    <a:srgbClr val="000000">
                      <a:alpha val="43137"/>
                    </a:srgbClr>
                  </a:outerShdw>
                </a:effectLst>
              </a:rPr>
              <a:t> to other (meta)data.</a:t>
            </a:r>
            <a:endParaRPr lang="en-AU" sz="28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stretch>
            <a:fillRect/>
          </a:stretch>
        </p:blipFill>
        <p:spPr>
          <a:xfrm>
            <a:off x="4904795" y="5673738"/>
            <a:ext cx="1473811" cy="961181"/>
          </a:xfrm>
          <a:prstGeom prst="rect">
            <a:avLst/>
          </a:prstGeom>
        </p:spPr>
      </p:pic>
      <p:pic>
        <p:nvPicPr>
          <p:cNvPr id="7" name="Picture 6"/>
          <p:cNvPicPr>
            <a:picLocks noChangeAspect="1"/>
          </p:cNvPicPr>
          <p:nvPr/>
        </p:nvPicPr>
        <p:blipFill>
          <a:blip r:embed="rId6"/>
          <a:stretch>
            <a:fillRect/>
          </a:stretch>
        </p:blipFill>
        <p:spPr>
          <a:xfrm>
            <a:off x="4417642" y="4962851"/>
            <a:ext cx="2518638" cy="591545"/>
          </a:xfrm>
          <a:prstGeom prst="rect">
            <a:avLst/>
          </a:prstGeom>
        </p:spPr>
      </p:pic>
      <p:pic>
        <p:nvPicPr>
          <p:cNvPr id="8" name="Picture 7"/>
          <p:cNvPicPr>
            <a:picLocks noChangeAspect="1"/>
          </p:cNvPicPr>
          <p:nvPr/>
        </p:nvPicPr>
        <p:blipFill>
          <a:blip r:embed="rId7"/>
          <a:stretch>
            <a:fillRect/>
          </a:stretch>
        </p:blipFill>
        <p:spPr>
          <a:xfrm>
            <a:off x="5576438" y="3978689"/>
            <a:ext cx="1896922" cy="843552"/>
          </a:xfrm>
          <a:prstGeom prst="rect">
            <a:avLst/>
          </a:prstGeom>
        </p:spPr>
      </p:pic>
      <p:pic>
        <p:nvPicPr>
          <p:cNvPr id="9" name="Picture 8"/>
          <p:cNvPicPr>
            <a:picLocks noChangeAspect="1"/>
          </p:cNvPicPr>
          <p:nvPr/>
        </p:nvPicPr>
        <p:blipFill>
          <a:blip r:embed="rId8"/>
          <a:stretch>
            <a:fillRect/>
          </a:stretch>
        </p:blipFill>
        <p:spPr>
          <a:xfrm>
            <a:off x="6055452" y="2649094"/>
            <a:ext cx="1147946" cy="1141673"/>
          </a:xfrm>
          <a:prstGeom prst="rect">
            <a:avLst/>
          </a:prstGeom>
        </p:spPr>
      </p:pic>
      <p:pic>
        <p:nvPicPr>
          <p:cNvPr id="10" name="Picture 9"/>
          <p:cNvPicPr>
            <a:picLocks noChangeAspect="1"/>
          </p:cNvPicPr>
          <p:nvPr/>
        </p:nvPicPr>
        <p:blipFill>
          <a:blip r:embed="rId9"/>
          <a:stretch>
            <a:fillRect/>
          </a:stretch>
        </p:blipFill>
        <p:spPr>
          <a:xfrm>
            <a:off x="4728180" y="1554229"/>
            <a:ext cx="2290351" cy="804441"/>
          </a:xfrm>
          <a:prstGeom prst="rect">
            <a:avLst/>
          </a:prstGeom>
        </p:spPr>
      </p:pic>
      <p:sp>
        <p:nvSpPr>
          <p:cNvPr id="11" name="TextBox 10"/>
          <p:cNvSpPr txBox="1"/>
          <p:nvPr/>
        </p:nvSpPr>
        <p:spPr>
          <a:xfrm>
            <a:off x="198415" y="1694838"/>
            <a:ext cx="4452493"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Author </a:t>
            </a:r>
            <a:r>
              <a:rPr lang="en-AU" sz="2800" dirty="0" smtClean="0">
                <a:solidFill>
                  <a:schemeClr val="bg1">
                    <a:lumMod val="85000"/>
                  </a:schemeClr>
                </a:solidFill>
                <a:latin typeface="+mj-lt"/>
              </a:rPr>
              <a:t>------------------------</a:t>
            </a:r>
            <a:r>
              <a:rPr lang="en-AU" sz="2800" dirty="0" smtClean="0">
                <a:solidFill>
                  <a:schemeClr val="bg1">
                    <a:lumMod val="85000"/>
                  </a:schemeClr>
                </a:solidFill>
              </a:rPr>
              <a:t> </a:t>
            </a:r>
            <a:endParaRPr lang="en-AU" sz="2800" dirty="0">
              <a:solidFill>
                <a:schemeClr val="bg1">
                  <a:lumMod val="85000"/>
                </a:schemeClr>
              </a:solidFill>
            </a:endParaRPr>
          </a:p>
        </p:txBody>
      </p:sp>
      <p:sp>
        <p:nvSpPr>
          <p:cNvPr id="12" name="TextBox 11"/>
          <p:cNvSpPr txBox="1"/>
          <p:nvPr/>
        </p:nvSpPr>
        <p:spPr>
          <a:xfrm>
            <a:off x="183023" y="2527434"/>
            <a:ext cx="6083170" cy="138499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Publication </a:t>
            </a:r>
            <a:r>
              <a:rPr lang="en-AU" sz="2800" dirty="0" smtClean="0">
                <a:solidFill>
                  <a:schemeClr val="bg1">
                    <a:lumMod val="85000"/>
                  </a:schemeClr>
                </a:solidFill>
                <a:latin typeface="+mj-lt"/>
              </a:rPr>
              <a:t>---------------------------------</a:t>
            </a:r>
          </a:p>
          <a:p>
            <a:pPr marL="457200" indent="-457200">
              <a:buFont typeface="Arial" panose="020B0604020202020204" pitchFamily="34" charset="0"/>
              <a:buChar char="•"/>
            </a:pPr>
            <a:r>
              <a:rPr lang="en-AU" sz="2800" dirty="0" smtClean="0">
                <a:latin typeface="+mj-lt"/>
              </a:rPr>
              <a:t>Another data set </a:t>
            </a:r>
            <a:r>
              <a:rPr lang="en-AU" sz="2800" dirty="0" smtClean="0">
                <a:solidFill>
                  <a:schemeClr val="bg1">
                    <a:lumMod val="85000"/>
                  </a:schemeClr>
                </a:solidFill>
                <a:latin typeface="+mj-lt"/>
              </a:rPr>
              <a:t>-----------------------</a:t>
            </a:r>
          </a:p>
          <a:p>
            <a:pPr marL="457200" indent="-457200">
              <a:buFont typeface="Arial" panose="020B0604020202020204" pitchFamily="34" charset="0"/>
              <a:buChar char="•"/>
            </a:pPr>
            <a:r>
              <a:rPr lang="en-AU" sz="2800" dirty="0" smtClean="0">
                <a:latin typeface="+mj-lt"/>
              </a:rPr>
              <a:t>Software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3" name="TextBox 12"/>
          <p:cNvSpPr txBox="1"/>
          <p:nvPr/>
        </p:nvSpPr>
        <p:spPr>
          <a:xfrm>
            <a:off x="183023" y="4138854"/>
            <a:ext cx="5554025"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Organisation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4" name="TextBox 13"/>
          <p:cNvSpPr txBox="1"/>
          <p:nvPr/>
        </p:nvSpPr>
        <p:spPr>
          <a:xfrm>
            <a:off x="183023" y="4898322"/>
            <a:ext cx="4545157" cy="52309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Grant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5" name="TextBox 14"/>
          <p:cNvSpPr txBox="1"/>
          <p:nvPr/>
        </p:nvSpPr>
        <p:spPr>
          <a:xfrm>
            <a:off x="183022" y="5909577"/>
            <a:ext cx="5006313"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latin typeface="+mj-lt"/>
              </a:rPr>
              <a:t>Projects </a:t>
            </a:r>
            <a:r>
              <a:rPr lang="en-AU" sz="2800" dirty="0" smtClean="0">
                <a:solidFill>
                  <a:schemeClr val="bg1">
                    <a:lumMod val="85000"/>
                  </a:schemeClr>
                </a:solidFill>
                <a:latin typeface="+mj-lt"/>
              </a:rPr>
              <a:t>------------------------</a:t>
            </a:r>
            <a:endParaRPr lang="en-AU" sz="2800" dirty="0">
              <a:solidFill>
                <a:schemeClr val="bg1">
                  <a:lumMod val="85000"/>
                </a:schemeClr>
              </a:solidFill>
              <a:latin typeface="+mj-lt"/>
            </a:endParaRPr>
          </a:p>
        </p:txBody>
      </p:sp>
      <p:sp>
        <p:nvSpPr>
          <p:cNvPr id="18" name="Oval Callout 17"/>
          <p:cNvSpPr/>
          <p:nvPr/>
        </p:nvSpPr>
        <p:spPr>
          <a:xfrm>
            <a:off x="8685580" y="4400464"/>
            <a:ext cx="2789781" cy="216304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Do your references include identifiers?</a:t>
            </a:r>
          </a:p>
          <a:p>
            <a:pPr algn="ctr"/>
            <a:endParaRPr lang="en-AU" dirty="0">
              <a:solidFill>
                <a:schemeClr val="tx1"/>
              </a:solidFill>
            </a:endParaRPr>
          </a:p>
          <a:p>
            <a:pPr algn="ctr"/>
            <a:r>
              <a:rPr lang="en-AU" dirty="0" smtClean="0">
                <a:solidFill>
                  <a:schemeClr val="tx1"/>
                </a:solidFill>
              </a:rPr>
              <a:t>What is the relationship?</a:t>
            </a:r>
            <a:endParaRPr lang="en-AU" dirty="0">
              <a:solidFill>
                <a:schemeClr val="tx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812386655"/>
      </p:ext>
    </p:extLst>
  </p:cSld>
  <p:clrMapOvr>
    <a:masterClrMapping/>
  </p:clrMapOvr>
  <mc:AlternateContent xmlns:mc="http://schemas.openxmlformats.org/markup-compatibility/2006" xmlns:p14="http://schemas.microsoft.com/office/powerpoint/2010/main">
    <mc:Choice Requires="p14">
      <p:transition spd="slow" p14:dur="2000" advTm="3744"/>
    </mc:Choice>
    <mc:Fallback xmlns="">
      <p:transition spd="slow" advTm="3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8635" y="284821"/>
            <a:ext cx="5888534" cy="1208599"/>
          </a:xfrm>
          <a:prstGeom prst="rect">
            <a:avLst/>
          </a:prstGeom>
          <a:noFill/>
          <a:ln>
            <a:solidFill>
              <a:schemeClr val="accent2"/>
            </a:solidFill>
          </a:ln>
        </p:spPr>
        <p:txBody>
          <a:bodyPr wrap="square" rtlCol="0">
            <a:spAutoFit/>
          </a:bodyPr>
          <a:lstStyle/>
          <a:p>
            <a:pPr algn="ctr"/>
            <a:r>
              <a:rPr lang="en-AU" sz="7200" dirty="0" smtClean="0"/>
              <a:t>Interoperable</a:t>
            </a:r>
            <a:endParaRPr lang="en-AU" sz="7200" dirty="0"/>
          </a:p>
        </p:txBody>
      </p:sp>
      <p:sp>
        <p:nvSpPr>
          <p:cNvPr id="6" name="Rectangle 5"/>
          <p:cNvSpPr/>
          <p:nvPr/>
        </p:nvSpPr>
        <p:spPr>
          <a:xfrm>
            <a:off x="834571" y="1990251"/>
            <a:ext cx="10268082" cy="2400657"/>
          </a:xfrm>
          <a:prstGeom prst="rect">
            <a:avLst/>
          </a:prstGeom>
        </p:spPr>
        <p:txBody>
          <a:bodyPr wrap="square">
            <a:spAutoFit/>
          </a:bodyPr>
          <a:lstStyle/>
          <a:p>
            <a:pPr marL="285750" indent="-285750">
              <a:buFont typeface="Arial" panose="020B0604020202020204" pitchFamily="34" charset="0"/>
              <a:buChar char="•"/>
            </a:pPr>
            <a:r>
              <a:rPr lang="en-AU" sz="3200" dirty="0" smtClean="0"/>
              <a:t>Use </a:t>
            </a:r>
            <a:r>
              <a:rPr lang="en-AU" sz="3200" dirty="0"/>
              <a:t>a formal, accessible, shared, and broadly applicable language </a:t>
            </a:r>
            <a:r>
              <a:rPr lang="en-AU" sz="3200" dirty="0" smtClean="0"/>
              <a:t>to describe and attach to your data</a:t>
            </a:r>
            <a:br>
              <a:rPr lang="en-AU" sz="3200" dirty="0" smtClean="0"/>
            </a:br>
            <a:endParaRPr lang="en-AU" sz="3200"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pic>
        <p:nvPicPr>
          <p:cNvPr id="7" name="Picture 6"/>
          <p:cNvPicPr>
            <a:picLocks noChangeAspect="1"/>
          </p:cNvPicPr>
          <p:nvPr/>
        </p:nvPicPr>
        <p:blipFill>
          <a:blip r:embed="rId6"/>
          <a:stretch>
            <a:fillRect/>
          </a:stretch>
        </p:blipFill>
        <p:spPr>
          <a:xfrm>
            <a:off x="10327766" y="170258"/>
            <a:ext cx="1657658" cy="1535171"/>
          </a:xfrm>
          <a:prstGeom prst="rect">
            <a:avLst/>
          </a:prstGeom>
        </p:spPr>
      </p:pic>
      <p:pic>
        <p:nvPicPr>
          <p:cNvPr id="8" name="Picture 7"/>
          <p:cNvPicPr>
            <a:picLocks noChangeAspect="1"/>
          </p:cNvPicPr>
          <p:nvPr/>
        </p:nvPicPr>
        <p:blipFill rotWithShape="1">
          <a:blip r:embed="rId7"/>
          <a:srcRect l="3349" t="2864" r="73164" b="26369"/>
          <a:stretch/>
        </p:blipFill>
        <p:spPr>
          <a:xfrm>
            <a:off x="328067" y="0"/>
            <a:ext cx="2494962" cy="1255486"/>
          </a:xfrm>
          <a:prstGeom prst="rect">
            <a:avLst/>
          </a:prstGeom>
        </p:spPr>
      </p:pic>
      <p:sp>
        <p:nvSpPr>
          <p:cNvPr id="10" name="TextBox 9"/>
          <p:cNvSpPr txBox="1"/>
          <p:nvPr/>
        </p:nvSpPr>
        <p:spPr>
          <a:xfrm>
            <a:off x="834571" y="3416778"/>
            <a:ext cx="11843657" cy="1846659"/>
          </a:xfrm>
          <a:prstGeom prst="rect">
            <a:avLst/>
          </a:prstGeom>
          <a:noFill/>
        </p:spPr>
        <p:txBody>
          <a:bodyPr wrap="square" rtlCol="0">
            <a:spAutoFit/>
          </a:bodyPr>
          <a:lstStyle/>
          <a:p>
            <a:pPr marL="285750" indent="-285750">
              <a:buFont typeface="Arial" panose="020B0604020202020204" pitchFamily="34" charset="0"/>
              <a:buChar char="•"/>
            </a:pPr>
            <a:r>
              <a:rPr lang="en-AU" sz="3200" dirty="0"/>
              <a:t>Make sure the vocabularies you use are established </a:t>
            </a:r>
            <a:r>
              <a:rPr lang="en-AU" sz="3200" dirty="0" smtClean="0"/>
              <a:t>and accepted among the community, </a:t>
            </a:r>
            <a:r>
              <a:rPr lang="en-AU" sz="3200" dirty="0"/>
              <a:t>and align with FAIR principals</a:t>
            </a:r>
            <a:br>
              <a:rPr lang="en-AU" sz="3200" dirty="0"/>
            </a:br>
            <a:endParaRPr lang="en-AU" sz="3200" dirty="0"/>
          </a:p>
          <a:p>
            <a:endParaRPr lang="en-AU" dirty="0"/>
          </a:p>
        </p:txBody>
      </p:sp>
      <p:sp>
        <p:nvSpPr>
          <p:cNvPr id="11" name="TextBox 10"/>
          <p:cNvSpPr txBox="1"/>
          <p:nvPr/>
        </p:nvSpPr>
        <p:spPr>
          <a:xfrm>
            <a:off x="834571" y="4887739"/>
            <a:ext cx="10697029" cy="1354217"/>
          </a:xfrm>
          <a:prstGeom prst="rect">
            <a:avLst/>
          </a:prstGeom>
          <a:noFill/>
        </p:spPr>
        <p:txBody>
          <a:bodyPr wrap="square" rtlCol="0">
            <a:spAutoFit/>
          </a:bodyPr>
          <a:lstStyle/>
          <a:p>
            <a:pPr marL="285750" indent="-285750">
              <a:buFont typeface="Arial" panose="020B0604020202020204" pitchFamily="34" charset="0"/>
              <a:buChar char="•"/>
            </a:pPr>
            <a:r>
              <a:rPr lang="en-AU" sz="3200" dirty="0"/>
              <a:t>Attach identifiers to any other data used, </a:t>
            </a:r>
            <a:r>
              <a:rPr lang="en-AU" sz="3200" dirty="0" smtClean="0"/>
              <a:t>and describe the relationship of that data to </a:t>
            </a:r>
            <a:r>
              <a:rPr lang="en-AU" sz="3200" dirty="0"/>
              <a:t>your </a:t>
            </a:r>
            <a:r>
              <a:rPr lang="en-AU" sz="3200" dirty="0" smtClean="0"/>
              <a:t>research.</a:t>
            </a:r>
            <a:endParaRPr lang="en-AU" sz="3200" dirty="0"/>
          </a:p>
          <a:p>
            <a:pPr marL="285750" indent="-285750">
              <a:buFont typeface="Arial" panose="020B0604020202020204" pitchFamily="34" charset="0"/>
              <a:buChar char="•"/>
            </a:pPr>
            <a:endParaRPr lang="en-AU" dirty="0"/>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495430641"/>
      </p:ext>
    </p:extLst>
  </p:cSld>
  <p:clrMapOvr>
    <a:masterClrMapping/>
  </p:clrMapOvr>
  <mc:AlternateContent xmlns:mc="http://schemas.openxmlformats.org/markup-compatibility/2006">
    <mc:Choice xmlns:p14="http://schemas.microsoft.com/office/powerpoint/2010/main" Requires="p14">
      <p:transition spd="slow" p14:dur="2000" advTm="31689"/>
    </mc:Choice>
    <mc:Fallback>
      <p:transition spd="slow" advTm="31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3"/>
                </p:tgtEl>
              </p:cMediaNode>
            </p:audio>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7.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4C8262D86E654BB22673692A679C4E" ma:contentTypeVersion="10" ma:contentTypeDescription="Create a new document." ma:contentTypeScope="" ma:versionID="3fc70b73ea5b394f88eecb1faf59291f">
  <xsd:schema xmlns:xsd="http://www.w3.org/2001/XMLSchema" xmlns:xs="http://www.w3.org/2001/XMLSchema" xmlns:p="http://schemas.microsoft.com/office/2006/metadata/properties" xmlns:ns2="8bf1acb3-0f61-471b-9f06-43008da0a5be" xmlns:ns3="0bfce1b1-08b4-4c16-ab4f-9be54f004067" targetNamespace="http://schemas.microsoft.com/office/2006/metadata/properties" ma:root="true" ma:fieldsID="163555736c8669285ceee06704b609c7" ns2:_="" ns3:_="">
    <xsd:import namespace="8bf1acb3-0f61-471b-9f06-43008da0a5be"/>
    <xsd:import namespace="0bfce1b1-08b4-4c16-ab4f-9be54f004067"/>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acb3-0f61-471b-9f06-43008da0a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ce1b1-08b4-4c16-ab4f-9be54f00406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bfce1b1-08b4-4c16-ab4f-9be54f004067">W3KZ352RDPHN-996744886-64</_dlc_DocId>
    <_dlc_DocIdUrl xmlns="0bfce1b1-08b4-4c16-ab4f-9be54f004067">
      <Url>https://csiroau.sharepoint.com/sites/MRIimagedbproject/_layouts/15/DocIdRedir.aspx?ID=W3KZ352RDPHN-996744886-64</Url>
      <Description>W3KZ352RDPHN-996744886-64</Description>
    </_dlc_DocIdUrl>
  </documentManagement>
</p:properties>
</file>

<file path=customXml/itemProps1.xml><?xml version="1.0" encoding="utf-8"?>
<ds:datastoreItem xmlns:ds="http://schemas.openxmlformats.org/officeDocument/2006/customXml" ds:itemID="{865383D5-3EAE-4424-8D4D-629DD79B139F}"/>
</file>

<file path=customXml/itemProps2.xml><?xml version="1.0" encoding="utf-8"?>
<ds:datastoreItem xmlns:ds="http://schemas.openxmlformats.org/officeDocument/2006/customXml" ds:itemID="{58B38BA3-8F6F-45C7-B949-FE95FDE052D6}"/>
</file>

<file path=customXml/itemProps3.xml><?xml version="1.0" encoding="utf-8"?>
<ds:datastoreItem xmlns:ds="http://schemas.openxmlformats.org/officeDocument/2006/customXml" ds:itemID="{5E064374-BED5-4F9D-BA36-AD84B3BBC116}"/>
</file>

<file path=customXml/itemProps4.xml><?xml version="1.0" encoding="utf-8"?>
<ds:datastoreItem xmlns:ds="http://schemas.openxmlformats.org/officeDocument/2006/customXml" ds:itemID="{9087543C-273D-49D9-8A72-DFA267B34C0E}"/>
</file>

<file path=docProps/app.xml><?xml version="1.0" encoding="utf-8"?>
<Properties xmlns="http://schemas.openxmlformats.org/officeDocument/2006/extended-properties" xmlns:vt="http://schemas.openxmlformats.org/officeDocument/2006/docPropsVTypes">
  <TotalTime>488</TotalTime>
  <Words>633</Words>
  <Application>Microsoft Office PowerPoint</Application>
  <PresentationFormat>Widescreen</PresentationFormat>
  <Paragraphs>69</Paragraphs>
  <Slides>8</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Bradley Hand ITC</vt:lpstr>
      <vt:lpstr>Calibri</vt:lpstr>
      <vt:lpstr>Calibri Light</vt:lpstr>
      <vt:lpstr>Curlz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Maguire, Kylie (O&amp;A, Hobart)</dc:creator>
  <cp:lastModifiedBy>Maguire, Kylie (O&amp;A, Hobart)</cp:lastModifiedBy>
  <cp:revision>57</cp:revision>
  <dcterms:created xsi:type="dcterms:W3CDTF">2021-03-28T21:42:27Z</dcterms:created>
  <dcterms:modified xsi:type="dcterms:W3CDTF">2021-03-29T21:35:11Z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0x010100084C8262D86E654BB22673692A679C4E</vt:lpwstr>
  </property>
  <property fmtid="{D5CDD505-2E9C-101B-9397-08002B2CF9AE}" pid="3" name="_dlc_DocIdItemGuid">
    <vt:lpwstr>83d8b34f-5fe8-4117-b9c1-02fb37ed8fd2</vt:lpwstr>
  </property>
</Properties>
</file>