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6" r:id="rId2"/>
    <p:sldId id="257" r:id="rId3"/>
    <p:sldId id="267" r:id="rId4"/>
    <p:sldId id="263" r:id="rId5"/>
    <p:sldId id="268" r:id="rId6"/>
    <p:sldId id="269" r:id="rId7"/>
    <p:sldId id="270"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027" autoAdjust="0"/>
  </p:normalViewPr>
  <p:slideViewPr>
    <p:cSldViewPr snapToGrid="0">
      <p:cViewPr varScale="1">
        <p:scale>
          <a:sx n="53" d="100"/>
          <a:sy n="53" d="100"/>
        </p:scale>
        <p:origin x="11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4.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D155D-E6B7-4DEF-99B8-8F33ED597525}" type="datetimeFigureOut">
              <a:rPr lang="en-AU" smtClean="0"/>
              <a:t>10/04/2021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D6D5D-6014-4843-A0C5-39848F88B256}" type="slidenum">
              <a:rPr lang="en-AU" smtClean="0"/>
              <a:t>‹#›</a:t>
            </a:fld>
            <a:endParaRPr lang="en-AU"/>
          </a:p>
        </p:txBody>
      </p:sp>
    </p:spTree>
    <p:extLst>
      <p:ext uri="{BB962C8B-B14F-4D97-AF65-F5344CB8AC3E}">
        <p14:creationId xmlns:p14="http://schemas.microsoft.com/office/powerpoint/2010/main" val="35584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letter “A” in fair stands for ACCESSIBLE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DF07E-55F4-4A74-8652-ABC60AFCDA96}" type="slidenum">
              <a:rPr lang="en-AU" smtClean="0"/>
              <a:t>1</a:t>
            </a:fld>
            <a:endParaRPr lang="en-AU"/>
          </a:p>
        </p:txBody>
      </p:sp>
    </p:spTree>
    <p:extLst>
      <p:ext uri="{BB962C8B-B14F-4D97-AF65-F5344CB8AC3E}">
        <p14:creationId xmlns:p14="http://schemas.microsoft.com/office/powerpoint/2010/main" val="297042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principle </a:t>
            </a:r>
            <a:r>
              <a:rPr lang="en-AU" sz="1200" b="0" i="0" kern="1200" dirty="0">
                <a:solidFill>
                  <a:schemeClr val="tx1"/>
                </a:solidFill>
                <a:effectLst/>
                <a:latin typeface="+mn-lt"/>
                <a:ea typeface="+mn-ea"/>
                <a:cs typeface="+mn-cs"/>
              </a:rPr>
              <a:t>focuses on HOW data and metadata can be retrieved from their identifiers (applied in the Fair step)</a:t>
            </a:r>
            <a:endParaRPr lang="en-AU" dirty="0"/>
          </a:p>
        </p:txBody>
      </p:sp>
      <p:sp>
        <p:nvSpPr>
          <p:cNvPr id="4" name="Slide Number Placeholder 3"/>
          <p:cNvSpPr>
            <a:spLocks noGrp="1"/>
          </p:cNvSpPr>
          <p:nvPr>
            <p:ph type="sldNum" sz="quarter" idx="5"/>
          </p:nvPr>
        </p:nvSpPr>
        <p:spPr/>
        <p:txBody>
          <a:bodyPr/>
          <a:lstStyle/>
          <a:p>
            <a:fld id="{9D8D6D5D-6014-4843-A0C5-39848F88B256}" type="slidenum">
              <a:rPr lang="en-AU" smtClean="0"/>
              <a:t>2</a:t>
            </a:fld>
            <a:endParaRPr lang="en-AU"/>
          </a:p>
        </p:txBody>
      </p:sp>
    </p:spTree>
    <p:extLst>
      <p:ext uri="{BB962C8B-B14F-4D97-AF65-F5344CB8AC3E}">
        <p14:creationId xmlns:p14="http://schemas.microsoft.com/office/powerpoint/2010/main" val="306427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DengXian" panose="02010600030101010101" pitchFamily="2" charset="-122"/>
                <a:cs typeface="Arial" panose="020B0604020202020204" pitchFamily="34" charset="0"/>
              </a:rPr>
              <a:t>A commonly misunderstood element of Accessibility is that it does not necessarily mean ‘open’ or ‘free’ data but rather specifies that you need to provide details of the conditions under which data are accessible. So even heavily protected and confidential data can be FAIR. </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DengXian" panose="02010600030101010101" pitchFamily="2" charset="-122"/>
                <a:cs typeface="Arial" panose="020B0604020202020204" pitchFamily="34" charset="0"/>
              </a:rPr>
              <a:t>Under this principle data and metadata should be easy to retrieve and protocols should be open and free, for example anyone with a computer and an internet connection should be able to access the data, facilitating global implementation and maximising data reuse.</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DF07E-55F4-4A74-8652-ABC60AFCDA96}" type="slidenum">
              <a:rPr lang="en-AU" smtClean="0"/>
              <a:t>3</a:t>
            </a:fld>
            <a:endParaRPr lang="en-AU"/>
          </a:p>
        </p:txBody>
      </p:sp>
    </p:spTree>
    <p:extLst>
      <p:ext uri="{BB962C8B-B14F-4D97-AF65-F5344CB8AC3E}">
        <p14:creationId xmlns:p14="http://schemas.microsoft.com/office/powerpoint/2010/main" val="252878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DengXian" panose="02010600030101010101" pitchFamily="2" charset="-122"/>
                <a:cs typeface="Arial" panose="020B0604020202020204" pitchFamily="34" charset="0"/>
              </a:rPr>
              <a:t>For example image data analysed in this publication are accessible through the </a:t>
            </a:r>
            <a:r>
              <a:rPr lang="en-AU" sz="1800" dirty="0" err="1">
                <a:effectLst/>
                <a:latin typeface="Calibri" panose="020F0502020204030204" pitchFamily="34" charset="0"/>
                <a:ea typeface="DengXian" panose="02010600030101010101" pitchFamily="2" charset="-122"/>
                <a:cs typeface="Arial" panose="020B0604020202020204" pitchFamily="34" charset="0"/>
              </a:rPr>
              <a:t>aodn</a:t>
            </a:r>
            <a:r>
              <a:rPr lang="en-AU" sz="1800" dirty="0">
                <a:effectLst/>
                <a:latin typeface="Calibri" panose="020F0502020204030204" pitchFamily="34" charset="0"/>
                <a:ea typeface="DengXian" panose="02010600030101010101" pitchFamily="2" charset="-122"/>
                <a:cs typeface="Arial" panose="020B0604020202020204" pitchFamily="34" charset="0"/>
              </a:rPr>
              <a:t> platform by clicking on this link, a, a standard, open and free web-based protocol. </a:t>
            </a:r>
            <a:endParaRPr lang="en-AU" dirty="0"/>
          </a:p>
        </p:txBody>
      </p:sp>
      <p:sp>
        <p:nvSpPr>
          <p:cNvPr id="4" name="Slide Number Placeholder 3"/>
          <p:cNvSpPr>
            <a:spLocks noGrp="1"/>
          </p:cNvSpPr>
          <p:nvPr>
            <p:ph type="sldNum" sz="quarter" idx="5"/>
          </p:nvPr>
        </p:nvSpPr>
        <p:spPr/>
        <p:txBody>
          <a:bodyPr/>
          <a:lstStyle/>
          <a:p>
            <a:fld id="{9D8D6D5D-6014-4843-A0C5-39848F88B256}" type="slidenum">
              <a:rPr lang="en-AU" smtClean="0"/>
              <a:t>4</a:t>
            </a:fld>
            <a:endParaRPr lang="en-AU"/>
          </a:p>
        </p:txBody>
      </p:sp>
    </p:spTree>
    <p:extLst>
      <p:ext uri="{BB962C8B-B14F-4D97-AF65-F5344CB8AC3E}">
        <p14:creationId xmlns:p14="http://schemas.microsoft.com/office/powerpoint/2010/main" val="363078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a:effectLst/>
                <a:latin typeface="Calibri" panose="020F0502020204030204" pitchFamily="34" charset="0"/>
                <a:ea typeface="DengXian" panose="02010600030101010101" pitchFamily="2" charset="-122"/>
                <a:cs typeface="Arial" panose="020B0604020202020204" pitchFamily="34" charset="0"/>
              </a:rPr>
              <a:t>Access can be open to anyone or, more commonly mediated though an authentication protocol where users are requested to create an account for a repository or use an existing social media account. This allows for the authentication of users and contributors, and to potentially set user-specific access rights.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a:effectLst/>
              <a:latin typeface="Calibri" panose="020F0502020204030204" pitchFamily="34" charset="0"/>
              <a:ea typeface="DengXian" panose="02010600030101010101" pitchFamily="2" charset="-122"/>
              <a:cs typeface="Arial" panose="020B0604020202020204" pitchFamily="34" charset="0"/>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DF07E-55F4-4A74-8652-ABC60AFCDA96}" type="slidenum">
              <a:rPr lang="en-AU" smtClean="0"/>
              <a:t>5</a:t>
            </a:fld>
            <a:endParaRPr lang="en-AU"/>
          </a:p>
        </p:txBody>
      </p:sp>
    </p:spTree>
    <p:extLst>
      <p:ext uri="{BB962C8B-B14F-4D97-AF65-F5344CB8AC3E}">
        <p14:creationId xmlns:p14="http://schemas.microsoft.com/office/powerpoint/2010/main" val="320109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DengXian" panose="02010600030101010101" pitchFamily="2" charset="-122"/>
                <a:cs typeface="Arial" panose="020B0604020202020204" pitchFamily="34" charset="0"/>
              </a:rPr>
              <a:t>Datasets tend to degrade or disappear over time because there is a cost to maintaining an online presence for data resources. When this happens, links become invalid and users waste time hunting for data that might no longer be there. Storing the metadata generally is much easier and cheaper and metadata should persist even when the data are no longer available. </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DF07E-55F4-4A74-8652-ABC60AFCDA96}" type="slidenum">
              <a:rPr lang="en-AU" smtClean="0"/>
              <a:t>6</a:t>
            </a:fld>
            <a:endParaRPr lang="en-AU"/>
          </a:p>
        </p:txBody>
      </p:sp>
    </p:spTree>
    <p:extLst>
      <p:ext uri="{BB962C8B-B14F-4D97-AF65-F5344CB8AC3E}">
        <p14:creationId xmlns:p14="http://schemas.microsoft.com/office/powerpoint/2010/main" val="171649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To make your data accessible, you should be able to access the data by using their identified and through standard web-based protocols and that access to metadata should persist beyond the life of a project.  </a:t>
            </a:r>
          </a:p>
        </p:txBody>
      </p:sp>
      <p:sp>
        <p:nvSpPr>
          <p:cNvPr id="4" name="Slide Number Placeholder 3"/>
          <p:cNvSpPr>
            <a:spLocks noGrp="1"/>
          </p:cNvSpPr>
          <p:nvPr>
            <p:ph type="sldNum" sz="quarter" idx="10"/>
          </p:nvPr>
        </p:nvSpPr>
        <p:spPr/>
        <p:txBody>
          <a:bodyPr/>
          <a:lstStyle/>
          <a:p>
            <a:fld id="{25EDF07E-55F4-4A74-8652-ABC60AFCDA96}" type="slidenum">
              <a:rPr lang="en-AU" smtClean="0"/>
              <a:t>7</a:t>
            </a:fld>
            <a:endParaRPr lang="en-AU"/>
          </a:p>
        </p:txBody>
      </p:sp>
    </p:spTree>
    <p:extLst>
      <p:ext uri="{BB962C8B-B14F-4D97-AF65-F5344CB8AC3E}">
        <p14:creationId xmlns:p14="http://schemas.microsoft.com/office/powerpoint/2010/main" val="225696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that people get access to your data and you get access to their data and everybody gets access to the data! </a:t>
            </a:r>
          </a:p>
        </p:txBody>
      </p:sp>
      <p:sp>
        <p:nvSpPr>
          <p:cNvPr id="4" name="Slide Number Placeholder 3"/>
          <p:cNvSpPr>
            <a:spLocks noGrp="1"/>
          </p:cNvSpPr>
          <p:nvPr>
            <p:ph type="sldNum" sz="quarter" idx="5"/>
          </p:nvPr>
        </p:nvSpPr>
        <p:spPr/>
        <p:txBody>
          <a:bodyPr/>
          <a:lstStyle/>
          <a:p>
            <a:fld id="{9D8D6D5D-6014-4843-A0C5-39848F88B256}" type="slidenum">
              <a:rPr lang="en-AU" smtClean="0"/>
              <a:t>8</a:t>
            </a:fld>
            <a:endParaRPr lang="en-AU"/>
          </a:p>
        </p:txBody>
      </p:sp>
    </p:spTree>
    <p:extLst>
      <p:ext uri="{BB962C8B-B14F-4D97-AF65-F5344CB8AC3E}">
        <p14:creationId xmlns:p14="http://schemas.microsoft.com/office/powerpoint/2010/main" val="407430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088B3-70E9-448B-8416-7C31173F7C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B552CEC-1D73-4CED-AAF3-89760FD13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F6A2082-2BCC-4334-83E3-A470701A413B}"/>
              </a:ext>
            </a:extLst>
          </p:cNvPr>
          <p:cNvSpPr>
            <a:spLocks noGrp="1"/>
          </p:cNvSpPr>
          <p:nvPr>
            <p:ph type="dt" sz="half" idx="10"/>
          </p:nvPr>
        </p:nvSpPr>
        <p:spPr/>
        <p:txBody>
          <a:bodyPr/>
          <a:lstStyle/>
          <a:p>
            <a:fld id="{DEF80823-5666-45CA-A72E-C211EACDBEBB}" type="datetimeFigureOut">
              <a:rPr lang="en-AU" smtClean="0"/>
              <a:t>10/04/2021</a:t>
            </a:fld>
            <a:endParaRPr lang="en-AU"/>
          </a:p>
        </p:txBody>
      </p:sp>
      <p:sp>
        <p:nvSpPr>
          <p:cNvPr id="5" name="Footer Placeholder 4">
            <a:extLst>
              <a:ext uri="{FF2B5EF4-FFF2-40B4-BE49-F238E27FC236}">
                <a16:creationId xmlns:a16="http://schemas.microsoft.com/office/drawing/2014/main" id="{E92EAC35-98BD-4D14-9F3E-369B46FF8F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A891095-2A1A-4D05-A171-ABEA97F1A962}"/>
              </a:ext>
            </a:extLst>
          </p:cNvPr>
          <p:cNvSpPr>
            <a:spLocks noGrp="1"/>
          </p:cNvSpPr>
          <p:nvPr>
            <p:ph type="sldNum" sz="quarter" idx="12"/>
          </p:nvPr>
        </p:nvSpPr>
        <p:spPr/>
        <p:txBody>
          <a:bodyPr/>
          <a:lstStyle/>
          <a:p>
            <a:fld id="{712BA33B-24CE-4B00-B9B1-8B748F1C26EA}" type="slidenum">
              <a:rPr lang="en-AU" smtClean="0"/>
              <a:t>‹#›</a:t>
            </a:fld>
            <a:endParaRPr lang="en-AU"/>
          </a:p>
        </p:txBody>
      </p:sp>
    </p:spTree>
    <p:extLst>
      <p:ext uri="{BB962C8B-B14F-4D97-AF65-F5344CB8AC3E}">
        <p14:creationId xmlns:p14="http://schemas.microsoft.com/office/powerpoint/2010/main" val="2535669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96D7-ED76-4F11-AB0E-38E5E4C409D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C08DB10-279D-41CD-8C87-B768684E3F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EA9A6E7-9F7D-48C4-BA9E-7DB71236BA45}"/>
              </a:ext>
            </a:extLst>
          </p:cNvPr>
          <p:cNvSpPr>
            <a:spLocks noGrp="1"/>
          </p:cNvSpPr>
          <p:nvPr>
            <p:ph type="dt" sz="half" idx="10"/>
          </p:nvPr>
        </p:nvSpPr>
        <p:spPr/>
        <p:txBody>
          <a:bodyPr/>
          <a:lstStyle/>
          <a:p>
            <a:fld id="{DEF80823-5666-45CA-A72E-C211EACDBEBB}" type="datetimeFigureOut">
              <a:rPr lang="en-AU" smtClean="0"/>
              <a:t>10/04/2021</a:t>
            </a:fld>
            <a:endParaRPr lang="en-AU"/>
          </a:p>
        </p:txBody>
      </p:sp>
      <p:sp>
        <p:nvSpPr>
          <p:cNvPr id="5" name="Footer Placeholder 4">
            <a:extLst>
              <a:ext uri="{FF2B5EF4-FFF2-40B4-BE49-F238E27FC236}">
                <a16:creationId xmlns:a16="http://schemas.microsoft.com/office/drawing/2014/main" id="{3569C892-79A0-4C09-9179-E6C70E546F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7A5751-B421-4401-8139-C9E1974605D1}"/>
              </a:ext>
            </a:extLst>
          </p:cNvPr>
          <p:cNvSpPr>
            <a:spLocks noGrp="1"/>
          </p:cNvSpPr>
          <p:nvPr>
            <p:ph type="sldNum" sz="quarter" idx="12"/>
          </p:nvPr>
        </p:nvSpPr>
        <p:spPr/>
        <p:txBody>
          <a:bodyPr/>
          <a:lstStyle/>
          <a:p>
            <a:fld id="{712BA33B-24CE-4B00-B9B1-8B748F1C26EA}" type="slidenum">
              <a:rPr lang="en-AU" smtClean="0"/>
              <a:t>‹#›</a:t>
            </a:fld>
            <a:endParaRPr lang="en-AU"/>
          </a:p>
        </p:txBody>
      </p:sp>
    </p:spTree>
    <p:extLst>
      <p:ext uri="{BB962C8B-B14F-4D97-AF65-F5344CB8AC3E}">
        <p14:creationId xmlns:p14="http://schemas.microsoft.com/office/powerpoint/2010/main" val="373470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96F30C-B7EE-46E7-A1DD-C2AD638981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D2EB59E-9310-409C-A94B-22E74C027A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424AF77-6F3D-4979-9C4B-3E00256A91AC}"/>
              </a:ext>
            </a:extLst>
          </p:cNvPr>
          <p:cNvSpPr>
            <a:spLocks noGrp="1"/>
          </p:cNvSpPr>
          <p:nvPr>
            <p:ph type="dt" sz="half" idx="10"/>
          </p:nvPr>
        </p:nvSpPr>
        <p:spPr/>
        <p:txBody>
          <a:bodyPr/>
          <a:lstStyle/>
          <a:p>
            <a:fld id="{DEF80823-5666-45CA-A72E-C211EACDBEBB}" type="datetimeFigureOut">
              <a:rPr lang="en-AU" smtClean="0"/>
              <a:t>10/04/2021</a:t>
            </a:fld>
            <a:endParaRPr lang="en-AU"/>
          </a:p>
        </p:txBody>
      </p:sp>
      <p:sp>
        <p:nvSpPr>
          <p:cNvPr id="5" name="Footer Placeholder 4">
            <a:extLst>
              <a:ext uri="{FF2B5EF4-FFF2-40B4-BE49-F238E27FC236}">
                <a16:creationId xmlns:a16="http://schemas.microsoft.com/office/drawing/2014/main" id="{AE7A4A62-F81E-4DF0-84C0-05CACED46F3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F6F5BAD-7364-4981-A7DA-C9399CC0142B}"/>
              </a:ext>
            </a:extLst>
          </p:cNvPr>
          <p:cNvSpPr>
            <a:spLocks noGrp="1"/>
          </p:cNvSpPr>
          <p:nvPr>
            <p:ph type="sldNum" sz="quarter" idx="12"/>
          </p:nvPr>
        </p:nvSpPr>
        <p:spPr/>
        <p:txBody>
          <a:bodyPr/>
          <a:lstStyle/>
          <a:p>
            <a:fld id="{712BA33B-24CE-4B00-B9B1-8B748F1C26EA}" type="slidenum">
              <a:rPr lang="en-AU" smtClean="0"/>
              <a:t>‹#›</a:t>
            </a:fld>
            <a:endParaRPr lang="en-AU"/>
          </a:p>
        </p:txBody>
      </p:sp>
    </p:spTree>
    <p:extLst>
      <p:ext uri="{BB962C8B-B14F-4D97-AF65-F5344CB8AC3E}">
        <p14:creationId xmlns:p14="http://schemas.microsoft.com/office/powerpoint/2010/main" val="282531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F254-E17E-494C-8BFF-E99E40760C2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0A1197-8503-487A-9BCD-92C8A901B8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20D6247-C114-41DE-8DCE-050F7770CEEF}"/>
              </a:ext>
            </a:extLst>
          </p:cNvPr>
          <p:cNvSpPr>
            <a:spLocks noGrp="1"/>
          </p:cNvSpPr>
          <p:nvPr>
            <p:ph type="dt" sz="half" idx="10"/>
          </p:nvPr>
        </p:nvSpPr>
        <p:spPr/>
        <p:txBody>
          <a:bodyPr/>
          <a:lstStyle/>
          <a:p>
            <a:fld id="{DEF80823-5666-45CA-A72E-C211EACDBEBB}" type="datetimeFigureOut">
              <a:rPr lang="en-AU" smtClean="0"/>
              <a:t>10/04/2021</a:t>
            </a:fld>
            <a:endParaRPr lang="en-AU"/>
          </a:p>
        </p:txBody>
      </p:sp>
      <p:sp>
        <p:nvSpPr>
          <p:cNvPr id="5" name="Footer Placeholder 4">
            <a:extLst>
              <a:ext uri="{FF2B5EF4-FFF2-40B4-BE49-F238E27FC236}">
                <a16:creationId xmlns:a16="http://schemas.microsoft.com/office/drawing/2014/main" id="{A9DF40B9-1A7A-4A52-8197-6245B9FCBE8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3AFABB-95D1-4B3A-87F9-9D0FB766D103}"/>
              </a:ext>
            </a:extLst>
          </p:cNvPr>
          <p:cNvSpPr>
            <a:spLocks noGrp="1"/>
          </p:cNvSpPr>
          <p:nvPr>
            <p:ph type="sldNum" sz="quarter" idx="12"/>
          </p:nvPr>
        </p:nvSpPr>
        <p:spPr/>
        <p:txBody>
          <a:bodyPr/>
          <a:lstStyle/>
          <a:p>
            <a:fld id="{712BA33B-24CE-4B00-B9B1-8B748F1C26EA}" type="slidenum">
              <a:rPr lang="en-AU" smtClean="0"/>
              <a:t>‹#›</a:t>
            </a:fld>
            <a:endParaRPr lang="en-AU"/>
          </a:p>
        </p:txBody>
      </p:sp>
    </p:spTree>
    <p:extLst>
      <p:ext uri="{BB962C8B-B14F-4D97-AF65-F5344CB8AC3E}">
        <p14:creationId xmlns:p14="http://schemas.microsoft.com/office/powerpoint/2010/main" val="316756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84F8-7B88-4058-8A21-8BB037583C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49E5237-AB33-4AE7-8CAF-9E46CB249C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B575E-EAE4-44EF-B6A1-52A8B45AC20F}"/>
              </a:ext>
            </a:extLst>
          </p:cNvPr>
          <p:cNvSpPr>
            <a:spLocks noGrp="1"/>
          </p:cNvSpPr>
          <p:nvPr>
            <p:ph type="dt" sz="half" idx="10"/>
          </p:nvPr>
        </p:nvSpPr>
        <p:spPr/>
        <p:txBody>
          <a:bodyPr/>
          <a:lstStyle/>
          <a:p>
            <a:fld id="{DEF80823-5666-45CA-A72E-C211EACDBEBB}" type="datetimeFigureOut">
              <a:rPr lang="en-AU" smtClean="0"/>
              <a:t>10/04/2021</a:t>
            </a:fld>
            <a:endParaRPr lang="en-AU"/>
          </a:p>
        </p:txBody>
      </p:sp>
      <p:sp>
        <p:nvSpPr>
          <p:cNvPr id="5" name="Footer Placeholder 4">
            <a:extLst>
              <a:ext uri="{FF2B5EF4-FFF2-40B4-BE49-F238E27FC236}">
                <a16:creationId xmlns:a16="http://schemas.microsoft.com/office/drawing/2014/main" id="{14D1BB91-565F-49E5-8B25-4C6E4F709C4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A8A312-7B07-4F9F-A130-5E01E6F57E16}"/>
              </a:ext>
            </a:extLst>
          </p:cNvPr>
          <p:cNvSpPr>
            <a:spLocks noGrp="1"/>
          </p:cNvSpPr>
          <p:nvPr>
            <p:ph type="sldNum" sz="quarter" idx="12"/>
          </p:nvPr>
        </p:nvSpPr>
        <p:spPr/>
        <p:txBody>
          <a:bodyPr/>
          <a:lstStyle/>
          <a:p>
            <a:fld id="{712BA33B-24CE-4B00-B9B1-8B748F1C26EA}" type="slidenum">
              <a:rPr lang="en-AU" smtClean="0"/>
              <a:t>‹#›</a:t>
            </a:fld>
            <a:endParaRPr lang="en-AU"/>
          </a:p>
        </p:txBody>
      </p:sp>
    </p:spTree>
    <p:extLst>
      <p:ext uri="{BB962C8B-B14F-4D97-AF65-F5344CB8AC3E}">
        <p14:creationId xmlns:p14="http://schemas.microsoft.com/office/powerpoint/2010/main" val="281013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D414-645A-4C78-9E35-C7A7C19CA6F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FC1D446-0ED5-4DCD-88D9-B03E0DA5B3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51E263E-9C1E-4412-92A2-B1BC99249A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43C576A-9F8A-400C-B2D0-DD5B7BA1CFAD}"/>
              </a:ext>
            </a:extLst>
          </p:cNvPr>
          <p:cNvSpPr>
            <a:spLocks noGrp="1"/>
          </p:cNvSpPr>
          <p:nvPr>
            <p:ph type="dt" sz="half" idx="10"/>
          </p:nvPr>
        </p:nvSpPr>
        <p:spPr/>
        <p:txBody>
          <a:bodyPr/>
          <a:lstStyle/>
          <a:p>
            <a:fld id="{DEF80823-5666-45CA-A72E-C211EACDBEBB}" type="datetimeFigureOut">
              <a:rPr lang="en-AU" smtClean="0"/>
              <a:t>10/04/2021</a:t>
            </a:fld>
            <a:endParaRPr lang="en-AU"/>
          </a:p>
        </p:txBody>
      </p:sp>
      <p:sp>
        <p:nvSpPr>
          <p:cNvPr id="6" name="Footer Placeholder 5">
            <a:extLst>
              <a:ext uri="{FF2B5EF4-FFF2-40B4-BE49-F238E27FC236}">
                <a16:creationId xmlns:a16="http://schemas.microsoft.com/office/drawing/2014/main" id="{8C07C73C-849A-4A66-ABB5-DB7D20E18C1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6390D4-EACD-4F54-8D6D-1AAFE4E001F6}"/>
              </a:ext>
            </a:extLst>
          </p:cNvPr>
          <p:cNvSpPr>
            <a:spLocks noGrp="1"/>
          </p:cNvSpPr>
          <p:nvPr>
            <p:ph type="sldNum" sz="quarter" idx="12"/>
          </p:nvPr>
        </p:nvSpPr>
        <p:spPr/>
        <p:txBody>
          <a:bodyPr/>
          <a:lstStyle/>
          <a:p>
            <a:fld id="{712BA33B-24CE-4B00-B9B1-8B748F1C26EA}" type="slidenum">
              <a:rPr lang="en-AU" smtClean="0"/>
              <a:t>‹#›</a:t>
            </a:fld>
            <a:endParaRPr lang="en-AU"/>
          </a:p>
        </p:txBody>
      </p:sp>
    </p:spTree>
    <p:extLst>
      <p:ext uri="{BB962C8B-B14F-4D97-AF65-F5344CB8AC3E}">
        <p14:creationId xmlns:p14="http://schemas.microsoft.com/office/powerpoint/2010/main" val="17892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BCFE-DA1C-4B2F-AF31-5C9FD22D8F4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E5E06D7-CFED-49C2-BE00-7F77A63F1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32A9CB-83E8-4188-A3C9-D800C0CE20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CD16792-E67A-4C25-B2BD-3395E7782C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A498CD-2A77-4482-8143-966C6D9CDC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F3B8315-4DD1-4F19-B842-766B2124C588}"/>
              </a:ext>
            </a:extLst>
          </p:cNvPr>
          <p:cNvSpPr>
            <a:spLocks noGrp="1"/>
          </p:cNvSpPr>
          <p:nvPr>
            <p:ph type="dt" sz="half" idx="10"/>
          </p:nvPr>
        </p:nvSpPr>
        <p:spPr/>
        <p:txBody>
          <a:bodyPr/>
          <a:lstStyle/>
          <a:p>
            <a:fld id="{DEF80823-5666-45CA-A72E-C211EACDBEBB}" type="datetimeFigureOut">
              <a:rPr lang="en-AU" smtClean="0"/>
              <a:t>10/04/2021</a:t>
            </a:fld>
            <a:endParaRPr lang="en-AU"/>
          </a:p>
        </p:txBody>
      </p:sp>
      <p:sp>
        <p:nvSpPr>
          <p:cNvPr id="8" name="Footer Placeholder 7">
            <a:extLst>
              <a:ext uri="{FF2B5EF4-FFF2-40B4-BE49-F238E27FC236}">
                <a16:creationId xmlns:a16="http://schemas.microsoft.com/office/drawing/2014/main" id="{A9D33674-1AC4-4F1C-A098-6367DE19777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4795A02-95CE-41DA-A57C-F0FE6222740D}"/>
              </a:ext>
            </a:extLst>
          </p:cNvPr>
          <p:cNvSpPr>
            <a:spLocks noGrp="1"/>
          </p:cNvSpPr>
          <p:nvPr>
            <p:ph type="sldNum" sz="quarter" idx="12"/>
          </p:nvPr>
        </p:nvSpPr>
        <p:spPr/>
        <p:txBody>
          <a:bodyPr/>
          <a:lstStyle/>
          <a:p>
            <a:fld id="{712BA33B-24CE-4B00-B9B1-8B748F1C26EA}" type="slidenum">
              <a:rPr lang="en-AU" smtClean="0"/>
              <a:t>‹#›</a:t>
            </a:fld>
            <a:endParaRPr lang="en-AU"/>
          </a:p>
        </p:txBody>
      </p:sp>
    </p:spTree>
    <p:extLst>
      <p:ext uri="{BB962C8B-B14F-4D97-AF65-F5344CB8AC3E}">
        <p14:creationId xmlns:p14="http://schemas.microsoft.com/office/powerpoint/2010/main" val="3311587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D6E3-74AC-48D0-8BB8-60536952131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60CE0BA-E735-4BA3-901F-AE130A3F12FC}"/>
              </a:ext>
            </a:extLst>
          </p:cNvPr>
          <p:cNvSpPr>
            <a:spLocks noGrp="1"/>
          </p:cNvSpPr>
          <p:nvPr>
            <p:ph type="dt" sz="half" idx="10"/>
          </p:nvPr>
        </p:nvSpPr>
        <p:spPr/>
        <p:txBody>
          <a:bodyPr/>
          <a:lstStyle/>
          <a:p>
            <a:fld id="{DEF80823-5666-45CA-A72E-C211EACDBEBB}" type="datetimeFigureOut">
              <a:rPr lang="en-AU" smtClean="0"/>
              <a:t>10/04/2021</a:t>
            </a:fld>
            <a:endParaRPr lang="en-AU"/>
          </a:p>
        </p:txBody>
      </p:sp>
      <p:sp>
        <p:nvSpPr>
          <p:cNvPr id="4" name="Footer Placeholder 3">
            <a:extLst>
              <a:ext uri="{FF2B5EF4-FFF2-40B4-BE49-F238E27FC236}">
                <a16:creationId xmlns:a16="http://schemas.microsoft.com/office/drawing/2014/main" id="{B5744255-D23B-4590-852B-19619593B7C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8313810-3EF8-4653-836F-375E3D4BA2C2}"/>
              </a:ext>
            </a:extLst>
          </p:cNvPr>
          <p:cNvSpPr>
            <a:spLocks noGrp="1"/>
          </p:cNvSpPr>
          <p:nvPr>
            <p:ph type="sldNum" sz="quarter" idx="12"/>
          </p:nvPr>
        </p:nvSpPr>
        <p:spPr/>
        <p:txBody>
          <a:bodyPr/>
          <a:lstStyle/>
          <a:p>
            <a:fld id="{712BA33B-24CE-4B00-B9B1-8B748F1C26EA}" type="slidenum">
              <a:rPr lang="en-AU" smtClean="0"/>
              <a:t>‹#›</a:t>
            </a:fld>
            <a:endParaRPr lang="en-AU"/>
          </a:p>
        </p:txBody>
      </p:sp>
    </p:spTree>
    <p:extLst>
      <p:ext uri="{BB962C8B-B14F-4D97-AF65-F5344CB8AC3E}">
        <p14:creationId xmlns:p14="http://schemas.microsoft.com/office/powerpoint/2010/main" val="333064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F73D8F-F3B7-414A-88D7-C7A3BA659F1B}"/>
              </a:ext>
            </a:extLst>
          </p:cNvPr>
          <p:cNvSpPr>
            <a:spLocks noGrp="1"/>
          </p:cNvSpPr>
          <p:nvPr>
            <p:ph type="dt" sz="half" idx="10"/>
          </p:nvPr>
        </p:nvSpPr>
        <p:spPr/>
        <p:txBody>
          <a:bodyPr/>
          <a:lstStyle/>
          <a:p>
            <a:fld id="{DEF80823-5666-45CA-A72E-C211EACDBEBB}" type="datetimeFigureOut">
              <a:rPr lang="en-AU" smtClean="0"/>
              <a:t>10/04/2021</a:t>
            </a:fld>
            <a:endParaRPr lang="en-AU"/>
          </a:p>
        </p:txBody>
      </p:sp>
      <p:sp>
        <p:nvSpPr>
          <p:cNvPr id="3" name="Footer Placeholder 2">
            <a:extLst>
              <a:ext uri="{FF2B5EF4-FFF2-40B4-BE49-F238E27FC236}">
                <a16:creationId xmlns:a16="http://schemas.microsoft.com/office/drawing/2014/main" id="{58390DDD-6C72-49AB-8168-8A8EB21CAEF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9E1315C-F509-4E23-AD09-6FF090879911}"/>
              </a:ext>
            </a:extLst>
          </p:cNvPr>
          <p:cNvSpPr>
            <a:spLocks noGrp="1"/>
          </p:cNvSpPr>
          <p:nvPr>
            <p:ph type="sldNum" sz="quarter" idx="12"/>
          </p:nvPr>
        </p:nvSpPr>
        <p:spPr/>
        <p:txBody>
          <a:bodyPr/>
          <a:lstStyle/>
          <a:p>
            <a:fld id="{712BA33B-24CE-4B00-B9B1-8B748F1C26EA}" type="slidenum">
              <a:rPr lang="en-AU" smtClean="0"/>
              <a:t>‹#›</a:t>
            </a:fld>
            <a:endParaRPr lang="en-AU"/>
          </a:p>
        </p:txBody>
      </p:sp>
    </p:spTree>
    <p:extLst>
      <p:ext uri="{BB962C8B-B14F-4D97-AF65-F5344CB8AC3E}">
        <p14:creationId xmlns:p14="http://schemas.microsoft.com/office/powerpoint/2010/main" val="31208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9716-2930-46F9-B40E-01662AD1D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D403BB-E970-44F4-B5A4-90DD101706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3D9F823-5F2D-4048-A6C2-DB99105C2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8D9818-769D-4609-A041-E0CB28B5E043}"/>
              </a:ext>
            </a:extLst>
          </p:cNvPr>
          <p:cNvSpPr>
            <a:spLocks noGrp="1"/>
          </p:cNvSpPr>
          <p:nvPr>
            <p:ph type="dt" sz="half" idx="10"/>
          </p:nvPr>
        </p:nvSpPr>
        <p:spPr/>
        <p:txBody>
          <a:bodyPr/>
          <a:lstStyle/>
          <a:p>
            <a:fld id="{DEF80823-5666-45CA-A72E-C211EACDBEBB}" type="datetimeFigureOut">
              <a:rPr lang="en-AU" smtClean="0"/>
              <a:t>10/04/2021</a:t>
            </a:fld>
            <a:endParaRPr lang="en-AU"/>
          </a:p>
        </p:txBody>
      </p:sp>
      <p:sp>
        <p:nvSpPr>
          <p:cNvPr id="6" name="Footer Placeholder 5">
            <a:extLst>
              <a:ext uri="{FF2B5EF4-FFF2-40B4-BE49-F238E27FC236}">
                <a16:creationId xmlns:a16="http://schemas.microsoft.com/office/drawing/2014/main" id="{8AF3D69A-76EA-4DB1-A9A9-7342F4C7A4F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87B95B5-C18A-4C22-A25D-CAE1BCB18A8E}"/>
              </a:ext>
            </a:extLst>
          </p:cNvPr>
          <p:cNvSpPr>
            <a:spLocks noGrp="1"/>
          </p:cNvSpPr>
          <p:nvPr>
            <p:ph type="sldNum" sz="quarter" idx="12"/>
          </p:nvPr>
        </p:nvSpPr>
        <p:spPr/>
        <p:txBody>
          <a:bodyPr/>
          <a:lstStyle/>
          <a:p>
            <a:fld id="{712BA33B-24CE-4B00-B9B1-8B748F1C26EA}" type="slidenum">
              <a:rPr lang="en-AU" smtClean="0"/>
              <a:t>‹#›</a:t>
            </a:fld>
            <a:endParaRPr lang="en-AU"/>
          </a:p>
        </p:txBody>
      </p:sp>
    </p:spTree>
    <p:extLst>
      <p:ext uri="{BB962C8B-B14F-4D97-AF65-F5344CB8AC3E}">
        <p14:creationId xmlns:p14="http://schemas.microsoft.com/office/powerpoint/2010/main" val="3873192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A29C1-2F2B-41F0-BB09-00193F366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60BE175-40B6-470F-9D09-0AB413F5F7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BB35D6C-D9CC-4029-AA89-2D6D0E7BD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16328A-E0A9-40DC-B1C1-81094BA73EF0}"/>
              </a:ext>
            </a:extLst>
          </p:cNvPr>
          <p:cNvSpPr>
            <a:spLocks noGrp="1"/>
          </p:cNvSpPr>
          <p:nvPr>
            <p:ph type="dt" sz="half" idx="10"/>
          </p:nvPr>
        </p:nvSpPr>
        <p:spPr/>
        <p:txBody>
          <a:bodyPr/>
          <a:lstStyle/>
          <a:p>
            <a:fld id="{DEF80823-5666-45CA-A72E-C211EACDBEBB}" type="datetimeFigureOut">
              <a:rPr lang="en-AU" smtClean="0"/>
              <a:t>10/04/2021</a:t>
            </a:fld>
            <a:endParaRPr lang="en-AU"/>
          </a:p>
        </p:txBody>
      </p:sp>
      <p:sp>
        <p:nvSpPr>
          <p:cNvPr id="6" name="Footer Placeholder 5">
            <a:extLst>
              <a:ext uri="{FF2B5EF4-FFF2-40B4-BE49-F238E27FC236}">
                <a16:creationId xmlns:a16="http://schemas.microsoft.com/office/drawing/2014/main" id="{839D739A-6080-415B-82B7-1B8F74C2FE1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5D4FF46-656E-4F1E-813A-EAB1390C60D3}"/>
              </a:ext>
            </a:extLst>
          </p:cNvPr>
          <p:cNvSpPr>
            <a:spLocks noGrp="1"/>
          </p:cNvSpPr>
          <p:nvPr>
            <p:ph type="sldNum" sz="quarter" idx="12"/>
          </p:nvPr>
        </p:nvSpPr>
        <p:spPr/>
        <p:txBody>
          <a:bodyPr/>
          <a:lstStyle/>
          <a:p>
            <a:fld id="{712BA33B-24CE-4B00-B9B1-8B748F1C26EA}" type="slidenum">
              <a:rPr lang="en-AU" smtClean="0"/>
              <a:t>‹#›</a:t>
            </a:fld>
            <a:endParaRPr lang="en-AU"/>
          </a:p>
        </p:txBody>
      </p:sp>
    </p:spTree>
    <p:extLst>
      <p:ext uri="{BB962C8B-B14F-4D97-AF65-F5344CB8AC3E}">
        <p14:creationId xmlns:p14="http://schemas.microsoft.com/office/powerpoint/2010/main" val="190484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792CFD-9151-453C-B3D9-9281232134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DEB82C1-C9C7-4281-95C0-53A3C138C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B5EEFBE-3282-493C-8D54-B1C5738C06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80823-5666-45CA-A72E-C211EACDBEBB}" type="datetimeFigureOut">
              <a:rPr lang="en-AU" smtClean="0"/>
              <a:t>10/04/2021</a:t>
            </a:fld>
            <a:endParaRPr lang="en-AU"/>
          </a:p>
        </p:txBody>
      </p:sp>
      <p:sp>
        <p:nvSpPr>
          <p:cNvPr id="5" name="Footer Placeholder 4">
            <a:extLst>
              <a:ext uri="{FF2B5EF4-FFF2-40B4-BE49-F238E27FC236}">
                <a16:creationId xmlns:a16="http://schemas.microsoft.com/office/drawing/2014/main" id="{7325501C-0411-4415-A553-776867735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E137A45-5BB7-4552-BA5F-9F8862C24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BA33B-24CE-4B00-B9B1-8B748F1C26EA}" type="slidenum">
              <a:rPr lang="en-AU" smtClean="0"/>
              <a:t>‹#›</a:t>
            </a:fld>
            <a:endParaRPr lang="en-AU"/>
          </a:p>
        </p:txBody>
      </p:sp>
    </p:spTree>
    <p:extLst>
      <p:ext uri="{BB962C8B-B14F-4D97-AF65-F5344CB8AC3E}">
        <p14:creationId xmlns:p14="http://schemas.microsoft.com/office/powerpoint/2010/main" val="1468456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gi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3.m4a"/><Relationship Id="rId7" Type="http://schemas.openxmlformats.org/officeDocument/2006/relationships/image" Target="../media/image5.png"/><Relationship Id="rId12" Type="http://schemas.openxmlformats.org/officeDocument/2006/relationships/image" Target="../media/image2.png"/><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notesSlide" Target="../notesSlides/notesSlide3.xml"/><Relationship Id="rId10" Type="http://schemas.openxmlformats.org/officeDocument/2006/relationships/image" Target="../media/image8.png"/><Relationship Id="rId4" Type="http://schemas.openxmlformats.org/officeDocument/2006/relationships/slideLayout" Target="../slideLayouts/slideLayout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5.m4a"/><Relationship Id="rId7" Type="http://schemas.openxmlformats.org/officeDocument/2006/relationships/image" Target="../media/image10.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audio" Target="../media/media5.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3.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2.jp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3.gif"/><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r="1098" b="4453"/>
          <a:stretch/>
        </p:blipFill>
        <p:spPr>
          <a:xfrm>
            <a:off x="-19220" y="751589"/>
            <a:ext cx="12211220" cy="1285742"/>
          </a:xfrm>
          <a:prstGeom prst="rect">
            <a:avLst/>
          </a:prstGeom>
        </p:spPr>
      </p:pic>
      <p:sp>
        <p:nvSpPr>
          <p:cNvPr id="7" name="Rectangle 6"/>
          <p:cNvSpPr/>
          <p:nvPr/>
        </p:nvSpPr>
        <p:spPr>
          <a:xfrm>
            <a:off x="288366" y="944294"/>
            <a:ext cx="2929246" cy="352301"/>
          </a:xfrm>
          <a:prstGeom prst="rect">
            <a:avLst/>
          </a:prstGeom>
          <a:solidFill>
            <a:srgbClr val="00313C"/>
          </a:solidFill>
          <a:ln>
            <a:solidFill>
              <a:srgbClr val="003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2253607" y="1511627"/>
            <a:ext cx="6000997" cy="127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0" y="-174451"/>
            <a:ext cx="10199681" cy="1107996"/>
          </a:xfrm>
          <a:prstGeom prst="rect">
            <a:avLst/>
          </a:prstGeom>
          <a:noFill/>
        </p:spPr>
        <p:txBody>
          <a:bodyPr wrap="square" rtlCol="0">
            <a:spAutoFit/>
          </a:bodyPr>
          <a:lstStyle/>
          <a:p>
            <a:r>
              <a:rPr lang="en-AU" sz="6600" spc="600" dirty="0"/>
              <a:t>F</a:t>
            </a:r>
            <a:r>
              <a:rPr lang="en-AU" sz="6600" spc="600" dirty="0">
                <a:solidFill>
                  <a:schemeClr val="accent2"/>
                </a:solidFill>
                <a:latin typeface="Curlz MT" panose="04040404050702020202" pitchFamily="82" charset="0"/>
              </a:rPr>
              <a:t>A</a:t>
            </a:r>
            <a:r>
              <a:rPr lang="en-AU" sz="6600" spc="600" dirty="0"/>
              <a:t>IR</a:t>
            </a:r>
            <a:endParaRPr lang="en-AU" sz="6000" spc="600" dirty="0"/>
          </a:p>
        </p:txBody>
      </p:sp>
      <p:sp>
        <p:nvSpPr>
          <p:cNvPr id="10" name="TextBox 9"/>
          <p:cNvSpPr txBox="1"/>
          <p:nvPr/>
        </p:nvSpPr>
        <p:spPr>
          <a:xfrm>
            <a:off x="2196935" y="522729"/>
            <a:ext cx="6499761" cy="1107996"/>
          </a:xfrm>
          <a:prstGeom prst="rect">
            <a:avLst/>
          </a:prstGeom>
          <a:solidFill>
            <a:schemeClr val="bg1"/>
          </a:solidFill>
          <a:ln>
            <a:solidFill>
              <a:schemeClr val="accent2"/>
            </a:solidFill>
          </a:ln>
        </p:spPr>
        <p:txBody>
          <a:bodyPr wrap="square" rtlCol="0" anchor="ctr">
            <a:spAutoFit/>
          </a:bodyPr>
          <a:lstStyle/>
          <a:p>
            <a:pPr algn="ctr"/>
            <a:r>
              <a:rPr lang="en-AU" sz="6600" dirty="0"/>
              <a:t>Accessible</a:t>
            </a:r>
          </a:p>
        </p:txBody>
      </p:sp>
      <p:sp>
        <p:nvSpPr>
          <p:cNvPr id="9" name="TextBox 8">
            <a:extLst>
              <a:ext uri="{FF2B5EF4-FFF2-40B4-BE49-F238E27FC236}">
                <a16:creationId xmlns:a16="http://schemas.microsoft.com/office/drawing/2014/main" id="{DC2A56FD-0EEB-40EB-8FC8-3FA98512196B}"/>
              </a:ext>
            </a:extLst>
          </p:cNvPr>
          <p:cNvSpPr txBox="1"/>
          <p:nvPr/>
        </p:nvSpPr>
        <p:spPr>
          <a:xfrm>
            <a:off x="593387" y="3005848"/>
            <a:ext cx="9095361" cy="2154436"/>
          </a:xfrm>
          <a:prstGeom prst="rect">
            <a:avLst/>
          </a:prstGeom>
          <a:noFill/>
        </p:spPr>
        <p:txBody>
          <a:bodyPr wrap="square" rtlCol="0">
            <a:spAutoFit/>
          </a:bodyPr>
          <a:lstStyle/>
          <a:p>
            <a:r>
              <a:rPr lang="en-AU" sz="3400" i="1" dirty="0">
                <a:solidFill>
                  <a:srgbClr val="00607A"/>
                </a:solidFill>
              </a:rPr>
              <a:t>“</a:t>
            </a:r>
            <a:r>
              <a:rPr lang="en-AU" sz="3400" i="1" dirty="0">
                <a:solidFill>
                  <a:srgbClr val="00607A"/>
                </a:solidFill>
                <a:ea typeface="DengXian" panose="02010600030101010101" pitchFamily="2" charset="-122"/>
                <a:cs typeface="Arial" panose="020B0604020202020204" pitchFamily="34" charset="0"/>
              </a:rPr>
              <a:t>D</a:t>
            </a:r>
            <a:r>
              <a:rPr lang="en-AU" sz="3400" i="1" dirty="0">
                <a:solidFill>
                  <a:srgbClr val="00607A"/>
                </a:solidFill>
                <a:effectLst/>
                <a:ea typeface="DengXian" panose="02010600030101010101" pitchFamily="2" charset="-122"/>
                <a:cs typeface="Arial" panose="020B0604020202020204" pitchFamily="34" charset="0"/>
              </a:rPr>
              <a:t>ata retrieval should be mediated without specialised or proprietary  tools or communication methods</a:t>
            </a:r>
            <a:r>
              <a:rPr lang="en-AU" sz="3400" i="1" dirty="0">
                <a:solidFill>
                  <a:srgbClr val="00607A"/>
                </a:solidFill>
              </a:rPr>
              <a:t>”</a:t>
            </a:r>
          </a:p>
          <a:p>
            <a:pPr algn="r"/>
            <a:r>
              <a:rPr lang="en-AU" sz="3200" dirty="0">
                <a:solidFill>
                  <a:srgbClr val="00607A"/>
                </a:solidFill>
              </a:rPr>
              <a:t>		</a:t>
            </a:r>
            <a:r>
              <a:rPr lang="en-AU" dirty="0">
                <a:solidFill>
                  <a:srgbClr val="00607A"/>
                </a:solidFill>
              </a:rPr>
              <a:t>	- https://www.go-fair.org/fair-principles/</a:t>
            </a:r>
          </a:p>
        </p:txBody>
      </p:sp>
      <p:pic>
        <p:nvPicPr>
          <p:cNvPr id="3" name="Audio 2">
            <a:hlinkClick r:id="" action="ppaction://media"/>
            <a:extLst>
              <a:ext uri="{FF2B5EF4-FFF2-40B4-BE49-F238E27FC236}">
                <a16:creationId xmlns:a16="http://schemas.microsoft.com/office/drawing/2014/main" id="{E16EA0A4-176D-489F-BFC6-C075F331B43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283745277"/>
      </p:ext>
    </p:extLst>
  </p:cSld>
  <p:clrMapOvr>
    <a:masterClrMapping/>
  </p:clrMapOvr>
  <mc:AlternateContent xmlns:mc="http://schemas.openxmlformats.org/markup-compatibility/2006">
    <mc:Choice xmlns:p14="http://schemas.microsoft.com/office/powerpoint/2010/main" Requires="p14">
      <p:transition spd="slow" p14:dur="2000" advTm="8637"/>
    </mc:Choice>
    <mc:Fallback>
      <p:transition spd="slow" advTm="8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C49E4-E515-4B0D-9377-F7255EF491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 y="52786"/>
            <a:ext cx="9944100" cy="6760029"/>
          </a:xfrm>
          <a:prstGeom prst="rect">
            <a:avLst/>
          </a:prstGeom>
        </p:spPr>
      </p:pic>
      <p:pic>
        <p:nvPicPr>
          <p:cNvPr id="4" name="Audio 3">
            <a:hlinkClick r:id="" action="ppaction://media"/>
            <a:extLst>
              <a:ext uri="{FF2B5EF4-FFF2-40B4-BE49-F238E27FC236}">
                <a16:creationId xmlns:a16="http://schemas.microsoft.com/office/drawing/2014/main" id="{1AA44734-3252-4B86-B065-AA7DB2A4097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535191249"/>
      </p:ext>
    </p:extLst>
  </p:cSld>
  <p:clrMapOvr>
    <a:masterClrMapping/>
  </p:clrMapOvr>
  <mc:AlternateContent xmlns:mc="http://schemas.openxmlformats.org/markup-compatibility/2006">
    <mc:Choice xmlns:p14="http://schemas.microsoft.com/office/powerpoint/2010/main" Requires="p14">
      <p:transition spd="slow" p14:dur="2000" advTm="9321"/>
    </mc:Choice>
    <mc:Fallback>
      <p:transition spd="slow" advTm="9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stretch>
            <a:fillRect/>
          </a:stretch>
        </p:blipFill>
        <p:spPr>
          <a:xfrm>
            <a:off x="0" y="0"/>
            <a:ext cx="12192000" cy="1187532"/>
          </a:xfrm>
          <a:prstGeom prst="rect">
            <a:avLst/>
          </a:prstGeom>
        </p:spPr>
      </p:pic>
      <p:sp>
        <p:nvSpPr>
          <p:cNvPr id="4" name="TextBox 3"/>
          <p:cNvSpPr txBox="1"/>
          <p:nvPr/>
        </p:nvSpPr>
        <p:spPr>
          <a:xfrm>
            <a:off x="322491" y="116712"/>
            <a:ext cx="11148021" cy="954107"/>
          </a:xfrm>
          <a:prstGeom prst="rect">
            <a:avLst/>
          </a:prstGeom>
          <a:noFill/>
        </p:spPr>
        <p:txBody>
          <a:bodyPr wrap="square" rtlCol="0">
            <a:spAutoFit/>
          </a:bodyPr>
          <a:lstStyle/>
          <a:p>
            <a:pPr algn="ctr"/>
            <a:r>
              <a:rPr lang="en-AU" sz="2800" dirty="0">
                <a:solidFill>
                  <a:schemeClr val="bg1"/>
                </a:solidFill>
                <a:effectLst>
                  <a:outerShdw blurRad="38100" dist="38100" dir="2700000" algn="tl">
                    <a:srgbClr val="000000">
                      <a:alpha val="43137"/>
                    </a:srgbClr>
                  </a:outerShdw>
                </a:effectLst>
              </a:rPr>
              <a:t>A1: (Meta)data are retrievable by their identifier</a:t>
            </a:r>
            <a:r>
              <a:rPr lang="en-AU" sz="2800" b="1" dirty="0"/>
              <a:t> </a:t>
            </a:r>
            <a:r>
              <a:rPr lang="en-AU" sz="2800" u="sng" dirty="0">
                <a:solidFill>
                  <a:schemeClr val="bg1"/>
                </a:solidFill>
                <a:effectLst>
                  <a:outerShdw blurRad="38100" dist="38100" dir="2700000" algn="tl">
                    <a:srgbClr val="000000">
                      <a:alpha val="43137"/>
                    </a:srgbClr>
                  </a:outerShdw>
                </a:effectLst>
              </a:rPr>
              <a:t>using a standardised communication protocol</a:t>
            </a:r>
          </a:p>
        </p:txBody>
      </p:sp>
      <p:sp>
        <p:nvSpPr>
          <p:cNvPr id="7" name="AutoShape 8" descr="Group Of People Background clipart - Product, Illustration, People,  transparent clip art"/>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10" descr="Group Of People Background clipart - Product, Illustration, People,  transparen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16" descr="Clipart Panda - Free Clipart Images"/>
          <p:cNvSpPr>
            <a:spLocks noChangeAspect="1" noChangeArrowheads="1"/>
          </p:cNvSpPr>
          <p:nvPr/>
        </p:nvSpPr>
        <p:spPr bwMode="auto">
          <a:xfrm>
            <a:off x="155575" y="-846138"/>
            <a:ext cx="23622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20" descr="Possession Clipart Storage - Database Clipart - Png Download (#771346) -  PinClipart"/>
          <p:cNvSpPr>
            <a:spLocks noChangeAspect="1" noChangeArrowheads="1"/>
          </p:cNvSpPr>
          <p:nvPr/>
        </p:nvSpPr>
        <p:spPr bwMode="auto">
          <a:xfrm>
            <a:off x="155575" y="-998538"/>
            <a:ext cx="1724025" cy="2085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AutoShape 26" descr="Database Clipart Powerpoint - Database Icon - Free Transparent PNG Clipart  Images Download"/>
          <p:cNvSpPr>
            <a:spLocks noChangeAspect="1" noChangeArrowheads="1"/>
          </p:cNvSpPr>
          <p:nvPr/>
        </p:nvSpPr>
        <p:spPr bwMode="auto">
          <a:xfrm>
            <a:off x="155575" y="-822325"/>
            <a:ext cx="25431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AutoShape 28" descr="Database Clipart Powerpoint - Database Icon - Free Transparent PNG Clipart  Images Download"/>
          <p:cNvSpPr>
            <a:spLocks noChangeAspect="1" noChangeArrowheads="1"/>
          </p:cNvSpPr>
          <p:nvPr/>
        </p:nvSpPr>
        <p:spPr bwMode="auto">
          <a:xfrm>
            <a:off x="307975" y="-669925"/>
            <a:ext cx="25431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AutoShape 30" descr="Database Clipart Powerpoint - Database Icon - Free Transparent PNG Clipart  Images Downlo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AutoShape 34" descr="Free Database Server Cliparts, Download Free Clip Art, Free Clip Art on  Clipart Libra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 name="Picture 2">
            <a:extLst>
              <a:ext uri="{FF2B5EF4-FFF2-40B4-BE49-F238E27FC236}">
                <a16:creationId xmlns:a16="http://schemas.microsoft.com/office/drawing/2014/main" id="{46391A59-1E58-43C9-B194-31B5A2311916}"/>
              </a:ext>
            </a:extLst>
          </p:cNvPr>
          <p:cNvPicPr>
            <a:picLocks noChangeAspect="1"/>
          </p:cNvPicPr>
          <p:nvPr/>
        </p:nvPicPr>
        <p:blipFill>
          <a:blip r:embed="rId7"/>
          <a:stretch>
            <a:fillRect/>
          </a:stretch>
        </p:blipFill>
        <p:spPr>
          <a:xfrm>
            <a:off x="7957247" y="2030425"/>
            <a:ext cx="2143008" cy="3254878"/>
          </a:xfrm>
          <a:prstGeom prst="rect">
            <a:avLst/>
          </a:prstGeom>
        </p:spPr>
      </p:pic>
      <p:sp>
        <p:nvSpPr>
          <p:cNvPr id="41" name="TextBox 40">
            <a:extLst>
              <a:ext uri="{FF2B5EF4-FFF2-40B4-BE49-F238E27FC236}">
                <a16:creationId xmlns:a16="http://schemas.microsoft.com/office/drawing/2014/main" id="{285DCD9E-DAEF-4866-8E45-85163F5FAA43}"/>
              </a:ext>
            </a:extLst>
          </p:cNvPr>
          <p:cNvSpPr txBox="1"/>
          <p:nvPr/>
        </p:nvSpPr>
        <p:spPr>
          <a:xfrm>
            <a:off x="1332132" y="1530163"/>
            <a:ext cx="9678768" cy="492443"/>
          </a:xfrm>
          <a:prstGeom prst="rect">
            <a:avLst/>
          </a:prstGeom>
          <a:noFill/>
        </p:spPr>
        <p:txBody>
          <a:bodyPr vert="horz" wrap="square" rtlCol="0">
            <a:spAutoFit/>
          </a:bodyPr>
          <a:lstStyle/>
          <a:p>
            <a:r>
              <a:rPr lang="en-AU" sz="2600" b="1" dirty="0"/>
              <a:t>A1.1: The protocol is open, free and universally implementable</a:t>
            </a:r>
          </a:p>
        </p:txBody>
      </p:sp>
      <p:pic>
        <p:nvPicPr>
          <p:cNvPr id="43" name="Picture 42">
            <a:extLst>
              <a:ext uri="{FF2B5EF4-FFF2-40B4-BE49-F238E27FC236}">
                <a16:creationId xmlns:a16="http://schemas.microsoft.com/office/drawing/2014/main" id="{FC1E32B1-7B44-4259-A236-4BDF889D8D5C}"/>
              </a:ext>
            </a:extLst>
          </p:cNvPr>
          <p:cNvPicPr>
            <a:picLocks noChangeAspect="1"/>
          </p:cNvPicPr>
          <p:nvPr/>
        </p:nvPicPr>
        <p:blipFill>
          <a:blip r:embed="rId8"/>
          <a:stretch>
            <a:fillRect/>
          </a:stretch>
        </p:blipFill>
        <p:spPr>
          <a:xfrm>
            <a:off x="1640546" y="3199750"/>
            <a:ext cx="1246237" cy="1239427"/>
          </a:xfrm>
          <a:prstGeom prst="rect">
            <a:avLst/>
          </a:prstGeom>
        </p:spPr>
      </p:pic>
      <p:pic>
        <p:nvPicPr>
          <p:cNvPr id="44" name="Picture 4">
            <a:extLst>
              <a:ext uri="{FF2B5EF4-FFF2-40B4-BE49-F238E27FC236}">
                <a16:creationId xmlns:a16="http://schemas.microsoft.com/office/drawing/2014/main" id="{A0A42C5F-6E6C-472A-A8CC-5F0463F2F8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5636" y="2580210"/>
            <a:ext cx="600133" cy="9373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Cards, cash, cashless, credit, no, only, payment icon - Download on  Iconfinder">
            <a:extLst>
              <a:ext uri="{FF2B5EF4-FFF2-40B4-BE49-F238E27FC236}">
                <a16:creationId xmlns:a16="http://schemas.microsoft.com/office/drawing/2014/main" id="{CF5DA846-5338-4F93-8090-75977B4B1C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24852" y="4032584"/>
            <a:ext cx="981700" cy="9817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a:extLst>
              <a:ext uri="{FF2B5EF4-FFF2-40B4-BE49-F238E27FC236}">
                <a16:creationId xmlns:a16="http://schemas.microsoft.com/office/drawing/2014/main" id="{9BCD3944-E4B9-4726-A535-0F1AB3A84130}"/>
              </a:ext>
            </a:extLst>
          </p:cNvPr>
          <p:cNvCxnSpPr/>
          <p:nvPr/>
        </p:nvCxnSpPr>
        <p:spPr>
          <a:xfrm>
            <a:off x="3104707" y="3819463"/>
            <a:ext cx="4699591" cy="0"/>
          </a:xfrm>
          <a:prstGeom prst="straightConnector1">
            <a:avLst/>
          </a:prstGeom>
          <a:ln w="38100">
            <a:solidFill>
              <a:srgbClr val="00607A"/>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1E007A6F-17F9-4D12-87F6-95D793BA845F}"/>
              </a:ext>
            </a:extLst>
          </p:cNvPr>
          <p:cNvGrpSpPr/>
          <p:nvPr/>
        </p:nvGrpSpPr>
        <p:grpSpPr>
          <a:xfrm>
            <a:off x="7957247" y="6023547"/>
            <a:ext cx="3827226" cy="717741"/>
            <a:chOff x="2158904" y="5322233"/>
            <a:chExt cx="3827226" cy="717741"/>
          </a:xfrm>
        </p:grpSpPr>
        <p:pic>
          <p:nvPicPr>
            <p:cNvPr id="6146" name="Picture 2" descr="Free check mark - Vector Art">
              <a:extLst>
                <a:ext uri="{FF2B5EF4-FFF2-40B4-BE49-F238E27FC236}">
                  <a16:creationId xmlns:a16="http://schemas.microsoft.com/office/drawing/2014/main" id="{1B602522-F6A3-423C-9868-6CBF913ECF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8904" y="5322233"/>
              <a:ext cx="717741" cy="71774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0A5A1709-310D-45B7-9D71-C0A287B5DC39}"/>
                </a:ext>
              </a:extLst>
            </p:cNvPr>
            <p:cNvSpPr txBox="1"/>
            <p:nvPr/>
          </p:nvSpPr>
          <p:spPr>
            <a:xfrm>
              <a:off x="2773528" y="5580028"/>
              <a:ext cx="3212602" cy="430887"/>
            </a:xfrm>
            <a:prstGeom prst="rect">
              <a:avLst/>
            </a:prstGeom>
            <a:noFill/>
          </p:spPr>
          <p:txBody>
            <a:bodyPr vert="horz" wrap="square" rtlCol="0">
              <a:spAutoFit/>
            </a:bodyPr>
            <a:lstStyle/>
            <a:p>
              <a:r>
                <a:rPr lang="en-AU" sz="2200" b="1" dirty="0"/>
                <a:t>Maximise data reuse</a:t>
              </a:r>
            </a:p>
          </p:txBody>
        </p:sp>
      </p:grpSp>
      <p:grpSp>
        <p:nvGrpSpPr>
          <p:cNvPr id="50" name="Group 49">
            <a:extLst>
              <a:ext uri="{FF2B5EF4-FFF2-40B4-BE49-F238E27FC236}">
                <a16:creationId xmlns:a16="http://schemas.microsoft.com/office/drawing/2014/main" id="{913FAC69-20EF-4A86-A709-E2A3C7F2E277}"/>
              </a:ext>
            </a:extLst>
          </p:cNvPr>
          <p:cNvGrpSpPr/>
          <p:nvPr/>
        </p:nvGrpSpPr>
        <p:grpSpPr>
          <a:xfrm>
            <a:off x="8067117" y="5215726"/>
            <a:ext cx="3827226" cy="717741"/>
            <a:chOff x="2158904" y="5322233"/>
            <a:chExt cx="3827226" cy="717741"/>
          </a:xfrm>
        </p:grpSpPr>
        <p:pic>
          <p:nvPicPr>
            <p:cNvPr id="51" name="Picture 2" descr="Free check mark - Vector Art">
              <a:extLst>
                <a:ext uri="{FF2B5EF4-FFF2-40B4-BE49-F238E27FC236}">
                  <a16:creationId xmlns:a16="http://schemas.microsoft.com/office/drawing/2014/main" id="{D2032CB8-3F9B-4B8B-BE28-0D1BC284E7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8904" y="5322233"/>
              <a:ext cx="717741" cy="717741"/>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98FB5B9C-7FB9-4BD6-A7D7-DF168FDCF0B2}"/>
                </a:ext>
              </a:extLst>
            </p:cNvPr>
            <p:cNvSpPr txBox="1"/>
            <p:nvPr/>
          </p:nvSpPr>
          <p:spPr>
            <a:xfrm>
              <a:off x="2773528" y="5580028"/>
              <a:ext cx="3212602" cy="430887"/>
            </a:xfrm>
            <a:prstGeom prst="rect">
              <a:avLst/>
            </a:prstGeom>
            <a:noFill/>
          </p:spPr>
          <p:txBody>
            <a:bodyPr vert="horz" wrap="square" rtlCol="0">
              <a:spAutoFit/>
            </a:bodyPr>
            <a:lstStyle/>
            <a:p>
              <a:r>
                <a:rPr lang="en-AU" sz="2200" b="1" dirty="0"/>
                <a:t>Facilitate global uptake</a:t>
              </a:r>
            </a:p>
          </p:txBody>
        </p:sp>
      </p:grpSp>
      <p:pic>
        <p:nvPicPr>
          <p:cNvPr id="6" name="Audio 5">
            <a:hlinkClick r:id="" action="ppaction://media"/>
            <a:extLst>
              <a:ext uri="{FF2B5EF4-FFF2-40B4-BE49-F238E27FC236}">
                <a16:creationId xmlns:a16="http://schemas.microsoft.com/office/drawing/2014/main" id="{CFAE3F01-E721-4838-8D42-FC11042B224D}"/>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2141561907"/>
      </p:ext>
    </p:extLst>
  </p:cSld>
  <p:clrMapOvr>
    <a:masterClrMapping/>
  </p:clrMapOvr>
  <mc:AlternateContent xmlns:mc="http://schemas.openxmlformats.org/markup-compatibility/2006">
    <mc:Choice xmlns:p14="http://schemas.microsoft.com/office/powerpoint/2010/main" Requires="p14">
      <p:transition spd="slow" p14:dur="2000" advTm="45451"/>
    </mc:Choice>
    <mc:Fallback>
      <p:transition spd="slow" advTm="454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AIR_use">
            <a:hlinkClick r:id="" action="ppaction://media"/>
            <a:extLst>
              <a:ext uri="{FF2B5EF4-FFF2-40B4-BE49-F238E27FC236}">
                <a16:creationId xmlns:a16="http://schemas.microsoft.com/office/drawing/2014/main" id="{CCF87259-B8E0-4C1A-92E4-7FD7F6FEA904}"/>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pic>
        <p:nvPicPr>
          <p:cNvPr id="4" name="Audio 3">
            <a:hlinkClick r:id="" action="ppaction://media"/>
            <a:extLst>
              <a:ext uri="{FF2B5EF4-FFF2-40B4-BE49-F238E27FC236}">
                <a16:creationId xmlns:a16="http://schemas.microsoft.com/office/drawing/2014/main" id="{A23770BE-39A3-4DF4-ACF7-804C7CAAD9D9}"/>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139581030"/>
      </p:ext>
    </p:extLst>
  </p:cSld>
  <p:clrMapOvr>
    <a:masterClrMapping/>
  </p:clrMapOvr>
  <mc:AlternateContent xmlns:mc="http://schemas.openxmlformats.org/markup-compatibility/2006">
    <mc:Choice xmlns:p14="http://schemas.microsoft.com/office/powerpoint/2010/main" Requires="p14">
      <p:transition spd="slow" p14:dur="2000" advTm="16287"/>
    </mc:Choice>
    <mc:Fallback>
      <p:transition spd="slow" advTm="16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24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mute="1">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audio isNarration="1">
              <p:cMediaNode vol="80000" showWhenStopped="0">
                <p:cTn id="16"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760" objId="2"/>
        <p14:stopEvt time="13481" objId="2"/>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0" y="0"/>
            <a:ext cx="12192000" cy="1187532"/>
          </a:xfrm>
          <a:prstGeom prst="rect">
            <a:avLst/>
          </a:prstGeom>
        </p:spPr>
      </p:pic>
      <p:sp>
        <p:nvSpPr>
          <p:cNvPr id="4" name="TextBox 3"/>
          <p:cNvSpPr txBox="1"/>
          <p:nvPr/>
        </p:nvSpPr>
        <p:spPr>
          <a:xfrm>
            <a:off x="322491" y="116712"/>
            <a:ext cx="11148021" cy="954107"/>
          </a:xfrm>
          <a:prstGeom prst="rect">
            <a:avLst/>
          </a:prstGeom>
          <a:noFill/>
        </p:spPr>
        <p:txBody>
          <a:bodyPr wrap="square" rtlCol="0">
            <a:spAutoFit/>
          </a:bodyPr>
          <a:lstStyle/>
          <a:p>
            <a:pPr algn="ctr"/>
            <a:r>
              <a:rPr lang="en-AU" sz="2800" dirty="0">
                <a:solidFill>
                  <a:schemeClr val="bg1"/>
                </a:solidFill>
                <a:effectLst>
                  <a:outerShdw blurRad="38100" dist="38100" dir="2700000" algn="tl">
                    <a:srgbClr val="000000">
                      <a:alpha val="43137"/>
                    </a:srgbClr>
                  </a:outerShdw>
                </a:effectLst>
              </a:rPr>
              <a:t>A1: (Meta)data are retrievable by their identifier</a:t>
            </a:r>
            <a:r>
              <a:rPr lang="en-AU" sz="2800" b="1" dirty="0"/>
              <a:t> </a:t>
            </a:r>
            <a:r>
              <a:rPr lang="en-AU" sz="2800" u="sng" dirty="0">
                <a:solidFill>
                  <a:schemeClr val="bg1"/>
                </a:solidFill>
                <a:effectLst>
                  <a:outerShdw blurRad="38100" dist="38100" dir="2700000" algn="tl">
                    <a:srgbClr val="000000">
                      <a:alpha val="43137"/>
                    </a:srgbClr>
                  </a:outerShdw>
                </a:effectLst>
              </a:rPr>
              <a:t>using a standardised communication protocol</a:t>
            </a:r>
          </a:p>
        </p:txBody>
      </p:sp>
      <p:sp>
        <p:nvSpPr>
          <p:cNvPr id="7" name="AutoShape 8" descr="Group Of People Background clipart - Product, Illustration, People,  transparent clip art"/>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10" descr="Group Of People Background clipart - Product, Illustration, People,  transparen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16" descr="Clipart Panda - Free Clipart Images"/>
          <p:cNvSpPr>
            <a:spLocks noChangeAspect="1" noChangeArrowheads="1"/>
          </p:cNvSpPr>
          <p:nvPr/>
        </p:nvSpPr>
        <p:spPr bwMode="auto">
          <a:xfrm>
            <a:off x="155575" y="-846138"/>
            <a:ext cx="23622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20" descr="Possession Clipart Storage - Database Clipart - Png Download (#771346) -  PinClipart"/>
          <p:cNvSpPr>
            <a:spLocks noChangeAspect="1" noChangeArrowheads="1"/>
          </p:cNvSpPr>
          <p:nvPr/>
        </p:nvSpPr>
        <p:spPr bwMode="auto">
          <a:xfrm>
            <a:off x="155575" y="-998538"/>
            <a:ext cx="1724025" cy="2085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AutoShape 26" descr="Database Clipart Powerpoint - Database Icon - Free Transparent PNG Clipart  Images Download"/>
          <p:cNvSpPr>
            <a:spLocks noChangeAspect="1" noChangeArrowheads="1"/>
          </p:cNvSpPr>
          <p:nvPr/>
        </p:nvSpPr>
        <p:spPr bwMode="auto">
          <a:xfrm>
            <a:off x="155575" y="-822325"/>
            <a:ext cx="25431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AutoShape 28" descr="Database Clipart Powerpoint - Database Icon - Free Transparent PNG Clipart  Images Download"/>
          <p:cNvSpPr>
            <a:spLocks noChangeAspect="1" noChangeArrowheads="1"/>
          </p:cNvSpPr>
          <p:nvPr/>
        </p:nvSpPr>
        <p:spPr bwMode="auto">
          <a:xfrm>
            <a:off x="307975" y="-669925"/>
            <a:ext cx="25431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AutoShape 30" descr="Database Clipart Powerpoint - Database Icon - Free Transparent PNG Clipart  Images Downlo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AutoShape 34" descr="Free Database Server Cliparts, Download Free Clip Art, Free Clip Art on  Clipart Libra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TextBox 17">
            <a:extLst>
              <a:ext uri="{FF2B5EF4-FFF2-40B4-BE49-F238E27FC236}">
                <a16:creationId xmlns:a16="http://schemas.microsoft.com/office/drawing/2014/main" id="{C2179F8B-C353-4748-AAC0-25FB74E796DE}"/>
              </a:ext>
            </a:extLst>
          </p:cNvPr>
          <p:cNvSpPr txBox="1"/>
          <p:nvPr/>
        </p:nvSpPr>
        <p:spPr>
          <a:xfrm>
            <a:off x="1256616" y="1747838"/>
            <a:ext cx="9678768" cy="892552"/>
          </a:xfrm>
          <a:prstGeom prst="rect">
            <a:avLst/>
          </a:prstGeom>
          <a:noFill/>
        </p:spPr>
        <p:txBody>
          <a:bodyPr vert="horz" wrap="square" rtlCol="0">
            <a:spAutoFit/>
          </a:bodyPr>
          <a:lstStyle/>
          <a:p>
            <a:r>
              <a:rPr lang="en-AU" sz="2600" b="1" dirty="0"/>
              <a:t>A1.2: The protocol allows for an authentication and authorisation where necessary</a:t>
            </a:r>
          </a:p>
        </p:txBody>
      </p:sp>
      <p:pic>
        <p:nvPicPr>
          <p:cNvPr id="19" name="Picture 18">
            <a:extLst>
              <a:ext uri="{FF2B5EF4-FFF2-40B4-BE49-F238E27FC236}">
                <a16:creationId xmlns:a16="http://schemas.microsoft.com/office/drawing/2014/main" id="{21D4EA63-47E5-423A-BAD4-1C0885EAB995}"/>
              </a:ext>
            </a:extLst>
          </p:cNvPr>
          <p:cNvPicPr>
            <a:picLocks noChangeAspect="1"/>
          </p:cNvPicPr>
          <p:nvPr/>
        </p:nvPicPr>
        <p:blipFill>
          <a:blip r:embed="rId6"/>
          <a:stretch>
            <a:fillRect/>
          </a:stretch>
        </p:blipFill>
        <p:spPr>
          <a:xfrm>
            <a:off x="2698750" y="2801679"/>
            <a:ext cx="6428019" cy="3652284"/>
          </a:xfrm>
          <a:prstGeom prst="rect">
            <a:avLst/>
          </a:prstGeom>
        </p:spPr>
      </p:pic>
      <p:pic>
        <p:nvPicPr>
          <p:cNvPr id="3" name="Audio 2">
            <a:hlinkClick r:id="" action="ppaction://media"/>
            <a:extLst>
              <a:ext uri="{FF2B5EF4-FFF2-40B4-BE49-F238E27FC236}">
                <a16:creationId xmlns:a16="http://schemas.microsoft.com/office/drawing/2014/main" id="{8DA87EA8-EA7F-4329-9F85-6A5F74D3D02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00762496"/>
      </p:ext>
    </p:extLst>
  </p:cSld>
  <p:clrMapOvr>
    <a:masterClrMapping/>
  </p:clrMapOvr>
  <mc:AlternateContent xmlns:mc="http://schemas.openxmlformats.org/markup-compatibility/2006">
    <mc:Choice xmlns:p14="http://schemas.microsoft.com/office/powerpoint/2010/main" Requires="p14">
      <p:transition spd="slow" p14:dur="2000" advTm="25133"/>
    </mc:Choice>
    <mc:Fallback>
      <p:transition spd="slow" advTm="251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5"/>
          <a:stretch>
            <a:fillRect/>
          </a:stretch>
        </p:blipFill>
        <p:spPr>
          <a:xfrm>
            <a:off x="0" y="0"/>
            <a:ext cx="12192000" cy="1187532"/>
          </a:xfrm>
          <a:prstGeom prst="rect">
            <a:avLst/>
          </a:prstGeom>
        </p:spPr>
      </p:pic>
      <p:sp>
        <p:nvSpPr>
          <p:cNvPr id="4" name="TextBox 3"/>
          <p:cNvSpPr txBox="1"/>
          <p:nvPr/>
        </p:nvSpPr>
        <p:spPr>
          <a:xfrm>
            <a:off x="322491" y="116712"/>
            <a:ext cx="11148021" cy="954107"/>
          </a:xfrm>
          <a:prstGeom prst="rect">
            <a:avLst/>
          </a:prstGeom>
          <a:noFill/>
        </p:spPr>
        <p:txBody>
          <a:bodyPr wrap="square" rtlCol="0">
            <a:spAutoFit/>
          </a:bodyPr>
          <a:lstStyle/>
          <a:p>
            <a:pPr algn="ctr"/>
            <a:r>
              <a:rPr lang="en-AU" sz="2800" dirty="0">
                <a:solidFill>
                  <a:schemeClr val="bg1"/>
                </a:solidFill>
                <a:effectLst>
                  <a:outerShdw blurRad="38100" dist="38100" dir="2700000" algn="tl">
                    <a:srgbClr val="000000">
                      <a:alpha val="43137"/>
                    </a:srgbClr>
                  </a:outerShdw>
                </a:effectLst>
              </a:rPr>
              <a:t>A2</a:t>
            </a:r>
            <a:r>
              <a:rPr lang="en-AU" sz="2800" u="sng" dirty="0">
                <a:solidFill>
                  <a:schemeClr val="bg1"/>
                </a:solidFill>
                <a:effectLst>
                  <a:outerShdw blurRad="38100" dist="38100" dir="2700000" algn="tl">
                    <a:srgbClr val="000000">
                      <a:alpha val="43137"/>
                    </a:srgbClr>
                  </a:outerShdw>
                </a:effectLst>
              </a:rPr>
              <a:t>: Metadata </a:t>
            </a:r>
            <a:r>
              <a:rPr lang="en-AU" sz="2800" dirty="0">
                <a:solidFill>
                  <a:schemeClr val="bg1"/>
                </a:solidFill>
                <a:effectLst>
                  <a:outerShdw blurRad="38100" dist="38100" dir="2700000" algn="tl">
                    <a:srgbClr val="000000">
                      <a:alpha val="43137"/>
                    </a:srgbClr>
                  </a:outerShdw>
                </a:effectLst>
              </a:rPr>
              <a:t>should be </a:t>
            </a:r>
            <a:r>
              <a:rPr lang="en-AU" sz="2800" u="sng" dirty="0">
                <a:solidFill>
                  <a:schemeClr val="bg1"/>
                </a:solidFill>
                <a:effectLst>
                  <a:outerShdw blurRad="38100" dist="38100" dir="2700000" algn="tl">
                    <a:srgbClr val="000000">
                      <a:alpha val="43137"/>
                    </a:srgbClr>
                  </a:outerShdw>
                </a:effectLst>
              </a:rPr>
              <a:t>accessible even when the data is no longer available</a:t>
            </a:r>
          </a:p>
        </p:txBody>
      </p:sp>
      <p:sp>
        <p:nvSpPr>
          <p:cNvPr id="7" name="AutoShape 8" descr="Group Of People Background clipart - Product, Illustration, People,  transparent clip art"/>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10" descr="Group Of People Background clipart - Product, Illustration, People,  transparen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16" descr="Clipart Panda - Free Clipart Images"/>
          <p:cNvSpPr>
            <a:spLocks noChangeAspect="1" noChangeArrowheads="1"/>
          </p:cNvSpPr>
          <p:nvPr/>
        </p:nvSpPr>
        <p:spPr bwMode="auto">
          <a:xfrm>
            <a:off x="155575" y="-846138"/>
            <a:ext cx="23622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AutoShape 20" descr="Possession Clipart Storage - Database Clipart - Png Download (#771346) -  PinClipart"/>
          <p:cNvSpPr>
            <a:spLocks noChangeAspect="1" noChangeArrowheads="1"/>
          </p:cNvSpPr>
          <p:nvPr/>
        </p:nvSpPr>
        <p:spPr bwMode="auto">
          <a:xfrm>
            <a:off x="155575" y="-998538"/>
            <a:ext cx="1724025" cy="20859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2" name="AutoShape 26" descr="Database Clipart Powerpoint - Database Icon - Free Transparent PNG Clipart  Images Download"/>
          <p:cNvSpPr>
            <a:spLocks noChangeAspect="1" noChangeArrowheads="1"/>
          </p:cNvSpPr>
          <p:nvPr/>
        </p:nvSpPr>
        <p:spPr bwMode="auto">
          <a:xfrm>
            <a:off x="155575" y="-822325"/>
            <a:ext cx="25431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AutoShape 28" descr="Database Clipart Powerpoint - Database Icon - Free Transparent PNG Clipart  Images Download"/>
          <p:cNvSpPr>
            <a:spLocks noChangeAspect="1" noChangeArrowheads="1"/>
          </p:cNvSpPr>
          <p:nvPr/>
        </p:nvSpPr>
        <p:spPr bwMode="auto">
          <a:xfrm>
            <a:off x="307975" y="-669925"/>
            <a:ext cx="25431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4" name="AutoShape 30" descr="Database Clipart Powerpoint - Database Icon - Free Transparent PNG Clipart  Images Downlo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AutoShape 34" descr="Free Database Server Cliparts, Download Free Clip Art, Free Clip Art on  Clipart Librar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6" name="Picture 15" descr="A picture containing diagram&#10;&#10;Description automatically generated">
            <a:extLst>
              <a:ext uri="{FF2B5EF4-FFF2-40B4-BE49-F238E27FC236}">
                <a16:creationId xmlns:a16="http://schemas.microsoft.com/office/drawing/2014/main" id="{726C0DE5-EED6-46A4-8CBB-094BFEA1F3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3036" y="1296307"/>
            <a:ext cx="4388589" cy="4388589"/>
          </a:xfrm>
          <a:prstGeom prst="rect">
            <a:avLst/>
          </a:prstGeom>
        </p:spPr>
      </p:pic>
      <p:pic>
        <p:nvPicPr>
          <p:cNvPr id="17" name="Picture 2" descr="The role of metadata in a data-driven strategy | Zeenea">
            <a:extLst>
              <a:ext uri="{FF2B5EF4-FFF2-40B4-BE49-F238E27FC236}">
                <a16:creationId xmlns:a16="http://schemas.microsoft.com/office/drawing/2014/main" id="{FB36078D-5C55-4BBF-B62B-CFE7F9761C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 y="1331995"/>
            <a:ext cx="6611500" cy="4026814"/>
          </a:xfrm>
          <a:prstGeom prst="rect">
            <a:avLst/>
          </a:prstGeom>
          <a:noFill/>
          <a:extLst>
            <a:ext uri="{909E8E84-426E-40DD-AFC4-6F175D3DCCD1}">
              <a14:hiddenFill xmlns:a14="http://schemas.microsoft.com/office/drawing/2010/main">
                <a:solidFill>
                  <a:srgbClr val="FFFFFF"/>
                </a:solidFill>
              </a14:hiddenFill>
            </a:ext>
          </a:extLst>
        </p:spPr>
      </p:pic>
      <p:pic>
        <p:nvPicPr>
          <p:cNvPr id="3" name="Audio 2">
            <a:hlinkClick r:id="" action="ppaction://media"/>
            <a:extLst>
              <a:ext uri="{FF2B5EF4-FFF2-40B4-BE49-F238E27FC236}">
                <a16:creationId xmlns:a16="http://schemas.microsoft.com/office/drawing/2014/main" id="{8F795850-0F12-4F29-905E-545EFDFC45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940822268"/>
      </p:ext>
    </p:extLst>
  </p:cSld>
  <p:clrMapOvr>
    <a:masterClrMapping/>
  </p:clrMapOvr>
  <mc:AlternateContent xmlns:mc="http://schemas.openxmlformats.org/markup-compatibility/2006">
    <mc:Choice xmlns:p14="http://schemas.microsoft.com/office/powerpoint/2010/main" Requires="p14">
      <p:transition spd="slow" p14:dur="2000" advTm="28152"/>
    </mc:Choice>
    <mc:Fallback>
      <p:transition spd="slow" advTm="28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r="1098" b="4453"/>
          <a:stretch/>
        </p:blipFill>
        <p:spPr>
          <a:xfrm>
            <a:off x="-19220" y="751589"/>
            <a:ext cx="12211220" cy="1285742"/>
          </a:xfrm>
          <a:prstGeom prst="rect">
            <a:avLst/>
          </a:prstGeom>
        </p:spPr>
      </p:pic>
      <p:sp>
        <p:nvSpPr>
          <p:cNvPr id="7" name="Rectangle 6"/>
          <p:cNvSpPr/>
          <p:nvPr/>
        </p:nvSpPr>
        <p:spPr>
          <a:xfrm>
            <a:off x="288366" y="944294"/>
            <a:ext cx="2929246" cy="352301"/>
          </a:xfrm>
          <a:prstGeom prst="rect">
            <a:avLst/>
          </a:prstGeom>
          <a:solidFill>
            <a:srgbClr val="00313C"/>
          </a:solidFill>
          <a:ln>
            <a:solidFill>
              <a:srgbClr val="0031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2253607" y="1511627"/>
            <a:ext cx="6000997" cy="1278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0" y="-174451"/>
            <a:ext cx="10199681" cy="1107996"/>
          </a:xfrm>
          <a:prstGeom prst="rect">
            <a:avLst/>
          </a:prstGeom>
          <a:noFill/>
        </p:spPr>
        <p:txBody>
          <a:bodyPr wrap="square" rtlCol="0">
            <a:spAutoFit/>
          </a:bodyPr>
          <a:lstStyle/>
          <a:p>
            <a:r>
              <a:rPr lang="en-AU" sz="6600" spc="600" dirty="0"/>
              <a:t>F</a:t>
            </a:r>
            <a:r>
              <a:rPr lang="en-AU" sz="6600" spc="600" dirty="0">
                <a:solidFill>
                  <a:schemeClr val="accent2"/>
                </a:solidFill>
                <a:latin typeface="Curlz MT" panose="04040404050702020202" pitchFamily="82" charset="0"/>
              </a:rPr>
              <a:t>A</a:t>
            </a:r>
            <a:r>
              <a:rPr lang="en-AU" sz="6600" spc="600" dirty="0"/>
              <a:t>IR</a:t>
            </a:r>
            <a:endParaRPr lang="en-AU" sz="6000" spc="600" dirty="0"/>
          </a:p>
        </p:txBody>
      </p:sp>
      <p:sp>
        <p:nvSpPr>
          <p:cNvPr id="10" name="TextBox 9"/>
          <p:cNvSpPr txBox="1"/>
          <p:nvPr/>
        </p:nvSpPr>
        <p:spPr>
          <a:xfrm>
            <a:off x="2196935" y="522729"/>
            <a:ext cx="6499761" cy="1107996"/>
          </a:xfrm>
          <a:prstGeom prst="rect">
            <a:avLst/>
          </a:prstGeom>
          <a:solidFill>
            <a:schemeClr val="bg1"/>
          </a:solidFill>
          <a:ln>
            <a:solidFill>
              <a:schemeClr val="accent2"/>
            </a:solidFill>
          </a:ln>
        </p:spPr>
        <p:txBody>
          <a:bodyPr wrap="square" rtlCol="0" anchor="ctr">
            <a:spAutoFit/>
          </a:bodyPr>
          <a:lstStyle/>
          <a:p>
            <a:pPr algn="ctr"/>
            <a:r>
              <a:rPr lang="en-AU" sz="6600" dirty="0"/>
              <a:t>Accessible</a:t>
            </a:r>
          </a:p>
        </p:txBody>
      </p:sp>
      <p:sp>
        <p:nvSpPr>
          <p:cNvPr id="9" name="TextBox 8">
            <a:extLst>
              <a:ext uri="{FF2B5EF4-FFF2-40B4-BE49-F238E27FC236}">
                <a16:creationId xmlns:a16="http://schemas.microsoft.com/office/drawing/2014/main" id="{DC2A56FD-0EEB-40EB-8FC8-3FA98512196B}"/>
              </a:ext>
            </a:extLst>
          </p:cNvPr>
          <p:cNvSpPr txBox="1"/>
          <p:nvPr/>
        </p:nvSpPr>
        <p:spPr>
          <a:xfrm>
            <a:off x="411879" y="2327905"/>
            <a:ext cx="11368241" cy="2862322"/>
          </a:xfrm>
          <a:prstGeom prst="rect">
            <a:avLst/>
          </a:prstGeom>
          <a:noFill/>
        </p:spPr>
        <p:txBody>
          <a:bodyPr wrap="square" rtlCol="0">
            <a:spAutoFit/>
          </a:bodyPr>
          <a:lstStyle/>
          <a:p>
            <a:r>
              <a:rPr lang="en-AU" sz="3600" b="1" dirty="0">
                <a:solidFill>
                  <a:srgbClr val="00607A"/>
                </a:solidFill>
              </a:rPr>
              <a:t>A1: (Meta)data are retrievable by their identifier using a standardised communication protocol</a:t>
            </a:r>
          </a:p>
          <a:p>
            <a:endParaRPr lang="en-AU" sz="3600" b="1" dirty="0">
              <a:solidFill>
                <a:srgbClr val="00607A"/>
              </a:solidFill>
            </a:endParaRPr>
          </a:p>
          <a:p>
            <a:r>
              <a:rPr lang="en-AU" sz="3600" b="1" dirty="0">
                <a:solidFill>
                  <a:srgbClr val="00607A"/>
                </a:solidFill>
              </a:rPr>
              <a:t>A2: Metadata should be accessible even when the data is no longer available</a:t>
            </a:r>
          </a:p>
        </p:txBody>
      </p:sp>
      <p:pic>
        <p:nvPicPr>
          <p:cNvPr id="3" name="Audio 2">
            <a:hlinkClick r:id="" action="ppaction://media"/>
            <a:extLst>
              <a:ext uri="{FF2B5EF4-FFF2-40B4-BE49-F238E27FC236}">
                <a16:creationId xmlns:a16="http://schemas.microsoft.com/office/drawing/2014/main" id="{65E30E0F-F320-4FF2-979C-AB6A56982B0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65253206"/>
      </p:ext>
    </p:extLst>
  </p:cSld>
  <p:clrMapOvr>
    <a:masterClrMapping/>
  </p:clrMapOvr>
  <mc:AlternateContent xmlns:mc="http://schemas.openxmlformats.org/markup-compatibility/2006">
    <mc:Choice xmlns:p14="http://schemas.microsoft.com/office/powerpoint/2010/main" Requires="p14">
      <p:transition spd="slow" p14:dur="2000" advTm="19514"/>
    </mc:Choice>
    <mc:Fallback>
      <p:transition spd="slow" advTm="19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C49E4-E515-4B0D-9377-F7255EF491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 y="52786"/>
            <a:ext cx="9944100" cy="6760029"/>
          </a:xfrm>
          <a:prstGeom prst="rect">
            <a:avLst/>
          </a:prstGeom>
        </p:spPr>
      </p:pic>
      <p:pic>
        <p:nvPicPr>
          <p:cNvPr id="4" name="Audio 3">
            <a:hlinkClick r:id="" action="ppaction://media"/>
            <a:extLst>
              <a:ext uri="{FF2B5EF4-FFF2-40B4-BE49-F238E27FC236}">
                <a16:creationId xmlns:a16="http://schemas.microsoft.com/office/drawing/2014/main" id="{0830A5ED-B7AA-4E9C-BDEB-754EB3BFC2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80438909"/>
      </p:ext>
    </p:extLst>
  </p:cSld>
  <p:clrMapOvr>
    <a:masterClrMapping/>
  </p:clrMapOvr>
  <mc:AlternateContent xmlns:mc="http://schemas.openxmlformats.org/markup-compatibility/2006">
    <mc:Choice xmlns:p14="http://schemas.microsoft.com/office/powerpoint/2010/main" Requires="p14">
      <p:transition spd="slow" p14:dur="2000" advTm="11898"/>
    </mc:Choice>
    <mc:Fallback>
      <p:transition spd="slow" advTm="118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8|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4C8262D86E654BB22673692A679C4E" ma:contentTypeVersion="10" ma:contentTypeDescription="Create a new document." ma:contentTypeScope="" ma:versionID="3fc70b73ea5b394f88eecb1faf59291f">
  <xsd:schema xmlns:xsd="http://www.w3.org/2001/XMLSchema" xmlns:xs="http://www.w3.org/2001/XMLSchema" xmlns:p="http://schemas.microsoft.com/office/2006/metadata/properties" xmlns:ns2="8bf1acb3-0f61-471b-9f06-43008da0a5be" xmlns:ns3="0bfce1b1-08b4-4c16-ab4f-9be54f004067" targetNamespace="http://schemas.microsoft.com/office/2006/metadata/properties" ma:root="true" ma:fieldsID="163555736c8669285ceee06704b609c7" ns2:_="" ns3:_="">
    <xsd:import namespace="8bf1acb3-0f61-471b-9f06-43008da0a5be"/>
    <xsd:import namespace="0bfce1b1-08b4-4c16-ab4f-9be54f004067"/>
    <xsd:element name="properties">
      <xsd:complexType>
        <xsd:sequence>
          <xsd:element name="documentManagement">
            <xsd:complexType>
              <xsd:all>
                <xsd:element ref="ns2:MediaServiceMetadata" minOccurs="0"/>
                <xsd:element ref="ns2:MediaServiceFastMetadata" minOccurs="0"/>
                <xsd:element ref="ns3:_dlc_DocId" minOccurs="0"/>
                <xsd:element ref="ns3:_dlc_DocIdUrl" minOccurs="0"/>
                <xsd:element ref="ns3:_dlc_DocIdPersistId"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1acb3-0f61-471b-9f06-43008da0a5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ce1b1-08b4-4c16-ab4f-9be54f004067"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bfce1b1-08b4-4c16-ab4f-9be54f004067">W3KZ352RDPHN-996744886-84</_dlc_DocId>
    <_dlc_DocIdUrl xmlns="0bfce1b1-08b4-4c16-ab4f-9be54f004067">
      <Url>https://csiroau.sharepoint.com/sites/MRIimagedbproject/_layouts/15/DocIdRedir.aspx?ID=W3KZ352RDPHN-996744886-84</Url>
      <Description>W3KZ352RDPHN-996744886-84</Description>
    </_dlc_DocIdUrl>
  </documentManagement>
</p:properties>
</file>

<file path=customXml/itemProps1.xml><?xml version="1.0" encoding="utf-8"?>
<ds:datastoreItem xmlns:ds="http://schemas.openxmlformats.org/officeDocument/2006/customXml" ds:itemID="{BCDE14D2-7548-4347-AD83-3CE17BCF6D65}"/>
</file>

<file path=customXml/itemProps2.xml><?xml version="1.0" encoding="utf-8"?>
<ds:datastoreItem xmlns:ds="http://schemas.openxmlformats.org/officeDocument/2006/customXml" ds:itemID="{BADCFA41-F126-4FB0-8CC1-A2E48A124718}"/>
</file>

<file path=customXml/itemProps3.xml><?xml version="1.0" encoding="utf-8"?>
<ds:datastoreItem xmlns:ds="http://schemas.openxmlformats.org/officeDocument/2006/customXml" ds:itemID="{3F3C0C80-372A-49E1-8BB8-7D9DAF129B99}"/>
</file>

<file path=customXml/itemProps4.xml><?xml version="1.0" encoding="utf-8"?>
<ds:datastoreItem xmlns:ds="http://schemas.openxmlformats.org/officeDocument/2006/customXml" ds:itemID="{6A1411B8-17C1-47B7-AC11-48B52C86C6FF}"/>
</file>

<file path=docProps/app.xml><?xml version="1.0" encoding="utf-8"?>
<Properties xmlns="http://schemas.openxmlformats.org/officeDocument/2006/extended-properties" xmlns:vt="http://schemas.openxmlformats.org/officeDocument/2006/docPropsVTypes">
  <TotalTime>345</TotalTime>
  <Words>480</Words>
  <Application>Microsoft Office PowerPoint</Application>
  <PresentationFormat>Widescreen</PresentationFormat>
  <Paragraphs>34</Paragraphs>
  <Slides>8</Slides>
  <Notes>8</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Curlz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Candice Untiedt</dc:creator>
  <cp:lastModifiedBy>Candice Untiedt</cp:lastModifiedBy>
  <cp:revision>28</cp:revision>
  <dcterms:created xsi:type="dcterms:W3CDTF">2021-03-28T00:46:19Z</dcterms:created>
  <dcterms:modified xsi:type="dcterms:W3CDTF">2021-04-10T07:16:54Z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0x010100084C8262D86E654BB22673692A679C4E</vt:lpwstr>
  </property>
  <property fmtid="{D5CDD505-2E9C-101B-9397-08002B2CF9AE}" pid="3" name="_dlc_DocIdItemGuid">
    <vt:lpwstr>b434d76a-488b-4c8f-92d0-ef53829d332c</vt:lpwstr>
  </property>
</Properties>
</file>