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notesSlides/notesSlide60.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8.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slideLayouts/slideLayout11.xml" ContentType="application/vnd.openxmlformats-officedocument.presentationml.slideLayou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slideLayouts/slideLayout12.xml" ContentType="application/vnd.openxmlformats-officedocument.presentationml.slideLayout+xml"/>
  <Override PartName="/ppt/notesSlides/notesSlide38.xml" ContentType="application/vnd.openxmlformats-officedocument.presentationml.notesSlide+xml"/>
  <Override PartName="/ppt/slideLayouts/slideLayout13.xml" ContentType="application/vnd.openxmlformats-officedocument.presentationml.slideLayou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Layouts/slideLayout14.xml" ContentType="application/vnd.openxmlformats-officedocument.presentationml.slideLayou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4.xml" ContentType="application/vnd.openxmlformats-officedocument.presentationml.notesSlide+xml"/>
  <Override PartName="/ppt/notesSlides/notesSlide3.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charts/colors25.xml" ContentType="application/vnd.ms-office.chartcolorstyle+xml"/>
  <Override PartName="/ppt/charts/chartEx26.xml" ContentType="application/vnd.ms-office.chartex+xml"/>
  <Override PartName="/ppt/charts/style26.xml" ContentType="application/vnd.ms-office.chartstyle+xml"/>
  <Override PartName="/ppt/charts/colors26.xml" ContentType="application/vnd.ms-office.chartcolorstyle+xml"/>
  <Override PartName="/ppt/charts/style25.xml" ContentType="application/vnd.ms-office.chartstyle+xml"/>
  <Override PartName="/ppt/charts/chartEx25.xml" ContentType="application/vnd.ms-office.chartex+xml"/>
  <Override PartName="/ppt/charts/colors24.xml" ContentType="application/vnd.ms-office.chartcolorstyle+xml"/>
  <Override PartName="/ppt/charts/style24.xml" ContentType="application/vnd.ms-office.chart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Ex24.xml" ContentType="application/vnd.ms-office.chartex+xml"/>
  <Override PartName="/ppt/charts/colors23.xml" ContentType="application/vnd.ms-office.chartcolorstyle+xml"/>
  <Override PartName="/ppt/charts/style23.xml" ContentType="application/vnd.ms-office.chartstyle+xml"/>
  <Override PartName="/ppt/charts/chartEx23.xml" ContentType="application/vnd.ms-office.chartex+xml"/>
  <Override PartName="/ppt/charts/colors22.xml" ContentType="application/vnd.ms-office.chartcolorstyle+xml"/>
  <Override PartName="/ppt/charts/style22.xml" ContentType="application/vnd.ms-office.chartstyle+xml"/>
  <Override PartName="/ppt/charts/chartEx22.xml" ContentType="application/vnd.ms-office.chartex+xml"/>
  <Override PartName="/ppt/charts/colors21.xml" ContentType="application/vnd.ms-office.chartcolorstyle+xml"/>
  <Override PartName="/ppt/charts/style21.xml" ContentType="application/vnd.ms-office.chartstyle+xml"/>
  <Override PartName="/ppt/charts/chartEx21.xml" ContentType="application/vnd.ms-office.chartex+xml"/>
  <Override PartName="/ppt/charts/colors20.xml" ContentType="application/vnd.ms-office.chartcolorstyle+xml"/>
  <Override PartName="/ppt/charts/style20.xml" ContentType="application/vnd.ms-office.chartstyle+xml"/>
  <Override PartName="/ppt/charts/chartEx20.xml" ContentType="application/vnd.ms-office.chartex+xml"/>
  <Override PartName="/ppt/charts/colors19.xml" ContentType="application/vnd.ms-office.chartcolorstyle+xml"/>
  <Override PartName="/ppt/charts/style19.xml" ContentType="application/vnd.ms-office.chartstyle+xml"/>
  <Override PartName="/ppt/charts/chartEx19.xml" ContentType="application/vnd.ms-office.chartex+xml"/>
  <Override PartName="/ppt/charts/colors18.xml" ContentType="application/vnd.ms-office.chartcolorstyle+xml"/>
  <Override PartName="/ppt/charts/style18.xml" ContentType="application/vnd.ms-office.chartstyle+xml"/>
  <Override PartName="/ppt/charts/chartEx18.xml" ContentType="application/vnd.ms-office.chartex+xml"/>
  <Override PartName="/ppt/charts/colors17.xml" ContentType="application/vnd.ms-office.chartcolorstyle+xml"/>
  <Override PartName="/ppt/charts/style17.xml" ContentType="application/vnd.ms-office.chartstyle+xml"/>
  <Override PartName="/ppt/charts/chartEx17.xml" ContentType="application/vnd.ms-office.chartex+xml"/>
  <Override PartName="/ppt/charts/colors16.xml" ContentType="application/vnd.ms-office.chartcolorstyle+xml"/>
  <Override PartName="/ppt/charts/style16.xml" ContentType="application/vnd.ms-office.chartstyle+xml"/>
  <Override PartName="/ppt/charts/chartEx16.xml" ContentType="application/vnd.ms-office.chartex+xml"/>
  <Override PartName="/ppt/charts/colors15.xml" ContentType="application/vnd.ms-office.chartcolorstyle+xml"/>
  <Override PartName="/ppt/charts/style15.xml" ContentType="application/vnd.ms-office.chartstyle+xml"/>
  <Override PartName="/ppt/charts/chartEx15.xml" ContentType="application/vnd.ms-office.chartex+xml"/>
  <Override PartName="/ppt/charts/colors14.xml" ContentType="application/vnd.ms-office.chartcolorstyle+xml"/>
  <Override PartName="/ppt/charts/style14.xml" ContentType="application/vnd.ms-office.chartstyle+xml"/>
  <Override PartName="/ppt/charts/chartEx14.xml" ContentType="application/vnd.ms-office.chartex+xml"/>
  <Override PartName="/ppt/charts/colors13.xml" ContentType="application/vnd.ms-office.chartcolorstyle+xml"/>
  <Override PartName="/ppt/charts/style13.xml" ContentType="application/vnd.ms-office.chartstyle+xml"/>
  <Override PartName="/ppt/charts/chartEx13.xml" ContentType="application/vnd.ms-office.chartex+xml"/>
  <Override PartName="/ppt/charts/colors12.xml" ContentType="application/vnd.ms-office.chartcolorstyle+xml"/>
  <Override PartName="/ppt/charts/style12.xml" ContentType="application/vnd.ms-office.chartstyle+xml"/>
  <Override PartName="/ppt/charts/chartEx12.xml" ContentType="application/vnd.ms-office.chartex+xml"/>
  <Override PartName="/ppt/charts/colors11.xml" ContentType="application/vnd.ms-office.chartcolorstyle+xml"/>
  <Override PartName="/ppt/charts/style11.xml" ContentType="application/vnd.ms-office.chartstyle+xml"/>
  <Override PartName="/ppt/charts/chartEx11.xml" ContentType="application/vnd.ms-office.chartex+xml"/>
  <Override PartName="/ppt/charts/colors10.xml" ContentType="application/vnd.ms-office.chartcolorstyle+xml"/>
  <Override PartName="/ppt/charts/style10.xml" ContentType="application/vnd.ms-office.chartstyle+xml"/>
  <Override PartName="/ppt/charts/chartEx10.xml" ContentType="application/vnd.ms-office.chartex+xml"/>
  <Override PartName="/ppt/charts/colors9.xml" ContentType="application/vnd.ms-office.chartcolorstyle+xml"/>
  <Override PartName="/ppt/charts/style9.xml" ContentType="application/vnd.ms-office.chartstyle+xml"/>
  <Override PartName="/ppt/charts/chartEx9.xml" ContentType="application/vnd.ms-office.chartex+xml"/>
  <Override PartName="/ppt/charts/colors8.xml" ContentType="application/vnd.ms-office.chartcolorstyle+xml"/>
  <Override PartName="/ppt/charts/style8.xml" ContentType="application/vnd.ms-office.chartstyle+xml"/>
  <Override PartName="/ppt/charts/chartEx8.xml" ContentType="application/vnd.ms-office.chartex+xml"/>
  <Override PartName="/ppt/charts/colors7.xml" ContentType="application/vnd.ms-office.chartcolorstyle+xml"/>
  <Override PartName="/ppt/charts/style7.xml" ContentType="application/vnd.ms-office.chartstyle+xml"/>
  <Override PartName="/ppt/charts/chartEx7.xml" ContentType="application/vnd.ms-office.chartex+xml"/>
  <Override PartName="/ppt/charts/colors6.xml" ContentType="application/vnd.ms-office.chartcolorstyle+xml"/>
  <Override PartName="/ppt/charts/style6.xml" ContentType="application/vnd.ms-office.chartstyle+xml"/>
  <Override PartName="/ppt/charts/chartEx6.xml" ContentType="application/vnd.ms-office.chartex+xml"/>
  <Override PartName="/ppt/charts/colors5.xml" ContentType="application/vnd.ms-office.chartcolorstyle+xml"/>
  <Override PartName="/ppt/charts/style5.xml" ContentType="application/vnd.ms-office.chartstyle+xml"/>
  <Override PartName="/ppt/charts/chartEx5.xml" ContentType="application/vnd.ms-office.chartex+xml"/>
  <Override PartName="/ppt/charts/colors4.xml" ContentType="application/vnd.ms-office.chartcolorstyle+xml"/>
  <Override PartName="/ppt/charts/style4.xml" ContentType="application/vnd.ms-office.chartstyle+xml"/>
  <Override PartName="/ppt/charts/chartEx4.xml" ContentType="application/vnd.ms-office.chartex+xml"/>
  <Override PartName="/ppt/charts/colors3.xml" ContentType="application/vnd.ms-office.chartcolorstyle+xml"/>
  <Override PartName="/ppt/charts/style3.xml" ContentType="application/vnd.ms-office.chartstyle+xml"/>
  <Override PartName="/ppt/charts/chartEx3.xml" ContentType="application/vnd.ms-office.chartex+xml"/>
  <Override PartName="/ppt/charts/colors2.xml" ContentType="application/vnd.ms-office.chartcolorstyle+xml"/>
  <Override PartName="/ppt/charts/style2.xml" ContentType="application/vnd.ms-office.chartstyle+xml"/>
  <Override PartName="/ppt/charts/chartEx2.xml" ContentType="application/vnd.ms-office.chartex+xml"/>
  <Override PartName="/ppt/charts/colors1.xml" ContentType="application/vnd.ms-office.chartcolorstyle+xml"/>
  <Override PartName="/ppt/charts/style1.xml" ContentType="application/vnd.ms-office.chartstyle+xml"/>
  <Override PartName="/ppt/charts/chartEx1.xml" ContentType="application/vnd.ms-office.chartex+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8"/>
  </p:notesMasterIdLst>
  <p:handoutMasterIdLst>
    <p:handoutMasterId r:id="rId79"/>
  </p:handoutMasterIdLst>
  <p:sldIdLst>
    <p:sldId id="330" r:id="rId2"/>
    <p:sldId id="331" r:id="rId3"/>
    <p:sldId id="377" r:id="rId4"/>
    <p:sldId id="864" r:id="rId5"/>
    <p:sldId id="853" r:id="rId6"/>
    <p:sldId id="865" r:id="rId7"/>
    <p:sldId id="858" r:id="rId8"/>
    <p:sldId id="866" r:id="rId9"/>
    <p:sldId id="859" r:id="rId10"/>
    <p:sldId id="867" r:id="rId11"/>
    <p:sldId id="860" r:id="rId12"/>
    <p:sldId id="861" r:id="rId13"/>
    <p:sldId id="868" r:id="rId14"/>
    <p:sldId id="869" r:id="rId15"/>
    <p:sldId id="872" r:id="rId16"/>
    <p:sldId id="288" r:id="rId17"/>
    <p:sldId id="840" r:id="rId18"/>
    <p:sldId id="839" r:id="rId19"/>
    <p:sldId id="320" r:id="rId20"/>
    <p:sldId id="837" r:id="rId21"/>
    <p:sldId id="838" r:id="rId22"/>
    <p:sldId id="327" r:id="rId23"/>
    <p:sldId id="328" r:id="rId24"/>
    <p:sldId id="322" r:id="rId25"/>
    <p:sldId id="845" r:id="rId26"/>
    <p:sldId id="297" r:id="rId27"/>
    <p:sldId id="298" r:id="rId28"/>
    <p:sldId id="324" r:id="rId29"/>
    <p:sldId id="870" r:id="rId30"/>
    <p:sldId id="785" r:id="rId31"/>
    <p:sldId id="831" r:id="rId32"/>
    <p:sldId id="832" r:id="rId33"/>
    <p:sldId id="830" r:id="rId34"/>
    <p:sldId id="810" r:id="rId35"/>
    <p:sldId id="833" r:id="rId36"/>
    <p:sldId id="809" r:id="rId37"/>
    <p:sldId id="844" r:id="rId38"/>
    <p:sldId id="826" r:id="rId39"/>
    <p:sldId id="804" r:id="rId40"/>
    <p:sldId id="834" r:id="rId41"/>
    <p:sldId id="828" r:id="rId42"/>
    <p:sldId id="807" r:id="rId43"/>
    <p:sldId id="827" r:id="rId44"/>
    <p:sldId id="829" r:id="rId45"/>
    <p:sldId id="871" r:id="rId46"/>
    <p:sldId id="445" r:id="rId47"/>
    <p:sldId id="422" r:id="rId48"/>
    <p:sldId id="424" r:id="rId49"/>
    <p:sldId id="434" r:id="rId50"/>
    <p:sldId id="396" r:id="rId51"/>
    <p:sldId id="423" r:id="rId52"/>
    <p:sldId id="380" r:id="rId53"/>
    <p:sldId id="425" r:id="rId54"/>
    <p:sldId id="426" r:id="rId55"/>
    <p:sldId id="435" r:id="rId56"/>
    <p:sldId id="265" r:id="rId57"/>
    <p:sldId id="821" r:id="rId58"/>
    <p:sldId id="748" r:id="rId59"/>
    <p:sldId id="747" r:id="rId60"/>
    <p:sldId id="749" r:id="rId61"/>
    <p:sldId id="745" r:id="rId62"/>
    <p:sldId id="750" r:id="rId63"/>
    <p:sldId id="746" r:id="rId64"/>
    <p:sldId id="823" r:id="rId65"/>
    <p:sldId id="323" r:id="rId66"/>
    <p:sldId id="264" r:id="rId67"/>
    <p:sldId id="822" r:id="rId68"/>
    <p:sldId id="815" r:id="rId69"/>
    <p:sldId id="862" r:id="rId70"/>
    <p:sldId id="367" r:id="rId71"/>
    <p:sldId id="429" r:id="rId72"/>
    <p:sldId id="818" r:id="rId73"/>
    <p:sldId id="819" r:id="rId74"/>
    <p:sldId id="820" r:id="rId75"/>
    <p:sldId id="441" r:id="rId76"/>
    <p:sldId id="440"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zhk" initials="ZZ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1922DE"/>
    <a:srgbClr val="5A9CD5"/>
    <a:srgbClr val="CBCBCB"/>
    <a:srgbClr val="E3F1DA"/>
    <a:srgbClr val="689BD0"/>
    <a:srgbClr val="222222"/>
    <a:srgbClr val="C10000"/>
    <a:srgbClr val="41719C"/>
    <a:srgbClr val="A9A9A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5" autoAdjust="0"/>
    <p:restoredTop sz="70284" autoAdjust="0"/>
  </p:normalViewPr>
  <p:slideViewPr>
    <p:cSldViewPr snapToGrid="0">
      <p:cViewPr>
        <p:scale>
          <a:sx n="83" d="100"/>
          <a:sy n="83" d="100"/>
        </p:scale>
        <p:origin x="1016" y="408"/>
      </p:cViewPr>
      <p:guideLst>
        <p:guide orient="horz" pos="2160"/>
        <p:guide pos="3840"/>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100" d="100"/>
        <a:sy n="100" d="100"/>
      </p:scale>
      <p:origin x="0" y="0"/>
    </p:cViewPr>
  </p:sorterViewPr>
  <p:notesViewPr>
    <p:cSldViewPr snapToGrid="0">
      <p:cViewPr varScale="1">
        <p:scale>
          <a:sx n="122" d="100"/>
          <a:sy n="122" d="100"/>
        </p:scale>
        <p:origin x="5072"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85"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86"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ustomXml" Target="../customXml/item3.xml"/><Relationship Id="rId61" Type="http://schemas.openxmlformats.org/officeDocument/2006/relationships/slide" Target="slides/slide60.xml"/><Relationship Id="rId82" Type="http://schemas.openxmlformats.org/officeDocument/2006/relationships/viewProps" Target="viewProp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_rels/chartEx10.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Microsoft_Excel_Worksheet9.xlsx"/></Relationships>
</file>

<file path=ppt/charts/_rels/chartEx11.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Microsoft_Excel_Worksheet10.xlsx"/></Relationships>
</file>

<file path=ppt/charts/_rels/chartEx12.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package" Target="../embeddings/Microsoft_Excel_Worksheet11.xlsx"/></Relationships>
</file>

<file path=ppt/charts/_rels/chartEx13.xml.rels><?xml version="1.0" encoding="UTF-8" standalone="yes"?>
<Relationships xmlns="http://schemas.openxmlformats.org/package/2006/relationships"><Relationship Id="rId3" Type="http://schemas.microsoft.com/office/2011/relationships/chartColorStyle" Target="colors13.xml"/><Relationship Id="rId2" Type="http://schemas.microsoft.com/office/2011/relationships/chartStyle" Target="style13.xml"/><Relationship Id="rId1" Type="http://schemas.openxmlformats.org/officeDocument/2006/relationships/package" Target="../embeddings/Microsoft_Excel_Worksheet12.xlsx"/></Relationships>
</file>

<file path=ppt/charts/_rels/chartEx14.xml.rels><?xml version="1.0" encoding="UTF-8" standalone="yes"?>
<Relationships xmlns="http://schemas.openxmlformats.org/package/2006/relationships"><Relationship Id="rId3" Type="http://schemas.microsoft.com/office/2011/relationships/chartColorStyle" Target="colors14.xml"/><Relationship Id="rId2" Type="http://schemas.microsoft.com/office/2011/relationships/chartStyle" Target="style14.xml"/><Relationship Id="rId1" Type="http://schemas.openxmlformats.org/officeDocument/2006/relationships/package" Target="../embeddings/Microsoft_Excel_Worksheet13.xlsx"/></Relationships>
</file>

<file path=ppt/charts/_rels/chartEx15.xml.rels><?xml version="1.0" encoding="UTF-8" standalone="yes"?>
<Relationships xmlns="http://schemas.openxmlformats.org/package/2006/relationships"><Relationship Id="rId3" Type="http://schemas.microsoft.com/office/2011/relationships/chartColorStyle" Target="colors15.xml"/><Relationship Id="rId2" Type="http://schemas.microsoft.com/office/2011/relationships/chartStyle" Target="style15.xml"/><Relationship Id="rId1" Type="http://schemas.openxmlformats.org/officeDocument/2006/relationships/package" Target="../embeddings/Microsoft_Excel_Worksheet14.xlsx"/></Relationships>
</file>

<file path=ppt/charts/_rels/chartEx16.xml.rels><?xml version="1.0" encoding="UTF-8" standalone="yes"?>
<Relationships xmlns="http://schemas.openxmlformats.org/package/2006/relationships"><Relationship Id="rId3" Type="http://schemas.microsoft.com/office/2011/relationships/chartColorStyle" Target="colors16.xml"/><Relationship Id="rId2" Type="http://schemas.microsoft.com/office/2011/relationships/chartStyle" Target="style16.xml"/><Relationship Id="rId1" Type="http://schemas.openxmlformats.org/officeDocument/2006/relationships/package" Target="../embeddings/Microsoft_Excel_Worksheet15.xlsx"/></Relationships>
</file>

<file path=ppt/charts/_rels/chartEx17.xml.rels><?xml version="1.0" encoding="UTF-8" standalone="yes"?>
<Relationships xmlns="http://schemas.openxmlformats.org/package/2006/relationships"><Relationship Id="rId3" Type="http://schemas.microsoft.com/office/2011/relationships/chartColorStyle" Target="colors17.xml"/><Relationship Id="rId2" Type="http://schemas.microsoft.com/office/2011/relationships/chartStyle" Target="style17.xml"/><Relationship Id="rId1" Type="http://schemas.openxmlformats.org/officeDocument/2006/relationships/package" Target="../embeddings/Microsoft_Excel_Worksheet16.xlsx"/></Relationships>
</file>

<file path=ppt/charts/_rels/chartEx18.xml.rels><?xml version="1.0" encoding="UTF-8" standalone="yes"?>
<Relationships xmlns="http://schemas.openxmlformats.org/package/2006/relationships"><Relationship Id="rId3" Type="http://schemas.microsoft.com/office/2011/relationships/chartColorStyle" Target="colors18.xml"/><Relationship Id="rId2" Type="http://schemas.microsoft.com/office/2011/relationships/chartStyle" Target="style18.xml"/><Relationship Id="rId1" Type="http://schemas.openxmlformats.org/officeDocument/2006/relationships/package" Target="../embeddings/Microsoft_Excel_Worksheet17.xlsx"/></Relationships>
</file>

<file path=ppt/charts/_rels/chartEx19.xml.rels><?xml version="1.0" encoding="UTF-8" standalone="yes"?>
<Relationships xmlns="http://schemas.openxmlformats.org/package/2006/relationships"><Relationship Id="rId3" Type="http://schemas.microsoft.com/office/2011/relationships/chartColorStyle" Target="colors19.xml"/><Relationship Id="rId2" Type="http://schemas.microsoft.com/office/2011/relationships/chartStyle" Target="style19.xml"/><Relationship Id="rId1" Type="http://schemas.openxmlformats.org/officeDocument/2006/relationships/package" Target="../embeddings/Microsoft_Excel_Worksheet18.xlsx"/></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Ex20.xml.rels><?xml version="1.0" encoding="UTF-8" standalone="yes"?>
<Relationships xmlns="http://schemas.openxmlformats.org/package/2006/relationships"><Relationship Id="rId3" Type="http://schemas.microsoft.com/office/2011/relationships/chartColorStyle" Target="colors20.xml"/><Relationship Id="rId2" Type="http://schemas.microsoft.com/office/2011/relationships/chartStyle" Target="style20.xml"/><Relationship Id="rId1" Type="http://schemas.openxmlformats.org/officeDocument/2006/relationships/package" Target="../embeddings/Microsoft_Excel_Worksheet19.xlsx"/></Relationships>
</file>

<file path=ppt/charts/_rels/chartEx21.xml.rels><?xml version="1.0" encoding="UTF-8" standalone="yes"?>
<Relationships xmlns="http://schemas.openxmlformats.org/package/2006/relationships"><Relationship Id="rId3" Type="http://schemas.microsoft.com/office/2011/relationships/chartColorStyle" Target="colors21.xml"/><Relationship Id="rId2" Type="http://schemas.microsoft.com/office/2011/relationships/chartStyle" Target="style21.xml"/><Relationship Id="rId1" Type="http://schemas.openxmlformats.org/officeDocument/2006/relationships/package" Target="../embeddings/Microsoft_Excel_Worksheet20.xlsx"/></Relationships>
</file>

<file path=ppt/charts/_rels/chartEx22.xml.rels><?xml version="1.0" encoding="UTF-8" standalone="yes"?>
<Relationships xmlns="http://schemas.openxmlformats.org/package/2006/relationships"><Relationship Id="rId3" Type="http://schemas.microsoft.com/office/2011/relationships/chartColorStyle" Target="colors22.xml"/><Relationship Id="rId2" Type="http://schemas.microsoft.com/office/2011/relationships/chartStyle" Target="style22.xml"/><Relationship Id="rId1" Type="http://schemas.openxmlformats.org/officeDocument/2006/relationships/package" Target="../embeddings/Microsoft_Excel_Worksheet21.xlsx"/></Relationships>
</file>

<file path=ppt/charts/_rels/chartEx23.xml.rels><?xml version="1.0" encoding="UTF-8" standalone="yes"?>
<Relationships xmlns="http://schemas.openxmlformats.org/package/2006/relationships"><Relationship Id="rId3" Type="http://schemas.microsoft.com/office/2011/relationships/chartColorStyle" Target="colors23.xml"/><Relationship Id="rId2" Type="http://schemas.microsoft.com/office/2011/relationships/chartStyle" Target="style23.xml"/><Relationship Id="rId1" Type="http://schemas.openxmlformats.org/officeDocument/2006/relationships/package" Target="../embeddings/Microsoft_Excel_Worksheet22.xlsx"/></Relationships>
</file>

<file path=ppt/charts/_rels/chartEx24.xml.rels><?xml version="1.0" encoding="UTF-8" standalone="yes"?>
<Relationships xmlns="http://schemas.openxmlformats.org/package/2006/relationships"><Relationship Id="rId3" Type="http://schemas.microsoft.com/office/2011/relationships/chartColorStyle" Target="colors24.xml"/><Relationship Id="rId2" Type="http://schemas.microsoft.com/office/2011/relationships/chartStyle" Target="style24.xml"/><Relationship Id="rId1" Type="http://schemas.openxmlformats.org/officeDocument/2006/relationships/package" Target="../embeddings/Microsoft_Excel_Worksheet23.xlsx"/></Relationships>
</file>

<file path=ppt/charts/_rels/chartEx25.xml.rels><?xml version="1.0" encoding="UTF-8" standalone="yes"?>
<Relationships xmlns="http://schemas.openxmlformats.org/package/2006/relationships"><Relationship Id="rId3" Type="http://schemas.microsoft.com/office/2011/relationships/chartColorStyle" Target="colors25.xml"/><Relationship Id="rId2" Type="http://schemas.microsoft.com/office/2011/relationships/chartStyle" Target="style25.xml"/><Relationship Id="rId1" Type="http://schemas.openxmlformats.org/officeDocument/2006/relationships/package" Target="../embeddings/Microsoft_Excel_Worksheet24.xlsx"/></Relationships>
</file>

<file path=ppt/charts/_rels/chartEx26.xml.rels><?xml version="1.0" encoding="UTF-8" standalone="yes"?>
<Relationships xmlns="http://schemas.openxmlformats.org/package/2006/relationships"><Relationship Id="rId3" Type="http://schemas.microsoft.com/office/2011/relationships/chartColorStyle" Target="colors26.xml"/><Relationship Id="rId2" Type="http://schemas.microsoft.com/office/2011/relationships/chartStyle" Target="style26.xml"/><Relationship Id="rId1" Type="http://schemas.openxmlformats.org/officeDocument/2006/relationships/package" Target="../embeddings/Microsoft_Excel_Worksheet25.xlsx"/></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_rels/chartEx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Microsoft_Excel_Worksheet3.xlsx"/></Relationships>
</file>

<file path=ppt/charts/_rels/chartEx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4.xlsx"/></Relationships>
</file>

<file path=ppt/charts/_rels/chartEx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Microsoft_Excel_Worksheet5.xlsx"/></Relationships>
</file>

<file path=ppt/charts/_rels/chartEx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Microsoft_Excel_Worksheet6.xlsx"/></Relationships>
</file>

<file path=ppt/charts/_rels/chartEx8.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_Worksheet7.xlsx"/></Relationships>
</file>

<file path=ppt/charts/_rels/chartEx9.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Microsoft_Excel_Worksheet8.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5">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10.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15</cx:pt>
          <cx:pt idx="1">15</cx:pt>
          <cx:pt idx="2">3</cx:pt>
          <cx:pt idx="3">3</cx:pt>
          <cx:pt idx="4">5</cx:pt>
          <cx:pt idx="5">6</cx:pt>
          <cx:pt idx="6">2</cx:pt>
          <cx:pt idx="7">6</cx:pt>
          <cx:pt idx="8">7</cx:pt>
          <cx:pt idx="9">8</cx:pt>
          <cx:pt idx="10">8</cx:pt>
          <cx:pt idx="11">2</cx:pt>
          <cx:pt idx="12">15</cx:pt>
          <cx:pt idx="13">9</cx:pt>
          <cx:pt idx="14">9</cx:pt>
          <cx:pt idx="15">9</cx:pt>
          <cx:pt idx="16">3</cx:pt>
          <cx:pt idx="17">10</cx:pt>
          <cx:pt idx="18">10</cx:pt>
          <cx:pt idx="19">3</cx:pt>
          <cx:pt idx="20">9</cx:pt>
          <cx:pt idx="21">10</cx:pt>
          <cx:pt idx="22">11</cx:pt>
          <cx:pt idx="23">11</cx:pt>
          <cx:pt idx="24">3</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24</cx:pt>
          <cx:pt idx="72">22</cx:pt>
          <cx:pt idx="73">22</cx:pt>
          <cx:pt idx="74">24</cx:pt>
          <cx:pt idx="75">24</cx:pt>
        </cx:lvl>
      </cx:numDim>
    </cx:data>
  </cx:chartData>
  <cx:chart>
    <cx:plotArea>
      <cx:plotAreaRegion>
        <cx:plotSurface>
          <cx:spPr>
            <a:ln w="12700"/>
          </cx:spPr>
        </cx:plotSurface>
        <cx:series layoutId="clusteredColumn" uniqueId="{93CC58C0-2A2C-124D-88E5-02F2DD0702B6}">
          <cx:tx>
            <cx:txData>
              <cx:f>Sheet1!$A$1</cx:f>
              <cx:v>Series1</cx:v>
            </cx:txData>
          </cx:tx>
          <cx:spPr>
            <a:solidFill>
              <a:schemeClr val="accent6">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1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5">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1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15</cx:pt>
          <cx:pt idx="1">15</cx:pt>
          <cx:pt idx="2">3</cx:pt>
          <cx:pt idx="3">3</cx:pt>
          <cx:pt idx="4">5</cx:pt>
          <cx:pt idx="5">6</cx:pt>
          <cx:pt idx="6">2</cx:pt>
          <cx:pt idx="7">6</cx:pt>
          <cx:pt idx="8">7</cx:pt>
          <cx:pt idx="9">8</cx:pt>
          <cx:pt idx="10">8</cx:pt>
          <cx:pt idx="11">2</cx:pt>
          <cx:pt idx="12">15</cx:pt>
          <cx:pt idx="13">9</cx:pt>
          <cx:pt idx="14">9</cx:pt>
          <cx:pt idx="15">9</cx:pt>
          <cx:pt idx="16">3</cx:pt>
          <cx:pt idx="17">10</cx:pt>
          <cx:pt idx="18">10</cx:pt>
          <cx:pt idx="19">3</cx:pt>
          <cx:pt idx="20">9</cx:pt>
          <cx:pt idx="21">10</cx:pt>
          <cx:pt idx="22">11</cx:pt>
          <cx:pt idx="23">11</cx:pt>
          <cx:pt idx="24">3</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24</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6">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13.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5">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14.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15</cx:pt>
          <cx:pt idx="1">15</cx:pt>
          <cx:pt idx="2">3</cx:pt>
          <cx:pt idx="3">3</cx:pt>
          <cx:pt idx="4">5</cx:pt>
          <cx:pt idx="5">6</cx:pt>
          <cx:pt idx="6">2</cx:pt>
          <cx:pt idx="7">6</cx:pt>
          <cx:pt idx="8">7</cx:pt>
          <cx:pt idx="9">8</cx:pt>
          <cx:pt idx="10">8</cx:pt>
          <cx:pt idx="11">2</cx:pt>
          <cx:pt idx="12">15</cx:pt>
          <cx:pt idx="13">9</cx:pt>
          <cx:pt idx="14">9</cx:pt>
          <cx:pt idx="15">9</cx:pt>
          <cx:pt idx="16">3</cx:pt>
          <cx:pt idx="17">10</cx:pt>
          <cx:pt idx="18">10</cx:pt>
          <cx:pt idx="19">3</cx:pt>
          <cx:pt idx="20">9</cx:pt>
          <cx:pt idx="21">10</cx:pt>
          <cx:pt idx="22">11</cx:pt>
          <cx:pt idx="23">11</cx:pt>
          <cx:pt idx="24">3</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24</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6">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15.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1</cx:pt>
          <cx:pt idx="2">1</cx:pt>
          <cx:pt idx="3">1</cx:pt>
          <cx:pt idx="4">1</cx:pt>
          <cx:pt idx="5">1</cx:pt>
          <cx:pt idx="6">1</cx:pt>
          <cx:pt idx="7">1</cx:pt>
          <cx:pt idx="8">1</cx:pt>
          <cx:pt idx="9">1</cx:pt>
          <cx:pt idx="10">1</cx:pt>
          <cx:pt idx="11">1</cx:pt>
          <cx:pt idx="12">3</cx:pt>
          <cx:pt idx="13">3</cx:pt>
          <cx:pt idx="14">3</cx:pt>
          <cx:pt idx="15">3</cx:pt>
          <cx:pt idx="16">3</cx:pt>
          <cx:pt idx="17">3</cx:pt>
          <cx:pt idx="18">4</cx:pt>
          <cx:pt idx="19">4</cx:pt>
          <cx:pt idx="20">4</cx:pt>
          <cx:pt idx="21">5</cx:pt>
          <cx:pt idx="22">5</cx:pt>
          <cx:pt idx="23">6</cx:pt>
          <cx:pt idx="24">6</cx:pt>
          <cx:pt idx="25">7</cx:pt>
          <cx:pt idx="26">1</cx:pt>
          <cx:pt idx="27">1</cx:pt>
          <cx:pt idx="28">1</cx:pt>
          <cx:pt idx="29">3</cx:pt>
          <cx:pt idx="30">3</cx:pt>
          <cx:pt idx="31">3</cx:pt>
          <cx:pt idx="32">3</cx:pt>
          <cx:pt idx="33">3</cx:pt>
          <cx:pt idx="34">3</cx:pt>
          <cx:pt idx="35">3</cx:pt>
          <cx:pt idx="36">4</cx:pt>
          <cx:pt idx="37">4</cx:pt>
          <cx:pt idx="38">4</cx:pt>
          <cx:pt idx="39">5</cx:pt>
          <cx:pt idx="40">5</cx:pt>
          <cx:pt idx="41">6</cx:pt>
          <cx:pt idx="42">7</cx:pt>
          <cx:pt idx="43">4</cx:pt>
          <cx:pt idx="44">5</cx:pt>
          <cx:pt idx="45">1</cx:pt>
          <cx:pt idx="46">2</cx:pt>
          <cx:pt idx="47">3</cx:pt>
          <cx:pt idx="48">3</cx:pt>
          <cx:pt idx="49">3</cx:pt>
          <cx:pt idx="50">6</cx:pt>
          <cx:pt idx="51">7</cx:pt>
        </cx:lvl>
      </cx:numDim>
    </cx:data>
  </cx:chartData>
  <cx:chart>
    <cx:plotArea>
      <cx:plotAreaRegion>
        <cx:plotSurface>
          <cx:spPr>
            <a:ln w="12700">
              <a:noFill/>
            </a:ln>
          </cx:spPr>
        </cx:plotSurface>
        <cx:series layoutId="clusteredColumn" uniqueId="{553A6018-E0D9-7B40-B753-857AB933F15D}">
          <cx:tx>
            <cx:txData>
              <cx:f>Sheet1!$A$1</cx:f>
              <cx:v>Series1</cx:v>
            </cx:txData>
          </cx:tx>
          <cx:spPr>
            <a:solidFill>
              <a:schemeClr val="accent5">
                <a:lumMod val="60000"/>
                <a:lumOff val="40000"/>
              </a:schemeClr>
            </a:solidFill>
            <a:ln w="12700">
              <a:solidFill>
                <a:schemeClr val="tx1"/>
              </a:solidFill>
            </a:ln>
          </cx:spPr>
          <cx:dataId val="0"/>
          <cx:layoutPr>
            <cx:binning intervalClosed="r">
              <cx:binCount val="6"/>
            </cx:binning>
          </cx:layoutPr>
        </cx:series>
      </cx:plotAreaRegion>
      <cx:axis id="0" hidden="1">
        <cx:catScaling gapWidth="0"/>
        <cx:tickLabels/>
      </cx:axis>
      <cx:axis id="1" hidden="1">
        <cx:valScaling/>
        <cx:tickLabels/>
      </cx:axis>
    </cx:plotArea>
  </cx:chart>
</cx:chartSpace>
</file>

<file path=ppt/charts/chartEx16.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1</cx:pt>
          <cx:pt idx="2">1</cx:pt>
          <cx:pt idx="3">1</cx:pt>
          <cx:pt idx="4">1</cx:pt>
          <cx:pt idx="5">1</cx:pt>
          <cx:pt idx="6">1</cx:pt>
          <cx:pt idx="7">1</cx:pt>
          <cx:pt idx="8">1</cx:pt>
          <cx:pt idx="9">1</cx:pt>
          <cx:pt idx="10">1</cx:pt>
          <cx:pt idx="11">1</cx:pt>
          <cx:pt idx="12">3</cx:pt>
          <cx:pt idx="13">3</cx:pt>
          <cx:pt idx="14">3</cx:pt>
          <cx:pt idx="15">3</cx:pt>
          <cx:pt idx="16">3</cx:pt>
          <cx:pt idx="17">3</cx:pt>
          <cx:pt idx="18">4</cx:pt>
          <cx:pt idx="19">4</cx:pt>
          <cx:pt idx="20">4</cx:pt>
          <cx:pt idx="21">5</cx:pt>
          <cx:pt idx="22">5</cx:pt>
          <cx:pt idx="23">6</cx:pt>
          <cx:pt idx="24">6</cx:pt>
          <cx:pt idx="25">7</cx:pt>
          <cx:pt idx="26">1</cx:pt>
          <cx:pt idx="27">1</cx:pt>
          <cx:pt idx="28">1</cx:pt>
          <cx:pt idx="29">3</cx:pt>
          <cx:pt idx="30">3</cx:pt>
          <cx:pt idx="31">3</cx:pt>
          <cx:pt idx="32">3</cx:pt>
          <cx:pt idx="33">3</cx:pt>
          <cx:pt idx="34">3</cx:pt>
          <cx:pt idx="35">3</cx:pt>
          <cx:pt idx="36">4</cx:pt>
          <cx:pt idx="37">4</cx:pt>
          <cx:pt idx="38">5</cx:pt>
          <cx:pt idx="39">5</cx:pt>
          <cx:pt idx="40">5</cx:pt>
          <cx:pt idx="41">7</cx:pt>
        </cx:lvl>
      </cx:numDim>
    </cx:data>
  </cx:chartData>
  <cx:chart>
    <cx:plotArea>
      <cx:plotAreaRegion>
        <cx:plotSurface>
          <cx:spPr>
            <a:ln w="12700">
              <a:noFill/>
            </a:ln>
          </cx:spPr>
        </cx:plotSurface>
        <cx:series layoutId="clusteredColumn" uniqueId="{553A6018-E0D9-7B40-B753-857AB933F15D}">
          <cx:tx>
            <cx:txData>
              <cx:f>Sheet1!$A$1</cx:f>
              <cx:v>Series1</cx:v>
            </cx:txData>
          </cx:tx>
          <cx:spPr>
            <a:solidFill>
              <a:schemeClr val="accent6">
                <a:lumMod val="60000"/>
                <a:lumOff val="40000"/>
              </a:schemeClr>
            </a:solidFill>
            <a:ln w="12700">
              <a:solidFill>
                <a:schemeClr val="tx1"/>
              </a:solidFill>
            </a:ln>
          </cx:spPr>
          <cx:dataId val="0"/>
          <cx:layoutPr>
            <cx:binning intervalClosed="r">
              <cx:binCount val="6"/>
            </cx:binning>
          </cx:layoutPr>
        </cx:series>
      </cx:plotAreaRegion>
      <cx:axis id="0" hidden="1">
        <cx:catScaling gapWidth="0"/>
        <cx:tickLabels/>
      </cx:axis>
      <cx:axis id="1" hidden="1">
        <cx:valScaling/>
        <cx:tickLabels/>
      </cx:axis>
    </cx:plotArea>
  </cx:chart>
</cx:chartSpace>
</file>

<file path=ppt/charts/chartEx17.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5">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18.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5">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19.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15</cx:pt>
          <cx:pt idx="1">15</cx:pt>
          <cx:pt idx="2">3</cx:pt>
          <cx:pt idx="3">3</cx:pt>
          <cx:pt idx="4">5</cx:pt>
          <cx:pt idx="5">6</cx:pt>
          <cx:pt idx="6">2</cx:pt>
          <cx:pt idx="7">6</cx:pt>
          <cx:pt idx="8">7</cx:pt>
          <cx:pt idx="9">8</cx:pt>
          <cx:pt idx="10">8</cx:pt>
          <cx:pt idx="11">2</cx:pt>
          <cx:pt idx="12">15</cx:pt>
          <cx:pt idx="13">9</cx:pt>
          <cx:pt idx="14">9</cx:pt>
          <cx:pt idx="15">9</cx:pt>
          <cx:pt idx="16">3</cx:pt>
          <cx:pt idx="17">10</cx:pt>
          <cx:pt idx="18">10</cx:pt>
          <cx:pt idx="19">3</cx:pt>
          <cx:pt idx="20">9</cx:pt>
          <cx:pt idx="21">10</cx:pt>
          <cx:pt idx="22">11</cx:pt>
          <cx:pt idx="23">11</cx:pt>
          <cx:pt idx="24">3</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24</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6">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15</cx:pt>
          <cx:pt idx="1">15</cx:pt>
          <cx:pt idx="2">3</cx:pt>
          <cx:pt idx="3">3</cx:pt>
          <cx:pt idx="4">5</cx:pt>
          <cx:pt idx="5">6</cx:pt>
          <cx:pt idx="6">2</cx:pt>
          <cx:pt idx="7">6</cx:pt>
          <cx:pt idx="8">7</cx:pt>
          <cx:pt idx="9">8</cx:pt>
          <cx:pt idx="10">8</cx:pt>
          <cx:pt idx="11">2</cx:pt>
          <cx:pt idx="12">15</cx:pt>
          <cx:pt idx="13">9</cx:pt>
          <cx:pt idx="14">9</cx:pt>
          <cx:pt idx="15">9</cx:pt>
          <cx:pt idx="16">3</cx:pt>
          <cx:pt idx="17">10</cx:pt>
          <cx:pt idx="18">10</cx:pt>
          <cx:pt idx="19">3</cx:pt>
          <cx:pt idx="20">9</cx:pt>
          <cx:pt idx="21">10</cx:pt>
          <cx:pt idx="22">11</cx:pt>
          <cx:pt idx="23">11</cx:pt>
          <cx:pt idx="24">3</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24</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6">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20.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1</cx:pt>
          <cx:pt idx="2">1</cx:pt>
          <cx:pt idx="3">1</cx:pt>
          <cx:pt idx="4">1</cx:pt>
          <cx:pt idx="5">1</cx:pt>
          <cx:pt idx="6">1</cx:pt>
          <cx:pt idx="7">1</cx:pt>
          <cx:pt idx="8">1</cx:pt>
          <cx:pt idx="9">1</cx:pt>
          <cx:pt idx="10">1</cx:pt>
          <cx:pt idx="11">1</cx:pt>
          <cx:pt idx="12">3</cx:pt>
          <cx:pt idx="13">3</cx:pt>
          <cx:pt idx="14">3</cx:pt>
          <cx:pt idx="15">3</cx:pt>
          <cx:pt idx="16">3</cx:pt>
          <cx:pt idx="17">3</cx:pt>
          <cx:pt idx="18">4</cx:pt>
          <cx:pt idx="19">4</cx:pt>
          <cx:pt idx="20">4</cx:pt>
          <cx:pt idx="21">5</cx:pt>
          <cx:pt idx="22">5</cx:pt>
          <cx:pt idx="23">6</cx:pt>
          <cx:pt idx="24">6</cx:pt>
          <cx:pt idx="25">7</cx:pt>
          <cx:pt idx="26">1</cx:pt>
          <cx:pt idx="27">1</cx:pt>
          <cx:pt idx="28">1</cx:pt>
          <cx:pt idx="29">3</cx:pt>
          <cx:pt idx="30">3</cx:pt>
          <cx:pt idx="31">3</cx:pt>
          <cx:pt idx="32">3</cx:pt>
          <cx:pt idx="33">3</cx:pt>
          <cx:pt idx="34">3</cx:pt>
          <cx:pt idx="35">3</cx:pt>
          <cx:pt idx="36">4</cx:pt>
          <cx:pt idx="37">4</cx:pt>
          <cx:pt idx="38">4</cx:pt>
          <cx:pt idx="39">5</cx:pt>
          <cx:pt idx="40">5</cx:pt>
          <cx:pt idx="41">6</cx:pt>
          <cx:pt idx="42">7</cx:pt>
          <cx:pt idx="43">4</cx:pt>
          <cx:pt idx="44">5</cx:pt>
          <cx:pt idx="45">1</cx:pt>
          <cx:pt idx="46">2</cx:pt>
          <cx:pt idx="47">3</cx:pt>
          <cx:pt idx="48">3</cx:pt>
          <cx:pt idx="49">3</cx:pt>
          <cx:pt idx="50">6</cx:pt>
          <cx:pt idx="51">7</cx:pt>
        </cx:lvl>
      </cx:numDim>
    </cx:data>
  </cx:chartData>
  <cx:chart>
    <cx:plotArea>
      <cx:plotAreaRegion>
        <cx:plotSurface>
          <cx:spPr>
            <a:ln w="12700">
              <a:noFill/>
            </a:ln>
          </cx:spPr>
        </cx:plotSurface>
        <cx:series layoutId="clusteredColumn" uniqueId="{553A6018-E0D9-7B40-B753-857AB933F15D}">
          <cx:tx>
            <cx:txData>
              <cx:f>Sheet1!$A$1</cx:f>
              <cx:v>Series1</cx:v>
            </cx:txData>
          </cx:tx>
          <cx:spPr>
            <a:solidFill>
              <a:schemeClr val="accent5">
                <a:lumMod val="60000"/>
                <a:lumOff val="40000"/>
              </a:schemeClr>
            </a:solidFill>
            <a:ln w="12700">
              <a:solidFill>
                <a:schemeClr val="tx1"/>
              </a:solidFill>
            </a:ln>
          </cx:spPr>
          <cx:dataId val="0"/>
          <cx:layoutPr>
            <cx:binning intervalClosed="r">
              <cx:binCount val="6"/>
            </cx:binning>
          </cx:layoutPr>
        </cx:series>
      </cx:plotAreaRegion>
      <cx:axis id="0" hidden="1">
        <cx:catScaling gapWidth="0"/>
        <cx:tickLabels/>
      </cx:axis>
      <cx:axis id="1" hidden="1">
        <cx:valScaling/>
        <cx:tickLabels/>
      </cx:axis>
    </cx:plotArea>
  </cx:chart>
</cx:chartSpace>
</file>

<file path=ppt/charts/chartEx2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1</cx:pt>
          <cx:pt idx="2">1</cx:pt>
          <cx:pt idx="3">1</cx:pt>
          <cx:pt idx="4">1</cx:pt>
          <cx:pt idx="5">1</cx:pt>
          <cx:pt idx="6">1</cx:pt>
          <cx:pt idx="7">1</cx:pt>
          <cx:pt idx="8">1</cx:pt>
          <cx:pt idx="9">1</cx:pt>
          <cx:pt idx="10">1</cx:pt>
          <cx:pt idx="11">1</cx:pt>
          <cx:pt idx="12">3</cx:pt>
          <cx:pt idx="13">3</cx:pt>
          <cx:pt idx="14">3</cx:pt>
          <cx:pt idx="15">3</cx:pt>
          <cx:pt idx="16">3</cx:pt>
          <cx:pt idx="17">3</cx:pt>
          <cx:pt idx="18">4</cx:pt>
          <cx:pt idx="19">4</cx:pt>
          <cx:pt idx="20">4</cx:pt>
          <cx:pt idx="21">5</cx:pt>
          <cx:pt idx="22">5</cx:pt>
          <cx:pt idx="23">6</cx:pt>
          <cx:pt idx="24">6</cx:pt>
          <cx:pt idx="25">7</cx:pt>
          <cx:pt idx="26">1</cx:pt>
          <cx:pt idx="27">1</cx:pt>
          <cx:pt idx="28">1</cx:pt>
          <cx:pt idx="29">3</cx:pt>
          <cx:pt idx="30">3</cx:pt>
          <cx:pt idx="31">3</cx:pt>
          <cx:pt idx="32">3</cx:pt>
          <cx:pt idx="33">3</cx:pt>
          <cx:pt idx="34">3</cx:pt>
          <cx:pt idx="35">3</cx:pt>
          <cx:pt idx="36">4</cx:pt>
          <cx:pt idx="37">4</cx:pt>
          <cx:pt idx="38">5</cx:pt>
          <cx:pt idx="39">5</cx:pt>
          <cx:pt idx="40">5</cx:pt>
          <cx:pt idx="41">7</cx:pt>
        </cx:lvl>
      </cx:numDim>
    </cx:data>
  </cx:chartData>
  <cx:chart>
    <cx:plotArea>
      <cx:plotAreaRegion>
        <cx:plotSurface>
          <cx:spPr>
            <a:ln w="12700">
              <a:noFill/>
            </a:ln>
          </cx:spPr>
        </cx:plotSurface>
        <cx:series layoutId="clusteredColumn" uniqueId="{553A6018-E0D9-7B40-B753-857AB933F15D}">
          <cx:tx>
            <cx:txData>
              <cx:f>Sheet1!$A$1</cx:f>
              <cx:v>Series1</cx:v>
            </cx:txData>
          </cx:tx>
          <cx:spPr>
            <a:solidFill>
              <a:schemeClr val="accent6">
                <a:lumMod val="60000"/>
                <a:lumOff val="40000"/>
              </a:schemeClr>
            </a:solidFill>
            <a:ln w="12700">
              <a:solidFill>
                <a:schemeClr val="tx1"/>
              </a:solidFill>
            </a:ln>
          </cx:spPr>
          <cx:dataId val="0"/>
          <cx:layoutPr>
            <cx:binning intervalClosed="r">
              <cx:binCount val="6"/>
            </cx:binning>
          </cx:layoutPr>
        </cx:series>
      </cx:plotAreaRegion>
      <cx:axis id="0" hidden="1">
        <cx:catScaling gapWidth="0"/>
        <cx:tickLabels/>
      </cx:axis>
      <cx:axis id="1" hidden="1">
        <cx:valScaling/>
        <cx:tickLabels/>
      </cx:axis>
    </cx:plotArea>
  </cx:chart>
</cx:chartSpace>
</file>

<file path=ppt/charts/chartEx2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15</cx:pt>
          <cx:pt idx="1">15</cx:pt>
          <cx:pt idx="2">3</cx:pt>
          <cx:pt idx="3">3</cx:pt>
          <cx:pt idx="4">5</cx:pt>
          <cx:pt idx="5">6</cx:pt>
          <cx:pt idx="6">2</cx:pt>
          <cx:pt idx="7">6</cx:pt>
          <cx:pt idx="8">7</cx:pt>
          <cx:pt idx="9">8</cx:pt>
          <cx:pt idx="10">8</cx:pt>
          <cx:pt idx="11">2</cx:pt>
          <cx:pt idx="12">15</cx:pt>
          <cx:pt idx="13">9</cx:pt>
          <cx:pt idx="14">9</cx:pt>
          <cx:pt idx="15">9</cx:pt>
          <cx:pt idx="16">3</cx:pt>
          <cx:pt idx="17">10</cx:pt>
          <cx:pt idx="18">10</cx:pt>
          <cx:pt idx="19">3</cx:pt>
          <cx:pt idx="20">9</cx:pt>
          <cx:pt idx="21">10</cx:pt>
          <cx:pt idx="22">11</cx:pt>
          <cx:pt idx="23">11</cx:pt>
          <cx:pt idx="24">3</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24</cx:pt>
          <cx:pt idx="72">22</cx:pt>
          <cx:pt idx="73">22</cx:pt>
          <cx:pt idx="74">24</cx:pt>
          <cx:pt idx="75">24</cx:pt>
        </cx:lvl>
      </cx:numDim>
    </cx:data>
  </cx:chartData>
  <cx:chart>
    <cx:plotArea>
      <cx:plotAreaRegion>
        <cx:plotSurface>
          <cx:spPr>
            <a:ln w="12700"/>
          </cx:spPr>
        </cx:plotSurface>
        <cx:series layoutId="clusteredColumn" uniqueId="{93CC58C0-2A2C-124D-88E5-02F2DD0702B6}">
          <cx:tx>
            <cx:txData>
              <cx:f>Sheet1!$A$1</cx:f>
              <cx:v>Series1</cx:v>
            </cx:txData>
          </cx:tx>
          <cx:spPr>
            <a:solidFill>
              <a:schemeClr val="accent6">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23.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1</cx:pt>
          <cx:pt idx="2">1</cx:pt>
          <cx:pt idx="3">1</cx:pt>
          <cx:pt idx="4">1</cx:pt>
          <cx:pt idx="5">1</cx:pt>
          <cx:pt idx="6">1</cx:pt>
          <cx:pt idx="7">1</cx:pt>
          <cx:pt idx="8">1</cx:pt>
          <cx:pt idx="9">1</cx:pt>
          <cx:pt idx="10">1</cx:pt>
          <cx:pt idx="11">1</cx:pt>
          <cx:pt idx="12">3</cx:pt>
          <cx:pt idx="13">3</cx:pt>
          <cx:pt idx="14">3</cx:pt>
          <cx:pt idx="15">3</cx:pt>
          <cx:pt idx="16">3</cx:pt>
          <cx:pt idx="17">3</cx:pt>
          <cx:pt idx="18">4</cx:pt>
          <cx:pt idx="19">4</cx:pt>
          <cx:pt idx="20">4</cx:pt>
          <cx:pt idx="21">5</cx:pt>
          <cx:pt idx="22">5</cx:pt>
          <cx:pt idx="23">6</cx:pt>
          <cx:pt idx="24">6</cx:pt>
          <cx:pt idx="25">7</cx:pt>
          <cx:pt idx="26">1</cx:pt>
          <cx:pt idx="27">1</cx:pt>
          <cx:pt idx="28">1</cx:pt>
          <cx:pt idx="29">3</cx:pt>
          <cx:pt idx="30">3</cx:pt>
          <cx:pt idx="31">3</cx:pt>
          <cx:pt idx="32">3</cx:pt>
          <cx:pt idx="33">3</cx:pt>
          <cx:pt idx="34">3</cx:pt>
          <cx:pt idx="35">3</cx:pt>
          <cx:pt idx="36">4</cx:pt>
          <cx:pt idx="37">4</cx:pt>
          <cx:pt idx="38">4</cx:pt>
          <cx:pt idx="39">5</cx:pt>
          <cx:pt idx="40">5</cx:pt>
          <cx:pt idx="41">6</cx:pt>
          <cx:pt idx="42">7</cx:pt>
          <cx:pt idx="43">4</cx:pt>
          <cx:pt idx="44">5</cx:pt>
          <cx:pt idx="45">1</cx:pt>
          <cx:pt idx="46">2</cx:pt>
          <cx:pt idx="47">3</cx:pt>
          <cx:pt idx="48">3</cx:pt>
          <cx:pt idx="49">3</cx:pt>
          <cx:pt idx="50">6</cx:pt>
          <cx:pt idx="51">7</cx:pt>
        </cx:lvl>
      </cx:numDim>
    </cx:data>
  </cx:chartData>
  <cx:chart>
    <cx:plotArea>
      <cx:plotAreaRegion>
        <cx:plotSurface>
          <cx:spPr>
            <a:ln w="12700">
              <a:noFill/>
            </a:ln>
          </cx:spPr>
        </cx:plotSurface>
        <cx:series layoutId="clusteredColumn" uniqueId="{553A6018-E0D9-7B40-B753-857AB933F15D}">
          <cx:tx>
            <cx:txData>
              <cx:f>Sheet1!$A$1</cx:f>
              <cx:v>Series1</cx:v>
            </cx:txData>
          </cx:tx>
          <cx:spPr>
            <a:solidFill>
              <a:schemeClr val="accent5">
                <a:lumMod val="60000"/>
                <a:lumOff val="40000"/>
              </a:schemeClr>
            </a:solidFill>
            <a:ln w="12700">
              <a:solidFill>
                <a:schemeClr val="tx1"/>
              </a:solidFill>
            </a:ln>
          </cx:spPr>
          <cx:dataId val="0"/>
          <cx:layoutPr>
            <cx:binning intervalClosed="r">
              <cx:binCount val="6"/>
            </cx:binning>
          </cx:layoutPr>
        </cx:series>
      </cx:plotAreaRegion>
      <cx:axis id="0" hidden="1">
        <cx:catScaling gapWidth="0"/>
        <cx:tickLabels/>
      </cx:axis>
      <cx:axis id="1" hidden="1">
        <cx:valScaling/>
        <cx:tickLabels/>
      </cx:axis>
    </cx:plotArea>
  </cx:chart>
</cx:chartSpace>
</file>

<file path=ppt/charts/chartEx24.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1</cx:pt>
          <cx:pt idx="2">1</cx:pt>
          <cx:pt idx="3">1</cx:pt>
          <cx:pt idx="4">1</cx:pt>
          <cx:pt idx="5">1</cx:pt>
          <cx:pt idx="6">1</cx:pt>
          <cx:pt idx="7">1</cx:pt>
          <cx:pt idx="8">1</cx:pt>
          <cx:pt idx="9">1</cx:pt>
          <cx:pt idx="10">1</cx:pt>
          <cx:pt idx="11">1</cx:pt>
          <cx:pt idx="12">3</cx:pt>
          <cx:pt idx="13">3</cx:pt>
          <cx:pt idx="14">3</cx:pt>
          <cx:pt idx="15">3</cx:pt>
          <cx:pt idx="16">3</cx:pt>
          <cx:pt idx="17">3</cx:pt>
          <cx:pt idx="18">4</cx:pt>
          <cx:pt idx="19">4</cx:pt>
          <cx:pt idx="20">4</cx:pt>
          <cx:pt idx="21">5</cx:pt>
          <cx:pt idx="22">5</cx:pt>
          <cx:pt idx="23">6</cx:pt>
          <cx:pt idx="24">6</cx:pt>
          <cx:pt idx="25">7</cx:pt>
          <cx:pt idx="26">1</cx:pt>
          <cx:pt idx="27">1</cx:pt>
          <cx:pt idx="28">1</cx:pt>
          <cx:pt idx="29">3</cx:pt>
          <cx:pt idx="30">3</cx:pt>
          <cx:pt idx="31">3</cx:pt>
          <cx:pt idx="32">3</cx:pt>
          <cx:pt idx="33">3</cx:pt>
          <cx:pt idx="34">3</cx:pt>
          <cx:pt idx="35">3</cx:pt>
          <cx:pt idx="36">4</cx:pt>
          <cx:pt idx="37">4</cx:pt>
          <cx:pt idx="38">5</cx:pt>
          <cx:pt idx="39">5</cx:pt>
          <cx:pt idx="40">5</cx:pt>
          <cx:pt idx="41">7</cx:pt>
        </cx:lvl>
      </cx:numDim>
    </cx:data>
  </cx:chartData>
  <cx:chart>
    <cx:plotArea>
      <cx:plotAreaRegion>
        <cx:plotSurface>
          <cx:spPr>
            <a:ln w="12700">
              <a:noFill/>
            </a:ln>
          </cx:spPr>
        </cx:plotSurface>
        <cx:series layoutId="clusteredColumn" uniqueId="{553A6018-E0D9-7B40-B753-857AB933F15D}">
          <cx:tx>
            <cx:txData>
              <cx:f>Sheet1!$A$1</cx:f>
              <cx:v>Series1</cx:v>
            </cx:txData>
          </cx:tx>
          <cx:spPr>
            <a:solidFill>
              <a:schemeClr val="accent6">
                <a:lumMod val="60000"/>
                <a:lumOff val="40000"/>
              </a:schemeClr>
            </a:solidFill>
            <a:ln w="12700">
              <a:solidFill>
                <a:schemeClr val="tx1"/>
              </a:solidFill>
            </a:ln>
          </cx:spPr>
          <cx:dataId val="0"/>
          <cx:layoutPr>
            <cx:binning intervalClosed="r">
              <cx:binCount val="6"/>
            </cx:binning>
          </cx:layoutPr>
        </cx:series>
      </cx:plotAreaRegion>
      <cx:axis id="0" hidden="1">
        <cx:catScaling gapWidth="0"/>
        <cx:tickLabels/>
      </cx:axis>
      <cx:axis id="1" hidden="1">
        <cx:valScaling/>
        <cx:tickLabels/>
      </cx:axis>
    </cx:plotArea>
  </cx:chart>
</cx:chartSpace>
</file>

<file path=ppt/charts/chartEx25.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5">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26.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15</cx:pt>
          <cx:pt idx="1">15</cx:pt>
          <cx:pt idx="2">3</cx:pt>
          <cx:pt idx="3">3</cx:pt>
          <cx:pt idx="4">5</cx:pt>
          <cx:pt idx="5">6</cx:pt>
          <cx:pt idx="6">2</cx:pt>
          <cx:pt idx="7">6</cx:pt>
          <cx:pt idx="8">7</cx:pt>
          <cx:pt idx="9">8</cx:pt>
          <cx:pt idx="10">8</cx:pt>
          <cx:pt idx="11">2</cx:pt>
          <cx:pt idx="12">15</cx:pt>
          <cx:pt idx="13">9</cx:pt>
          <cx:pt idx="14">9</cx:pt>
          <cx:pt idx="15">9</cx:pt>
          <cx:pt idx="16">3</cx:pt>
          <cx:pt idx="17">10</cx:pt>
          <cx:pt idx="18">10</cx:pt>
          <cx:pt idx="19">3</cx:pt>
          <cx:pt idx="20">9</cx:pt>
          <cx:pt idx="21">10</cx:pt>
          <cx:pt idx="22">11</cx:pt>
          <cx:pt idx="23">11</cx:pt>
          <cx:pt idx="24">3</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24</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6">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5">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15</cx:pt>
          <cx:pt idx="1">15</cx:pt>
          <cx:pt idx="2">3</cx:pt>
          <cx:pt idx="3">3</cx:pt>
          <cx:pt idx="4">5</cx:pt>
          <cx:pt idx="5">6</cx:pt>
          <cx:pt idx="6">2</cx:pt>
          <cx:pt idx="7">6</cx:pt>
          <cx:pt idx="8">7</cx:pt>
          <cx:pt idx="9">8</cx:pt>
          <cx:pt idx="10">8</cx:pt>
          <cx:pt idx="11">2</cx:pt>
          <cx:pt idx="12">15</cx:pt>
          <cx:pt idx="13">9</cx:pt>
          <cx:pt idx="14">9</cx:pt>
          <cx:pt idx="15">9</cx:pt>
          <cx:pt idx="16">3</cx:pt>
          <cx:pt idx="17">10</cx:pt>
          <cx:pt idx="18">10</cx:pt>
          <cx:pt idx="19">3</cx:pt>
          <cx:pt idx="20">9</cx:pt>
          <cx:pt idx="21">10</cx:pt>
          <cx:pt idx="22">11</cx:pt>
          <cx:pt idx="23">11</cx:pt>
          <cx:pt idx="24">3</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24</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6">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1</cx:pt>
          <cx:pt idx="2">1</cx:pt>
          <cx:pt idx="3">1</cx:pt>
          <cx:pt idx="4">1</cx:pt>
          <cx:pt idx="5">1</cx:pt>
          <cx:pt idx="6">1</cx:pt>
          <cx:pt idx="7">1</cx:pt>
          <cx:pt idx="8">1</cx:pt>
          <cx:pt idx="9">1</cx:pt>
          <cx:pt idx="10">1</cx:pt>
          <cx:pt idx="11">1</cx:pt>
          <cx:pt idx="12">3</cx:pt>
          <cx:pt idx="13">3</cx:pt>
          <cx:pt idx="14">3</cx:pt>
          <cx:pt idx="15">3</cx:pt>
          <cx:pt idx="16">3</cx:pt>
          <cx:pt idx="17">3</cx:pt>
          <cx:pt idx="18">4</cx:pt>
          <cx:pt idx="19">4</cx:pt>
          <cx:pt idx="20">4</cx:pt>
          <cx:pt idx="21">5</cx:pt>
          <cx:pt idx="22">5</cx:pt>
          <cx:pt idx="23">6</cx:pt>
          <cx:pt idx="24">6</cx:pt>
          <cx:pt idx="25">7</cx:pt>
          <cx:pt idx="26">1</cx:pt>
          <cx:pt idx="27">1</cx:pt>
          <cx:pt idx="28">1</cx:pt>
          <cx:pt idx="29">3</cx:pt>
          <cx:pt idx="30">3</cx:pt>
          <cx:pt idx="31">3</cx:pt>
          <cx:pt idx="32">3</cx:pt>
          <cx:pt idx="33">3</cx:pt>
          <cx:pt idx="34">3</cx:pt>
          <cx:pt idx="35">3</cx:pt>
          <cx:pt idx="36">4</cx:pt>
          <cx:pt idx="37">4</cx:pt>
          <cx:pt idx="38">4</cx:pt>
          <cx:pt idx="39">5</cx:pt>
          <cx:pt idx="40">5</cx:pt>
          <cx:pt idx="41">6</cx:pt>
          <cx:pt idx="42">7</cx:pt>
          <cx:pt idx="43">4</cx:pt>
          <cx:pt idx="44">5</cx:pt>
          <cx:pt idx="45">1</cx:pt>
          <cx:pt idx="46">2</cx:pt>
          <cx:pt idx="47">3</cx:pt>
          <cx:pt idx="48">3</cx:pt>
          <cx:pt idx="49">3</cx:pt>
          <cx:pt idx="50">6</cx:pt>
          <cx:pt idx="51">7</cx:pt>
        </cx:lvl>
      </cx:numDim>
    </cx:data>
  </cx:chartData>
  <cx:chart>
    <cx:plotArea>
      <cx:plotAreaRegion>
        <cx:plotSurface>
          <cx:spPr>
            <a:ln w="12700">
              <a:noFill/>
            </a:ln>
          </cx:spPr>
        </cx:plotSurface>
        <cx:series layoutId="clusteredColumn" uniqueId="{553A6018-E0D9-7B40-B753-857AB933F15D}">
          <cx:tx>
            <cx:txData>
              <cx:f>Sheet1!$A$1</cx:f>
              <cx:v>Series1</cx:v>
            </cx:txData>
          </cx:tx>
          <cx:spPr>
            <a:solidFill>
              <a:schemeClr val="accent5">
                <a:lumMod val="60000"/>
                <a:lumOff val="40000"/>
              </a:schemeClr>
            </a:solidFill>
            <a:ln w="12700">
              <a:solidFill>
                <a:schemeClr val="tx1"/>
              </a:solidFill>
            </a:ln>
          </cx:spPr>
          <cx:dataId val="0"/>
          <cx:layoutPr>
            <cx:binning intervalClosed="r">
              <cx:binCount val="6"/>
            </cx:binning>
          </cx:layoutPr>
        </cx:series>
      </cx:plotAreaRegion>
      <cx:axis id="0" hidden="1">
        <cx:catScaling gapWidth="0"/>
        <cx:tickLabels/>
      </cx:axis>
      <cx:axis id="1" hidden="1">
        <cx:valScaling/>
        <cx:tickLabels/>
      </cx:axis>
    </cx:plotArea>
  </cx:chart>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1</cx:pt>
          <cx:pt idx="2">1</cx:pt>
          <cx:pt idx="3">1</cx:pt>
          <cx:pt idx="4">1</cx:pt>
          <cx:pt idx="5">1</cx:pt>
          <cx:pt idx="6">1</cx:pt>
          <cx:pt idx="7">1</cx:pt>
          <cx:pt idx="8">1</cx:pt>
          <cx:pt idx="9">1</cx:pt>
          <cx:pt idx="10">1</cx:pt>
          <cx:pt idx="11">1</cx:pt>
          <cx:pt idx="12">3</cx:pt>
          <cx:pt idx="13">3</cx:pt>
          <cx:pt idx="14">3</cx:pt>
          <cx:pt idx="15">3</cx:pt>
          <cx:pt idx="16">3</cx:pt>
          <cx:pt idx="17">3</cx:pt>
          <cx:pt idx="18">4</cx:pt>
          <cx:pt idx="19">4</cx:pt>
          <cx:pt idx="20">4</cx:pt>
          <cx:pt idx="21">5</cx:pt>
          <cx:pt idx="22">5</cx:pt>
          <cx:pt idx="23">6</cx:pt>
          <cx:pt idx="24">6</cx:pt>
          <cx:pt idx="25">7</cx:pt>
          <cx:pt idx="26">1</cx:pt>
          <cx:pt idx="27">1</cx:pt>
          <cx:pt idx="28">1</cx:pt>
          <cx:pt idx="29">3</cx:pt>
          <cx:pt idx="30">3</cx:pt>
          <cx:pt idx="31">3</cx:pt>
          <cx:pt idx="32">3</cx:pt>
          <cx:pt idx="33">3</cx:pt>
          <cx:pt idx="34">3</cx:pt>
          <cx:pt idx="35">3</cx:pt>
          <cx:pt idx="36">4</cx:pt>
          <cx:pt idx="37">4</cx:pt>
          <cx:pt idx="38">5</cx:pt>
          <cx:pt idx="39">5</cx:pt>
          <cx:pt idx="40">5</cx:pt>
          <cx:pt idx="41">7</cx:pt>
        </cx:lvl>
      </cx:numDim>
    </cx:data>
  </cx:chartData>
  <cx:chart>
    <cx:plotArea>
      <cx:plotAreaRegion>
        <cx:plotSurface>
          <cx:spPr>
            <a:ln w="12700">
              <a:noFill/>
            </a:ln>
          </cx:spPr>
        </cx:plotSurface>
        <cx:series layoutId="clusteredColumn" uniqueId="{553A6018-E0D9-7B40-B753-857AB933F15D}">
          <cx:tx>
            <cx:txData>
              <cx:f>Sheet1!$A$1</cx:f>
              <cx:v>Series1</cx:v>
            </cx:txData>
          </cx:tx>
          <cx:spPr>
            <a:solidFill>
              <a:schemeClr val="accent6">
                <a:lumMod val="60000"/>
                <a:lumOff val="40000"/>
              </a:schemeClr>
            </a:solidFill>
            <a:ln w="12700">
              <a:solidFill>
                <a:schemeClr val="tx1"/>
              </a:solidFill>
            </a:ln>
          </cx:spPr>
          <cx:dataId val="0"/>
          <cx:layoutPr>
            <cx:binning intervalClosed="r">
              <cx:binCount val="6"/>
            </cx:binning>
          </cx:layoutPr>
        </cx:series>
      </cx:plotAreaRegion>
      <cx:axis id="0" hidden="1">
        <cx:catScaling gapWidth="0"/>
        <cx:tickLabels/>
      </cx:axis>
      <cx:axis id="1" hidden="1">
        <cx:valScaling/>
        <cx:tickLabels/>
      </cx:axis>
    </cx:plotArea>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5">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8.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15</cx:pt>
          <cx:pt idx="1">15</cx:pt>
          <cx:pt idx="2">3</cx:pt>
          <cx:pt idx="3">3</cx:pt>
          <cx:pt idx="4">5</cx:pt>
          <cx:pt idx="5">6</cx:pt>
          <cx:pt idx="6">2</cx:pt>
          <cx:pt idx="7">6</cx:pt>
          <cx:pt idx="8">7</cx:pt>
          <cx:pt idx="9">8</cx:pt>
          <cx:pt idx="10">8</cx:pt>
          <cx:pt idx="11">2</cx:pt>
          <cx:pt idx="12">15</cx:pt>
          <cx:pt idx="13">9</cx:pt>
          <cx:pt idx="14">9</cx:pt>
          <cx:pt idx="15">9</cx:pt>
          <cx:pt idx="16">3</cx:pt>
          <cx:pt idx="17">10</cx:pt>
          <cx:pt idx="18">10</cx:pt>
          <cx:pt idx="19">3</cx:pt>
          <cx:pt idx="20">9</cx:pt>
          <cx:pt idx="21">10</cx:pt>
          <cx:pt idx="22">11</cx:pt>
          <cx:pt idx="23">11</cx:pt>
          <cx:pt idx="24">3</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24</cx:pt>
          <cx:pt idx="72">22</cx:pt>
          <cx:pt idx="73">22</cx:pt>
          <cx:pt idx="74">24</cx:pt>
          <cx:pt idx="75">24</cx:pt>
        </cx:lvl>
      </cx:numDim>
    </cx:data>
  </cx:chartData>
  <cx:chart>
    <cx:plotArea>
      <cx:plotAreaRegion>
        <cx:plotSurface>
          <cx:spPr>
            <a:ln w="12700"/>
          </cx:spPr>
        </cx:plotSurface>
        <cx:series layoutId="clusteredColumn" uniqueId="{93CC58C0-2A2C-124D-88E5-02F2DD0702B6}">
          <cx:tx>
            <cx:txData>
              <cx:f>Sheet1!$A$1</cx:f>
              <cx:v>Series1</cx:v>
            </cx:txData>
          </cx:tx>
          <cx:spPr>
            <a:solidFill>
              <a:schemeClr val="accent6">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hartEx9.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plotArea>
      <cx:plotAreaRegion>
        <cx:series layoutId="clusteredColumn" uniqueId="{93CC58C0-2A2C-124D-88E5-02F2DD0702B6}">
          <cx:tx>
            <cx:txData>
              <cx:f>Sheet1!$A$1</cx:f>
              <cx:v>Series1</cx:v>
            </cx:txData>
          </cx:tx>
          <cx:spPr>
            <a:solidFill>
              <a:schemeClr val="accent5">
                <a:lumMod val="60000"/>
                <a:lumOff val="40000"/>
              </a:schemeClr>
            </a:solidFill>
            <a:ln w="12700">
              <a:solidFill>
                <a:schemeClr val="tx1"/>
              </a:solidFill>
            </a:ln>
          </cx:spPr>
          <cx:dataId val="0"/>
          <cx:layoutPr>
            <cx:binning intervalClosed="r"/>
          </cx:layoutPr>
        </cx:series>
      </cx:plotAreaRegion>
      <cx:axis id="0" hidden="1">
        <cx:catScaling gapWidth="0"/>
        <cx:tickLabels/>
      </cx:axis>
      <cx:axis id="1" hidden="1">
        <cx:valScaling/>
        <cx:tickLabels/>
      </cx:axis>
    </cx:plotArea>
  </cx:chart>
</cx: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 id="14">
  <a:schemeClr val="accent1"/>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F83D0-8DB9-3049-B91B-560B7CF9CC55}"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66326210-362D-D243-B35C-AD97FEAB7C1B}">
      <dgm:prSet phldrT="[Text]" custT="1"/>
      <dgm:spPr/>
      <dgm:t>
        <a:bodyPr/>
        <a:lstStyle/>
        <a:p>
          <a:r>
            <a:rPr lang="en-US" altLang="zh-CN" sz="2000" dirty="0"/>
            <a:t>Noise</a:t>
          </a:r>
          <a:r>
            <a:rPr lang="zh-CN" altLang="en-US" sz="2000" dirty="0"/>
            <a:t> </a:t>
          </a:r>
          <a:r>
            <a:rPr lang="en-US" altLang="zh-CN" sz="2000" dirty="0"/>
            <a:t>Error</a:t>
          </a:r>
          <a:endParaRPr lang="en-US" sz="2000" dirty="0"/>
        </a:p>
      </dgm:t>
    </dgm:pt>
    <dgm:pt modelId="{36A5CC6A-FCE5-494A-A256-D668068B2866}" type="parTrans" cxnId="{DD0DB9FA-30D6-504F-B10B-510FEDF41639}">
      <dgm:prSet/>
      <dgm:spPr/>
      <dgm:t>
        <a:bodyPr/>
        <a:lstStyle/>
        <a:p>
          <a:endParaRPr lang="en-US"/>
        </a:p>
      </dgm:t>
    </dgm:pt>
    <dgm:pt modelId="{79543577-940A-D246-B753-37C2DD7A92EC}" type="sibTrans" cxnId="{DD0DB9FA-30D6-504F-B10B-510FEDF41639}">
      <dgm:prSet/>
      <dgm:spPr/>
      <dgm:t>
        <a:bodyPr/>
        <a:lstStyle/>
        <a:p>
          <a:endParaRPr lang="en-US"/>
        </a:p>
      </dgm:t>
    </dgm:pt>
    <dgm:pt modelId="{41CC6E61-813C-C643-B72D-6C49F6430A31}">
      <dgm:prSet phldrT="[Text]" custT="1"/>
      <dgm:spPr/>
      <dgm:t>
        <a:bodyPr/>
        <a:lstStyle/>
        <a:p>
          <a:r>
            <a:rPr lang="en-US" altLang="zh-CN" sz="2000" dirty="0"/>
            <a:t>Reconstruct</a:t>
          </a:r>
          <a:r>
            <a:rPr lang="zh-CN" altLang="en-US" sz="2000" dirty="0"/>
            <a:t> </a:t>
          </a:r>
          <a:r>
            <a:rPr lang="en-US" altLang="zh-CN" sz="2000" dirty="0"/>
            <a:t>Error</a:t>
          </a:r>
          <a:endParaRPr lang="en-US" sz="2000" dirty="0"/>
        </a:p>
      </dgm:t>
    </dgm:pt>
    <dgm:pt modelId="{0153008D-5A6B-674A-8DFA-9C2222E12C6E}" type="parTrans" cxnId="{5E8AD72A-96BA-9A46-BD23-9319B04B3126}">
      <dgm:prSet/>
      <dgm:spPr/>
      <dgm:t>
        <a:bodyPr/>
        <a:lstStyle/>
        <a:p>
          <a:endParaRPr lang="en-US"/>
        </a:p>
      </dgm:t>
    </dgm:pt>
    <dgm:pt modelId="{41D5FA52-1DC7-8248-8E11-0A238A29A17B}" type="sibTrans" cxnId="{5E8AD72A-96BA-9A46-BD23-9319B04B3126}">
      <dgm:prSet/>
      <dgm:spPr/>
      <dgm:t>
        <a:bodyPr/>
        <a:lstStyle/>
        <a:p>
          <a:endParaRPr lang="en-US"/>
        </a:p>
      </dgm:t>
    </dgm:pt>
    <dgm:pt modelId="{CE412445-5EB7-3543-9F2F-89173641DB8C}">
      <dgm:prSet phldrT="[Text]" custT="1"/>
      <dgm:spPr/>
      <dgm:t>
        <a:bodyPr/>
        <a:lstStyle/>
        <a:p>
          <a:r>
            <a:rPr lang="en-US" altLang="zh-CN" sz="2000" dirty="0"/>
            <a:t>Sampling</a:t>
          </a:r>
          <a:r>
            <a:rPr lang="zh-CN" altLang="en-US" sz="2000" dirty="0"/>
            <a:t> </a:t>
          </a:r>
          <a:r>
            <a:rPr lang="en-US" altLang="zh-CN" sz="2000" dirty="0"/>
            <a:t>Error</a:t>
          </a:r>
          <a:endParaRPr lang="en-US" sz="2000" dirty="0"/>
        </a:p>
      </dgm:t>
    </dgm:pt>
    <dgm:pt modelId="{2073D10A-E886-8847-A888-12FB672F1DA5}" type="parTrans" cxnId="{000181B0-AB05-1546-923E-34B78F0A3102}">
      <dgm:prSet/>
      <dgm:spPr/>
      <dgm:t>
        <a:bodyPr/>
        <a:lstStyle/>
        <a:p>
          <a:endParaRPr lang="en-US"/>
        </a:p>
      </dgm:t>
    </dgm:pt>
    <dgm:pt modelId="{163FF7DC-82C9-B944-AE69-3353013FF570}" type="sibTrans" cxnId="{000181B0-AB05-1546-923E-34B78F0A3102}">
      <dgm:prSet/>
      <dgm:spPr/>
      <dgm:t>
        <a:bodyPr/>
        <a:lstStyle/>
        <a:p>
          <a:endParaRPr lang="en-US"/>
        </a:p>
      </dgm:t>
    </dgm:pt>
    <dgm:pt modelId="{2A2E56C7-9D7D-CE42-BEFB-E0F23231CE35}" type="pres">
      <dgm:prSet presAssocID="{6A6F83D0-8DB9-3049-B91B-560B7CF9CC55}" presName="cycle" presStyleCnt="0">
        <dgm:presLayoutVars>
          <dgm:dir/>
          <dgm:resizeHandles val="exact"/>
        </dgm:presLayoutVars>
      </dgm:prSet>
      <dgm:spPr/>
    </dgm:pt>
    <dgm:pt modelId="{68A25C4D-64F7-EB46-9516-C167045C264D}" type="pres">
      <dgm:prSet presAssocID="{66326210-362D-D243-B35C-AD97FEAB7C1B}" presName="node" presStyleLbl="node1" presStyleIdx="0" presStyleCnt="3" custScaleX="100174" custScaleY="100174" custRadScaleRad="103350">
        <dgm:presLayoutVars>
          <dgm:bulletEnabled val="1"/>
        </dgm:presLayoutVars>
      </dgm:prSet>
      <dgm:spPr/>
    </dgm:pt>
    <dgm:pt modelId="{7C0E01D8-6717-354C-88D0-11D2C81C3C6D}" type="pres">
      <dgm:prSet presAssocID="{79543577-940A-D246-B753-37C2DD7A92EC}" presName="sibTrans" presStyleLbl="sibTrans2D1" presStyleIdx="0" presStyleCnt="3"/>
      <dgm:spPr/>
    </dgm:pt>
    <dgm:pt modelId="{15B3C019-BFE4-CD4F-9125-203DBB66CF2A}" type="pres">
      <dgm:prSet presAssocID="{79543577-940A-D246-B753-37C2DD7A92EC}" presName="connectorText" presStyleLbl="sibTrans2D1" presStyleIdx="0" presStyleCnt="3"/>
      <dgm:spPr/>
    </dgm:pt>
    <dgm:pt modelId="{439D82CB-683E-EA44-ACC4-30A22F03C8F8}" type="pres">
      <dgm:prSet presAssocID="{41CC6E61-813C-C643-B72D-6C49F6430A31}" presName="node" presStyleLbl="node1" presStyleIdx="1" presStyleCnt="3" custRadScaleRad="116978" custRadScaleInc="2213">
        <dgm:presLayoutVars>
          <dgm:bulletEnabled val="1"/>
        </dgm:presLayoutVars>
      </dgm:prSet>
      <dgm:spPr/>
    </dgm:pt>
    <dgm:pt modelId="{2EE9B732-EB5F-5443-A722-DD0CDB245944}" type="pres">
      <dgm:prSet presAssocID="{41D5FA52-1DC7-8248-8E11-0A238A29A17B}" presName="sibTrans" presStyleLbl="sibTrans2D1" presStyleIdx="1" presStyleCnt="3" custLinFactNeighborX="-2830" custLinFactNeighborY="14289"/>
      <dgm:spPr/>
    </dgm:pt>
    <dgm:pt modelId="{218040C0-D555-414E-8883-B1DCB4D6BAF7}" type="pres">
      <dgm:prSet presAssocID="{41D5FA52-1DC7-8248-8E11-0A238A29A17B}" presName="connectorText" presStyleLbl="sibTrans2D1" presStyleIdx="1" presStyleCnt="3"/>
      <dgm:spPr/>
    </dgm:pt>
    <dgm:pt modelId="{96C77E14-554F-4947-81E8-2E6E67198651}" type="pres">
      <dgm:prSet presAssocID="{CE412445-5EB7-3543-9F2F-89173641DB8C}" presName="node" presStyleLbl="node1" presStyleIdx="2" presStyleCnt="3" custRadScaleRad="124931" custRadScaleInc="5512">
        <dgm:presLayoutVars>
          <dgm:bulletEnabled val="1"/>
        </dgm:presLayoutVars>
      </dgm:prSet>
      <dgm:spPr/>
    </dgm:pt>
    <dgm:pt modelId="{57B76EC5-7BC7-544E-9FDE-3F769529567A}" type="pres">
      <dgm:prSet presAssocID="{163FF7DC-82C9-B944-AE69-3353013FF570}" presName="sibTrans" presStyleLbl="sibTrans2D1" presStyleIdx="2" presStyleCnt="3"/>
      <dgm:spPr/>
    </dgm:pt>
    <dgm:pt modelId="{4AED4F22-F633-1F4A-BAA4-DC068B4C860E}" type="pres">
      <dgm:prSet presAssocID="{163FF7DC-82C9-B944-AE69-3353013FF570}" presName="connectorText" presStyleLbl="sibTrans2D1" presStyleIdx="2" presStyleCnt="3"/>
      <dgm:spPr/>
    </dgm:pt>
  </dgm:ptLst>
  <dgm:cxnLst>
    <dgm:cxn modelId="{F67BF21E-ECC7-EB4F-A5FE-02550867AB86}" type="presOf" srcId="{CE412445-5EB7-3543-9F2F-89173641DB8C}" destId="{96C77E14-554F-4947-81E8-2E6E67198651}" srcOrd="0" destOrd="0" presId="urn:microsoft.com/office/officeart/2005/8/layout/cycle2"/>
    <dgm:cxn modelId="{5E8AD72A-96BA-9A46-BD23-9319B04B3126}" srcId="{6A6F83D0-8DB9-3049-B91B-560B7CF9CC55}" destId="{41CC6E61-813C-C643-B72D-6C49F6430A31}" srcOrd="1" destOrd="0" parTransId="{0153008D-5A6B-674A-8DFA-9C2222E12C6E}" sibTransId="{41D5FA52-1DC7-8248-8E11-0A238A29A17B}"/>
    <dgm:cxn modelId="{6908373C-DB6E-8F45-9187-E7B92233B03B}" type="presOf" srcId="{163FF7DC-82C9-B944-AE69-3353013FF570}" destId="{4AED4F22-F633-1F4A-BAA4-DC068B4C860E}" srcOrd="1" destOrd="0" presId="urn:microsoft.com/office/officeart/2005/8/layout/cycle2"/>
    <dgm:cxn modelId="{6759EC57-D408-8040-863C-9495427BB6E3}" type="presOf" srcId="{79543577-940A-D246-B753-37C2DD7A92EC}" destId="{7C0E01D8-6717-354C-88D0-11D2C81C3C6D}" srcOrd="0" destOrd="0" presId="urn:microsoft.com/office/officeart/2005/8/layout/cycle2"/>
    <dgm:cxn modelId="{F2A8C25C-38CB-4B4E-8FD7-6FDAB751D787}" type="presOf" srcId="{6A6F83D0-8DB9-3049-B91B-560B7CF9CC55}" destId="{2A2E56C7-9D7D-CE42-BEFB-E0F23231CE35}" srcOrd="0" destOrd="0" presId="urn:microsoft.com/office/officeart/2005/8/layout/cycle2"/>
    <dgm:cxn modelId="{22B84D69-012F-D846-8307-B8195B8D8E5C}" type="presOf" srcId="{41CC6E61-813C-C643-B72D-6C49F6430A31}" destId="{439D82CB-683E-EA44-ACC4-30A22F03C8F8}" srcOrd="0" destOrd="0" presId="urn:microsoft.com/office/officeart/2005/8/layout/cycle2"/>
    <dgm:cxn modelId="{998D699C-08DE-0E4C-9ED3-BD3C04A8E432}" type="presOf" srcId="{41D5FA52-1DC7-8248-8E11-0A238A29A17B}" destId="{218040C0-D555-414E-8883-B1DCB4D6BAF7}" srcOrd="1" destOrd="0" presId="urn:microsoft.com/office/officeart/2005/8/layout/cycle2"/>
    <dgm:cxn modelId="{000181B0-AB05-1546-923E-34B78F0A3102}" srcId="{6A6F83D0-8DB9-3049-B91B-560B7CF9CC55}" destId="{CE412445-5EB7-3543-9F2F-89173641DB8C}" srcOrd="2" destOrd="0" parTransId="{2073D10A-E886-8847-A888-12FB672F1DA5}" sibTransId="{163FF7DC-82C9-B944-AE69-3353013FF570}"/>
    <dgm:cxn modelId="{8D84F2C9-D990-0F43-A22F-FAA3276BEB19}" type="presOf" srcId="{163FF7DC-82C9-B944-AE69-3353013FF570}" destId="{57B76EC5-7BC7-544E-9FDE-3F769529567A}" srcOrd="0" destOrd="0" presId="urn:microsoft.com/office/officeart/2005/8/layout/cycle2"/>
    <dgm:cxn modelId="{A578B5D0-0E0E-BD45-9B69-9AD290992DCE}" type="presOf" srcId="{79543577-940A-D246-B753-37C2DD7A92EC}" destId="{15B3C019-BFE4-CD4F-9125-203DBB66CF2A}" srcOrd="1" destOrd="0" presId="urn:microsoft.com/office/officeart/2005/8/layout/cycle2"/>
    <dgm:cxn modelId="{33C05DF5-25DC-B845-A8C7-5714DD3AAF5B}" type="presOf" srcId="{66326210-362D-D243-B35C-AD97FEAB7C1B}" destId="{68A25C4D-64F7-EB46-9516-C167045C264D}" srcOrd="0" destOrd="0" presId="urn:microsoft.com/office/officeart/2005/8/layout/cycle2"/>
    <dgm:cxn modelId="{3A3DD9F6-AA9E-2144-9DD7-7E5EC0B61611}" type="presOf" srcId="{41D5FA52-1DC7-8248-8E11-0A238A29A17B}" destId="{2EE9B732-EB5F-5443-A722-DD0CDB245944}" srcOrd="0" destOrd="0" presId="urn:microsoft.com/office/officeart/2005/8/layout/cycle2"/>
    <dgm:cxn modelId="{DD0DB9FA-30D6-504F-B10B-510FEDF41639}" srcId="{6A6F83D0-8DB9-3049-B91B-560B7CF9CC55}" destId="{66326210-362D-D243-B35C-AD97FEAB7C1B}" srcOrd="0" destOrd="0" parTransId="{36A5CC6A-FCE5-494A-A256-D668068B2866}" sibTransId="{79543577-940A-D246-B753-37C2DD7A92EC}"/>
    <dgm:cxn modelId="{8CA8015B-C7AA-6742-88CF-986BE92309A4}" type="presParOf" srcId="{2A2E56C7-9D7D-CE42-BEFB-E0F23231CE35}" destId="{68A25C4D-64F7-EB46-9516-C167045C264D}" srcOrd="0" destOrd="0" presId="urn:microsoft.com/office/officeart/2005/8/layout/cycle2"/>
    <dgm:cxn modelId="{FB61CCF6-5791-DE47-A4C5-EE183906BD4C}" type="presParOf" srcId="{2A2E56C7-9D7D-CE42-BEFB-E0F23231CE35}" destId="{7C0E01D8-6717-354C-88D0-11D2C81C3C6D}" srcOrd="1" destOrd="0" presId="urn:microsoft.com/office/officeart/2005/8/layout/cycle2"/>
    <dgm:cxn modelId="{E195C159-512F-DB48-9D80-5B94A7654D47}" type="presParOf" srcId="{7C0E01D8-6717-354C-88D0-11D2C81C3C6D}" destId="{15B3C019-BFE4-CD4F-9125-203DBB66CF2A}" srcOrd="0" destOrd="0" presId="urn:microsoft.com/office/officeart/2005/8/layout/cycle2"/>
    <dgm:cxn modelId="{F4A497B0-D907-8549-8A67-935C53C671BF}" type="presParOf" srcId="{2A2E56C7-9D7D-CE42-BEFB-E0F23231CE35}" destId="{439D82CB-683E-EA44-ACC4-30A22F03C8F8}" srcOrd="2" destOrd="0" presId="urn:microsoft.com/office/officeart/2005/8/layout/cycle2"/>
    <dgm:cxn modelId="{09567ED4-5A23-5944-B779-83F031B1D5C0}" type="presParOf" srcId="{2A2E56C7-9D7D-CE42-BEFB-E0F23231CE35}" destId="{2EE9B732-EB5F-5443-A722-DD0CDB245944}" srcOrd="3" destOrd="0" presId="urn:microsoft.com/office/officeart/2005/8/layout/cycle2"/>
    <dgm:cxn modelId="{67F18036-D897-CA48-AFF0-F46596B791C5}" type="presParOf" srcId="{2EE9B732-EB5F-5443-A722-DD0CDB245944}" destId="{218040C0-D555-414E-8883-B1DCB4D6BAF7}" srcOrd="0" destOrd="0" presId="urn:microsoft.com/office/officeart/2005/8/layout/cycle2"/>
    <dgm:cxn modelId="{E363F578-8A20-B940-A9C3-7D598EE12F7C}" type="presParOf" srcId="{2A2E56C7-9D7D-CE42-BEFB-E0F23231CE35}" destId="{96C77E14-554F-4947-81E8-2E6E67198651}" srcOrd="4" destOrd="0" presId="urn:microsoft.com/office/officeart/2005/8/layout/cycle2"/>
    <dgm:cxn modelId="{03310042-2ACA-FB4E-8BBE-00B2750A5037}" type="presParOf" srcId="{2A2E56C7-9D7D-CE42-BEFB-E0F23231CE35}" destId="{57B76EC5-7BC7-544E-9FDE-3F769529567A}" srcOrd="5" destOrd="0" presId="urn:microsoft.com/office/officeart/2005/8/layout/cycle2"/>
    <dgm:cxn modelId="{DFCEFF6E-2F6F-A94B-A9D8-58C27F9FE5B9}" type="presParOf" srcId="{57B76EC5-7BC7-544E-9FDE-3F769529567A}" destId="{4AED4F22-F633-1F4A-BAA4-DC068B4C860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25C4D-64F7-EB46-9516-C167045C264D}">
      <dsp:nvSpPr>
        <dsp:cNvPr id="0" name=""/>
        <dsp:cNvSpPr/>
      </dsp:nvSpPr>
      <dsp:spPr>
        <a:xfrm>
          <a:off x="2087879" y="-605"/>
          <a:ext cx="1920241" cy="19202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Noise</a:t>
          </a:r>
          <a:r>
            <a:rPr lang="zh-CN" altLang="en-US" sz="2000" kern="1200" dirty="0"/>
            <a:t> </a:t>
          </a:r>
          <a:r>
            <a:rPr lang="en-US" altLang="zh-CN" sz="2000" kern="1200" dirty="0"/>
            <a:t>Error</a:t>
          </a:r>
          <a:endParaRPr lang="en-US" sz="2000" kern="1200" dirty="0"/>
        </a:p>
      </dsp:txBody>
      <dsp:txXfrm>
        <a:off x="2369092" y="280608"/>
        <a:ext cx="1357815" cy="1357815"/>
      </dsp:txXfrm>
    </dsp:sp>
    <dsp:sp modelId="{7C0E01D8-6717-354C-88D0-11D2C81C3C6D}">
      <dsp:nvSpPr>
        <dsp:cNvPr id="0" name=""/>
        <dsp:cNvSpPr/>
      </dsp:nvSpPr>
      <dsp:spPr>
        <a:xfrm rot="3379812">
          <a:off x="3584472" y="1868769"/>
          <a:ext cx="569437" cy="6469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622533" y="1927073"/>
        <a:ext cx="398606" cy="388173"/>
      </dsp:txXfrm>
    </dsp:sp>
    <dsp:sp modelId="{439D82CB-683E-EA44-ACC4-30A22F03C8F8}">
      <dsp:nvSpPr>
        <dsp:cNvPr id="0" name=""/>
        <dsp:cNvSpPr/>
      </dsp:nvSpPr>
      <dsp:spPr>
        <a:xfrm>
          <a:off x="3748875" y="2491963"/>
          <a:ext cx="1916906" cy="19169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Reconstruct</a:t>
          </a:r>
          <a:r>
            <a:rPr lang="zh-CN" altLang="en-US" sz="2000" kern="1200" dirty="0"/>
            <a:t> </a:t>
          </a:r>
          <a:r>
            <a:rPr lang="en-US" altLang="zh-CN" sz="2000" kern="1200" dirty="0"/>
            <a:t>Error</a:t>
          </a:r>
          <a:endParaRPr lang="en-US" sz="2000" kern="1200" dirty="0"/>
        </a:p>
      </dsp:txBody>
      <dsp:txXfrm>
        <a:off x="4029599" y="2772687"/>
        <a:ext cx="1355458" cy="1355458"/>
      </dsp:txXfrm>
    </dsp:sp>
    <dsp:sp modelId="{2EE9B732-EB5F-5443-A722-DD0CDB245944}">
      <dsp:nvSpPr>
        <dsp:cNvPr id="0" name=""/>
        <dsp:cNvSpPr/>
      </dsp:nvSpPr>
      <dsp:spPr>
        <a:xfrm rot="10800000">
          <a:off x="2527989" y="3219381"/>
          <a:ext cx="845843" cy="6469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2722075" y="3348772"/>
        <a:ext cx="651757" cy="388173"/>
      </dsp:txXfrm>
    </dsp:sp>
    <dsp:sp modelId="{96C77E14-554F-4947-81E8-2E6E67198651}">
      <dsp:nvSpPr>
        <dsp:cNvPr id="0" name=""/>
        <dsp:cNvSpPr/>
      </dsp:nvSpPr>
      <dsp:spPr>
        <a:xfrm>
          <a:off x="236037" y="2491963"/>
          <a:ext cx="1916906" cy="19169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Sampling</a:t>
          </a:r>
          <a:r>
            <a:rPr lang="zh-CN" altLang="en-US" sz="2000" kern="1200" dirty="0"/>
            <a:t> </a:t>
          </a:r>
          <a:r>
            <a:rPr lang="en-US" altLang="zh-CN" sz="2000" kern="1200" dirty="0"/>
            <a:t>Error</a:t>
          </a:r>
          <a:endParaRPr lang="en-US" sz="2000" kern="1200" dirty="0"/>
        </a:p>
      </dsp:txBody>
      <dsp:txXfrm>
        <a:off x="516761" y="2772687"/>
        <a:ext cx="1355458" cy="1355458"/>
      </dsp:txXfrm>
    </dsp:sp>
    <dsp:sp modelId="{57B76EC5-7BC7-544E-9FDE-3F769529567A}">
      <dsp:nvSpPr>
        <dsp:cNvPr id="0" name=""/>
        <dsp:cNvSpPr/>
      </dsp:nvSpPr>
      <dsp:spPr>
        <a:xfrm rot="18399203">
          <a:off x="1795762" y="1896432"/>
          <a:ext cx="628725" cy="6469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1833771" y="2101483"/>
        <a:ext cx="440108" cy="38817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4DBBEA-1223-0543-8B01-2D545332C343}" type="datetimeFigureOut">
              <a:rPr lang="en-US" smtClean="0"/>
              <a:t>9/12/23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3B8263-D0CA-F247-8B95-3A8E724130D1}" type="slidenum">
              <a:rPr lang="en-US" smtClean="0"/>
              <a:t>‹#›</a:t>
            </a:fld>
            <a:endParaRPr lang="en-US"/>
          </a:p>
        </p:txBody>
      </p:sp>
    </p:spTree>
    <p:extLst>
      <p:ext uri="{BB962C8B-B14F-4D97-AF65-F5344CB8AC3E}">
        <p14:creationId xmlns:p14="http://schemas.microsoft.com/office/powerpoint/2010/main" val="653843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72662A-D3C3-4393-8E22-18273851E46A}" type="datetimeFigureOut">
              <a:rPr lang="zh-CN" altLang="en-US" smtClean="0"/>
              <a:t>2023/9/12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9CDEB-3B02-455D-8F16-CC846640292C}" type="slidenum">
              <a:rPr lang="zh-CN" altLang="en-US" smtClean="0"/>
              <a:t>‹#›</a:t>
            </a:fld>
            <a:endParaRPr lang="zh-CN" altLang="en-US"/>
          </a:p>
        </p:txBody>
      </p:sp>
    </p:spTree>
    <p:extLst>
      <p:ext uri="{BB962C8B-B14F-4D97-AF65-F5344CB8AC3E}">
        <p14:creationId xmlns:p14="http://schemas.microsoft.com/office/powerpoint/2010/main" val="889710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DE" altLang="zh-CN" dirty="0"/>
              <a:t>Than</a:t>
            </a:r>
            <a:r>
              <a:rPr lang="en-US" altLang="zh-CN" dirty="0" err="1"/>
              <a:t>ks</a:t>
            </a:r>
            <a:r>
              <a:rPr lang="zh-CN" altLang="en-US" dirty="0"/>
              <a:t> </a:t>
            </a:r>
            <a:r>
              <a:rPr lang="en-US" altLang="zh-CN" dirty="0"/>
              <a:t>for</a:t>
            </a:r>
            <a:r>
              <a:rPr lang="zh-CN" altLang="en-US" dirty="0"/>
              <a:t> </a:t>
            </a:r>
            <a:r>
              <a:rPr lang="en-US" altLang="zh-CN" dirty="0"/>
              <a:t>Jason’s</a:t>
            </a:r>
            <a:r>
              <a:rPr lang="zh-CN" altLang="en-US" dirty="0"/>
              <a:t> </a:t>
            </a:r>
            <a:r>
              <a:rPr lang="en-US" altLang="zh-CN" dirty="0"/>
              <a:t>introduction!</a:t>
            </a:r>
            <a:r>
              <a:rPr lang="zh-CN" altLang="en-US" dirty="0"/>
              <a:t> </a:t>
            </a:r>
            <a:r>
              <a:rPr lang="en-US" altLang="zh-CN" dirty="0"/>
              <a:t>I</a:t>
            </a:r>
            <a:r>
              <a:rPr lang="zh-CN" altLang="en-US" dirty="0"/>
              <a:t> </a:t>
            </a:r>
            <a:r>
              <a:rPr lang="en-US" altLang="zh-CN" dirty="0"/>
              <a:t>am</a:t>
            </a:r>
            <a:r>
              <a:rPr lang="zh-CN" altLang="en-US" dirty="0"/>
              <a:t> </a:t>
            </a:r>
            <a:r>
              <a:rPr lang="en-US" altLang="zh-CN" dirty="0"/>
              <a:t>very</a:t>
            </a:r>
            <a:r>
              <a:rPr lang="zh-CN" altLang="en-US" dirty="0"/>
              <a:t> </a:t>
            </a:r>
            <a:r>
              <a:rPr lang="en-US" altLang="zh-CN" dirty="0"/>
              <a:t>glad</a:t>
            </a:r>
            <a:r>
              <a:rPr lang="zh-CN" altLang="en-US" dirty="0"/>
              <a:t> </a:t>
            </a:r>
            <a:r>
              <a:rPr lang="en-US" altLang="zh-CN" dirty="0"/>
              <a:t>to</a:t>
            </a:r>
            <a:r>
              <a:rPr lang="zh-CN" altLang="en-US" dirty="0"/>
              <a:t> </a:t>
            </a:r>
            <a:r>
              <a:rPr lang="en-US" altLang="zh-CN" dirty="0"/>
              <a:t>share</a:t>
            </a:r>
            <a:r>
              <a:rPr lang="zh-CN" altLang="en-US" dirty="0"/>
              <a:t> </a:t>
            </a:r>
            <a:r>
              <a:rPr lang="en-US" altLang="zh-CN" dirty="0"/>
              <a:t>my</a:t>
            </a:r>
            <a:r>
              <a:rPr lang="zh-CN" altLang="en-US" dirty="0"/>
              <a:t> </a:t>
            </a:r>
            <a:r>
              <a:rPr lang="en-US" altLang="zh-CN" dirty="0"/>
              <a:t>recent</a:t>
            </a:r>
            <a:r>
              <a:rPr lang="zh-CN" altLang="en-US" dirty="0"/>
              <a:t> </a:t>
            </a:r>
            <a:r>
              <a:rPr lang="en-US" altLang="zh-CN" dirty="0"/>
              <a:t>research</a:t>
            </a:r>
            <a:r>
              <a:rPr lang="zh-CN" altLang="en-US" dirty="0"/>
              <a:t> </a:t>
            </a:r>
            <a:r>
              <a:rPr lang="en-US" altLang="zh-CN" dirty="0"/>
              <a:t>on</a:t>
            </a:r>
            <a:r>
              <a:rPr lang="zh-CN" altLang="en-US" dirty="0"/>
              <a:t> </a:t>
            </a:r>
            <a:r>
              <a:rPr lang="en-US" altLang="zh-CN" dirty="0"/>
              <a:t>data</a:t>
            </a:r>
            <a:r>
              <a:rPr lang="zh-CN" altLang="en-US" dirty="0"/>
              <a:t> </a:t>
            </a:r>
            <a:r>
              <a:rPr lang="en-US" altLang="zh-CN" dirty="0"/>
              <a:t>privacy.</a:t>
            </a:r>
            <a:r>
              <a:rPr lang="zh-CN" altLang="en-US" dirty="0"/>
              <a:t> </a:t>
            </a:r>
            <a:r>
              <a:rPr lang="en-US" altLang="zh-CN" dirty="0"/>
              <a:t>For</a:t>
            </a:r>
            <a:r>
              <a:rPr lang="zh-CN" altLang="en-US" dirty="0"/>
              <a:t> </a:t>
            </a:r>
            <a:r>
              <a:rPr lang="en-US" altLang="zh-CN" dirty="0"/>
              <a:t>better</a:t>
            </a:r>
            <a:r>
              <a:rPr lang="zh-CN" altLang="en-US" dirty="0"/>
              <a:t> </a:t>
            </a:r>
            <a:r>
              <a:rPr lang="en-US" altLang="zh-CN" dirty="0"/>
              <a:t>presentation,</a:t>
            </a:r>
            <a:r>
              <a:rPr lang="zh-CN" altLang="en-US" dirty="0"/>
              <a:t> </a:t>
            </a:r>
            <a:r>
              <a:rPr lang="en-US" altLang="zh-CN" dirty="0"/>
              <a:t>I</a:t>
            </a:r>
            <a:r>
              <a:rPr lang="zh-CN" altLang="en-US" dirty="0"/>
              <a:t> </a:t>
            </a:r>
            <a:r>
              <a:rPr lang="en-US" altLang="zh-CN" dirty="0"/>
              <a:t>organize</a:t>
            </a:r>
            <a:r>
              <a:rPr lang="zh-CN" altLang="en-US" dirty="0"/>
              <a:t> </a:t>
            </a:r>
            <a:r>
              <a:rPr lang="en-US" altLang="zh-CN" dirty="0"/>
              <a:t>my</a:t>
            </a:r>
            <a:r>
              <a:rPr lang="zh-CN" altLang="en-US" dirty="0"/>
              <a:t> </a:t>
            </a:r>
            <a:r>
              <a:rPr lang="en-US" altLang="zh-CN" dirty="0"/>
              <a:t>research</a:t>
            </a:r>
            <a:r>
              <a:rPr lang="zh-CN" altLang="en-US" dirty="0"/>
              <a:t> </a:t>
            </a:r>
            <a:r>
              <a:rPr lang="en-US" altLang="zh-CN" dirty="0"/>
              <a:t>through</a:t>
            </a:r>
            <a:r>
              <a:rPr lang="zh-CN" altLang="en-US" dirty="0"/>
              <a:t> </a:t>
            </a:r>
            <a:r>
              <a:rPr lang="en-US" altLang="zh-CN" dirty="0"/>
              <a:t>the</a:t>
            </a:r>
            <a:r>
              <a:rPr lang="zh-CN" altLang="en-US" dirty="0"/>
              <a:t> </a:t>
            </a:r>
            <a:r>
              <a:rPr lang="en-US" altLang="zh-CN" dirty="0"/>
              <a:t>lens</a:t>
            </a:r>
            <a:r>
              <a:rPr lang="zh-CN" altLang="en-US" dirty="0"/>
              <a:t> </a:t>
            </a:r>
            <a:r>
              <a:rPr lang="en-US" altLang="zh-CN" dirty="0"/>
              <a:t>of</a:t>
            </a:r>
            <a:r>
              <a:rPr lang="zh-CN" altLang="en-US" dirty="0"/>
              <a:t> </a:t>
            </a:r>
            <a:r>
              <a:rPr lang="en-US" altLang="zh-CN" dirty="0"/>
              <a:t>data</a:t>
            </a:r>
            <a:r>
              <a:rPr lang="zh-CN" altLang="en-US" dirty="0"/>
              <a:t> </a:t>
            </a:r>
            <a:r>
              <a:rPr lang="en-US" altLang="zh-CN" dirty="0"/>
              <a:t>life</a:t>
            </a:r>
            <a:r>
              <a:rPr lang="zh-CN" altLang="en-US" dirty="0"/>
              <a:t> </a:t>
            </a:r>
            <a:r>
              <a:rPr lang="en-US" altLang="zh-CN" dirty="0"/>
              <a:t>cycle.</a:t>
            </a:r>
            <a:r>
              <a:rPr lang="zh-CN" altLang="en-US" dirty="0"/>
              <a:t> </a:t>
            </a:r>
            <a:r>
              <a:rPr lang="en-US" altLang="zh-CN" dirty="0"/>
              <a:t>If</a:t>
            </a:r>
            <a:r>
              <a:rPr lang="zh-CN" altLang="en-US" dirty="0"/>
              <a:t> </a:t>
            </a:r>
            <a:r>
              <a:rPr lang="en-US" altLang="zh-CN" dirty="0"/>
              <a:t>you</a:t>
            </a:r>
            <a:r>
              <a:rPr lang="zh-CN" altLang="en-US" dirty="0"/>
              <a:t> </a:t>
            </a:r>
            <a:r>
              <a:rPr lang="en-US" altLang="zh-CN" dirty="0"/>
              <a:t>have</a:t>
            </a:r>
            <a:r>
              <a:rPr lang="zh-CN" altLang="en-US" dirty="0"/>
              <a:t> </a:t>
            </a:r>
            <a:r>
              <a:rPr lang="en-US" altLang="zh-CN" dirty="0"/>
              <a:t>any</a:t>
            </a:r>
            <a:r>
              <a:rPr lang="zh-CN" altLang="en-US" dirty="0"/>
              <a:t> </a:t>
            </a:r>
            <a:r>
              <a:rPr lang="en-US" altLang="zh-CN" dirty="0"/>
              <a:t>questions,</a:t>
            </a:r>
            <a:r>
              <a:rPr lang="zh-CN" altLang="en-US" dirty="0"/>
              <a:t> </a:t>
            </a:r>
            <a:r>
              <a:rPr lang="en-US" altLang="zh-CN" dirty="0"/>
              <a:t>feel</a:t>
            </a:r>
            <a:r>
              <a:rPr lang="zh-CN" altLang="en-US" dirty="0"/>
              <a:t> </a:t>
            </a:r>
            <a:r>
              <a:rPr lang="en-US" altLang="zh-CN" dirty="0"/>
              <a:t>free</a:t>
            </a:r>
            <a:r>
              <a:rPr lang="zh-CN" altLang="en-US" dirty="0"/>
              <a:t> </a:t>
            </a:r>
            <a:r>
              <a:rPr lang="en-US" altLang="zh-CN" dirty="0"/>
              <a:t>to</a:t>
            </a:r>
            <a:r>
              <a:rPr lang="zh-CN" altLang="en-US" dirty="0"/>
              <a:t> </a:t>
            </a:r>
            <a:r>
              <a:rPr lang="en-US" altLang="zh-CN" dirty="0"/>
              <a:t>interrupt</a:t>
            </a:r>
            <a:r>
              <a:rPr lang="zh-CN" altLang="en-US" dirty="0"/>
              <a:t> </a:t>
            </a:r>
            <a:r>
              <a:rPr lang="en-US" altLang="zh-CN" dirty="0"/>
              <a:t>me</a:t>
            </a:r>
            <a:r>
              <a:rPr lang="zh-CN" altLang="en-US" dirty="0"/>
              <a:t> </a:t>
            </a:r>
            <a:r>
              <a:rPr lang="en-US" altLang="zh-CN" dirty="0"/>
              <a:t>anytime.</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1</a:t>
            </a:fld>
            <a:endParaRPr lang="zh-CN" altLang="en-US"/>
          </a:p>
        </p:txBody>
      </p:sp>
    </p:spTree>
    <p:extLst>
      <p:ext uri="{BB962C8B-B14F-4D97-AF65-F5344CB8AC3E}">
        <p14:creationId xmlns:p14="http://schemas.microsoft.com/office/powerpoint/2010/main" val="3611101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213815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3274743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2181379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1680167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416216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366455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Most</a:t>
            </a:r>
            <a:r>
              <a:rPr lang="zh-CN" altLang="en-US" dirty="0"/>
              <a:t> </a:t>
            </a:r>
            <a:r>
              <a:rPr lang="en-US" altLang="zh-CN" dirty="0"/>
              <a:t>of</a:t>
            </a:r>
            <a:r>
              <a:rPr lang="zh-CN" altLang="en-US" dirty="0"/>
              <a:t> </a:t>
            </a:r>
            <a:r>
              <a:rPr lang="en-US" altLang="zh-CN" dirty="0"/>
              <a:t>the</a:t>
            </a:r>
            <a:r>
              <a:rPr lang="zh-CN" altLang="en-US" dirty="0"/>
              <a:t> </a:t>
            </a:r>
            <a:r>
              <a:rPr lang="en-US" altLang="zh-CN" dirty="0"/>
              <a:t>previous</a:t>
            </a:r>
            <a:r>
              <a:rPr lang="zh-CN" altLang="en-US" dirty="0"/>
              <a:t> </a:t>
            </a:r>
            <a:r>
              <a:rPr lang="en-US" altLang="zh-CN" dirty="0"/>
              <a:t>studies</a:t>
            </a:r>
            <a:r>
              <a:rPr lang="zh-CN" altLang="en-US" dirty="0"/>
              <a:t> </a:t>
            </a:r>
            <a:r>
              <a:rPr lang="en-US" altLang="zh-CN" dirty="0"/>
              <a:t>on</a:t>
            </a:r>
            <a:r>
              <a:rPr lang="zh-CN" altLang="en-US" dirty="0"/>
              <a:t> </a:t>
            </a:r>
            <a:r>
              <a:rPr lang="en-US" altLang="zh-CN" dirty="0"/>
              <a:t>DP</a:t>
            </a:r>
            <a:r>
              <a:rPr lang="zh-CN" altLang="en-US" dirty="0"/>
              <a:t> </a:t>
            </a:r>
            <a:r>
              <a:rPr lang="en-US" altLang="zh-CN" dirty="0"/>
              <a:t>focus</a:t>
            </a:r>
            <a:r>
              <a:rPr lang="zh-CN" altLang="en-US" dirty="0"/>
              <a:t> </a:t>
            </a:r>
            <a:r>
              <a:rPr lang="en-US" altLang="zh-CN" dirty="0"/>
              <a:t>on</a:t>
            </a:r>
            <a:r>
              <a:rPr lang="zh-CN" altLang="en-US" dirty="0"/>
              <a:t> </a:t>
            </a:r>
            <a:r>
              <a:rPr lang="en-US" altLang="zh-CN" dirty="0"/>
              <a:t>designing</a:t>
            </a:r>
            <a:r>
              <a:rPr lang="zh-CN" altLang="en-US" dirty="0"/>
              <a:t> </a:t>
            </a:r>
            <a:r>
              <a:rPr lang="en-US" altLang="zh-CN" dirty="0"/>
              <a:t>tailored</a:t>
            </a:r>
            <a:r>
              <a:rPr lang="zh-CN" altLang="en-US" dirty="0"/>
              <a:t> </a:t>
            </a:r>
            <a:r>
              <a:rPr lang="en-US" altLang="zh-CN" dirty="0"/>
              <a:t>algorithms</a:t>
            </a:r>
            <a:r>
              <a:rPr lang="zh-CN" altLang="en-US" dirty="0"/>
              <a:t> </a:t>
            </a:r>
            <a:r>
              <a:rPr lang="en-US" altLang="zh-CN" dirty="0"/>
              <a:t>for</a:t>
            </a:r>
            <a:r>
              <a:rPr lang="zh-CN" altLang="en-US" dirty="0"/>
              <a:t> </a:t>
            </a:r>
            <a:r>
              <a:rPr lang="en-US" altLang="zh-CN" dirty="0"/>
              <a:t>specific</a:t>
            </a:r>
            <a:r>
              <a:rPr lang="zh-CN" altLang="en-US" dirty="0"/>
              <a:t> </a:t>
            </a:r>
            <a:r>
              <a:rPr lang="en-US" altLang="zh-CN" dirty="0"/>
              <a:t>data</a:t>
            </a:r>
            <a:r>
              <a:rPr lang="zh-CN" altLang="en-US" dirty="0"/>
              <a:t> </a:t>
            </a:r>
            <a:r>
              <a:rPr lang="en-US" altLang="zh-CN" dirty="0"/>
              <a:t>analysis</a:t>
            </a:r>
            <a:r>
              <a:rPr lang="zh-CN" altLang="en-US" dirty="0"/>
              <a:t> </a:t>
            </a:r>
            <a:r>
              <a:rPr lang="en-US" altLang="zh-CN" dirty="0"/>
              <a:t>tasks,</a:t>
            </a:r>
            <a:r>
              <a:rPr lang="zh-CN" altLang="en-US" dirty="0"/>
              <a:t> </a:t>
            </a:r>
            <a:r>
              <a:rPr lang="en-US" altLang="zh-CN" dirty="0"/>
              <a:t>such</a:t>
            </a:r>
            <a:r>
              <a:rPr lang="zh-CN" altLang="en-US" dirty="0"/>
              <a:t> </a:t>
            </a:r>
            <a:r>
              <a:rPr lang="en-US" altLang="zh-CN" dirty="0"/>
              <a:t>as</a:t>
            </a:r>
            <a:r>
              <a:rPr lang="zh-CN" altLang="en-US" dirty="0"/>
              <a:t> </a:t>
            </a:r>
            <a:r>
              <a:rPr lang="en-US" altLang="zh-CN" dirty="0"/>
              <a:t>frequent</a:t>
            </a:r>
            <a:r>
              <a:rPr lang="zh-CN" altLang="en-US" dirty="0"/>
              <a:t> </a:t>
            </a:r>
            <a:r>
              <a:rPr lang="en-US" altLang="zh-CN" dirty="0"/>
              <a:t>itemset</a:t>
            </a:r>
            <a:r>
              <a:rPr lang="zh-CN" altLang="en-US" dirty="0"/>
              <a:t> </a:t>
            </a:r>
            <a:r>
              <a:rPr lang="en-US" altLang="zh-CN" dirty="0"/>
              <a:t>mining,</a:t>
            </a:r>
            <a:r>
              <a:rPr lang="zh-CN" altLang="en-US" dirty="0"/>
              <a:t> </a:t>
            </a:r>
            <a:r>
              <a:rPr lang="en-US" altLang="zh-CN" dirty="0"/>
              <a:t>marginal</a:t>
            </a:r>
            <a:r>
              <a:rPr lang="zh-CN" altLang="en-US" dirty="0"/>
              <a:t> </a:t>
            </a:r>
            <a:r>
              <a:rPr lang="en-US" altLang="zh-CN" dirty="0"/>
              <a:t>release,</a:t>
            </a:r>
            <a:r>
              <a:rPr lang="zh-CN" altLang="en-US" dirty="0"/>
              <a:t> </a:t>
            </a:r>
            <a:r>
              <a:rPr lang="en-US" altLang="zh-CN" dirty="0"/>
              <a:t>range</a:t>
            </a:r>
            <a:r>
              <a:rPr lang="zh-CN" altLang="en-US" dirty="0"/>
              <a:t> </a:t>
            </a:r>
            <a:r>
              <a:rPr lang="en-US" altLang="zh-CN" dirty="0"/>
              <a:t>query</a:t>
            </a:r>
            <a:r>
              <a:rPr lang="zh-CN" altLang="en-US" dirty="0"/>
              <a:t> </a:t>
            </a:r>
            <a:r>
              <a:rPr lang="en-US" altLang="zh-CN" dirty="0"/>
              <a:t>and</a:t>
            </a:r>
            <a:r>
              <a:rPr lang="zh-CN" altLang="en-US" dirty="0"/>
              <a:t> </a:t>
            </a:r>
            <a:r>
              <a:rPr lang="en-US" altLang="zh-CN" dirty="0"/>
              <a:t>training</a:t>
            </a:r>
            <a:r>
              <a:rPr lang="zh-CN" altLang="en-US" dirty="0"/>
              <a:t> </a:t>
            </a:r>
            <a:r>
              <a:rPr lang="en-US" altLang="zh-CN" dirty="0"/>
              <a:t>machine</a:t>
            </a:r>
            <a:r>
              <a:rPr lang="zh-CN" altLang="en-US" dirty="0"/>
              <a:t> </a:t>
            </a:r>
            <a:r>
              <a:rPr lang="en-US" altLang="zh-CN" dirty="0"/>
              <a:t>learning</a:t>
            </a:r>
            <a:r>
              <a:rPr lang="zh-CN" altLang="en-US" dirty="0"/>
              <a:t> </a:t>
            </a:r>
            <a:r>
              <a:rPr lang="en-US" altLang="zh-CN" dirty="0"/>
              <a:t>models.</a:t>
            </a:r>
          </a:p>
          <a:p>
            <a:r>
              <a:rPr lang="en-US" altLang="zh-CN" dirty="0"/>
              <a:t>However,</a:t>
            </a:r>
            <a:r>
              <a:rPr lang="zh-CN" altLang="en-US" dirty="0"/>
              <a:t> </a:t>
            </a:r>
            <a:r>
              <a:rPr lang="en-US" altLang="zh-CN" dirty="0"/>
              <a:t>this</a:t>
            </a:r>
            <a:r>
              <a:rPr lang="zh-CN" altLang="en-US" dirty="0"/>
              <a:t> </a:t>
            </a:r>
            <a:r>
              <a:rPr lang="en-US" altLang="zh-CN" dirty="0"/>
              <a:t>paradigm</a:t>
            </a:r>
            <a:r>
              <a:rPr lang="zh-CN" altLang="en-US" dirty="0"/>
              <a:t> </a:t>
            </a:r>
            <a:r>
              <a:rPr lang="en-US" altLang="zh-CN" dirty="0"/>
              <a:t>is</a:t>
            </a:r>
            <a:r>
              <a:rPr lang="zh-CN" altLang="en-US" dirty="0"/>
              <a:t> </a:t>
            </a:r>
            <a:r>
              <a:rPr lang="en-US" altLang="zh-CN" dirty="0"/>
              <a:t>time</a:t>
            </a:r>
            <a:r>
              <a:rPr lang="zh-CN" altLang="en-US" dirty="0"/>
              <a:t> </a:t>
            </a:r>
            <a:r>
              <a:rPr lang="en-US" altLang="zh-CN" dirty="0"/>
              <a:t>consuming,</a:t>
            </a:r>
            <a:r>
              <a:rPr lang="zh-CN" altLang="en-US" dirty="0"/>
              <a:t> </a:t>
            </a:r>
            <a:r>
              <a:rPr lang="en-US" altLang="zh-CN" dirty="0"/>
              <a:t>requires</a:t>
            </a:r>
            <a:r>
              <a:rPr lang="zh-CN" altLang="en-US" dirty="0"/>
              <a:t> </a:t>
            </a:r>
            <a:r>
              <a:rPr lang="en-US" altLang="zh-CN" dirty="0"/>
              <a:t>a</a:t>
            </a:r>
            <a:r>
              <a:rPr lang="zh-CN" altLang="en-US" dirty="0"/>
              <a:t> </a:t>
            </a:r>
            <a:r>
              <a:rPr lang="en-US" altLang="zh-CN" dirty="0"/>
              <a:t>lot</a:t>
            </a:r>
            <a:r>
              <a:rPr lang="zh-CN" altLang="en-US" dirty="0"/>
              <a:t> </a:t>
            </a:r>
            <a:r>
              <a:rPr lang="en-US" altLang="zh-CN" dirty="0"/>
              <a:t>of</a:t>
            </a:r>
            <a:r>
              <a:rPr lang="zh-CN" altLang="en-US" dirty="0"/>
              <a:t> </a:t>
            </a:r>
            <a:r>
              <a:rPr lang="en-US" altLang="zh-CN" dirty="0"/>
              <a:t>expertise</a:t>
            </a:r>
            <a:r>
              <a:rPr lang="zh-CN" altLang="en-US" dirty="0"/>
              <a:t> </a:t>
            </a:r>
            <a:r>
              <a:rPr lang="en-US" altLang="zh-CN" dirty="0"/>
              <a:t>knowledge</a:t>
            </a:r>
            <a:r>
              <a:rPr lang="zh-CN" altLang="en-US" dirty="0"/>
              <a:t> </a:t>
            </a:r>
            <a:r>
              <a:rPr lang="en-US" altLang="zh-CN" dirty="0"/>
              <a:t>and</a:t>
            </a:r>
            <a:r>
              <a:rPr lang="zh-CN" altLang="en-US" dirty="0"/>
              <a:t> </a:t>
            </a:r>
            <a:r>
              <a:rPr lang="en-US" altLang="zh-CN" dirty="0"/>
              <a:t>error-prone.</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16</a:t>
            </a:fld>
            <a:endParaRPr lang="zh-CN" altLang="en-US"/>
          </a:p>
        </p:txBody>
      </p:sp>
    </p:spTree>
    <p:extLst>
      <p:ext uri="{BB962C8B-B14F-4D97-AF65-F5344CB8AC3E}">
        <p14:creationId xmlns:p14="http://schemas.microsoft.com/office/powerpoint/2010/main" val="2284866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To</a:t>
            </a:r>
            <a:r>
              <a:rPr lang="zh-CN" altLang="en-US" dirty="0"/>
              <a:t> </a:t>
            </a:r>
            <a:r>
              <a:rPr lang="en-US" altLang="zh-CN" dirty="0"/>
              <a:t>address</a:t>
            </a:r>
            <a:r>
              <a:rPr lang="zh-CN" altLang="en-US" dirty="0"/>
              <a:t> </a:t>
            </a:r>
            <a:r>
              <a:rPr lang="en-US" altLang="zh-CN" dirty="0"/>
              <a:t>this</a:t>
            </a:r>
            <a:r>
              <a:rPr lang="zh-CN" altLang="en-US" dirty="0"/>
              <a:t> </a:t>
            </a:r>
            <a:r>
              <a:rPr lang="en-US" altLang="zh-CN" dirty="0"/>
              <a:t>problem,</a:t>
            </a:r>
            <a:r>
              <a:rPr lang="zh-CN" altLang="en-US" dirty="0"/>
              <a:t> </a:t>
            </a:r>
            <a:r>
              <a:rPr lang="en-US" altLang="zh-CN" dirty="0"/>
              <a:t>a</a:t>
            </a:r>
            <a:r>
              <a:rPr lang="zh-CN" altLang="en-US" dirty="0"/>
              <a:t> </a:t>
            </a:r>
            <a:r>
              <a:rPr lang="en-US" altLang="zh-CN" dirty="0"/>
              <a:t>promising</a:t>
            </a:r>
            <a:r>
              <a:rPr lang="zh-CN" altLang="en-US" dirty="0"/>
              <a:t> </a:t>
            </a:r>
            <a:r>
              <a:rPr lang="en-US" altLang="zh-CN" dirty="0"/>
              <a:t>solution</a:t>
            </a:r>
            <a:r>
              <a:rPr lang="zh-CN" altLang="en-US" dirty="0"/>
              <a:t> </a:t>
            </a:r>
            <a:r>
              <a:rPr lang="en-US" altLang="zh-CN" dirty="0"/>
              <a:t>is</a:t>
            </a:r>
            <a:r>
              <a:rPr lang="zh-CN" altLang="en-US" dirty="0"/>
              <a:t> </a:t>
            </a:r>
            <a:r>
              <a:rPr lang="en-US" altLang="zh-CN" dirty="0"/>
              <a:t>to</a:t>
            </a:r>
            <a:r>
              <a:rPr lang="zh-CN" altLang="en-US" dirty="0"/>
              <a:t> </a:t>
            </a:r>
            <a:r>
              <a:rPr lang="en-US" altLang="zh-CN" dirty="0"/>
              <a:t>generate</a:t>
            </a:r>
            <a:r>
              <a:rPr lang="zh-CN" altLang="en-US" dirty="0"/>
              <a:t> </a:t>
            </a:r>
            <a:r>
              <a:rPr lang="en-US" altLang="zh-CN" dirty="0"/>
              <a:t>a</a:t>
            </a:r>
            <a:r>
              <a:rPr lang="zh-CN" altLang="en-US" dirty="0"/>
              <a:t> </a:t>
            </a:r>
            <a:r>
              <a:rPr lang="en-US" altLang="zh-CN" dirty="0"/>
              <a:t>synthetic</a:t>
            </a:r>
            <a:r>
              <a:rPr lang="zh-CN" altLang="en-US" dirty="0"/>
              <a:t> </a:t>
            </a:r>
            <a:r>
              <a:rPr lang="en-US" altLang="zh-CN" dirty="0"/>
              <a:t>dataset</a:t>
            </a:r>
            <a:r>
              <a:rPr lang="zh-CN" altLang="en-US" dirty="0"/>
              <a:t> </a:t>
            </a:r>
            <a:r>
              <a:rPr lang="en-US" altLang="zh-CN" dirty="0"/>
              <a:t>in</a:t>
            </a:r>
            <a:r>
              <a:rPr lang="zh-CN" altLang="en-US" dirty="0"/>
              <a:t> </a:t>
            </a:r>
            <a:r>
              <a:rPr lang="en-US" altLang="zh-CN" dirty="0"/>
              <a:t>a</a:t>
            </a:r>
            <a:r>
              <a:rPr lang="zh-CN" altLang="en-US" dirty="0"/>
              <a:t> </a:t>
            </a:r>
            <a:r>
              <a:rPr lang="en-US" altLang="zh-CN" dirty="0"/>
              <a:t>differentially</a:t>
            </a:r>
            <a:r>
              <a:rPr lang="zh-CN" altLang="en-US" dirty="0"/>
              <a:t> </a:t>
            </a:r>
            <a:r>
              <a:rPr lang="en-US" altLang="zh-CN" dirty="0"/>
              <a:t>private</a:t>
            </a:r>
            <a:r>
              <a:rPr lang="zh-CN" altLang="en-US" dirty="0"/>
              <a:t> </a:t>
            </a:r>
            <a:r>
              <a:rPr lang="en-US" altLang="zh-CN" dirty="0"/>
              <a:t>manner.</a:t>
            </a:r>
            <a:r>
              <a:rPr lang="zh-CN" altLang="en-US" dirty="0"/>
              <a:t> </a:t>
            </a:r>
            <a:r>
              <a:rPr lang="en-US" altLang="zh-CN" dirty="0"/>
              <a:t>With</a:t>
            </a:r>
            <a:r>
              <a:rPr lang="zh-CN" altLang="en-US" dirty="0"/>
              <a:t> </a:t>
            </a:r>
            <a:r>
              <a:rPr lang="en-US" altLang="zh-CN" dirty="0"/>
              <a:t>the</a:t>
            </a:r>
            <a:r>
              <a:rPr lang="zh-CN" altLang="en-US" dirty="0"/>
              <a:t> </a:t>
            </a:r>
            <a:r>
              <a:rPr lang="en-US" altLang="zh-CN" dirty="0"/>
              <a:t>synthetic</a:t>
            </a:r>
            <a:r>
              <a:rPr lang="zh-CN" altLang="en-US" dirty="0"/>
              <a:t> </a:t>
            </a:r>
            <a:r>
              <a:rPr lang="en-US" altLang="zh-CN" dirty="0"/>
              <a:t>dataset,</a:t>
            </a:r>
            <a:r>
              <a:rPr lang="zh-CN" altLang="en-US" dirty="0"/>
              <a:t> </a:t>
            </a:r>
            <a:r>
              <a:rPr lang="en-US" altLang="zh-CN" dirty="0"/>
              <a:t>we</a:t>
            </a:r>
            <a:r>
              <a:rPr lang="zh-CN" altLang="en-US" dirty="0"/>
              <a:t> </a:t>
            </a:r>
            <a:r>
              <a:rPr lang="en-US" altLang="zh-CN" dirty="0"/>
              <a:t>can</a:t>
            </a:r>
            <a:r>
              <a:rPr lang="zh-CN" altLang="en-US" dirty="0"/>
              <a:t> </a:t>
            </a:r>
            <a:r>
              <a:rPr lang="en-US" altLang="zh-CN" dirty="0"/>
              <a:t>conduct</a:t>
            </a:r>
            <a:r>
              <a:rPr lang="zh-CN" altLang="en-US" dirty="0"/>
              <a:t> </a:t>
            </a:r>
            <a:r>
              <a:rPr lang="en-US" altLang="zh-CN" dirty="0"/>
              <a:t>any</a:t>
            </a:r>
            <a:r>
              <a:rPr lang="zh-CN" altLang="en-US" dirty="0"/>
              <a:t> </a:t>
            </a:r>
            <a:r>
              <a:rPr lang="en-US" altLang="zh-CN" dirty="0"/>
              <a:t>downstream</a:t>
            </a:r>
            <a:r>
              <a:rPr lang="zh-CN" altLang="en-US" dirty="0"/>
              <a:t> </a:t>
            </a:r>
            <a:r>
              <a:rPr lang="en-US" altLang="zh-CN" dirty="0"/>
              <a:t>data</a:t>
            </a:r>
            <a:r>
              <a:rPr lang="zh-CN" altLang="en-US" dirty="0"/>
              <a:t> </a:t>
            </a:r>
            <a:r>
              <a:rPr lang="en-US" altLang="zh-CN" dirty="0"/>
              <a:t>analysis</a:t>
            </a:r>
            <a:r>
              <a:rPr lang="zh-CN" altLang="en-US" dirty="0"/>
              <a:t> </a:t>
            </a:r>
            <a:r>
              <a:rPr lang="en-US" altLang="zh-CN" dirty="0"/>
              <a:t>tasks</a:t>
            </a:r>
            <a:r>
              <a:rPr lang="zh-CN" altLang="en-US" dirty="0"/>
              <a:t> </a:t>
            </a:r>
            <a:r>
              <a:rPr lang="en-US" altLang="zh-CN" dirty="0"/>
              <a:t>without</a:t>
            </a:r>
            <a:r>
              <a:rPr lang="zh-CN" altLang="en-US" dirty="0"/>
              <a:t> </a:t>
            </a:r>
            <a:r>
              <a:rPr lang="en-US" altLang="zh-CN" dirty="0"/>
              <a:t>consuming</a:t>
            </a:r>
            <a:r>
              <a:rPr lang="zh-CN" altLang="en-US" dirty="0"/>
              <a:t> </a:t>
            </a:r>
            <a:r>
              <a:rPr lang="en-US" altLang="zh-CN" dirty="0"/>
              <a:t>extra</a:t>
            </a:r>
            <a:r>
              <a:rPr lang="zh-CN" altLang="en-US" dirty="0"/>
              <a:t> </a:t>
            </a:r>
            <a:r>
              <a:rPr lang="en-US" altLang="zh-CN" dirty="0"/>
              <a:t>privacy</a:t>
            </a:r>
            <a:r>
              <a:rPr lang="zh-CN" altLang="en-US" dirty="0"/>
              <a:t> </a:t>
            </a:r>
            <a:r>
              <a:rPr lang="en-US" altLang="zh-CN" dirty="0"/>
              <a:t>budget</a:t>
            </a:r>
            <a:r>
              <a:rPr lang="zh-CN" altLang="en-US" dirty="0"/>
              <a:t> </a:t>
            </a:r>
            <a:r>
              <a:rPr lang="en-US" altLang="zh-CN" dirty="0"/>
              <a:t>and</a:t>
            </a:r>
            <a:r>
              <a:rPr lang="zh-CN" altLang="en-US" dirty="0"/>
              <a:t> </a:t>
            </a:r>
            <a:r>
              <a:rPr lang="en-US" altLang="zh-CN" dirty="0"/>
              <a:t>without</a:t>
            </a:r>
            <a:r>
              <a:rPr lang="zh-CN" altLang="en-US" dirty="0"/>
              <a:t> </a:t>
            </a:r>
            <a:r>
              <a:rPr lang="en-US" altLang="zh-CN" dirty="0"/>
              <a:t>modifying</a:t>
            </a:r>
            <a:r>
              <a:rPr lang="zh-CN" altLang="en-US" dirty="0"/>
              <a:t> </a:t>
            </a:r>
            <a:r>
              <a:rPr lang="en-US" altLang="zh-CN" dirty="0"/>
              <a:t>the</a:t>
            </a:r>
            <a:r>
              <a:rPr lang="zh-CN" altLang="en-US" dirty="0"/>
              <a:t> </a:t>
            </a:r>
            <a:r>
              <a:rPr lang="en-US" altLang="zh-CN" dirty="0"/>
              <a:t>existing</a:t>
            </a:r>
            <a:r>
              <a:rPr lang="zh-CN" altLang="en-US" dirty="0"/>
              <a:t> </a:t>
            </a:r>
            <a:r>
              <a:rPr lang="en-US" altLang="zh-CN" dirty="0"/>
              <a:t>algorithms.</a:t>
            </a:r>
          </a:p>
          <a:p>
            <a:r>
              <a:rPr lang="en-US" altLang="zh-CN" baseline="0" dirty="0"/>
              <a:t>The</a:t>
            </a:r>
            <a:r>
              <a:rPr lang="zh-CN" altLang="en-US" baseline="0" dirty="0"/>
              <a:t> </a:t>
            </a:r>
            <a:r>
              <a:rPr lang="en-US" altLang="zh-CN" baseline="0" dirty="0"/>
              <a:t>general</a:t>
            </a:r>
            <a:r>
              <a:rPr lang="zh-CN" altLang="en-US" baseline="0" dirty="0"/>
              <a:t> </a:t>
            </a:r>
            <a:r>
              <a:rPr lang="en-US" altLang="zh-CN" baseline="0" dirty="0"/>
              <a:t>idea</a:t>
            </a:r>
            <a:r>
              <a:rPr lang="zh-CN" altLang="en-US" baseline="0" dirty="0"/>
              <a:t> </a:t>
            </a:r>
            <a:r>
              <a:rPr lang="en-US" altLang="zh-CN" baseline="0" dirty="0"/>
              <a:t>of</a:t>
            </a:r>
            <a:r>
              <a:rPr lang="zh-CN" altLang="en-US" baseline="0" dirty="0"/>
              <a:t> </a:t>
            </a:r>
            <a:r>
              <a:rPr lang="en-US" altLang="zh-CN" baseline="0" dirty="0"/>
              <a:t>this</a:t>
            </a:r>
            <a:r>
              <a:rPr lang="zh-CN" altLang="en-US" baseline="0" dirty="0"/>
              <a:t> </a:t>
            </a:r>
            <a:r>
              <a:rPr lang="en-US" altLang="zh-CN" baseline="0" dirty="0"/>
              <a:t>paradigm</a:t>
            </a:r>
            <a:r>
              <a:rPr lang="zh-CN" altLang="en-US" baseline="0" dirty="0"/>
              <a:t> </a:t>
            </a:r>
            <a:r>
              <a:rPr lang="en-US" altLang="zh-CN" baseline="0" dirty="0"/>
              <a:t>is</a:t>
            </a:r>
            <a:r>
              <a:rPr lang="zh-CN" altLang="en-US" baseline="0" dirty="0"/>
              <a:t> </a:t>
            </a:r>
            <a:r>
              <a:rPr lang="en-US" altLang="zh-CN" baseline="0" dirty="0"/>
              <a:t>to</a:t>
            </a:r>
            <a:r>
              <a:rPr lang="zh-CN" altLang="en-US" baseline="0" dirty="0"/>
              <a:t> </a:t>
            </a:r>
            <a:r>
              <a:rPr lang="en-US" altLang="zh-CN" baseline="0" dirty="0"/>
              <a:t>first</a:t>
            </a:r>
            <a:r>
              <a:rPr lang="zh-CN" altLang="en-US" baseline="0" dirty="0"/>
              <a:t> </a:t>
            </a:r>
            <a:r>
              <a:rPr lang="en-US" altLang="zh-CN" baseline="0" dirty="0"/>
              <a:t>extract</a:t>
            </a:r>
            <a:r>
              <a:rPr lang="zh-CN" altLang="en-US" baseline="0" dirty="0"/>
              <a:t> </a:t>
            </a:r>
            <a:r>
              <a:rPr lang="en-US" altLang="zh-CN" baseline="0" dirty="0"/>
              <a:t>some</a:t>
            </a:r>
            <a:r>
              <a:rPr lang="zh-CN" altLang="en-US" baseline="0" dirty="0"/>
              <a:t> </a:t>
            </a:r>
            <a:r>
              <a:rPr lang="en-US" altLang="zh-CN" baseline="0" dirty="0"/>
              <a:t>useful</a:t>
            </a:r>
            <a:r>
              <a:rPr lang="zh-CN" altLang="en-US" baseline="0" dirty="0"/>
              <a:t> </a:t>
            </a:r>
            <a:r>
              <a:rPr lang="en-US" altLang="zh-CN" baseline="0" dirty="0"/>
              <a:t>statistical</a:t>
            </a:r>
            <a:r>
              <a:rPr lang="zh-CN" altLang="en-US" baseline="0" dirty="0"/>
              <a:t> </a:t>
            </a:r>
            <a:r>
              <a:rPr lang="en-US" altLang="zh-CN" baseline="0" dirty="0"/>
              <a:t>information</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original</a:t>
            </a:r>
            <a:r>
              <a:rPr lang="zh-CN" altLang="en-US" baseline="0" dirty="0"/>
              <a:t> </a:t>
            </a:r>
            <a:r>
              <a:rPr lang="en-US" altLang="zh-CN" baseline="0" dirty="0"/>
              <a:t>dataset</a:t>
            </a:r>
            <a:r>
              <a:rPr lang="zh-CN" altLang="en-US" baseline="0" dirty="0"/>
              <a:t> </a:t>
            </a:r>
            <a:r>
              <a:rPr lang="en-US" altLang="zh-CN" baseline="0" dirty="0"/>
              <a:t>that</a:t>
            </a:r>
            <a:r>
              <a:rPr lang="zh-CN" altLang="en-US" baseline="0" dirty="0"/>
              <a:t> </a:t>
            </a:r>
            <a:r>
              <a:rPr lang="en-US" altLang="zh-CN" baseline="0" dirty="0"/>
              <a:t>satisfy</a:t>
            </a:r>
            <a:r>
              <a:rPr lang="zh-CN" altLang="en-US" baseline="0" dirty="0"/>
              <a:t> </a:t>
            </a:r>
            <a:r>
              <a:rPr lang="en-US" altLang="zh-CN" baseline="0" dirty="0"/>
              <a:t>DP,</a:t>
            </a:r>
            <a:r>
              <a:rPr lang="zh-CN" altLang="en-US" baseline="0" dirty="0"/>
              <a:t> </a:t>
            </a:r>
            <a:r>
              <a:rPr lang="en-US" altLang="zh-CN" baseline="0" dirty="0"/>
              <a:t>and</a:t>
            </a:r>
            <a:r>
              <a:rPr lang="zh-CN" altLang="en-US" baseline="0" dirty="0"/>
              <a:t> </a:t>
            </a:r>
            <a:r>
              <a:rPr lang="en-US" altLang="zh-CN" baseline="0" dirty="0"/>
              <a:t>use</a:t>
            </a:r>
            <a:r>
              <a:rPr lang="zh-CN" altLang="en-US" baseline="0" dirty="0"/>
              <a:t> </a:t>
            </a:r>
            <a:r>
              <a:rPr lang="en-US" altLang="zh-CN" baseline="0" dirty="0"/>
              <a:t>this</a:t>
            </a:r>
            <a:r>
              <a:rPr lang="zh-CN" altLang="en-US" baseline="0" dirty="0"/>
              <a:t> </a:t>
            </a:r>
            <a:r>
              <a:rPr lang="en-US" altLang="zh-CN" baseline="0" dirty="0"/>
              <a:t>statistical</a:t>
            </a:r>
            <a:r>
              <a:rPr lang="zh-CN" altLang="en-US" baseline="0" dirty="0"/>
              <a:t> </a:t>
            </a:r>
            <a:r>
              <a:rPr lang="en-US" altLang="zh-CN" baseline="0" dirty="0"/>
              <a:t>information</a:t>
            </a:r>
            <a:r>
              <a:rPr lang="zh-CN" altLang="en-US" baseline="0" dirty="0"/>
              <a:t> </a:t>
            </a:r>
            <a:r>
              <a:rPr lang="en-US" altLang="zh-CN" baseline="0" dirty="0"/>
              <a:t>to</a:t>
            </a:r>
            <a:r>
              <a:rPr lang="zh-CN" altLang="en-US" baseline="0" dirty="0"/>
              <a:t> </a:t>
            </a:r>
            <a:r>
              <a:rPr lang="en-US" altLang="zh-CN" baseline="0" dirty="0"/>
              <a:t>generate</a:t>
            </a:r>
            <a:r>
              <a:rPr lang="zh-CN" altLang="en-US" baseline="0" dirty="0"/>
              <a:t> </a:t>
            </a:r>
            <a:r>
              <a:rPr lang="en-US" altLang="zh-CN" baseline="0" dirty="0"/>
              <a:t>the</a:t>
            </a:r>
            <a:r>
              <a:rPr lang="zh-CN" altLang="en-US" baseline="0" dirty="0"/>
              <a:t> </a:t>
            </a:r>
            <a:r>
              <a:rPr lang="en-US" altLang="zh-CN" baseline="0" dirty="0"/>
              <a:t>synthetic</a:t>
            </a:r>
            <a:r>
              <a:rPr lang="zh-CN" altLang="en-US" baseline="0" dirty="0"/>
              <a:t> </a:t>
            </a:r>
            <a:r>
              <a:rPr lang="en-US" altLang="zh-CN" baseline="0" dirty="0"/>
              <a:t>dataset.</a:t>
            </a:r>
          </a:p>
        </p:txBody>
      </p:sp>
      <p:sp>
        <p:nvSpPr>
          <p:cNvPr id="4" name="灯片编号占位符 3"/>
          <p:cNvSpPr>
            <a:spLocks noGrp="1"/>
          </p:cNvSpPr>
          <p:nvPr>
            <p:ph type="sldNum" sz="quarter" idx="10"/>
          </p:nvPr>
        </p:nvSpPr>
        <p:spPr/>
        <p:txBody>
          <a:bodyPr/>
          <a:lstStyle/>
          <a:p>
            <a:fld id="{7C59CDEB-3B02-455D-8F16-CC846640292C}" type="slidenum">
              <a:rPr lang="zh-CN" altLang="en-US" smtClean="0"/>
              <a:t>17</a:t>
            </a:fld>
            <a:endParaRPr lang="zh-CN" altLang="en-US"/>
          </a:p>
        </p:txBody>
      </p:sp>
    </p:spTree>
    <p:extLst>
      <p:ext uri="{BB962C8B-B14F-4D97-AF65-F5344CB8AC3E}">
        <p14:creationId xmlns:p14="http://schemas.microsoft.com/office/powerpoint/2010/main" val="2727794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The</a:t>
            </a:r>
            <a:r>
              <a:rPr lang="zh-CN" altLang="en-US" dirty="0"/>
              <a:t> </a:t>
            </a:r>
            <a:r>
              <a:rPr lang="en-US" altLang="zh-CN" dirty="0"/>
              <a:t>most</a:t>
            </a:r>
            <a:r>
              <a:rPr lang="zh-CN" altLang="en-US" dirty="0"/>
              <a:t> </a:t>
            </a:r>
            <a:r>
              <a:rPr lang="en-US" altLang="zh-CN" dirty="0"/>
              <a:t>straightforward</a:t>
            </a:r>
            <a:r>
              <a:rPr lang="zh-CN" altLang="en-US" dirty="0"/>
              <a:t> </a:t>
            </a:r>
            <a:r>
              <a:rPr lang="en-US" altLang="zh-CN" dirty="0"/>
              <a:t>method</a:t>
            </a:r>
            <a:r>
              <a:rPr lang="zh-CN" altLang="en-US" dirty="0"/>
              <a:t> </a:t>
            </a:r>
            <a:r>
              <a:rPr lang="en-US" altLang="zh-CN" dirty="0"/>
              <a:t>is</a:t>
            </a:r>
            <a:r>
              <a:rPr lang="zh-CN" altLang="en-US" dirty="0"/>
              <a:t> </a:t>
            </a:r>
            <a:r>
              <a:rPr lang="en-US" altLang="zh-CN" dirty="0"/>
              <a:t>to</a:t>
            </a:r>
            <a:r>
              <a:rPr lang="zh-CN" altLang="en-US" dirty="0"/>
              <a:t> </a:t>
            </a:r>
            <a:r>
              <a:rPr lang="en-US" altLang="zh-CN" dirty="0"/>
              <a:t>calculate</a:t>
            </a:r>
            <a:r>
              <a:rPr lang="zh-CN" altLang="en-US" dirty="0"/>
              <a:t> </a:t>
            </a:r>
            <a:r>
              <a:rPr lang="en-US" altLang="zh-CN" dirty="0"/>
              <a:t>the</a:t>
            </a:r>
            <a:r>
              <a:rPr lang="zh-CN" altLang="en-US" dirty="0"/>
              <a:t> </a:t>
            </a:r>
            <a:r>
              <a:rPr lang="en-US" altLang="zh-CN" dirty="0"/>
              <a:t>joint</a:t>
            </a:r>
            <a:r>
              <a:rPr lang="zh-CN" altLang="en-US" dirty="0"/>
              <a:t> </a:t>
            </a:r>
            <a:r>
              <a:rPr lang="en-US" altLang="zh-CN" dirty="0"/>
              <a:t>distribution</a:t>
            </a:r>
            <a:r>
              <a:rPr lang="zh-CN" altLang="en-US" dirty="0"/>
              <a:t> </a:t>
            </a:r>
            <a:r>
              <a:rPr lang="en-US" altLang="zh-CN" dirty="0"/>
              <a:t>of</a:t>
            </a:r>
            <a:r>
              <a:rPr lang="zh-CN" altLang="en-US" dirty="0"/>
              <a:t> </a:t>
            </a:r>
            <a:r>
              <a:rPr lang="en-US" altLang="zh-CN" dirty="0"/>
              <a:t>all</a:t>
            </a:r>
            <a:r>
              <a:rPr lang="zh-CN" altLang="en-US" dirty="0"/>
              <a:t> </a:t>
            </a:r>
            <a:r>
              <a:rPr lang="en-US" altLang="zh-CN" dirty="0"/>
              <a:t>attributes</a:t>
            </a:r>
            <a:r>
              <a:rPr lang="zh-CN" altLang="en-US" dirty="0"/>
              <a:t> </a:t>
            </a:r>
            <a:r>
              <a:rPr lang="en-US" altLang="zh-CN" dirty="0"/>
              <a:t>that</a:t>
            </a:r>
            <a:r>
              <a:rPr lang="zh-CN" altLang="en-US" dirty="0"/>
              <a:t> </a:t>
            </a:r>
            <a:r>
              <a:rPr lang="en-US" altLang="zh-CN" dirty="0"/>
              <a:t>satisfy</a:t>
            </a:r>
            <a:r>
              <a:rPr lang="zh-CN" altLang="en-US" dirty="0"/>
              <a:t> </a:t>
            </a:r>
            <a:r>
              <a:rPr lang="en-US" altLang="zh-CN" dirty="0"/>
              <a:t>DP.</a:t>
            </a:r>
            <a:r>
              <a:rPr lang="zh-CN" altLang="en-US" dirty="0"/>
              <a:t> </a:t>
            </a:r>
            <a:r>
              <a:rPr lang="en-US" altLang="zh-CN" dirty="0"/>
              <a:t>With</a:t>
            </a:r>
            <a:r>
              <a:rPr lang="zh-CN" altLang="en-US" dirty="0"/>
              <a:t> </a:t>
            </a:r>
            <a:r>
              <a:rPr lang="en-US" altLang="zh-CN" dirty="0"/>
              <a:t>this</a:t>
            </a:r>
            <a:r>
              <a:rPr lang="zh-CN" altLang="en-US" dirty="0"/>
              <a:t> </a:t>
            </a:r>
            <a:r>
              <a:rPr lang="en-US" altLang="zh-CN" dirty="0"/>
              <a:t>joint</a:t>
            </a:r>
            <a:r>
              <a:rPr lang="zh-CN" altLang="en-US" dirty="0"/>
              <a:t> </a:t>
            </a:r>
            <a:r>
              <a:rPr lang="en-US" altLang="zh-CN" dirty="0"/>
              <a:t>distribution,</a:t>
            </a:r>
            <a:r>
              <a:rPr lang="zh-CN" altLang="en-US" dirty="0"/>
              <a:t> </a:t>
            </a:r>
            <a:r>
              <a:rPr lang="en-US" altLang="zh-CN" dirty="0"/>
              <a:t>we</a:t>
            </a:r>
            <a:r>
              <a:rPr lang="zh-CN" altLang="en-US" dirty="0"/>
              <a:t> </a:t>
            </a:r>
            <a:r>
              <a:rPr lang="en-US" altLang="zh-CN" dirty="0"/>
              <a:t>can</a:t>
            </a:r>
            <a:r>
              <a:rPr lang="zh-CN" altLang="en-US" dirty="0"/>
              <a:t> </a:t>
            </a:r>
            <a:r>
              <a:rPr lang="en-US" altLang="zh-CN" dirty="0"/>
              <a:t>easily</a:t>
            </a:r>
            <a:r>
              <a:rPr lang="zh-CN" altLang="en-US" dirty="0"/>
              <a:t> </a:t>
            </a:r>
            <a:r>
              <a:rPr lang="en-US" altLang="zh-CN" dirty="0"/>
              <a:t>generate</a:t>
            </a:r>
            <a:r>
              <a:rPr lang="zh-CN" altLang="en-US" dirty="0"/>
              <a:t> </a:t>
            </a:r>
            <a:r>
              <a:rPr lang="en-US" altLang="zh-CN" dirty="0"/>
              <a:t>a</a:t>
            </a:r>
            <a:r>
              <a:rPr lang="zh-CN" altLang="en-US" dirty="0"/>
              <a:t> </a:t>
            </a:r>
            <a:r>
              <a:rPr lang="en-US" altLang="zh-CN" dirty="0"/>
              <a:t>synthetic</a:t>
            </a:r>
            <a:r>
              <a:rPr lang="zh-CN" altLang="en-US" dirty="0"/>
              <a:t> </a:t>
            </a:r>
            <a:r>
              <a:rPr lang="en-US" altLang="zh-CN" dirty="0"/>
              <a:t>dataset</a:t>
            </a:r>
            <a:r>
              <a:rPr lang="zh-CN" altLang="en-US" dirty="0"/>
              <a:t> </a:t>
            </a:r>
            <a:r>
              <a:rPr lang="en-US" altLang="zh-CN" dirty="0"/>
              <a:t>by</a:t>
            </a:r>
            <a:r>
              <a:rPr lang="zh-CN" altLang="en-US" dirty="0"/>
              <a:t> </a:t>
            </a:r>
            <a:r>
              <a:rPr lang="en-US" altLang="zh-CN" dirty="0"/>
              <a:t>directly</a:t>
            </a:r>
            <a:r>
              <a:rPr lang="zh-CN" altLang="en-US" dirty="0"/>
              <a:t> </a:t>
            </a:r>
            <a:r>
              <a:rPr lang="en-US" altLang="zh-CN" dirty="0"/>
              <a:t>sampling</a:t>
            </a:r>
            <a:r>
              <a:rPr lang="zh-CN" altLang="en-US" dirty="0"/>
              <a:t> </a:t>
            </a:r>
            <a:r>
              <a:rPr lang="en-US" altLang="zh-CN" dirty="0"/>
              <a:t>from</a:t>
            </a:r>
            <a:r>
              <a:rPr lang="zh-CN" altLang="en-US" dirty="0"/>
              <a:t> </a:t>
            </a:r>
            <a:r>
              <a:rPr lang="en-US" altLang="zh-CN" dirty="0"/>
              <a:t>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However,</a:t>
            </a:r>
            <a:r>
              <a:rPr lang="zh-CN" altLang="en-US" dirty="0"/>
              <a:t> </a:t>
            </a:r>
            <a:r>
              <a:rPr lang="en-US" altLang="zh-CN" dirty="0"/>
              <a:t>when the number of attributes is large, the domain of joint distribution is</a:t>
            </a:r>
            <a:r>
              <a:rPr lang="zh-CN" altLang="en-US" dirty="0"/>
              <a:t> </a:t>
            </a:r>
            <a:r>
              <a:rPr lang="en-US" altLang="zh-CN" dirty="0"/>
              <a:t>extremely large, leading to prohibitive computational cost.</a:t>
            </a:r>
          </a:p>
        </p:txBody>
      </p:sp>
      <p:sp>
        <p:nvSpPr>
          <p:cNvPr id="4" name="灯片编号占位符 3"/>
          <p:cNvSpPr>
            <a:spLocks noGrp="1"/>
          </p:cNvSpPr>
          <p:nvPr>
            <p:ph type="sldNum" sz="quarter" idx="10"/>
          </p:nvPr>
        </p:nvSpPr>
        <p:spPr/>
        <p:txBody>
          <a:bodyPr/>
          <a:lstStyle/>
          <a:p>
            <a:fld id="{7C59CDEB-3B02-455D-8F16-CC846640292C}" type="slidenum">
              <a:rPr lang="zh-CN" altLang="en-US" smtClean="0"/>
              <a:t>18</a:t>
            </a:fld>
            <a:endParaRPr lang="zh-CN" altLang="en-US"/>
          </a:p>
        </p:txBody>
      </p:sp>
    </p:spTree>
    <p:extLst>
      <p:ext uri="{BB962C8B-B14F-4D97-AF65-F5344CB8AC3E}">
        <p14:creationId xmlns:p14="http://schemas.microsoft.com/office/powerpoint/2010/main" val="195050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a:t>The</a:t>
            </a:r>
            <a:r>
              <a:rPr lang="zh-CN" altLang="en-US"/>
              <a:t> </a:t>
            </a:r>
            <a:r>
              <a:rPr lang="en-US" altLang="zh-CN"/>
              <a:t>state-of-the-art</a:t>
            </a:r>
            <a:r>
              <a:rPr lang="zh-CN" altLang="en-US"/>
              <a:t> </a:t>
            </a:r>
            <a:r>
              <a:rPr lang="en-US" altLang="zh-CN"/>
              <a:t>approach</a:t>
            </a:r>
            <a:r>
              <a:rPr lang="zh-CN" altLang="en-US"/>
              <a:t> </a:t>
            </a:r>
            <a:r>
              <a:rPr lang="en-US" altLang="zh-CN"/>
              <a:t>is</a:t>
            </a:r>
            <a:r>
              <a:rPr lang="zh-CN" altLang="en-US"/>
              <a:t> </a:t>
            </a:r>
            <a:r>
              <a:rPr lang="en-US" altLang="zh-CN"/>
              <a:t>to</a:t>
            </a:r>
            <a:r>
              <a:rPr lang="zh-CN" altLang="en-US"/>
              <a:t> </a:t>
            </a:r>
            <a:r>
              <a:rPr lang="en-US" altLang="zh-CN"/>
              <a:t>learn</a:t>
            </a:r>
            <a:r>
              <a:rPr lang="zh-CN" altLang="en-US"/>
              <a:t> </a:t>
            </a:r>
            <a:r>
              <a:rPr lang="en-US" altLang="zh-CN"/>
              <a:t>a</a:t>
            </a:r>
            <a:r>
              <a:rPr lang="zh-CN" altLang="en-US"/>
              <a:t> </a:t>
            </a:r>
            <a:r>
              <a:rPr lang="en-US" altLang="zh-CN"/>
              <a:t>graphical</a:t>
            </a:r>
            <a:r>
              <a:rPr lang="zh-CN" altLang="en-US"/>
              <a:t> </a:t>
            </a:r>
            <a:r>
              <a:rPr lang="en-US" altLang="zh-CN"/>
              <a:t>model</a:t>
            </a:r>
            <a:r>
              <a:rPr lang="zh-CN" altLang="en-US"/>
              <a:t> </a:t>
            </a:r>
            <a:r>
              <a:rPr lang="en-US" altLang="zh-CN"/>
              <a:t>from</a:t>
            </a:r>
            <a:r>
              <a:rPr lang="zh-CN" altLang="en-US"/>
              <a:t> </a:t>
            </a:r>
            <a:r>
              <a:rPr lang="en-US" altLang="zh-CN"/>
              <a:t>the</a:t>
            </a:r>
            <a:r>
              <a:rPr lang="zh-CN" altLang="en-US"/>
              <a:t> </a:t>
            </a:r>
            <a:r>
              <a:rPr lang="en-US" altLang="zh-CN"/>
              <a:t>original</a:t>
            </a:r>
            <a:r>
              <a:rPr lang="zh-CN" altLang="en-US"/>
              <a:t> </a:t>
            </a:r>
            <a:r>
              <a:rPr lang="en-US" altLang="zh-CN"/>
              <a:t>dataset</a:t>
            </a:r>
            <a:r>
              <a:rPr lang="zh-CN" altLang="en-US"/>
              <a:t> </a:t>
            </a:r>
            <a:r>
              <a:rPr lang="en-US" altLang="zh-CN"/>
              <a:t>in</a:t>
            </a:r>
            <a:r>
              <a:rPr lang="zh-CN" altLang="en-US"/>
              <a:t> </a:t>
            </a:r>
            <a:r>
              <a:rPr lang="en-US" altLang="zh-CN"/>
              <a:t>a</a:t>
            </a:r>
            <a:r>
              <a:rPr lang="zh-CN" altLang="en-US"/>
              <a:t> </a:t>
            </a:r>
            <a:r>
              <a:rPr lang="en-US" altLang="zh-CN"/>
              <a:t>differentially</a:t>
            </a:r>
            <a:r>
              <a:rPr lang="zh-CN" altLang="en-US"/>
              <a:t> </a:t>
            </a:r>
            <a:r>
              <a:rPr lang="en-US" altLang="zh-CN"/>
              <a:t>private</a:t>
            </a:r>
            <a:r>
              <a:rPr lang="zh-CN" altLang="en-US"/>
              <a:t> </a:t>
            </a:r>
            <a:r>
              <a:rPr lang="en-US" altLang="zh-CN"/>
              <a:t>manner,</a:t>
            </a:r>
            <a:r>
              <a:rPr lang="zh-CN" altLang="en-US"/>
              <a:t> </a:t>
            </a:r>
            <a:r>
              <a:rPr lang="en-US" altLang="zh-CN"/>
              <a:t>and</a:t>
            </a:r>
            <a:r>
              <a:rPr lang="zh-CN" altLang="en-US"/>
              <a:t> </a:t>
            </a:r>
            <a:r>
              <a:rPr lang="en-US" altLang="zh-CN"/>
              <a:t>generate</a:t>
            </a:r>
            <a:r>
              <a:rPr lang="zh-CN" altLang="en-US"/>
              <a:t> </a:t>
            </a:r>
            <a:r>
              <a:rPr lang="en-US" altLang="zh-CN"/>
              <a:t>the</a:t>
            </a:r>
            <a:r>
              <a:rPr lang="zh-CN" altLang="en-US"/>
              <a:t> </a:t>
            </a:r>
            <a:r>
              <a:rPr lang="en-US" altLang="zh-CN"/>
              <a:t>synthetic</a:t>
            </a:r>
            <a:r>
              <a:rPr lang="zh-CN" altLang="en-US"/>
              <a:t> </a:t>
            </a:r>
            <a:r>
              <a:rPr lang="en-US" altLang="zh-CN"/>
              <a:t>dataset</a:t>
            </a:r>
            <a:r>
              <a:rPr lang="zh-CN" altLang="en-US"/>
              <a:t> </a:t>
            </a:r>
            <a:r>
              <a:rPr lang="en-US" altLang="zh-CN"/>
              <a:t>from</a:t>
            </a:r>
            <a:r>
              <a:rPr lang="zh-CN" altLang="en-US"/>
              <a:t> </a:t>
            </a:r>
            <a:r>
              <a:rPr lang="en-US" altLang="zh-CN"/>
              <a:t>the</a:t>
            </a:r>
            <a:r>
              <a:rPr lang="zh-CN" altLang="en-US"/>
              <a:t> </a:t>
            </a:r>
            <a:r>
              <a:rPr lang="en-US" altLang="zh-CN"/>
              <a:t>graphical</a:t>
            </a:r>
            <a:r>
              <a:rPr lang="zh-CN" altLang="en-US"/>
              <a:t> </a:t>
            </a:r>
            <a:r>
              <a:rPr lang="en-US" altLang="zh-CN"/>
              <a:t>model.</a:t>
            </a:r>
            <a:r>
              <a:rPr lang="zh-CN" altLang="en-US"/>
              <a:t> </a:t>
            </a:r>
            <a:r>
              <a:rPr lang="en-US" altLang="zh-CN"/>
              <a:t>There</a:t>
            </a:r>
            <a:r>
              <a:rPr lang="zh-CN" altLang="en-US"/>
              <a:t> </a:t>
            </a:r>
            <a:r>
              <a:rPr lang="en-US" altLang="zh-CN"/>
              <a:t>are</a:t>
            </a:r>
            <a:r>
              <a:rPr lang="zh-CN" altLang="en-US"/>
              <a:t> </a:t>
            </a:r>
            <a:r>
              <a:rPr lang="en-US" altLang="zh-CN"/>
              <a:t>two</a:t>
            </a:r>
            <a:r>
              <a:rPr lang="zh-CN" altLang="en-US"/>
              <a:t> </a:t>
            </a:r>
            <a:r>
              <a:rPr lang="en-US" altLang="zh-CN"/>
              <a:t>widely</a:t>
            </a:r>
            <a:r>
              <a:rPr lang="zh-CN" altLang="en-US"/>
              <a:t> </a:t>
            </a:r>
            <a:r>
              <a:rPr lang="en-US" altLang="zh-CN"/>
              <a:t>used</a:t>
            </a:r>
            <a:r>
              <a:rPr lang="zh-CN" altLang="en-US"/>
              <a:t> </a:t>
            </a:r>
            <a:r>
              <a:rPr lang="en-US" altLang="zh-CN"/>
              <a:t>graphical</a:t>
            </a:r>
            <a:r>
              <a:rPr lang="zh-CN" altLang="en-US"/>
              <a:t> </a:t>
            </a:r>
            <a:r>
              <a:rPr lang="en-US" altLang="zh-CN"/>
              <a:t>models,</a:t>
            </a:r>
            <a:r>
              <a:rPr lang="zh-CN" altLang="en-US"/>
              <a:t> </a:t>
            </a:r>
            <a:r>
              <a:rPr lang="en-US" altLang="zh-CN"/>
              <a:t>one</a:t>
            </a:r>
            <a:r>
              <a:rPr lang="zh-CN" altLang="en-US"/>
              <a:t> </a:t>
            </a:r>
            <a:r>
              <a:rPr lang="en-US" altLang="zh-CN"/>
              <a:t>is</a:t>
            </a:r>
            <a:r>
              <a:rPr lang="zh-CN" altLang="en-US"/>
              <a:t> </a:t>
            </a:r>
            <a:r>
              <a:rPr lang="en-US" altLang="zh-CN"/>
              <a:t>Bayesian</a:t>
            </a:r>
            <a:r>
              <a:rPr lang="zh-CN" altLang="en-US"/>
              <a:t> </a:t>
            </a:r>
            <a:r>
              <a:rPr lang="en-US" altLang="zh-CN"/>
              <a:t>network,</a:t>
            </a:r>
            <a:r>
              <a:rPr lang="zh-CN" altLang="en-US"/>
              <a:t> </a:t>
            </a:r>
            <a:r>
              <a:rPr lang="en-US" altLang="zh-CN"/>
              <a:t>the</a:t>
            </a:r>
            <a:r>
              <a:rPr lang="zh-CN" altLang="en-US"/>
              <a:t> </a:t>
            </a:r>
            <a:r>
              <a:rPr lang="en-US" altLang="zh-CN"/>
              <a:t>other</a:t>
            </a:r>
            <a:r>
              <a:rPr lang="zh-CN" altLang="en-US"/>
              <a:t> </a:t>
            </a:r>
            <a:r>
              <a:rPr lang="en-US" altLang="zh-CN"/>
              <a:t>is</a:t>
            </a:r>
            <a:r>
              <a:rPr lang="zh-CN" altLang="en-US"/>
              <a:t> </a:t>
            </a:r>
            <a:r>
              <a:rPr lang="en-US" altLang="zh-CN"/>
              <a:t>Markov</a:t>
            </a:r>
            <a:r>
              <a:rPr lang="zh-CN" altLang="en-US"/>
              <a:t> </a:t>
            </a:r>
            <a:r>
              <a:rPr lang="en-US" altLang="zh-CN"/>
              <a:t>random</a:t>
            </a:r>
            <a:r>
              <a:rPr lang="zh-CN" altLang="en-US"/>
              <a:t> </a:t>
            </a:r>
            <a:r>
              <a:rPr lang="en-US" altLang="zh-CN"/>
              <a:t>field.</a:t>
            </a:r>
            <a:r>
              <a:rPr lang="zh-CN" altLang="en-US"/>
              <a:t> </a:t>
            </a:r>
            <a:endParaRPr lang="en-US" altLang="zh-CN"/>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a:t>However,</a:t>
            </a:r>
            <a:r>
              <a:rPr lang="zh-CN" altLang="en-US"/>
              <a:t> </a:t>
            </a:r>
            <a:r>
              <a:rPr lang="en-US" altLang="zh-CN"/>
              <a:t>for</a:t>
            </a:r>
            <a:r>
              <a:rPr lang="zh-CN" altLang="en-US"/>
              <a:t> </a:t>
            </a:r>
            <a:r>
              <a:rPr lang="en-US" altLang="zh-CN"/>
              <a:t>the</a:t>
            </a:r>
            <a:r>
              <a:rPr lang="zh-CN" altLang="en-US"/>
              <a:t> </a:t>
            </a:r>
            <a:r>
              <a:rPr lang="en-US" altLang="zh-CN"/>
              <a:t>Bayesian</a:t>
            </a:r>
            <a:r>
              <a:rPr lang="zh-CN" altLang="en-US"/>
              <a:t> </a:t>
            </a:r>
            <a:r>
              <a:rPr lang="en-US" altLang="zh-CN"/>
              <a:t>network,</a:t>
            </a:r>
            <a:r>
              <a:rPr lang="zh-CN" altLang="en-US"/>
              <a:t> </a:t>
            </a:r>
            <a:r>
              <a:rPr lang="en-US" altLang="zh-CN"/>
              <a:t>it</a:t>
            </a:r>
            <a:r>
              <a:rPr lang="zh-CN" altLang="en-US"/>
              <a:t> </a:t>
            </a:r>
            <a:r>
              <a:rPr lang="en-US" altLang="zh-CN"/>
              <a:t>can</a:t>
            </a:r>
            <a:r>
              <a:rPr lang="zh-CN" altLang="en-US"/>
              <a:t> </a:t>
            </a:r>
            <a:r>
              <a:rPr lang="en-US" altLang="zh-CN"/>
              <a:t>only</a:t>
            </a:r>
            <a:r>
              <a:rPr lang="zh-CN" altLang="en-US"/>
              <a:t> </a:t>
            </a:r>
            <a:r>
              <a:rPr lang="en-US" altLang="zh-CN"/>
              <a:t>exploit</a:t>
            </a:r>
            <a:r>
              <a:rPr lang="zh-CN" altLang="en-US"/>
              <a:t> </a:t>
            </a:r>
            <a:r>
              <a:rPr lang="en-US" altLang="zh-CN"/>
              <a:t>d-1 marginals, which</a:t>
            </a:r>
            <a:r>
              <a:rPr lang="zh-CN" altLang="en-US"/>
              <a:t> </a:t>
            </a:r>
            <a:r>
              <a:rPr lang="en-US" altLang="zh-CN"/>
              <a:t>loses many correlation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a:t>For</a:t>
            </a:r>
            <a:r>
              <a:rPr lang="zh-CN" altLang="en-US"/>
              <a:t> </a:t>
            </a:r>
            <a:r>
              <a:rPr lang="en-US" altLang="zh-CN"/>
              <a:t>the</a:t>
            </a:r>
            <a:r>
              <a:rPr lang="zh-CN" altLang="en-US"/>
              <a:t> </a:t>
            </a:r>
            <a:r>
              <a:rPr lang="en-US" altLang="zh-CN"/>
              <a:t>Markov</a:t>
            </a:r>
            <a:r>
              <a:rPr lang="zh-CN" altLang="en-US"/>
              <a:t> </a:t>
            </a:r>
            <a:r>
              <a:rPr lang="en-US" altLang="zh-CN"/>
              <a:t>random</a:t>
            </a:r>
            <a:r>
              <a:rPr lang="zh-CN" altLang="en-US"/>
              <a:t> </a:t>
            </a:r>
            <a:r>
              <a:rPr lang="en-US" altLang="zh-CN"/>
              <a:t>field,</a:t>
            </a:r>
            <a:r>
              <a:rPr lang="zh-CN" altLang="en-US"/>
              <a:t> </a:t>
            </a:r>
            <a:r>
              <a:rPr lang="en-US" altLang="zh-CN"/>
              <a:t>some cliques can be very large when the number of marginals is large, which</a:t>
            </a:r>
            <a:r>
              <a:rPr lang="zh-CN" altLang="en-US"/>
              <a:t> </a:t>
            </a:r>
            <a:r>
              <a:rPr lang="en-US" altLang="zh-CN"/>
              <a:t>leads to high storage cost.</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19</a:t>
            </a:fld>
            <a:endParaRPr lang="zh-CN" altLang="en-US"/>
          </a:p>
        </p:txBody>
      </p:sp>
    </p:spTree>
    <p:extLst>
      <p:ext uri="{BB962C8B-B14F-4D97-AF65-F5344CB8AC3E}">
        <p14:creationId xmlns:p14="http://schemas.microsoft.com/office/powerpoint/2010/main" val="291055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a:t>As</a:t>
            </a:r>
            <a:r>
              <a:rPr lang="zh-CN" altLang="en-US" dirty="0"/>
              <a:t> </a:t>
            </a:r>
            <a:r>
              <a:rPr lang="en-US" altLang="zh-CN" dirty="0"/>
              <a:t>Jason</a:t>
            </a:r>
            <a:r>
              <a:rPr lang="zh-CN" altLang="en-US" dirty="0"/>
              <a:t> </a:t>
            </a:r>
            <a:r>
              <a:rPr lang="en-US" altLang="zh-CN" dirty="0"/>
              <a:t>mentioned,</a:t>
            </a:r>
            <a:r>
              <a:rPr lang="zh-CN" altLang="en-US" dirty="0"/>
              <a:t> </a:t>
            </a:r>
            <a:r>
              <a:rPr lang="en-US" altLang="zh-CN" dirty="0"/>
              <a:t>my</a:t>
            </a:r>
            <a:r>
              <a:rPr lang="zh-CN" altLang="en-US" dirty="0"/>
              <a:t> </a:t>
            </a:r>
            <a:r>
              <a:rPr lang="en-US" altLang="zh-CN" dirty="0"/>
              <a:t>current</a:t>
            </a:r>
            <a:r>
              <a:rPr lang="zh-CN" altLang="en-US" dirty="0"/>
              <a:t> </a:t>
            </a:r>
            <a:r>
              <a:rPr lang="en-US" altLang="zh-CN" dirty="0"/>
              <a:t>research</a:t>
            </a:r>
            <a:r>
              <a:rPr lang="zh-CN" altLang="en-US" dirty="0"/>
              <a:t> </a:t>
            </a:r>
            <a:r>
              <a:rPr lang="en-US" altLang="zh-CN" dirty="0"/>
              <a:t>is</a:t>
            </a:r>
            <a:r>
              <a:rPr lang="zh-CN" altLang="en-US" dirty="0"/>
              <a:t> </a:t>
            </a:r>
            <a:r>
              <a:rPr lang="en-US" altLang="zh-CN" dirty="0"/>
              <a:t>mainly</a:t>
            </a:r>
            <a:r>
              <a:rPr lang="zh-CN" altLang="en-US" dirty="0"/>
              <a:t> </a:t>
            </a:r>
            <a:r>
              <a:rPr lang="en-US" altLang="zh-CN" dirty="0"/>
              <a:t>about</a:t>
            </a:r>
            <a:r>
              <a:rPr lang="zh-CN" altLang="en-US" dirty="0"/>
              <a:t> </a:t>
            </a:r>
            <a:r>
              <a:rPr lang="en-US" altLang="zh-CN" dirty="0"/>
              <a:t>machine</a:t>
            </a:r>
            <a:r>
              <a:rPr lang="zh-CN" altLang="en-US" dirty="0"/>
              <a:t> </a:t>
            </a:r>
            <a:r>
              <a:rPr lang="en-US" altLang="zh-CN" dirty="0"/>
              <a:t>learning</a:t>
            </a:r>
            <a:r>
              <a:rPr lang="zh-CN" altLang="en-US" dirty="0"/>
              <a:t> </a:t>
            </a:r>
            <a:r>
              <a:rPr lang="en-US" altLang="zh-CN" dirty="0"/>
              <a:t>privacy</a:t>
            </a:r>
            <a:r>
              <a:rPr lang="zh-CN" altLang="en-US" dirty="0"/>
              <a:t> </a:t>
            </a:r>
            <a:r>
              <a:rPr lang="en-US" altLang="zh-CN" dirty="0"/>
              <a:t>and</a:t>
            </a:r>
            <a:r>
              <a:rPr lang="zh-CN" altLang="en-US" dirty="0"/>
              <a:t> </a:t>
            </a:r>
            <a:r>
              <a:rPr lang="en-US" altLang="zh-CN" dirty="0"/>
              <a:t>differential</a:t>
            </a:r>
            <a:r>
              <a:rPr lang="zh-CN" altLang="en-US" dirty="0"/>
              <a:t> </a:t>
            </a:r>
            <a:r>
              <a:rPr lang="en-US" altLang="zh-CN" dirty="0"/>
              <a:t>privacy,</a:t>
            </a:r>
            <a:r>
              <a:rPr lang="zh-CN" altLang="en-US" dirty="0"/>
              <a:t> </a:t>
            </a:r>
            <a:r>
              <a:rPr lang="en-US" altLang="zh-CN" dirty="0"/>
              <a:t>and</a:t>
            </a:r>
            <a:r>
              <a:rPr lang="zh-CN" altLang="en-US" dirty="0"/>
              <a:t> </a:t>
            </a:r>
            <a:r>
              <a:rPr lang="en-US" altLang="zh-CN" dirty="0"/>
              <a:t>I</a:t>
            </a:r>
            <a:r>
              <a:rPr lang="zh-CN" altLang="en-US" dirty="0"/>
              <a:t> </a:t>
            </a:r>
            <a:r>
              <a:rPr lang="en-US" altLang="zh-CN" dirty="0"/>
              <a:t>published</a:t>
            </a:r>
            <a:r>
              <a:rPr lang="zh-CN" altLang="en-US" dirty="0"/>
              <a:t> </a:t>
            </a:r>
            <a:r>
              <a:rPr lang="en-US" altLang="zh-CN" dirty="0"/>
              <a:t>some</a:t>
            </a:r>
            <a:r>
              <a:rPr lang="zh-CN" altLang="en-US" dirty="0"/>
              <a:t> </a:t>
            </a:r>
            <a:r>
              <a:rPr lang="en-US" altLang="zh-CN" dirty="0"/>
              <a:t>papers</a:t>
            </a:r>
            <a:r>
              <a:rPr lang="zh-CN" altLang="en-US" dirty="0"/>
              <a:t> </a:t>
            </a:r>
            <a:r>
              <a:rPr lang="en-US" altLang="zh-CN" dirty="0"/>
              <a:t>in</a:t>
            </a:r>
            <a:r>
              <a:rPr lang="zh-CN" altLang="en-US" dirty="0"/>
              <a:t> </a:t>
            </a:r>
            <a:r>
              <a:rPr lang="en-US" altLang="zh-CN" dirty="0"/>
              <a:t>both</a:t>
            </a:r>
            <a:r>
              <a:rPr lang="zh-CN" altLang="en-US" dirty="0"/>
              <a:t> </a:t>
            </a:r>
            <a:r>
              <a:rPr lang="en-US" altLang="zh-CN" dirty="0"/>
              <a:t>these</a:t>
            </a:r>
            <a:r>
              <a:rPr lang="zh-CN" altLang="en-US" dirty="0"/>
              <a:t> </a:t>
            </a:r>
            <a:r>
              <a:rPr lang="en-US" altLang="zh-CN" dirty="0"/>
              <a:t>two</a:t>
            </a:r>
            <a:r>
              <a:rPr lang="zh-CN" altLang="en-US" dirty="0"/>
              <a:t> </a:t>
            </a:r>
            <a:r>
              <a:rPr lang="en-US" altLang="zh-CN" dirty="0"/>
              <a:t>fields.</a:t>
            </a:r>
          </a:p>
          <a:p>
            <a:endParaRPr lang="en-US" altLang="zh-CN" dirty="0"/>
          </a:p>
          <a:p>
            <a:endParaRPr lang="en-US" altLang="zh-CN" dirty="0"/>
          </a:p>
          <a:p>
            <a:r>
              <a:rPr lang="en-US" altLang="zh-CN" dirty="0"/>
              <a:t>First,</a:t>
            </a:r>
            <a:r>
              <a:rPr lang="zh-CN" altLang="en-US" dirty="0"/>
              <a:t> </a:t>
            </a:r>
            <a:r>
              <a:rPr lang="en-US" altLang="zh-CN" dirty="0"/>
              <a:t>I</a:t>
            </a:r>
            <a:r>
              <a:rPr lang="zh-CN" altLang="en-US" dirty="0"/>
              <a:t> </a:t>
            </a:r>
            <a:r>
              <a:rPr lang="en-US" altLang="zh-CN" dirty="0"/>
              <a:t>will</a:t>
            </a:r>
            <a:r>
              <a:rPr lang="zh-CN" altLang="en-US" dirty="0"/>
              <a:t> </a:t>
            </a:r>
            <a:r>
              <a:rPr lang="en-US" altLang="zh-CN" dirty="0"/>
              <a:t>give</a:t>
            </a:r>
            <a:r>
              <a:rPr lang="zh-CN" altLang="en-US" dirty="0"/>
              <a:t> </a:t>
            </a:r>
            <a:r>
              <a:rPr lang="en-US" altLang="zh-CN" dirty="0"/>
              <a:t>a</a:t>
            </a:r>
            <a:r>
              <a:rPr lang="zh-CN" altLang="en-US" dirty="0"/>
              <a:t> </a:t>
            </a:r>
            <a:r>
              <a:rPr lang="en-US" altLang="zh-CN" dirty="0"/>
              <a:t>brief</a:t>
            </a:r>
            <a:r>
              <a:rPr lang="zh-CN" altLang="en-US" dirty="0"/>
              <a:t> </a:t>
            </a:r>
            <a:r>
              <a:rPr lang="en-US" altLang="zh-CN" dirty="0"/>
              <a:t>introduction</a:t>
            </a:r>
            <a:r>
              <a:rPr lang="zh-CN" altLang="en-US" dirty="0"/>
              <a:t> </a:t>
            </a:r>
            <a:r>
              <a:rPr lang="en-US" altLang="zh-CN" dirty="0"/>
              <a:t>about</a:t>
            </a:r>
            <a:r>
              <a:rPr lang="zh-CN" altLang="en-US" dirty="0"/>
              <a:t> </a:t>
            </a:r>
            <a:r>
              <a:rPr lang="en-US" altLang="zh-CN" dirty="0"/>
              <a:t>myself.</a:t>
            </a:r>
            <a:r>
              <a:rPr lang="zh-CN" altLang="en-US" dirty="0"/>
              <a:t> </a:t>
            </a:r>
            <a:r>
              <a:rPr lang="en-US" altLang="zh-CN" dirty="0"/>
              <a:t>I</a:t>
            </a:r>
            <a:r>
              <a:rPr lang="zh-CN" altLang="en-US" dirty="0"/>
              <a:t> </a:t>
            </a:r>
            <a:r>
              <a:rPr lang="en-US" altLang="zh-CN" dirty="0"/>
              <a:t>am</a:t>
            </a:r>
            <a:r>
              <a:rPr lang="zh-CN" altLang="en-US" dirty="0"/>
              <a:t> </a:t>
            </a:r>
            <a:r>
              <a:rPr lang="en-US" altLang="zh-CN" dirty="0"/>
              <a:t>currently</a:t>
            </a:r>
            <a:r>
              <a:rPr lang="zh-CN" altLang="en-US" dirty="0"/>
              <a:t> </a:t>
            </a:r>
            <a:r>
              <a:rPr lang="en-US" altLang="zh-CN" dirty="0"/>
              <a:t>a</a:t>
            </a:r>
            <a:r>
              <a:rPr lang="zh-CN" altLang="en-US" dirty="0"/>
              <a:t> </a:t>
            </a:r>
            <a:r>
              <a:rPr lang="en-US" altLang="zh-CN" dirty="0"/>
              <a:t>postdoc</a:t>
            </a:r>
            <a:r>
              <a:rPr lang="zh-CN" altLang="en-US" dirty="0"/>
              <a:t> </a:t>
            </a:r>
            <a:r>
              <a:rPr lang="en-US" altLang="zh-CN" dirty="0"/>
              <a:t>at</a:t>
            </a:r>
            <a:r>
              <a:rPr lang="zh-CN" altLang="en-US" dirty="0"/>
              <a:t> </a:t>
            </a:r>
            <a:r>
              <a:rPr lang="en-US" altLang="zh-CN" dirty="0"/>
              <a:t>CISPA</a:t>
            </a:r>
            <a:r>
              <a:rPr lang="zh-CN" altLang="en-US" dirty="0"/>
              <a:t> </a:t>
            </a:r>
            <a:r>
              <a:rPr lang="en-US" altLang="zh-CN" dirty="0"/>
              <a:t>and</a:t>
            </a:r>
            <a:r>
              <a:rPr lang="zh-CN" altLang="en-US" dirty="0"/>
              <a:t> </a:t>
            </a:r>
            <a:r>
              <a:rPr lang="en-US" altLang="zh-CN" dirty="0"/>
              <a:t>I</a:t>
            </a:r>
            <a:r>
              <a:rPr lang="zh-CN" altLang="en-US" dirty="0"/>
              <a:t> </a:t>
            </a:r>
            <a:r>
              <a:rPr lang="en-US" altLang="zh-CN" dirty="0"/>
              <a:t>obtained</a:t>
            </a:r>
            <a:r>
              <a:rPr lang="zh-CN" altLang="en-US" dirty="0"/>
              <a:t> </a:t>
            </a:r>
            <a:r>
              <a:rPr lang="en-US" altLang="zh-CN" dirty="0"/>
              <a:t>my</a:t>
            </a:r>
            <a:r>
              <a:rPr lang="zh-CN" altLang="en-US" dirty="0"/>
              <a:t> </a:t>
            </a:r>
            <a:r>
              <a:rPr lang="en-US" altLang="zh-CN" dirty="0"/>
              <a:t>Ph.D.</a:t>
            </a:r>
            <a:r>
              <a:rPr lang="zh-CN" altLang="en-US" dirty="0"/>
              <a:t> </a:t>
            </a:r>
            <a:r>
              <a:rPr lang="en-US" altLang="zh-CN" dirty="0"/>
              <a:t>degree</a:t>
            </a:r>
            <a:r>
              <a:rPr lang="zh-CN" altLang="en-US" dirty="0"/>
              <a:t> </a:t>
            </a:r>
            <a:r>
              <a:rPr lang="en-US" altLang="zh-CN" dirty="0"/>
              <a:t>from</a:t>
            </a:r>
            <a:r>
              <a:rPr lang="zh-CN" altLang="en-US" dirty="0"/>
              <a:t> </a:t>
            </a:r>
            <a:r>
              <a:rPr lang="en-US" altLang="zh-CN" dirty="0"/>
              <a:t>Zhejiang</a:t>
            </a:r>
            <a:r>
              <a:rPr lang="zh-CN" altLang="en-US" dirty="0"/>
              <a:t> </a:t>
            </a:r>
            <a:r>
              <a:rPr lang="en-US" altLang="zh-CN" dirty="0"/>
              <a:t>University. I am also a visiting scholar in Purdue University in my Ph.D. phase.</a:t>
            </a:r>
            <a:r>
              <a:rPr lang="zh-CN" altLang="en-US" dirty="0"/>
              <a:t> </a:t>
            </a:r>
            <a:r>
              <a:rPr lang="en-US" altLang="zh-CN" dirty="0"/>
              <a:t>My</a:t>
            </a:r>
            <a:r>
              <a:rPr lang="zh-CN" altLang="en-US" dirty="0"/>
              <a:t> </a:t>
            </a:r>
            <a:r>
              <a:rPr lang="en-US" altLang="zh-CN" dirty="0"/>
              <a:t>current</a:t>
            </a:r>
            <a:r>
              <a:rPr lang="zh-CN" altLang="en-US" dirty="0"/>
              <a:t> </a:t>
            </a:r>
            <a:r>
              <a:rPr lang="en-US" altLang="zh-CN" dirty="0"/>
              <a:t>research</a:t>
            </a:r>
            <a:r>
              <a:rPr lang="zh-CN" altLang="en-US" dirty="0"/>
              <a:t> </a:t>
            </a:r>
            <a:r>
              <a:rPr lang="en-US" altLang="zh-CN" dirty="0"/>
              <a:t>mainly</a:t>
            </a:r>
            <a:r>
              <a:rPr lang="zh-CN" altLang="en-US" dirty="0"/>
              <a:t> </a:t>
            </a:r>
            <a:r>
              <a:rPr lang="en-US" altLang="zh-CN" dirty="0"/>
              <a:t>concentrates</a:t>
            </a:r>
            <a:r>
              <a:rPr lang="zh-CN" altLang="en-US" dirty="0"/>
              <a:t> </a:t>
            </a:r>
            <a:r>
              <a:rPr lang="en-US" altLang="zh-CN" dirty="0"/>
              <a:t>on</a:t>
            </a:r>
            <a:r>
              <a:rPr lang="zh-CN" altLang="en-US" dirty="0"/>
              <a:t> </a:t>
            </a:r>
            <a:r>
              <a:rPr lang="en-US" altLang="zh-CN" dirty="0"/>
              <a:t>machine</a:t>
            </a:r>
            <a:r>
              <a:rPr lang="zh-CN" altLang="en-US" dirty="0"/>
              <a:t> </a:t>
            </a:r>
            <a:r>
              <a:rPr lang="en-US" altLang="zh-CN" dirty="0"/>
              <a:t>learning</a:t>
            </a:r>
            <a:r>
              <a:rPr lang="zh-CN" altLang="en-US" dirty="0"/>
              <a:t> </a:t>
            </a:r>
            <a:r>
              <a:rPr lang="en-US" altLang="zh-CN" dirty="0"/>
              <a:t>privacy,</a:t>
            </a:r>
            <a:r>
              <a:rPr lang="zh-CN" altLang="en-US" dirty="0"/>
              <a:t> </a:t>
            </a:r>
            <a:r>
              <a:rPr lang="en-US" altLang="zh-CN" dirty="0"/>
              <a:t>differential</a:t>
            </a:r>
            <a:r>
              <a:rPr lang="zh-CN" altLang="en-US" dirty="0"/>
              <a:t> </a:t>
            </a:r>
            <a:r>
              <a:rPr lang="en-US" altLang="zh-CN" dirty="0"/>
              <a:t>privacy,</a:t>
            </a:r>
            <a:r>
              <a:rPr lang="zh-CN" altLang="en-US" dirty="0"/>
              <a:t> </a:t>
            </a:r>
            <a:r>
              <a:rPr lang="en-US" altLang="zh-CN" dirty="0"/>
              <a:t>and</a:t>
            </a:r>
            <a:r>
              <a:rPr lang="zh-CN" altLang="en-US" dirty="0"/>
              <a:t> </a:t>
            </a:r>
            <a:r>
              <a:rPr lang="en-US" altLang="zh-CN" dirty="0"/>
              <a:t>their</a:t>
            </a:r>
            <a:r>
              <a:rPr lang="zh-CN" altLang="en-US" dirty="0"/>
              <a:t> </a:t>
            </a:r>
            <a:r>
              <a:rPr lang="en-US" altLang="zh-CN" dirty="0"/>
              <a:t>interactions.</a:t>
            </a:r>
            <a:r>
              <a:rPr lang="zh-CN" altLang="en-US" dirty="0"/>
              <a:t> </a:t>
            </a:r>
            <a:r>
              <a:rPr lang="en-US" altLang="zh-CN" dirty="0"/>
              <a:t>I</a:t>
            </a:r>
            <a:r>
              <a:rPr lang="zh-CN" altLang="en-US" dirty="0"/>
              <a:t> </a:t>
            </a:r>
            <a:r>
              <a:rPr lang="en-US" altLang="zh-CN" dirty="0"/>
              <a:t>have</a:t>
            </a:r>
            <a:r>
              <a:rPr lang="zh-CN" altLang="en-US" dirty="0"/>
              <a:t> </a:t>
            </a:r>
            <a:r>
              <a:rPr lang="en-US" altLang="zh-CN" dirty="0"/>
              <a:t>published</a:t>
            </a:r>
            <a:r>
              <a:rPr lang="zh-CN" altLang="en-US" dirty="0"/>
              <a:t> </a:t>
            </a:r>
            <a:r>
              <a:rPr lang="en-US" altLang="zh-CN" dirty="0"/>
              <a:t>7</a:t>
            </a:r>
            <a:r>
              <a:rPr lang="zh-CN" altLang="en-US" dirty="0"/>
              <a:t> </a:t>
            </a:r>
            <a:r>
              <a:rPr lang="en-US" altLang="zh-CN" dirty="0"/>
              <a:t>related</a:t>
            </a:r>
            <a:r>
              <a:rPr lang="zh-CN" altLang="en-US" dirty="0"/>
              <a:t> </a:t>
            </a:r>
            <a:r>
              <a:rPr lang="en-US" altLang="zh-CN" dirty="0"/>
              <a:t>papers</a:t>
            </a:r>
            <a:r>
              <a:rPr lang="zh-CN" altLang="en-US" dirty="0"/>
              <a:t> </a:t>
            </a:r>
            <a:r>
              <a:rPr lang="en-US" altLang="zh-CN" dirty="0"/>
              <a:t>in</a:t>
            </a:r>
            <a:r>
              <a:rPr lang="zh-CN" altLang="en-US" dirty="0"/>
              <a:t> </a:t>
            </a:r>
            <a:r>
              <a:rPr lang="en-US" altLang="zh-CN" dirty="0"/>
              <a:t>the</a:t>
            </a:r>
            <a:r>
              <a:rPr lang="zh-CN" altLang="en-US" dirty="0"/>
              <a:t> </a:t>
            </a:r>
            <a:r>
              <a:rPr lang="en-US" altLang="zh-CN" dirty="0"/>
              <a:t>big</a:t>
            </a:r>
            <a:r>
              <a:rPr lang="zh-CN" altLang="en-US" dirty="0"/>
              <a:t> </a:t>
            </a:r>
            <a:r>
              <a:rPr lang="en-US" altLang="zh-CN" dirty="0"/>
              <a:t>four</a:t>
            </a:r>
            <a:r>
              <a:rPr lang="zh-CN" altLang="en-US" dirty="0"/>
              <a:t> </a:t>
            </a:r>
            <a:r>
              <a:rPr lang="en-US" altLang="zh-CN" dirty="0"/>
              <a:t>security</a:t>
            </a:r>
            <a:r>
              <a:rPr lang="zh-CN" altLang="en-US" dirty="0"/>
              <a:t> </a:t>
            </a:r>
            <a:r>
              <a:rPr lang="en-US" altLang="zh-CN" dirty="0"/>
              <a:t>conferences</a:t>
            </a:r>
            <a:r>
              <a:rPr lang="zh-CN" altLang="en-US" dirty="0"/>
              <a:t> </a:t>
            </a:r>
            <a:r>
              <a:rPr lang="en-US" altLang="zh-CN" dirty="0"/>
              <a:t>and</a:t>
            </a:r>
            <a:r>
              <a:rPr lang="zh-CN" altLang="en-US" dirty="0"/>
              <a:t> </a:t>
            </a:r>
            <a:r>
              <a:rPr lang="en-US" altLang="zh-CN" dirty="0"/>
              <a:t>obtained</a:t>
            </a:r>
            <a:r>
              <a:rPr lang="zh-CN" altLang="en-US" dirty="0"/>
              <a:t> </a:t>
            </a:r>
            <a:r>
              <a:rPr lang="en-US" altLang="zh-CN" dirty="0"/>
              <a:t>4</a:t>
            </a:r>
            <a:r>
              <a:rPr lang="zh-CN" altLang="en-US" dirty="0"/>
              <a:t> </a:t>
            </a:r>
            <a:r>
              <a:rPr lang="en-US" altLang="zh-CN" dirty="0"/>
              <a:t>awards</a:t>
            </a:r>
            <a:r>
              <a:rPr lang="zh-CN" altLang="en-US" dirty="0"/>
              <a:t> </a:t>
            </a:r>
            <a:r>
              <a:rPr lang="en-US" altLang="zh-CN" dirty="0"/>
              <a:t>in</a:t>
            </a:r>
            <a:r>
              <a:rPr lang="zh-CN" altLang="en-US" dirty="0"/>
              <a:t> </a:t>
            </a:r>
            <a:r>
              <a:rPr lang="en-US" altLang="zh-CN" dirty="0"/>
              <a:t>differential</a:t>
            </a:r>
            <a:r>
              <a:rPr lang="zh-CN" altLang="en-US" dirty="0"/>
              <a:t> </a:t>
            </a:r>
            <a:r>
              <a:rPr lang="en-US" altLang="zh-CN" dirty="0"/>
              <a:t>privacy</a:t>
            </a:r>
            <a:r>
              <a:rPr lang="zh-CN" altLang="en-US" dirty="0"/>
              <a:t> </a:t>
            </a:r>
            <a:r>
              <a:rPr lang="en-US" altLang="zh-CN" dirty="0"/>
              <a:t>competitions.</a:t>
            </a:r>
            <a:r>
              <a:rPr lang="zh-CN" altLang="en-US" dirty="0"/>
              <a:t> </a:t>
            </a:r>
            <a:endParaRPr lang="en-US" dirty="0"/>
          </a:p>
        </p:txBody>
      </p:sp>
      <p:sp>
        <p:nvSpPr>
          <p:cNvPr id="4" name="Slide Number Placeholder 3"/>
          <p:cNvSpPr>
            <a:spLocks noGrp="1"/>
          </p:cNvSpPr>
          <p:nvPr>
            <p:ph type="sldNum" sz="quarter" idx="10"/>
          </p:nvPr>
        </p:nvSpPr>
        <p:spPr/>
        <p:txBody>
          <a:bodyPr/>
          <a:lstStyle/>
          <a:p>
            <a:fld id="{7C59CDEB-3B02-455D-8F16-CC846640292C}" type="slidenum">
              <a:rPr lang="zh-CN" altLang="en-US" smtClean="0"/>
              <a:t>2</a:t>
            </a:fld>
            <a:endParaRPr lang="zh-CN" altLang="en-US"/>
          </a:p>
        </p:txBody>
      </p:sp>
    </p:spTree>
    <p:extLst>
      <p:ext uri="{BB962C8B-B14F-4D97-AF65-F5344CB8AC3E}">
        <p14:creationId xmlns:p14="http://schemas.microsoft.com/office/powerpoint/2010/main" val="1307901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Another</a:t>
            </a:r>
            <a:r>
              <a:rPr lang="zh-CN" altLang="en-US" dirty="0"/>
              <a:t> </a:t>
            </a:r>
            <a:r>
              <a:rPr lang="en-US" altLang="zh-CN" dirty="0"/>
              <a:t>method</a:t>
            </a:r>
            <a:r>
              <a:rPr lang="zh-CN" altLang="en-US" dirty="0"/>
              <a:t> </a:t>
            </a:r>
            <a:r>
              <a:rPr lang="en-US" altLang="zh-CN" dirty="0"/>
              <a:t>is</a:t>
            </a:r>
            <a:r>
              <a:rPr lang="zh-CN" altLang="en-US" dirty="0"/>
              <a:t> </a:t>
            </a:r>
            <a:r>
              <a:rPr lang="en-US" altLang="zh-CN" dirty="0"/>
              <a:t>to</a:t>
            </a:r>
            <a:r>
              <a:rPr lang="zh-CN" altLang="en-US" dirty="0"/>
              <a:t> </a:t>
            </a:r>
            <a:r>
              <a:rPr lang="en-US" altLang="zh-CN" dirty="0"/>
              <a:t>train</a:t>
            </a:r>
            <a:r>
              <a:rPr lang="zh-CN" altLang="en-US" dirty="0"/>
              <a:t> </a:t>
            </a:r>
            <a:r>
              <a:rPr lang="en-US" altLang="zh-CN" dirty="0"/>
              <a:t>a</a:t>
            </a:r>
            <a:r>
              <a:rPr lang="zh-CN" altLang="en-US" dirty="0"/>
              <a:t> </a:t>
            </a:r>
            <a:r>
              <a:rPr lang="en-US" altLang="zh-CN" dirty="0"/>
              <a:t>deep</a:t>
            </a:r>
            <a:r>
              <a:rPr lang="zh-CN" altLang="en-US" dirty="0"/>
              <a:t> </a:t>
            </a:r>
            <a:r>
              <a:rPr lang="en-US" altLang="zh-CN" dirty="0"/>
              <a:t>generative</a:t>
            </a:r>
            <a:r>
              <a:rPr lang="zh-CN" altLang="en-US" dirty="0"/>
              <a:t> </a:t>
            </a:r>
            <a:r>
              <a:rPr lang="en-US" altLang="zh-CN" dirty="0"/>
              <a:t>model,</a:t>
            </a:r>
            <a:r>
              <a:rPr lang="zh-CN" altLang="en-US" dirty="0"/>
              <a:t> </a:t>
            </a:r>
            <a:r>
              <a:rPr lang="en-US" altLang="zh-CN" dirty="0"/>
              <a:t>such</a:t>
            </a:r>
            <a:r>
              <a:rPr lang="zh-CN" altLang="en-US" dirty="0"/>
              <a:t> </a:t>
            </a:r>
            <a:r>
              <a:rPr lang="en-US" altLang="zh-CN" dirty="0"/>
              <a:t>as</a:t>
            </a:r>
            <a:r>
              <a:rPr lang="zh-CN" altLang="en-US" dirty="0"/>
              <a:t> </a:t>
            </a:r>
            <a:r>
              <a:rPr lang="en-US" altLang="zh-CN" dirty="0"/>
              <a:t>GAN</a:t>
            </a:r>
            <a:r>
              <a:rPr lang="zh-CN" altLang="en-US" dirty="0"/>
              <a:t> </a:t>
            </a:r>
            <a:r>
              <a:rPr lang="en-US" altLang="zh-CN" dirty="0"/>
              <a:t>in</a:t>
            </a:r>
            <a:r>
              <a:rPr lang="zh-CN" altLang="en-US" dirty="0"/>
              <a:t> </a:t>
            </a:r>
            <a:r>
              <a:rPr lang="en-US" altLang="zh-CN" dirty="0"/>
              <a:t>a</a:t>
            </a:r>
            <a:r>
              <a:rPr lang="zh-CN" altLang="en-US" dirty="0"/>
              <a:t> </a:t>
            </a:r>
            <a:r>
              <a:rPr lang="en-US" altLang="zh-CN" dirty="0"/>
              <a:t>differentially</a:t>
            </a:r>
            <a:r>
              <a:rPr lang="zh-CN" altLang="en-US" dirty="0"/>
              <a:t> </a:t>
            </a:r>
            <a:r>
              <a:rPr lang="en-US" altLang="zh-CN" dirty="0"/>
              <a:t>private</a:t>
            </a:r>
            <a:r>
              <a:rPr lang="zh-CN" altLang="en-US" dirty="0"/>
              <a:t> </a:t>
            </a:r>
            <a:r>
              <a:rPr lang="en-US" altLang="zh-CN" dirty="0"/>
              <a:t>manner,</a:t>
            </a:r>
            <a:r>
              <a:rPr lang="zh-CN" altLang="en-US" dirty="0"/>
              <a:t> </a:t>
            </a:r>
            <a:r>
              <a:rPr lang="en-US" altLang="zh-CN" dirty="0"/>
              <a:t>and</a:t>
            </a:r>
            <a:r>
              <a:rPr lang="zh-CN" altLang="en-US" dirty="0"/>
              <a:t> </a:t>
            </a:r>
            <a:r>
              <a:rPr lang="en-US" altLang="zh-CN" dirty="0"/>
              <a:t>generate</a:t>
            </a:r>
            <a:r>
              <a:rPr lang="zh-CN" altLang="en-US" dirty="0"/>
              <a:t> </a:t>
            </a:r>
            <a:r>
              <a:rPr lang="en-US" altLang="zh-CN" dirty="0"/>
              <a:t>a</a:t>
            </a:r>
            <a:r>
              <a:rPr lang="zh-CN" altLang="en-US" dirty="0"/>
              <a:t> </a:t>
            </a:r>
            <a:r>
              <a:rPr lang="en-US" altLang="zh-CN" dirty="0"/>
              <a:t>synthetic</a:t>
            </a:r>
            <a:r>
              <a:rPr lang="zh-CN" altLang="en-US" dirty="0"/>
              <a:t> </a:t>
            </a:r>
            <a:r>
              <a:rPr lang="en-US" altLang="zh-CN" dirty="0"/>
              <a:t>dataset</a:t>
            </a:r>
            <a:r>
              <a:rPr lang="zh-CN" altLang="en-US" dirty="0"/>
              <a:t> </a:t>
            </a:r>
            <a:r>
              <a:rPr lang="en-US" altLang="zh-CN" dirty="0"/>
              <a:t>using</a:t>
            </a:r>
            <a:r>
              <a:rPr lang="zh-CN" altLang="en-US" dirty="0"/>
              <a:t> </a:t>
            </a:r>
            <a:r>
              <a:rPr lang="en-US" altLang="zh-CN" dirty="0"/>
              <a:t>this</a:t>
            </a:r>
            <a:r>
              <a:rPr lang="zh-CN" altLang="en-US" dirty="0"/>
              <a:t> </a:t>
            </a:r>
            <a:r>
              <a:rPr lang="en-US" altLang="zh-CN" dirty="0"/>
              <a:t>GAN.</a:t>
            </a:r>
          </a:p>
          <a:p>
            <a:r>
              <a:rPr lang="en-US" altLang="zh-CN" dirty="0"/>
              <a:t>GAN</a:t>
            </a:r>
            <a:r>
              <a:rPr lang="zh-CN" altLang="en-US" dirty="0"/>
              <a:t> </a:t>
            </a:r>
            <a:r>
              <a:rPr lang="en-US" altLang="zh-CN" dirty="0"/>
              <a:t>has</a:t>
            </a:r>
            <a:r>
              <a:rPr lang="zh-CN" altLang="en-US" dirty="0"/>
              <a:t> </a:t>
            </a:r>
            <a:r>
              <a:rPr lang="en-US" altLang="zh-CN" dirty="0"/>
              <a:t>shown</a:t>
            </a:r>
            <a:r>
              <a:rPr lang="zh-CN" altLang="en-US" dirty="0"/>
              <a:t> </a:t>
            </a:r>
            <a:r>
              <a:rPr lang="en-US" altLang="zh-CN" dirty="0"/>
              <a:t>to</a:t>
            </a:r>
            <a:r>
              <a:rPr lang="zh-CN" altLang="en-US" dirty="0"/>
              <a:t> </a:t>
            </a:r>
            <a:r>
              <a:rPr lang="en-US" altLang="zh-CN" dirty="0"/>
              <a:t>perform</a:t>
            </a:r>
            <a:r>
              <a:rPr lang="zh-CN" altLang="en-US" dirty="0"/>
              <a:t> </a:t>
            </a:r>
            <a:r>
              <a:rPr lang="en-US" altLang="zh-CN" dirty="0"/>
              <a:t>well</a:t>
            </a:r>
            <a:r>
              <a:rPr lang="zh-CN" altLang="en-US" dirty="0"/>
              <a:t> </a:t>
            </a:r>
            <a:r>
              <a:rPr lang="en-US" altLang="zh-CN" dirty="0"/>
              <a:t>on</a:t>
            </a:r>
            <a:r>
              <a:rPr lang="zh-CN" altLang="en-US" dirty="0"/>
              <a:t> </a:t>
            </a:r>
            <a:r>
              <a:rPr lang="en-US" altLang="zh-CN" dirty="0"/>
              <a:t>image</a:t>
            </a:r>
            <a:r>
              <a:rPr lang="zh-CN" altLang="en-US" dirty="0"/>
              <a:t> </a:t>
            </a:r>
            <a:r>
              <a:rPr lang="en-US" altLang="zh-CN" dirty="0"/>
              <a:t>dataset;</a:t>
            </a:r>
            <a:r>
              <a:rPr lang="zh-CN" altLang="en-US" dirty="0"/>
              <a:t> </a:t>
            </a:r>
            <a:r>
              <a:rPr lang="en-US" altLang="zh-CN" dirty="0"/>
              <a:t>however,</a:t>
            </a:r>
            <a:r>
              <a:rPr lang="zh-CN" altLang="en-US" dirty="0"/>
              <a:t> </a:t>
            </a:r>
            <a:r>
              <a:rPr lang="en-US" altLang="zh-CN" dirty="0"/>
              <a:t>through</a:t>
            </a:r>
            <a:r>
              <a:rPr lang="zh-CN" altLang="en-US" dirty="0"/>
              <a:t> </a:t>
            </a:r>
            <a:r>
              <a:rPr lang="en-US" altLang="zh-CN" dirty="0"/>
              <a:t>our</a:t>
            </a:r>
            <a:r>
              <a:rPr lang="zh-CN" altLang="en-US" dirty="0"/>
              <a:t> </a:t>
            </a:r>
            <a:r>
              <a:rPr lang="en-US" altLang="zh-CN" dirty="0"/>
              <a:t>experience</a:t>
            </a:r>
            <a:r>
              <a:rPr lang="zh-CN" altLang="en-US" dirty="0"/>
              <a:t> </a:t>
            </a:r>
            <a:r>
              <a:rPr lang="en-US" altLang="zh-CN" dirty="0"/>
              <a:t>in</a:t>
            </a:r>
            <a:r>
              <a:rPr lang="zh-CN" altLang="en-US" dirty="0"/>
              <a:t> </a:t>
            </a:r>
            <a:r>
              <a:rPr lang="en-US" altLang="zh-CN" dirty="0"/>
              <a:t>the</a:t>
            </a:r>
            <a:r>
              <a:rPr lang="zh-CN" altLang="en-US" dirty="0"/>
              <a:t> </a:t>
            </a:r>
            <a:r>
              <a:rPr lang="en-US" altLang="zh-CN" dirty="0"/>
              <a:t>“Differential</a:t>
            </a:r>
            <a:r>
              <a:rPr lang="zh-CN" altLang="en-US" dirty="0"/>
              <a:t> </a:t>
            </a:r>
            <a:r>
              <a:rPr lang="en-US" altLang="zh-CN" dirty="0"/>
              <a:t>Privacy</a:t>
            </a:r>
            <a:r>
              <a:rPr lang="zh-CN" altLang="en-US" dirty="0"/>
              <a:t> </a:t>
            </a:r>
            <a:r>
              <a:rPr lang="en-US" altLang="zh-CN" dirty="0"/>
              <a:t>Synthetic</a:t>
            </a:r>
            <a:r>
              <a:rPr lang="zh-CN" altLang="en-US" dirty="0"/>
              <a:t> </a:t>
            </a:r>
            <a:r>
              <a:rPr lang="en-US" altLang="zh-CN" dirty="0"/>
              <a:t>Data</a:t>
            </a:r>
            <a:r>
              <a:rPr lang="zh-CN" altLang="en-US" dirty="0"/>
              <a:t> </a:t>
            </a:r>
            <a:r>
              <a:rPr lang="en-US" altLang="zh-CN" dirty="0"/>
              <a:t>Challenge”</a:t>
            </a:r>
            <a:r>
              <a:rPr lang="zh-CN" altLang="en-US" dirty="0"/>
              <a:t> </a:t>
            </a:r>
            <a:r>
              <a:rPr lang="en-US" altLang="zh-CN" dirty="0"/>
              <a:t>hosted</a:t>
            </a:r>
            <a:r>
              <a:rPr lang="zh-CN" altLang="en-US" dirty="0"/>
              <a:t> </a:t>
            </a:r>
            <a:r>
              <a:rPr lang="en-US" altLang="zh-CN" dirty="0"/>
              <a:t>by</a:t>
            </a:r>
            <a:r>
              <a:rPr lang="zh-CN" altLang="en-US" dirty="0"/>
              <a:t> </a:t>
            </a:r>
            <a:r>
              <a:rPr lang="en-US" altLang="zh-CN" dirty="0"/>
              <a:t>NIST,</a:t>
            </a:r>
            <a:r>
              <a:rPr lang="zh-CN" altLang="en-US" dirty="0"/>
              <a:t> </a:t>
            </a:r>
            <a:r>
              <a:rPr lang="en-US" altLang="zh-CN" dirty="0"/>
              <a:t>the</a:t>
            </a:r>
            <a:r>
              <a:rPr lang="zh-CN" altLang="en-US" dirty="0"/>
              <a:t> </a:t>
            </a:r>
            <a:r>
              <a:rPr lang="en-US" altLang="zh-CN" dirty="0"/>
              <a:t>GAN-based</a:t>
            </a:r>
            <a:r>
              <a:rPr lang="zh-CN" altLang="en-US" dirty="0"/>
              <a:t> </a:t>
            </a:r>
            <a:r>
              <a:rPr lang="en-US" altLang="zh-CN" dirty="0"/>
              <a:t>method</a:t>
            </a:r>
            <a:r>
              <a:rPr lang="zh-CN" altLang="en-US" dirty="0"/>
              <a:t> </a:t>
            </a:r>
            <a:r>
              <a:rPr lang="en-US" altLang="zh-CN" dirty="0"/>
              <a:t>cannot</a:t>
            </a:r>
            <a:r>
              <a:rPr lang="zh-CN" altLang="en-US" dirty="0"/>
              <a:t> </a:t>
            </a:r>
            <a:r>
              <a:rPr lang="en-US" altLang="zh-CN" dirty="0"/>
              <a:t>achieve</a:t>
            </a:r>
            <a:r>
              <a:rPr lang="zh-CN" altLang="en-US" dirty="0"/>
              <a:t> </a:t>
            </a:r>
            <a:r>
              <a:rPr lang="en-US" altLang="zh-CN" dirty="0"/>
              <a:t>satisfiable</a:t>
            </a:r>
            <a:r>
              <a:rPr lang="zh-CN" altLang="en-US" dirty="0"/>
              <a:t> </a:t>
            </a:r>
            <a:r>
              <a:rPr lang="en-US" altLang="zh-CN" dirty="0"/>
              <a:t>performance</a:t>
            </a:r>
            <a:r>
              <a:rPr lang="zh-CN" altLang="en-US" dirty="0"/>
              <a:t> </a:t>
            </a:r>
            <a:r>
              <a:rPr lang="en-US" altLang="zh-CN" dirty="0"/>
              <a:t>for</a:t>
            </a:r>
            <a:r>
              <a:rPr lang="zh-CN" altLang="en-US" dirty="0"/>
              <a:t> </a:t>
            </a:r>
            <a:r>
              <a:rPr lang="en-US" altLang="zh-CN" dirty="0"/>
              <a:t>high-dimensional</a:t>
            </a:r>
            <a:r>
              <a:rPr lang="zh-CN" altLang="en-US" dirty="0"/>
              <a:t> </a:t>
            </a:r>
            <a:r>
              <a:rPr lang="en-US" altLang="zh-CN" dirty="0"/>
              <a:t>tabular</a:t>
            </a:r>
            <a:r>
              <a:rPr lang="zh-CN" altLang="en-US" dirty="0"/>
              <a:t> </a:t>
            </a:r>
            <a:r>
              <a:rPr lang="en-US" altLang="zh-CN" dirty="0"/>
              <a:t>data.</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20</a:t>
            </a:fld>
            <a:endParaRPr lang="zh-CN" altLang="en-US"/>
          </a:p>
        </p:txBody>
      </p:sp>
    </p:spTree>
    <p:extLst>
      <p:ext uri="{BB962C8B-B14F-4D97-AF65-F5344CB8AC3E}">
        <p14:creationId xmlns:p14="http://schemas.microsoft.com/office/powerpoint/2010/main" val="1938580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baseline="0" dirty="0"/>
              <a:t>The</a:t>
            </a:r>
            <a:r>
              <a:rPr lang="zh-CN" altLang="en-US" baseline="0" dirty="0"/>
              <a:t> </a:t>
            </a:r>
            <a:r>
              <a:rPr lang="en-US" altLang="zh-CN" baseline="0" dirty="0"/>
              <a:t>general</a:t>
            </a:r>
            <a:r>
              <a:rPr lang="zh-CN" altLang="en-US" baseline="0" dirty="0"/>
              <a:t> </a:t>
            </a:r>
            <a:r>
              <a:rPr lang="en-US" altLang="zh-CN" baseline="0" dirty="0"/>
              <a:t>idea</a:t>
            </a:r>
            <a:r>
              <a:rPr lang="zh-CN" altLang="en-US" baseline="0" dirty="0"/>
              <a:t> </a:t>
            </a:r>
            <a:r>
              <a:rPr lang="en-US" altLang="zh-CN" baseline="0" dirty="0"/>
              <a:t>of</a:t>
            </a:r>
            <a:r>
              <a:rPr lang="zh-CN" altLang="en-US" baseline="0" dirty="0"/>
              <a:t> </a:t>
            </a:r>
            <a:r>
              <a:rPr lang="en-US" altLang="zh-CN" baseline="0" dirty="0" err="1"/>
              <a:t>PrivSyn</a:t>
            </a:r>
            <a:r>
              <a:rPr lang="zh-CN" altLang="en-US" baseline="0" dirty="0"/>
              <a:t> </a:t>
            </a:r>
            <a:r>
              <a:rPr lang="en-US" altLang="zh-CN" baseline="0" dirty="0"/>
              <a:t>is</a:t>
            </a:r>
            <a:r>
              <a:rPr lang="zh-CN" altLang="en-US" baseline="0" dirty="0"/>
              <a:t> </a:t>
            </a:r>
            <a:r>
              <a:rPr lang="en-US" altLang="zh-CN" baseline="0" dirty="0"/>
              <a:t>extracting</a:t>
            </a:r>
            <a:r>
              <a:rPr lang="zh-CN" altLang="en-US" baseline="0" dirty="0"/>
              <a:t> </a:t>
            </a:r>
            <a:r>
              <a:rPr lang="en-US" altLang="zh-CN" baseline="0" dirty="0"/>
              <a:t>a</a:t>
            </a:r>
            <a:r>
              <a:rPr lang="zh-CN" altLang="en-US" baseline="0" dirty="0"/>
              <a:t> </a:t>
            </a:r>
            <a:r>
              <a:rPr lang="en-US" altLang="zh-CN" baseline="0" dirty="0"/>
              <a:t>set</a:t>
            </a:r>
            <a:r>
              <a:rPr lang="zh-CN" altLang="en-US" baseline="0" dirty="0"/>
              <a:t> </a:t>
            </a:r>
            <a:r>
              <a:rPr lang="en-US" altLang="zh-CN" baseline="0" dirty="0"/>
              <a:t>of</a:t>
            </a:r>
            <a:r>
              <a:rPr lang="zh-CN" altLang="en-US" baseline="0" dirty="0"/>
              <a:t> </a:t>
            </a:r>
            <a:r>
              <a:rPr lang="en-US" altLang="zh-CN" baseline="0" dirty="0"/>
              <a:t>low-dimensional</a:t>
            </a:r>
            <a:r>
              <a:rPr lang="zh-CN" altLang="en-US" baseline="0" dirty="0"/>
              <a:t> </a:t>
            </a:r>
            <a:r>
              <a:rPr lang="en-US" altLang="zh-CN" baseline="0" dirty="0"/>
              <a:t>marginal</a:t>
            </a:r>
            <a:r>
              <a:rPr lang="zh-CN" altLang="en-US" baseline="0" dirty="0"/>
              <a:t> </a:t>
            </a:r>
            <a:r>
              <a:rPr lang="en-US" altLang="zh-CN" baseline="0" dirty="0"/>
              <a:t>tables</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original</a:t>
            </a:r>
            <a:r>
              <a:rPr lang="zh-CN" altLang="en-US" baseline="0" dirty="0"/>
              <a:t> </a:t>
            </a:r>
            <a:r>
              <a:rPr lang="en-US" altLang="zh-CN" baseline="0" dirty="0"/>
              <a:t>dataset</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differentially</a:t>
            </a:r>
            <a:r>
              <a:rPr lang="zh-CN" altLang="en-US" baseline="0" dirty="0"/>
              <a:t> </a:t>
            </a:r>
            <a:r>
              <a:rPr lang="en-US" altLang="zh-CN" baseline="0" dirty="0"/>
              <a:t>private</a:t>
            </a:r>
            <a:r>
              <a:rPr lang="zh-CN" altLang="en-US" baseline="0" dirty="0"/>
              <a:t> </a:t>
            </a:r>
            <a:r>
              <a:rPr lang="en-US" altLang="zh-CN" baseline="0" dirty="0"/>
              <a:t>manner.</a:t>
            </a:r>
            <a:r>
              <a:rPr lang="zh-CN" altLang="en-US" baseline="0" dirty="0"/>
              <a:t> </a:t>
            </a:r>
            <a:r>
              <a:rPr lang="en-US" altLang="zh-CN" baseline="0" dirty="0"/>
              <a:t>The</a:t>
            </a:r>
            <a:r>
              <a:rPr lang="zh-CN" altLang="en-US" baseline="0" dirty="0"/>
              <a:t> </a:t>
            </a:r>
            <a:r>
              <a:rPr lang="en-US" altLang="zh-CN" baseline="0" dirty="0"/>
              <a:t>marginal</a:t>
            </a:r>
            <a:r>
              <a:rPr lang="zh-CN" altLang="en-US" baseline="0" dirty="0"/>
              <a:t> </a:t>
            </a:r>
            <a:r>
              <a:rPr lang="en-US" altLang="zh-CN" baseline="0" dirty="0"/>
              <a:t>tables</a:t>
            </a:r>
            <a:r>
              <a:rPr lang="zh-CN" altLang="en-US" baseline="0" dirty="0"/>
              <a:t> </a:t>
            </a:r>
            <a:r>
              <a:rPr lang="en-US" altLang="zh-CN" baseline="0" dirty="0"/>
              <a:t>can</a:t>
            </a:r>
            <a:r>
              <a:rPr lang="zh-CN" altLang="en-US" baseline="0" dirty="0"/>
              <a:t> </a:t>
            </a:r>
            <a:r>
              <a:rPr lang="en-US" altLang="zh-CN" baseline="0" dirty="0"/>
              <a:t>capture</a:t>
            </a:r>
            <a:r>
              <a:rPr lang="zh-CN" altLang="en-US" baseline="0" dirty="0"/>
              <a:t> </a:t>
            </a:r>
            <a:r>
              <a:rPr lang="en-US" altLang="zh-CN" baseline="0" dirty="0"/>
              <a:t>the</a:t>
            </a:r>
            <a:r>
              <a:rPr lang="zh-CN" altLang="en-US" baseline="0" dirty="0"/>
              <a:t> </a:t>
            </a:r>
            <a:r>
              <a:rPr lang="en-US" altLang="zh-CN" baseline="0" dirty="0"/>
              <a:t>joint</a:t>
            </a:r>
            <a:r>
              <a:rPr lang="zh-CN" altLang="en-US" baseline="0" dirty="0"/>
              <a:t> </a:t>
            </a:r>
            <a:r>
              <a:rPr lang="en-US" altLang="zh-CN" baseline="0" dirty="0"/>
              <a:t>distribution</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subset</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attributes.</a:t>
            </a:r>
            <a:r>
              <a:rPr lang="zh-CN" altLang="en-US" baseline="0" dirty="0"/>
              <a:t> </a:t>
            </a:r>
            <a:r>
              <a:rPr lang="en-US" altLang="zh-CN" baseline="0" dirty="0"/>
              <a:t>After</a:t>
            </a:r>
            <a:r>
              <a:rPr lang="zh-CN" altLang="en-US" baseline="0" dirty="0"/>
              <a:t> </a:t>
            </a:r>
            <a:r>
              <a:rPr lang="en-US" altLang="zh-CN" baseline="0" dirty="0"/>
              <a:t>obtaining</a:t>
            </a:r>
            <a:r>
              <a:rPr lang="zh-CN" altLang="en-US" baseline="0" dirty="0"/>
              <a:t> </a:t>
            </a:r>
            <a:r>
              <a:rPr lang="en-US" altLang="zh-CN" baseline="0" dirty="0"/>
              <a:t>these</a:t>
            </a:r>
            <a:r>
              <a:rPr lang="zh-CN" altLang="en-US" baseline="0" dirty="0"/>
              <a:t> </a:t>
            </a:r>
            <a:r>
              <a:rPr lang="en-US" altLang="zh-CN" baseline="0" dirty="0"/>
              <a:t>differentially</a:t>
            </a:r>
            <a:r>
              <a:rPr lang="zh-CN" altLang="en-US" baseline="0" dirty="0"/>
              <a:t> </a:t>
            </a:r>
            <a:r>
              <a:rPr lang="en-US" altLang="zh-CN" baseline="0" dirty="0"/>
              <a:t>private</a:t>
            </a:r>
            <a:r>
              <a:rPr lang="zh-CN" altLang="en-US" baseline="0" dirty="0"/>
              <a:t> </a:t>
            </a:r>
            <a:r>
              <a:rPr lang="en-US" altLang="zh-CN" baseline="0" dirty="0"/>
              <a:t>marginal</a:t>
            </a:r>
            <a:r>
              <a:rPr lang="zh-CN" altLang="en-US" baseline="0" dirty="0"/>
              <a:t> </a:t>
            </a:r>
            <a:r>
              <a:rPr lang="en-US" altLang="zh-CN" baseline="0" dirty="0"/>
              <a:t>tables,</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generate</a:t>
            </a:r>
            <a:r>
              <a:rPr lang="zh-CN" altLang="en-US" baseline="0" dirty="0"/>
              <a:t> </a:t>
            </a:r>
            <a:r>
              <a:rPr lang="en-US" altLang="zh-CN" baseline="0" dirty="0"/>
              <a:t>a</a:t>
            </a:r>
            <a:r>
              <a:rPr lang="zh-CN" altLang="en-US" baseline="0" dirty="0"/>
              <a:t> </a:t>
            </a:r>
            <a:r>
              <a:rPr lang="en-US" altLang="zh-CN" baseline="0" dirty="0"/>
              <a:t>synthetic</a:t>
            </a:r>
            <a:r>
              <a:rPr lang="zh-CN" altLang="en-US" baseline="0" dirty="0"/>
              <a:t> </a:t>
            </a:r>
            <a:r>
              <a:rPr lang="en-US" altLang="zh-CN" baseline="0" dirty="0"/>
              <a:t>dataset</a:t>
            </a:r>
            <a:r>
              <a:rPr lang="zh-CN" altLang="en-US" baseline="0" dirty="0"/>
              <a:t> </a:t>
            </a:r>
            <a:r>
              <a:rPr lang="en-US" altLang="zh-CN" baseline="0" dirty="0"/>
              <a:t>from</a:t>
            </a:r>
            <a:r>
              <a:rPr lang="zh-CN" altLang="en-US" baseline="0" dirty="0"/>
              <a:t> </a:t>
            </a:r>
            <a:r>
              <a:rPr lang="en-US" altLang="zh-CN" baseline="0" dirty="0"/>
              <a:t>them.</a:t>
            </a:r>
            <a:r>
              <a:rPr lang="zh-CN" altLang="en-US" baseline="0" dirty="0"/>
              <a:t> </a:t>
            </a:r>
            <a:r>
              <a:rPr lang="en-US" altLang="zh-CN" baseline="0" dirty="0"/>
              <a:t>Note</a:t>
            </a:r>
            <a:r>
              <a:rPr lang="zh-CN" altLang="en-US" baseline="0" dirty="0"/>
              <a:t> </a:t>
            </a:r>
            <a:r>
              <a:rPr lang="en-US" altLang="zh-CN" baseline="0" dirty="0"/>
              <a:t>that,</a:t>
            </a:r>
            <a:r>
              <a:rPr lang="zh-CN" altLang="en-US" baseline="0" dirty="0"/>
              <a:t> </a:t>
            </a:r>
            <a:r>
              <a:rPr lang="en-US" altLang="zh-CN" baseline="0" dirty="0"/>
              <a:t>different</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graphical</a:t>
            </a:r>
            <a:r>
              <a:rPr lang="zh-CN" altLang="en-US" baseline="0" dirty="0"/>
              <a:t> </a:t>
            </a:r>
            <a:r>
              <a:rPr lang="en-US" altLang="zh-CN" baseline="0" dirty="0"/>
              <a:t>model</a:t>
            </a:r>
            <a:r>
              <a:rPr lang="zh-CN" altLang="en-US" baseline="0" dirty="0"/>
              <a:t> </a:t>
            </a:r>
            <a:r>
              <a:rPr lang="en-US" altLang="zh-CN" baseline="0" dirty="0"/>
              <a:t>based</a:t>
            </a:r>
            <a:r>
              <a:rPr lang="zh-CN" altLang="en-US" baseline="0" dirty="0"/>
              <a:t> </a:t>
            </a:r>
            <a:r>
              <a:rPr lang="en-US" altLang="zh-CN" baseline="0" dirty="0"/>
              <a:t>methods,</a:t>
            </a:r>
            <a:r>
              <a:rPr lang="zh-CN" altLang="en-US" baseline="0" dirty="0"/>
              <a:t> </a:t>
            </a:r>
            <a:r>
              <a:rPr lang="en-US" altLang="zh-CN" baseline="0" dirty="0" err="1"/>
              <a:t>PrivSyn</a:t>
            </a:r>
            <a:r>
              <a:rPr lang="zh-CN" altLang="en-US" baseline="0" dirty="0"/>
              <a:t> </a:t>
            </a:r>
            <a:r>
              <a:rPr lang="en-US" altLang="zh-CN" baseline="0" dirty="0"/>
              <a:t>can</a:t>
            </a:r>
            <a:r>
              <a:rPr lang="zh-CN" altLang="en-US" baseline="0" dirty="0"/>
              <a:t> </a:t>
            </a:r>
            <a:r>
              <a:rPr lang="en-US" altLang="zh-CN" baseline="0" dirty="0"/>
              <a:t>support</a:t>
            </a:r>
            <a:r>
              <a:rPr lang="zh-CN" altLang="en-US" baseline="0" dirty="0"/>
              <a:t> </a:t>
            </a:r>
            <a:r>
              <a:rPr lang="en-US" altLang="zh-CN" baseline="0" dirty="0"/>
              <a:t>arbitrary</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marginal</a:t>
            </a:r>
            <a:r>
              <a:rPr lang="zh-CN" altLang="en-US" baseline="0" dirty="0"/>
              <a:t> </a:t>
            </a:r>
            <a:r>
              <a:rPr lang="en-US" altLang="zh-CN" baseline="0" dirty="0"/>
              <a:t>tables.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a:t>
            </a:r>
            <a:r>
              <a:rPr lang="zh-CN" altLang="en-US" baseline="0" dirty="0"/>
              <a:t> </a:t>
            </a:r>
            <a:r>
              <a:rPr lang="en-US" altLang="zh-CN" baseline="0" dirty="0"/>
              <a:t>design</a:t>
            </a:r>
            <a:r>
              <a:rPr lang="zh-CN" altLang="en-US" baseline="0" dirty="0"/>
              <a:t> </a:t>
            </a:r>
            <a:r>
              <a:rPr lang="en-US" altLang="zh-CN" baseline="0" dirty="0"/>
              <a:t>of</a:t>
            </a:r>
            <a:r>
              <a:rPr lang="zh-CN" altLang="en-US" baseline="0" dirty="0"/>
              <a:t> </a:t>
            </a:r>
            <a:r>
              <a:rPr lang="en-US" altLang="zh-CN" baseline="0" dirty="0" err="1"/>
              <a:t>PrivSyn</a:t>
            </a:r>
            <a:r>
              <a:rPr lang="zh-CN" altLang="en-US" baseline="0" dirty="0"/>
              <a:t> </a:t>
            </a:r>
            <a:r>
              <a:rPr lang="en-US" altLang="zh-CN" baseline="0" dirty="0"/>
              <a:t>has</a:t>
            </a:r>
            <a:r>
              <a:rPr lang="zh-CN" altLang="en-US" baseline="0" dirty="0"/>
              <a:t> </a:t>
            </a:r>
            <a:r>
              <a:rPr lang="en-US" altLang="zh-CN" baseline="0" dirty="0"/>
              <a:t>two</a:t>
            </a:r>
            <a:r>
              <a:rPr lang="zh-CN" altLang="en-US" baseline="0" dirty="0"/>
              <a:t> </a:t>
            </a:r>
            <a:r>
              <a:rPr lang="en-US" altLang="zh-CN" baseline="0" dirty="0"/>
              <a:t>challenges:</a:t>
            </a:r>
            <a:r>
              <a:rPr lang="zh-CN" altLang="en-US" baseline="0" dirty="0"/>
              <a:t> </a:t>
            </a:r>
            <a:r>
              <a:rPr lang="en-US" altLang="zh-CN" baseline="0" dirty="0"/>
              <a:t>The</a:t>
            </a:r>
            <a:r>
              <a:rPr lang="zh-CN" altLang="en-US" baseline="0" dirty="0"/>
              <a:t> </a:t>
            </a:r>
            <a:r>
              <a:rPr lang="en-US" altLang="zh-CN" baseline="0" dirty="0"/>
              <a:t>first</a:t>
            </a:r>
            <a:r>
              <a:rPr lang="zh-CN" altLang="en-US" baseline="0" dirty="0"/>
              <a:t> </a:t>
            </a:r>
            <a:r>
              <a:rPr lang="en-US" altLang="zh-CN" baseline="0" dirty="0"/>
              <a:t>challenge</a:t>
            </a:r>
            <a:r>
              <a:rPr lang="zh-CN" altLang="en-US" baseline="0" dirty="0"/>
              <a:t> </a:t>
            </a:r>
            <a:r>
              <a:rPr lang="en-US" altLang="zh-CN" baseline="0" dirty="0"/>
              <a:t>is</a:t>
            </a:r>
            <a:r>
              <a:rPr lang="zh-CN" altLang="en-US" baseline="0" dirty="0"/>
              <a:t> </a:t>
            </a:r>
            <a:r>
              <a:rPr lang="en-US" altLang="zh-CN" baseline="0" dirty="0"/>
              <a:t>how</a:t>
            </a:r>
            <a:r>
              <a:rPr lang="zh-CN" altLang="en-US" baseline="0" dirty="0"/>
              <a:t> </a:t>
            </a:r>
            <a:r>
              <a:rPr lang="en-US" altLang="zh-CN" baseline="0" dirty="0"/>
              <a:t>to choose a set of marginals that captures as</a:t>
            </a:r>
            <a:r>
              <a:rPr lang="zh-CN" altLang="en-US" baseline="0" dirty="0"/>
              <a:t> </a:t>
            </a:r>
            <a:r>
              <a:rPr lang="en-US" altLang="zh-CN" baseline="0" dirty="0"/>
              <a:t>much</a:t>
            </a:r>
            <a:r>
              <a:rPr lang="zh-CN" altLang="en-US" baseline="0" dirty="0"/>
              <a:t> </a:t>
            </a:r>
            <a:r>
              <a:rPr lang="en-US" altLang="zh-CN" baseline="0" dirty="0"/>
              <a:t>as correlation information</a:t>
            </a:r>
            <a:r>
              <a:rPr lang="zh-CN" altLang="en-US" baseline="0" dirty="0"/>
              <a:t> </a:t>
            </a:r>
            <a:r>
              <a:rPr lang="en-US" altLang="zh-CN" baseline="0" dirty="0"/>
              <a:t>and</a:t>
            </a:r>
            <a:r>
              <a:rPr lang="zh-CN" altLang="en-US" baseline="0" dirty="0"/>
              <a:t> </a:t>
            </a:r>
            <a:r>
              <a:rPr lang="en-US" altLang="zh-CN" baseline="0" dirty="0"/>
              <a:t>avoid</a:t>
            </a:r>
            <a:r>
              <a:rPr lang="zh-CN" altLang="en-US" baseline="0" dirty="0"/>
              <a:t> </a:t>
            </a:r>
            <a:r>
              <a:rPr lang="en-US" altLang="zh-CN" baseline="0" dirty="0"/>
              <a:t>excessive</a:t>
            </a:r>
            <a:r>
              <a:rPr lang="zh-CN" altLang="en-US" baseline="0" dirty="0"/>
              <a:t> </a:t>
            </a:r>
            <a:r>
              <a:rPr lang="en-US" altLang="zh-CN" baseline="0" dirty="0"/>
              <a:t>noise;</a:t>
            </a:r>
            <a:r>
              <a:rPr lang="zh-CN" altLang="en-US" baseline="0" dirty="0"/>
              <a:t> </a:t>
            </a:r>
            <a:r>
              <a:rPr lang="en-US" altLang="zh-CN" baseline="0" dirty="0"/>
              <a:t>the</a:t>
            </a:r>
            <a:r>
              <a:rPr lang="zh-CN" altLang="en-US" baseline="0" dirty="0"/>
              <a:t> </a:t>
            </a:r>
            <a:r>
              <a:rPr lang="en-US" altLang="zh-CN" baseline="0" dirty="0"/>
              <a:t>second</a:t>
            </a:r>
            <a:r>
              <a:rPr lang="zh-CN" altLang="en-US" baseline="0" dirty="0"/>
              <a:t> </a:t>
            </a:r>
            <a:r>
              <a:rPr lang="en-US" altLang="zh-CN" baseline="0" dirty="0"/>
              <a:t>challenge</a:t>
            </a:r>
            <a:r>
              <a:rPr lang="zh-CN" altLang="en-US" baseline="0" dirty="0"/>
              <a:t> </a:t>
            </a:r>
            <a:r>
              <a:rPr lang="en-US" altLang="zh-CN" baseline="0" dirty="0"/>
              <a:t>is</a:t>
            </a:r>
            <a:r>
              <a:rPr lang="zh-CN" altLang="en-US" baseline="0" dirty="0"/>
              <a:t> </a:t>
            </a:r>
            <a:r>
              <a:rPr lang="en-US" altLang="zh-CN" baseline="0" dirty="0"/>
              <a:t>how</a:t>
            </a:r>
            <a:r>
              <a:rPr lang="zh-CN" altLang="en-US" baseline="0" dirty="0"/>
              <a:t> </a:t>
            </a:r>
            <a:r>
              <a:rPr lang="en-US" altLang="zh-CN" baseline="0" dirty="0"/>
              <a:t>to</a:t>
            </a:r>
            <a:r>
              <a:rPr lang="zh-CN" altLang="en-US" baseline="0" dirty="0"/>
              <a:t> </a:t>
            </a:r>
            <a:r>
              <a:rPr lang="en-US" altLang="zh-CN" baseline="0" dirty="0"/>
              <a:t>generate</a:t>
            </a:r>
            <a:r>
              <a:rPr lang="zh-CN" altLang="en-US" baseline="0" dirty="0"/>
              <a:t> </a:t>
            </a:r>
            <a:r>
              <a:rPr lang="en-US" altLang="zh-CN" baseline="0" dirty="0"/>
              <a:t>a</a:t>
            </a:r>
            <a:r>
              <a:rPr lang="zh-CN" altLang="en-US" baseline="0" dirty="0"/>
              <a:t> </a:t>
            </a:r>
            <a:r>
              <a:rPr lang="en-US" altLang="zh-CN" baseline="0" dirty="0"/>
              <a:t>synthetic</a:t>
            </a:r>
            <a:r>
              <a:rPr lang="zh-CN" altLang="en-US" baseline="0" dirty="0"/>
              <a:t> </a:t>
            </a:r>
            <a:r>
              <a:rPr lang="en-US" altLang="zh-CN" baseline="0" dirty="0"/>
              <a:t>dataset</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selected</a:t>
            </a:r>
            <a:r>
              <a:rPr lang="zh-CN" altLang="en-US" baseline="0" dirty="0"/>
              <a:t> </a:t>
            </a:r>
            <a:r>
              <a:rPr lang="en-US" altLang="zh-CN" baseline="0" dirty="0"/>
              <a:t>marginals.</a:t>
            </a:r>
          </a:p>
        </p:txBody>
      </p:sp>
      <p:sp>
        <p:nvSpPr>
          <p:cNvPr id="4" name="灯片编号占位符 3"/>
          <p:cNvSpPr>
            <a:spLocks noGrp="1"/>
          </p:cNvSpPr>
          <p:nvPr>
            <p:ph type="sldNum" sz="quarter" idx="10"/>
          </p:nvPr>
        </p:nvSpPr>
        <p:spPr/>
        <p:txBody>
          <a:bodyPr/>
          <a:lstStyle/>
          <a:p>
            <a:fld id="{7C59CDEB-3B02-455D-8F16-CC846640292C}" type="slidenum">
              <a:rPr lang="zh-CN" altLang="en-US" smtClean="0"/>
              <a:t>21</a:t>
            </a:fld>
            <a:endParaRPr lang="zh-CN" altLang="en-US"/>
          </a:p>
        </p:txBody>
      </p:sp>
    </p:spTree>
    <p:extLst>
      <p:ext uri="{BB962C8B-B14F-4D97-AF65-F5344CB8AC3E}">
        <p14:creationId xmlns:p14="http://schemas.microsoft.com/office/powerpoint/2010/main" val="3461574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baseline="0" dirty="0"/>
              <a:t>For</a:t>
            </a:r>
            <a:r>
              <a:rPr lang="zh-CN" altLang="en-US" baseline="0" dirty="0"/>
              <a:t> </a:t>
            </a:r>
            <a:r>
              <a:rPr lang="en-US" altLang="zh-CN" baseline="0" dirty="0"/>
              <a:t>marginal</a:t>
            </a:r>
            <a:r>
              <a:rPr lang="zh-CN" altLang="en-US" baseline="0" dirty="0"/>
              <a:t> </a:t>
            </a:r>
            <a:r>
              <a:rPr lang="en-US" altLang="zh-CN" baseline="0" dirty="0"/>
              <a:t>selection,</a:t>
            </a:r>
            <a:r>
              <a:rPr lang="zh-CN" altLang="en-US" baseline="0" dirty="0"/>
              <a:t> </a:t>
            </a:r>
            <a:r>
              <a:rPr lang="en-US" altLang="zh-CN" baseline="0" dirty="0"/>
              <a:t>we</a:t>
            </a:r>
            <a:r>
              <a:rPr lang="zh-CN" altLang="en-US" baseline="0" dirty="0"/>
              <a:t> </a:t>
            </a:r>
            <a:r>
              <a:rPr lang="en-US" altLang="zh-CN" baseline="0" dirty="0"/>
              <a:t>propose</a:t>
            </a:r>
            <a:r>
              <a:rPr lang="zh-CN" altLang="en-US" baseline="0" dirty="0"/>
              <a:t> </a:t>
            </a:r>
            <a:r>
              <a:rPr lang="en-US" altLang="zh-CN" baseline="0" dirty="0"/>
              <a:t>a</a:t>
            </a:r>
            <a:r>
              <a:rPr lang="zh-CN" altLang="en-US" baseline="0" dirty="0"/>
              <a:t> </a:t>
            </a:r>
            <a:r>
              <a:rPr lang="en-US" altLang="zh-CN" baseline="0" dirty="0"/>
              <a:t>new</a:t>
            </a:r>
            <a:r>
              <a:rPr lang="zh-CN" altLang="en-US" baseline="0" dirty="0"/>
              <a:t> </a:t>
            </a:r>
            <a:r>
              <a:rPr lang="en-US" altLang="zh-CN" baseline="0" dirty="0"/>
              <a:t>method</a:t>
            </a:r>
            <a:r>
              <a:rPr lang="zh-CN" altLang="en-US" baseline="0" dirty="0"/>
              <a:t> </a:t>
            </a:r>
            <a:r>
              <a:rPr lang="en-US" altLang="zh-CN" baseline="0" dirty="0"/>
              <a:t>called</a:t>
            </a:r>
            <a:r>
              <a:rPr lang="zh-CN" altLang="en-US" baseline="0" dirty="0"/>
              <a:t> </a:t>
            </a:r>
            <a:r>
              <a:rPr lang="en-US" altLang="zh-CN" baseline="0" dirty="0" err="1"/>
              <a:t>DenseMarg</a:t>
            </a:r>
            <a:r>
              <a:rPr lang="en-US" altLang="zh-CN" baseline="0" dirty="0"/>
              <a:t>.</a:t>
            </a:r>
            <a:r>
              <a:rPr lang="zh-CN" altLang="en-US" baseline="0" dirty="0"/>
              <a:t> </a:t>
            </a:r>
            <a:r>
              <a:rPr lang="en-US" altLang="zh-CN" baseline="0" dirty="0"/>
              <a:t>It</a:t>
            </a:r>
            <a:r>
              <a:rPr lang="zh-CN" altLang="en-US" baseline="0" dirty="0"/>
              <a:t> </a:t>
            </a:r>
            <a:r>
              <a:rPr lang="en-US" altLang="zh-CN" baseline="0" dirty="0"/>
              <a:t>first</a:t>
            </a:r>
            <a:r>
              <a:rPr lang="zh-CN" altLang="en-US" baseline="0" dirty="0"/>
              <a:t> </a:t>
            </a:r>
            <a:r>
              <a:rPr lang="en-US" altLang="zh-CN" baseline="0" dirty="0"/>
              <a:t>considers</a:t>
            </a:r>
            <a:r>
              <a:rPr lang="zh-CN" altLang="en-US" baseline="0" dirty="0"/>
              <a:t> </a:t>
            </a:r>
            <a:r>
              <a:rPr lang="en-US" altLang="zh-CN" baseline="0" dirty="0"/>
              <a:t>all</a:t>
            </a:r>
            <a:r>
              <a:rPr lang="zh-CN" altLang="en-US" baseline="0" dirty="0"/>
              <a:t> </a:t>
            </a:r>
            <a:r>
              <a:rPr lang="en-US" altLang="zh-CN" baseline="0" dirty="0"/>
              <a:t>two</a:t>
            </a:r>
            <a:r>
              <a:rPr lang="zh-CN" altLang="en-US" baseline="0" dirty="0"/>
              <a:t> </a:t>
            </a:r>
            <a:r>
              <a:rPr lang="en-US" altLang="zh-CN" baseline="0" dirty="0"/>
              <a:t>way</a:t>
            </a:r>
            <a:r>
              <a:rPr lang="zh-CN" altLang="en-US" baseline="0" dirty="0"/>
              <a:t> </a:t>
            </a:r>
            <a:r>
              <a:rPr lang="en-US" altLang="zh-CN" baseline="0" dirty="0"/>
              <a:t>marginals.</a:t>
            </a:r>
            <a:r>
              <a:rPr lang="zh-CN" altLang="en-US" baseline="0" dirty="0"/>
              <a:t> </a:t>
            </a:r>
            <a:r>
              <a:rPr lang="en-US" altLang="zh-CN" baseline="0" dirty="0"/>
              <a:t>For</a:t>
            </a:r>
            <a:r>
              <a:rPr lang="zh-CN" altLang="en-US" baseline="0" dirty="0"/>
              <a:t> </a:t>
            </a:r>
            <a:r>
              <a:rPr lang="en-US" altLang="zh-CN" baseline="0" dirty="0"/>
              <a:t>instance,</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example,</a:t>
            </a:r>
            <a:r>
              <a:rPr lang="zh-CN" altLang="en-US" baseline="0" dirty="0"/>
              <a:t> </a:t>
            </a:r>
            <a:r>
              <a:rPr lang="en-US" altLang="zh-CN" baseline="0" dirty="0"/>
              <a:t>we</a:t>
            </a:r>
            <a:r>
              <a:rPr lang="zh-CN" altLang="en-US" baseline="0" dirty="0"/>
              <a:t> </a:t>
            </a:r>
            <a:r>
              <a:rPr lang="en-US" altLang="zh-CN" baseline="0" dirty="0"/>
              <a:t>have</a:t>
            </a:r>
            <a:r>
              <a:rPr lang="zh-CN" altLang="en-US" baseline="0" dirty="0"/>
              <a:t> </a:t>
            </a:r>
            <a:r>
              <a:rPr lang="en-US" altLang="zh-CN" baseline="0" dirty="0"/>
              <a:t>four</a:t>
            </a:r>
            <a:r>
              <a:rPr lang="zh-CN" altLang="en-US" baseline="0" dirty="0"/>
              <a:t> </a:t>
            </a:r>
            <a:r>
              <a:rPr lang="en-US" altLang="zh-CN" baseline="0" dirty="0"/>
              <a:t>attributes,</a:t>
            </a:r>
            <a:r>
              <a:rPr lang="zh-CN" altLang="en-US" baseline="0" dirty="0"/>
              <a:t> </a:t>
            </a:r>
            <a:r>
              <a:rPr lang="en-US" altLang="zh-CN" baseline="0" dirty="0"/>
              <a:t>and</a:t>
            </a:r>
            <a:r>
              <a:rPr lang="zh-CN" altLang="en-US" baseline="0" dirty="0"/>
              <a:t> </a:t>
            </a:r>
            <a:r>
              <a:rPr lang="en-US" altLang="zh-CN" baseline="0" dirty="0"/>
              <a:t>there</a:t>
            </a:r>
            <a:r>
              <a:rPr lang="zh-CN" altLang="en-US" baseline="0" dirty="0"/>
              <a:t> </a:t>
            </a:r>
            <a:r>
              <a:rPr lang="en-US" altLang="zh-CN" baseline="0" dirty="0"/>
              <a:t>are</a:t>
            </a:r>
            <a:r>
              <a:rPr lang="zh-CN" altLang="en-US" baseline="0" dirty="0"/>
              <a:t> </a:t>
            </a:r>
            <a:r>
              <a:rPr lang="en-US" altLang="zh-CN" baseline="0" dirty="0"/>
              <a:t>in</a:t>
            </a:r>
            <a:r>
              <a:rPr lang="zh-CN" altLang="en-US" baseline="0" dirty="0"/>
              <a:t> </a:t>
            </a:r>
            <a:r>
              <a:rPr lang="en-US" altLang="zh-CN" baseline="0" dirty="0"/>
              <a:t>total</a:t>
            </a:r>
            <a:r>
              <a:rPr lang="zh-CN" altLang="en-US" baseline="0" dirty="0"/>
              <a:t> </a:t>
            </a:r>
            <a:r>
              <a:rPr lang="en-US" altLang="zh-CN" baseline="0" dirty="0"/>
              <a:t>6</a:t>
            </a:r>
            <a:r>
              <a:rPr lang="zh-CN" altLang="en-US" baseline="0" dirty="0"/>
              <a:t> </a:t>
            </a:r>
            <a:r>
              <a:rPr lang="en-US" altLang="zh-CN" baseline="0" dirty="0"/>
              <a:t>two-way</a:t>
            </a:r>
            <a:r>
              <a:rPr lang="zh-CN" altLang="en-US" baseline="0" dirty="0"/>
              <a:t> </a:t>
            </a:r>
            <a:r>
              <a:rPr lang="en-US" altLang="zh-CN" baseline="0" dirty="0"/>
              <a:t>marginals,</a:t>
            </a:r>
            <a:r>
              <a:rPr lang="zh-CN" altLang="en-US" baseline="0" dirty="0"/>
              <a:t> </a:t>
            </a:r>
            <a:r>
              <a:rPr lang="en-US" altLang="zh-CN" baseline="0" dirty="0"/>
              <a:t>we</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determine</a:t>
            </a:r>
            <a:r>
              <a:rPr lang="zh-CN" altLang="en-US" baseline="0" dirty="0"/>
              <a:t> </a:t>
            </a:r>
            <a:r>
              <a:rPr lang="en-US" altLang="zh-CN" baseline="0" dirty="0"/>
              <a:t>which</a:t>
            </a:r>
            <a:r>
              <a:rPr lang="zh-CN" altLang="en-US" baseline="0" dirty="0"/>
              <a:t> </a:t>
            </a:r>
            <a:r>
              <a:rPr lang="en-US" altLang="zh-CN" baseline="0" dirty="0"/>
              <a:t>marginals</a:t>
            </a:r>
            <a:r>
              <a:rPr lang="zh-CN" altLang="en-US" baseline="0" dirty="0"/>
              <a:t> </a:t>
            </a:r>
            <a:r>
              <a:rPr lang="en-US" altLang="zh-CN" baseline="0" dirty="0"/>
              <a:t>to</a:t>
            </a:r>
            <a:r>
              <a:rPr lang="zh-CN" altLang="en-US" baseline="0" dirty="0"/>
              <a:t> </a:t>
            </a:r>
            <a:r>
              <a:rPr lang="en-US" altLang="zh-CN" baseline="0" dirty="0"/>
              <a:t>choose.</a:t>
            </a:r>
            <a:r>
              <a:rPr lang="zh-CN" altLang="en-US" baseline="0" dirty="0"/>
              <a:t> </a:t>
            </a:r>
            <a:endParaRPr lang="en-US" altLang="zh-CN" baseline="0" dirty="0"/>
          </a:p>
          <a:p>
            <a:r>
              <a:rPr lang="en-US" altLang="zh-CN" baseline="0" dirty="0"/>
              <a:t>In</a:t>
            </a:r>
            <a:r>
              <a:rPr lang="zh-CN" altLang="en-US" baseline="0" dirty="0"/>
              <a:t> </a:t>
            </a:r>
            <a:r>
              <a:rPr lang="en-US" altLang="zh-CN" baseline="0" dirty="0"/>
              <a:t>this</a:t>
            </a:r>
            <a:r>
              <a:rPr lang="zh-CN" altLang="en-US" baseline="0" dirty="0"/>
              <a:t> </a:t>
            </a:r>
            <a:r>
              <a:rPr lang="en-US" altLang="zh-CN" baseline="0" dirty="0"/>
              <a:t>process,</a:t>
            </a:r>
            <a:r>
              <a:rPr lang="zh-CN" altLang="en-US" baseline="0" dirty="0"/>
              <a:t> </a:t>
            </a:r>
            <a:r>
              <a:rPr lang="en-US" altLang="zh-CN" baseline="0" dirty="0"/>
              <a:t>we</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consider</a:t>
            </a:r>
            <a:r>
              <a:rPr lang="zh-CN" altLang="en-US" baseline="0" dirty="0"/>
              <a:t> </a:t>
            </a:r>
            <a:r>
              <a:rPr lang="en-US" altLang="zh-CN" baseline="0" dirty="0"/>
              <a:t>two</a:t>
            </a:r>
            <a:r>
              <a:rPr lang="zh-CN" altLang="en-US" baseline="0" dirty="0"/>
              <a:t> </a:t>
            </a:r>
            <a:r>
              <a:rPr lang="en-US" altLang="zh-CN" baseline="0" dirty="0"/>
              <a:t>sources</a:t>
            </a:r>
            <a:r>
              <a:rPr lang="zh-CN" altLang="en-US" baseline="0" dirty="0"/>
              <a:t> </a:t>
            </a:r>
            <a:r>
              <a:rPr lang="en-US" altLang="zh-CN" baseline="0" dirty="0"/>
              <a:t>of</a:t>
            </a:r>
            <a:r>
              <a:rPr lang="zh-CN" altLang="en-US" baseline="0" dirty="0"/>
              <a:t> </a:t>
            </a:r>
            <a:r>
              <a:rPr lang="en-US" altLang="zh-CN" baseline="0" dirty="0"/>
              <a:t>error.</a:t>
            </a:r>
            <a:r>
              <a:rPr lang="zh-CN" altLang="en-US" baseline="0" dirty="0"/>
              <a:t> </a:t>
            </a:r>
            <a:endParaRPr lang="en-US" altLang="zh-CN" baseline="0" dirty="0"/>
          </a:p>
          <a:p>
            <a:r>
              <a:rPr lang="en-US" altLang="zh-CN" baseline="0" dirty="0"/>
              <a:t>First,</a:t>
            </a:r>
            <a:r>
              <a:rPr lang="zh-CN" altLang="en-US" baseline="0" dirty="0"/>
              <a:t> </a:t>
            </a:r>
            <a:r>
              <a:rPr lang="en-US" altLang="zh-CN" baseline="0" dirty="0"/>
              <a:t>when</a:t>
            </a:r>
            <a:r>
              <a:rPr lang="zh-CN" altLang="en-US" baseline="0" dirty="0"/>
              <a:t> </a:t>
            </a:r>
            <a:r>
              <a:rPr lang="en-US" altLang="zh-CN" baseline="0" dirty="0"/>
              <a:t>a</a:t>
            </a:r>
            <a:r>
              <a:rPr lang="zh-CN" altLang="en-US" baseline="0" dirty="0"/>
              <a:t> </a:t>
            </a:r>
            <a:r>
              <a:rPr lang="en-US" altLang="zh-CN" baseline="0" dirty="0"/>
              <a:t>two-way</a:t>
            </a:r>
            <a:r>
              <a:rPr lang="zh-CN" altLang="en-US" baseline="0" dirty="0"/>
              <a:t> </a:t>
            </a:r>
            <a:r>
              <a:rPr lang="en-US" altLang="zh-CN" baseline="0" dirty="0"/>
              <a:t>marginal</a:t>
            </a:r>
            <a:r>
              <a:rPr lang="zh-CN" altLang="en-US" baseline="0" dirty="0"/>
              <a:t> </a:t>
            </a:r>
            <a:r>
              <a:rPr lang="en-US" altLang="zh-CN" baseline="0" dirty="0"/>
              <a:t>is</a:t>
            </a:r>
            <a:r>
              <a:rPr lang="zh-CN" altLang="en-US" baseline="0" dirty="0"/>
              <a:t> </a:t>
            </a:r>
            <a:r>
              <a:rPr lang="en-US" altLang="zh-CN" baseline="0" dirty="0"/>
              <a:t>chosen,</a:t>
            </a:r>
            <a:r>
              <a:rPr lang="zh-CN" altLang="en-US" baseline="0" dirty="0"/>
              <a:t> </a:t>
            </a:r>
            <a:r>
              <a:rPr lang="en-US" altLang="zh-CN" baseline="0" dirty="0"/>
              <a:t>we</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consider</a:t>
            </a:r>
            <a:r>
              <a:rPr lang="zh-CN" altLang="en-US" baseline="0" dirty="0"/>
              <a:t> </a:t>
            </a:r>
            <a:r>
              <a:rPr lang="en-US" altLang="zh-CN" baseline="0" dirty="0"/>
              <a:t>the</a:t>
            </a:r>
            <a:r>
              <a:rPr lang="zh-CN" altLang="en-US" baseline="0" dirty="0"/>
              <a:t> </a:t>
            </a:r>
            <a:r>
              <a:rPr lang="en-US" altLang="zh-CN" baseline="0" dirty="0"/>
              <a:t>noise</a:t>
            </a:r>
            <a:r>
              <a:rPr lang="zh-CN" altLang="en-US" baseline="0" dirty="0"/>
              <a:t> </a:t>
            </a:r>
            <a:r>
              <a:rPr lang="en-US" altLang="zh-CN" baseline="0" dirty="0"/>
              <a:t>error,</a:t>
            </a:r>
            <a:r>
              <a:rPr lang="zh-CN" altLang="en-US" baseline="0" dirty="0"/>
              <a:t> </a:t>
            </a:r>
            <a:r>
              <a:rPr lang="en-US" altLang="zh-CN" baseline="0" dirty="0"/>
              <a:t>since</a:t>
            </a:r>
            <a:r>
              <a:rPr lang="zh-CN" altLang="en-US" baseline="0" dirty="0"/>
              <a:t> </a:t>
            </a:r>
            <a:r>
              <a:rPr lang="en-US" altLang="zh-CN" baseline="0" dirty="0"/>
              <a:t>we</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add</a:t>
            </a:r>
            <a:r>
              <a:rPr lang="zh-CN" altLang="en-US" baseline="0" dirty="0"/>
              <a:t> </a:t>
            </a:r>
            <a:r>
              <a:rPr lang="en-US" altLang="zh-CN" baseline="0" dirty="0"/>
              <a:t>Gaussian</a:t>
            </a:r>
            <a:r>
              <a:rPr lang="zh-CN" altLang="en-US" baseline="0" dirty="0"/>
              <a:t> </a:t>
            </a:r>
            <a:r>
              <a:rPr lang="en-US" altLang="zh-CN" baseline="0" dirty="0"/>
              <a:t>noise</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marginal</a:t>
            </a:r>
            <a:r>
              <a:rPr lang="zh-CN" altLang="en-US" baseline="0" dirty="0"/>
              <a:t> </a:t>
            </a:r>
            <a:r>
              <a:rPr lang="en-US" altLang="zh-CN" baseline="0" dirty="0"/>
              <a:t>table</a:t>
            </a:r>
            <a:r>
              <a:rPr lang="zh-CN" altLang="en-US" baseline="0" dirty="0"/>
              <a:t> </a:t>
            </a:r>
            <a:r>
              <a:rPr lang="en-US" altLang="zh-CN" baseline="0" dirty="0"/>
              <a:t>to</a:t>
            </a:r>
            <a:r>
              <a:rPr lang="zh-CN" altLang="en-US" baseline="0" dirty="0"/>
              <a:t> </a:t>
            </a:r>
            <a:r>
              <a:rPr lang="en-US" altLang="zh-CN" baseline="0" dirty="0"/>
              <a:t>guarantee</a:t>
            </a:r>
            <a:r>
              <a:rPr lang="zh-CN" altLang="en-US" baseline="0" dirty="0"/>
              <a:t> </a:t>
            </a:r>
            <a:r>
              <a:rPr lang="en-US" altLang="zh-CN" baseline="0" dirty="0"/>
              <a:t>DP.</a:t>
            </a:r>
            <a:r>
              <a:rPr lang="zh-CN" altLang="en-US" baseline="0" dirty="0"/>
              <a:t> </a:t>
            </a:r>
            <a:r>
              <a:rPr lang="en-US" altLang="zh-CN" baseline="0" dirty="0"/>
              <a:t>The</a:t>
            </a:r>
            <a:r>
              <a:rPr lang="zh-CN" altLang="en-US" baseline="0" dirty="0"/>
              <a:t> </a:t>
            </a:r>
            <a:r>
              <a:rPr lang="en-US" altLang="zh-CN" baseline="0" dirty="0"/>
              <a:t>noise</a:t>
            </a:r>
            <a:r>
              <a:rPr lang="zh-CN" altLang="en-US" baseline="0" dirty="0"/>
              <a:t> </a:t>
            </a:r>
            <a:r>
              <a:rPr lang="en-US" altLang="zh-CN" baseline="0" dirty="0"/>
              <a:t>error</a:t>
            </a:r>
            <a:r>
              <a:rPr lang="zh-CN" altLang="en-US" baseline="0" dirty="0"/>
              <a:t> </a:t>
            </a:r>
            <a:r>
              <a:rPr lang="en-US" altLang="zh-CN" baseline="0" dirty="0"/>
              <a:t>is</a:t>
            </a:r>
            <a:r>
              <a:rPr lang="zh-CN" altLang="en-US" baseline="0" dirty="0"/>
              <a:t> </a:t>
            </a:r>
            <a:r>
              <a:rPr lang="en-US" altLang="zh-CN" baseline="0" dirty="0"/>
              <a:t>proportional</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cells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marginal</a:t>
            </a:r>
            <a:r>
              <a:rPr lang="zh-CN" altLang="en-US" baseline="0" dirty="0"/>
              <a:t> </a:t>
            </a:r>
            <a:r>
              <a:rPr lang="en-US" altLang="zh-CN" baseline="0" dirty="0"/>
              <a:t>table.</a:t>
            </a:r>
            <a:r>
              <a:rPr lang="zh-CN" altLang="en-US" baseline="0" dirty="0"/>
              <a:t> </a:t>
            </a:r>
            <a:endParaRPr lang="en-US" altLang="zh-CN" baseline="0" dirty="0"/>
          </a:p>
          <a:p>
            <a:r>
              <a:rPr lang="en-US" altLang="zh-CN" baseline="0" dirty="0"/>
              <a:t>On</a:t>
            </a:r>
            <a:r>
              <a:rPr lang="zh-CN" altLang="en-US" baseline="0" dirty="0"/>
              <a:t> </a:t>
            </a:r>
            <a:r>
              <a:rPr lang="en-US" altLang="zh-CN" baseline="0" dirty="0"/>
              <a:t>the</a:t>
            </a:r>
            <a:r>
              <a:rPr lang="zh-CN" altLang="en-US" baseline="0" dirty="0"/>
              <a:t> </a:t>
            </a:r>
            <a:r>
              <a:rPr lang="en-US" altLang="zh-CN" baseline="0" dirty="0"/>
              <a:t>other</a:t>
            </a:r>
            <a:r>
              <a:rPr lang="zh-CN" altLang="en-US" baseline="0" dirty="0"/>
              <a:t> </a:t>
            </a:r>
            <a:r>
              <a:rPr lang="en-US" altLang="zh-CN" baseline="0" dirty="0"/>
              <a:t>hand,</a:t>
            </a:r>
            <a:r>
              <a:rPr lang="zh-CN" altLang="en-US" baseline="0" dirty="0"/>
              <a:t> </a:t>
            </a:r>
            <a:r>
              <a:rPr lang="en-US" altLang="zh-CN" baseline="0" dirty="0"/>
              <a:t>when</a:t>
            </a:r>
            <a:r>
              <a:rPr lang="zh-CN" altLang="en-US" baseline="0" dirty="0"/>
              <a:t> </a:t>
            </a:r>
            <a:r>
              <a:rPr lang="en-US" altLang="zh-CN" baseline="0" dirty="0"/>
              <a:t>a</a:t>
            </a:r>
            <a:r>
              <a:rPr lang="zh-CN" altLang="en-US" baseline="0" dirty="0"/>
              <a:t> </a:t>
            </a:r>
            <a:r>
              <a:rPr lang="en-US" altLang="zh-CN" baseline="0" dirty="0"/>
              <a:t>two-way</a:t>
            </a:r>
            <a:r>
              <a:rPr lang="zh-CN" altLang="en-US" baseline="0" dirty="0"/>
              <a:t> </a:t>
            </a:r>
            <a:r>
              <a:rPr lang="en-US" altLang="zh-CN" baseline="0" dirty="0"/>
              <a:t>marginal</a:t>
            </a:r>
            <a:r>
              <a:rPr lang="zh-CN" altLang="en-US" baseline="0" dirty="0"/>
              <a:t> </a:t>
            </a:r>
            <a:r>
              <a:rPr lang="en-US" altLang="zh-CN" baseline="0" dirty="0"/>
              <a:t>is</a:t>
            </a:r>
            <a:r>
              <a:rPr lang="zh-CN" altLang="en-US" baseline="0" dirty="0"/>
              <a:t> </a:t>
            </a:r>
            <a:r>
              <a:rPr lang="en-US" altLang="zh-CN" baseline="0" dirty="0"/>
              <a:t>not</a:t>
            </a:r>
            <a:r>
              <a:rPr lang="zh-CN" altLang="en-US" baseline="0" dirty="0"/>
              <a:t> </a:t>
            </a:r>
            <a:r>
              <a:rPr lang="en-US" altLang="zh-CN" baseline="0" dirty="0"/>
              <a:t>chosen,</a:t>
            </a:r>
            <a:r>
              <a:rPr lang="zh-CN" altLang="en-US" baseline="0" dirty="0"/>
              <a:t> </a:t>
            </a:r>
            <a:r>
              <a:rPr lang="en-US" altLang="zh-CN" baseline="0" dirty="0"/>
              <a:t>we</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consider</a:t>
            </a:r>
            <a:r>
              <a:rPr lang="zh-CN" altLang="en-US" baseline="0" dirty="0"/>
              <a:t> </a:t>
            </a:r>
            <a:r>
              <a:rPr lang="en-US" altLang="zh-CN" baseline="0" dirty="0"/>
              <a:t>dependency</a:t>
            </a:r>
            <a:r>
              <a:rPr lang="zh-CN" altLang="en-US" baseline="0" dirty="0"/>
              <a:t> </a:t>
            </a:r>
            <a:r>
              <a:rPr lang="en-US" altLang="zh-CN" baseline="0" dirty="0"/>
              <a:t>error,</a:t>
            </a:r>
            <a:r>
              <a:rPr lang="zh-CN" altLang="en-US" baseline="0" dirty="0"/>
              <a:t> </a:t>
            </a:r>
            <a:r>
              <a:rPr lang="en-US" altLang="zh-CN" baseline="0" dirty="0"/>
              <a:t>since</a:t>
            </a:r>
            <a:r>
              <a:rPr lang="zh-CN" altLang="en-US" baseline="0" dirty="0"/>
              <a:t> </a:t>
            </a:r>
            <a:r>
              <a:rPr lang="en-US" altLang="zh-CN" baseline="0" dirty="0"/>
              <a:t>we</a:t>
            </a:r>
            <a:r>
              <a:rPr lang="zh-CN" altLang="en-US" baseline="0" dirty="0"/>
              <a:t> </a:t>
            </a:r>
            <a:r>
              <a:rPr lang="en-US" altLang="zh-CN" baseline="0" dirty="0"/>
              <a:t>cannot</a:t>
            </a:r>
            <a:r>
              <a:rPr lang="zh-CN" altLang="en-US" baseline="0" dirty="0"/>
              <a:t> </a:t>
            </a:r>
            <a:r>
              <a:rPr lang="en-US" altLang="zh-CN" baseline="0" dirty="0"/>
              <a:t>capture</a:t>
            </a:r>
            <a:r>
              <a:rPr lang="zh-CN" altLang="en-US" baseline="0" dirty="0"/>
              <a:t> </a:t>
            </a:r>
            <a:r>
              <a:rPr lang="en-US" altLang="zh-CN" baseline="0" dirty="0"/>
              <a:t>the</a:t>
            </a:r>
            <a:r>
              <a:rPr lang="zh-CN" altLang="en-US" baseline="0" dirty="0"/>
              <a:t> </a:t>
            </a:r>
            <a:r>
              <a:rPr lang="en-US" altLang="zh-CN" baseline="0" dirty="0"/>
              <a:t>correlation</a:t>
            </a:r>
            <a:r>
              <a:rPr lang="zh-CN" altLang="en-US" baseline="0" dirty="0"/>
              <a:t> </a:t>
            </a:r>
            <a:r>
              <a:rPr lang="en-US" altLang="zh-CN" baseline="0" dirty="0"/>
              <a:t>information</a:t>
            </a:r>
            <a:r>
              <a:rPr lang="zh-CN" altLang="en-US" baseline="0" dirty="0"/>
              <a:t> </a:t>
            </a:r>
            <a:r>
              <a:rPr lang="en-US" altLang="zh-CN" baseline="0" dirty="0"/>
              <a:t>of</a:t>
            </a:r>
            <a:r>
              <a:rPr lang="zh-CN" altLang="en-US" baseline="0" dirty="0"/>
              <a:t> </a:t>
            </a:r>
            <a:r>
              <a:rPr lang="en-US" altLang="zh-CN" baseline="0" dirty="0"/>
              <a:t>this</a:t>
            </a:r>
            <a:r>
              <a:rPr lang="zh-CN" altLang="en-US" baseline="0" dirty="0"/>
              <a:t> </a:t>
            </a:r>
            <a:r>
              <a:rPr lang="en-US" altLang="zh-CN" baseline="0" dirty="0"/>
              <a:t>marginal</a:t>
            </a:r>
            <a:r>
              <a:rPr lang="zh-CN" altLang="en-US" baseline="0" dirty="0"/>
              <a:t> </a:t>
            </a:r>
            <a:r>
              <a:rPr lang="en-US" altLang="zh-CN" baseline="0" dirty="0"/>
              <a:t>table.</a:t>
            </a:r>
            <a:r>
              <a:rPr lang="zh-CN" altLang="en-US" baseline="0" dirty="0"/>
              <a:t> </a:t>
            </a:r>
            <a:r>
              <a:rPr lang="en-US" altLang="zh-CN" baseline="0" dirty="0"/>
              <a:t>The</a:t>
            </a:r>
            <a:r>
              <a:rPr lang="zh-CN" altLang="en-US" baseline="0" dirty="0"/>
              <a:t> </a:t>
            </a:r>
            <a:r>
              <a:rPr lang="en-US" altLang="zh-CN" baseline="0" dirty="0"/>
              <a:t>most</a:t>
            </a:r>
            <a:r>
              <a:rPr lang="zh-CN" altLang="en-US" baseline="0" dirty="0"/>
              <a:t> </a:t>
            </a:r>
            <a:r>
              <a:rPr lang="en-US" altLang="zh-CN" baseline="0" dirty="0"/>
              <a:t>widely</a:t>
            </a:r>
            <a:r>
              <a:rPr lang="zh-CN" altLang="en-US" baseline="0" dirty="0"/>
              <a:t> </a:t>
            </a:r>
            <a:r>
              <a:rPr lang="en-US" altLang="zh-CN" baseline="0" dirty="0"/>
              <a:t>used</a:t>
            </a:r>
            <a:r>
              <a:rPr lang="zh-CN" altLang="en-US" baseline="0" dirty="0"/>
              <a:t> </a:t>
            </a:r>
            <a:r>
              <a:rPr lang="en-US" altLang="zh-CN" baseline="0" dirty="0"/>
              <a:t>metric</a:t>
            </a:r>
            <a:r>
              <a:rPr lang="zh-CN" altLang="en-US" baseline="0" dirty="0"/>
              <a:t> </a:t>
            </a:r>
            <a:r>
              <a:rPr lang="en-US" altLang="zh-CN" baseline="0" dirty="0"/>
              <a:t>to</a:t>
            </a:r>
            <a:r>
              <a:rPr lang="zh-CN" altLang="en-US" baseline="0" dirty="0"/>
              <a:t> </a:t>
            </a:r>
            <a:r>
              <a:rPr lang="en-US" altLang="zh-CN" baseline="0" dirty="0"/>
              <a:t>measure</a:t>
            </a:r>
            <a:r>
              <a:rPr lang="zh-CN" altLang="en-US" baseline="0" dirty="0"/>
              <a:t> </a:t>
            </a:r>
            <a:r>
              <a:rPr lang="en-US" altLang="zh-CN" baseline="0" dirty="0"/>
              <a:t>the</a:t>
            </a:r>
            <a:r>
              <a:rPr lang="zh-CN" altLang="en-US" baseline="0" dirty="0"/>
              <a:t> </a:t>
            </a:r>
            <a:r>
              <a:rPr lang="en-US" altLang="zh-CN" baseline="0" dirty="0"/>
              <a:t>correlation</a:t>
            </a:r>
            <a:r>
              <a:rPr lang="zh-CN" altLang="en-US" baseline="0" dirty="0"/>
              <a:t> </a:t>
            </a:r>
            <a:r>
              <a:rPr lang="en-US" altLang="zh-CN" baseline="0" dirty="0"/>
              <a:t>of</a:t>
            </a:r>
            <a:r>
              <a:rPr lang="zh-CN" altLang="en-US" baseline="0" dirty="0"/>
              <a:t> </a:t>
            </a:r>
            <a:r>
              <a:rPr lang="en-US" altLang="zh-CN" baseline="0" dirty="0"/>
              <a:t>two</a:t>
            </a:r>
            <a:r>
              <a:rPr lang="zh-CN" altLang="en-US" baseline="0" dirty="0"/>
              <a:t> </a:t>
            </a:r>
            <a:r>
              <a:rPr lang="en-US" altLang="zh-CN" baseline="0" dirty="0"/>
              <a:t>attributes</a:t>
            </a:r>
            <a:r>
              <a:rPr lang="zh-CN" altLang="en-US" baseline="0" dirty="0"/>
              <a:t> </a:t>
            </a:r>
            <a:r>
              <a:rPr lang="en-US" altLang="zh-CN" baseline="0" dirty="0"/>
              <a:t>is</a:t>
            </a:r>
            <a:r>
              <a:rPr lang="zh-CN" altLang="en-US" baseline="0" dirty="0"/>
              <a:t> </a:t>
            </a:r>
            <a:r>
              <a:rPr lang="en-US" altLang="zh-CN" baseline="0" dirty="0"/>
              <a:t>mutual</a:t>
            </a:r>
            <a:r>
              <a:rPr lang="zh-CN" altLang="en-US" baseline="0" dirty="0"/>
              <a:t> </a:t>
            </a:r>
            <a:r>
              <a:rPr lang="en-US" altLang="zh-CN" baseline="0" dirty="0"/>
              <a:t>information;</a:t>
            </a:r>
            <a:r>
              <a:rPr lang="zh-CN" altLang="en-US" baseline="0" dirty="0"/>
              <a:t> </a:t>
            </a:r>
            <a:r>
              <a:rPr lang="en-US" altLang="zh-CN" baseline="0" dirty="0"/>
              <a:t>however,</a:t>
            </a:r>
            <a:r>
              <a:rPr lang="zh-CN" altLang="en-US" baseline="0" dirty="0"/>
              <a:t> </a:t>
            </a:r>
            <a:r>
              <a:rPr lang="en-US" altLang="zh-CN" baseline="0" dirty="0"/>
              <a:t>the</a:t>
            </a:r>
            <a:r>
              <a:rPr lang="zh-CN" altLang="en-US" baseline="0" dirty="0"/>
              <a:t> </a:t>
            </a:r>
            <a:r>
              <a:rPr lang="en-US" altLang="zh-CN" baseline="0" dirty="0"/>
              <a:t>sensitivity</a:t>
            </a:r>
            <a:r>
              <a:rPr lang="zh-CN" altLang="en-US" baseline="0" dirty="0"/>
              <a:t> </a:t>
            </a:r>
            <a:r>
              <a:rPr lang="en-US" altLang="zh-CN" baseline="0" dirty="0"/>
              <a:t>of</a:t>
            </a:r>
            <a:r>
              <a:rPr lang="zh-CN" altLang="en-US" baseline="0" dirty="0"/>
              <a:t> </a:t>
            </a:r>
            <a:r>
              <a:rPr lang="en-US" altLang="zh-CN" baseline="0" dirty="0"/>
              <a:t>mutual</a:t>
            </a:r>
            <a:r>
              <a:rPr lang="zh-CN" altLang="en-US" baseline="0" dirty="0"/>
              <a:t> </a:t>
            </a:r>
            <a:r>
              <a:rPr lang="en-US" altLang="zh-CN" baseline="0" dirty="0"/>
              <a:t>information</a:t>
            </a:r>
            <a:r>
              <a:rPr lang="zh-CN" altLang="en-US" baseline="0" dirty="0"/>
              <a:t> </a:t>
            </a:r>
            <a:r>
              <a:rPr lang="en-US" altLang="zh-CN" baseline="0" dirty="0"/>
              <a:t>is</a:t>
            </a:r>
            <a:r>
              <a:rPr lang="zh-CN" altLang="en-US" baseline="0" dirty="0"/>
              <a:t> </a:t>
            </a:r>
            <a:r>
              <a:rPr lang="en-US" altLang="zh-CN" baseline="0" dirty="0"/>
              <a:t>high.</a:t>
            </a:r>
            <a:r>
              <a:rPr lang="zh-CN" altLang="en-US" baseline="0" dirty="0"/>
              <a:t> </a:t>
            </a:r>
            <a:r>
              <a:rPr lang="en-US" altLang="zh-CN" baseline="0" dirty="0"/>
              <a:t>To</a:t>
            </a:r>
            <a:r>
              <a:rPr lang="zh-CN" altLang="en-US" baseline="0" dirty="0"/>
              <a:t> </a:t>
            </a:r>
            <a:r>
              <a:rPr lang="en-US" altLang="zh-CN" baseline="0" dirty="0"/>
              <a:t>reduce</a:t>
            </a:r>
            <a:r>
              <a:rPr lang="zh-CN" altLang="en-US" baseline="0" dirty="0"/>
              <a:t> </a:t>
            </a:r>
            <a:r>
              <a:rPr lang="en-US" altLang="zh-CN" baseline="0" dirty="0"/>
              <a:t>the</a:t>
            </a:r>
            <a:r>
              <a:rPr lang="zh-CN" altLang="en-US" baseline="0" dirty="0"/>
              <a:t> </a:t>
            </a:r>
            <a:r>
              <a:rPr lang="en-US" altLang="zh-CN" baseline="0" dirty="0"/>
              <a:t>sensitivity,</a:t>
            </a:r>
            <a:r>
              <a:rPr lang="zh-CN" altLang="en-US" baseline="0" dirty="0"/>
              <a:t> </a:t>
            </a:r>
            <a:r>
              <a:rPr lang="en-US" altLang="zh-CN" baseline="0" dirty="0"/>
              <a:t>we</a:t>
            </a:r>
            <a:r>
              <a:rPr lang="zh-CN" altLang="en-US" baseline="0" dirty="0"/>
              <a:t> </a:t>
            </a:r>
            <a:r>
              <a:rPr lang="en-US" altLang="zh-CN" baseline="0" dirty="0"/>
              <a:t>propose</a:t>
            </a:r>
            <a:r>
              <a:rPr lang="zh-CN" altLang="en-US" baseline="0" dirty="0"/>
              <a:t> </a:t>
            </a:r>
            <a:r>
              <a:rPr lang="en-US" altLang="zh-CN" baseline="0" dirty="0"/>
              <a:t>a</a:t>
            </a:r>
            <a:r>
              <a:rPr lang="zh-CN" altLang="en-US" baseline="0" dirty="0"/>
              <a:t> </a:t>
            </a:r>
            <a:r>
              <a:rPr lang="en-US" altLang="zh-CN" baseline="0" dirty="0"/>
              <a:t>new</a:t>
            </a:r>
            <a:r>
              <a:rPr lang="zh-CN" altLang="en-US" baseline="0" dirty="0"/>
              <a:t> </a:t>
            </a:r>
            <a:r>
              <a:rPr lang="en-US" altLang="zh-CN" baseline="0" dirty="0"/>
              <a:t>metric</a:t>
            </a:r>
            <a:r>
              <a:rPr lang="zh-CN" altLang="en-US" baseline="0" dirty="0"/>
              <a:t> </a:t>
            </a:r>
            <a:r>
              <a:rPr lang="en-US" altLang="zh-CN" baseline="0" dirty="0"/>
              <a:t>named</a:t>
            </a:r>
            <a:r>
              <a:rPr lang="zh-CN" altLang="en-US" baseline="0" dirty="0"/>
              <a:t> </a:t>
            </a:r>
            <a:r>
              <a:rPr lang="en-US" altLang="zh-CN" baseline="0" dirty="0" err="1"/>
              <a:t>InDif</a:t>
            </a:r>
            <a:r>
              <a:rPr lang="en-US" altLang="zh-CN" baseline="0" dirty="0"/>
              <a:t>,</a:t>
            </a:r>
            <a:r>
              <a:rPr lang="zh-CN" altLang="en-US" baseline="0" dirty="0"/>
              <a:t> </a:t>
            </a:r>
            <a:r>
              <a:rPr lang="en-US" altLang="zh-CN" baseline="0" dirty="0"/>
              <a:t>which</a:t>
            </a:r>
            <a:r>
              <a:rPr lang="zh-CN" altLang="en-US" baseline="0" dirty="0"/>
              <a:t> </a:t>
            </a:r>
            <a:r>
              <a:rPr lang="en-US" altLang="zh-CN" baseline="0" dirty="0"/>
              <a:t>calculates</a:t>
            </a:r>
            <a:r>
              <a:rPr lang="zh-CN" altLang="en-US" baseline="0" dirty="0"/>
              <a:t> </a:t>
            </a:r>
            <a:r>
              <a:rPr lang="en-US" altLang="zh-CN" baseline="0" dirty="0"/>
              <a:t>the</a:t>
            </a:r>
            <a:r>
              <a:rPr lang="zh-CN" altLang="en-US" baseline="0" dirty="0"/>
              <a:t> </a:t>
            </a:r>
            <a:r>
              <a:rPr lang="en-US" altLang="zh-CN" baseline="0" dirty="0"/>
              <a:t>L1</a:t>
            </a:r>
            <a:r>
              <a:rPr lang="zh-CN" altLang="en-US" baseline="0" dirty="0"/>
              <a:t> </a:t>
            </a:r>
            <a:r>
              <a:rPr lang="en-US" altLang="zh-CN" baseline="0" dirty="0"/>
              <a:t>distance</a:t>
            </a:r>
            <a:r>
              <a:rPr lang="zh-CN" altLang="en-US" baseline="0" dirty="0"/>
              <a:t> </a:t>
            </a:r>
            <a:r>
              <a:rPr lang="en-US" altLang="zh-CN" baseline="0" dirty="0"/>
              <a:t>between</a:t>
            </a:r>
            <a:r>
              <a:rPr lang="zh-CN" altLang="en-US" baseline="0" dirty="0"/>
              <a:t> </a:t>
            </a:r>
            <a:r>
              <a:rPr lang="en-US" altLang="zh-CN" baseline="0" dirty="0"/>
              <a:t>the</a:t>
            </a:r>
            <a:r>
              <a:rPr lang="zh-CN" altLang="en-US" baseline="0" dirty="0"/>
              <a:t> </a:t>
            </a:r>
            <a:r>
              <a:rPr lang="en-US" altLang="zh-CN" baseline="0" dirty="0"/>
              <a:t>real</a:t>
            </a:r>
            <a:r>
              <a:rPr lang="zh-CN" altLang="en-US" baseline="0" dirty="0"/>
              <a:t> </a:t>
            </a:r>
            <a:r>
              <a:rPr lang="en-US" altLang="zh-CN" baseline="0" dirty="0"/>
              <a:t>two-way</a:t>
            </a:r>
            <a:r>
              <a:rPr lang="zh-CN" altLang="en-US" baseline="0" dirty="0"/>
              <a:t> </a:t>
            </a:r>
            <a:r>
              <a:rPr lang="en-US" altLang="zh-CN" baseline="0" dirty="0"/>
              <a:t>marginal</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two-way</a:t>
            </a:r>
            <a:r>
              <a:rPr lang="zh-CN" altLang="en-US" baseline="0" dirty="0"/>
              <a:t> </a:t>
            </a:r>
            <a:r>
              <a:rPr lang="en-US" altLang="zh-CN" baseline="0" dirty="0"/>
              <a:t>marginal</a:t>
            </a:r>
            <a:r>
              <a:rPr lang="zh-CN" altLang="en-US" baseline="0" dirty="0"/>
              <a:t> </a:t>
            </a:r>
            <a:r>
              <a:rPr lang="en-US" altLang="zh-CN" baseline="0" dirty="0"/>
              <a:t>generated</a:t>
            </a:r>
            <a:r>
              <a:rPr lang="zh-CN" altLang="en-US" baseline="0" dirty="0"/>
              <a:t> </a:t>
            </a:r>
            <a:r>
              <a:rPr lang="en-US" altLang="zh-CN" baseline="0" dirty="0"/>
              <a:t>assuming</a:t>
            </a:r>
            <a:r>
              <a:rPr lang="zh-CN" altLang="en-US" baseline="0" dirty="0"/>
              <a:t> </a:t>
            </a:r>
            <a:r>
              <a:rPr lang="en-US" altLang="zh-CN" baseline="0" dirty="0"/>
              <a:t>independency</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two</a:t>
            </a:r>
            <a:r>
              <a:rPr lang="zh-CN" altLang="en-US" baseline="0" dirty="0"/>
              <a:t> </a:t>
            </a:r>
            <a:r>
              <a:rPr lang="en-US" altLang="zh-CN" baseline="0" dirty="0"/>
              <a:t>attributes.</a:t>
            </a:r>
          </a:p>
          <a:p>
            <a:r>
              <a:rPr lang="en-US" altLang="zh-CN" baseline="0" dirty="0"/>
              <a:t>To</a:t>
            </a:r>
            <a:r>
              <a:rPr lang="zh-CN" altLang="en-US" baseline="0" dirty="0"/>
              <a:t> </a:t>
            </a:r>
            <a:r>
              <a:rPr lang="en-US" altLang="zh-CN" baseline="0" dirty="0"/>
              <a:t>strike</a:t>
            </a:r>
            <a:r>
              <a:rPr lang="zh-CN" altLang="en-US" baseline="0" dirty="0"/>
              <a:t> </a:t>
            </a:r>
            <a:r>
              <a:rPr lang="en-US" altLang="zh-CN" baseline="0" dirty="0"/>
              <a:t>the</a:t>
            </a:r>
            <a:r>
              <a:rPr lang="zh-CN" altLang="en-US" baseline="0" dirty="0"/>
              <a:t> </a:t>
            </a:r>
            <a:r>
              <a:rPr lang="en-US" altLang="zh-CN" baseline="0" dirty="0"/>
              <a:t>tradeoff</a:t>
            </a:r>
            <a:r>
              <a:rPr lang="zh-CN" altLang="en-US" baseline="0" dirty="0"/>
              <a:t> </a:t>
            </a:r>
            <a:r>
              <a:rPr lang="en-US" altLang="zh-CN" baseline="0" dirty="0"/>
              <a:t>between</a:t>
            </a:r>
            <a:r>
              <a:rPr lang="zh-CN" altLang="en-US" baseline="0" dirty="0"/>
              <a:t> </a:t>
            </a:r>
            <a:r>
              <a:rPr lang="en-US" altLang="zh-CN" baseline="0" dirty="0"/>
              <a:t>the</a:t>
            </a:r>
            <a:r>
              <a:rPr lang="zh-CN" altLang="en-US" baseline="0" dirty="0"/>
              <a:t> </a:t>
            </a:r>
            <a:r>
              <a:rPr lang="en-US" altLang="zh-CN" baseline="0" dirty="0"/>
              <a:t>noise</a:t>
            </a:r>
            <a:r>
              <a:rPr lang="zh-CN" altLang="en-US" baseline="0" dirty="0"/>
              <a:t> </a:t>
            </a:r>
            <a:r>
              <a:rPr lang="en-US" altLang="zh-CN" baseline="0" dirty="0"/>
              <a:t>error</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dependency</a:t>
            </a:r>
            <a:r>
              <a:rPr lang="zh-CN" altLang="en-US" baseline="0" dirty="0"/>
              <a:t> </a:t>
            </a:r>
            <a:r>
              <a:rPr lang="en-US" altLang="zh-CN" baseline="0" dirty="0"/>
              <a:t>error,</a:t>
            </a:r>
            <a:r>
              <a:rPr lang="zh-CN" altLang="en-US" baseline="0" dirty="0"/>
              <a:t> </a:t>
            </a:r>
            <a:r>
              <a:rPr lang="en-US" altLang="zh-CN" baseline="0" dirty="0"/>
              <a:t>we</a:t>
            </a:r>
            <a:r>
              <a:rPr lang="zh-CN" altLang="en-US" baseline="0" dirty="0"/>
              <a:t> </a:t>
            </a:r>
            <a:r>
              <a:rPr lang="en-US" altLang="zh-CN" baseline="0" dirty="0"/>
              <a:t>formulate</a:t>
            </a:r>
            <a:r>
              <a:rPr lang="zh-CN" altLang="en-US" baseline="0" dirty="0"/>
              <a:t> </a:t>
            </a:r>
            <a:r>
              <a:rPr lang="en-US" altLang="zh-CN" baseline="0" dirty="0"/>
              <a:t>an</a:t>
            </a:r>
            <a:r>
              <a:rPr lang="zh-CN" altLang="en-US" baseline="0" dirty="0"/>
              <a:t> </a:t>
            </a:r>
            <a:r>
              <a:rPr lang="en-US" altLang="zh-CN" baseline="0" dirty="0"/>
              <a:t>optimization</a:t>
            </a:r>
            <a:r>
              <a:rPr lang="zh-CN" altLang="en-US" baseline="0" dirty="0"/>
              <a:t> </a:t>
            </a:r>
            <a:r>
              <a:rPr lang="en-US" altLang="zh-CN" baseline="0" dirty="0"/>
              <a:t>problem</a:t>
            </a:r>
            <a:r>
              <a:rPr lang="zh-CN" altLang="en-US" baseline="0" dirty="0"/>
              <a:t> </a:t>
            </a:r>
            <a:r>
              <a:rPr lang="en-US" altLang="zh-CN" baseline="0" dirty="0"/>
              <a:t>to</a:t>
            </a:r>
            <a:r>
              <a:rPr lang="zh-CN" altLang="en-US" baseline="0" dirty="0"/>
              <a:t> </a:t>
            </a:r>
            <a:r>
              <a:rPr lang="en-US" altLang="zh-CN" baseline="0" dirty="0"/>
              <a:t>choose</a:t>
            </a:r>
            <a:r>
              <a:rPr lang="zh-CN" altLang="en-US" baseline="0" dirty="0"/>
              <a:t> </a:t>
            </a:r>
            <a:r>
              <a:rPr lang="en-US" altLang="zh-CN" baseline="0" dirty="0"/>
              <a:t>marginals.</a:t>
            </a:r>
            <a:r>
              <a:rPr lang="zh-CN" altLang="en-US" baseline="0" dirty="0"/>
              <a:t> </a:t>
            </a:r>
            <a:r>
              <a:rPr lang="en-US" altLang="zh-CN" baseline="0" dirty="0"/>
              <a:t>Here</a:t>
            </a:r>
            <a:r>
              <a:rPr lang="zh-CN" altLang="en-US" baseline="0" dirty="0"/>
              <a:t> </a:t>
            </a:r>
            <a:r>
              <a:rPr lang="en-US" altLang="zh-CN" baseline="0" dirty="0" err="1"/>
              <a:t>psi_i</a:t>
            </a:r>
            <a:r>
              <a:rPr lang="zh-CN" altLang="en-US" baseline="0" dirty="0"/>
              <a:t> </a:t>
            </a:r>
            <a:r>
              <a:rPr lang="en-US" altLang="zh-CN" baseline="0" dirty="0"/>
              <a:t>and</a:t>
            </a:r>
            <a:r>
              <a:rPr lang="zh-CN" altLang="en-US" baseline="0" dirty="0"/>
              <a:t> </a:t>
            </a:r>
            <a:r>
              <a:rPr lang="en-US" altLang="zh-CN" baseline="0" dirty="0" err="1"/>
              <a:t>phi_i</a:t>
            </a:r>
            <a:r>
              <a:rPr lang="zh-CN" altLang="en-US" baseline="0" dirty="0"/>
              <a:t> </a:t>
            </a:r>
            <a:r>
              <a:rPr lang="en-US" altLang="zh-CN" baseline="0" dirty="0"/>
              <a:t>represent</a:t>
            </a:r>
            <a:r>
              <a:rPr lang="zh-CN" altLang="en-US" baseline="0" dirty="0"/>
              <a:t> </a:t>
            </a:r>
            <a:r>
              <a:rPr lang="en-US" altLang="zh-CN" baseline="0" dirty="0"/>
              <a:t>the</a:t>
            </a:r>
            <a:r>
              <a:rPr lang="zh-CN" altLang="en-US" baseline="0" dirty="0"/>
              <a:t> </a:t>
            </a:r>
            <a:r>
              <a:rPr lang="en-US" altLang="zh-CN" baseline="0" dirty="0"/>
              <a:t>noise</a:t>
            </a:r>
            <a:r>
              <a:rPr lang="zh-CN" altLang="en-US" baseline="0" dirty="0"/>
              <a:t> </a:t>
            </a:r>
            <a:r>
              <a:rPr lang="en-US" altLang="zh-CN" baseline="0" dirty="0"/>
              <a:t>error</a:t>
            </a:r>
            <a:r>
              <a:rPr lang="zh-CN" altLang="en-US" baseline="0" dirty="0"/>
              <a:t> </a:t>
            </a:r>
            <a:r>
              <a:rPr lang="en-US" altLang="zh-CN" baseline="0" dirty="0"/>
              <a:t>and</a:t>
            </a:r>
            <a:r>
              <a:rPr lang="zh-CN" altLang="en-US" baseline="0" dirty="0"/>
              <a:t> </a:t>
            </a:r>
            <a:r>
              <a:rPr lang="en-US" altLang="zh-CN" baseline="0" dirty="0"/>
              <a:t>dependency</a:t>
            </a:r>
            <a:r>
              <a:rPr lang="zh-CN" altLang="en-US" baseline="0" dirty="0"/>
              <a:t> </a:t>
            </a:r>
            <a:r>
              <a:rPr lang="en-US" altLang="zh-CN" baseline="0" dirty="0"/>
              <a:t>error</a:t>
            </a:r>
            <a:r>
              <a:rPr lang="zh-CN" altLang="en-US" baseline="0" dirty="0"/>
              <a:t> </a:t>
            </a:r>
            <a:r>
              <a:rPr lang="en-US" altLang="zh-CN" baseline="0" dirty="0"/>
              <a:t>of</a:t>
            </a:r>
            <a:r>
              <a:rPr lang="zh-CN" altLang="en-US" baseline="0" dirty="0"/>
              <a:t> </a:t>
            </a:r>
            <a:r>
              <a:rPr lang="en-US" altLang="zh-CN" baseline="0" dirty="0"/>
              <a:t>marginal</a:t>
            </a:r>
            <a:r>
              <a:rPr lang="zh-CN" altLang="en-US" baseline="0" dirty="0"/>
              <a:t> </a:t>
            </a:r>
            <a:r>
              <a:rPr lang="en-US" altLang="zh-CN" baseline="0" dirty="0" err="1"/>
              <a:t>i</a:t>
            </a:r>
            <a:r>
              <a:rPr lang="en-US" altLang="zh-CN" baseline="0" dirty="0"/>
              <a:t>,</a:t>
            </a:r>
            <a:r>
              <a:rPr lang="zh-CN" altLang="en-US" baseline="0" dirty="0"/>
              <a:t> </a:t>
            </a:r>
            <a:r>
              <a:rPr lang="en-US" altLang="zh-CN" baseline="0" dirty="0"/>
              <a:t>respectively.</a:t>
            </a:r>
            <a:r>
              <a:rPr lang="zh-CN" altLang="en-US" baseline="0" dirty="0"/>
              <a:t> </a:t>
            </a:r>
            <a:r>
              <a:rPr lang="en-US" altLang="zh-CN" baseline="0" dirty="0" err="1"/>
              <a:t>x_i</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binary</a:t>
            </a:r>
            <a:r>
              <a:rPr lang="zh-CN" altLang="en-US" baseline="0" dirty="0"/>
              <a:t> </a:t>
            </a:r>
            <a:r>
              <a:rPr lang="en-US" altLang="zh-CN" baseline="0" dirty="0"/>
              <a:t>value</a:t>
            </a:r>
            <a:r>
              <a:rPr lang="zh-CN" altLang="en-US" baseline="0" dirty="0"/>
              <a:t> </a:t>
            </a:r>
            <a:r>
              <a:rPr lang="en-US" altLang="zh-CN" baseline="0" dirty="0"/>
              <a:t>indicating</a:t>
            </a:r>
            <a:r>
              <a:rPr lang="zh-CN" altLang="en-US" baseline="0" dirty="0"/>
              <a:t> </a:t>
            </a:r>
            <a:r>
              <a:rPr lang="en-US" altLang="zh-CN" baseline="0" dirty="0"/>
              <a:t>whether</a:t>
            </a:r>
            <a:r>
              <a:rPr lang="zh-CN" altLang="en-US" baseline="0" dirty="0"/>
              <a:t> </a:t>
            </a:r>
            <a:r>
              <a:rPr lang="en-US" altLang="zh-CN" baseline="0" dirty="0"/>
              <a:t>marginal</a:t>
            </a:r>
            <a:r>
              <a:rPr lang="zh-CN" altLang="en-US" baseline="0" dirty="0"/>
              <a:t> </a:t>
            </a:r>
            <a:r>
              <a:rPr lang="en-US" altLang="zh-CN" baseline="0" dirty="0" err="1"/>
              <a:t>i</a:t>
            </a:r>
            <a:r>
              <a:rPr lang="zh-CN" altLang="en-US" baseline="0" dirty="0"/>
              <a:t> </a:t>
            </a:r>
            <a:r>
              <a:rPr lang="en-US" altLang="zh-CN" baseline="0" dirty="0"/>
              <a:t>is</a:t>
            </a:r>
            <a:r>
              <a:rPr lang="zh-CN" altLang="en-US" baseline="0" dirty="0"/>
              <a:t> </a:t>
            </a:r>
            <a:r>
              <a:rPr lang="en-US" altLang="zh-CN" baseline="0" dirty="0"/>
              <a:t>selected.</a:t>
            </a:r>
          </a:p>
        </p:txBody>
      </p:sp>
      <p:sp>
        <p:nvSpPr>
          <p:cNvPr id="4" name="灯片编号占位符 3"/>
          <p:cNvSpPr>
            <a:spLocks noGrp="1"/>
          </p:cNvSpPr>
          <p:nvPr>
            <p:ph type="sldNum" sz="quarter" idx="10"/>
          </p:nvPr>
        </p:nvSpPr>
        <p:spPr/>
        <p:txBody>
          <a:bodyPr/>
          <a:lstStyle/>
          <a:p>
            <a:fld id="{7C59CDEB-3B02-455D-8F16-CC846640292C}" type="slidenum">
              <a:rPr lang="zh-CN" altLang="en-US" smtClean="0"/>
              <a:t>22</a:t>
            </a:fld>
            <a:endParaRPr lang="zh-CN" altLang="en-US"/>
          </a:p>
        </p:txBody>
      </p:sp>
    </p:spTree>
    <p:extLst>
      <p:ext uri="{BB962C8B-B14F-4D97-AF65-F5344CB8AC3E}">
        <p14:creationId xmlns:p14="http://schemas.microsoft.com/office/powerpoint/2010/main" val="1390206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baseline="0" dirty="0"/>
              <a:t>Since</a:t>
            </a:r>
            <a:r>
              <a:rPr lang="zh-CN" altLang="en-US" baseline="0" dirty="0"/>
              <a:t> </a:t>
            </a:r>
            <a:r>
              <a:rPr lang="en-US" altLang="zh-CN" baseline="0" dirty="0"/>
              <a:t>this</a:t>
            </a:r>
            <a:r>
              <a:rPr lang="zh-CN" altLang="en-US" baseline="0" dirty="0"/>
              <a:t> </a:t>
            </a:r>
            <a:r>
              <a:rPr lang="en-US" altLang="zh-CN" baseline="0" dirty="0"/>
              <a:t>optimization</a:t>
            </a:r>
            <a:r>
              <a:rPr lang="zh-CN" altLang="en-US" baseline="0" dirty="0"/>
              <a:t> </a:t>
            </a:r>
            <a:r>
              <a:rPr lang="en-US" altLang="zh-CN" baseline="0" dirty="0"/>
              <a:t>problem</a:t>
            </a:r>
            <a:r>
              <a:rPr lang="zh-CN" altLang="en-US" baseline="0" dirty="0"/>
              <a:t> </a:t>
            </a:r>
            <a:r>
              <a:rPr lang="en-US" altLang="zh-CN" baseline="0" dirty="0"/>
              <a:t>is</a:t>
            </a:r>
            <a:r>
              <a:rPr lang="zh-CN" altLang="en-US" baseline="0" dirty="0"/>
              <a:t> </a:t>
            </a:r>
            <a:r>
              <a:rPr lang="en-US" altLang="zh-CN" baseline="0" dirty="0"/>
              <a:t>NP-hard,</a:t>
            </a:r>
            <a:r>
              <a:rPr lang="zh-CN" altLang="en-US" baseline="0" dirty="0"/>
              <a:t> </a:t>
            </a:r>
            <a:r>
              <a:rPr lang="en-US" altLang="zh-CN" baseline="0" dirty="0"/>
              <a:t>we</a:t>
            </a:r>
            <a:r>
              <a:rPr lang="zh-CN" altLang="en-US" baseline="0" dirty="0"/>
              <a:t> </a:t>
            </a:r>
            <a:r>
              <a:rPr lang="en-US" altLang="zh-CN" baseline="0" dirty="0"/>
              <a:t>propose</a:t>
            </a:r>
            <a:r>
              <a:rPr lang="zh-CN" altLang="en-US" baseline="0" dirty="0"/>
              <a:t> </a:t>
            </a:r>
            <a:r>
              <a:rPr lang="en-US" altLang="zh-CN" baseline="0" dirty="0"/>
              <a:t>a</a:t>
            </a:r>
            <a:r>
              <a:rPr lang="zh-CN" altLang="en-US" baseline="0" dirty="0"/>
              <a:t> </a:t>
            </a:r>
            <a:r>
              <a:rPr lang="en-US" altLang="zh-CN" baseline="0" dirty="0"/>
              <a:t>greedy</a:t>
            </a:r>
            <a:r>
              <a:rPr lang="zh-CN" altLang="en-US" baseline="0" dirty="0"/>
              <a:t> </a:t>
            </a:r>
            <a:r>
              <a:rPr lang="en-US" altLang="zh-CN" baseline="0" dirty="0"/>
              <a:t>algorithm</a:t>
            </a:r>
            <a:r>
              <a:rPr lang="zh-CN" altLang="en-US" baseline="0" dirty="0"/>
              <a:t> </a:t>
            </a:r>
            <a:r>
              <a:rPr lang="en-US" altLang="zh-CN" baseline="0" dirty="0"/>
              <a:t>to</a:t>
            </a:r>
            <a:r>
              <a:rPr lang="zh-CN" altLang="en-US" baseline="0" dirty="0"/>
              <a:t> </a:t>
            </a:r>
            <a:r>
              <a:rPr lang="en-US" altLang="zh-CN" baseline="0" dirty="0"/>
              <a:t>select</a:t>
            </a:r>
            <a:r>
              <a:rPr lang="zh-CN" altLang="en-US" baseline="0" dirty="0"/>
              <a:t> </a:t>
            </a:r>
            <a:r>
              <a:rPr lang="en-US" altLang="zh-CN" baseline="0" dirty="0"/>
              <a:t>a</a:t>
            </a:r>
            <a:r>
              <a:rPr lang="zh-CN" altLang="en-US" baseline="0" dirty="0"/>
              <a:t> </a:t>
            </a:r>
            <a:r>
              <a:rPr lang="en-US" altLang="zh-CN" baseline="0" dirty="0"/>
              <a:t>set</a:t>
            </a:r>
            <a:r>
              <a:rPr lang="zh-CN" altLang="en-US" baseline="0" dirty="0"/>
              <a:t> </a:t>
            </a:r>
            <a:r>
              <a:rPr lang="en-US" altLang="zh-CN" baseline="0" dirty="0"/>
              <a:t>of</a:t>
            </a:r>
            <a:r>
              <a:rPr lang="zh-CN" altLang="en-US" baseline="0" dirty="0"/>
              <a:t> </a:t>
            </a:r>
            <a:r>
              <a:rPr lang="en-US" altLang="zh-CN" baseline="0" dirty="0"/>
              <a:t>near</a:t>
            </a:r>
            <a:r>
              <a:rPr lang="zh-CN" altLang="en-US" baseline="0" dirty="0"/>
              <a:t> </a:t>
            </a:r>
            <a:r>
              <a:rPr lang="en-US" altLang="zh-CN" baseline="0" dirty="0"/>
              <a:t>optimal</a:t>
            </a:r>
            <a:r>
              <a:rPr lang="zh-CN" altLang="en-US" baseline="0" dirty="0"/>
              <a:t> </a:t>
            </a:r>
            <a:r>
              <a:rPr lang="en-US" altLang="zh-CN" baseline="0" dirty="0"/>
              <a:t>marginals.</a:t>
            </a:r>
          </a:p>
          <a:p>
            <a:r>
              <a:rPr lang="en-US" altLang="zh-CN" baseline="0" dirty="0"/>
              <a:t>To</a:t>
            </a:r>
            <a:r>
              <a:rPr lang="zh-CN" altLang="en-US" baseline="0" dirty="0"/>
              <a:t> </a:t>
            </a:r>
            <a:r>
              <a:rPr lang="en-US" altLang="zh-CN" baseline="0" dirty="0"/>
              <a:t>reduce</a:t>
            </a:r>
            <a:r>
              <a:rPr lang="zh-CN" altLang="en-US" baseline="0" dirty="0"/>
              <a:t> </a:t>
            </a:r>
            <a:r>
              <a:rPr lang="en-US" altLang="zh-CN" baseline="0" dirty="0"/>
              <a:t>the</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marginals,</a:t>
            </a:r>
            <a:r>
              <a:rPr lang="zh-CN" altLang="en-US" baseline="0" dirty="0"/>
              <a:t> </a:t>
            </a:r>
            <a:r>
              <a:rPr lang="en-US" altLang="zh-CN" baseline="0" dirty="0"/>
              <a:t>we</a:t>
            </a:r>
            <a:r>
              <a:rPr lang="zh-CN" altLang="en-US" baseline="0" dirty="0"/>
              <a:t> </a:t>
            </a:r>
            <a:r>
              <a:rPr lang="en-US" altLang="zh-CN" baseline="0" dirty="0"/>
              <a:t>further</a:t>
            </a:r>
            <a:r>
              <a:rPr lang="zh-CN" altLang="en-US" baseline="0" dirty="0"/>
              <a:t> </a:t>
            </a:r>
            <a:r>
              <a:rPr lang="en-US" altLang="zh-CN" baseline="0" dirty="0"/>
              <a:t>propose</a:t>
            </a:r>
            <a:r>
              <a:rPr lang="zh-CN" altLang="en-US" baseline="0" dirty="0"/>
              <a:t> </a:t>
            </a:r>
            <a:r>
              <a:rPr lang="en-US" altLang="zh-CN" baseline="0" dirty="0"/>
              <a:t>an</a:t>
            </a:r>
            <a:r>
              <a:rPr lang="zh-CN" altLang="en-US" baseline="0" dirty="0"/>
              <a:t> </a:t>
            </a:r>
            <a:r>
              <a:rPr lang="en-US" altLang="zh-CN" baseline="0" dirty="0"/>
              <a:t>algorithm</a:t>
            </a:r>
            <a:r>
              <a:rPr lang="zh-CN" altLang="en-US" baseline="0" dirty="0"/>
              <a:t> </a:t>
            </a:r>
            <a:r>
              <a:rPr lang="en-US" altLang="zh-CN" baseline="0" dirty="0"/>
              <a:t>to</a:t>
            </a:r>
            <a:r>
              <a:rPr lang="zh-CN" altLang="en-US" baseline="0" dirty="0"/>
              <a:t> </a:t>
            </a:r>
            <a:r>
              <a:rPr lang="en-US" altLang="zh-CN" baseline="0" dirty="0"/>
              <a:t>combine</a:t>
            </a:r>
            <a:r>
              <a:rPr lang="zh-CN" altLang="en-US" baseline="0" dirty="0"/>
              <a:t> </a:t>
            </a:r>
            <a:r>
              <a:rPr lang="en-US" altLang="zh-CN" baseline="0" dirty="0"/>
              <a:t>small</a:t>
            </a:r>
            <a:r>
              <a:rPr lang="zh-CN" altLang="en-US" baseline="0" dirty="0"/>
              <a:t> </a:t>
            </a:r>
            <a:r>
              <a:rPr lang="en-US" altLang="zh-CN" baseline="0" dirty="0"/>
              <a:t>two-way</a:t>
            </a:r>
            <a:r>
              <a:rPr lang="zh-CN" altLang="en-US" baseline="0" dirty="0"/>
              <a:t> </a:t>
            </a:r>
            <a:r>
              <a:rPr lang="en-US" altLang="zh-CN" baseline="0" dirty="0"/>
              <a:t>marginals</a:t>
            </a:r>
            <a:r>
              <a:rPr lang="zh-CN" altLang="en-US" baseline="0" dirty="0"/>
              <a:t> </a:t>
            </a:r>
            <a:r>
              <a:rPr lang="en-US" altLang="zh-CN" baseline="0" dirty="0"/>
              <a:t>to</a:t>
            </a:r>
            <a:r>
              <a:rPr lang="zh-CN" altLang="en-US" baseline="0" dirty="0"/>
              <a:t> </a:t>
            </a:r>
            <a:r>
              <a:rPr lang="en-US" altLang="zh-CN" baseline="0" dirty="0"/>
              <a:t>larger</a:t>
            </a:r>
            <a:r>
              <a:rPr lang="zh-CN" altLang="en-US" baseline="0" dirty="0"/>
              <a:t> </a:t>
            </a:r>
            <a:r>
              <a:rPr lang="en-US" altLang="zh-CN" baseline="0" dirty="0"/>
              <a:t>marginals.</a:t>
            </a:r>
          </a:p>
        </p:txBody>
      </p:sp>
      <p:sp>
        <p:nvSpPr>
          <p:cNvPr id="4" name="灯片编号占位符 3"/>
          <p:cNvSpPr>
            <a:spLocks noGrp="1"/>
          </p:cNvSpPr>
          <p:nvPr>
            <p:ph type="sldNum" sz="quarter" idx="10"/>
          </p:nvPr>
        </p:nvSpPr>
        <p:spPr/>
        <p:txBody>
          <a:bodyPr/>
          <a:lstStyle/>
          <a:p>
            <a:fld id="{7C59CDEB-3B02-455D-8F16-CC846640292C}" type="slidenum">
              <a:rPr lang="zh-CN" altLang="en-US" smtClean="0"/>
              <a:t>23</a:t>
            </a:fld>
            <a:endParaRPr lang="zh-CN" altLang="en-US"/>
          </a:p>
        </p:txBody>
      </p:sp>
    </p:spTree>
    <p:extLst>
      <p:ext uri="{BB962C8B-B14F-4D97-AF65-F5344CB8AC3E}">
        <p14:creationId xmlns:p14="http://schemas.microsoft.com/office/powerpoint/2010/main" val="2077481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baseline="0" dirty="0"/>
              <a:t>With</a:t>
            </a:r>
            <a:r>
              <a:rPr lang="zh-CN" altLang="en-US" baseline="0" dirty="0"/>
              <a:t> </a:t>
            </a:r>
            <a:r>
              <a:rPr lang="en-US" altLang="zh-CN" baseline="0" dirty="0"/>
              <a:t>the</a:t>
            </a:r>
            <a:r>
              <a:rPr lang="zh-CN" altLang="en-US" baseline="0" dirty="0"/>
              <a:t> </a:t>
            </a:r>
            <a:r>
              <a:rPr lang="en-US" altLang="zh-CN" baseline="0" dirty="0"/>
              <a:t>set</a:t>
            </a:r>
            <a:r>
              <a:rPr lang="zh-CN" altLang="en-US" baseline="0" dirty="0"/>
              <a:t> </a:t>
            </a:r>
            <a:r>
              <a:rPr lang="en-US" altLang="zh-CN" baseline="0" dirty="0"/>
              <a:t>of</a:t>
            </a:r>
            <a:r>
              <a:rPr lang="zh-CN" altLang="en-US" baseline="0" dirty="0"/>
              <a:t> </a:t>
            </a:r>
            <a:r>
              <a:rPr lang="en-US" altLang="zh-CN" baseline="0" dirty="0"/>
              <a:t>selected</a:t>
            </a:r>
            <a:r>
              <a:rPr lang="zh-CN" altLang="en-US" baseline="0" dirty="0"/>
              <a:t> </a:t>
            </a:r>
            <a:r>
              <a:rPr lang="en-US" altLang="zh-CN" baseline="0" dirty="0"/>
              <a:t>marginals,</a:t>
            </a:r>
            <a:r>
              <a:rPr lang="zh-CN" altLang="en-US" baseline="0" dirty="0"/>
              <a:t> </a:t>
            </a:r>
            <a:r>
              <a:rPr lang="en-US" altLang="zh-CN" baseline="0" dirty="0"/>
              <a:t>the</a:t>
            </a:r>
            <a:r>
              <a:rPr lang="zh-CN" altLang="en-US" baseline="0" dirty="0"/>
              <a:t> </a:t>
            </a:r>
            <a:r>
              <a:rPr lang="en-US" altLang="zh-CN" baseline="0" dirty="0"/>
              <a:t>next</a:t>
            </a:r>
            <a:r>
              <a:rPr lang="zh-CN" altLang="en-US" baseline="0" dirty="0"/>
              <a:t> </a:t>
            </a:r>
            <a:r>
              <a:rPr lang="en-US" altLang="zh-CN" baseline="0" dirty="0"/>
              <a:t>step</a:t>
            </a:r>
            <a:r>
              <a:rPr lang="zh-CN" altLang="en-US" baseline="0" dirty="0"/>
              <a:t> </a:t>
            </a:r>
            <a:r>
              <a:rPr lang="en-US" altLang="zh-CN" baseline="0" dirty="0"/>
              <a:t>is</a:t>
            </a:r>
            <a:r>
              <a:rPr lang="zh-CN" altLang="en-US" baseline="0" dirty="0"/>
              <a:t> </a:t>
            </a:r>
            <a:r>
              <a:rPr lang="en-US" altLang="zh-CN" baseline="0" dirty="0"/>
              <a:t>how</a:t>
            </a:r>
            <a:r>
              <a:rPr lang="zh-CN" altLang="en-US" baseline="0" dirty="0"/>
              <a:t> </a:t>
            </a:r>
            <a:r>
              <a:rPr lang="en-US" altLang="zh-CN" baseline="0" dirty="0"/>
              <a:t>to</a:t>
            </a:r>
            <a:r>
              <a:rPr lang="zh-CN" altLang="en-US" baseline="0" dirty="0"/>
              <a:t> </a:t>
            </a:r>
            <a:r>
              <a:rPr lang="en-US" altLang="zh-CN" baseline="0" dirty="0"/>
              <a:t>generate</a:t>
            </a:r>
            <a:r>
              <a:rPr lang="zh-CN" altLang="en-US" baseline="0" dirty="0"/>
              <a:t> </a:t>
            </a:r>
            <a:r>
              <a:rPr lang="en-US" altLang="zh-CN" baseline="0" dirty="0"/>
              <a:t>a</a:t>
            </a:r>
            <a:r>
              <a:rPr lang="zh-CN" altLang="en-US" baseline="0" dirty="0"/>
              <a:t> </a:t>
            </a:r>
            <a:r>
              <a:rPr lang="en-US" altLang="zh-CN" baseline="0" dirty="0"/>
              <a:t>synthetic</a:t>
            </a:r>
            <a:r>
              <a:rPr lang="zh-CN" altLang="en-US" baseline="0" dirty="0"/>
              <a:t> </a:t>
            </a:r>
            <a:r>
              <a:rPr lang="en-US" altLang="zh-CN" baseline="0" dirty="0"/>
              <a:t>dataset</a:t>
            </a:r>
            <a:r>
              <a:rPr lang="zh-CN" altLang="en-US" baseline="0" dirty="0"/>
              <a:t> </a:t>
            </a:r>
            <a:r>
              <a:rPr lang="en-US" altLang="zh-CN" baseline="0" dirty="0"/>
              <a:t>from</a:t>
            </a:r>
            <a:r>
              <a:rPr lang="zh-CN" altLang="en-US" baseline="0" dirty="0"/>
              <a:t> </a:t>
            </a:r>
            <a:r>
              <a:rPr lang="en-US" altLang="zh-CN" baseline="0" dirty="0"/>
              <a:t>them.</a:t>
            </a:r>
          </a:p>
          <a:p>
            <a:r>
              <a:rPr lang="en-US" altLang="zh-CN" baseline="0" dirty="0"/>
              <a:t>Our</a:t>
            </a:r>
            <a:r>
              <a:rPr lang="zh-CN" altLang="en-US" baseline="0" dirty="0"/>
              <a:t> </a:t>
            </a:r>
            <a:r>
              <a:rPr lang="en-US" altLang="zh-CN" baseline="0" dirty="0"/>
              <a:t>proposal</a:t>
            </a:r>
            <a:r>
              <a:rPr lang="zh-CN" altLang="en-US" baseline="0" dirty="0"/>
              <a:t> </a:t>
            </a:r>
            <a:r>
              <a:rPr lang="en-US" altLang="zh-CN" baseline="0" dirty="0"/>
              <a:t>consists</a:t>
            </a:r>
            <a:r>
              <a:rPr lang="zh-CN" altLang="en-US" baseline="0" dirty="0"/>
              <a:t> </a:t>
            </a:r>
            <a:r>
              <a:rPr lang="en-US" altLang="zh-CN" baseline="0" dirty="0"/>
              <a:t>of</a:t>
            </a:r>
            <a:r>
              <a:rPr lang="zh-CN" altLang="en-US" baseline="0" dirty="0"/>
              <a:t> </a:t>
            </a:r>
            <a:r>
              <a:rPr lang="en-US" altLang="zh-CN" baseline="0" dirty="0"/>
              <a:t>two</a:t>
            </a:r>
            <a:r>
              <a:rPr lang="zh-CN" altLang="en-US" baseline="0" dirty="0"/>
              <a:t> </a:t>
            </a:r>
            <a:r>
              <a:rPr lang="en-US" altLang="zh-CN" baseline="0" dirty="0"/>
              <a:t>steps:</a:t>
            </a:r>
            <a:r>
              <a:rPr lang="zh-CN" altLang="en-US" baseline="0" dirty="0"/>
              <a:t> </a:t>
            </a:r>
            <a:r>
              <a:rPr lang="en-US" altLang="zh-CN" baseline="0" dirty="0"/>
              <a:t>The</a:t>
            </a:r>
            <a:r>
              <a:rPr lang="zh-CN" altLang="en-US" baseline="0" dirty="0"/>
              <a:t> </a:t>
            </a:r>
            <a:r>
              <a:rPr lang="en-US" altLang="zh-CN" baseline="0" dirty="0"/>
              <a:t>first</a:t>
            </a:r>
            <a:r>
              <a:rPr lang="zh-CN" altLang="en-US" baseline="0" dirty="0"/>
              <a:t> </a:t>
            </a:r>
            <a:r>
              <a:rPr lang="en-US" altLang="zh-CN" baseline="0" dirty="0"/>
              <a:t>step</a:t>
            </a:r>
            <a:r>
              <a:rPr lang="zh-CN" altLang="en-US" baseline="0" dirty="0"/>
              <a:t> </a:t>
            </a:r>
            <a:r>
              <a:rPr lang="en-US" altLang="zh-CN" baseline="0" dirty="0"/>
              <a:t>is</a:t>
            </a:r>
            <a:r>
              <a:rPr lang="zh-CN" altLang="en-US" baseline="0" dirty="0"/>
              <a:t> </a:t>
            </a:r>
            <a:r>
              <a:rPr lang="en-US" altLang="zh-CN" baseline="0" dirty="0"/>
              <a:t>to</a:t>
            </a:r>
            <a:r>
              <a:rPr lang="zh-CN" altLang="en-US" baseline="0" dirty="0"/>
              <a:t> </a:t>
            </a:r>
            <a:r>
              <a:rPr lang="en-US" altLang="zh-CN" baseline="0" dirty="0"/>
              <a:t>randomly</a:t>
            </a:r>
            <a:r>
              <a:rPr lang="zh-CN" altLang="en-US" baseline="0" dirty="0"/>
              <a:t> </a:t>
            </a:r>
            <a:r>
              <a:rPr lang="en-US" altLang="zh-CN" baseline="0" dirty="0"/>
              <a:t>generate</a:t>
            </a:r>
            <a:r>
              <a:rPr lang="zh-CN" altLang="en-US" baseline="0" dirty="0"/>
              <a:t> </a:t>
            </a:r>
            <a:r>
              <a:rPr lang="en-US" altLang="zh-CN" baseline="0" dirty="0"/>
              <a:t>a</a:t>
            </a:r>
            <a:r>
              <a:rPr lang="zh-CN" altLang="en-US" baseline="0" dirty="0"/>
              <a:t> </a:t>
            </a:r>
            <a:r>
              <a:rPr lang="en-US" altLang="zh-CN" baseline="0" dirty="0"/>
              <a:t>dataset</a:t>
            </a:r>
            <a:r>
              <a:rPr lang="zh-CN" altLang="en-US" baseline="0" dirty="0"/>
              <a:t> </a:t>
            </a:r>
            <a:r>
              <a:rPr lang="en-US" altLang="zh-CN" baseline="0" dirty="0"/>
              <a:t>containing</a:t>
            </a:r>
            <a:r>
              <a:rPr lang="zh-CN" altLang="en-US" baseline="0" dirty="0"/>
              <a:t> </a:t>
            </a:r>
            <a:r>
              <a:rPr lang="en-US" altLang="zh-CN" baseline="0" dirty="0"/>
              <a:t>n</a:t>
            </a:r>
            <a:r>
              <a:rPr lang="zh-CN" altLang="en-US" baseline="0" dirty="0"/>
              <a:t> </a:t>
            </a:r>
            <a:r>
              <a:rPr lang="en-US" altLang="zh-CN" baseline="0" dirty="0"/>
              <a:t>samples</a:t>
            </a:r>
            <a:r>
              <a:rPr lang="zh-CN" altLang="en-US" baseline="0" dirty="0"/>
              <a:t> </a:t>
            </a:r>
            <a:r>
              <a:rPr lang="en-US" altLang="zh-CN" baseline="0" dirty="0"/>
              <a:t>and</a:t>
            </a:r>
            <a:r>
              <a:rPr lang="zh-CN" altLang="en-US" baseline="0" dirty="0"/>
              <a:t> </a:t>
            </a:r>
            <a:r>
              <a:rPr lang="en-US" altLang="zh-CN" baseline="0" dirty="0"/>
              <a:t>d</a:t>
            </a:r>
            <a:r>
              <a:rPr lang="zh-CN" altLang="en-US" baseline="0" dirty="0"/>
              <a:t> </a:t>
            </a:r>
            <a:r>
              <a:rPr lang="en-US" altLang="zh-CN" baseline="0" dirty="0"/>
              <a:t>attributes.</a:t>
            </a:r>
            <a:r>
              <a:rPr lang="zh-CN" altLang="en-US" baseline="0" dirty="0"/>
              <a:t> </a:t>
            </a:r>
            <a:endParaRPr lang="en-US" altLang="zh-CN" baseline="0" dirty="0"/>
          </a:p>
          <a:p>
            <a:r>
              <a:rPr lang="en-US" altLang="zh-CN" baseline="0" dirty="0"/>
              <a:t>The</a:t>
            </a:r>
            <a:r>
              <a:rPr lang="zh-CN" altLang="en-US" baseline="0" dirty="0"/>
              <a:t> </a:t>
            </a:r>
            <a:r>
              <a:rPr lang="en-US" altLang="zh-CN" baseline="0" dirty="0"/>
              <a:t>second</a:t>
            </a:r>
            <a:r>
              <a:rPr lang="zh-CN" altLang="en-US" baseline="0" dirty="0"/>
              <a:t> </a:t>
            </a:r>
            <a:r>
              <a:rPr lang="en-US" altLang="zh-CN" baseline="0" dirty="0"/>
              <a:t>step</a:t>
            </a:r>
            <a:r>
              <a:rPr lang="zh-CN" altLang="en-US" baseline="0" dirty="0"/>
              <a:t> </a:t>
            </a:r>
            <a:r>
              <a:rPr lang="en-US" altLang="zh-CN" baseline="0" dirty="0"/>
              <a:t>is</a:t>
            </a:r>
            <a:r>
              <a:rPr lang="zh-CN" altLang="en-US" baseline="0" dirty="0"/>
              <a:t> </a:t>
            </a:r>
            <a:r>
              <a:rPr lang="en-US" altLang="zh-CN" baseline="0" dirty="0"/>
              <a:t>to</a:t>
            </a:r>
            <a:r>
              <a:rPr lang="zh-CN" altLang="en-US" baseline="0" dirty="0"/>
              <a:t> </a:t>
            </a:r>
            <a:r>
              <a:rPr lang="en-US" altLang="zh-CN" baseline="0" dirty="0"/>
              <a:t>update</a:t>
            </a:r>
            <a:r>
              <a:rPr lang="zh-CN" altLang="en-US" baseline="0" dirty="0"/>
              <a:t> </a:t>
            </a:r>
            <a:r>
              <a:rPr lang="en-US" altLang="zh-CN" baseline="0" dirty="0"/>
              <a:t>the</a:t>
            </a:r>
            <a:r>
              <a:rPr lang="zh-CN" altLang="en-US" baseline="0" dirty="0"/>
              <a:t> </a:t>
            </a:r>
            <a:r>
              <a:rPr lang="en-US" altLang="zh-CN" baseline="0" dirty="0"/>
              <a:t>randomly</a:t>
            </a:r>
            <a:r>
              <a:rPr lang="zh-CN" altLang="en-US" baseline="0" dirty="0"/>
              <a:t> </a:t>
            </a:r>
            <a:r>
              <a:rPr lang="en-US" altLang="zh-CN" baseline="0" dirty="0"/>
              <a:t>generated</a:t>
            </a:r>
            <a:r>
              <a:rPr lang="zh-CN" altLang="en-US" baseline="0" dirty="0"/>
              <a:t> </a:t>
            </a:r>
            <a:r>
              <a:rPr lang="en-US" altLang="zh-CN" baseline="0" dirty="0"/>
              <a:t>dataset</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consistent</a:t>
            </a:r>
            <a:r>
              <a:rPr lang="zh-CN" altLang="en-US" baseline="0" dirty="0"/>
              <a:t> </a:t>
            </a:r>
            <a:r>
              <a:rPr lang="en-US" altLang="zh-CN" baseline="0" dirty="0"/>
              <a:t>with</a:t>
            </a:r>
            <a:r>
              <a:rPr lang="zh-CN" altLang="en-US" baseline="0" dirty="0"/>
              <a:t> </a:t>
            </a:r>
            <a:r>
              <a:rPr lang="en-US" altLang="zh-CN" baseline="0" dirty="0"/>
              <a:t>all</a:t>
            </a:r>
            <a:r>
              <a:rPr lang="zh-CN" altLang="en-US" baseline="0" dirty="0"/>
              <a:t> </a:t>
            </a:r>
            <a:r>
              <a:rPr lang="en-US" altLang="zh-CN" baseline="0" dirty="0"/>
              <a:t>the</a:t>
            </a:r>
            <a:r>
              <a:rPr lang="zh-CN" altLang="en-US" baseline="0" dirty="0"/>
              <a:t> </a:t>
            </a:r>
            <a:r>
              <a:rPr lang="en-US" altLang="zh-CN" baseline="0" dirty="0"/>
              <a:t>selected</a:t>
            </a:r>
            <a:r>
              <a:rPr lang="zh-CN" altLang="en-US" baseline="0" dirty="0"/>
              <a:t> </a:t>
            </a:r>
            <a:r>
              <a:rPr lang="en-US" altLang="zh-CN" baseline="0" dirty="0"/>
              <a:t>marginals.</a:t>
            </a:r>
            <a:r>
              <a:rPr lang="zh-CN" altLang="en-US" baseline="0" dirty="0"/>
              <a:t> </a:t>
            </a:r>
            <a:r>
              <a:rPr lang="en-US" altLang="zh-CN" baseline="0" dirty="0"/>
              <a:t>For</a:t>
            </a:r>
            <a:r>
              <a:rPr lang="zh-CN" altLang="en-US" baseline="0" dirty="0"/>
              <a:t> </a:t>
            </a:r>
            <a:r>
              <a:rPr lang="en-US" altLang="zh-CN" baseline="0" dirty="0"/>
              <a:t>instance,</a:t>
            </a:r>
            <a:r>
              <a:rPr lang="zh-CN" altLang="en-US" baseline="0" dirty="0"/>
              <a:t> </a:t>
            </a:r>
            <a:r>
              <a:rPr lang="en-US" altLang="zh-CN" baseline="0" dirty="0"/>
              <a:t>if</a:t>
            </a:r>
            <a:r>
              <a:rPr lang="zh-CN" altLang="en-US" baseline="0" dirty="0"/>
              <a:t> </a:t>
            </a:r>
            <a:r>
              <a:rPr lang="en-US" altLang="zh-CN" baseline="0" dirty="0"/>
              <a:t>we</a:t>
            </a:r>
            <a:r>
              <a:rPr lang="zh-CN" altLang="en-US" baseline="0" dirty="0"/>
              <a:t> </a:t>
            </a:r>
            <a:r>
              <a:rPr lang="en-US" altLang="zh-CN" baseline="0" dirty="0"/>
              <a:t>select</a:t>
            </a:r>
            <a:r>
              <a:rPr lang="zh-CN" altLang="en-US" baseline="0" dirty="0"/>
              <a:t> </a:t>
            </a:r>
            <a:r>
              <a:rPr lang="en-US" altLang="zh-CN" baseline="0" dirty="0"/>
              <a:t>a</a:t>
            </a:r>
            <a:r>
              <a:rPr lang="zh-CN" altLang="en-US" baseline="0" dirty="0"/>
              <a:t> </a:t>
            </a:r>
            <a:r>
              <a:rPr lang="en-US" altLang="zh-CN" baseline="0" dirty="0"/>
              <a:t>marginal</a:t>
            </a:r>
            <a:r>
              <a:rPr lang="zh-CN" altLang="en-US" baseline="0" dirty="0"/>
              <a:t> </a:t>
            </a:r>
            <a:r>
              <a:rPr lang="en-US" altLang="zh-CN" baseline="0" dirty="0"/>
              <a:t>table</a:t>
            </a:r>
            <a:r>
              <a:rPr lang="zh-CN" altLang="en-US" baseline="0" dirty="0"/>
              <a:t> </a:t>
            </a:r>
            <a:r>
              <a:rPr lang="en-US" altLang="zh-CN" baseline="0" dirty="0"/>
              <a:t>containing</a:t>
            </a:r>
            <a:r>
              <a:rPr lang="zh-CN" altLang="en-US" baseline="0" dirty="0"/>
              <a:t> </a:t>
            </a:r>
            <a:r>
              <a:rPr lang="en-US" altLang="zh-CN" baseline="0" dirty="0"/>
              <a:t>attribute</a:t>
            </a:r>
            <a:r>
              <a:rPr lang="zh-CN" altLang="en-US" baseline="0" dirty="0"/>
              <a:t> </a:t>
            </a:r>
            <a:r>
              <a:rPr lang="en-US" altLang="zh-CN" baseline="0" dirty="0"/>
              <a:t>a_1</a:t>
            </a:r>
            <a:r>
              <a:rPr lang="zh-CN" altLang="en-US" baseline="0" dirty="0"/>
              <a:t> </a:t>
            </a:r>
            <a:r>
              <a:rPr lang="en-US" altLang="zh-CN" baseline="0" dirty="0"/>
              <a:t>and</a:t>
            </a:r>
            <a:r>
              <a:rPr lang="zh-CN" altLang="en-US" baseline="0" dirty="0"/>
              <a:t> </a:t>
            </a:r>
            <a:r>
              <a:rPr lang="en-US" altLang="zh-CN" baseline="0" dirty="0"/>
              <a:t>a_2,</a:t>
            </a:r>
            <a:r>
              <a:rPr lang="zh-CN" altLang="en-US" baseline="0" dirty="0"/>
              <a:t> </a:t>
            </a:r>
            <a:r>
              <a:rPr lang="en-US" altLang="zh-CN" baseline="0" dirty="0"/>
              <a:t>we</a:t>
            </a:r>
            <a:r>
              <a:rPr lang="zh-CN" altLang="en-US" baseline="0" dirty="0"/>
              <a:t> </a:t>
            </a:r>
            <a:r>
              <a:rPr lang="en-US" altLang="zh-CN" baseline="0" dirty="0"/>
              <a:t>first</a:t>
            </a:r>
            <a:r>
              <a:rPr lang="zh-CN" altLang="en-US" baseline="0" dirty="0"/>
              <a:t> </a:t>
            </a:r>
            <a:r>
              <a:rPr lang="en-US" altLang="zh-CN" baseline="0" dirty="0"/>
              <a:t>update</a:t>
            </a:r>
            <a:r>
              <a:rPr lang="zh-CN" altLang="en-US" baseline="0" dirty="0"/>
              <a:t> </a:t>
            </a:r>
            <a:r>
              <a:rPr lang="en-US" altLang="zh-CN" baseline="0" dirty="0"/>
              <a:t>the</a:t>
            </a:r>
            <a:r>
              <a:rPr lang="zh-CN" altLang="en-US" baseline="0" dirty="0"/>
              <a:t> </a:t>
            </a:r>
            <a:r>
              <a:rPr lang="en-US" altLang="zh-CN" baseline="0" dirty="0"/>
              <a:t>records</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dataset</a:t>
            </a:r>
            <a:r>
              <a:rPr lang="zh-CN" altLang="en-US" baseline="0" dirty="0"/>
              <a:t> </a:t>
            </a:r>
            <a:r>
              <a:rPr lang="en-US" altLang="zh-CN" baseline="0" dirty="0"/>
              <a:t>to</a:t>
            </a:r>
            <a:r>
              <a:rPr lang="zh-CN" altLang="en-US" baseline="0" dirty="0"/>
              <a:t> </a:t>
            </a:r>
            <a:r>
              <a:rPr lang="en-US" altLang="zh-CN" baseline="0" dirty="0"/>
              <a:t>make</a:t>
            </a:r>
            <a:r>
              <a:rPr lang="zh-CN" altLang="en-US" baseline="0" dirty="0"/>
              <a:t> </a:t>
            </a:r>
            <a:r>
              <a:rPr lang="en-US" altLang="zh-CN" baseline="0" dirty="0"/>
              <a:t>its</a:t>
            </a:r>
            <a:r>
              <a:rPr lang="zh-CN" altLang="en-US" baseline="0" dirty="0"/>
              <a:t> </a:t>
            </a:r>
            <a:r>
              <a:rPr lang="en-US" altLang="zh-CN" baseline="0" dirty="0"/>
              <a:t>distribution</a:t>
            </a:r>
            <a:r>
              <a:rPr lang="zh-CN" altLang="en-US" baseline="0" dirty="0"/>
              <a:t> </a:t>
            </a:r>
            <a:r>
              <a:rPr lang="en-US" altLang="zh-CN" baseline="0" dirty="0"/>
              <a:t>consistent</a:t>
            </a:r>
            <a:r>
              <a:rPr lang="zh-CN" altLang="en-US" baseline="0" dirty="0"/>
              <a:t> </a:t>
            </a:r>
            <a:r>
              <a:rPr lang="en-US" altLang="zh-CN" baseline="0" dirty="0"/>
              <a:t>with</a:t>
            </a:r>
            <a:r>
              <a:rPr lang="zh-CN" altLang="en-US" baseline="0" dirty="0"/>
              <a:t> </a:t>
            </a:r>
            <a:r>
              <a:rPr lang="en-US" altLang="zh-CN" baseline="0" dirty="0"/>
              <a:t>the</a:t>
            </a:r>
            <a:r>
              <a:rPr lang="zh-CN" altLang="en-US" baseline="0" dirty="0"/>
              <a:t> </a:t>
            </a:r>
            <a:r>
              <a:rPr lang="en-US" altLang="zh-CN" baseline="0" dirty="0"/>
              <a:t>marginal</a:t>
            </a:r>
            <a:r>
              <a:rPr lang="zh-CN" altLang="en-US" baseline="0" dirty="0"/>
              <a:t> </a:t>
            </a:r>
            <a:r>
              <a:rPr lang="en-US" altLang="zh-CN" baseline="0" dirty="0"/>
              <a:t>table.</a:t>
            </a:r>
            <a:r>
              <a:rPr lang="zh-CN" altLang="en-US" baseline="0" dirty="0"/>
              <a:t> </a:t>
            </a:r>
            <a:r>
              <a:rPr lang="en-US" altLang="zh-CN" baseline="0" dirty="0"/>
              <a:t>Then</a:t>
            </a:r>
            <a:r>
              <a:rPr lang="zh-CN" altLang="en-US" baseline="0" dirty="0"/>
              <a:t> </a:t>
            </a:r>
            <a:r>
              <a:rPr lang="en-US" altLang="zh-CN" baseline="0" dirty="0"/>
              <a:t>for</a:t>
            </a:r>
            <a:r>
              <a:rPr lang="zh-CN" altLang="en-US" baseline="0" dirty="0"/>
              <a:t> </a:t>
            </a:r>
            <a:r>
              <a:rPr lang="en-US" altLang="zh-CN" baseline="0" dirty="0"/>
              <a:t>the</a:t>
            </a:r>
            <a:r>
              <a:rPr lang="zh-CN" altLang="en-US" baseline="0" dirty="0"/>
              <a:t> </a:t>
            </a:r>
            <a:r>
              <a:rPr lang="en-US" altLang="zh-CN" baseline="0" dirty="0"/>
              <a:t>selected</a:t>
            </a:r>
            <a:r>
              <a:rPr lang="zh-CN" altLang="en-US" baseline="0" dirty="0"/>
              <a:t> </a:t>
            </a:r>
            <a:r>
              <a:rPr lang="en-US" altLang="zh-CN" baseline="0" dirty="0"/>
              <a:t>marginal</a:t>
            </a:r>
            <a:r>
              <a:rPr lang="zh-CN" altLang="en-US" baseline="0" dirty="0"/>
              <a:t> </a:t>
            </a:r>
            <a:r>
              <a:rPr lang="en-US" altLang="zh-CN" baseline="0" dirty="0"/>
              <a:t>table</a:t>
            </a:r>
            <a:r>
              <a:rPr lang="zh-CN" altLang="en-US" baseline="0" dirty="0"/>
              <a:t> </a:t>
            </a:r>
            <a:r>
              <a:rPr lang="en-US" altLang="zh-CN" baseline="0" dirty="0"/>
              <a:t>a_2</a:t>
            </a:r>
            <a:r>
              <a:rPr lang="zh-CN" altLang="en-US" baseline="0" dirty="0"/>
              <a:t> </a:t>
            </a:r>
            <a:r>
              <a:rPr lang="en-US" altLang="zh-CN" baseline="0" dirty="0"/>
              <a:t>a_3,</a:t>
            </a:r>
            <a:r>
              <a:rPr lang="zh-CN" altLang="en-US" baseline="0" dirty="0"/>
              <a:t> </a:t>
            </a:r>
            <a:r>
              <a:rPr lang="en-US" altLang="zh-CN" baseline="0" dirty="0"/>
              <a:t>we</a:t>
            </a:r>
            <a:r>
              <a:rPr lang="zh-CN" altLang="en-US" baseline="0" dirty="0"/>
              <a:t> </a:t>
            </a:r>
            <a:r>
              <a:rPr lang="en-US" altLang="zh-CN" baseline="0" dirty="0"/>
              <a:t>do</a:t>
            </a:r>
            <a:r>
              <a:rPr lang="zh-CN" altLang="en-US" baseline="0" dirty="0"/>
              <a:t> </a:t>
            </a:r>
            <a:r>
              <a:rPr lang="en-US" altLang="zh-CN" baseline="0" dirty="0"/>
              <a:t>the</a:t>
            </a:r>
            <a:r>
              <a:rPr lang="zh-CN" altLang="en-US" baseline="0" dirty="0"/>
              <a:t> </a:t>
            </a:r>
            <a:r>
              <a:rPr lang="en-US" altLang="zh-CN" baseline="0" dirty="0"/>
              <a:t>same</a:t>
            </a:r>
            <a:r>
              <a:rPr lang="zh-CN" altLang="en-US" baseline="0" dirty="0"/>
              <a:t> </a:t>
            </a:r>
            <a:r>
              <a:rPr lang="en-US" altLang="zh-CN" baseline="0" dirty="0"/>
              <a:t>thing,</a:t>
            </a:r>
            <a:r>
              <a:rPr lang="zh-CN" altLang="en-US" baseline="0" dirty="0"/>
              <a:t> </a:t>
            </a:r>
            <a:r>
              <a:rPr lang="en-US" altLang="zh-CN" baseline="0" dirty="0"/>
              <a:t>and</a:t>
            </a:r>
            <a:r>
              <a:rPr lang="zh-CN" altLang="en-US" baseline="0" dirty="0"/>
              <a:t> </a:t>
            </a:r>
            <a:r>
              <a:rPr lang="en-US" altLang="zh-CN" baseline="0" dirty="0"/>
              <a:t>so</a:t>
            </a:r>
            <a:r>
              <a:rPr lang="zh-CN" altLang="en-US" baseline="0" dirty="0"/>
              <a:t> </a:t>
            </a:r>
            <a:r>
              <a:rPr lang="en-US" altLang="zh-CN" baseline="0" dirty="0"/>
              <a:t>on</a:t>
            </a:r>
            <a:r>
              <a:rPr lang="zh-CN" altLang="en-US" baseline="0" dirty="0"/>
              <a:t> </a:t>
            </a:r>
            <a:r>
              <a:rPr lang="en-US" altLang="zh-CN" baseline="0" dirty="0"/>
              <a:t>so</a:t>
            </a:r>
            <a:r>
              <a:rPr lang="zh-CN" altLang="en-US" baseline="0" dirty="0"/>
              <a:t> </a:t>
            </a:r>
            <a:r>
              <a:rPr lang="en-US" altLang="zh-CN" baseline="0" dirty="0"/>
              <a:t>forth,</a:t>
            </a:r>
            <a:r>
              <a:rPr lang="zh-CN" altLang="en-US" baseline="0" dirty="0"/>
              <a:t> </a:t>
            </a:r>
            <a:r>
              <a:rPr lang="en-US" altLang="zh-CN" baseline="0" dirty="0"/>
              <a:t>until</a:t>
            </a:r>
            <a:r>
              <a:rPr lang="zh-CN" altLang="en-US" baseline="0" dirty="0"/>
              <a:t> </a:t>
            </a:r>
            <a:r>
              <a:rPr lang="en-US" altLang="zh-CN" baseline="0" dirty="0"/>
              <a:t>the</a:t>
            </a:r>
            <a:r>
              <a:rPr lang="zh-CN" altLang="en-US" baseline="0" dirty="0"/>
              <a:t> </a:t>
            </a:r>
            <a:r>
              <a:rPr lang="en-US" altLang="zh-CN" baseline="0" dirty="0"/>
              <a:t>distribution</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dataset</a:t>
            </a:r>
            <a:r>
              <a:rPr lang="zh-CN" altLang="en-US" baseline="0" dirty="0"/>
              <a:t> </a:t>
            </a:r>
            <a:r>
              <a:rPr lang="en-US" altLang="zh-CN" baseline="0" dirty="0"/>
              <a:t>is</a:t>
            </a:r>
            <a:r>
              <a:rPr lang="zh-CN" altLang="en-US" baseline="0" dirty="0"/>
              <a:t> </a:t>
            </a:r>
            <a:r>
              <a:rPr lang="en-US" altLang="zh-CN" baseline="0" dirty="0"/>
              <a:t>consistent</a:t>
            </a:r>
            <a:r>
              <a:rPr lang="zh-CN" altLang="en-US" baseline="0" dirty="0"/>
              <a:t> </a:t>
            </a:r>
            <a:r>
              <a:rPr lang="en-US" altLang="zh-CN" baseline="0" dirty="0"/>
              <a:t>with</a:t>
            </a:r>
            <a:r>
              <a:rPr lang="zh-CN" altLang="en-US" baseline="0" dirty="0"/>
              <a:t> </a:t>
            </a:r>
            <a:r>
              <a:rPr lang="en-US" altLang="zh-CN" baseline="0" dirty="0"/>
              <a:t>all</a:t>
            </a:r>
            <a:r>
              <a:rPr lang="zh-CN" altLang="en-US" baseline="0" dirty="0"/>
              <a:t> </a:t>
            </a:r>
            <a:r>
              <a:rPr lang="en-US" altLang="zh-CN" baseline="0" dirty="0"/>
              <a:t>marginals.</a:t>
            </a:r>
          </a:p>
          <a:p>
            <a:r>
              <a:rPr lang="en-US" altLang="zh-CN" baseline="0" dirty="0"/>
              <a:t>Note</a:t>
            </a:r>
            <a:r>
              <a:rPr lang="zh-CN" altLang="en-US" baseline="0" dirty="0"/>
              <a:t> </a:t>
            </a:r>
            <a:r>
              <a:rPr lang="en-US" altLang="zh-CN" baseline="0" dirty="0"/>
              <a:t>that,</a:t>
            </a:r>
            <a:r>
              <a:rPr lang="zh-CN" altLang="en-US" baseline="0" dirty="0"/>
              <a:t> </a:t>
            </a:r>
            <a:r>
              <a:rPr lang="en-US" altLang="zh-CN" baseline="0" dirty="0"/>
              <a:t>when</a:t>
            </a:r>
            <a:r>
              <a:rPr lang="zh-CN" altLang="en-US" baseline="0" dirty="0"/>
              <a:t> </a:t>
            </a:r>
            <a:r>
              <a:rPr lang="en-US" altLang="zh-CN" baseline="0" dirty="0"/>
              <a:t>we</a:t>
            </a:r>
            <a:r>
              <a:rPr lang="zh-CN" altLang="en-US" baseline="0" dirty="0"/>
              <a:t> </a:t>
            </a:r>
            <a:r>
              <a:rPr lang="en-US" altLang="zh-CN" baseline="0" dirty="0"/>
              <a:t>update</a:t>
            </a:r>
            <a:r>
              <a:rPr lang="zh-CN" altLang="en-US" baseline="0" dirty="0"/>
              <a:t> </a:t>
            </a:r>
            <a:r>
              <a:rPr lang="en-US" altLang="zh-CN" baseline="0" dirty="0"/>
              <a:t>marginal</a:t>
            </a:r>
            <a:r>
              <a:rPr lang="zh-CN" altLang="en-US" baseline="0" dirty="0"/>
              <a:t> </a:t>
            </a:r>
            <a:r>
              <a:rPr lang="en-US" altLang="zh-CN" baseline="0" dirty="0"/>
              <a:t>(a_2,</a:t>
            </a:r>
            <a:r>
              <a:rPr lang="zh-CN" altLang="en-US" baseline="0" dirty="0"/>
              <a:t> </a:t>
            </a:r>
            <a:r>
              <a:rPr lang="en-US" altLang="zh-CN" baseline="0" dirty="0"/>
              <a:t>a_3),</a:t>
            </a:r>
            <a:r>
              <a:rPr lang="zh-CN" altLang="en-US" baseline="0" dirty="0"/>
              <a:t> </a:t>
            </a:r>
            <a:r>
              <a:rPr lang="en-US" altLang="zh-CN" baseline="0" dirty="0"/>
              <a:t>it</a:t>
            </a:r>
            <a:r>
              <a:rPr lang="zh-CN" altLang="en-US" baseline="0" dirty="0"/>
              <a:t> </a:t>
            </a:r>
            <a:r>
              <a:rPr lang="en-US" altLang="zh-CN" baseline="0" dirty="0"/>
              <a:t>will</a:t>
            </a:r>
            <a:r>
              <a:rPr lang="zh-CN" altLang="en-US" baseline="0" dirty="0"/>
              <a:t> </a:t>
            </a:r>
            <a:r>
              <a:rPr lang="en-US" altLang="zh-CN" baseline="0" dirty="0"/>
              <a:t>inevitably</a:t>
            </a:r>
            <a:r>
              <a:rPr lang="zh-CN" altLang="en-US" baseline="0" dirty="0"/>
              <a:t> </a:t>
            </a:r>
            <a:r>
              <a:rPr lang="en-US" altLang="zh-CN" baseline="0" dirty="0"/>
              <a:t>destroy</a:t>
            </a:r>
            <a:r>
              <a:rPr lang="zh-CN" altLang="en-US" baseline="0" dirty="0"/>
              <a:t> </a:t>
            </a:r>
            <a:r>
              <a:rPr lang="en-US" altLang="zh-CN" baseline="0" dirty="0"/>
              <a:t>the</a:t>
            </a:r>
            <a:r>
              <a:rPr lang="zh-CN" altLang="en-US" baseline="0" dirty="0"/>
              <a:t> </a:t>
            </a:r>
            <a:r>
              <a:rPr lang="en-US" altLang="zh-CN" baseline="0" dirty="0"/>
              <a:t>consistency</a:t>
            </a:r>
            <a:r>
              <a:rPr lang="zh-CN" altLang="en-US" baseline="0" dirty="0"/>
              <a:t> </a:t>
            </a:r>
            <a:r>
              <a:rPr lang="en-US" altLang="zh-CN" baseline="0" dirty="0"/>
              <a:t>established</a:t>
            </a:r>
            <a:r>
              <a:rPr lang="zh-CN" altLang="en-US" baseline="0" dirty="0"/>
              <a:t> </a:t>
            </a:r>
            <a:r>
              <a:rPr lang="en-US" altLang="zh-CN" baseline="0" dirty="0"/>
              <a:t>by</a:t>
            </a:r>
            <a:r>
              <a:rPr lang="zh-CN" altLang="en-US" baseline="0" dirty="0"/>
              <a:t> </a:t>
            </a:r>
            <a:r>
              <a:rPr lang="en-US" altLang="zh-CN" baseline="0" dirty="0"/>
              <a:t>marginal</a:t>
            </a:r>
            <a:r>
              <a:rPr lang="zh-CN" altLang="en-US" baseline="0" dirty="0"/>
              <a:t> </a:t>
            </a:r>
            <a:r>
              <a:rPr lang="en-US" altLang="zh-CN" baseline="0" dirty="0"/>
              <a:t>(a_1,</a:t>
            </a:r>
            <a:r>
              <a:rPr lang="zh-CN" altLang="en-US" baseline="0" dirty="0"/>
              <a:t> </a:t>
            </a:r>
            <a:r>
              <a:rPr lang="en-US" altLang="zh-CN" baseline="0" dirty="0"/>
              <a:t>a_2).</a:t>
            </a:r>
            <a:r>
              <a:rPr lang="zh-CN" altLang="en-US" baseline="0" dirty="0"/>
              <a:t> </a:t>
            </a:r>
            <a:r>
              <a:rPr lang="en-US" altLang="zh-CN" baseline="0" dirty="0"/>
              <a:t>To</a:t>
            </a:r>
            <a:r>
              <a:rPr lang="zh-CN" altLang="en-US" baseline="0" dirty="0"/>
              <a:t> </a:t>
            </a:r>
            <a:r>
              <a:rPr lang="en-US" altLang="zh-CN" baseline="0" dirty="0"/>
              <a:t>address</a:t>
            </a:r>
            <a:r>
              <a:rPr lang="zh-CN" altLang="en-US" baseline="0" dirty="0"/>
              <a:t> </a:t>
            </a:r>
            <a:r>
              <a:rPr lang="en-US" altLang="zh-CN" baseline="0" dirty="0"/>
              <a:t>this</a:t>
            </a:r>
            <a:r>
              <a:rPr lang="zh-CN" altLang="en-US" baseline="0" dirty="0"/>
              <a:t> </a:t>
            </a:r>
            <a:r>
              <a:rPr lang="en-US" altLang="zh-CN" baseline="0" dirty="0"/>
              <a:t>problem,</a:t>
            </a:r>
            <a:r>
              <a:rPr lang="zh-CN" altLang="en-US" baseline="0" dirty="0"/>
              <a:t> </a:t>
            </a:r>
            <a:r>
              <a:rPr lang="en-US" altLang="zh-CN" baseline="0" dirty="0"/>
              <a:t>we</a:t>
            </a:r>
            <a:r>
              <a:rPr lang="zh-CN" altLang="en-US" baseline="0" dirty="0"/>
              <a:t> </a:t>
            </a:r>
            <a:r>
              <a:rPr lang="en-US" altLang="zh-CN" baseline="0" dirty="0"/>
              <a:t>propose</a:t>
            </a:r>
            <a:r>
              <a:rPr lang="zh-CN" altLang="en-US" baseline="0" dirty="0"/>
              <a:t> </a:t>
            </a:r>
            <a:r>
              <a:rPr lang="en-US" altLang="zh-CN" baseline="0" dirty="0"/>
              <a:t>to</a:t>
            </a:r>
            <a:r>
              <a:rPr lang="zh-CN" altLang="en-US" baseline="0" dirty="0"/>
              <a:t> </a:t>
            </a:r>
            <a:r>
              <a:rPr lang="en-US" altLang="zh-CN" baseline="0" dirty="0"/>
              <a:t>go</a:t>
            </a:r>
            <a:r>
              <a:rPr lang="zh-CN" altLang="en-US" baseline="0" dirty="0"/>
              <a:t> </a:t>
            </a:r>
            <a:r>
              <a:rPr lang="en-US" altLang="zh-CN" baseline="0" dirty="0"/>
              <a:t>over</a:t>
            </a:r>
            <a:r>
              <a:rPr lang="zh-CN" altLang="en-US" baseline="0" dirty="0"/>
              <a:t> </a:t>
            </a:r>
            <a:r>
              <a:rPr lang="en-US" altLang="zh-CN" baseline="0" dirty="0"/>
              <a:t>all</a:t>
            </a:r>
            <a:r>
              <a:rPr lang="zh-CN" altLang="en-US" baseline="0" dirty="0"/>
              <a:t> </a:t>
            </a:r>
            <a:r>
              <a:rPr lang="en-US" altLang="zh-CN" baseline="0" dirty="0"/>
              <a:t>marginals</a:t>
            </a:r>
            <a:r>
              <a:rPr lang="zh-CN" altLang="en-US" baseline="0" dirty="0"/>
              <a:t> </a:t>
            </a:r>
            <a:r>
              <a:rPr lang="en-US" altLang="zh-CN" baseline="0" dirty="0"/>
              <a:t>multiple</a:t>
            </a:r>
            <a:r>
              <a:rPr lang="zh-CN" altLang="en-US" baseline="0" dirty="0"/>
              <a:t> </a:t>
            </a:r>
            <a:r>
              <a:rPr lang="en-US" altLang="zh-CN" baseline="0" dirty="0"/>
              <a:t>times.</a:t>
            </a:r>
            <a:r>
              <a:rPr lang="zh-CN" altLang="en-US" baseline="0" dirty="0"/>
              <a:t> </a:t>
            </a:r>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We</a:t>
            </a:r>
            <a:r>
              <a:rPr lang="zh-CN" altLang="en-US" baseline="0" dirty="0"/>
              <a:t> </a:t>
            </a:r>
            <a:r>
              <a:rPr lang="en-US" altLang="zh-CN" baseline="0" dirty="0"/>
              <a:t>have</a:t>
            </a:r>
            <a:r>
              <a:rPr lang="zh-CN" altLang="en-US" baseline="0" dirty="0"/>
              <a:t> </a:t>
            </a:r>
            <a:r>
              <a:rPr lang="en-US" altLang="zh-CN" baseline="0" dirty="0"/>
              <a:t>proposed</a:t>
            </a:r>
            <a:r>
              <a:rPr lang="zh-CN" altLang="en-US" baseline="0" dirty="0"/>
              <a:t> </a:t>
            </a:r>
            <a:r>
              <a:rPr lang="en-US" altLang="zh-CN" baseline="0" dirty="0"/>
              <a:t>many</a:t>
            </a:r>
            <a:r>
              <a:rPr lang="zh-CN" altLang="en-US" baseline="0" dirty="0"/>
              <a:t> </a:t>
            </a:r>
            <a:r>
              <a:rPr lang="en-US" altLang="zh-CN" baseline="0" dirty="0"/>
              <a:t>other</a:t>
            </a:r>
            <a:r>
              <a:rPr lang="zh-CN" altLang="en-US" baseline="0" dirty="0"/>
              <a:t> </a:t>
            </a:r>
            <a:r>
              <a:rPr lang="en-US" altLang="zh-CN" baseline="0" dirty="0"/>
              <a:t>techniques</a:t>
            </a:r>
            <a:r>
              <a:rPr lang="zh-CN" altLang="en-US" baseline="0" dirty="0"/>
              <a:t> </a:t>
            </a:r>
            <a:r>
              <a:rPr lang="en-US" altLang="zh-CN" baseline="0" dirty="0"/>
              <a:t>to</a:t>
            </a:r>
            <a:r>
              <a:rPr lang="zh-CN" altLang="en-US" baseline="0" dirty="0"/>
              <a:t> </a:t>
            </a:r>
            <a:r>
              <a:rPr lang="en-US" altLang="zh-CN" baseline="0" dirty="0"/>
              <a:t>improve</a:t>
            </a:r>
            <a:r>
              <a:rPr lang="zh-CN" altLang="en-US" baseline="0" dirty="0"/>
              <a:t> </a:t>
            </a:r>
            <a:r>
              <a:rPr lang="en-US" altLang="zh-CN" baseline="0" dirty="0"/>
              <a:t>the</a:t>
            </a:r>
            <a:r>
              <a:rPr lang="zh-CN" altLang="en-US" baseline="0" dirty="0"/>
              <a:t> </a:t>
            </a:r>
            <a:r>
              <a:rPr lang="en-US" altLang="zh-CN" baseline="0" dirty="0"/>
              <a:t>convergence,</a:t>
            </a:r>
            <a:r>
              <a:rPr lang="zh-CN" altLang="en-US" baseline="0" dirty="0"/>
              <a:t> </a:t>
            </a:r>
            <a:r>
              <a:rPr lang="en-US" altLang="zh-CN" baseline="0" dirty="0"/>
              <a:t>we</a:t>
            </a:r>
            <a:r>
              <a:rPr lang="zh-CN" altLang="en-US" baseline="0" dirty="0"/>
              <a:t> </a:t>
            </a:r>
            <a:r>
              <a:rPr lang="en-US" altLang="zh-CN" baseline="0" dirty="0"/>
              <a:t>refer</a:t>
            </a:r>
            <a:r>
              <a:rPr lang="zh-CN" altLang="en-US" baseline="0" dirty="0"/>
              <a:t> </a:t>
            </a:r>
            <a:r>
              <a:rPr lang="en-US" altLang="zh-CN" baseline="0" dirty="0"/>
              <a:t>the</a:t>
            </a:r>
            <a:r>
              <a:rPr lang="zh-CN" altLang="en-US" baseline="0" dirty="0"/>
              <a:t> </a:t>
            </a:r>
            <a:r>
              <a:rPr lang="en-US" altLang="zh-CN" baseline="0" dirty="0"/>
              <a:t>audience</a:t>
            </a:r>
            <a:r>
              <a:rPr lang="zh-CN" altLang="en-US" baseline="0" dirty="0"/>
              <a:t> </a:t>
            </a:r>
            <a:r>
              <a:rPr lang="en-US" altLang="zh-CN" baseline="0" dirty="0"/>
              <a:t>to</a:t>
            </a:r>
            <a:r>
              <a:rPr lang="zh-CN" altLang="en-US" baseline="0" dirty="0"/>
              <a:t> </a:t>
            </a:r>
            <a:r>
              <a:rPr lang="en-US" altLang="zh-CN" baseline="0" dirty="0"/>
              <a:t>our</a:t>
            </a:r>
            <a:r>
              <a:rPr lang="zh-CN" altLang="en-US" baseline="0" dirty="0"/>
              <a:t> </a:t>
            </a:r>
            <a:r>
              <a:rPr lang="en-US" altLang="zh-CN" baseline="0" dirty="0"/>
              <a:t>paper</a:t>
            </a:r>
            <a:r>
              <a:rPr lang="zh-CN" altLang="en-US" baseline="0" dirty="0"/>
              <a:t> </a:t>
            </a:r>
            <a:r>
              <a:rPr lang="en-US" altLang="zh-CN" baseline="0" dirty="0"/>
              <a:t>for</a:t>
            </a:r>
            <a:r>
              <a:rPr lang="zh-CN" altLang="en-US" baseline="0" dirty="0"/>
              <a:t> </a:t>
            </a:r>
            <a:r>
              <a:rPr lang="en-US" altLang="zh-CN" baseline="0" dirty="0"/>
              <a:t>more</a:t>
            </a:r>
            <a:r>
              <a:rPr lang="zh-CN" altLang="en-US" baseline="0" dirty="0"/>
              <a:t> </a:t>
            </a:r>
            <a:r>
              <a:rPr lang="en-US" altLang="zh-CN" baseline="0" dirty="0"/>
              <a:t>details.</a:t>
            </a:r>
          </a:p>
        </p:txBody>
      </p:sp>
      <p:sp>
        <p:nvSpPr>
          <p:cNvPr id="4" name="灯片编号占位符 3"/>
          <p:cNvSpPr>
            <a:spLocks noGrp="1"/>
          </p:cNvSpPr>
          <p:nvPr>
            <p:ph type="sldNum" sz="quarter" idx="10"/>
          </p:nvPr>
        </p:nvSpPr>
        <p:spPr/>
        <p:txBody>
          <a:bodyPr/>
          <a:lstStyle/>
          <a:p>
            <a:fld id="{7C59CDEB-3B02-455D-8F16-CC846640292C}" type="slidenum">
              <a:rPr lang="zh-CN" altLang="en-US" smtClean="0"/>
              <a:t>24</a:t>
            </a:fld>
            <a:endParaRPr lang="zh-CN" altLang="en-US"/>
          </a:p>
        </p:txBody>
      </p:sp>
    </p:spTree>
    <p:extLst>
      <p:ext uri="{BB962C8B-B14F-4D97-AF65-F5344CB8AC3E}">
        <p14:creationId xmlns:p14="http://schemas.microsoft.com/office/powerpoint/2010/main" val="45377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baseline="0" dirty="0"/>
              <a:t>Our proposed algorithm won the second place of the differential privacy synthetic data challenge hosted by NIST.</a:t>
            </a:r>
          </a:p>
        </p:txBody>
      </p:sp>
      <p:sp>
        <p:nvSpPr>
          <p:cNvPr id="4" name="灯片编号占位符 3"/>
          <p:cNvSpPr>
            <a:spLocks noGrp="1"/>
          </p:cNvSpPr>
          <p:nvPr>
            <p:ph type="sldNum" sz="quarter" idx="10"/>
          </p:nvPr>
        </p:nvSpPr>
        <p:spPr/>
        <p:txBody>
          <a:bodyPr/>
          <a:lstStyle/>
          <a:p>
            <a:fld id="{7C59CDEB-3B02-455D-8F16-CC846640292C}" type="slidenum">
              <a:rPr lang="zh-CN" altLang="en-US" smtClean="0"/>
              <a:t>25</a:t>
            </a:fld>
            <a:endParaRPr lang="zh-CN" altLang="en-US"/>
          </a:p>
        </p:txBody>
      </p:sp>
    </p:spTree>
    <p:extLst>
      <p:ext uri="{BB962C8B-B14F-4D97-AF65-F5344CB8AC3E}">
        <p14:creationId xmlns:p14="http://schemas.microsoft.com/office/powerpoint/2010/main" val="3884665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We</a:t>
            </a:r>
            <a:r>
              <a:rPr lang="zh-CN" altLang="en-US" dirty="0"/>
              <a:t> </a:t>
            </a:r>
            <a:r>
              <a:rPr lang="en-US" altLang="zh-CN" dirty="0"/>
              <a:t>use</a:t>
            </a:r>
            <a:r>
              <a:rPr lang="zh-CN" altLang="en-US" dirty="0"/>
              <a:t> </a:t>
            </a:r>
            <a:r>
              <a:rPr lang="en-US" altLang="zh-CN" dirty="0"/>
              <a:t>three</a:t>
            </a:r>
            <a:r>
              <a:rPr lang="zh-CN" altLang="en-US" dirty="0"/>
              <a:t> </a:t>
            </a:r>
            <a:r>
              <a:rPr lang="en-US" altLang="zh-CN" dirty="0"/>
              <a:t>downstream</a:t>
            </a:r>
            <a:r>
              <a:rPr lang="zh-CN" altLang="en-US" dirty="0"/>
              <a:t> </a:t>
            </a:r>
            <a:r>
              <a:rPr lang="en-US" altLang="zh-CN" dirty="0"/>
              <a:t>data</a:t>
            </a:r>
            <a:r>
              <a:rPr lang="zh-CN" altLang="en-US" dirty="0"/>
              <a:t> </a:t>
            </a:r>
            <a:r>
              <a:rPr lang="en-US" altLang="zh-CN" dirty="0"/>
              <a:t>analysis</a:t>
            </a:r>
            <a:r>
              <a:rPr lang="zh-CN" altLang="en-US" dirty="0"/>
              <a:t> </a:t>
            </a:r>
            <a:r>
              <a:rPr lang="en-US" altLang="zh-CN" dirty="0"/>
              <a:t>tasks</a:t>
            </a:r>
            <a:r>
              <a:rPr lang="zh-CN" altLang="en-US" dirty="0"/>
              <a:t> </a:t>
            </a:r>
            <a:r>
              <a:rPr lang="en-US" altLang="zh-CN" dirty="0"/>
              <a:t>and</a:t>
            </a:r>
            <a:r>
              <a:rPr lang="zh-CN" altLang="en-US" dirty="0"/>
              <a:t> </a:t>
            </a:r>
            <a:r>
              <a:rPr lang="en-US" altLang="zh-CN" dirty="0"/>
              <a:t>their</a:t>
            </a:r>
            <a:r>
              <a:rPr lang="zh-CN" altLang="en-US" dirty="0"/>
              <a:t> </a:t>
            </a:r>
            <a:r>
              <a:rPr lang="en-US" altLang="zh-CN" dirty="0"/>
              <a:t>commonly</a:t>
            </a:r>
            <a:r>
              <a:rPr lang="zh-CN" altLang="en-US" dirty="0"/>
              <a:t> </a:t>
            </a:r>
            <a:r>
              <a:rPr lang="en-US" altLang="zh-CN" dirty="0"/>
              <a:t>used</a:t>
            </a:r>
            <a:r>
              <a:rPr lang="zh-CN" altLang="en-US" dirty="0"/>
              <a:t> </a:t>
            </a:r>
            <a:r>
              <a:rPr lang="en-US" altLang="zh-CN" dirty="0"/>
              <a:t>metrics</a:t>
            </a:r>
            <a:r>
              <a:rPr lang="zh-CN" altLang="en-US" dirty="0"/>
              <a:t> </a:t>
            </a:r>
            <a:r>
              <a:rPr lang="en-US" altLang="zh-CN" dirty="0"/>
              <a:t>to</a:t>
            </a:r>
            <a:r>
              <a:rPr lang="zh-CN" altLang="en-US" dirty="0"/>
              <a:t> </a:t>
            </a:r>
            <a:r>
              <a:rPr lang="en-US" altLang="zh-CN" dirty="0"/>
              <a:t>measure</a:t>
            </a:r>
            <a:r>
              <a:rPr lang="zh-CN" altLang="en-US" dirty="0"/>
              <a:t> </a:t>
            </a:r>
            <a:r>
              <a:rPr lang="en-US" altLang="zh-CN" dirty="0"/>
              <a:t>the</a:t>
            </a:r>
            <a:r>
              <a:rPr lang="zh-CN" altLang="en-US" dirty="0"/>
              <a:t> </a:t>
            </a:r>
            <a:r>
              <a:rPr lang="en-US" altLang="zh-CN" dirty="0"/>
              <a:t>performance.</a:t>
            </a:r>
            <a:r>
              <a:rPr lang="zh-CN" altLang="en-US" dirty="0"/>
              <a:t> </a:t>
            </a:r>
            <a:r>
              <a:rPr lang="en-US" altLang="zh-CN" dirty="0"/>
              <a:t>They</a:t>
            </a:r>
            <a:r>
              <a:rPr lang="zh-CN" altLang="en-US" dirty="0"/>
              <a:t> </a:t>
            </a:r>
            <a:r>
              <a:rPr lang="en-US" altLang="zh-CN" dirty="0"/>
              <a:t>are</a:t>
            </a:r>
            <a:r>
              <a:rPr lang="zh-CN" altLang="en-US" dirty="0"/>
              <a:t> </a:t>
            </a:r>
            <a:r>
              <a:rPr lang="en-US" altLang="zh-CN" dirty="0"/>
              <a:t>pair-wise</a:t>
            </a:r>
            <a:r>
              <a:rPr lang="zh-CN" altLang="en-US" dirty="0"/>
              <a:t> </a:t>
            </a:r>
            <a:r>
              <a:rPr lang="en-US" altLang="zh-CN" dirty="0"/>
              <a:t>marginals,</a:t>
            </a:r>
            <a:r>
              <a:rPr lang="zh-CN" altLang="en-US" dirty="0"/>
              <a:t> </a:t>
            </a:r>
            <a:r>
              <a:rPr lang="en-US" altLang="zh-CN" dirty="0"/>
              <a:t>range</a:t>
            </a:r>
            <a:r>
              <a:rPr lang="zh-CN" altLang="en-US" dirty="0"/>
              <a:t> </a:t>
            </a:r>
            <a:r>
              <a:rPr lang="en-US" altLang="zh-CN" dirty="0"/>
              <a:t>query,</a:t>
            </a:r>
            <a:r>
              <a:rPr lang="zh-CN" altLang="en-US" dirty="0"/>
              <a:t> </a:t>
            </a:r>
            <a:r>
              <a:rPr lang="en-US" altLang="zh-CN" dirty="0"/>
              <a:t>and</a:t>
            </a:r>
            <a:r>
              <a:rPr lang="zh-CN" altLang="en-US" dirty="0"/>
              <a:t> </a:t>
            </a:r>
            <a:r>
              <a:rPr lang="en-US" altLang="zh-CN" dirty="0"/>
              <a:t>classification</a:t>
            </a:r>
            <a:r>
              <a:rPr lang="zh-CN" altLang="en-US" dirty="0"/>
              <a:t> </a:t>
            </a:r>
            <a:r>
              <a:rPr lang="en-US" altLang="zh-CN" dirty="0"/>
              <a:t>model.</a:t>
            </a:r>
          </a:p>
          <a:p>
            <a:r>
              <a:rPr lang="en-US" altLang="zh-CN" dirty="0"/>
              <a:t>We</a:t>
            </a:r>
            <a:r>
              <a:rPr lang="zh-CN" altLang="en-US" dirty="0"/>
              <a:t> </a:t>
            </a:r>
            <a:r>
              <a:rPr lang="en-US" altLang="zh-CN" dirty="0"/>
              <a:t>use</a:t>
            </a:r>
            <a:r>
              <a:rPr lang="zh-CN" altLang="en-US" dirty="0"/>
              <a:t> </a:t>
            </a:r>
            <a:r>
              <a:rPr lang="en-US" altLang="zh-CN" dirty="0"/>
              <a:t>two</a:t>
            </a:r>
            <a:r>
              <a:rPr lang="zh-CN" altLang="en-US" dirty="0"/>
              <a:t> </a:t>
            </a:r>
            <a:r>
              <a:rPr lang="en-US" altLang="zh-CN" dirty="0"/>
              <a:t>state-of-the-art</a:t>
            </a:r>
            <a:r>
              <a:rPr lang="zh-CN" altLang="en-US" dirty="0"/>
              <a:t> </a:t>
            </a:r>
            <a:r>
              <a:rPr lang="en-US" altLang="zh-CN" dirty="0"/>
              <a:t>graphical</a:t>
            </a:r>
            <a:r>
              <a:rPr lang="zh-CN" altLang="en-US" dirty="0"/>
              <a:t> </a:t>
            </a:r>
            <a:r>
              <a:rPr lang="en-US" altLang="zh-CN" dirty="0"/>
              <a:t>model</a:t>
            </a:r>
            <a:r>
              <a:rPr lang="zh-CN" altLang="en-US" dirty="0"/>
              <a:t> </a:t>
            </a:r>
            <a:r>
              <a:rPr lang="en-US" altLang="zh-CN" dirty="0"/>
              <a:t>based</a:t>
            </a:r>
            <a:r>
              <a:rPr lang="zh-CN" altLang="en-US" dirty="0"/>
              <a:t> </a:t>
            </a:r>
            <a:r>
              <a:rPr lang="en-US" altLang="zh-CN" dirty="0"/>
              <a:t>methods</a:t>
            </a:r>
            <a:r>
              <a:rPr lang="zh-CN" altLang="en-US" dirty="0"/>
              <a:t> </a:t>
            </a:r>
            <a:r>
              <a:rPr lang="en-US" altLang="zh-CN" dirty="0"/>
              <a:t>and</a:t>
            </a:r>
            <a:r>
              <a:rPr lang="zh-CN" altLang="en-US" dirty="0"/>
              <a:t> </a:t>
            </a:r>
            <a:r>
              <a:rPr lang="en-US" altLang="zh-CN" dirty="0"/>
              <a:t>one</a:t>
            </a:r>
            <a:r>
              <a:rPr lang="zh-CN" altLang="en-US" dirty="0"/>
              <a:t> </a:t>
            </a:r>
            <a:r>
              <a:rPr lang="en-US" altLang="zh-CN" dirty="0"/>
              <a:t>game-based</a:t>
            </a:r>
            <a:r>
              <a:rPr lang="zh-CN" altLang="en-US" dirty="0"/>
              <a:t> </a:t>
            </a:r>
            <a:r>
              <a:rPr lang="en-US" altLang="zh-CN" dirty="0"/>
              <a:t>method</a:t>
            </a:r>
            <a:r>
              <a:rPr lang="zh-CN" altLang="en-US" dirty="0"/>
              <a:t> </a:t>
            </a:r>
            <a:r>
              <a:rPr lang="en-US" altLang="zh-CN" dirty="0"/>
              <a:t>as</a:t>
            </a:r>
            <a:r>
              <a:rPr lang="zh-CN" altLang="en-US" dirty="0"/>
              <a:t> </a:t>
            </a:r>
            <a:r>
              <a:rPr lang="en-US" altLang="zh-CN" dirty="0"/>
              <a:t>our</a:t>
            </a:r>
            <a:r>
              <a:rPr lang="zh-CN" altLang="en-US" dirty="0"/>
              <a:t> </a:t>
            </a:r>
            <a:r>
              <a:rPr lang="en-US" altLang="zh-CN" dirty="0"/>
              <a:t>baseline.</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26</a:t>
            </a:fld>
            <a:endParaRPr lang="zh-CN" altLang="en-US"/>
          </a:p>
        </p:txBody>
      </p:sp>
    </p:spTree>
    <p:extLst>
      <p:ext uri="{BB962C8B-B14F-4D97-AF65-F5344CB8AC3E}">
        <p14:creationId xmlns:p14="http://schemas.microsoft.com/office/powerpoint/2010/main" val="4086761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This</a:t>
            </a:r>
            <a:r>
              <a:rPr lang="zh-CN" altLang="en-US" dirty="0"/>
              <a:t> </a:t>
            </a:r>
            <a:r>
              <a:rPr lang="en-US" altLang="zh-CN" dirty="0"/>
              <a:t>figure</a:t>
            </a:r>
            <a:r>
              <a:rPr lang="zh-CN" altLang="en-US" dirty="0"/>
              <a:t> </a:t>
            </a:r>
            <a:r>
              <a:rPr lang="en-US" altLang="zh-CN" dirty="0"/>
              <a:t>shows</a:t>
            </a:r>
            <a:r>
              <a:rPr lang="zh-CN" altLang="en-US" dirty="0"/>
              <a:t> </a:t>
            </a:r>
            <a:r>
              <a:rPr lang="en-US" altLang="zh-CN" dirty="0"/>
              <a:t>the</a:t>
            </a:r>
            <a:r>
              <a:rPr lang="zh-CN" altLang="en-US" dirty="0"/>
              <a:t> </a:t>
            </a:r>
            <a:r>
              <a:rPr lang="en-US" altLang="zh-CN" dirty="0"/>
              <a:t>end-to-end</a:t>
            </a:r>
            <a:r>
              <a:rPr lang="zh-CN" altLang="en-US" dirty="0"/>
              <a:t> </a:t>
            </a:r>
            <a:r>
              <a:rPr lang="en-US" altLang="zh-CN" dirty="0"/>
              <a:t>comparison</a:t>
            </a:r>
            <a:r>
              <a:rPr lang="zh-CN" altLang="en-US" dirty="0"/>
              <a:t> </a:t>
            </a:r>
            <a:r>
              <a:rPr lang="en-US" altLang="zh-CN" dirty="0"/>
              <a:t>of</a:t>
            </a:r>
            <a:r>
              <a:rPr lang="zh-CN" altLang="en-US" dirty="0"/>
              <a:t> </a:t>
            </a:r>
            <a:r>
              <a:rPr lang="en-US" altLang="zh-CN" dirty="0"/>
              <a:t>different</a:t>
            </a:r>
            <a:r>
              <a:rPr lang="zh-CN" altLang="en-US" dirty="0"/>
              <a:t> </a:t>
            </a:r>
            <a:r>
              <a:rPr lang="en-US" altLang="zh-CN" dirty="0"/>
              <a:t>dataset</a:t>
            </a:r>
            <a:r>
              <a:rPr lang="zh-CN" altLang="en-US" dirty="0"/>
              <a:t> </a:t>
            </a:r>
            <a:r>
              <a:rPr lang="en-US" altLang="zh-CN" dirty="0"/>
              <a:t>generation</a:t>
            </a:r>
            <a:r>
              <a:rPr lang="zh-CN" altLang="en-US" dirty="0"/>
              <a:t> </a:t>
            </a:r>
            <a:r>
              <a:rPr lang="en-US" altLang="zh-CN" dirty="0"/>
              <a:t>methods</a:t>
            </a:r>
            <a:r>
              <a:rPr lang="zh-CN" altLang="en-US" dirty="0"/>
              <a:t> </a:t>
            </a:r>
            <a:r>
              <a:rPr lang="en-US" altLang="zh-CN" dirty="0"/>
              <a:t>on</a:t>
            </a:r>
            <a:r>
              <a:rPr lang="zh-CN" altLang="en-US" dirty="0"/>
              <a:t> </a:t>
            </a:r>
            <a:r>
              <a:rPr lang="en-US" altLang="zh-CN" dirty="0"/>
              <a:t>the</a:t>
            </a:r>
            <a:r>
              <a:rPr lang="zh-CN" altLang="en-US" dirty="0"/>
              <a:t> </a:t>
            </a:r>
            <a:r>
              <a:rPr lang="en-US" altLang="zh-CN" dirty="0"/>
              <a:t>Colorado</a:t>
            </a:r>
            <a:r>
              <a:rPr lang="zh-CN" altLang="en-US" dirty="0"/>
              <a:t> </a:t>
            </a:r>
            <a:r>
              <a:rPr lang="en-US" altLang="zh-CN" dirty="0"/>
              <a:t>dataset.</a:t>
            </a:r>
            <a:r>
              <a:rPr lang="zh-CN" altLang="en-US" dirty="0"/>
              <a:t> </a:t>
            </a:r>
            <a:endParaRPr lang="en-US" altLang="zh-CN" dirty="0"/>
          </a:p>
          <a:p>
            <a:r>
              <a:rPr lang="en-US" altLang="zh-CN" dirty="0"/>
              <a:t>We</a:t>
            </a:r>
            <a:r>
              <a:rPr lang="zh-CN" altLang="en-US" dirty="0"/>
              <a:t> </a:t>
            </a:r>
            <a:r>
              <a:rPr lang="en-US" altLang="zh-CN" dirty="0"/>
              <a:t>observe</a:t>
            </a:r>
            <a:r>
              <a:rPr lang="zh-CN" altLang="en-US" dirty="0"/>
              <a:t> </a:t>
            </a:r>
            <a:r>
              <a:rPr lang="en-US" altLang="zh-CN" dirty="0"/>
              <a:t>that</a:t>
            </a:r>
            <a:r>
              <a:rPr lang="zh-CN" altLang="en-US" dirty="0"/>
              <a:t> </a:t>
            </a:r>
            <a:r>
              <a:rPr lang="en-US" altLang="zh-CN" dirty="0"/>
              <a:t>the performance of </a:t>
            </a:r>
            <a:r>
              <a:rPr lang="en-US" altLang="zh-CN" dirty="0" err="1"/>
              <a:t>PrivBayes</a:t>
            </a:r>
            <a:r>
              <a:rPr lang="en-US" altLang="zh-CN" dirty="0"/>
              <a:t> and PGM is close to </a:t>
            </a:r>
            <a:r>
              <a:rPr lang="en-US" altLang="zh-CN" dirty="0" err="1"/>
              <a:t>PrivSyn</a:t>
            </a:r>
            <a:r>
              <a:rPr lang="en-US" altLang="zh-CN" dirty="0"/>
              <a:t> for pair-wise marginal, meaning they can effectively capture low-dimensional correlation.</a:t>
            </a:r>
            <a:r>
              <a:rPr lang="zh-CN" altLang="en-US" dirty="0"/>
              <a:t> </a:t>
            </a:r>
            <a:r>
              <a:rPr lang="en-US" altLang="zh-CN" dirty="0"/>
              <a:t>On</a:t>
            </a:r>
            <a:r>
              <a:rPr lang="zh-CN" altLang="en-US" dirty="0"/>
              <a:t> </a:t>
            </a:r>
            <a:r>
              <a:rPr lang="en-US" altLang="zh-CN" dirty="0"/>
              <a:t>the</a:t>
            </a:r>
            <a:r>
              <a:rPr lang="zh-CN" altLang="en-US" dirty="0"/>
              <a:t> </a:t>
            </a:r>
            <a:r>
              <a:rPr lang="en-US" altLang="zh-CN" dirty="0"/>
              <a:t>other</a:t>
            </a:r>
            <a:r>
              <a:rPr lang="zh-CN" altLang="en-US" dirty="0"/>
              <a:t> </a:t>
            </a:r>
            <a:r>
              <a:rPr lang="en-US" altLang="zh-CN" dirty="0"/>
              <a:t>hand,</a:t>
            </a:r>
            <a:r>
              <a:rPr lang="zh-CN" altLang="en-US" dirty="0"/>
              <a:t> </a:t>
            </a:r>
            <a:r>
              <a:rPr lang="en-US" altLang="zh-CN" dirty="0" err="1"/>
              <a:t>PrivSyn</a:t>
            </a:r>
            <a:r>
              <a:rPr lang="en-US" altLang="zh-CN" dirty="0"/>
              <a:t> significantly outperforms others for range query and classification, meaning </a:t>
            </a:r>
            <a:r>
              <a:rPr lang="en-US" altLang="zh-CN" dirty="0" err="1"/>
              <a:t>PrivSyn</a:t>
            </a:r>
            <a:r>
              <a:rPr lang="en-US" altLang="zh-CN" dirty="0"/>
              <a:t> can also preserve high-dimensional correlation.</a:t>
            </a:r>
          </a:p>
        </p:txBody>
      </p:sp>
      <p:sp>
        <p:nvSpPr>
          <p:cNvPr id="4" name="灯片编号占位符 3"/>
          <p:cNvSpPr>
            <a:spLocks noGrp="1"/>
          </p:cNvSpPr>
          <p:nvPr>
            <p:ph type="sldNum" sz="quarter" idx="10"/>
          </p:nvPr>
        </p:nvSpPr>
        <p:spPr/>
        <p:txBody>
          <a:bodyPr/>
          <a:lstStyle/>
          <a:p>
            <a:fld id="{7C59CDEB-3B02-455D-8F16-CC846640292C}" type="slidenum">
              <a:rPr lang="zh-CN" altLang="en-US" smtClean="0"/>
              <a:t>27</a:t>
            </a:fld>
            <a:endParaRPr lang="zh-CN" altLang="en-US"/>
          </a:p>
        </p:txBody>
      </p:sp>
    </p:spTree>
    <p:extLst>
      <p:ext uri="{BB962C8B-B14F-4D97-AF65-F5344CB8AC3E}">
        <p14:creationId xmlns:p14="http://schemas.microsoft.com/office/powerpoint/2010/main" val="2928234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This</a:t>
            </a:r>
            <a:r>
              <a:rPr lang="zh-CN" altLang="en-US" dirty="0"/>
              <a:t> </a:t>
            </a:r>
            <a:r>
              <a:rPr lang="en-US" altLang="zh-CN" dirty="0"/>
              <a:t>figure</a:t>
            </a:r>
            <a:r>
              <a:rPr lang="zh-CN" altLang="en-US" dirty="0"/>
              <a:t> </a:t>
            </a:r>
            <a:r>
              <a:rPr lang="en-US" altLang="zh-CN" dirty="0"/>
              <a:t>shows</a:t>
            </a:r>
            <a:r>
              <a:rPr lang="zh-CN" altLang="en-US" dirty="0"/>
              <a:t> </a:t>
            </a:r>
            <a:r>
              <a:rPr lang="en-US" altLang="zh-CN" dirty="0"/>
              <a:t>the</a:t>
            </a:r>
            <a:r>
              <a:rPr lang="zh-CN" altLang="en-US" dirty="0"/>
              <a:t> </a:t>
            </a:r>
            <a:r>
              <a:rPr lang="en-US" altLang="zh-CN" dirty="0"/>
              <a:t>comparison</a:t>
            </a:r>
            <a:r>
              <a:rPr lang="zh-CN" altLang="en-US" dirty="0"/>
              <a:t> </a:t>
            </a:r>
            <a:r>
              <a:rPr lang="en-US" altLang="zh-CN" dirty="0"/>
              <a:t>of</a:t>
            </a:r>
            <a:r>
              <a:rPr lang="zh-CN" altLang="en-US" dirty="0"/>
              <a:t> </a:t>
            </a:r>
            <a:r>
              <a:rPr lang="en-US" altLang="zh-CN" dirty="0"/>
              <a:t>different</a:t>
            </a:r>
            <a:r>
              <a:rPr lang="zh-CN" altLang="en-US" dirty="0"/>
              <a:t> </a:t>
            </a:r>
            <a:r>
              <a:rPr lang="en-US" altLang="zh-CN" dirty="0"/>
              <a:t>marginal</a:t>
            </a:r>
            <a:r>
              <a:rPr lang="zh-CN" altLang="en-US" dirty="0"/>
              <a:t> </a:t>
            </a:r>
            <a:r>
              <a:rPr lang="en-US" altLang="zh-CN" dirty="0"/>
              <a:t>selection</a:t>
            </a:r>
            <a:r>
              <a:rPr lang="zh-CN" altLang="en-US" dirty="0"/>
              <a:t> </a:t>
            </a:r>
            <a:r>
              <a:rPr lang="en-US" altLang="zh-CN" dirty="0"/>
              <a:t>methods.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We</a:t>
            </a:r>
            <a:r>
              <a:rPr lang="zh-CN" altLang="en-US" dirty="0"/>
              <a:t> </a:t>
            </a:r>
            <a:r>
              <a:rPr lang="en-US" altLang="zh-CN" dirty="0"/>
              <a:t>observe</a:t>
            </a:r>
            <a:r>
              <a:rPr lang="zh-CN" altLang="en-US" dirty="0"/>
              <a:t> </a:t>
            </a:r>
            <a:r>
              <a:rPr lang="en-US" altLang="zh-CN" dirty="0"/>
              <a:t>that</a:t>
            </a:r>
            <a:r>
              <a:rPr lang="zh-CN" altLang="en-US" dirty="0"/>
              <a:t> </a:t>
            </a:r>
            <a:r>
              <a:rPr lang="en-US" altLang="zh-CN" dirty="0"/>
              <a:t>our</a:t>
            </a:r>
            <a:r>
              <a:rPr lang="zh-CN" altLang="en-US" dirty="0"/>
              <a:t> </a:t>
            </a:r>
            <a:r>
              <a:rPr lang="en-US" altLang="zh-CN" dirty="0"/>
              <a:t>proposed</a:t>
            </a:r>
            <a:r>
              <a:rPr lang="zh-CN" altLang="en-US" dirty="0"/>
              <a:t> </a:t>
            </a:r>
            <a:r>
              <a:rPr lang="en-US" altLang="zh-CN" dirty="0"/>
              <a:t>method</a:t>
            </a:r>
            <a:r>
              <a:rPr lang="zh-CN" altLang="en-US" dirty="0"/>
              <a:t> </a:t>
            </a:r>
            <a:r>
              <a:rPr lang="en-US" altLang="zh-CN" dirty="0" err="1"/>
              <a:t>DenseMarg</a:t>
            </a:r>
            <a:r>
              <a:rPr lang="en-US" altLang="zh-CN" dirty="0"/>
              <a:t> consistently outperforms </a:t>
            </a:r>
            <a:r>
              <a:rPr lang="en-US" altLang="zh-CN" dirty="0" err="1"/>
              <a:t>PrivBayes</a:t>
            </a:r>
            <a:r>
              <a:rPr lang="en-US" altLang="zh-CN" dirty="0"/>
              <a:t> (</a:t>
            </a:r>
            <a:r>
              <a:rPr lang="en-US" altLang="zh-CN" dirty="0" err="1"/>
              <a:t>InDif</a:t>
            </a:r>
            <a:r>
              <a:rPr lang="en-US" altLang="zh-CN" dirty="0"/>
              <a:t>) by exploiting more marginals.</a:t>
            </a:r>
            <a:r>
              <a:rPr lang="zh-CN" altLang="en-US" dirty="0"/>
              <a:t> </a:t>
            </a:r>
            <a:r>
              <a:rPr lang="en-US" altLang="zh-CN" dirty="0"/>
              <a:t>Furthermore,</a:t>
            </a:r>
            <a:r>
              <a:rPr lang="zh-CN" altLang="en-US" dirty="0"/>
              <a:t> </a:t>
            </a:r>
            <a:r>
              <a:rPr lang="en-US" altLang="zh-CN" dirty="0" err="1"/>
              <a:t>DenseMarg</a:t>
            </a:r>
            <a:r>
              <a:rPr lang="en-US" altLang="zh-CN" dirty="0"/>
              <a:t> performs similar in the private setting and non-private</a:t>
            </a:r>
            <a:r>
              <a:rPr lang="zh-CN" altLang="en-US" dirty="0"/>
              <a:t> </a:t>
            </a:r>
            <a:r>
              <a:rPr lang="en-US" altLang="zh-CN" dirty="0"/>
              <a:t>setting that</a:t>
            </a:r>
            <a:r>
              <a:rPr lang="zh-CN" altLang="en-US" dirty="0"/>
              <a:t> </a:t>
            </a:r>
            <a:r>
              <a:rPr lang="en-US" altLang="zh-CN" dirty="0"/>
              <a:t>do not add noise in the marginal selection phase, which</a:t>
            </a:r>
            <a:r>
              <a:rPr lang="zh-CN" altLang="en-US" dirty="0"/>
              <a:t> </a:t>
            </a:r>
            <a:r>
              <a:rPr lang="en-US" altLang="zh-CN" dirty="0"/>
              <a:t>indicates </a:t>
            </a:r>
            <a:r>
              <a:rPr lang="en-US" altLang="zh-CN" dirty="0" err="1"/>
              <a:t>DenseMarg</a:t>
            </a:r>
            <a:r>
              <a:rPr lang="en-US" altLang="zh-CN" dirty="0"/>
              <a:t> is robust to noise.</a:t>
            </a:r>
          </a:p>
          <a:p>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28</a:t>
            </a:fld>
            <a:endParaRPr lang="zh-CN" altLang="en-US"/>
          </a:p>
        </p:txBody>
      </p:sp>
    </p:spTree>
    <p:extLst>
      <p:ext uri="{BB962C8B-B14F-4D97-AF65-F5344CB8AC3E}">
        <p14:creationId xmlns:p14="http://schemas.microsoft.com/office/powerpoint/2010/main" val="793787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7999"/>
              </a:lnSpc>
              <a:spcBef>
                <a:spcPts val="0"/>
              </a:spcBef>
              <a:spcAft>
                <a:spcPts val="0"/>
              </a:spcAft>
              <a:buClr>
                <a:srgbClr val="000000"/>
              </a:buClr>
              <a:buSzPts val="1400"/>
              <a:buFont typeface="Arial"/>
              <a:buNone/>
            </a:pPr>
            <a:r>
              <a:rPr lang="en-US" sz="1200" b="0" i="0" u="none" strike="noStrike" cap="none" dirty="0">
                <a:solidFill>
                  <a:srgbClr val="000000"/>
                </a:solidFill>
                <a:latin typeface="Helvetica Neue"/>
                <a:ea typeface="Helvetica Neue"/>
                <a:cs typeface="Helvetica Neue"/>
                <a:sym typeface="Helvetica Neue"/>
              </a:rPr>
              <a:t>Machine learning models are widely </a:t>
            </a:r>
            <a:r>
              <a:rPr lang="en-US" altLang="zh-CN" sz="1200" b="0" i="0" u="none" strike="noStrike" cap="none" dirty="0">
                <a:solidFill>
                  <a:srgbClr val="000000"/>
                </a:solidFill>
                <a:latin typeface="Helvetica Neue"/>
                <a:ea typeface="Helvetica Neue"/>
                <a:cs typeface="Helvetica Neue"/>
                <a:sym typeface="Helvetica Neue"/>
              </a:rPr>
              <a:t>deployed</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in</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the</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real</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world</a:t>
            </a:r>
            <a:r>
              <a:rPr lang="en-US" sz="1200" b="0" i="0" u="none" strike="noStrike" cap="none" dirty="0">
                <a:solidFill>
                  <a:srgbClr val="000000"/>
                </a:solidFill>
                <a:latin typeface="Helvetica Neue"/>
                <a:ea typeface="Helvetica Neue"/>
                <a:cs typeface="Helvetica Neue"/>
                <a:sym typeface="Helvetica Neue"/>
              </a:rPr>
              <a:t> due to their powerful </a:t>
            </a:r>
            <a:r>
              <a:rPr lang="en-US" altLang="zh-CN" sz="1200" b="0" i="0" u="none" strike="noStrike" cap="none" dirty="0">
                <a:solidFill>
                  <a:srgbClr val="000000"/>
                </a:solidFill>
                <a:latin typeface="Helvetica Neue"/>
                <a:ea typeface="Helvetica Neue"/>
                <a:cs typeface="Helvetica Neue"/>
                <a:sym typeface="Helvetica Neue"/>
              </a:rPr>
              <a:t>representation</a:t>
            </a:r>
            <a:r>
              <a:rPr lang="en-US" sz="1200" b="0" i="0" u="none" strike="noStrike" cap="none" dirty="0">
                <a:solidFill>
                  <a:srgbClr val="000000"/>
                </a:solidFill>
                <a:latin typeface="Helvetica Neue"/>
                <a:ea typeface="Helvetica Neue"/>
                <a:cs typeface="Helvetica Neue"/>
                <a:sym typeface="Helvetica Neue"/>
              </a:rPr>
              <a:t> abilit</a:t>
            </a:r>
            <a:r>
              <a:rPr lang="en-US" altLang="zh-CN" sz="1200" b="0" i="0" u="none" strike="noStrike" cap="none" dirty="0">
                <a:solidFill>
                  <a:srgbClr val="000000"/>
                </a:solidFill>
                <a:latin typeface="Helvetica Neue"/>
                <a:ea typeface="Helvetica Neue"/>
                <a:cs typeface="Helvetica Neue"/>
                <a:sym typeface="Helvetica Neue"/>
              </a:rPr>
              <a:t>ies</a:t>
            </a:r>
            <a:r>
              <a:rPr lang="en-US" sz="1200" b="0" i="0" u="none" strike="noStrike" cap="none" dirty="0">
                <a:solidFill>
                  <a:srgbClr val="000000"/>
                </a:solidFill>
                <a:latin typeface="Helvetica Neue"/>
                <a:ea typeface="Helvetica Neue"/>
                <a:cs typeface="Helvetica Neue"/>
                <a:sym typeface="Helvetica Neue"/>
              </a:rPr>
              <a:t>.</a:t>
            </a:r>
          </a:p>
          <a:p>
            <a:pPr marL="0" marR="0" lvl="0" indent="0" algn="l" rtl="0">
              <a:lnSpc>
                <a:spcPct val="117999"/>
              </a:lnSpc>
              <a:spcBef>
                <a:spcPts val="0"/>
              </a:spcBef>
              <a:spcAft>
                <a:spcPts val="0"/>
              </a:spcAft>
              <a:buClr>
                <a:srgbClr val="000000"/>
              </a:buClr>
              <a:buSzPts val="1400"/>
              <a:buFont typeface="Arial"/>
              <a:buNone/>
            </a:pPr>
            <a:r>
              <a:rPr lang="en-US" altLang="zh-CN" sz="1200" b="0" i="0" u="none" strike="noStrike" cap="none" dirty="0">
                <a:solidFill>
                  <a:srgbClr val="000000"/>
                </a:solidFill>
                <a:latin typeface="Helvetica Neue"/>
                <a:ea typeface="Helvetica Neue"/>
                <a:cs typeface="Helvetica Neue"/>
                <a:sym typeface="Helvetica Neue"/>
              </a:rPr>
              <a:t>For</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example,</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a</a:t>
            </a:r>
            <a:r>
              <a:rPr lang="en-US" sz="1200" b="0" i="0" u="none" strike="noStrike" cap="none" dirty="0">
                <a:solidFill>
                  <a:srgbClr val="000000"/>
                </a:solidFill>
                <a:latin typeface="Helvetica Neue"/>
                <a:ea typeface="Helvetica Neue"/>
                <a:cs typeface="Helvetica Neue"/>
                <a:sym typeface="Helvetica Neue"/>
              </a:rPr>
              <a:t> disease diagnosis model </a:t>
            </a:r>
            <a:r>
              <a:rPr lang="en-US" altLang="zh-CN" sz="1200" b="0" i="0" u="none" strike="noStrike" cap="none" dirty="0">
                <a:solidFill>
                  <a:srgbClr val="000000"/>
                </a:solidFill>
                <a:latin typeface="Helvetica Neue"/>
                <a:ea typeface="Helvetica Neue"/>
                <a:cs typeface="Helvetica Neue"/>
                <a:sym typeface="Helvetica Neue"/>
              </a:rPr>
              <a:t>can</a:t>
            </a:r>
            <a:r>
              <a:rPr lang="zh-CN" altLang="en-US" sz="1200" b="0" i="0" u="none" strike="noStrike" cap="none" dirty="0">
                <a:solidFill>
                  <a:srgbClr val="000000"/>
                </a:solidFill>
                <a:latin typeface="Helvetica Neue"/>
                <a:ea typeface="Helvetica Neue"/>
                <a:cs typeface="Helvetica Neue"/>
                <a:sym typeface="Helvetica Neue"/>
              </a:rPr>
              <a:t> </a:t>
            </a:r>
            <a:r>
              <a:rPr lang="en-US" sz="1200" b="0" i="0" u="none" strike="noStrike" cap="none" dirty="0">
                <a:solidFill>
                  <a:srgbClr val="000000"/>
                </a:solidFill>
                <a:latin typeface="Helvetica Neue"/>
                <a:ea typeface="Helvetica Neue"/>
                <a:cs typeface="Helvetica Neue"/>
                <a:sym typeface="Helvetica Neue"/>
              </a:rPr>
              <a:t>learns from </a:t>
            </a:r>
            <a:r>
              <a:rPr lang="en-US" altLang="zh-CN" sz="1200" b="0" i="0" u="none" strike="noStrike" cap="none" dirty="0">
                <a:solidFill>
                  <a:srgbClr val="000000"/>
                </a:solidFill>
                <a:latin typeface="Helvetica Neue"/>
                <a:ea typeface="Helvetica Neue"/>
                <a:cs typeface="Helvetica Neue"/>
                <a:sym typeface="Helvetica Neue"/>
              </a:rPr>
              <a:t>the</a:t>
            </a:r>
            <a:r>
              <a:rPr lang="zh-CN" altLang="en-US" sz="1200" b="0" i="0" u="none" strike="noStrike" cap="none" dirty="0">
                <a:solidFill>
                  <a:srgbClr val="000000"/>
                </a:solidFill>
                <a:latin typeface="Helvetica Neue"/>
                <a:ea typeface="Helvetica Neue"/>
                <a:cs typeface="Helvetica Neue"/>
                <a:sym typeface="Helvetica Neue"/>
              </a:rPr>
              <a:t> </a:t>
            </a:r>
            <a:r>
              <a:rPr lang="en-US" sz="1200" b="0" i="0" u="none" strike="noStrike" cap="none" dirty="0">
                <a:solidFill>
                  <a:srgbClr val="000000"/>
                </a:solidFill>
                <a:latin typeface="Helvetica Neue"/>
                <a:ea typeface="Helvetica Neue"/>
                <a:cs typeface="Helvetica Neue"/>
                <a:sym typeface="Helvetica Neue"/>
              </a:rPr>
              <a:t>X-ray images and automatically predicts the lung disease given an X-ray image of an individual.</a:t>
            </a:r>
          </a:p>
          <a:p>
            <a:pPr marL="0" marR="0" lvl="0" indent="0" algn="l" rtl="0">
              <a:lnSpc>
                <a:spcPct val="117999"/>
              </a:lnSpc>
              <a:spcBef>
                <a:spcPts val="0"/>
              </a:spcBef>
              <a:spcAft>
                <a:spcPts val="0"/>
              </a:spcAft>
              <a:buClr>
                <a:srgbClr val="000000"/>
              </a:buClr>
              <a:buSzPts val="1400"/>
              <a:buFont typeface="Arial"/>
              <a:buNone/>
            </a:pPr>
            <a:r>
              <a:rPr lang="en-US" sz="1200" b="0" i="0" u="none" strike="noStrike" cap="none" dirty="0">
                <a:solidFill>
                  <a:srgbClr val="000000"/>
                </a:solidFill>
                <a:latin typeface="Helvetica Neue"/>
                <a:ea typeface="Helvetica Neue"/>
                <a:cs typeface="Helvetica Neue"/>
                <a:sym typeface="Helvetica Neue"/>
              </a:rPr>
              <a:t>A facial recognition model learns from a large number of human faces and can discriminate different persons.</a:t>
            </a:r>
            <a:endParaRPr lang="en-US" altLang="zh-CN" dirty="0"/>
          </a:p>
          <a:p>
            <a:r>
              <a:rPr lang="en-US" altLang="zh-CN" dirty="0"/>
              <a:t>However,</a:t>
            </a:r>
            <a:r>
              <a:rPr lang="zh-CN" altLang="en-US" dirty="0"/>
              <a:t> </a:t>
            </a:r>
            <a:r>
              <a:rPr lang="en-US" altLang="zh-CN" dirty="0"/>
              <a:t>the</a:t>
            </a:r>
            <a:r>
              <a:rPr lang="zh-CN" altLang="en-US" dirty="0"/>
              <a:t> </a:t>
            </a:r>
            <a:r>
              <a:rPr lang="en-US" altLang="zh-CN" dirty="0"/>
              <a:t>machine</a:t>
            </a:r>
            <a:r>
              <a:rPr lang="zh-CN" altLang="en-US" dirty="0"/>
              <a:t> </a:t>
            </a:r>
            <a:r>
              <a:rPr lang="en-US" altLang="zh-CN" dirty="0"/>
              <a:t>learning</a:t>
            </a:r>
            <a:r>
              <a:rPr lang="zh-CN" altLang="en-US" dirty="0"/>
              <a:t> </a:t>
            </a:r>
            <a:r>
              <a:rPr lang="en-US" altLang="zh-CN" dirty="0"/>
              <a:t>models</a:t>
            </a:r>
            <a:r>
              <a:rPr lang="zh-CN" altLang="en-US" dirty="0"/>
              <a:t> </a:t>
            </a:r>
            <a:r>
              <a:rPr lang="en-US" altLang="zh-CN" dirty="0"/>
              <a:t>are</a:t>
            </a:r>
            <a:r>
              <a:rPr lang="zh-CN" altLang="en-US" dirty="0"/>
              <a:t> </a:t>
            </a:r>
            <a:r>
              <a:rPr lang="en-US" altLang="zh-CN" dirty="0"/>
              <a:t>often</a:t>
            </a:r>
            <a:r>
              <a:rPr lang="zh-CN" altLang="en-US" dirty="0"/>
              <a:t> </a:t>
            </a:r>
            <a:r>
              <a:rPr lang="en-US" altLang="zh-CN" dirty="0"/>
              <a:t>trained</a:t>
            </a:r>
            <a:r>
              <a:rPr lang="zh-CN" altLang="en-US" dirty="0"/>
              <a:t> </a:t>
            </a:r>
            <a:r>
              <a:rPr lang="en-US" altLang="zh-CN" dirty="0"/>
              <a:t>on</a:t>
            </a:r>
            <a:r>
              <a:rPr lang="zh-CN" altLang="en-US" dirty="0"/>
              <a:t> </a:t>
            </a:r>
            <a:r>
              <a:rPr lang="en-US" altLang="zh-CN" dirty="0"/>
              <a:t>sensitive</a:t>
            </a:r>
            <a:r>
              <a:rPr lang="zh-CN" altLang="en-US" dirty="0"/>
              <a:t> </a:t>
            </a:r>
            <a:r>
              <a:rPr lang="en-US" altLang="zh-CN" dirty="0"/>
              <a:t>personal</a:t>
            </a:r>
            <a:r>
              <a:rPr lang="zh-CN" altLang="en-US" dirty="0"/>
              <a:t> </a:t>
            </a:r>
            <a:r>
              <a:rPr lang="en-US" altLang="zh-CN" dirty="0"/>
              <a:t>data;</a:t>
            </a:r>
            <a:r>
              <a:rPr lang="zh-CN" altLang="en-US" dirty="0"/>
              <a:t> </a:t>
            </a:r>
            <a:r>
              <a:rPr lang="en-US" altLang="zh-CN" dirty="0"/>
              <a:t>thus,</a:t>
            </a:r>
            <a:r>
              <a:rPr lang="zh-CN" altLang="en-US" dirty="0"/>
              <a:t> </a:t>
            </a:r>
            <a:r>
              <a:rPr lang="en-US" altLang="zh-CN" dirty="0"/>
              <a:t>it</a:t>
            </a:r>
            <a:r>
              <a:rPr lang="zh-CN" altLang="en-US" dirty="0"/>
              <a:t> </a:t>
            </a:r>
            <a:r>
              <a:rPr lang="en-US" altLang="zh-CN" dirty="0"/>
              <a:t>is</a:t>
            </a:r>
            <a:r>
              <a:rPr lang="zh-CN" altLang="en-US" dirty="0"/>
              <a:t> </a:t>
            </a:r>
            <a:r>
              <a:rPr lang="en-US" altLang="zh-CN" dirty="0"/>
              <a:t>of</a:t>
            </a:r>
            <a:r>
              <a:rPr lang="zh-CN" altLang="en-US" dirty="0"/>
              <a:t> </a:t>
            </a:r>
            <a:r>
              <a:rPr lang="en-US" altLang="zh-CN" dirty="0"/>
              <a:t>significant</a:t>
            </a:r>
            <a:r>
              <a:rPr lang="zh-CN" altLang="en-US" dirty="0"/>
              <a:t> </a:t>
            </a:r>
            <a:r>
              <a:rPr lang="en-US" altLang="zh-CN" dirty="0"/>
              <a:t>importance</a:t>
            </a:r>
            <a:r>
              <a:rPr lang="zh-CN" altLang="en-US" dirty="0"/>
              <a:t> </a:t>
            </a:r>
            <a:r>
              <a:rPr lang="en-US" altLang="zh-CN" dirty="0"/>
              <a:t>to</a:t>
            </a:r>
            <a:r>
              <a:rPr lang="zh-CN" altLang="en-US" dirty="0"/>
              <a:t> </a:t>
            </a:r>
            <a:r>
              <a:rPr lang="en-US" altLang="zh-CN" dirty="0"/>
              <a:t>understand</a:t>
            </a:r>
            <a:r>
              <a:rPr lang="zh-CN" altLang="en-US" dirty="0"/>
              <a:t> </a:t>
            </a:r>
            <a:r>
              <a:rPr lang="en-US" altLang="zh-CN" dirty="0"/>
              <a:t>the</a:t>
            </a:r>
            <a:r>
              <a:rPr lang="zh-CN" altLang="en-US" dirty="0"/>
              <a:t> </a:t>
            </a:r>
            <a:r>
              <a:rPr lang="en-US" altLang="zh-CN" dirty="0"/>
              <a:t>privacy</a:t>
            </a:r>
            <a:r>
              <a:rPr lang="zh-CN" altLang="en-US" dirty="0"/>
              <a:t> </a:t>
            </a:r>
            <a:r>
              <a:rPr lang="en-US" altLang="zh-CN" dirty="0"/>
              <a:t>risks</a:t>
            </a:r>
            <a:r>
              <a:rPr lang="zh-CN" altLang="en-US" dirty="0"/>
              <a:t> </a:t>
            </a:r>
            <a:r>
              <a:rPr lang="en-US" altLang="zh-CN" dirty="0"/>
              <a:t>of</a:t>
            </a:r>
            <a:r>
              <a:rPr lang="zh-CN" altLang="en-US" dirty="0"/>
              <a:t> </a:t>
            </a:r>
            <a:r>
              <a:rPr lang="en-US" altLang="zh-CN" dirty="0"/>
              <a:t>different</a:t>
            </a:r>
            <a:r>
              <a:rPr lang="zh-CN" altLang="en-US" dirty="0"/>
              <a:t> </a:t>
            </a:r>
            <a:r>
              <a:rPr lang="en-US" altLang="zh-CN" dirty="0"/>
              <a:t>machine</a:t>
            </a:r>
            <a:r>
              <a:rPr lang="zh-CN" altLang="en-US" dirty="0"/>
              <a:t> </a:t>
            </a:r>
            <a:r>
              <a:rPr lang="en-US" altLang="zh-CN" dirty="0"/>
              <a:t>learning</a:t>
            </a:r>
            <a:r>
              <a:rPr lang="zh-CN" altLang="en-US" dirty="0"/>
              <a:t> </a:t>
            </a:r>
            <a:r>
              <a:rPr lang="en-US" altLang="zh-CN" dirty="0"/>
              <a:t>models,</a:t>
            </a:r>
            <a:r>
              <a:rPr lang="zh-CN" altLang="en-US" dirty="0"/>
              <a:t> </a:t>
            </a:r>
            <a:r>
              <a:rPr lang="en-US" altLang="zh-CN" dirty="0"/>
              <a:t>and</a:t>
            </a:r>
            <a:r>
              <a:rPr lang="zh-CN" altLang="en-US" dirty="0"/>
              <a:t> </a:t>
            </a:r>
            <a:r>
              <a:rPr lang="en-US" altLang="zh-CN" dirty="0"/>
              <a:t>deploy</a:t>
            </a:r>
            <a:r>
              <a:rPr lang="zh-CN" altLang="en-US" dirty="0"/>
              <a:t> </a:t>
            </a:r>
            <a:r>
              <a:rPr lang="en-US" altLang="zh-CN" dirty="0"/>
              <a:t>necessary</a:t>
            </a:r>
            <a:r>
              <a:rPr lang="zh-CN" altLang="en-US" dirty="0"/>
              <a:t> </a:t>
            </a:r>
            <a:r>
              <a:rPr lang="en-US" altLang="zh-CN" dirty="0"/>
              <a:t>defense</a:t>
            </a:r>
            <a:r>
              <a:rPr lang="zh-CN" altLang="en-US" dirty="0"/>
              <a:t> </a:t>
            </a:r>
            <a:r>
              <a:rPr lang="en-US" altLang="zh-CN" dirty="0"/>
              <a:t>mechanisms</a:t>
            </a:r>
            <a:r>
              <a:rPr lang="zh-CN" altLang="en-US" dirty="0"/>
              <a:t> </a:t>
            </a:r>
            <a:r>
              <a:rPr lang="en-US" altLang="zh-CN" dirty="0"/>
              <a:t>to</a:t>
            </a:r>
            <a:r>
              <a:rPr lang="zh-CN" altLang="en-US" dirty="0"/>
              <a:t> </a:t>
            </a:r>
            <a:r>
              <a:rPr lang="en-US" altLang="zh-CN" dirty="0"/>
              <a:t>mitigate</a:t>
            </a:r>
            <a:r>
              <a:rPr lang="zh-CN" altLang="en-US" dirty="0"/>
              <a:t> </a:t>
            </a:r>
            <a:r>
              <a:rPr lang="en-US" altLang="zh-CN" dirty="0"/>
              <a:t>these</a:t>
            </a:r>
            <a:r>
              <a:rPr lang="zh-CN" altLang="en-US" dirty="0"/>
              <a:t> </a:t>
            </a:r>
            <a:r>
              <a:rPr lang="en-US" altLang="zh-CN" dirty="0"/>
              <a:t>privacy</a:t>
            </a:r>
            <a:r>
              <a:rPr lang="zh-CN" altLang="en-US" dirty="0"/>
              <a:t> </a:t>
            </a:r>
            <a:r>
              <a:rPr lang="en-US" altLang="zh-CN" dirty="0"/>
              <a:t>risks.</a:t>
            </a:r>
          </a:p>
          <a:p>
            <a:endParaRPr lang="en-US" altLang="zh-CN" dirty="0"/>
          </a:p>
          <a:p>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latin typeface="Helvetica Neue"/>
                <a:ea typeface="Helvetica Neue"/>
                <a:cs typeface="Helvetica Neue"/>
                <a:sym typeface="Helvetica Neue"/>
              </a:rPr>
              <a:t>A next word prediction model learns from personal keyboard input and predicts what</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is</a:t>
            </a:r>
            <a:r>
              <a:rPr lang="en-US" sz="1200" b="0" i="0" u="none" strike="noStrike" cap="none" dirty="0">
                <a:solidFill>
                  <a:srgbClr val="000000"/>
                </a:solidFill>
                <a:latin typeface="Helvetica Neue"/>
                <a:ea typeface="Helvetica Neue"/>
                <a:cs typeface="Helvetica Neue"/>
                <a:sym typeface="Helvetica Neue"/>
              </a:rPr>
              <a:t> the next word.</a:t>
            </a:r>
          </a:p>
          <a:p>
            <a:endParaRPr lang="en-US" altLang="zh-CN" dirty="0"/>
          </a:p>
          <a:p>
            <a:endParaRPr lang="en-DE" dirty="0"/>
          </a:p>
        </p:txBody>
      </p:sp>
    </p:spTree>
    <p:extLst>
      <p:ext uri="{BB962C8B-B14F-4D97-AF65-F5344CB8AC3E}">
        <p14:creationId xmlns:p14="http://schemas.microsoft.com/office/powerpoint/2010/main" val="1841269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There</a:t>
            </a:r>
            <a:r>
              <a:rPr lang="zh-CN" altLang="en-US" dirty="0"/>
              <a:t> </a:t>
            </a:r>
            <a:r>
              <a:rPr lang="en-US" altLang="zh-CN" dirty="0"/>
              <a:t>are</a:t>
            </a:r>
            <a:r>
              <a:rPr lang="zh-CN" altLang="en-US" dirty="0"/>
              <a:t> </a:t>
            </a:r>
            <a:r>
              <a:rPr lang="en-US" altLang="zh-CN" dirty="0"/>
              <a:t>various</a:t>
            </a:r>
            <a:r>
              <a:rPr lang="zh-CN" altLang="en-US" dirty="0"/>
              <a:t> </a:t>
            </a:r>
            <a:r>
              <a:rPr lang="en-US" altLang="zh-CN" dirty="0"/>
              <a:t>types</a:t>
            </a:r>
            <a:r>
              <a:rPr lang="zh-CN" altLang="en-US" dirty="0"/>
              <a:t> </a:t>
            </a:r>
            <a:r>
              <a:rPr lang="en-US" altLang="zh-CN" dirty="0"/>
              <a:t>of</a:t>
            </a:r>
            <a:r>
              <a:rPr lang="zh-CN" altLang="en-US" dirty="0"/>
              <a:t> </a:t>
            </a:r>
            <a:r>
              <a:rPr lang="en-US" altLang="zh-CN" dirty="0"/>
              <a:t>data</a:t>
            </a:r>
            <a:r>
              <a:rPr lang="zh-CN" altLang="en-US" dirty="0"/>
              <a:t> </a:t>
            </a:r>
            <a:r>
              <a:rPr lang="en-US" altLang="zh-CN" dirty="0"/>
              <a:t>in</a:t>
            </a:r>
            <a:r>
              <a:rPr lang="zh-CN" altLang="en-US" dirty="0"/>
              <a:t> </a:t>
            </a:r>
            <a:r>
              <a:rPr lang="en-US" altLang="zh-CN" dirty="0"/>
              <a:t>the</a:t>
            </a:r>
            <a:r>
              <a:rPr lang="zh-CN" altLang="en-US" dirty="0"/>
              <a:t> </a:t>
            </a:r>
            <a:r>
              <a:rPr lang="en-US" altLang="zh-CN" dirty="0"/>
              <a:t>world,</a:t>
            </a:r>
            <a:r>
              <a:rPr lang="zh-CN" altLang="en-US" dirty="0"/>
              <a:t> </a:t>
            </a:r>
            <a:r>
              <a:rPr lang="en-US" altLang="zh-CN" dirty="0"/>
              <a:t>such</a:t>
            </a:r>
            <a:r>
              <a:rPr lang="zh-CN" altLang="en-US" dirty="0"/>
              <a:t> </a:t>
            </a:r>
            <a:r>
              <a:rPr lang="en-US" altLang="zh-CN" dirty="0"/>
              <a:t>as</a:t>
            </a:r>
            <a:r>
              <a:rPr lang="zh-CN" altLang="en-US" dirty="0"/>
              <a:t> </a:t>
            </a:r>
            <a:r>
              <a:rPr lang="en-US" altLang="zh-CN" dirty="0"/>
              <a:t>medical</a:t>
            </a:r>
            <a:r>
              <a:rPr lang="zh-CN" altLang="en-US" dirty="0"/>
              <a:t> </a:t>
            </a:r>
            <a:r>
              <a:rPr lang="en-US" altLang="zh-CN" dirty="0"/>
              <a:t>data,</a:t>
            </a:r>
            <a:r>
              <a:rPr lang="zh-CN" altLang="en-US" dirty="0"/>
              <a:t> </a:t>
            </a:r>
            <a:r>
              <a:rPr lang="en-US" altLang="zh-CN" dirty="0"/>
              <a:t>social</a:t>
            </a:r>
            <a:r>
              <a:rPr lang="zh-CN" altLang="en-US" dirty="0"/>
              <a:t> </a:t>
            </a:r>
            <a:r>
              <a:rPr lang="en-US" altLang="zh-CN" dirty="0"/>
              <a:t>data,</a:t>
            </a:r>
            <a:r>
              <a:rPr lang="zh-CN" altLang="en-US" dirty="0"/>
              <a:t> </a:t>
            </a:r>
            <a:r>
              <a:rPr lang="en-US" altLang="zh-CN" dirty="0"/>
              <a:t>and</a:t>
            </a:r>
            <a:r>
              <a:rPr lang="zh-CN" altLang="en-US" dirty="0"/>
              <a:t> </a:t>
            </a:r>
            <a:r>
              <a:rPr lang="en-US" altLang="zh-CN" dirty="0"/>
              <a:t>mobile</a:t>
            </a:r>
            <a:r>
              <a:rPr lang="zh-CN" altLang="en-US" dirty="0"/>
              <a:t> </a:t>
            </a:r>
            <a:r>
              <a:rPr lang="en-US" altLang="zh-CN" dirty="0"/>
              <a:t>data.</a:t>
            </a:r>
          </a:p>
          <a:p>
            <a:r>
              <a:rPr lang="en-US" altLang="zh-CN" dirty="0"/>
              <a:t>For</a:t>
            </a:r>
            <a:r>
              <a:rPr lang="zh-CN" altLang="en-US" dirty="0"/>
              <a:t> </a:t>
            </a:r>
            <a:r>
              <a:rPr lang="en-US" altLang="zh-CN" dirty="0"/>
              <a:t>the</a:t>
            </a:r>
            <a:r>
              <a:rPr lang="zh-CN" altLang="en-US" dirty="0"/>
              <a:t> </a:t>
            </a:r>
            <a:r>
              <a:rPr lang="en-US" altLang="zh-CN" dirty="0"/>
              <a:t>mobile</a:t>
            </a:r>
            <a:r>
              <a:rPr lang="zh-CN" altLang="en-US" dirty="0"/>
              <a:t> </a:t>
            </a:r>
            <a:r>
              <a:rPr lang="en-US" altLang="zh-CN" dirty="0"/>
              <a:t>data,</a:t>
            </a:r>
            <a:r>
              <a:rPr lang="zh-CN" altLang="en-US" dirty="0"/>
              <a:t> </a:t>
            </a:r>
            <a:r>
              <a:rPr lang="en-US" altLang="zh-CN" dirty="0"/>
              <a:t>data</a:t>
            </a:r>
            <a:r>
              <a:rPr lang="zh-CN" altLang="en-US" dirty="0"/>
              <a:t> </a:t>
            </a:r>
            <a:r>
              <a:rPr lang="en-US" altLang="zh-CN" dirty="0"/>
              <a:t>center</a:t>
            </a:r>
            <a:r>
              <a:rPr lang="zh-CN" altLang="en-US" dirty="0"/>
              <a:t> </a:t>
            </a:r>
            <a:r>
              <a:rPr lang="en-US" altLang="zh-CN" dirty="0"/>
              <a:t>such</a:t>
            </a:r>
            <a:r>
              <a:rPr lang="zh-CN" altLang="en-US" dirty="0"/>
              <a:t> </a:t>
            </a:r>
            <a:r>
              <a:rPr lang="en-US" altLang="zh-CN" dirty="0"/>
              <a:t>as</a:t>
            </a:r>
            <a:r>
              <a:rPr lang="zh-CN" altLang="en-US" dirty="0"/>
              <a:t> </a:t>
            </a:r>
            <a:r>
              <a:rPr lang="en-US" altLang="zh-CN" dirty="0"/>
              <a:t>Google</a:t>
            </a:r>
            <a:r>
              <a:rPr lang="zh-CN" altLang="en-US" dirty="0"/>
              <a:t> </a:t>
            </a:r>
            <a:r>
              <a:rPr lang="en-US" altLang="zh-CN" dirty="0"/>
              <a:t>and</a:t>
            </a:r>
            <a:r>
              <a:rPr lang="zh-CN" altLang="en-US" dirty="0"/>
              <a:t> </a:t>
            </a:r>
            <a:r>
              <a:rPr lang="en-US" altLang="zh-CN" dirty="0"/>
              <a:t>Apple</a:t>
            </a:r>
            <a:r>
              <a:rPr lang="zh-CN" altLang="en-US" dirty="0"/>
              <a:t> </a:t>
            </a:r>
            <a:r>
              <a:rPr lang="en-US" altLang="zh-CN" dirty="0"/>
              <a:t>directly</a:t>
            </a:r>
            <a:r>
              <a:rPr lang="zh-CN" altLang="en-US" dirty="0"/>
              <a:t> </a:t>
            </a:r>
            <a:r>
              <a:rPr lang="en-US" altLang="zh-CN" dirty="0"/>
              <a:t>collect</a:t>
            </a:r>
            <a:r>
              <a:rPr lang="zh-CN" altLang="en-US" dirty="0"/>
              <a:t> </a:t>
            </a:r>
            <a:r>
              <a:rPr lang="en-US" altLang="zh-CN" dirty="0"/>
              <a:t>them</a:t>
            </a:r>
            <a:r>
              <a:rPr lang="zh-CN" altLang="en-US" dirty="0"/>
              <a:t> </a:t>
            </a:r>
            <a:r>
              <a:rPr lang="en-US" altLang="zh-CN" dirty="0"/>
              <a:t>from</a:t>
            </a:r>
            <a:r>
              <a:rPr lang="zh-CN" altLang="en-US" dirty="0"/>
              <a:t> </a:t>
            </a:r>
            <a:r>
              <a:rPr lang="en-US" altLang="zh-CN" dirty="0"/>
              <a:t>the</a:t>
            </a:r>
            <a:r>
              <a:rPr lang="zh-CN" altLang="en-US" dirty="0"/>
              <a:t> </a:t>
            </a:r>
            <a:r>
              <a:rPr lang="en-US" altLang="zh-CN" dirty="0"/>
              <a:t>individual</a:t>
            </a:r>
            <a:r>
              <a:rPr lang="zh-CN" altLang="en-US" dirty="0"/>
              <a:t> </a:t>
            </a:r>
            <a:r>
              <a:rPr lang="en-US" altLang="zh-CN" dirty="0"/>
              <a:t>users’</a:t>
            </a:r>
            <a:r>
              <a:rPr lang="zh-CN" altLang="en-US" dirty="0"/>
              <a:t> </a:t>
            </a:r>
            <a:r>
              <a:rPr lang="en-US" altLang="zh-CN" dirty="0"/>
              <a:t>mobile</a:t>
            </a:r>
            <a:r>
              <a:rPr lang="zh-CN" altLang="en-US" dirty="0"/>
              <a:t> </a:t>
            </a:r>
            <a:r>
              <a:rPr lang="en-US" altLang="zh-CN" dirty="0"/>
              <a:t>devices,</a:t>
            </a:r>
            <a:r>
              <a:rPr lang="zh-CN" altLang="en-US" dirty="0"/>
              <a:t> </a:t>
            </a:r>
            <a:r>
              <a:rPr lang="en-US" altLang="zh-CN" dirty="0"/>
              <a:t>to</a:t>
            </a:r>
            <a:r>
              <a:rPr lang="zh-CN" altLang="en-US" dirty="0"/>
              <a:t> </a:t>
            </a:r>
            <a:r>
              <a:rPr lang="en-US" altLang="zh-CN" dirty="0"/>
              <a:t>do</a:t>
            </a:r>
            <a:r>
              <a:rPr lang="zh-CN" altLang="en-US" dirty="0"/>
              <a:t> </a:t>
            </a:r>
            <a:r>
              <a:rPr lang="en-US" altLang="zh-CN" dirty="0"/>
              <a:t>recommendation</a:t>
            </a:r>
            <a:r>
              <a:rPr lang="zh-CN" altLang="en-US" dirty="0"/>
              <a:t> </a:t>
            </a:r>
            <a:r>
              <a:rPr lang="en-US" altLang="zh-CN" dirty="0"/>
              <a:t>or</a:t>
            </a:r>
            <a:r>
              <a:rPr lang="zh-CN" altLang="en-US" dirty="0"/>
              <a:t> </a:t>
            </a:r>
            <a:r>
              <a:rPr lang="en-US" altLang="zh-CN" dirty="0"/>
              <a:t>improve</a:t>
            </a:r>
            <a:r>
              <a:rPr lang="zh-CN" altLang="en-US" dirty="0"/>
              <a:t> </a:t>
            </a:r>
            <a:r>
              <a:rPr lang="en-US" altLang="zh-CN" dirty="0"/>
              <a:t>the</a:t>
            </a:r>
            <a:r>
              <a:rPr lang="zh-CN" altLang="en-US" dirty="0"/>
              <a:t> </a:t>
            </a:r>
            <a:r>
              <a:rPr lang="en-US" altLang="zh-CN" dirty="0"/>
              <a:t>quality</a:t>
            </a:r>
            <a:r>
              <a:rPr lang="zh-CN" altLang="en-US" dirty="0"/>
              <a:t> </a:t>
            </a:r>
            <a:r>
              <a:rPr lang="en-US" altLang="zh-CN" dirty="0"/>
              <a:t>of</a:t>
            </a:r>
            <a:r>
              <a:rPr lang="zh-CN" altLang="en-US" dirty="0"/>
              <a:t> </a:t>
            </a:r>
            <a:r>
              <a:rPr lang="en-US" altLang="zh-CN" dirty="0"/>
              <a:t>services.</a:t>
            </a:r>
            <a:r>
              <a:rPr lang="zh-CN" altLang="en-US" dirty="0"/>
              <a:t> </a:t>
            </a:r>
            <a:r>
              <a:rPr lang="en-US" altLang="zh-CN" dirty="0"/>
              <a:t>However,</a:t>
            </a:r>
            <a:r>
              <a:rPr lang="zh-CN" altLang="en-US" dirty="0"/>
              <a:t> </a:t>
            </a:r>
            <a:r>
              <a:rPr lang="en-US" altLang="zh-CN" dirty="0"/>
              <a:t>the</a:t>
            </a:r>
            <a:r>
              <a:rPr lang="zh-CN" altLang="en-US" dirty="0"/>
              <a:t> </a:t>
            </a:r>
            <a:r>
              <a:rPr lang="en-US" altLang="zh-CN" dirty="0"/>
              <a:t>individual</a:t>
            </a:r>
            <a:r>
              <a:rPr lang="zh-CN" altLang="en-US" dirty="0"/>
              <a:t> </a:t>
            </a:r>
            <a:r>
              <a:rPr lang="en-US" altLang="zh-CN" dirty="0"/>
              <a:t>users’</a:t>
            </a:r>
            <a:r>
              <a:rPr lang="zh-CN" altLang="en-US" dirty="0"/>
              <a:t> </a:t>
            </a:r>
            <a:r>
              <a:rPr lang="en-US" altLang="zh-CN" dirty="0"/>
              <a:t>privacy</a:t>
            </a:r>
            <a:r>
              <a:rPr lang="zh-CN" altLang="en-US" dirty="0"/>
              <a:t> </a:t>
            </a:r>
            <a:r>
              <a:rPr lang="en-US" altLang="zh-CN" dirty="0"/>
              <a:t>is</a:t>
            </a:r>
            <a:r>
              <a:rPr lang="zh-CN" altLang="en-US" dirty="0"/>
              <a:t> </a:t>
            </a:r>
            <a:r>
              <a:rPr lang="en-US" altLang="zh-CN" dirty="0"/>
              <a:t>not</a:t>
            </a:r>
            <a:r>
              <a:rPr lang="zh-CN" altLang="en-US" dirty="0"/>
              <a:t> </a:t>
            </a:r>
            <a:r>
              <a:rPr lang="en-US" altLang="zh-CN" dirty="0"/>
              <a:t>well</a:t>
            </a:r>
            <a:r>
              <a:rPr lang="zh-CN" altLang="en-US" dirty="0"/>
              <a:t> </a:t>
            </a:r>
            <a:r>
              <a:rPr lang="en-US" altLang="zh-CN" dirty="0"/>
              <a:t>protected,</a:t>
            </a:r>
            <a:r>
              <a:rPr lang="zh-CN" altLang="en-US" dirty="0"/>
              <a:t> </a:t>
            </a:r>
            <a:r>
              <a:rPr lang="en-US" altLang="zh-CN" dirty="0"/>
              <a:t>they</a:t>
            </a:r>
            <a:r>
              <a:rPr lang="zh-CN" altLang="en-US" dirty="0"/>
              <a:t> </a:t>
            </a:r>
            <a:r>
              <a:rPr lang="en-US" altLang="zh-CN" dirty="0"/>
              <a:t>will</a:t>
            </a:r>
            <a:r>
              <a:rPr lang="zh-CN" altLang="en-US" dirty="0"/>
              <a:t> </a:t>
            </a:r>
            <a:r>
              <a:rPr lang="en-US" altLang="zh-CN" dirty="0"/>
              <a:t>be</a:t>
            </a:r>
            <a:r>
              <a:rPr lang="zh-CN" altLang="en-US" dirty="0"/>
              <a:t> </a:t>
            </a:r>
            <a:r>
              <a:rPr lang="en-US" altLang="zh-CN" dirty="0"/>
              <a:t>reluctant</a:t>
            </a:r>
            <a:r>
              <a:rPr lang="zh-CN" altLang="en-US" dirty="0"/>
              <a:t> </a:t>
            </a:r>
            <a:r>
              <a:rPr lang="en-US" altLang="zh-CN" dirty="0"/>
              <a:t>to</a:t>
            </a:r>
            <a:r>
              <a:rPr lang="zh-CN" altLang="en-US" dirty="0"/>
              <a:t> </a:t>
            </a:r>
            <a:r>
              <a:rPr lang="en-US" altLang="zh-CN" dirty="0"/>
              <a:t>share</a:t>
            </a:r>
            <a:r>
              <a:rPr lang="zh-CN" altLang="en-US" dirty="0"/>
              <a:t> </a:t>
            </a:r>
            <a:r>
              <a:rPr lang="en-US" altLang="zh-CN" dirty="0"/>
              <a:t>their</a:t>
            </a:r>
            <a:r>
              <a:rPr lang="zh-CN" altLang="en-US" dirty="0"/>
              <a:t> </a:t>
            </a:r>
            <a:r>
              <a:rPr lang="en-US" altLang="zh-CN" dirty="0"/>
              <a:t>data.</a:t>
            </a:r>
            <a:r>
              <a:rPr lang="zh-CN" altLang="en-US" dirty="0"/>
              <a:t> </a:t>
            </a:r>
            <a:r>
              <a:rPr lang="en-US" altLang="zh-CN" dirty="0"/>
              <a:t>Therefore,</a:t>
            </a:r>
            <a:r>
              <a:rPr lang="zh-CN" altLang="en-US" dirty="0"/>
              <a:t> </a:t>
            </a:r>
            <a:r>
              <a:rPr lang="en-US" altLang="zh-CN" dirty="0"/>
              <a:t>it</a:t>
            </a:r>
            <a:r>
              <a:rPr lang="zh-CN" altLang="en-US" dirty="0"/>
              <a:t> </a:t>
            </a:r>
            <a:r>
              <a:rPr lang="en-US" altLang="zh-CN" dirty="0"/>
              <a:t>is</a:t>
            </a:r>
            <a:r>
              <a:rPr lang="zh-CN" altLang="en-US" dirty="0"/>
              <a:t> </a:t>
            </a:r>
            <a:r>
              <a:rPr lang="en-US" altLang="zh-CN" dirty="0"/>
              <a:t>very</a:t>
            </a:r>
            <a:r>
              <a:rPr lang="zh-CN" altLang="en-US" dirty="0"/>
              <a:t> </a:t>
            </a:r>
            <a:r>
              <a:rPr lang="en-US" altLang="zh-CN" dirty="0"/>
              <a:t>important</a:t>
            </a:r>
            <a:r>
              <a:rPr lang="zh-CN" altLang="en-US" dirty="0"/>
              <a:t> </a:t>
            </a:r>
            <a:r>
              <a:rPr lang="en-US" altLang="zh-CN" dirty="0"/>
              <a:t>to</a:t>
            </a:r>
            <a:r>
              <a:rPr lang="zh-CN" altLang="en-US" dirty="0"/>
              <a:t> </a:t>
            </a:r>
            <a:r>
              <a:rPr lang="en-US" altLang="zh-CN" dirty="0"/>
              <a:t>protect</a:t>
            </a:r>
            <a:r>
              <a:rPr lang="zh-CN" altLang="en-US" dirty="0"/>
              <a:t> </a:t>
            </a:r>
            <a:r>
              <a:rPr lang="en-US" altLang="zh-CN" dirty="0"/>
              <a:t>individual</a:t>
            </a:r>
            <a:r>
              <a:rPr lang="zh-CN" altLang="en-US" dirty="0"/>
              <a:t> </a:t>
            </a:r>
            <a:r>
              <a:rPr lang="en-US" altLang="zh-CN" dirty="0"/>
              <a:t>users’</a:t>
            </a:r>
            <a:r>
              <a:rPr lang="zh-CN" altLang="en-US" dirty="0"/>
              <a:t> </a:t>
            </a:r>
            <a:r>
              <a:rPr lang="en-US" altLang="zh-CN" dirty="0"/>
              <a:t>privacy</a:t>
            </a:r>
            <a:r>
              <a:rPr lang="zh-CN" altLang="en-US" dirty="0"/>
              <a:t> </a:t>
            </a:r>
            <a:r>
              <a:rPr lang="en-US" altLang="zh-CN" dirty="0"/>
              <a:t>when</a:t>
            </a:r>
            <a:r>
              <a:rPr lang="zh-CN" altLang="en-US" dirty="0"/>
              <a:t> </a:t>
            </a:r>
            <a:r>
              <a:rPr lang="en-US" altLang="zh-CN" dirty="0"/>
              <a:t>directly</a:t>
            </a:r>
            <a:r>
              <a:rPr lang="zh-CN" altLang="en-US" dirty="0"/>
              <a:t> </a:t>
            </a:r>
            <a:r>
              <a:rPr lang="en-US" altLang="zh-CN" dirty="0"/>
              <a:t>collect</a:t>
            </a:r>
            <a:r>
              <a:rPr lang="zh-CN" altLang="en-US" dirty="0"/>
              <a:t> </a:t>
            </a:r>
            <a:r>
              <a:rPr lang="en-US" altLang="zh-CN" dirty="0"/>
              <a:t>data</a:t>
            </a:r>
            <a:r>
              <a:rPr lang="zh-CN" altLang="en-US" dirty="0"/>
              <a:t> </a:t>
            </a:r>
            <a:r>
              <a:rPr lang="en-US" altLang="zh-CN" dirty="0"/>
              <a:t>from</a:t>
            </a:r>
            <a:r>
              <a:rPr lang="zh-CN" altLang="en-US" dirty="0"/>
              <a:t> </a:t>
            </a:r>
            <a:r>
              <a:rPr lang="en-US" altLang="zh-CN" dirty="0"/>
              <a:t>them.</a:t>
            </a:r>
          </a:p>
          <a:p>
            <a:r>
              <a:rPr lang="en-US" altLang="zh-CN" dirty="0"/>
              <a:t>For</a:t>
            </a:r>
            <a:r>
              <a:rPr lang="zh-CN" altLang="en-US" dirty="0"/>
              <a:t> </a:t>
            </a:r>
            <a:r>
              <a:rPr lang="en-US" altLang="zh-CN" dirty="0"/>
              <a:t>other</a:t>
            </a:r>
            <a:r>
              <a:rPr lang="zh-CN" altLang="en-US" dirty="0"/>
              <a:t> </a:t>
            </a:r>
            <a:r>
              <a:rPr lang="en-US" altLang="zh-CN" dirty="0"/>
              <a:t>types</a:t>
            </a:r>
            <a:r>
              <a:rPr lang="zh-CN" altLang="en-US" dirty="0"/>
              <a:t> </a:t>
            </a:r>
            <a:r>
              <a:rPr lang="en-US" altLang="zh-CN" dirty="0"/>
              <a:t>of</a:t>
            </a:r>
            <a:r>
              <a:rPr lang="zh-CN" altLang="en-US" dirty="0"/>
              <a:t> </a:t>
            </a:r>
            <a:r>
              <a:rPr lang="en-US" altLang="zh-CN" dirty="0"/>
              <a:t>data</a:t>
            </a:r>
            <a:r>
              <a:rPr lang="zh-CN" altLang="en-US" dirty="0"/>
              <a:t> </a:t>
            </a:r>
            <a:r>
              <a:rPr lang="en-US" altLang="zh-CN" dirty="0"/>
              <a:t>such</a:t>
            </a:r>
            <a:r>
              <a:rPr lang="zh-CN" altLang="en-US" dirty="0"/>
              <a:t> </a:t>
            </a:r>
            <a:r>
              <a:rPr lang="en-US" altLang="zh-CN" dirty="0"/>
              <a:t>as</a:t>
            </a:r>
            <a:r>
              <a:rPr lang="zh-CN" altLang="en-US" dirty="0"/>
              <a:t> </a:t>
            </a:r>
            <a:r>
              <a:rPr lang="en-US" altLang="zh-CN" dirty="0"/>
              <a:t>medical</a:t>
            </a:r>
            <a:r>
              <a:rPr lang="zh-CN" altLang="en-US" dirty="0"/>
              <a:t> </a:t>
            </a:r>
            <a:r>
              <a:rPr lang="en-US" altLang="zh-CN" dirty="0"/>
              <a:t>data</a:t>
            </a:r>
            <a:r>
              <a:rPr lang="zh-CN" altLang="en-US" dirty="0"/>
              <a:t> </a:t>
            </a:r>
            <a:r>
              <a:rPr lang="en-US" altLang="zh-CN" dirty="0"/>
              <a:t>and</a:t>
            </a:r>
            <a:r>
              <a:rPr lang="zh-CN" altLang="en-US" dirty="0"/>
              <a:t> </a:t>
            </a:r>
            <a:r>
              <a:rPr lang="en-US" altLang="zh-CN" dirty="0"/>
              <a:t>census</a:t>
            </a:r>
            <a:r>
              <a:rPr lang="zh-CN" altLang="en-US" dirty="0"/>
              <a:t> </a:t>
            </a:r>
            <a:r>
              <a:rPr lang="en-US" altLang="zh-CN" dirty="0"/>
              <a:t>data,</a:t>
            </a:r>
            <a:r>
              <a:rPr lang="zh-CN" altLang="en-US" dirty="0"/>
              <a:t> </a:t>
            </a:r>
            <a:r>
              <a:rPr lang="en-US" altLang="zh-CN" dirty="0"/>
              <a:t>the</a:t>
            </a:r>
            <a:r>
              <a:rPr lang="zh-CN" altLang="en-US" dirty="0"/>
              <a:t> </a:t>
            </a:r>
            <a:r>
              <a:rPr lang="en-US" altLang="zh-CN" dirty="0"/>
              <a:t>data</a:t>
            </a:r>
            <a:r>
              <a:rPr lang="zh-CN" altLang="en-US" dirty="0"/>
              <a:t> </a:t>
            </a:r>
            <a:r>
              <a:rPr lang="en-US" altLang="zh-CN" dirty="0"/>
              <a:t>center</a:t>
            </a:r>
            <a:r>
              <a:rPr lang="zh-CN" altLang="en-US" dirty="0"/>
              <a:t> </a:t>
            </a:r>
            <a:r>
              <a:rPr lang="en-US" altLang="zh-CN" dirty="0"/>
              <a:t>does</a:t>
            </a:r>
            <a:r>
              <a:rPr lang="zh-CN" altLang="en-US" dirty="0"/>
              <a:t> </a:t>
            </a:r>
            <a:r>
              <a:rPr lang="en-US" altLang="zh-CN" dirty="0"/>
              <a:t>not</a:t>
            </a:r>
            <a:r>
              <a:rPr lang="zh-CN" altLang="en-US" dirty="0"/>
              <a:t> </a:t>
            </a:r>
            <a:r>
              <a:rPr lang="en-US" altLang="zh-CN" dirty="0"/>
              <a:t>directly</a:t>
            </a:r>
            <a:r>
              <a:rPr lang="zh-CN" altLang="en-US" dirty="0"/>
              <a:t> </a:t>
            </a:r>
            <a:r>
              <a:rPr lang="en-US" altLang="zh-CN" dirty="0"/>
              <a:t>collect</a:t>
            </a:r>
            <a:r>
              <a:rPr lang="zh-CN" altLang="en-US" dirty="0"/>
              <a:t> </a:t>
            </a:r>
            <a:r>
              <a:rPr lang="en-US" altLang="zh-CN" dirty="0"/>
              <a:t>them</a:t>
            </a:r>
            <a:r>
              <a:rPr lang="zh-CN" altLang="en-US" dirty="0"/>
              <a:t> </a:t>
            </a:r>
            <a:r>
              <a:rPr lang="en-US" altLang="zh-CN" dirty="0"/>
              <a:t>from</a:t>
            </a:r>
            <a:r>
              <a:rPr lang="zh-CN" altLang="en-US" dirty="0"/>
              <a:t> </a:t>
            </a:r>
            <a:r>
              <a:rPr lang="en-US" altLang="zh-CN" dirty="0"/>
              <a:t>individual</a:t>
            </a:r>
            <a:r>
              <a:rPr lang="zh-CN" altLang="en-US" dirty="0"/>
              <a:t> </a:t>
            </a:r>
            <a:r>
              <a:rPr lang="en-US" altLang="zh-CN" dirty="0"/>
              <a:t>users’</a:t>
            </a:r>
            <a:r>
              <a:rPr lang="zh-CN" altLang="en-US" dirty="0"/>
              <a:t> </a:t>
            </a:r>
            <a:r>
              <a:rPr lang="en-US" altLang="zh-CN" dirty="0"/>
              <a:t>devices.</a:t>
            </a:r>
            <a:r>
              <a:rPr lang="zh-CN" altLang="en-US" dirty="0"/>
              <a:t> </a:t>
            </a:r>
            <a:r>
              <a:rPr lang="en-US" altLang="zh-CN" dirty="0"/>
              <a:t>For</a:t>
            </a:r>
            <a:r>
              <a:rPr lang="zh-CN" altLang="en-US" dirty="0"/>
              <a:t> </a:t>
            </a:r>
            <a:r>
              <a:rPr lang="en-US" altLang="zh-CN" dirty="0"/>
              <a:t>example,</a:t>
            </a:r>
            <a:r>
              <a:rPr lang="zh-CN" altLang="en-US" dirty="0"/>
              <a:t> </a:t>
            </a:r>
            <a:r>
              <a:rPr lang="en-US" altLang="zh-CN" dirty="0"/>
              <a:t>the</a:t>
            </a:r>
            <a:r>
              <a:rPr lang="zh-CN" altLang="en-US" dirty="0"/>
              <a:t> </a:t>
            </a:r>
            <a:r>
              <a:rPr lang="en-US" altLang="zh-CN" dirty="0"/>
              <a:t>hospitals</a:t>
            </a:r>
            <a:r>
              <a:rPr lang="zh-CN" altLang="en-US" dirty="0"/>
              <a:t> </a:t>
            </a:r>
            <a:r>
              <a:rPr lang="en-US" altLang="zh-CN" dirty="0"/>
              <a:t>inherently</a:t>
            </a:r>
            <a:r>
              <a:rPr lang="zh-CN" altLang="en-US" dirty="0"/>
              <a:t> </a:t>
            </a:r>
            <a:r>
              <a:rPr lang="en-US" altLang="zh-CN" dirty="0"/>
              <a:t>have</a:t>
            </a:r>
            <a:r>
              <a:rPr lang="zh-CN" altLang="en-US" dirty="0"/>
              <a:t> </a:t>
            </a:r>
            <a:r>
              <a:rPr lang="en-US" altLang="zh-CN" dirty="0"/>
              <a:t>the</a:t>
            </a:r>
            <a:r>
              <a:rPr lang="zh-CN" altLang="en-US" dirty="0"/>
              <a:t> </a:t>
            </a:r>
            <a:r>
              <a:rPr lang="en-US" altLang="zh-CN" dirty="0"/>
              <a:t>patients’</a:t>
            </a:r>
            <a:r>
              <a:rPr lang="zh-CN" altLang="en-US" dirty="0"/>
              <a:t> </a:t>
            </a:r>
            <a:r>
              <a:rPr lang="en-US" altLang="zh-CN" dirty="0"/>
              <a:t>data,</a:t>
            </a:r>
            <a:r>
              <a:rPr lang="zh-CN" altLang="en-US" dirty="0"/>
              <a:t> </a:t>
            </a:r>
            <a:r>
              <a:rPr lang="en-US" altLang="zh-CN" dirty="0"/>
              <a:t>the</a:t>
            </a:r>
            <a:r>
              <a:rPr lang="zh-CN" altLang="en-US" dirty="0"/>
              <a:t> </a:t>
            </a:r>
            <a:r>
              <a:rPr lang="en-US" altLang="zh-CN" dirty="0"/>
              <a:t>census</a:t>
            </a:r>
            <a:r>
              <a:rPr lang="zh-CN" altLang="en-US" dirty="0"/>
              <a:t> </a:t>
            </a:r>
            <a:r>
              <a:rPr lang="en-US" altLang="zh-CN" dirty="0"/>
              <a:t>bureau</a:t>
            </a:r>
            <a:r>
              <a:rPr lang="zh-CN" altLang="en-US" dirty="0"/>
              <a:t> </a:t>
            </a:r>
            <a:r>
              <a:rPr lang="en-US" altLang="zh-CN" dirty="0"/>
              <a:t>have</a:t>
            </a:r>
            <a:r>
              <a:rPr lang="zh-CN" altLang="en-US" dirty="0"/>
              <a:t> </a:t>
            </a:r>
            <a:r>
              <a:rPr lang="en-US" altLang="zh-CN" dirty="0"/>
              <a:t>the</a:t>
            </a:r>
            <a:r>
              <a:rPr lang="zh-CN" altLang="en-US" dirty="0"/>
              <a:t> </a:t>
            </a:r>
            <a:r>
              <a:rPr lang="en-US" altLang="zh-CN" dirty="0"/>
              <a:t>census</a:t>
            </a:r>
            <a:r>
              <a:rPr lang="zh-CN" altLang="en-US" dirty="0"/>
              <a:t> </a:t>
            </a:r>
            <a:r>
              <a:rPr lang="en-US" altLang="zh-CN" dirty="0"/>
              <a:t>data.</a:t>
            </a:r>
            <a:r>
              <a:rPr lang="zh-CN" altLang="en-US" dirty="0"/>
              <a:t> </a:t>
            </a:r>
            <a:r>
              <a:rPr lang="en-US" altLang="zh-CN" dirty="0"/>
              <a:t>In</a:t>
            </a:r>
            <a:r>
              <a:rPr lang="zh-CN" altLang="en-US" dirty="0"/>
              <a:t> </a:t>
            </a:r>
            <a:r>
              <a:rPr lang="en-US" altLang="zh-CN" dirty="0"/>
              <a:t>this</a:t>
            </a:r>
            <a:r>
              <a:rPr lang="zh-CN" altLang="en-US" dirty="0"/>
              <a:t> </a:t>
            </a:r>
            <a:r>
              <a:rPr lang="en-US" altLang="zh-CN" dirty="0"/>
              <a:t>case,</a:t>
            </a:r>
            <a:r>
              <a:rPr lang="zh-CN" altLang="en-US" dirty="0"/>
              <a:t> </a:t>
            </a:r>
            <a:r>
              <a:rPr lang="en-US" altLang="zh-CN" dirty="0"/>
              <a:t>the</a:t>
            </a:r>
            <a:r>
              <a:rPr lang="zh-CN" altLang="en-US" dirty="0"/>
              <a:t> </a:t>
            </a:r>
            <a:r>
              <a:rPr lang="en-US" altLang="zh-CN" dirty="0"/>
              <a:t>data</a:t>
            </a:r>
            <a:r>
              <a:rPr lang="zh-CN" altLang="en-US" dirty="0"/>
              <a:t> </a:t>
            </a:r>
            <a:r>
              <a:rPr lang="en-US" altLang="zh-CN" dirty="0"/>
              <a:t>center</a:t>
            </a:r>
            <a:r>
              <a:rPr lang="zh-CN" altLang="en-US" dirty="0"/>
              <a:t> </a:t>
            </a:r>
            <a:r>
              <a:rPr lang="en-US" altLang="zh-CN" dirty="0"/>
              <a:t>often</a:t>
            </a:r>
            <a:r>
              <a:rPr lang="zh-CN" altLang="en-US" dirty="0"/>
              <a:t> </a:t>
            </a:r>
            <a:r>
              <a:rPr lang="en-US" altLang="zh-CN" dirty="0"/>
              <a:t>want</a:t>
            </a:r>
            <a:r>
              <a:rPr lang="zh-CN" altLang="en-US" dirty="0"/>
              <a:t> </a:t>
            </a:r>
            <a:r>
              <a:rPr lang="en-US" altLang="zh-CN" dirty="0"/>
              <a:t>to</a:t>
            </a:r>
            <a:r>
              <a:rPr lang="zh-CN" altLang="en-US" dirty="0"/>
              <a:t> </a:t>
            </a:r>
            <a:r>
              <a:rPr lang="en-US" altLang="zh-CN" dirty="0"/>
              <a:t>publish</a:t>
            </a:r>
            <a:r>
              <a:rPr lang="zh-CN" altLang="en-US" dirty="0"/>
              <a:t> </a:t>
            </a:r>
            <a:r>
              <a:rPr lang="en-US" altLang="zh-CN" dirty="0"/>
              <a:t>these</a:t>
            </a:r>
            <a:r>
              <a:rPr lang="zh-CN" altLang="en-US" dirty="0"/>
              <a:t> </a:t>
            </a:r>
            <a:r>
              <a:rPr lang="en-US" altLang="zh-CN" dirty="0"/>
              <a:t>data</a:t>
            </a:r>
            <a:r>
              <a:rPr lang="zh-CN" altLang="en-US" dirty="0"/>
              <a:t> </a:t>
            </a:r>
            <a:r>
              <a:rPr lang="en-US" altLang="zh-CN" dirty="0"/>
              <a:t>to</a:t>
            </a:r>
            <a:r>
              <a:rPr lang="zh-CN" altLang="en-US" dirty="0"/>
              <a:t> </a:t>
            </a:r>
            <a:r>
              <a:rPr lang="en-US" altLang="zh-CN" dirty="0"/>
              <a:t>the</a:t>
            </a:r>
            <a:r>
              <a:rPr lang="zh-CN" altLang="en-US" dirty="0"/>
              <a:t> </a:t>
            </a:r>
            <a:r>
              <a:rPr lang="en-US" altLang="zh-CN" dirty="0"/>
              <a:t>public</a:t>
            </a:r>
            <a:r>
              <a:rPr lang="zh-CN" altLang="en-US" dirty="0"/>
              <a:t> </a:t>
            </a:r>
            <a:r>
              <a:rPr lang="en-US" altLang="zh-CN" dirty="0"/>
              <a:t>for</a:t>
            </a:r>
            <a:r>
              <a:rPr lang="zh-CN" altLang="en-US" dirty="0"/>
              <a:t> </a:t>
            </a:r>
            <a:r>
              <a:rPr lang="en-US" altLang="zh-CN" dirty="0"/>
              <a:t>the</a:t>
            </a:r>
            <a:r>
              <a:rPr lang="zh-CN" altLang="en-US" dirty="0"/>
              <a:t> </a:t>
            </a:r>
            <a:r>
              <a:rPr lang="en-US" altLang="zh-CN" dirty="0"/>
              <a:t>public</a:t>
            </a:r>
            <a:r>
              <a:rPr lang="zh-CN" altLang="en-US" dirty="0"/>
              <a:t> </a:t>
            </a:r>
            <a:r>
              <a:rPr lang="en-US" altLang="zh-CN" dirty="0"/>
              <a:t>benefit.</a:t>
            </a:r>
            <a:r>
              <a:rPr lang="zh-CN" altLang="en-US" dirty="0"/>
              <a:t> </a:t>
            </a:r>
            <a:r>
              <a:rPr lang="en-US" altLang="zh-CN" dirty="0"/>
              <a:t>However,</a:t>
            </a:r>
            <a:r>
              <a:rPr lang="zh-CN" altLang="en-US" dirty="0"/>
              <a:t> </a:t>
            </a:r>
            <a:r>
              <a:rPr lang="en-US" altLang="zh-CN" dirty="0"/>
              <a:t>directly</a:t>
            </a:r>
            <a:r>
              <a:rPr lang="zh-CN" altLang="en-US" dirty="0"/>
              <a:t> </a:t>
            </a:r>
            <a:r>
              <a:rPr lang="en-US" altLang="zh-CN" dirty="0"/>
              <a:t>publish</a:t>
            </a:r>
            <a:r>
              <a:rPr lang="zh-CN" altLang="en-US" dirty="0"/>
              <a:t> </a:t>
            </a:r>
            <a:r>
              <a:rPr lang="en-US" altLang="zh-CN" dirty="0"/>
              <a:t>these</a:t>
            </a:r>
            <a:r>
              <a:rPr lang="zh-CN" altLang="en-US" dirty="0"/>
              <a:t> </a:t>
            </a:r>
            <a:r>
              <a:rPr lang="en-US" altLang="zh-CN" dirty="0"/>
              <a:t>data</a:t>
            </a:r>
            <a:r>
              <a:rPr lang="zh-CN" altLang="en-US" dirty="0"/>
              <a:t> </a:t>
            </a:r>
            <a:r>
              <a:rPr lang="en-US" altLang="zh-CN" dirty="0"/>
              <a:t>can</a:t>
            </a:r>
            <a:r>
              <a:rPr lang="zh-CN" altLang="en-US" dirty="0"/>
              <a:t> </a:t>
            </a:r>
            <a:r>
              <a:rPr lang="en-US" altLang="zh-CN" dirty="0"/>
              <a:t>also</a:t>
            </a:r>
            <a:r>
              <a:rPr lang="zh-CN" altLang="en-US" dirty="0"/>
              <a:t> </a:t>
            </a:r>
            <a:r>
              <a:rPr lang="en-US" altLang="zh-CN" dirty="0"/>
              <a:t>leak</a:t>
            </a:r>
            <a:r>
              <a:rPr lang="zh-CN" altLang="en-US" dirty="0"/>
              <a:t> </a:t>
            </a:r>
            <a:r>
              <a:rPr lang="en-US" altLang="zh-CN" dirty="0"/>
              <a:t>individual</a:t>
            </a:r>
            <a:r>
              <a:rPr lang="zh-CN" altLang="en-US" dirty="0"/>
              <a:t> </a:t>
            </a:r>
            <a:r>
              <a:rPr lang="en-US" altLang="zh-CN" dirty="0"/>
              <a:t>users’</a:t>
            </a:r>
            <a:r>
              <a:rPr lang="zh-CN" altLang="en-US" dirty="0"/>
              <a:t> </a:t>
            </a:r>
            <a:r>
              <a:rPr lang="en-US" altLang="zh-CN" dirty="0"/>
              <a:t>privacy.</a:t>
            </a:r>
            <a:r>
              <a:rPr lang="zh-CN" altLang="en-US" dirty="0"/>
              <a:t> </a:t>
            </a:r>
            <a:r>
              <a:rPr lang="en-US" altLang="zh-CN" dirty="0"/>
              <a:t>It</a:t>
            </a:r>
            <a:r>
              <a:rPr lang="zh-CN" altLang="en-US" dirty="0"/>
              <a:t> </a:t>
            </a:r>
            <a:r>
              <a:rPr lang="en-US" altLang="zh-CN" dirty="0"/>
              <a:t>is</a:t>
            </a:r>
            <a:r>
              <a:rPr lang="zh-CN" altLang="en-US" dirty="0"/>
              <a:t> </a:t>
            </a:r>
            <a:r>
              <a:rPr lang="en-US" altLang="zh-CN" dirty="0"/>
              <a:t>important</a:t>
            </a:r>
            <a:r>
              <a:rPr lang="zh-CN" altLang="en-US" dirty="0"/>
              <a:t> </a:t>
            </a:r>
            <a:r>
              <a:rPr lang="en-US" altLang="zh-CN" dirty="0"/>
              <a:t>to</a:t>
            </a:r>
            <a:r>
              <a:rPr lang="zh-CN" altLang="en-US" dirty="0"/>
              <a:t> </a:t>
            </a:r>
            <a:r>
              <a:rPr lang="en-US" altLang="zh-CN" dirty="0"/>
              <a:t>protect</a:t>
            </a:r>
            <a:r>
              <a:rPr lang="zh-CN" altLang="en-US" dirty="0"/>
              <a:t> </a:t>
            </a:r>
            <a:r>
              <a:rPr lang="en-US" altLang="zh-CN" dirty="0"/>
              <a:t>individual</a:t>
            </a:r>
            <a:r>
              <a:rPr lang="zh-CN" altLang="en-US" dirty="0"/>
              <a:t> </a:t>
            </a:r>
            <a:r>
              <a:rPr lang="en-US" altLang="zh-CN" dirty="0"/>
              <a:t>users’</a:t>
            </a:r>
            <a:r>
              <a:rPr lang="zh-CN" altLang="en-US" dirty="0"/>
              <a:t> </a:t>
            </a:r>
            <a:r>
              <a:rPr lang="en-US" altLang="zh-CN" dirty="0"/>
              <a:t>privacy</a:t>
            </a:r>
            <a:r>
              <a:rPr lang="zh-CN" altLang="en-US" dirty="0"/>
              <a:t> </a:t>
            </a:r>
            <a:r>
              <a:rPr lang="en-US" altLang="zh-CN" dirty="0"/>
              <a:t>in</a:t>
            </a:r>
            <a:r>
              <a:rPr lang="zh-CN" altLang="en-US" dirty="0"/>
              <a:t> </a:t>
            </a:r>
            <a:r>
              <a:rPr lang="en-US" altLang="zh-CN" dirty="0"/>
              <a:t>the</a:t>
            </a:r>
            <a:r>
              <a:rPr lang="zh-CN" altLang="en-US" dirty="0"/>
              <a:t> </a:t>
            </a:r>
            <a:r>
              <a:rPr lang="en-US" altLang="zh-CN" dirty="0"/>
              <a:t>data</a:t>
            </a:r>
            <a:r>
              <a:rPr lang="zh-CN" altLang="en-US" dirty="0"/>
              <a:t> </a:t>
            </a:r>
            <a:r>
              <a:rPr lang="en-US" altLang="zh-CN" dirty="0"/>
              <a:t>publication</a:t>
            </a:r>
            <a:r>
              <a:rPr lang="zh-CN" altLang="en-US" dirty="0"/>
              <a:t> </a:t>
            </a:r>
            <a:r>
              <a:rPr lang="en-US" altLang="zh-CN" dirty="0"/>
              <a:t>phase.</a:t>
            </a:r>
          </a:p>
          <a:p>
            <a:r>
              <a:rPr lang="en-US" altLang="zh-CN" dirty="0"/>
              <a:t>In</a:t>
            </a:r>
            <a:r>
              <a:rPr lang="zh-CN" altLang="en-US" dirty="0"/>
              <a:t> </a:t>
            </a:r>
            <a:r>
              <a:rPr lang="en-US" altLang="zh-CN" dirty="0"/>
              <a:t>other</a:t>
            </a:r>
            <a:r>
              <a:rPr lang="zh-CN" altLang="en-US" dirty="0"/>
              <a:t> </a:t>
            </a:r>
            <a:r>
              <a:rPr lang="en-US" altLang="zh-CN" dirty="0"/>
              <a:t>scenarios,</a:t>
            </a:r>
            <a:r>
              <a:rPr lang="zh-CN" altLang="en-US" dirty="0"/>
              <a:t> </a:t>
            </a:r>
            <a:r>
              <a:rPr lang="en-US" altLang="zh-CN" dirty="0"/>
              <a:t>the</a:t>
            </a:r>
            <a:r>
              <a:rPr lang="zh-CN" altLang="en-US" dirty="0"/>
              <a:t> </a:t>
            </a:r>
            <a:r>
              <a:rPr lang="en-US" altLang="zh-CN" dirty="0"/>
              <a:t>data</a:t>
            </a:r>
            <a:r>
              <a:rPr lang="zh-CN" altLang="en-US" dirty="0"/>
              <a:t> </a:t>
            </a:r>
            <a:r>
              <a:rPr lang="en-US" altLang="zh-CN" dirty="0"/>
              <a:t>centers</a:t>
            </a:r>
            <a:r>
              <a:rPr lang="zh-CN" altLang="en-US" dirty="0"/>
              <a:t> </a:t>
            </a:r>
            <a:r>
              <a:rPr lang="en-US" altLang="zh-CN" dirty="0"/>
              <a:t>do</a:t>
            </a:r>
            <a:r>
              <a:rPr lang="zh-CN" altLang="en-US" dirty="0"/>
              <a:t> </a:t>
            </a:r>
            <a:r>
              <a:rPr lang="en-US" altLang="zh-CN" dirty="0"/>
              <a:t>not</a:t>
            </a:r>
            <a:r>
              <a:rPr lang="zh-CN" altLang="en-US" dirty="0"/>
              <a:t> </a:t>
            </a:r>
            <a:r>
              <a:rPr lang="en-US" altLang="zh-CN" dirty="0"/>
              <a:t>directly</a:t>
            </a:r>
            <a:r>
              <a:rPr lang="zh-CN" altLang="en-US" dirty="0"/>
              <a:t> </a:t>
            </a:r>
            <a:r>
              <a:rPr lang="en-US" altLang="zh-CN" dirty="0"/>
              <a:t>publish</a:t>
            </a:r>
            <a:r>
              <a:rPr lang="zh-CN" altLang="en-US" dirty="0"/>
              <a:t> </a:t>
            </a:r>
            <a:r>
              <a:rPr lang="en-US" altLang="zh-CN" dirty="0"/>
              <a:t>the</a:t>
            </a:r>
            <a:r>
              <a:rPr lang="zh-CN" altLang="en-US" dirty="0"/>
              <a:t> </a:t>
            </a:r>
            <a:r>
              <a:rPr lang="en-US" altLang="zh-CN" dirty="0"/>
              <a:t>datasets</a:t>
            </a:r>
            <a:r>
              <a:rPr lang="zh-CN" altLang="en-US" dirty="0"/>
              <a:t> </a:t>
            </a:r>
            <a:r>
              <a:rPr lang="en-US" altLang="zh-CN" dirty="0"/>
              <a:t>themselves;</a:t>
            </a:r>
            <a:r>
              <a:rPr lang="zh-CN" altLang="en-US" dirty="0"/>
              <a:t> </a:t>
            </a:r>
            <a:r>
              <a:rPr lang="en-US" altLang="zh-CN" dirty="0"/>
              <a:t>instead,</a:t>
            </a:r>
            <a:r>
              <a:rPr lang="zh-CN" altLang="en-US" dirty="0"/>
              <a:t> </a:t>
            </a:r>
            <a:r>
              <a:rPr lang="en-US" altLang="zh-CN" dirty="0"/>
              <a:t>they</a:t>
            </a:r>
            <a:r>
              <a:rPr lang="zh-CN" altLang="en-US" dirty="0"/>
              <a:t> </a:t>
            </a:r>
            <a:r>
              <a:rPr lang="en-US" altLang="zh-CN" dirty="0"/>
              <a:t>use</a:t>
            </a:r>
            <a:r>
              <a:rPr lang="zh-CN" altLang="en-US" dirty="0"/>
              <a:t> </a:t>
            </a:r>
            <a:r>
              <a:rPr lang="en-US" altLang="zh-CN" dirty="0"/>
              <a:t>the</a:t>
            </a:r>
            <a:r>
              <a:rPr lang="zh-CN" altLang="en-US" dirty="0"/>
              <a:t> </a:t>
            </a:r>
            <a:r>
              <a:rPr lang="en-US" altLang="zh-CN" dirty="0"/>
              <a:t>data</a:t>
            </a:r>
            <a:r>
              <a:rPr lang="zh-CN" altLang="en-US" dirty="0"/>
              <a:t> </a:t>
            </a:r>
            <a:r>
              <a:rPr lang="en-US" altLang="zh-CN" dirty="0"/>
              <a:t>to</a:t>
            </a:r>
            <a:r>
              <a:rPr lang="zh-CN" altLang="en-US" dirty="0"/>
              <a:t> </a:t>
            </a:r>
            <a:r>
              <a:rPr lang="en-US" altLang="zh-CN" dirty="0"/>
              <a:t>train</a:t>
            </a:r>
            <a:r>
              <a:rPr lang="zh-CN" altLang="en-US" dirty="0"/>
              <a:t> </a:t>
            </a:r>
            <a:r>
              <a:rPr lang="en-US" altLang="zh-CN" dirty="0"/>
              <a:t>machine</a:t>
            </a:r>
            <a:r>
              <a:rPr lang="zh-CN" altLang="en-US" dirty="0"/>
              <a:t> </a:t>
            </a:r>
            <a:r>
              <a:rPr lang="en-US" altLang="zh-CN" dirty="0"/>
              <a:t>learning</a:t>
            </a:r>
            <a:r>
              <a:rPr lang="zh-CN" altLang="en-US" dirty="0"/>
              <a:t> </a:t>
            </a:r>
            <a:r>
              <a:rPr lang="en-US" altLang="zh-CN" dirty="0"/>
              <a:t>models</a:t>
            </a:r>
            <a:r>
              <a:rPr lang="zh-CN" altLang="en-US" dirty="0"/>
              <a:t> </a:t>
            </a:r>
            <a:r>
              <a:rPr lang="en-US" altLang="zh-CN" dirty="0"/>
              <a:t>and</a:t>
            </a:r>
            <a:r>
              <a:rPr lang="zh-CN" altLang="en-US" dirty="0"/>
              <a:t> </a:t>
            </a:r>
            <a:r>
              <a:rPr lang="en-US" altLang="zh-CN" dirty="0"/>
              <a:t>release</a:t>
            </a:r>
            <a:r>
              <a:rPr lang="zh-CN" altLang="en-US" dirty="0"/>
              <a:t> </a:t>
            </a:r>
            <a:r>
              <a:rPr lang="en-US" altLang="zh-CN" dirty="0"/>
              <a:t>the</a:t>
            </a:r>
            <a:r>
              <a:rPr lang="zh-CN" altLang="en-US" dirty="0"/>
              <a:t> </a:t>
            </a:r>
            <a:r>
              <a:rPr lang="en-US" altLang="zh-CN" dirty="0"/>
              <a:t>model</a:t>
            </a:r>
            <a:r>
              <a:rPr lang="zh-CN" altLang="en-US" dirty="0"/>
              <a:t> </a:t>
            </a:r>
            <a:r>
              <a:rPr lang="en-US" altLang="zh-CN" dirty="0"/>
              <a:t>for</a:t>
            </a:r>
            <a:r>
              <a:rPr lang="zh-CN" altLang="en-US" dirty="0"/>
              <a:t> </a:t>
            </a:r>
            <a:r>
              <a:rPr lang="en-US" altLang="zh-CN" dirty="0"/>
              <a:t>public</a:t>
            </a:r>
            <a:r>
              <a:rPr lang="zh-CN" altLang="en-US" dirty="0"/>
              <a:t> </a:t>
            </a:r>
            <a:r>
              <a:rPr lang="en-US" altLang="zh-CN" dirty="0"/>
              <a:t>use.</a:t>
            </a:r>
            <a:r>
              <a:rPr lang="zh-CN" altLang="en-US" dirty="0"/>
              <a:t> </a:t>
            </a:r>
            <a:r>
              <a:rPr lang="en-US" altLang="zh-CN" dirty="0"/>
              <a:t>However,</a:t>
            </a:r>
            <a:r>
              <a:rPr lang="zh-CN" altLang="en-US" dirty="0"/>
              <a:t> </a:t>
            </a:r>
            <a:r>
              <a:rPr lang="en-US" altLang="zh-CN" dirty="0"/>
              <a:t>a</a:t>
            </a:r>
            <a:r>
              <a:rPr lang="zh-CN" altLang="en-US" dirty="0"/>
              <a:t> </a:t>
            </a:r>
            <a:r>
              <a:rPr lang="en-US" altLang="zh-CN" dirty="0"/>
              <a:t>number</a:t>
            </a:r>
            <a:r>
              <a:rPr lang="zh-CN" altLang="en-US" dirty="0"/>
              <a:t> </a:t>
            </a:r>
            <a:r>
              <a:rPr lang="en-US" altLang="zh-CN" dirty="0"/>
              <a:t>of</a:t>
            </a:r>
            <a:r>
              <a:rPr lang="zh-CN" altLang="en-US" dirty="0"/>
              <a:t> </a:t>
            </a:r>
            <a:r>
              <a:rPr lang="en-US" altLang="zh-CN" dirty="0"/>
              <a:t>research</a:t>
            </a:r>
            <a:r>
              <a:rPr lang="zh-CN" altLang="en-US" dirty="0"/>
              <a:t> </a:t>
            </a:r>
            <a:r>
              <a:rPr lang="en-US" altLang="zh-CN" dirty="0"/>
              <a:t>have</a:t>
            </a:r>
            <a:r>
              <a:rPr lang="zh-CN" altLang="en-US" dirty="0"/>
              <a:t> </a:t>
            </a:r>
            <a:r>
              <a:rPr lang="en-US" altLang="zh-CN" dirty="0"/>
              <a:t>shown</a:t>
            </a:r>
            <a:r>
              <a:rPr lang="zh-CN" altLang="en-US" dirty="0"/>
              <a:t> </a:t>
            </a:r>
            <a:r>
              <a:rPr lang="en-US" altLang="zh-CN" dirty="0"/>
              <a:t>that</a:t>
            </a:r>
            <a:r>
              <a:rPr lang="zh-CN" altLang="en-US" dirty="0"/>
              <a:t> </a:t>
            </a:r>
            <a:r>
              <a:rPr lang="en-US" altLang="zh-CN" dirty="0"/>
              <a:t>machine</a:t>
            </a:r>
            <a:r>
              <a:rPr lang="zh-CN" altLang="en-US" dirty="0"/>
              <a:t> </a:t>
            </a:r>
            <a:r>
              <a:rPr lang="en-US" altLang="zh-CN" dirty="0"/>
              <a:t>learning</a:t>
            </a:r>
            <a:r>
              <a:rPr lang="zh-CN" altLang="en-US" dirty="0"/>
              <a:t> </a:t>
            </a:r>
            <a:r>
              <a:rPr lang="en-US" altLang="zh-CN" dirty="0"/>
              <a:t>model</a:t>
            </a:r>
            <a:r>
              <a:rPr lang="zh-CN" altLang="en-US" dirty="0"/>
              <a:t> </a:t>
            </a:r>
            <a:r>
              <a:rPr lang="en-US" altLang="zh-CN" dirty="0"/>
              <a:t>can</a:t>
            </a:r>
            <a:r>
              <a:rPr lang="zh-CN" altLang="en-US" dirty="0"/>
              <a:t> </a:t>
            </a:r>
            <a:r>
              <a:rPr lang="en-US" altLang="zh-CN" dirty="0"/>
              <a:t>also</a:t>
            </a:r>
            <a:r>
              <a:rPr lang="zh-CN" altLang="en-US" dirty="0"/>
              <a:t> </a:t>
            </a:r>
            <a:r>
              <a:rPr lang="en-US" altLang="zh-CN" dirty="0"/>
              <a:t>leak</a:t>
            </a:r>
            <a:r>
              <a:rPr lang="zh-CN" altLang="en-US" dirty="0"/>
              <a:t> </a:t>
            </a:r>
            <a:r>
              <a:rPr lang="en-US" altLang="zh-CN" dirty="0"/>
              <a:t>information</a:t>
            </a:r>
            <a:r>
              <a:rPr lang="zh-CN" altLang="en-US" dirty="0"/>
              <a:t> </a:t>
            </a:r>
            <a:r>
              <a:rPr lang="en-US" altLang="zh-CN" dirty="0"/>
              <a:t>about</a:t>
            </a:r>
            <a:r>
              <a:rPr lang="zh-CN" altLang="en-US" dirty="0"/>
              <a:t> </a:t>
            </a:r>
            <a:r>
              <a:rPr lang="en-US" altLang="zh-CN" dirty="0"/>
              <a:t>individual</a:t>
            </a:r>
            <a:r>
              <a:rPr lang="zh-CN" altLang="en-US" dirty="0"/>
              <a:t> </a:t>
            </a:r>
            <a:r>
              <a:rPr lang="en-US" altLang="zh-CN" dirty="0"/>
              <a:t>users.</a:t>
            </a:r>
            <a:r>
              <a:rPr lang="zh-CN" altLang="en-US" dirty="0"/>
              <a:t> </a:t>
            </a:r>
            <a:r>
              <a:rPr lang="en-US" altLang="zh-CN" dirty="0"/>
              <a:t>It</a:t>
            </a:r>
            <a:r>
              <a:rPr lang="zh-CN" altLang="en-US" dirty="0"/>
              <a:t> </a:t>
            </a:r>
            <a:r>
              <a:rPr lang="en-US" altLang="zh-CN" dirty="0"/>
              <a:t>is</a:t>
            </a:r>
            <a:r>
              <a:rPr lang="zh-CN" altLang="en-US" dirty="0"/>
              <a:t> </a:t>
            </a:r>
            <a:r>
              <a:rPr lang="en-US" altLang="zh-CN" dirty="0"/>
              <a:t>important</a:t>
            </a:r>
            <a:r>
              <a:rPr lang="zh-CN" altLang="en-US" dirty="0"/>
              <a:t> </a:t>
            </a:r>
            <a:r>
              <a:rPr lang="en-US" altLang="zh-CN" dirty="0"/>
              <a:t>to</a:t>
            </a:r>
            <a:r>
              <a:rPr lang="zh-CN" altLang="en-US" dirty="0"/>
              <a:t> </a:t>
            </a:r>
            <a:r>
              <a:rPr lang="en-US" altLang="zh-CN" dirty="0"/>
              <a:t>protect</a:t>
            </a:r>
            <a:r>
              <a:rPr lang="zh-CN" altLang="en-US" dirty="0"/>
              <a:t> </a:t>
            </a:r>
            <a:r>
              <a:rPr lang="en-US" altLang="zh-CN" dirty="0"/>
              <a:t>privacy</a:t>
            </a:r>
            <a:r>
              <a:rPr lang="zh-CN" altLang="en-US" dirty="0"/>
              <a:t> </a:t>
            </a:r>
            <a:r>
              <a:rPr lang="en-US" altLang="zh-CN" dirty="0"/>
              <a:t>of</a:t>
            </a:r>
            <a:r>
              <a:rPr lang="zh-CN" altLang="en-US" dirty="0"/>
              <a:t> </a:t>
            </a:r>
            <a:r>
              <a:rPr lang="en-US" altLang="zh-CN" dirty="0"/>
              <a:t>the</a:t>
            </a:r>
            <a:r>
              <a:rPr lang="zh-CN" altLang="en-US" dirty="0"/>
              <a:t> </a:t>
            </a:r>
            <a:r>
              <a:rPr lang="en-US" altLang="zh-CN" dirty="0"/>
              <a:t>ML</a:t>
            </a:r>
            <a:r>
              <a:rPr lang="zh-CN" altLang="en-US" dirty="0"/>
              <a:t> </a:t>
            </a:r>
            <a:r>
              <a:rPr lang="en-US" altLang="zh-CN" dirty="0"/>
              <a:t>models.</a:t>
            </a:r>
          </a:p>
          <a:p>
            <a:r>
              <a:rPr lang="en-US" altLang="zh-CN" dirty="0"/>
              <a:t>Recent</a:t>
            </a:r>
            <a:r>
              <a:rPr lang="zh-CN" altLang="en-US" dirty="0"/>
              <a:t> </a:t>
            </a:r>
            <a:r>
              <a:rPr lang="en-US" altLang="zh-CN" dirty="0"/>
              <a:t>years,</a:t>
            </a:r>
            <a:r>
              <a:rPr lang="zh-CN" altLang="en-US" dirty="0"/>
              <a:t> </a:t>
            </a:r>
            <a:r>
              <a:rPr lang="en-US" altLang="zh-CN" dirty="0"/>
              <a:t>many</a:t>
            </a:r>
            <a:r>
              <a:rPr lang="zh-CN" altLang="en-US" dirty="0"/>
              <a:t> </a:t>
            </a:r>
            <a:r>
              <a:rPr lang="en-US" altLang="zh-CN" dirty="0"/>
              <a:t>countries</a:t>
            </a:r>
            <a:r>
              <a:rPr lang="zh-CN" altLang="en-US" dirty="0"/>
              <a:t> </a:t>
            </a:r>
            <a:r>
              <a:rPr lang="en-US" altLang="zh-CN" dirty="0"/>
              <a:t>and</a:t>
            </a:r>
            <a:r>
              <a:rPr lang="zh-CN" altLang="en-US" dirty="0"/>
              <a:t> </a:t>
            </a:r>
            <a:r>
              <a:rPr lang="en-US" altLang="zh-CN" dirty="0"/>
              <a:t>regions</a:t>
            </a:r>
            <a:r>
              <a:rPr lang="zh-CN" altLang="en-US" dirty="0"/>
              <a:t> </a:t>
            </a:r>
            <a:r>
              <a:rPr lang="en-US" altLang="zh-CN" dirty="0"/>
              <a:t>have</a:t>
            </a:r>
            <a:r>
              <a:rPr lang="zh-CN" altLang="en-US" dirty="0"/>
              <a:t> </a:t>
            </a:r>
            <a:r>
              <a:rPr lang="en-US" altLang="zh-CN" dirty="0"/>
              <a:t>enacted</a:t>
            </a:r>
            <a:r>
              <a:rPr lang="zh-CN" altLang="en-US" dirty="0"/>
              <a:t> </a:t>
            </a:r>
            <a:r>
              <a:rPr lang="en-US" altLang="zh-CN" dirty="0"/>
              <a:t>various</a:t>
            </a:r>
            <a:r>
              <a:rPr lang="zh-CN" altLang="en-US" dirty="0"/>
              <a:t> </a:t>
            </a:r>
            <a:r>
              <a:rPr lang="en-US" altLang="zh-CN" dirty="0"/>
              <a:t>privacy-related</a:t>
            </a:r>
            <a:r>
              <a:rPr lang="zh-CN" altLang="en-US" dirty="0"/>
              <a:t> </a:t>
            </a:r>
            <a:r>
              <a:rPr lang="en-US" altLang="zh-CN" dirty="0"/>
              <a:t>regulations,</a:t>
            </a:r>
            <a:r>
              <a:rPr lang="zh-CN" altLang="en-US" dirty="0"/>
              <a:t> </a:t>
            </a:r>
            <a:r>
              <a:rPr lang="en-US" altLang="zh-CN" dirty="0"/>
              <a:t>such</a:t>
            </a:r>
            <a:r>
              <a:rPr lang="zh-CN" altLang="en-US" dirty="0"/>
              <a:t> </a:t>
            </a:r>
            <a:r>
              <a:rPr lang="en-US" altLang="zh-CN" dirty="0"/>
              <a:t>EU’s</a:t>
            </a:r>
            <a:r>
              <a:rPr lang="zh-CN" altLang="en-US" dirty="0"/>
              <a:t> </a:t>
            </a:r>
            <a:r>
              <a:rPr lang="en-US" altLang="zh-CN" dirty="0"/>
              <a:t>GDPR,</a:t>
            </a:r>
            <a:r>
              <a:rPr lang="zh-CN" altLang="en-US" dirty="0"/>
              <a:t> </a:t>
            </a:r>
            <a:r>
              <a:rPr lang="en-US" altLang="zh-CN" dirty="0"/>
              <a:t>California’s</a:t>
            </a:r>
            <a:r>
              <a:rPr lang="zh-CN" altLang="en-US" dirty="0"/>
              <a:t> </a:t>
            </a:r>
            <a:r>
              <a:rPr lang="en-US" altLang="zh-CN" dirty="0"/>
              <a:t>CCPA,</a:t>
            </a:r>
            <a:r>
              <a:rPr lang="zh-CN" altLang="en-US" dirty="0"/>
              <a:t> </a:t>
            </a:r>
            <a:r>
              <a:rPr lang="en-US" altLang="zh-CN" dirty="0"/>
              <a:t>and</a:t>
            </a:r>
            <a:r>
              <a:rPr lang="zh-CN" altLang="en-US" dirty="0"/>
              <a:t> </a:t>
            </a:r>
            <a:r>
              <a:rPr lang="en-US" altLang="zh-CN" dirty="0"/>
              <a:t>Brazil’s</a:t>
            </a:r>
            <a:r>
              <a:rPr lang="zh-CN" altLang="en-US" dirty="0"/>
              <a:t> </a:t>
            </a:r>
            <a:r>
              <a:rPr lang="en-US" altLang="zh-CN" dirty="0"/>
              <a:t>LGPD.</a:t>
            </a:r>
            <a:r>
              <a:rPr lang="zh-CN" altLang="en-US" dirty="0"/>
              <a:t> </a:t>
            </a:r>
            <a:r>
              <a:rPr lang="en-US" altLang="zh-CN" dirty="0"/>
              <a:t>These</a:t>
            </a:r>
            <a:r>
              <a:rPr lang="zh-CN" altLang="en-US" dirty="0"/>
              <a:t> </a:t>
            </a:r>
            <a:r>
              <a:rPr lang="en-US" altLang="zh-CN" dirty="0"/>
              <a:t>regulations</a:t>
            </a:r>
            <a:r>
              <a:rPr lang="zh-CN" altLang="en-US" dirty="0"/>
              <a:t> </a:t>
            </a:r>
            <a:r>
              <a:rPr lang="en-US" altLang="zh-CN" dirty="0"/>
              <a:t>make</a:t>
            </a:r>
            <a:r>
              <a:rPr lang="zh-CN" altLang="en-US" dirty="0"/>
              <a:t> </a:t>
            </a:r>
            <a:r>
              <a:rPr lang="en-US" altLang="zh-CN" dirty="0"/>
              <a:t>various</a:t>
            </a:r>
            <a:r>
              <a:rPr lang="zh-CN" altLang="en-US" dirty="0"/>
              <a:t> </a:t>
            </a:r>
            <a:r>
              <a:rPr lang="en-US" altLang="zh-CN" dirty="0"/>
              <a:t>rules</a:t>
            </a:r>
            <a:r>
              <a:rPr lang="zh-CN" altLang="en-US" dirty="0"/>
              <a:t> </a:t>
            </a:r>
            <a:r>
              <a:rPr lang="en-US" altLang="zh-CN" dirty="0"/>
              <a:t>when</a:t>
            </a:r>
            <a:r>
              <a:rPr lang="zh-CN" altLang="en-US" dirty="0"/>
              <a:t> </a:t>
            </a:r>
            <a:r>
              <a:rPr lang="en-US" altLang="zh-CN" dirty="0"/>
              <a:t>the</a:t>
            </a:r>
            <a:r>
              <a:rPr lang="zh-CN" altLang="en-US" dirty="0"/>
              <a:t> </a:t>
            </a:r>
            <a:r>
              <a:rPr lang="en-US" altLang="zh-CN" dirty="0"/>
              <a:t>data</a:t>
            </a:r>
            <a:r>
              <a:rPr lang="zh-CN" altLang="en-US" dirty="0"/>
              <a:t> </a:t>
            </a:r>
            <a:r>
              <a:rPr lang="en-US" altLang="zh-CN" dirty="0"/>
              <a:t>center</a:t>
            </a:r>
            <a:r>
              <a:rPr lang="zh-CN" altLang="en-US" dirty="0"/>
              <a:t> </a:t>
            </a:r>
            <a:r>
              <a:rPr lang="en-US" altLang="zh-CN" dirty="0"/>
              <a:t>process</a:t>
            </a:r>
            <a:r>
              <a:rPr lang="zh-CN" altLang="en-US" dirty="0"/>
              <a:t> </a:t>
            </a:r>
            <a:r>
              <a:rPr lang="en-US" altLang="zh-CN" dirty="0"/>
              <a:t>individual</a:t>
            </a:r>
            <a:r>
              <a:rPr lang="zh-CN" altLang="en-US" dirty="0"/>
              <a:t> </a:t>
            </a:r>
            <a:r>
              <a:rPr lang="en-US" altLang="zh-CN" dirty="0"/>
              <a:t>users’</a:t>
            </a:r>
            <a:r>
              <a:rPr lang="zh-CN" altLang="en-US" dirty="0"/>
              <a:t>  </a:t>
            </a:r>
            <a:r>
              <a:rPr lang="en-US" altLang="zh-CN" dirty="0"/>
              <a:t>data.</a:t>
            </a:r>
            <a:r>
              <a:rPr lang="zh-CN" altLang="en-US" dirty="0"/>
              <a:t> </a:t>
            </a:r>
            <a:r>
              <a:rPr lang="en-US" altLang="zh-CN" dirty="0"/>
              <a:t>In</a:t>
            </a:r>
            <a:r>
              <a:rPr lang="zh-CN" altLang="en-US" dirty="0"/>
              <a:t> </a:t>
            </a:r>
            <a:r>
              <a:rPr lang="en-US" altLang="zh-CN" dirty="0"/>
              <a:t>this</a:t>
            </a:r>
            <a:r>
              <a:rPr lang="zh-CN" altLang="en-US" dirty="0"/>
              <a:t> </a:t>
            </a:r>
            <a:r>
              <a:rPr lang="en-US" altLang="zh-CN" dirty="0"/>
              <a:t>case,</a:t>
            </a:r>
            <a:r>
              <a:rPr lang="zh-CN" altLang="en-US" dirty="0"/>
              <a:t> </a:t>
            </a:r>
            <a:r>
              <a:rPr lang="en-US" altLang="zh-CN" dirty="0"/>
              <a:t>the</a:t>
            </a:r>
            <a:r>
              <a:rPr lang="zh-CN" altLang="en-US" dirty="0"/>
              <a:t> </a:t>
            </a:r>
            <a:r>
              <a:rPr lang="en-US" altLang="zh-CN" dirty="0"/>
              <a:t>data</a:t>
            </a:r>
            <a:r>
              <a:rPr lang="zh-CN" altLang="en-US" dirty="0"/>
              <a:t> </a:t>
            </a:r>
            <a:r>
              <a:rPr lang="en-US" altLang="zh-CN" dirty="0"/>
              <a:t>centers</a:t>
            </a:r>
            <a:r>
              <a:rPr lang="zh-CN" altLang="en-US" dirty="0"/>
              <a:t> </a:t>
            </a:r>
            <a:r>
              <a:rPr lang="en-US" altLang="zh-CN" dirty="0"/>
              <a:t>need</a:t>
            </a:r>
            <a:r>
              <a:rPr lang="zh-CN" altLang="en-US" dirty="0"/>
              <a:t> </a:t>
            </a:r>
            <a:r>
              <a:rPr lang="en-US" altLang="zh-CN" dirty="0"/>
              <a:t>to</a:t>
            </a:r>
            <a:r>
              <a:rPr lang="zh-CN" altLang="en-US" dirty="0"/>
              <a:t> </a:t>
            </a:r>
            <a:r>
              <a:rPr lang="en-US" altLang="zh-CN" dirty="0"/>
              <a:t>consider</a:t>
            </a:r>
            <a:r>
              <a:rPr lang="zh-CN" altLang="en-US" dirty="0"/>
              <a:t> </a:t>
            </a:r>
            <a:r>
              <a:rPr lang="en-US" altLang="zh-CN" dirty="0"/>
              <a:t>how</a:t>
            </a:r>
            <a:r>
              <a:rPr lang="zh-CN" altLang="en-US" dirty="0"/>
              <a:t> </a:t>
            </a:r>
            <a:r>
              <a:rPr lang="en-US" altLang="zh-CN" dirty="0"/>
              <a:t>to</a:t>
            </a:r>
            <a:r>
              <a:rPr lang="zh-CN" altLang="en-US" dirty="0"/>
              <a:t> </a:t>
            </a:r>
            <a:r>
              <a:rPr lang="en-US" altLang="zh-CN" dirty="0"/>
              <a:t>technically</a:t>
            </a:r>
            <a:r>
              <a:rPr lang="zh-CN" altLang="en-US" dirty="0"/>
              <a:t> </a:t>
            </a:r>
            <a:r>
              <a:rPr lang="en-US" altLang="zh-CN" dirty="0"/>
              <a:t>design</a:t>
            </a:r>
            <a:r>
              <a:rPr lang="zh-CN" altLang="en-US" dirty="0"/>
              <a:t> </a:t>
            </a:r>
            <a:r>
              <a:rPr lang="en-US" altLang="zh-CN" dirty="0"/>
              <a:t>their</a:t>
            </a:r>
            <a:r>
              <a:rPr lang="zh-CN" altLang="en-US" dirty="0"/>
              <a:t> </a:t>
            </a:r>
            <a:r>
              <a:rPr lang="en-US" altLang="zh-CN" dirty="0"/>
              <a:t>product</a:t>
            </a:r>
            <a:r>
              <a:rPr lang="zh-CN" altLang="en-US" dirty="0"/>
              <a:t> </a:t>
            </a:r>
            <a:r>
              <a:rPr lang="en-US" altLang="zh-CN" dirty="0"/>
              <a:t>to</a:t>
            </a:r>
            <a:r>
              <a:rPr lang="zh-CN" altLang="en-US" dirty="0"/>
              <a:t> </a:t>
            </a:r>
            <a:r>
              <a:rPr lang="en-US" altLang="zh-CN" dirty="0"/>
              <a:t>conform</a:t>
            </a:r>
            <a:r>
              <a:rPr lang="zh-CN" altLang="en-US" dirty="0"/>
              <a:t> </a:t>
            </a:r>
            <a:r>
              <a:rPr lang="en-US" altLang="zh-CN" dirty="0"/>
              <a:t>with</a:t>
            </a:r>
            <a:r>
              <a:rPr lang="zh-CN" altLang="en-US" dirty="0"/>
              <a:t> </a:t>
            </a:r>
            <a:r>
              <a:rPr lang="en-US" altLang="zh-CN" dirty="0"/>
              <a:t>the</a:t>
            </a:r>
            <a:r>
              <a:rPr lang="zh-CN" altLang="en-US" dirty="0"/>
              <a:t> </a:t>
            </a:r>
            <a:r>
              <a:rPr lang="en-US" altLang="zh-CN" dirty="0"/>
              <a:t>privacy-related</a:t>
            </a:r>
            <a:r>
              <a:rPr lang="zh-CN" altLang="en-US" dirty="0"/>
              <a:t> </a:t>
            </a:r>
            <a:r>
              <a:rPr lang="en-US" altLang="zh-CN" dirty="0"/>
              <a:t>laws.</a:t>
            </a:r>
            <a:endParaRPr lang="en-DE" dirty="0"/>
          </a:p>
        </p:txBody>
      </p:sp>
    </p:spTree>
    <p:extLst>
      <p:ext uri="{BB962C8B-B14F-4D97-AF65-F5344CB8AC3E}">
        <p14:creationId xmlns:p14="http://schemas.microsoft.com/office/powerpoint/2010/main" val="889798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Many</a:t>
            </a:r>
            <a:r>
              <a:rPr lang="zh-CN" altLang="en-US" dirty="0"/>
              <a:t> </a:t>
            </a:r>
            <a:r>
              <a:rPr lang="en-US" altLang="zh-CN" dirty="0"/>
              <a:t>real</a:t>
            </a:r>
            <a:r>
              <a:rPr lang="zh-CN" altLang="en-US" dirty="0"/>
              <a:t> </a:t>
            </a:r>
            <a:r>
              <a:rPr lang="en-US" altLang="zh-CN" dirty="0"/>
              <a:t>world</a:t>
            </a:r>
            <a:r>
              <a:rPr lang="zh-CN" altLang="en-US" dirty="0"/>
              <a:t> </a:t>
            </a:r>
            <a:r>
              <a:rPr lang="en-US" altLang="zh-CN" dirty="0"/>
              <a:t>systems</a:t>
            </a:r>
            <a:r>
              <a:rPr lang="zh-CN" altLang="en-US" dirty="0"/>
              <a:t> </a:t>
            </a:r>
            <a:r>
              <a:rPr lang="en-US" altLang="zh-CN" dirty="0"/>
              <a:t>consist</a:t>
            </a:r>
            <a:r>
              <a:rPr lang="zh-CN" altLang="en-US" dirty="0"/>
              <a:t> </a:t>
            </a:r>
            <a:r>
              <a:rPr lang="en-US" altLang="zh-CN" dirty="0"/>
              <a:t>of</a:t>
            </a:r>
            <a:r>
              <a:rPr lang="zh-CN" altLang="en-US" dirty="0"/>
              <a:t> </a:t>
            </a:r>
            <a:r>
              <a:rPr lang="en-US" altLang="zh-CN" dirty="0"/>
              <a:t>nodes</a:t>
            </a:r>
            <a:r>
              <a:rPr lang="zh-CN" altLang="en-US" dirty="0"/>
              <a:t> </a:t>
            </a:r>
            <a:r>
              <a:rPr lang="en-US" altLang="zh-CN" dirty="0"/>
              <a:t>and</a:t>
            </a:r>
            <a:r>
              <a:rPr lang="zh-CN" altLang="en-US" dirty="0"/>
              <a:t> </a:t>
            </a:r>
            <a:r>
              <a:rPr lang="en-US" altLang="zh-CN" dirty="0"/>
              <a:t>edges,</a:t>
            </a:r>
            <a:r>
              <a:rPr lang="zh-CN" altLang="en-US" dirty="0"/>
              <a:t> </a:t>
            </a:r>
            <a:r>
              <a:rPr lang="en-US" altLang="zh-CN" dirty="0"/>
              <a:t>and</a:t>
            </a:r>
            <a:r>
              <a:rPr lang="zh-CN" altLang="en-US" dirty="0"/>
              <a:t> </a:t>
            </a:r>
            <a:r>
              <a:rPr lang="en-US" altLang="zh-CN" dirty="0"/>
              <a:t>thus</a:t>
            </a:r>
            <a:r>
              <a:rPr lang="zh-CN" altLang="en-US" dirty="0"/>
              <a:t> </a:t>
            </a:r>
            <a:r>
              <a:rPr lang="en-US" altLang="zh-CN" dirty="0"/>
              <a:t>can</a:t>
            </a:r>
            <a:r>
              <a:rPr lang="zh-CN" altLang="en-US" dirty="0"/>
              <a:t> </a:t>
            </a:r>
            <a:r>
              <a:rPr lang="en-US" altLang="zh-CN" dirty="0"/>
              <a:t>be</a:t>
            </a:r>
            <a:r>
              <a:rPr lang="zh-CN" altLang="en-US" dirty="0"/>
              <a:t> </a:t>
            </a:r>
            <a:r>
              <a:rPr lang="en-US" altLang="zh-CN" dirty="0"/>
              <a:t>represented</a:t>
            </a:r>
            <a:r>
              <a:rPr lang="zh-CN" altLang="en-US" dirty="0"/>
              <a:t> </a:t>
            </a:r>
            <a:r>
              <a:rPr lang="en-US" altLang="zh-CN" dirty="0"/>
              <a:t>as</a:t>
            </a:r>
            <a:r>
              <a:rPr lang="zh-CN" altLang="en-US" dirty="0"/>
              <a:t> </a:t>
            </a:r>
            <a:r>
              <a:rPr lang="en-US" altLang="zh-CN" dirty="0"/>
              <a:t>graphs.</a:t>
            </a:r>
          </a:p>
          <a:p>
            <a:r>
              <a:rPr lang="en-US" altLang="zh-CN" dirty="0"/>
              <a:t>For</a:t>
            </a:r>
            <a:r>
              <a:rPr lang="zh-CN" altLang="en-US" dirty="0"/>
              <a:t> </a:t>
            </a:r>
            <a:r>
              <a:rPr lang="en-US" altLang="zh-CN" dirty="0"/>
              <a:t>example,</a:t>
            </a:r>
            <a:r>
              <a:rPr lang="zh-CN" altLang="en-US" dirty="0"/>
              <a:t> </a:t>
            </a:r>
            <a:r>
              <a:rPr lang="en-US" altLang="zh-CN" dirty="0"/>
              <a:t>in</a:t>
            </a:r>
            <a:r>
              <a:rPr lang="zh-CN" altLang="en-US" dirty="0"/>
              <a:t> </a:t>
            </a:r>
            <a:r>
              <a:rPr lang="en-US" altLang="zh-CN" dirty="0"/>
              <a:t>the</a:t>
            </a:r>
            <a:r>
              <a:rPr lang="zh-CN" altLang="en-US" dirty="0"/>
              <a:t> </a:t>
            </a:r>
            <a:r>
              <a:rPr lang="en-US" altLang="zh-CN" dirty="0"/>
              <a:t>social</a:t>
            </a:r>
            <a:r>
              <a:rPr lang="zh-CN" altLang="en-US" dirty="0"/>
              <a:t> </a:t>
            </a:r>
            <a:r>
              <a:rPr lang="en-US" altLang="zh-CN" dirty="0"/>
              <a:t>network,</a:t>
            </a:r>
            <a:r>
              <a:rPr lang="zh-CN" altLang="en-US" dirty="0"/>
              <a:t> </a:t>
            </a:r>
            <a:r>
              <a:rPr lang="en-US" altLang="zh-CN" dirty="0"/>
              <a:t>the</a:t>
            </a:r>
            <a:r>
              <a:rPr lang="zh-CN" altLang="en-US" dirty="0"/>
              <a:t> </a:t>
            </a:r>
            <a:r>
              <a:rPr lang="en-US" altLang="zh-CN" dirty="0"/>
              <a:t>nodes</a:t>
            </a:r>
            <a:r>
              <a:rPr lang="zh-CN" altLang="en-US" dirty="0"/>
              <a:t> </a:t>
            </a:r>
            <a:r>
              <a:rPr lang="en-US" altLang="zh-CN" dirty="0"/>
              <a:t>represent</a:t>
            </a:r>
            <a:r>
              <a:rPr lang="zh-CN" altLang="en-US" dirty="0"/>
              <a:t> </a:t>
            </a:r>
            <a:r>
              <a:rPr lang="en-US" altLang="zh-CN" dirty="0"/>
              <a:t>users</a:t>
            </a:r>
            <a:r>
              <a:rPr lang="zh-CN" altLang="en-US" dirty="0"/>
              <a:t> </a:t>
            </a:r>
            <a:r>
              <a:rPr lang="en-US" altLang="zh-CN" dirty="0"/>
              <a:t>and</a:t>
            </a:r>
            <a:r>
              <a:rPr lang="zh-CN" altLang="en-US" dirty="0"/>
              <a:t> </a:t>
            </a:r>
            <a:r>
              <a:rPr lang="en-US" altLang="zh-CN" dirty="0"/>
              <a:t>edges</a:t>
            </a:r>
            <a:r>
              <a:rPr lang="zh-CN" altLang="en-US" dirty="0"/>
              <a:t> </a:t>
            </a:r>
            <a:r>
              <a:rPr lang="en-US" altLang="zh-CN" dirty="0"/>
              <a:t>represent</a:t>
            </a:r>
            <a:r>
              <a:rPr lang="zh-CN" altLang="en-US" dirty="0"/>
              <a:t> </a:t>
            </a:r>
            <a:r>
              <a:rPr lang="en-US" altLang="zh-CN" dirty="0"/>
              <a:t>the</a:t>
            </a:r>
            <a:r>
              <a:rPr lang="zh-CN" altLang="en-US" dirty="0"/>
              <a:t> </a:t>
            </a:r>
            <a:r>
              <a:rPr lang="en-US" altLang="zh-CN" dirty="0"/>
              <a:t>friendship</a:t>
            </a:r>
            <a:r>
              <a:rPr lang="zh-CN" altLang="en-US" dirty="0"/>
              <a:t> </a:t>
            </a:r>
            <a:r>
              <a:rPr lang="en-US" altLang="zh-CN" dirty="0"/>
              <a:t>between</a:t>
            </a:r>
            <a:r>
              <a:rPr lang="zh-CN" altLang="en-US" dirty="0"/>
              <a:t> </a:t>
            </a:r>
            <a:r>
              <a:rPr lang="en-US" altLang="zh-CN" dirty="0"/>
              <a:t>users.</a:t>
            </a:r>
          </a:p>
          <a:p>
            <a:r>
              <a:rPr lang="en-US" altLang="zh-CN" dirty="0"/>
              <a:t>In</a:t>
            </a:r>
            <a:r>
              <a:rPr lang="zh-CN" altLang="en-US" dirty="0"/>
              <a:t> </a:t>
            </a:r>
            <a:r>
              <a:rPr lang="en-US" altLang="zh-CN" dirty="0"/>
              <a:t>the</a:t>
            </a:r>
            <a:r>
              <a:rPr lang="zh-CN" altLang="en-US" dirty="0"/>
              <a:t> </a:t>
            </a:r>
            <a:r>
              <a:rPr lang="en-US" altLang="zh-CN" dirty="0"/>
              <a:t>chemical</a:t>
            </a:r>
            <a:r>
              <a:rPr lang="zh-CN" altLang="en-US" dirty="0"/>
              <a:t> </a:t>
            </a:r>
            <a:r>
              <a:rPr lang="en-US" altLang="zh-CN" dirty="0"/>
              <a:t>network,</a:t>
            </a:r>
            <a:r>
              <a:rPr lang="zh-CN" altLang="en-US" dirty="0"/>
              <a:t> </a:t>
            </a:r>
            <a:r>
              <a:rPr lang="en-US" altLang="zh-CN" dirty="0"/>
              <a:t>the</a:t>
            </a:r>
            <a:r>
              <a:rPr lang="zh-CN" altLang="en-US" dirty="0"/>
              <a:t> </a:t>
            </a:r>
            <a:r>
              <a:rPr lang="en-US" altLang="zh-CN" dirty="0"/>
              <a:t>nodes</a:t>
            </a:r>
            <a:r>
              <a:rPr lang="zh-CN" altLang="en-US" dirty="0"/>
              <a:t> </a:t>
            </a:r>
            <a:r>
              <a:rPr lang="en-US" altLang="zh-CN" dirty="0"/>
              <a:t>represent</a:t>
            </a:r>
            <a:r>
              <a:rPr lang="zh-CN" altLang="en-US" dirty="0"/>
              <a:t> </a:t>
            </a:r>
            <a:r>
              <a:rPr lang="en-US" altLang="zh-CN" dirty="0"/>
              <a:t>atoms</a:t>
            </a:r>
            <a:r>
              <a:rPr lang="zh-CN" altLang="en-US" dirty="0"/>
              <a:t> </a:t>
            </a:r>
            <a:r>
              <a:rPr lang="en-US" altLang="zh-CN" dirty="0"/>
              <a:t>and</a:t>
            </a:r>
            <a:r>
              <a:rPr lang="zh-CN" altLang="en-US" dirty="0"/>
              <a:t> </a:t>
            </a:r>
            <a:r>
              <a:rPr lang="en-US" altLang="zh-CN" dirty="0"/>
              <a:t>edges</a:t>
            </a:r>
            <a:r>
              <a:rPr lang="zh-CN" altLang="en-US" dirty="0"/>
              <a:t> </a:t>
            </a:r>
            <a:r>
              <a:rPr lang="en-US" altLang="zh-CN" dirty="0"/>
              <a:t>represent</a:t>
            </a:r>
            <a:r>
              <a:rPr lang="zh-CN" altLang="en-US" dirty="0"/>
              <a:t> </a:t>
            </a:r>
            <a:r>
              <a:rPr lang="en-US" altLang="zh-CN" dirty="0"/>
              <a:t>chemical</a:t>
            </a:r>
            <a:r>
              <a:rPr lang="zh-CN" altLang="en-US" dirty="0"/>
              <a:t> </a:t>
            </a:r>
            <a:r>
              <a:rPr lang="en-US" altLang="zh-CN" dirty="0"/>
              <a:t>bonds.</a:t>
            </a:r>
          </a:p>
          <a:p>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a:t>
            </a:r>
            <a:r>
              <a:rPr lang="zh-CN" altLang="en-US" dirty="0"/>
              <a:t> </a:t>
            </a:r>
            <a:r>
              <a:rPr lang="en-US" altLang="zh-CN" dirty="0"/>
              <a:t>the</a:t>
            </a:r>
            <a:r>
              <a:rPr lang="zh-CN" altLang="en-US" dirty="0"/>
              <a:t> </a:t>
            </a:r>
            <a:r>
              <a:rPr lang="en-US" altLang="zh-CN" dirty="0"/>
              <a:t>financial</a:t>
            </a:r>
            <a:r>
              <a:rPr lang="zh-CN" altLang="en-US" dirty="0"/>
              <a:t> </a:t>
            </a:r>
            <a:r>
              <a:rPr lang="en-US" altLang="zh-CN" dirty="0"/>
              <a:t>network,</a:t>
            </a:r>
            <a:r>
              <a:rPr lang="zh-CN" altLang="en-US" dirty="0"/>
              <a:t> </a:t>
            </a:r>
            <a:r>
              <a:rPr lang="en-US" altLang="zh-CN" dirty="0"/>
              <a:t>the</a:t>
            </a:r>
            <a:r>
              <a:rPr lang="zh-CN" altLang="en-US" dirty="0"/>
              <a:t> </a:t>
            </a:r>
            <a:r>
              <a:rPr lang="en-US" altLang="zh-CN" dirty="0"/>
              <a:t>nodes</a:t>
            </a:r>
            <a:r>
              <a:rPr lang="zh-CN" altLang="en-US" dirty="0"/>
              <a:t> </a:t>
            </a:r>
            <a:r>
              <a:rPr lang="en-US" altLang="zh-CN" dirty="0"/>
              <a:t>represent</a:t>
            </a:r>
            <a:r>
              <a:rPr lang="zh-CN" altLang="en-US" dirty="0"/>
              <a:t> </a:t>
            </a:r>
            <a:r>
              <a:rPr lang="en-US" altLang="zh-CN" dirty="0"/>
              <a:t>financial</a:t>
            </a:r>
            <a:r>
              <a:rPr lang="zh-CN" altLang="en-US" dirty="0"/>
              <a:t> </a:t>
            </a:r>
            <a:r>
              <a:rPr lang="en-US" altLang="zh-CN" dirty="0"/>
              <a:t>entities</a:t>
            </a:r>
            <a:r>
              <a:rPr lang="zh-CN" altLang="en-US" dirty="0"/>
              <a:t> </a:t>
            </a:r>
            <a:r>
              <a:rPr lang="en-US" altLang="zh-CN" dirty="0"/>
              <a:t>and</a:t>
            </a:r>
            <a:r>
              <a:rPr lang="zh-CN" altLang="en-US" dirty="0"/>
              <a:t> </a:t>
            </a:r>
            <a:r>
              <a:rPr lang="en-US" altLang="zh-CN" dirty="0"/>
              <a:t>edges</a:t>
            </a:r>
            <a:r>
              <a:rPr lang="zh-CN" altLang="en-US" dirty="0"/>
              <a:t> </a:t>
            </a:r>
            <a:r>
              <a:rPr lang="en-US" altLang="zh-CN" dirty="0"/>
              <a:t>represent</a:t>
            </a:r>
            <a:r>
              <a:rPr lang="zh-CN" altLang="en-US" dirty="0"/>
              <a:t> </a:t>
            </a:r>
            <a:r>
              <a:rPr lang="en-US" altLang="zh-CN" dirty="0"/>
              <a:t>the</a:t>
            </a:r>
            <a:r>
              <a:rPr lang="zh-CN" altLang="en-US" dirty="0"/>
              <a:t> </a:t>
            </a:r>
            <a:r>
              <a:rPr lang="en-US" altLang="zh-CN" dirty="0"/>
              <a:t>transaction</a:t>
            </a:r>
            <a:r>
              <a:rPr lang="zh-CN" altLang="en-US" dirty="0"/>
              <a:t> </a:t>
            </a:r>
            <a:r>
              <a:rPr lang="en-US" altLang="zh-CN" dirty="0"/>
              <a:t>relationship</a:t>
            </a:r>
            <a:r>
              <a:rPr lang="zh-CN" altLang="en-US" dirty="0"/>
              <a:t> </a:t>
            </a:r>
            <a:r>
              <a:rPr lang="en-US" altLang="zh-CN" dirty="0"/>
              <a:t>between</a:t>
            </a:r>
            <a:r>
              <a:rPr lang="zh-CN" altLang="en-US" dirty="0"/>
              <a:t> </a:t>
            </a:r>
            <a:r>
              <a:rPr lang="en-US" altLang="zh-CN" dirty="0"/>
              <a:t>entities.</a:t>
            </a:r>
          </a:p>
          <a:p>
            <a:r>
              <a:rPr lang="en-US" altLang="zh-CN" dirty="0"/>
              <a:t>In</a:t>
            </a:r>
            <a:r>
              <a:rPr lang="zh-CN" altLang="en-US" dirty="0"/>
              <a:t> </a:t>
            </a:r>
            <a:r>
              <a:rPr lang="en-US" altLang="zh-CN" dirty="0"/>
              <a:t>the</a:t>
            </a:r>
            <a:r>
              <a:rPr lang="zh-CN" altLang="en-US" dirty="0"/>
              <a:t> </a:t>
            </a:r>
            <a:r>
              <a:rPr lang="en-US" altLang="zh-CN" dirty="0"/>
              <a:t>transportation</a:t>
            </a:r>
            <a:r>
              <a:rPr lang="zh-CN" altLang="en-US" dirty="0"/>
              <a:t> </a:t>
            </a:r>
            <a:r>
              <a:rPr lang="en-US" altLang="zh-CN" dirty="0"/>
              <a:t>network,</a:t>
            </a:r>
            <a:r>
              <a:rPr lang="zh-CN" altLang="en-US" dirty="0"/>
              <a:t> </a:t>
            </a:r>
            <a:r>
              <a:rPr lang="en-US" altLang="zh-CN" dirty="0"/>
              <a:t>the</a:t>
            </a:r>
            <a:r>
              <a:rPr lang="zh-CN" altLang="en-US" dirty="0"/>
              <a:t> </a:t>
            </a:r>
            <a:r>
              <a:rPr lang="en-US" altLang="zh-CN" dirty="0"/>
              <a:t>nodes</a:t>
            </a:r>
            <a:r>
              <a:rPr lang="zh-CN" altLang="en-US" dirty="0"/>
              <a:t> </a:t>
            </a:r>
            <a:r>
              <a:rPr lang="en-US" altLang="zh-CN" dirty="0"/>
              <a:t>represent</a:t>
            </a:r>
            <a:r>
              <a:rPr lang="zh-CN" altLang="en-US" dirty="0"/>
              <a:t> </a:t>
            </a:r>
            <a:r>
              <a:rPr lang="en-US" altLang="zh-CN" dirty="0"/>
              <a:t>cities</a:t>
            </a:r>
            <a:r>
              <a:rPr lang="zh-CN" altLang="en-US" dirty="0"/>
              <a:t> </a:t>
            </a:r>
            <a:r>
              <a:rPr lang="en-US" altLang="zh-CN" dirty="0"/>
              <a:t>and</a:t>
            </a:r>
            <a:r>
              <a:rPr lang="zh-CN" altLang="en-US" dirty="0"/>
              <a:t> </a:t>
            </a:r>
            <a:r>
              <a:rPr lang="en-US" altLang="zh-CN" dirty="0"/>
              <a:t>edges</a:t>
            </a:r>
            <a:r>
              <a:rPr lang="zh-CN" altLang="en-US" dirty="0"/>
              <a:t> </a:t>
            </a:r>
            <a:r>
              <a:rPr lang="en-US" altLang="zh-CN" dirty="0"/>
              <a:t>represent</a:t>
            </a:r>
            <a:r>
              <a:rPr lang="zh-CN" altLang="en-US" dirty="0"/>
              <a:t> </a:t>
            </a:r>
            <a:r>
              <a:rPr lang="en-US" altLang="zh-CN" dirty="0"/>
              <a:t>roads</a:t>
            </a:r>
            <a:r>
              <a:rPr lang="zh-CN" altLang="en-US" dirty="0"/>
              <a:t> </a:t>
            </a:r>
            <a:r>
              <a:rPr lang="en-US" altLang="zh-CN" dirty="0"/>
              <a:t>connecting</a:t>
            </a:r>
            <a:r>
              <a:rPr lang="zh-CN" altLang="en-US" dirty="0"/>
              <a:t> </a:t>
            </a:r>
            <a:r>
              <a:rPr lang="en-US" altLang="zh-CN" dirty="0"/>
              <a:t>cities.</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30</a:t>
            </a:fld>
            <a:endParaRPr lang="zh-CN" altLang="en-US"/>
          </a:p>
        </p:txBody>
      </p:sp>
    </p:spTree>
    <p:extLst>
      <p:ext uri="{BB962C8B-B14F-4D97-AF65-F5344CB8AC3E}">
        <p14:creationId xmlns:p14="http://schemas.microsoft.com/office/powerpoint/2010/main" val="1415626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Node</a:t>
            </a:r>
            <a:r>
              <a:rPr lang="zh-CN" altLang="en-US" dirty="0"/>
              <a:t> </a:t>
            </a:r>
            <a:r>
              <a:rPr lang="en-US" altLang="zh-CN" dirty="0"/>
              <a:t>classification</a:t>
            </a:r>
            <a:r>
              <a:rPr lang="zh-CN" altLang="en-US" dirty="0"/>
              <a:t> </a:t>
            </a:r>
            <a:r>
              <a:rPr lang="en-US" altLang="zh-CN" dirty="0"/>
              <a:t>and</a:t>
            </a:r>
            <a:r>
              <a:rPr lang="zh-CN" altLang="en-US" dirty="0"/>
              <a:t> </a:t>
            </a:r>
            <a:r>
              <a:rPr lang="en-US" altLang="zh-CN" dirty="0"/>
              <a:t>graph</a:t>
            </a:r>
            <a:r>
              <a:rPr lang="zh-CN" altLang="en-US" dirty="0"/>
              <a:t> </a:t>
            </a:r>
            <a:r>
              <a:rPr lang="en-US" altLang="zh-CN" dirty="0"/>
              <a:t>classification</a:t>
            </a:r>
            <a:r>
              <a:rPr lang="zh-CN" altLang="en-US" dirty="0"/>
              <a:t> </a:t>
            </a:r>
            <a:r>
              <a:rPr lang="en-US" altLang="zh-CN" dirty="0"/>
              <a:t>are</a:t>
            </a:r>
            <a:r>
              <a:rPr lang="zh-CN" altLang="en-US" dirty="0"/>
              <a:t> </a:t>
            </a:r>
            <a:r>
              <a:rPr lang="en-US" altLang="zh-CN" dirty="0"/>
              <a:t>two</a:t>
            </a:r>
            <a:r>
              <a:rPr lang="zh-CN" altLang="en-US" dirty="0"/>
              <a:t> </a:t>
            </a:r>
            <a:r>
              <a:rPr lang="en-US" altLang="zh-CN" dirty="0"/>
              <a:t>widely</a:t>
            </a:r>
            <a:r>
              <a:rPr lang="zh-CN" altLang="en-US" dirty="0"/>
              <a:t> </a:t>
            </a:r>
            <a:r>
              <a:rPr lang="en-US" altLang="zh-CN" dirty="0"/>
              <a:t>investigated</a:t>
            </a:r>
            <a:r>
              <a:rPr lang="zh-CN" altLang="en-US" dirty="0"/>
              <a:t> </a:t>
            </a:r>
            <a:r>
              <a:rPr lang="en-US" altLang="zh-CN" dirty="0"/>
              <a:t>machine</a:t>
            </a:r>
            <a:r>
              <a:rPr lang="zh-CN" altLang="en-US" dirty="0"/>
              <a:t> </a:t>
            </a:r>
            <a:r>
              <a:rPr lang="en-US" altLang="zh-CN" dirty="0"/>
              <a:t>learning</a:t>
            </a:r>
            <a:r>
              <a:rPr lang="zh-CN" altLang="en-US" dirty="0"/>
              <a:t> </a:t>
            </a:r>
            <a:r>
              <a:rPr lang="en-US" altLang="zh-CN" dirty="0"/>
              <a:t>tasks</a:t>
            </a:r>
            <a:r>
              <a:rPr lang="zh-CN" altLang="en-US" dirty="0"/>
              <a:t> </a:t>
            </a:r>
            <a:r>
              <a:rPr lang="en-US" altLang="zh-CN" dirty="0"/>
              <a:t>for</a:t>
            </a:r>
            <a:r>
              <a:rPr lang="zh-CN" altLang="en-US" dirty="0"/>
              <a:t> </a:t>
            </a:r>
            <a:r>
              <a:rPr lang="en-US" altLang="zh-CN" dirty="0"/>
              <a:t>graph</a:t>
            </a:r>
            <a:r>
              <a:rPr lang="zh-CN" altLang="en-US" dirty="0"/>
              <a:t> </a:t>
            </a:r>
            <a:r>
              <a:rPr lang="en-US" altLang="zh-CN" dirty="0"/>
              <a:t>data.</a:t>
            </a:r>
          </a:p>
          <a:p>
            <a:r>
              <a:rPr lang="en-US" altLang="zh-CN" dirty="0"/>
              <a:t>The</a:t>
            </a:r>
            <a:r>
              <a:rPr lang="zh-CN" altLang="en-US" dirty="0"/>
              <a:t> </a:t>
            </a:r>
            <a:r>
              <a:rPr lang="en-US" altLang="zh-CN" dirty="0"/>
              <a:t>objective</a:t>
            </a:r>
            <a:r>
              <a:rPr lang="zh-CN" altLang="en-US" dirty="0"/>
              <a:t> </a:t>
            </a:r>
            <a:r>
              <a:rPr lang="en-US" altLang="zh-CN" dirty="0"/>
              <a:t>of</a:t>
            </a:r>
            <a:r>
              <a:rPr lang="zh-CN" altLang="en-US" dirty="0"/>
              <a:t> </a:t>
            </a:r>
            <a:r>
              <a:rPr lang="en-US" altLang="zh-CN" dirty="0"/>
              <a:t>the</a:t>
            </a:r>
            <a:r>
              <a:rPr lang="zh-CN" altLang="en-US" dirty="0"/>
              <a:t> </a:t>
            </a:r>
            <a:r>
              <a:rPr lang="en-US" altLang="zh-CN" dirty="0"/>
              <a:t>node</a:t>
            </a:r>
            <a:r>
              <a:rPr lang="zh-CN" altLang="en-US" dirty="0"/>
              <a:t> </a:t>
            </a:r>
            <a:r>
              <a:rPr lang="en-US" altLang="zh-CN" dirty="0"/>
              <a:t>classification</a:t>
            </a:r>
            <a:r>
              <a:rPr lang="zh-CN" altLang="en-US" dirty="0"/>
              <a:t> </a:t>
            </a:r>
            <a:r>
              <a:rPr lang="en-US" altLang="zh-CN" dirty="0"/>
              <a:t>is</a:t>
            </a:r>
            <a:r>
              <a:rPr lang="zh-CN" altLang="en-US" dirty="0"/>
              <a:t> </a:t>
            </a:r>
            <a:r>
              <a:rPr lang="en-US" altLang="zh-CN" dirty="0"/>
              <a:t>to</a:t>
            </a:r>
            <a:r>
              <a:rPr lang="zh-CN" altLang="en-US" dirty="0"/>
              <a:t> </a:t>
            </a:r>
            <a:r>
              <a:rPr lang="en-US" altLang="zh-CN" dirty="0"/>
              <a:t>determine</a:t>
            </a:r>
            <a:r>
              <a:rPr lang="zh-CN" altLang="en-US" dirty="0"/>
              <a:t> </a:t>
            </a:r>
            <a:r>
              <a:rPr lang="en-US" altLang="zh-CN" dirty="0"/>
              <a:t>the</a:t>
            </a:r>
            <a:r>
              <a:rPr lang="zh-CN" altLang="en-US" dirty="0"/>
              <a:t> </a:t>
            </a:r>
            <a:r>
              <a:rPr lang="en-US" altLang="zh-CN" dirty="0"/>
              <a:t>label</a:t>
            </a:r>
            <a:r>
              <a:rPr lang="zh-CN" altLang="en-US" dirty="0"/>
              <a:t> </a:t>
            </a:r>
            <a:r>
              <a:rPr lang="en-US" altLang="zh-CN" dirty="0"/>
              <a:t>of</a:t>
            </a:r>
            <a:r>
              <a:rPr lang="zh-CN" altLang="en-US" dirty="0"/>
              <a:t> </a:t>
            </a:r>
            <a:r>
              <a:rPr lang="en-US" altLang="zh-CN" dirty="0"/>
              <a:t>each</a:t>
            </a:r>
            <a:r>
              <a:rPr lang="zh-CN" altLang="en-US" dirty="0"/>
              <a:t> </a:t>
            </a:r>
            <a:r>
              <a:rPr lang="en-US" altLang="zh-CN" dirty="0"/>
              <a:t>node</a:t>
            </a:r>
            <a:r>
              <a:rPr lang="zh-CN" altLang="en-US" dirty="0"/>
              <a:t> </a:t>
            </a:r>
            <a:r>
              <a:rPr lang="en-US" altLang="zh-CN" dirty="0"/>
              <a:t>in</a:t>
            </a:r>
            <a:r>
              <a:rPr lang="zh-CN" altLang="en-US" dirty="0"/>
              <a:t> </a:t>
            </a:r>
            <a:r>
              <a:rPr lang="en-US" altLang="zh-CN" dirty="0"/>
              <a:t>the</a:t>
            </a:r>
            <a:r>
              <a:rPr lang="zh-CN" altLang="en-US" dirty="0"/>
              <a:t> </a:t>
            </a:r>
            <a:r>
              <a:rPr lang="en-US" altLang="zh-CN" dirty="0"/>
              <a:t>graph,</a:t>
            </a:r>
            <a:r>
              <a:rPr lang="zh-CN" altLang="en-US" dirty="0"/>
              <a:t> </a:t>
            </a:r>
            <a:r>
              <a:rPr lang="en-US" altLang="zh-CN" dirty="0"/>
              <a:t>for</a:t>
            </a:r>
            <a:r>
              <a:rPr lang="zh-CN" altLang="en-US" dirty="0"/>
              <a:t> </a:t>
            </a:r>
            <a:r>
              <a:rPr lang="en-US" altLang="zh-CN" dirty="0"/>
              <a:t>example,</a:t>
            </a:r>
            <a:r>
              <a:rPr lang="zh-CN" altLang="en-US" dirty="0"/>
              <a:t> </a:t>
            </a:r>
            <a:r>
              <a:rPr lang="en-US" altLang="zh-CN" dirty="0"/>
              <a:t>in</a:t>
            </a:r>
            <a:r>
              <a:rPr lang="zh-CN" altLang="en-US" dirty="0"/>
              <a:t> </a:t>
            </a:r>
            <a:r>
              <a:rPr lang="en-US" altLang="zh-CN" dirty="0"/>
              <a:t>the</a:t>
            </a:r>
            <a:r>
              <a:rPr lang="zh-CN" altLang="en-US" dirty="0"/>
              <a:t> </a:t>
            </a:r>
            <a:r>
              <a:rPr lang="en-US" altLang="zh-CN" dirty="0"/>
              <a:t>social</a:t>
            </a:r>
            <a:r>
              <a:rPr lang="zh-CN" altLang="en-US" dirty="0"/>
              <a:t> </a:t>
            </a:r>
            <a:r>
              <a:rPr lang="en-US" altLang="zh-CN" dirty="0"/>
              <a:t>network,</a:t>
            </a:r>
            <a:r>
              <a:rPr lang="zh-CN" altLang="en-US" dirty="0"/>
              <a:t> </a:t>
            </a:r>
            <a:r>
              <a:rPr lang="en-US" altLang="zh-CN" dirty="0"/>
              <a:t>determine</a:t>
            </a:r>
            <a:r>
              <a:rPr lang="zh-CN" altLang="en-US" dirty="0"/>
              <a:t> </a:t>
            </a:r>
            <a:r>
              <a:rPr lang="en-US" altLang="zh-CN" dirty="0"/>
              <a:t>the</a:t>
            </a:r>
            <a:r>
              <a:rPr lang="zh-CN" altLang="en-US" dirty="0"/>
              <a:t> </a:t>
            </a:r>
            <a:r>
              <a:rPr lang="en-US" altLang="zh-CN" dirty="0"/>
              <a:t>category</a:t>
            </a:r>
            <a:r>
              <a:rPr lang="zh-CN" altLang="en-US" dirty="0"/>
              <a:t> </a:t>
            </a:r>
            <a:r>
              <a:rPr lang="en-US" altLang="zh-CN" dirty="0"/>
              <a:t>of</a:t>
            </a:r>
            <a:r>
              <a:rPr lang="zh-CN" altLang="en-US" dirty="0"/>
              <a:t> </a:t>
            </a:r>
            <a:r>
              <a:rPr lang="en-US" altLang="zh-CN" dirty="0"/>
              <a:t>each</a:t>
            </a:r>
            <a:r>
              <a:rPr lang="zh-CN" altLang="en-US" dirty="0"/>
              <a:t> </a:t>
            </a:r>
            <a:r>
              <a:rPr lang="en-US" altLang="zh-CN" dirty="0"/>
              <a:t>user</a:t>
            </a:r>
            <a:r>
              <a:rPr lang="zh-CN" altLang="en-US" dirty="0"/>
              <a:t> </a:t>
            </a:r>
            <a:r>
              <a:rPr lang="en-US" altLang="zh-CN" dirty="0"/>
              <a:t>based</a:t>
            </a:r>
            <a:r>
              <a:rPr lang="zh-CN" altLang="en-US" dirty="0"/>
              <a:t> </a:t>
            </a:r>
            <a:r>
              <a:rPr lang="en-US" altLang="zh-CN" dirty="0"/>
              <a:t>on</a:t>
            </a:r>
            <a:r>
              <a:rPr lang="zh-CN" altLang="en-US" dirty="0"/>
              <a:t> </a:t>
            </a:r>
            <a:r>
              <a:rPr lang="en-US" altLang="zh-CN" dirty="0"/>
              <a:t>their</a:t>
            </a:r>
            <a:r>
              <a:rPr lang="zh-CN" altLang="en-US" dirty="0"/>
              <a:t> </a:t>
            </a:r>
            <a:r>
              <a:rPr lang="en-US" altLang="zh-CN" dirty="0"/>
              <a:t>profiles.</a:t>
            </a:r>
          </a:p>
          <a:p>
            <a:r>
              <a:rPr lang="en-US" altLang="zh-CN" dirty="0"/>
              <a:t>The</a:t>
            </a:r>
            <a:r>
              <a:rPr lang="zh-CN" altLang="en-US" dirty="0"/>
              <a:t> </a:t>
            </a:r>
            <a:r>
              <a:rPr lang="en-US" altLang="zh-CN" dirty="0"/>
              <a:t>objective</a:t>
            </a:r>
            <a:r>
              <a:rPr lang="zh-CN" altLang="en-US" dirty="0"/>
              <a:t> </a:t>
            </a:r>
            <a:r>
              <a:rPr lang="en-US" altLang="zh-CN" dirty="0"/>
              <a:t>of</a:t>
            </a:r>
            <a:r>
              <a:rPr lang="zh-CN" altLang="en-US" dirty="0"/>
              <a:t> </a:t>
            </a:r>
            <a:r>
              <a:rPr lang="en-US" altLang="zh-CN" dirty="0"/>
              <a:t>the</a:t>
            </a:r>
            <a:r>
              <a:rPr lang="zh-CN" altLang="en-US" dirty="0"/>
              <a:t> </a:t>
            </a:r>
            <a:r>
              <a:rPr lang="en-US" altLang="zh-CN" dirty="0"/>
              <a:t>graph</a:t>
            </a:r>
            <a:r>
              <a:rPr lang="zh-CN" altLang="en-US" dirty="0"/>
              <a:t> </a:t>
            </a:r>
            <a:r>
              <a:rPr lang="en-US" altLang="zh-CN" dirty="0"/>
              <a:t>classification</a:t>
            </a:r>
            <a:r>
              <a:rPr lang="zh-CN" altLang="en-US" dirty="0"/>
              <a:t> </a:t>
            </a:r>
            <a:r>
              <a:rPr lang="en-US" altLang="zh-CN" dirty="0"/>
              <a:t>is</a:t>
            </a:r>
            <a:r>
              <a:rPr lang="zh-CN" altLang="en-US" dirty="0"/>
              <a:t> </a:t>
            </a:r>
            <a:r>
              <a:rPr lang="en-US" altLang="zh-CN" dirty="0"/>
              <a:t>to</a:t>
            </a:r>
            <a:r>
              <a:rPr lang="zh-CN" altLang="en-US" dirty="0"/>
              <a:t> </a:t>
            </a:r>
            <a:r>
              <a:rPr lang="en-US" altLang="zh-CN" dirty="0"/>
              <a:t>determine</a:t>
            </a:r>
            <a:r>
              <a:rPr lang="zh-CN" altLang="en-US" dirty="0"/>
              <a:t> </a:t>
            </a:r>
            <a:r>
              <a:rPr lang="en-US" altLang="zh-CN" dirty="0"/>
              <a:t>the</a:t>
            </a:r>
            <a:r>
              <a:rPr lang="zh-CN" altLang="en-US" dirty="0"/>
              <a:t> </a:t>
            </a:r>
            <a:r>
              <a:rPr lang="en-US" altLang="zh-CN" dirty="0"/>
              <a:t>label</a:t>
            </a:r>
            <a:r>
              <a:rPr lang="zh-CN" altLang="en-US" dirty="0"/>
              <a:t> </a:t>
            </a:r>
            <a:r>
              <a:rPr lang="en-US" altLang="zh-CN" dirty="0"/>
              <a:t>of</a:t>
            </a:r>
            <a:r>
              <a:rPr lang="zh-CN" altLang="en-US" dirty="0"/>
              <a:t> </a:t>
            </a:r>
            <a:r>
              <a:rPr lang="en-US" altLang="zh-CN" dirty="0"/>
              <a:t>the</a:t>
            </a:r>
            <a:r>
              <a:rPr lang="zh-CN" altLang="en-US" dirty="0"/>
              <a:t> </a:t>
            </a:r>
            <a:r>
              <a:rPr lang="en-US" altLang="zh-CN" dirty="0"/>
              <a:t>whole</a:t>
            </a:r>
            <a:r>
              <a:rPr lang="zh-CN" altLang="en-US" dirty="0"/>
              <a:t> </a:t>
            </a:r>
            <a:r>
              <a:rPr lang="en-US" altLang="zh-CN" dirty="0"/>
              <a:t>graph,</a:t>
            </a:r>
            <a:r>
              <a:rPr lang="zh-CN" altLang="en-US" dirty="0"/>
              <a:t> </a:t>
            </a:r>
            <a:r>
              <a:rPr lang="en-US" altLang="zh-CN" dirty="0"/>
              <a:t>for</a:t>
            </a:r>
            <a:r>
              <a:rPr lang="zh-CN" altLang="en-US" dirty="0"/>
              <a:t> </a:t>
            </a:r>
            <a:r>
              <a:rPr lang="en-US" altLang="zh-CN" dirty="0"/>
              <a:t>example,</a:t>
            </a:r>
            <a:r>
              <a:rPr lang="zh-CN" altLang="en-US" dirty="0"/>
              <a:t> </a:t>
            </a:r>
            <a:r>
              <a:rPr lang="en-US" altLang="zh-CN" dirty="0"/>
              <a:t>in</a:t>
            </a:r>
            <a:r>
              <a:rPr lang="zh-CN" altLang="en-US" dirty="0"/>
              <a:t> </a:t>
            </a:r>
            <a:r>
              <a:rPr lang="en-US" altLang="zh-CN" dirty="0"/>
              <a:t>the</a:t>
            </a:r>
            <a:r>
              <a:rPr lang="zh-CN" altLang="en-US" dirty="0"/>
              <a:t> </a:t>
            </a:r>
            <a:r>
              <a:rPr lang="en-US" altLang="zh-CN" dirty="0"/>
              <a:t>chemical</a:t>
            </a:r>
            <a:r>
              <a:rPr lang="zh-CN" altLang="en-US" dirty="0"/>
              <a:t> </a:t>
            </a:r>
            <a:r>
              <a:rPr lang="en-US" altLang="zh-CN" dirty="0"/>
              <a:t>network,</a:t>
            </a:r>
            <a:r>
              <a:rPr lang="zh-CN" altLang="en-US" dirty="0"/>
              <a:t> </a:t>
            </a:r>
            <a:r>
              <a:rPr lang="en-US" altLang="zh-CN" dirty="0"/>
              <a:t>determine</a:t>
            </a:r>
            <a:r>
              <a:rPr lang="zh-CN" altLang="en-US" dirty="0"/>
              <a:t> </a:t>
            </a:r>
            <a:r>
              <a:rPr lang="en-US" altLang="zh-CN" dirty="0"/>
              <a:t>the</a:t>
            </a:r>
            <a:r>
              <a:rPr lang="zh-CN" altLang="en-US" dirty="0"/>
              <a:t> </a:t>
            </a:r>
            <a:r>
              <a:rPr lang="en-US" altLang="zh-CN" dirty="0"/>
              <a:t>toxicity</a:t>
            </a:r>
            <a:r>
              <a:rPr lang="zh-CN" altLang="en-US" dirty="0"/>
              <a:t> </a:t>
            </a:r>
            <a:r>
              <a:rPr lang="en-US" altLang="zh-CN" dirty="0"/>
              <a:t>of</a:t>
            </a:r>
            <a:r>
              <a:rPr lang="zh-CN" altLang="en-US" dirty="0"/>
              <a:t> </a:t>
            </a:r>
            <a:r>
              <a:rPr lang="en-US" altLang="zh-CN" dirty="0"/>
              <a:t>the</a:t>
            </a:r>
            <a:r>
              <a:rPr lang="zh-CN" altLang="en-US" dirty="0"/>
              <a:t> </a:t>
            </a:r>
            <a:r>
              <a:rPr lang="en-US" altLang="zh-CN" dirty="0"/>
              <a:t>molecular.</a:t>
            </a:r>
          </a:p>
        </p:txBody>
      </p:sp>
      <p:sp>
        <p:nvSpPr>
          <p:cNvPr id="4" name="灯片编号占位符 3"/>
          <p:cNvSpPr>
            <a:spLocks noGrp="1"/>
          </p:cNvSpPr>
          <p:nvPr>
            <p:ph type="sldNum" sz="quarter" idx="10"/>
          </p:nvPr>
        </p:nvSpPr>
        <p:spPr/>
        <p:txBody>
          <a:bodyPr/>
          <a:lstStyle/>
          <a:p>
            <a:fld id="{7C59CDEB-3B02-455D-8F16-CC846640292C}" type="slidenum">
              <a:rPr lang="zh-CN" altLang="en-US" smtClean="0"/>
              <a:t>31</a:t>
            </a:fld>
            <a:endParaRPr lang="zh-CN" altLang="en-US"/>
          </a:p>
        </p:txBody>
      </p:sp>
    </p:spTree>
    <p:extLst>
      <p:ext uri="{BB962C8B-B14F-4D97-AF65-F5344CB8AC3E}">
        <p14:creationId xmlns:p14="http://schemas.microsoft.com/office/powerpoint/2010/main" val="1392752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a:t>
            </a:r>
            <a:r>
              <a:rPr lang="zh-CN" altLang="en-US" dirty="0"/>
              <a:t> </a:t>
            </a:r>
            <a:r>
              <a:rPr lang="en-US" altLang="zh-CN" dirty="0"/>
              <a:t>most</a:t>
            </a:r>
            <a:r>
              <a:rPr lang="zh-CN" altLang="en-US" dirty="0"/>
              <a:t> </a:t>
            </a:r>
            <a:r>
              <a:rPr lang="en-US" altLang="zh-CN" dirty="0"/>
              <a:t>straightforward</a:t>
            </a:r>
            <a:r>
              <a:rPr lang="zh-CN" altLang="en-US" dirty="0"/>
              <a:t> </a:t>
            </a:r>
            <a:r>
              <a:rPr lang="en-US" altLang="zh-CN" dirty="0"/>
              <a:t>method</a:t>
            </a:r>
            <a:r>
              <a:rPr lang="zh-CN" altLang="en-US" dirty="0"/>
              <a:t> </a:t>
            </a:r>
            <a:r>
              <a:rPr lang="en-US" altLang="zh-CN" dirty="0"/>
              <a:t>for</a:t>
            </a:r>
            <a:r>
              <a:rPr lang="zh-CN" altLang="en-US" dirty="0"/>
              <a:t> </a:t>
            </a:r>
            <a:r>
              <a:rPr lang="en-US" altLang="zh-CN" dirty="0"/>
              <a:t>node</a:t>
            </a:r>
            <a:r>
              <a:rPr lang="zh-CN" altLang="en-US" dirty="0"/>
              <a:t> </a:t>
            </a:r>
            <a:r>
              <a:rPr lang="en-US" altLang="zh-CN" dirty="0"/>
              <a:t>classification</a:t>
            </a:r>
            <a:r>
              <a:rPr lang="zh-CN" altLang="en-US" dirty="0"/>
              <a:t> </a:t>
            </a:r>
            <a:r>
              <a:rPr lang="en-US" altLang="zh-CN" dirty="0"/>
              <a:t>is</a:t>
            </a:r>
            <a:r>
              <a:rPr lang="zh-CN" altLang="en-US" dirty="0"/>
              <a:t> </a:t>
            </a:r>
            <a:r>
              <a:rPr lang="en-US" altLang="zh-CN" dirty="0"/>
              <a:t>to</a:t>
            </a:r>
            <a:r>
              <a:rPr lang="zh-CN" altLang="en-US" dirty="0"/>
              <a:t> </a:t>
            </a:r>
            <a:r>
              <a:rPr lang="en-US" altLang="zh-CN" dirty="0"/>
              <a:t>treat</a:t>
            </a:r>
            <a:r>
              <a:rPr lang="zh-CN" altLang="en-US" dirty="0"/>
              <a:t> </a:t>
            </a:r>
            <a:r>
              <a:rPr lang="en-US" altLang="zh-CN" dirty="0"/>
              <a:t>each</a:t>
            </a:r>
            <a:r>
              <a:rPr lang="zh-CN" altLang="en-US" dirty="0"/>
              <a:t> </a:t>
            </a:r>
            <a:r>
              <a:rPr lang="en-US" altLang="zh-CN" dirty="0"/>
              <a:t>node</a:t>
            </a:r>
            <a:r>
              <a:rPr lang="zh-CN" altLang="en-US" dirty="0"/>
              <a:t> </a:t>
            </a:r>
            <a:r>
              <a:rPr lang="en-US" altLang="zh-CN" dirty="0"/>
              <a:t>in</a:t>
            </a:r>
            <a:r>
              <a:rPr lang="zh-CN" altLang="en-US" dirty="0"/>
              <a:t> </a:t>
            </a:r>
            <a:r>
              <a:rPr lang="en-US" altLang="zh-CN" dirty="0"/>
              <a:t>the</a:t>
            </a:r>
            <a:r>
              <a:rPr lang="zh-CN" altLang="en-US" dirty="0"/>
              <a:t> </a:t>
            </a:r>
            <a:r>
              <a:rPr lang="en-US" altLang="zh-CN" dirty="0"/>
              <a:t>graph</a:t>
            </a:r>
            <a:r>
              <a:rPr lang="zh-CN" altLang="en-US" dirty="0"/>
              <a:t> </a:t>
            </a:r>
            <a:r>
              <a:rPr lang="en-US" altLang="zh-CN" dirty="0"/>
              <a:t>independently,</a:t>
            </a:r>
            <a:r>
              <a:rPr lang="zh-CN" altLang="en-US" dirty="0"/>
              <a:t> </a:t>
            </a:r>
            <a:r>
              <a:rPr lang="en-US" altLang="zh-CN" dirty="0"/>
              <a:t>and</a:t>
            </a:r>
            <a:r>
              <a:rPr lang="zh-CN" altLang="en-US" dirty="0"/>
              <a:t> </a:t>
            </a:r>
            <a:r>
              <a:rPr lang="en-US" altLang="zh-CN" dirty="0"/>
              <a:t>directly</a:t>
            </a:r>
            <a:r>
              <a:rPr lang="zh-CN" altLang="en-US" dirty="0"/>
              <a:t> </a:t>
            </a:r>
            <a:r>
              <a:rPr lang="en-US" altLang="zh-CN" dirty="0"/>
              <a:t>feed</a:t>
            </a:r>
            <a:r>
              <a:rPr lang="zh-CN" altLang="en-US" dirty="0"/>
              <a:t> </a:t>
            </a:r>
            <a:r>
              <a:rPr lang="en-US" altLang="zh-CN" dirty="0"/>
              <a:t>the</a:t>
            </a:r>
            <a:r>
              <a:rPr lang="zh-CN" altLang="en-US" dirty="0"/>
              <a:t> </a:t>
            </a:r>
            <a:r>
              <a:rPr lang="en-US" altLang="zh-CN" dirty="0"/>
              <a:t>node</a:t>
            </a:r>
            <a:r>
              <a:rPr lang="zh-CN" altLang="en-US" dirty="0"/>
              <a:t> </a:t>
            </a:r>
            <a:r>
              <a:rPr lang="en-US" altLang="zh-CN" dirty="0"/>
              <a:t>features</a:t>
            </a:r>
            <a:r>
              <a:rPr lang="zh-CN" altLang="en-US" dirty="0"/>
              <a:t> </a:t>
            </a:r>
            <a:r>
              <a:rPr lang="en-US" altLang="zh-CN" dirty="0"/>
              <a:t>to</a:t>
            </a:r>
            <a:r>
              <a:rPr lang="zh-CN" altLang="en-US" dirty="0"/>
              <a:t> </a:t>
            </a:r>
            <a:r>
              <a:rPr lang="en-US" altLang="zh-CN" dirty="0"/>
              <a:t>an</a:t>
            </a:r>
            <a:r>
              <a:rPr lang="zh-CN" altLang="en-US" dirty="0"/>
              <a:t> </a:t>
            </a:r>
            <a:r>
              <a:rPr lang="en-US" altLang="zh-CN" dirty="0"/>
              <a:t>MLP</a:t>
            </a:r>
            <a:r>
              <a:rPr lang="zh-CN" altLang="en-US" dirty="0"/>
              <a:t> </a:t>
            </a:r>
            <a:r>
              <a:rPr lang="en-US" altLang="zh-CN" dirty="0"/>
              <a:t>model</a:t>
            </a:r>
            <a:r>
              <a:rPr lang="zh-CN" altLang="en-US" dirty="0"/>
              <a:t> </a:t>
            </a:r>
            <a:r>
              <a:rPr lang="en-US" altLang="zh-CN" dirty="0"/>
              <a:t>to</a:t>
            </a:r>
            <a:r>
              <a:rPr lang="zh-CN" altLang="en-US" dirty="0"/>
              <a:t> </a:t>
            </a:r>
            <a:r>
              <a:rPr lang="en-US" altLang="zh-CN" dirty="0"/>
              <a:t>predict</a:t>
            </a:r>
            <a:r>
              <a:rPr lang="zh-CN" altLang="en-US" dirty="0"/>
              <a:t> </a:t>
            </a:r>
            <a:r>
              <a:rPr lang="en-US" altLang="zh-CN" dirty="0"/>
              <a:t>the</a:t>
            </a:r>
            <a:r>
              <a:rPr lang="zh-CN" altLang="en-US" dirty="0"/>
              <a:t> </a:t>
            </a:r>
            <a:r>
              <a:rPr lang="en-US" altLang="zh-CN" dirty="0"/>
              <a:t>label</a:t>
            </a:r>
            <a:r>
              <a:rPr lang="zh-CN" altLang="en-US" dirty="0"/>
              <a:t> </a:t>
            </a:r>
            <a:r>
              <a:rPr lang="en-US" altLang="zh-CN" dirty="0"/>
              <a:t>of</a:t>
            </a:r>
            <a:r>
              <a:rPr lang="zh-CN" altLang="en-US" dirty="0"/>
              <a:t> </a:t>
            </a:r>
            <a:r>
              <a:rPr lang="en-US" altLang="zh-CN" dirty="0"/>
              <a:t>the</a:t>
            </a:r>
            <a:r>
              <a:rPr lang="zh-CN" altLang="en-US" dirty="0"/>
              <a:t> </a:t>
            </a:r>
            <a:r>
              <a:rPr lang="en-US" altLang="zh-CN" dirty="0"/>
              <a:t>nodes.</a:t>
            </a:r>
          </a:p>
          <a:p>
            <a:r>
              <a:rPr lang="en-US" altLang="zh-CN" dirty="0"/>
              <a:t>However,</a:t>
            </a:r>
            <a:r>
              <a:rPr lang="zh-CN" altLang="en-US" dirty="0"/>
              <a:t> </a:t>
            </a:r>
            <a:r>
              <a:rPr lang="en-US" altLang="zh-CN" dirty="0"/>
              <a:t>this</a:t>
            </a:r>
            <a:r>
              <a:rPr lang="zh-CN" altLang="en-US" dirty="0"/>
              <a:t> </a:t>
            </a:r>
            <a:r>
              <a:rPr lang="en-US" altLang="zh-CN" dirty="0"/>
              <a:t>method</a:t>
            </a:r>
            <a:r>
              <a:rPr lang="zh-CN" altLang="en-US" dirty="0"/>
              <a:t> </a:t>
            </a:r>
            <a:r>
              <a:rPr lang="en-US" altLang="zh-CN" dirty="0"/>
              <a:t>cannot</a:t>
            </a:r>
            <a:r>
              <a:rPr lang="zh-CN" altLang="en-US" dirty="0"/>
              <a:t> </a:t>
            </a:r>
            <a:r>
              <a:rPr lang="en-US" altLang="zh-CN" dirty="0"/>
              <a:t>exploit</a:t>
            </a:r>
            <a:r>
              <a:rPr lang="zh-CN" altLang="en-US" dirty="0"/>
              <a:t> </a:t>
            </a:r>
            <a:r>
              <a:rPr lang="en-US" altLang="zh-CN" dirty="0"/>
              <a:t>information</a:t>
            </a:r>
            <a:r>
              <a:rPr lang="zh-CN" altLang="en-US" dirty="0"/>
              <a:t> </a:t>
            </a:r>
            <a:r>
              <a:rPr lang="en-US" altLang="zh-CN" dirty="0"/>
              <a:t>from</a:t>
            </a:r>
            <a:r>
              <a:rPr lang="zh-CN" altLang="en-US" dirty="0"/>
              <a:t> </a:t>
            </a:r>
            <a:r>
              <a:rPr lang="en-US" altLang="zh-CN" dirty="0"/>
              <a:t>the</a:t>
            </a:r>
            <a:r>
              <a:rPr lang="zh-CN" altLang="en-US" dirty="0"/>
              <a:t> </a:t>
            </a:r>
            <a:r>
              <a:rPr lang="en-US" altLang="zh-CN" dirty="0"/>
              <a:t>neighboring</a:t>
            </a:r>
            <a:r>
              <a:rPr lang="zh-CN" altLang="en-US" dirty="0"/>
              <a:t> </a:t>
            </a:r>
            <a:r>
              <a:rPr lang="en-US" altLang="zh-CN" dirty="0"/>
              <a:t>nodes,</a:t>
            </a:r>
            <a:r>
              <a:rPr lang="zh-CN" altLang="en-US" dirty="0"/>
              <a:t> </a:t>
            </a:r>
            <a:r>
              <a:rPr lang="en-US" altLang="zh-CN" dirty="0"/>
              <a:t>which</a:t>
            </a:r>
            <a:r>
              <a:rPr lang="zh-CN" altLang="en-US" dirty="0"/>
              <a:t> </a:t>
            </a:r>
            <a:r>
              <a:rPr lang="en-US" altLang="zh-CN" dirty="0"/>
              <a:t>has</a:t>
            </a:r>
            <a:r>
              <a:rPr lang="zh-CN" altLang="en-US" dirty="0"/>
              <a:t> </a:t>
            </a:r>
            <a:r>
              <a:rPr lang="en-US" altLang="zh-CN" dirty="0"/>
              <a:t>been</a:t>
            </a:r>
            <a:r>
              <a:rPr lang="zh-CN" altLang="en-US" dirty="0"/>
              <a:t> </a:t>
            </a:r>
            <a:r>
              <a:rPr lang="en-US" altLang="zh-CN" dirty="0"/>
              <a:t>shown</a:t>
            </a:r>
            <a:r>
              <a:rPr lang="zh-CN" altLang="en-US" dirty="0"/>
              <a:t> </a:t>
            </a:r>
            <a:r>
              <a:rPr lang="en-US" altLang="zh-CN" dirty="0"/>
              <a:t>to</a:t>
            </a:r>
            <a:r>
              <a:rPr lang="zh-CN" altLang="en-US" dirty="0"/>
              <a:t> </a:t>
            </a:r>
            <a:r>
              <a:rPr lang="en-US" altLang="zh-CN" dirty="0"/>
              <a:t>be</a:t>
            </a:r>
            <a:r>
              <a:rPr lang="zh-CN" altLang="en-US" dirty="0"/>
              <a:t> </a:t>
            </a:r>
            <a:r>
              <a:rPr lang="en-US" altLang="zh-CN" dirty="0"/>
              <a:t>important</a:t>
            </a:r>
            <a:r>
              <a:rPr lang="zh-CN" altLang="en-US" dirty="0"/>
              <a:t> </a:t>
            </a:r>
            <a:r>
              <a:rPr lang="en-US" altLang="zh-CN" dirty="0"/>
              <a:t>for</a:t>
            </a:r>
            <a:r>
              <a:rPr lang="zh-CN" altLang="en-US" dirty="0"/>
              <a:t> </a:t>
            </a:r>
            <a:r>
              <a:rPr lang="en-US" altLang="zh-CN" dirty="0"/>
              <a:t>the</a:t>
            </a:r>
            <a:r>
              <a:rPr lang="zh-CN" altLang="en-US" dirty="0"/>
              <a:t> </a:t>
            </a:r>
            <a:r>
              <a:rPr lang="en-US" altLang="zh-CN" dirty="0"/>
              <a:t>node</a:t>
            </a:r>
            <a:r>
              <a:rPr lang="zh-CN" altLang="en-US" dirty="0"/>
              <a:t> </a:t>
            </a:r>
            <a:r>
              <a:rPr lang="en-US" altLang="zh-CN" dirty="0"/>
              <a:t>classification.</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32</a:t>
            </a:fld>
            <a:endParaRPr lang="zh-CN" altLang="en-US"/>
          </a:p>
        </p:txBody>
      </p:sp>
    </p:spTree>
    <p:extLst>
      <p:ext uri="{BB962C8B-B14F-4D97-AF65-F5344CB8AC3E}">
        <p14:creationId xmlns:p14="http://schemas.microsoft.com/office/powerpoint/2010/main" val="1052135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a:t>
            </a:r>
            <a:r>
              <a:rPr lang="zh-CN" altLang="en-US" dirty="0"/>
              <a:t> </a:t>
            </a:r>
            <a:r>
              <a:rPr lang="en-US" altLang="zh-CN" dirty="0"/>
              <a:t>general</a:t>
            </a:r>
            <a:r>
              <a:rPr lang="zh-CN" altLang="en-US" dirty="0"/>
              <a:t> </a:t>
            </a:r>
            <a:r>
              <a:rPr lang="en-US" altLang="zh-CN" dirty="0"/>
              <a:t>idea</a:t>
            </a:r>
            <a:r>
              <a:rPr lang="zh-CN" altLang="en-US" dirty="0"/>
              <a:t> </a:t>
            </a:r>
            <a:r>
              <a:rPr lang="en-US" altLang="zh-CN" dirty="0"/>
              <a:t>of</a:t>
            </a:r>
            <a:r>
              <a:rPr lang="zh-CN" altLang="en-US" dirty="0"/>
              <a:t> </a:t>
            </a:r>
            <a:r>
              <a:rPr lang="en-US" altLang="zh-CN" dirty="0"/>
              <a:t>graph</a:t>
            </a:r>
            <a:r>
              <a:rPr lang="zh-CN" altLang="en-US" dirty="0"/>
              <a:t> </a:t>
            </a:r>
            <a:r>
              <a:rPr lang="en-US" altLang="zh-CN" dirty="0"/>
              <a:t>neural</a:t>
            </a:r>
            <a:r>
              <a:rPr lang="zh-CN" altLang="en-US" dirty="0"/>
              <a:t> </a:t>
            </a:r>
            <a:r>
              <a:rPr lang="en-US" altLang="zh-CN" dirty="0"/>
              <a:t>network</a:t>
            </a:r>
            <a:r>
              <a:rPr lang="zh-CN" altLang="en-US" dirty="0"/>
              <a:t> </a:t>
            </a:r>
            <a:r>
              <a:rPr lang="en-US" altLang="zh-CN" dirty="0"/>
              <a:t>is</a:t>
            </a:r>
            <a:r>
              <a:rPr lang="zh-CN" altLang="en-US" dirty="0"/>
              <a:t> </a:t>
            </a:r>
            <a:r>
              <a:rPr lang="en-US" altLang="zh-CN" dirty="0"/>
              <a:t>to</a:t>
            </a:r>
            <a:r>
              <a:rPr lang="zh-CN" altLang="en-US" dirty="0"/>
              <a:t> </a:t>
            </a:r>
            <a:r>
              <a:rPr lang="en-US" altLang="zh-CN" dirty="0"/>
              <a:t>aggregate</a:t>
            </a:r>
            <a:r>
              <a:rPr lang="zh-CN" altLang="en-US" dirty="0"/>
              <a:t> </a:t>
            </a:r>
            <a:r>
              <a:rPr lang="en-US" altLang="zh-CN" dirty="0"/>
              <a:t>information</a:t>
            </a:r>
            <a:r>
              <a:rPr lang="zh-CN" altLang="en-US" dirty="0"/>
              <a:t> </a:t>
            </a:r>
            <a:r>
              <a:rPr lang="en-US" altLang="zh-CN" dirty="0"/>
              <a:t>from</a:t>
            </a:r>
            <a:r>
              <a:rPr lang="zh-CN" altLang="en-US" dirty="0"/>
              <a:t> </a:t>
            </a:r>
            <a:r>
              <a:rPr lang="en-US" altLang="zh-CN" dirty="0"/>
              <a:t>the</a:t>
            </a:r>
            <a:r>
              <a:rPr lang="zh-CN" altLang="en-US" dirty="0"/>
              <a:t> </a:t>
            </a:r>
            <a:r>
              <a:rPr lang="en-US" altLang="zh-CN" dirty="0"/>
              <a:t>neighboring</a:t>
            </a:r>
            <a:r>
              <a:rPr lang="zh-CN" altLang="en-US" dirty="0"/>
              <a:t> </a:t>
            </a:r>
            <a:r>
              <a:rPr lang="en-US" altLang="zh-CN" dirty="0"/>
              <a:t>nodes,</a:t>
            </a:r>
            <a:r>
              <a:rPr lang="zh-CN" altLang="en-US" dirty="0"/>
              <a:t> </a:t>
            </a:r>
            <a:r>
              <a:rPr lang="en-US" altLang="zh-CN" dirty="0"/>
              <a:t>and</a:t>
            </a:r>
            <a:r>
              <a:rPr lang="zh-CN" altLang="en-US" dirty="0"/>
              <a:t> </a:t>
            </a:r>
            <a:r>
              <a:rPr lang="en-US" altLang="zh-CN" dirty="0"/>
              <a:t>generate</a:t>
            </a:r>
            <a:r>
              <a:rPr lang="zh-CN" altLang="en-US" dirty="0"/>
              <a:t> </a:t>
            </a:r>
            <a:r>
              <a:rPr lang="en-US" altLang="zh-CN" dirty="0"/>
              <a:t>node</a:t>
            </a:r>
            <a:r>
              <a:rPr lang="zh-CN" altLang="en-US" dirty="0"/>
              <a:t> </a:t>
            </a:r>
            <a:r>
              <a:rPr lang="en-US" altLang="zh-CN" dirty="0"/>
              <a:t>embeddings</a:t>
            </a:r>
            <a:r>
              <a:rPr lang="zh-CN" altLang="en-US" dirty="0"/>
              <a:t> </a:t>
            </a:r>
            <a:r>
              <a:rPr lang="en-US" altLang="zh-CN" dirty="0"/>
              <a:t>for</a:t>
            </a:r>
            <a:r>
              <a:rPr lang="zh-CN" altLang="en-US" dirty="0"/>
              <a:t> </a:t>
            </a:r>
            <a:r>
              <a:rPr lang="en-US" altLang="zh-CN" dirty="0"/>
              <a:t>each</a:t>
            </a:r>
            <a:r>
              <a:rPr lang="zh-CN" altLang="en-US" dirty="0"/>
              <a:t> </a:t>
            </a:r>
            <a:r>
              <a:rPr lang="en-US" altLang="zh-CN" dirty="0"/>
              <a:t>node.</a:t>
            </a:r>
            <a:r>
              <a:rPr lang="zh-CN" altLang="en-US" dirty="0"/>
              <a:t> </a:t>
            </a:r>
            <a:r>
              <a:rPr lang="en-US" altLang="zh-CN" dirty="0"/>
              <a:t>The</a:t>
            </a:r>
            <a:r>
              <a:rPr lang="zh-CN" altLang="en-US" dirty="0"/>
              <a:t> </a:t>
            </a:r>
            <a:r>
              <a:rPr lang="en-US" altLang="zh-CN" dirty="0"/>
              <a:t>node</a:t>
            </a:r>
            <a:r>
              <a:rPr lang="zh-CN" altLang="en-US" dirty="0"/>
              <a:t> </a:t>
            </a:r>
            <a:r>
              <a:rPr lang="en-US" altLang="zh-CN" dirty="0"/>
              <a:t>embeddings</a:t>
            </a:r>
            <a:r>
              <a:rPr lang="zh-CN" altLang="en-US" dirty="0"/>
              <a:t> </a:t>
            </a:r>
            <a:r>
              <a:rPr lang="en-US" altLang="zh-CN" dirty="0"/>
              <a:t>are</a:t>
            </a:r>
            <a:r>
              <a:rPr lang="zh-CN" altLang="en-US" dirty="0"/>
              <a:t> </a:t>
            </a:r>
            <a:r>
              <a:rPr lang="en-US" altLang="zh-CN" dirty="0"/>
              <a:t>then</a:t>
            </a:r>
            <a:r>
              <a:rPr lang="zh-CN" altLang="en-US" dirty="0"/>
              <a:t> </a:t>
            </a:r>
            <a:r>
              <a:rPr lang="en-US" altLang="zh-CN" dirty="0"/>
              <a:t>used</a:t>
            </a:r>
            <a:r>
              <a:rPr lang="zh-CN" altLang="en-US" dirty="0"/>
              <a:t> </a:t>
            </a:r>
            <a:r>
              <a:rPr lang="en-US" altLang="zh-CN" dirty="0"/>
              <a:t>to</a:t>
            </a:r>
            <a:r>
              <a:rPr lang="zh-CN" altLang="en-US" dirty="0"/>
              <a:t> </a:t>
            </a:r>
            <a:r>
              <a:rPr lang="en-US" altLang="zh-CN" dirty="0"/>
              <a:t>conduct</a:t>
            </a:r>
            <a:r>
              <a:rPr lang="zh-CN" altLang="en-US" dirty="0"/>
              <a:t> </a:t>
            </a:r>
            <a:r>
              <a:rPr lang="en-US" altLang="zh-CN" dirty="0"/>
              <a:t>downstream</a:t>
            </a:r>
            <a:r>
              <a:rPr lang="zh-CN" altLang="en-US" dirty="0"/>
              <a:t> </a:t>
            </a:r>
            <a:r>
              <a:rPr lang="en-US" altLang="zh-CN" dirty="0"/>
              <a:t>tasks</a:t>
            </a:r>
            <a:r>
              <a:rPr lang="zh-CN" altLang="en-US" dirty="0"/>
              <a:t> </a:t>
            </a:r>
            <a:r>
              <a:rPr lang="en-US" altLang="zh-CN" dirty="0"/>
              <a:t>such</a:t>
            </a:r>
            <a:r>
              <a:rPr lang="zh-CN" altLang="en-US" dirty="0"/>
              <a:t> </a:t>
            </a:r>
            <a:r>
              <a:rPr lang="en-US" altLang="zh-CN" dirty="0"/>
              <a:t>as</a:t>
            </a:r>
            <a:r>
              <a:rPr lang="zh-CN" altLang="en-US" dirty="0"/>
              <a:t> </a:t>
            </a:r>
            <a:r>
              <a:rPr lang="en-US" altLang="zh-CN" dirty="0"/>
              <a:t>node</a:t>
            </a:r>
            <a:r>
              <a:rPr lang="zh-CN" altLang="en-US" dirty="0"/>
              <a:t> </a:t>
            </a:r>
            <a:r>
              <a:rPr lang="en-US" altLang="zh-CN" dirty="0"/>
              <a:t>classification</a:t>
            </a:r>
            <a:r>
              <a:rPr lang="zh-CN" altLang="en-US" dirty="0"/>
              <a:t> </a:t>
            </a:r>
            <a:r>
              <a:rPr lang="en-US" altLang="zh-CN" dirty="0"/>
              <a:t>and</a:t>
            </a:r>
            <a:r>
              <a:rPr lang="zh-CN" altLang="en-US" dirty="0"/>
              <a:t> </a:t>
            </a:r>
            <a:r>
              <a:rPr lang="en-US" altLang="zh-CN" dirty="0"/>
              <a:t>link</a:t>
            </a:r>
            <a:r>
              <a:rPr lang="zh-CN" altLang="en-US" dirty="0"/>
              <a:t> </a:t>
            </a:r>
            <a:r>
              <a:rPr lang="en-US" altLang="zh-CN" dirty="0"/>
              <a:t>prediction.</a:t>
            </a:r>
          </a:p>
          <a:p>
            <a:r>
              <a:rPr lang="en-US" altLang="zh-CN" dirty="0"/>
              <a:t>The</a:t>
            </a:r>
            <a:r>
              <a:rPr lang="zh-CN" altLang="en-US" dirty="0"/>
              <a:t> </a:t>
            </a:r>
            <a:r>
              <a:rPr lang="en-US" altLang="zh-CN" dirty="0"/>
              <a:t>core</a:t>
            </a:r>
            <a:r>
              <a:rPr lang="zh-CN" altLang="en-US" dirty="0"/>
              <a:t> </a:t>
            </a:r>
            <a:r>
              <a:rPr lang="en-US" altLang="zh-CN" dirty="0"/>
              <a:t>component</a:t>
            </a:r>
            <a:r>
              <a:rPr lang="zh-CN" altLang="en-US" dirty="0"/>
              <a:t> </a:t>
            </a:r>
            <a:r>
              <a:rPr lang="en-US" altLang="zh-CN" dirty="0"/>
              <a:t>of</a:t>
            </a:r>
            <a:r>
              <a:rPr lang="zh-CN" altLang="en-US" dirty="0"/>
              <a:t> </a:t>
            </a:r>
            <a:r>
              <a:rPr lang="en-US" altLang="zh-CN" dirty="0"/>
              <a:t>graph</a:t>
            </a:r>
            <a:r>
              <a:rPr lang="zh-CN" altLang="en-US" dirty="0"/>
              <a:t> </a:t>
            </a:r>
            <a:r>
              <a:rPr lang="en-US" altLang="zh-CN" dirty="0"/>
              <a:t>neural</a:t>
            </a:r>
            <a:r>
              <a:rPr lang="zh-CN" altLang="en-US" dirty="0"/>
              <a:t> </a:t>
            </a:r>
            <a:r>
              <a:rPr lang="en-US" altLang="zh-CN" dirty="0"/>
              <a:t>network</a:t>
            </a:r>
            <a:r>
              <a:rPr lang="zh-CN" altLang="en-US" dirty="0"/>
              <a:t> </a:t>
            </a:r>
            <a:r>
              <a:rPr lang="en-US" altLang="zh-CN" dirty="0"/>
              <a:t>is</a:t>
            </a:r>
            <a:r>
              <a:rPr lang="zh-CN" altLang="en-US" dirty="0"/>
              <a:t> </a:t>
            </a:r>
            <a:r>
              <a:rPr lang="en-US" altLang="zh-CN" dirty="0"/>
              <a:t>the</a:t>
            </a:r>
            <a:r>
              <a:rPr lang="zh-CN" altLang="en-US" dirty="0"/>
              <a:t> </a:t>
            </a:r>
            <a:r>
              <a:rPr lang="en-US" altLang="zh-CN" dirty="0"/>
              <a:t>message</a:t>
            </a:r>
            <a:r>
              <a:rPr lang="zh-CN" altLang="en-US" dirty="0"/>
              <a:t> </a:t>
            </a:r>
            <a:r>
              <a:rPr lang="en-US" altLang="zh-CN" dirty="0"/>
              <a:t>passing.</a:t>
            </a:r>
            <a:r>
              <a:rPr lang="zh-CN" altLang="en-US" dirty="0"/>
              <a:t> </a:t>
            </a:r>
            <a:r>
              <a:rPr lang="en-US" altLang="zh-CN" dirty="0"/>
              <a:t>There</a:t>
            </a:r>
            <a:r>
              <a:rPr lang="zh-CN" altLang="en-US" dirty="0"/>
              <a:t> </a:t>
            </a:r>
            <a:r>
              <a:rPr lang="en-US" altLang="zh-CN" dirty="0"/>
              <a:t>are</a:t>
            </a:r>
            <a:r>
              <a:rPr lang="zh-CN" altLang="en-US" dirty="0"/>
              <a:t> </a:t>
            </a:r>
            <a:r>
              <a:rPr lang="en-US" altLang="zh-CN" dirty="0"/>
              <a:t>multiple</a:t>
            </a:r>
            <a:r>
              <a:rPr lang="zh-CN" altLang="en-US" dirty="0"/>
              <a:t> </a:t>
            </a:r>
            <a:r>
              <a:rPr lang="en-US" altLang="zh-CN" dirty="0"/>
              <a:t>algorithms</a:t>
            </a:r>
            <a:r>
              <a:rPr lang="zh-CN" altLang="en-US" dirty="0"/>
              <a:t> </a:t>
            </a:r>
            <a:r>
              <a:rPr lang="en-US" altLang="zh-CN" dirty="0"/>
              <a:t>for</a:t>
            </a:r>
            <a:r>
              <a:rPr lang="zh-CN" altLang="en-US" dirty="0"/>
              <a:t> </a:t>
            </a:r>
            <a:r>
              <a:rPr lang="en-US" altLang="zh-CN" dirty="0"/>
              <a:t>aggregating</a:t>
            </a:r>
            <a:r>
              <a:rPr lang="zh-CN" altLang="en-US" dirty="0"/>
              <a:t> </a:t>
            </a:r>
            <a:r>
              <a:rPr lang="en-US" altLang="zh-CN" dirty="0"/>
              <a:t>information</a:t>
            </a:r>
            <a:r>
              <a:rPr lang="zh-CN" altLang="en-US" dirty="0"/>
              <a:t> </a:t>
            </a:r>
            <a:r>
              <a:rPr lang="en-US" altLang="zh-CN" dirty="0"/>
              <a:t>from</a:t>
            </a:r>
            <a:r>
              <a:rPr lang="zh-CN" altLang="en-US" dirty="0"/>
              <a:t> </a:t>
            </a:r>
            <a:r>
              <a:rPr lang="en-US" altLang="zh-CN" dirty="0"/>
              <a:t>the</a:t>
            </a:r>
            <a:r>
              <a:rPr lang="zh-CN" altLang="en-US" dirty="0"/>
              <a:t> </a:t>
            </a:r>
            <a:r>
              <a:rPr lang="en-US" altLang="zh-CN" dirty="0"/>
              <a:t>neighboring</a:t>
            </a:r>
            <a:r>
              <a:rPr lang="zh-CN" altLang="en-US" dirty="0"/>
              <a:t> </a:t>
            </a:r>
            <a:r>
              <a:rPr lang="en-US" altLang="zh-CN" dirty="0"/>
              <a:t>nodes,</a:t>
            </a:r>
            <a:r>
              <a:rPr lang="zh-CN" altLang="en-US" dirty="0"/>
              <a:t> </a:t>
            </a:r>
            <a:r>
              <a:rPr lang="en-US" altLang="zh-CN" dirty="0"/>
              <a:t>such</a:t>
            </a:r>
            <a:r>
              <a:rPr lang="zh-CN" altLang="en-US" dirty="0"/>
              <a:t> </a:t>
            </a:r>
            <a:r>
              <a:rPr lang="en-US" altLang="zh-CN" dirty="0"/>
              <a:t>as</a:t>
            </a:r>
            <a:r>
              <a:rPr lang="zh-CN" altLang="en-US" dirty="0"/>
              <a:t> </a:t>
            </a:r>
            <a:r>
              <a:rPr lang="en-US" altLang="zh-CN" dirty="0"/>
              <a:t>graph</a:t>
            </a:r>
            <a:r>
              <a:rPr lang="zh-CN" altLang="en-US" dirty="0"/>
              <a:t> </a:t>
            </a:r>
            <a:r>
              <a:rPr lang="en-US" altLang="zh-CN" dirty="0"/>
              <a:t>convolutional</a:t>
            </a:r>
            <a:r>
              <a:rPr lang="zh-CN" altLang="en-US" dirty="0"/>
              <a:t> </a:t>
            </a:r>
            <a:r>
              <a:rPr lang="en-US" altLang="zh-CN" dirty="0"/>
              <a:t>network,</a:t>
            </a:r>
            <a:r>
              <a:rPr lang="zh-CN" altLang="en-US" dirty="0"/>
              <a:t> </a:t>
            </a:r>
            <a:r>
              <a:rPr lang="en-US" altLang="zh-CN" dirty="0"/>
              <a:t>graph</a:t>
            </a:r>
            <a:r>
              <a:rPr lang="zh-CN" altLang="en-US" dirty="0"/>
              <a:t> </a:t>
            </a:r>
            <a:r>
              <a:rPr lang="en-US" altLang="zh-CN" dirty="0"/>
              <a:t>isomorphism</a:t>
            </a:r>
            <a:r>
              <a:rPr lang="zh-CN" altLang="en-US" dirty="0"/>
              <a:t> </a:t>
            </a:r>
            <a:r>
              <a:rPr lang="en-US" altLang="zh-CN" dirty="0"/>
              <a:t>network,</a:t>
            </a:r>
            <a:r>
              <a:rPr lang="zh-CN" altLang="en-US" dirty="0"/>
              <a:t> </a:t>
            </a:r>
            <a:r>
              <a:rPr lang="en-US" altLang="zh-CN" dirty="0"/>
              <a:t>and</a:t>
            </a:r>
            <a:r>
              <a:rPr lang="zh-CN" altLang="en-US" dirty="0"/>
              <a:t> </a:t>
            </a:r>
            <a:r>
              <a:rPr lang="en-US" altLang="zh-CN" dirty="0"/>
              <a:t>graph</a:t>
            </a:r>
            <a:r>
              <a:rPr lang="zh-CN" altLang="en-US" dirty="0"/>
              <a:t> </a:t>
            </a:r>
            <a:r>
              <a:rPr lang="en-US" altLang="zh-CN" dirty="0"/>
              <a:t>attention</a:t>
            </a:r>
            <a:r>
              <a:rPr lang="zh-CN" altLang="en-US" dirty="0"/>
              <a:t> </a:t>
            </a:r>
            <a:r>
              <a:rPr lang="en-US" altLang="zh-CN" dirty="0"/>
              <a:t>network.</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33</a:t>
            </a:fld>
            <a:endParaRPr lang="zh-CN" altLang="en-US"/>
          </a:p>
        </p:txBody>
      </p:sp>
    </p:spTree>
    <p:extLst>
      <p:ext uri="{BB962C8B-B14F-4D97-AF65-F5344CB8AC3E}">
        <p14:creationId xmlns:p14="http://schemas.microsoft.com/office/powerpoint/2010/main" val="3930656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a:t>
            </a:r>
            <a:r>
              <a:rPr lang="zh-CN" altLang="en-US" dirty="0"/>
              <a:t> </a:t>
            </a:r>
            <a:r>
              <a:rPr lang="en-US" altLang="zh-CN" dirty="0"/>
              <a:t>node</a:t>
            </a:r>
            <a:r>
              <a:rPr lang="zh-CN" altLang="en-US" dirty="0"/>
              <a:t> </a:t>
            </a:r>
            <a:r>
              <a:rPr lang="en-US" altLang="zh-CN" dirty="0"/>
              <a:t>embeddings</a:t>
            </a:r>
            <a:r>
              <a:rPr lang="zh-CN" altLang="en-US" dirty="0"/>
              <a:t> </a:t>
            </a:r>
            <a:r>
              <a:rPr lang="en-US" altLang="zh-CN" dirty="0"/>
              <a:t>can</a:t>
            </a:r>
            <a:r>
              <a:rPr lang="zh-CN" altLang="en-US" dirty="0"/>
              <a:t> </a:t>
            </a:r>
            <a:r>
              <a:rPr lang="en-US" altLang="zh-CN" dirty="0"/>
              <a:t>be</a:t>
            </a:r>
            <a:r>
              <a:rPr lang="zh-CN" altLang="en-US" dirty="0"/>
              <a:t> </a:t>
            </a:r>
            <a:r>
              <a:rPr lang="en-US" altLang="zh-CN" dirty="0"/>
              <a:t>further</a:t>
            </a:r>
            <a:r>
              <a:rPr lang="zh-CN" altLang="en-US" dirty="0"/>
              <a:t> </a:t>
            </a:r>
            <a:r>
              <a:rPr lang="en-US" altLang="zh-CN" dirty="0"/>
              <a:t>summarized</a:t>
            </a:r>
            <a:r>
              <a:rPr lang="zh-CN" altLang="en-US" dirty="0"/>
              <a:t> </a:t>
            </a:r>
            <a:r>
              <a:rPr lang="en-US" altLang="zh-CN" dirty="0"/>
              <a:t>as</a:t>
            </a:r>
            <a:r>
              <a:rPr lang="zh-CN" altLang="en-US" dirty="0"/>
              <a:t> </a:t>
            </a:r>
            <a:r>
              <a:rPr lang="en-US" altLang="zh-CN" dirty="0"/>
              <a:t>graph</a:t>
            </a:r>
            <a:r>
              <a:rPr lang="zh-CN" altLang="en-US" dirty="0"/>
              <a:t> </a:t>
            </a:r>
            <a:r>
              <a:rPr lang="en-US" altLang="zh-CN" dirty="0"/>
              <a:t>embedding</a:t>
            </a:r>
            <a:r>
              <a:rPr lang="zh-CN" altLang="en-US" dirty="0"/>
              <a:t> </a:t>
            </a:r>
            <a:r>
              <a:rPr lang="en-US" altLang="zh-CN" dirty="0"/>
              <a:t>for</a:t>
            </a:r>
            <a:r>
              <a:rPr lang="zh-CN" altLang="en-US" dirty="0"/>
              <a:t> </a:t>
            </a:r>
            <a:r>
              <a:rPr lang="en-US" altLang="zh-CN" dirty="0"/>
              <a:t>graph</a:t>
            </a:r>
            <a:r>
              <a:rPr lang="zh-CN" altLang="en-US" dirty="0"/>
              <a:t> </a:t>
            </a:r>
            <a:r>
              <a:rPr lang="en-US" altLang="zh-CN" dirty="0"/>
              <a:t>classification</a:t>
            </a:r>
            <a:r>
              <a:rPr lang="zh-CN" altLang="en-US" dirty="0"/>
              <a:t> </a:t>
            </a:r>
            <a:r>
              <a:rPr lang="en-US" altLang="zh-CN" dirty="0"/>
              <a:t>or</a:t>
            </a:r>
            <a:r>
              <a:rPr lang="zh-CN" altLang="en-US" dirty="0"/>
              <a:t> </a:t>
            </a:r>
            <a:r>
              <a:rPr lang="en-US" altLang="zh-CN" dirty="0"/>
              <a:t>graph</a:t>
            </a:r>
            <a:r>
              <a:rPr lang="zh-CN" altLang="en-US" dirty="0"/>
              <a:t> </a:t>
            </a:r>
            <a:r>
              <a:rPr lang="en-US" altLang="zh-CN" dirty="0"/>
              <a:t>matching.</a:t>
            </a:r>
          </a:p>
          <a:p>
            <a:r>
              <a:rPr lang="en-US" altLang="zh-CN" dirty="0"/>
              <a:t>The</a:t>
            </a:r>
            <a:r>
              <a:rPr lang="zh-CN" altLang="en-US" dirty="0"/>
              <a:t> </a:t>
            </a:r>
            <a:r>
              <a:rPr lang="en-US" altLang="zh-CN" dirty="0"/>
              <a:t>operation</a:t>
            </a:r>
            <a:r>
              <a:rPr lang="zh-CN" altLang="en-US" dirty="0"/>
              <a:t> </a:t>
            </a:r>
            <a:r>
              <a:rPr lang="en-US" altLang="zh-CN" dirty="0"/>
              <a:t>of</a:t>
            </a:r>
            <a:r>
              <a:rPr lang="zh-CN" altLang="en-US" dirty="0"/>
              <a:t> </a:t>
            </a:r>
            <a:r>
              <a:rPr lang="en-US" altLang="zh-CN" dirty="0"/>
              <a:t>summarizing</a:t>
            </a:r>
            <a:r>
              <a:rPr lang="zh-CN" altLang="en-US" dirty="0"/>
              <a:t> </a:t>
            </a:r>
            <a:r>
              <a:rPr lang="en-US" altLang="zh-CN" dirty="0"/>
              <a:t>the</a:t>
            </a:r>
            <a:r>
              <a:rPr lang="zh-CN" altLang="en-US" dirty="0"/>
              <a:t> </a:t>
            </a:r>
            <a:r>
              <a:rPr lang="en-US" altLang="zh-CN" dirty="0"/>
              <a:t>node</a:t>
            </a:r>
            <a:r>
              <a:rPr lang="zh-CN" altLang="en-US" dirty="0"/>
              <a:t> </a:t>
            </a:r>
            <a:r>
              <a:rPr lang="en-US" altLang="zh-CN" dirty="0"/>
              <a:t>embeddings</a:t>
            </a:r>
            <a:r>
              <a:rPr lang="zh-CN" altLang="en-US" dirty="0"/>
              <a:t> </a:t>
            </a:r>
            <a:r>
              <a:rPr lang="en-US" altLang="zh-CN" dirty="0"/>
              <a:t>to</a:t>
            </a:r>
            <a:r>
              <a:rPr lang="zh-CN" altLang="en-US" dirty="0"/>
              <a:t> </a:t>
            </a:r>
            <a:r>
              <a:rPr lang="en-US" altLang="zh-CN" dirty="0"/>
              <a:t>graph</a:t>
            </a:r>
            <a:r>
              <a:rPr lang="zh-CN" altLang="en-US" dirty="0"/>
              <a:t> </a:t>
            </a:r>
            <a:r>
              <a:rPr lang="en-US" altLang="zh-CN" dirty="0"/>
              <a:t>embedding</a:t>
            </a:r>
            <a:r>
              <a:rPr lang="zh-CN" altLang="en-US" dirty="0"/>
              <a:t> </a:t>
            </a:r>
            <a:r>
              <a:rPr lang="en-US" altLang="zh-CN" dirty="0"/>
              <a:t>is</a:t>
            </a:r>
            <a:r>
              <a:rPr lang="zh-CN" altLang="en-US" dirty="0"/>
              <a:t> </a:t>
            </a:r>
            <a:r>
              <a:rPr lang="en-US" altLang="zh-CN" dirty="0"/>
              <a:t>called</a:t>
            </a:r>
            <a:r>
              <a:rPr lang="zh-CN" altLang="en-US" dirty="0"/>
              <a:t> </a:t>
            </a:r>
            <a:r>
              <a:rPr lang="en-US" altLang="zh-CN" dirty="0"/>
              <a:t>graph</a:t>
            </a:r>
            <a:r>
              <a:rPr lang="zh-CN" altLang="en-US" dirty="0"/>
              <a:t> </a:t>
            </a:r>
            <a:r>
              <a:rPr lang="en-US" altLang="zh-CN" dirty="0"/>
              <a:t>pooling,</a:t>
            </a:r>
            <a:r>
              <a:rPr lang="zh-CN" altLang="en-US" dirty="0"/>
              <a:t> </a:t>
            </a:r>
            <a:r>
              <a:rPr lang="en-US" altLang="zh-CN" dirty="0"/>
              <a:t>there</a:t>
            </a:r>
            <a:r>
              <a:rPr lang="zh-CN" altLang="en-US" dirty="0"/>
              <a:t> </a:t>
            </a:r>
            <a:r>
              <a:rPr lang="en-US" altLang="zh-CN" dirty="0"/>
              <a:t>are</a:t>
            </a:r>
            <a:r>
              <a:rPr lang="zh-CN" altLang="en-US" dirty="0"/>
              <a:t> </a:t>
            </a:r>
            <a:r>
              <a:rPr lang="en-US" altLang="zh-CN" dirty="0"/>
              <a:t>two</a:t>
            </a:r>
            <a:r>
              <a:rPr lang="zh-CN" altLang="en-US" dirty="0"/>
              <a:t> </a:t>
            </a:r>
            <a:r>
              <a:rPr lang="en-US" altLang="zh-CN" dirty="0"/>
              <a:t>categories</a:t>
            </a:r>
            <a:r>
              <a:rPr lang="zh-CN" altLang="en-US" dirty="0"/>
              <a:t> </a:t>
            </a:r>
            <a:r>
              <a:rPr lang="en-US" altLang="zh-CN" dirty="0"/>
              <a:t>of</a:t>
            </a:r>
            <a:r>
              <a:rPr lang="zh-CN" altLang="en-US" dirty="0"/>
              <a:t> </a:t>
            </a:r>
            <a:r>
              <a:rPr lang="en-US" altLang="zh-CN" dirty="0"/>
              <a:t>graph</a:t>
            </a:r>
            <a:r>
              <a:rPr lang="zh-CN" altLang="en-US" dirty="0"/>
              <a:t> </a:t>
            </a:r>
            <a:r>
              <a:rPr lang="en-US" altLang="zh-CN" dirty="0"/>
              <a:t>pooling</a:t>
            </a:r>
            <a:r>
              <a:rPr lang="zh-CN" altLang="en-US" dirty="0"/>
              <a:t> </a:t>
            </a:r>
            <a:r>
              <a:rPr lang="en-US" altLang="zh-CN" dirty="0"/>
              <a:t>methods:</a:t>
            </a:r>
            <a:r>
              <a:rPr lang="zh-CN" altLang="en-US" dirty="0"/>
              <a:t> </a:t>
            </a:r>
            <a:r>
              <a:rPr lang="en-US" altLang="zh-CN" dirty="0"/>
              <a:t>Global</a:t>
            </a:r>
            <a:r>
              <a:rPr lang="zh-CN" altLang="en-US" dirty="0"/>
              <a:t> </a:t>
            </a:r>
            <a:r>
              <a:rPr lang="en-US" altLang="zh-CN" dirty="0"/>
              <a:t>pooling</a:t>
            </a:r>
            <a:r>
              <a:rPr lang="zh-CN" altLang="en-US" dirty="0"/>
              <a:t> </a:t>
            </a:r>
            <a:r>
              <a:rPr lang="en-US" altLang="zh-CN" dirty="0"/>
              <a:t>and</a:t>
            </a:r>
            <a:r>
              <a:rPr lang="zh-CN" altLang="en-US" dirty="0"/>
              <a:t> </a:t>
            </a:r>
            <a:r>
              <a:rPr lang="en-US" altLang="zh-CN" dirty="0"/>
              <a:t>hierarchical</a:t>
            </a:r>
            <a:r>
              <a:rPr lang="zh-CN" altLang="en-US" dirty="0"/>
              <a:t> </a:t>
            </a:r>
            <a:r>
              <a:rPr lang="en-US" altLang="zh-CN" dirty="0"/>
              <a:t>pooling.</a:t>
            </a:r>
          </a:p>
          <a:p>
            <a:r>
              <a:rPr lang="en-US" altLang="zh-CN" dirty="0"/>
              <a:t>The</a:t>
            </a:r>
            <a:r>
              <a:rPr lang="zh-CN" altLang="en-US" dirty="0"/>
              <a:t> </a:t>
            </a:r>
            <a:r>
              <a:rPr lang="en-US" altLang="zh-CN" dirty="0"/>
              <a:t>global</a:t>
            </a:r>
            <a:r>
              <a:rPr lang="zh-CN" altLang="en-US" dirty="0"/>
              <a:t> </a:t>
            </a:r>
            <a:r>
              <a:rPr lang="en-US" altLang="zh-CN" dirty="0"/>
              <a:t>pooling</a:t>
            </a:r>
            <a:r>
              <a:rPr lang="zh-CN" altLang="en-US" dirty="0"/>
              <a:t> </a:t>
            </a:r>
            <a:r>
              <a:rPr lang="en-US" altLang="zh-CN" dirty="0"/>
              <a:t>methods</a:t>
            </a:r>
            <a:r>
              <a:rPr lang="zh-CN" altLang="en-US" dirty="0"/>
              <a:t> </a:t>
            </a:r>
            <a:r>
              <a:rPr lang="en-US" altLang="zh-CN" dirty="0"/>
              <a:t>directly</a:t>
            </a:r>
            <a:r>
              <a:rPr lang="zh-CN" altLang="en-US" dirty="0"/>
              <a:t> </a:t>
            </a:r>
            <a:r>
              <a:rPr lang="en-US" altLang="zh-CN" dirty="0"/>
              <a:t>summarize</a:t>
            </a:r>
            <a:r>
              <a:rPr lang="zh-CN" altLang="en-US" dirty="0"/>
              <a:t> </a:t>
            </a:r>
            <a:r>
              <a:rPr lang="en-US" altLang="zh-CN" dirty="0"/>
              <a:t>all</a:t>
            </a:r>
            <a:r>
              <a:rPr lang="zh-CN" altLang="en-US" dirty="0"/>
              <a:t> </a:t>
            </a:r>
            <a:r>
              <a:rPr lang="en-US" altLang="zh-CN" dirty="0"/>
              <a:t>the</a:t>
            </a:r>
            <a:r>
              <a:rPr lang="zh-CN" altLang="en-US" dirty="0"/>
              <a:t> </a:t>
            </a:r>
            <a:r>
              <a:rPr lang="en-US" altLang="zh-CN" dirty="0"/>
              <a:t>node</a:t>
            </a:r>
            <a:r>
              <a:rPr lang="zh-CN" altLang="en-US" dirty="0"/>
              <a:t> </a:t>
            </a:r>
            <a:r>
              <a:rPr lang="en-US" altLang="zh-CN" dirty="0"/>
              <a:t>embeddings</a:t>
            </a:r>
            <a:r>
              <a:rPr lang="zh-CN" altLang="en-US" dirty="0"/>
              <a:t> </a:t>
            </a:r>
            <a:r>
              <a:rPr lang="en-US" altLang="zh-CN" dirty="0"/>
              <a:t>to</a:t>
            </a:r>
            <a:r>
              <a:rPr lang="zh-CN" altLang="en-US" dirty="0"/>
              <a:t> </a:t>
            </a:r>
            <a:r>
              <a:rPr lang="en-US" altLang="zh-CN" dirty="0"/>
              <a:t>a</a:t>
            </a:r>
            <a:r>
              <a:rPr lang="zh-CN" altLang="en-US" dirty="0"/>
              <a:t> </a:t>
            </a:r>
            <a:r>
              <a:rPr lang="en-US" altLang="zh-CN" dirty="0"/>
              <a:t>single</a:t>
            </a:r>
            <a:r>
              <a:rPr lang="zh-CN" altLang="en-US" dirty="0"/>
              <a:t> </a:t>
            </a:r>
            <a:r>
              <a:rPr lang="en-US" altLang="zh-CN" dirty="0"/>
              <a:t>graph</a:t>
            </a:r>
            <a:r>
              <a:rPr lang="zh-CN" altLang="en-US" dirty="0"/>
              <a:t> </a:t>
            </a:r>
            <a:r>
              <a:rPr lang="en-US" altLang="zh-CN" dirty="0"/>
              <a:t>embedding,</a:t>
            </a:r>
            <a:r>
              <a:rPr lang="zh-CN" altLang="en-US" dirty="0"/>
              <a:t> </a:t>
            </a:r>
            <a:r>
              <a:rPr lang="en-US" altLang="zh-CN" dirty="0"/>
              <a:t>such</a:t>
            </a:r>
            <a:r>
              <a:rPr lang="zh-CN" altLang="en-US" dirty="0"/>
              <a:t> </a:t>
            </a:r>
            <a:r>
              <a:rPr lang="en-US" altLang="zh-CN" dirty="0"/>
              <a:t>as</a:t>
            </a:r>
            <a:r>
              <a:rPr lang="zh-CN" altLang="en-US" dirty="0"/>
              <a:t> </a:t>
            </a:r>
            <a:r>
              <a:rPr lang="en-US" altLang="zh-CN" dirty="0"/>
              <a:t>take</a:t>
            </a:r>
            <a:r>
              <a:rPr lang="zh-CN" altLang="en-US" dirty="0"/>
              <a:t> </a:t>
            </a:r>
            <a:r>
              <a:rPr lang="en-US" altLang="zh-CN" dirty="0"/>
              <a:t>the</a:t>
            </a:r>
            <a:r>
              <a:rPr lang="zh-CN" altLang="en-US" dirty="0"/>
              <a:t> </a:t>
            </a:r>
            <a:r>
              <a:rPr lang="en-US" altLang="zh-CN" dirty="0"/>
              <a:t>average</a:t>
            </a:r>
            <a:r>
              <a:rPr lang="zh-CN" altLang="en-US" dirty="0"/>
              <a:t> </a:t>
            </a:r>
            <a:r>
              <a:rPr lang="en-US" altLang="zh-CN" dirty="0"/>
              <a:t>or</a:t>
            </a:r>
            <a:r>
              <a:rPr lang="zh-CN" altLang="en-US" dirty="0"/>
              <a:t> </a:t>
            </a:r>
            <a:r>
              <a:rPr lang="en-US" altLang="zh-CN" dirty="0"/>
              <a:t>take</a:t>
            </a:r>
            <a:r>
              <a:rPr lang="zh-CN" altLang="en-US" dirty="0"/>
              <a:t> </a:t>
            </a:r>
            <a:r>
              <a:rPr lang="en-US" altLang="zh-CN" dirty="0"/>
              <a:t>the</a:t>
            </a:r>
            <a:r>
              <a:rPr lang="zh-CN" altLang="en-US" dirty="0"/>
              <a:t> </a:t>
            </a:r>
            <a:r>
              <a:rPr lang="en-US" altLang="zh-CN" dirty="0"/>
              <a:t>maximum.</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34</a:t>
            </a:fld>
            <a:endParaRPr lang="zh-CN" altLang="en-US"/>
          </a:p>
        </p:txBody>
      </p:sp>
    </p:spTree>
    <p:extLst>
      <p:ext uri="{BB962C8B-B14F-4D97-AF65-F5344CB8AC3E}">
        <p14:creationId xmlns:p14="http://schemas.microsoft.com/office/powerpoint/2010/main" val="3776380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a:t>
            </a:r>
            <a:r>
              <a:rPr lang="zh-CN" altLang="en-US" dirty="0"/>
              <a:t> </a:t>
            </a:r>
            <a:r>
              <a:rPr lang="en-US" altLang="zh-CN" dirty="0"/>
              <a:t>hierarchical</a:t>
            </a:r>
            <a:r>
              <a:rPr lang="zh-CN" altLang="en-US" dirty="0"/>
              <a:t> </a:t>
            </a:r>
            <a:r>
              <a:rPr lang="en-US" altLang="zh-CN" dirty="0"/>
              <a:t>methods</a:t>
            </a:r>
            <a:r>
              <a:rPr lang="zh-CN" altLang="en-US" dirty="0"/>
              <a:t> </a:t>
            </a:r>
            <a:r>
              <a:rPr lang="en-US" altLang="zh-CN" dirty="0"/>
              <a:t>generate</a:t>
            </a:r>
            <a:r>
              <a:rPr lang="zh-CN" altLang="en-US" dirty="0"/>
              <a:t> </a:t>
            </a:r>
            <a:r>
              <a:rPr lang="en-US" altLang="zh-CN" dirty="0"/>
              <a:t>the</a:t>
            </a:r>
            <a:r>
              <a:rPr lang="zh-CN" altLang="en-US" dirty="0"/>
              <a:t> </a:t>
            </a:r>
            <a:r>
              <a:rPr lang="en-US" altLang="zh-CN" dirty="0"/>
              <a:t>graph</a:t>
            </a:r>
            <a:r>
              <a:rPr lang="zh-CN" altLang="en-US" dirty="0"/>
              <a:t> </a:t>
            </a:r>
            <a:r>
              <a:rPr lang="en-US" altLang="zh-CN" dirty="0"/>
              <a:t>embedding</a:t>
            </a:r>
            <a:r>
              <a:rPr lang="zh-CN" altLang="en-US" dirty="0"/>
              <a:t> </a:t>
            </a:r>
            <a:r>
              <a:rPr lang="en-US" altLang="zh-CN" dirty="0"/>
              <a:t>hierarchically.</a:t>
            </a:r>
          </a:p>
          <a:p>
            <a:r>
              <a:rPr lang="en-US" altLang="zh-CN" dirty="0"/>
              <a:t>The</a:t>
            </a:r>
            <a:r>
              <a:rPr lang="zh-CN" altLang="en-US" dirty="0"/>
              <a:t> </a:t>
            </a:r>
            <a:r>
              <a:rPr lang="en-US" altLang="zh-CN" dirty="0"/>
              <a:t>general</a:t>
            </a:r>
            <a:r>
              <a:rPr lang="zh-CN" altLang="en-US" dirty="0"/>
              <a:t> </a:t>
            </a:r>
            <a:r>
              <a:rPr lang="en-US" altLang="zh-CN" dirty="0"/>
              <a:t>idea</a:t>
            </a:r>
            <a:r>
              <a:rPr lang="zh-CN" altLang="en-US" dirty="0"/>
              <a:t> </a:t>
            </a:r>
            <a:r>
              <a:rPr lang="en-US" altLang="zh-CN" dirty="0"/>
              <a:t>is</a:t>
            </a:r>
            <a:r>
              <a:rPr lang="zh-CN" altLang="en-US" dirty="0"/>
              <a:t> </a:t>
            </a:r>
            <a:r>
              <a:rPr lang="en-US" altLang="zh-CN" dirty="0"/>
              <a:t>to</a:t>
            </a:r>
            <a:r>
              <a:rPr lang="zh-CN" altLang="en-US" dirty="0"/>
              <a:t> </a:t>
            </a:r>
            <a:r>
              <a:rPr lang="en-US" altLang="zh-CN" dirty="0"/>
              <a:t>first</a:t>
            </a:r>
            <a:r>
              <a:rPr lang="zh-CN" altLang="en-US" dirty="0"/>
              <a:t> </a:t>
            </a:r>
            <a:r>
              <a:rPr lang="en-GB" altLang="zh-CN" dirty="0"/>
              <a:t>obtain </a:t>
            </a:r>
            <a:r>
              <a:rPr lang="en-US" altLang="zh-CN" dirty="0"/>
              <a:t>the</a:t>
            </a:r>
            <a:r>
              <a:rPr lang="zh-CN" altLang="en-US" dirty="0"/>
              <a:t> </a:t>
            </a:r>
            <a:r>
              <a:rPr lang="en-GB" altLang="zh-CN" dirty="0"/>
              <a:t>node embeddings using message passing modules, and finds </a:t>
            </a:r>
            <a:r>
              <a:rPr lang="en-US" altLang="zh-CN" dirty="0"/>
              <a:t>multiple</a:t>
            </a:r>
            <a:r>
              <a:rPr lang="en-GB" altLang="zh-CN" dirty="0"/>
              <a:t> clusters according to the node embeddings</a:t>
            </a:r>
            <a:r>
              <a:rPr lang="en-US" altLang="zh-CN" dirty="0"/>
              <a:t>.</a:t>
            </a:r>
            <a:r>
              <a:rPr lang="zh-CN" altLang="en-US" dirty="0"/>
              <a:t> </a:t>
            </a:r>
            <a:r>
              <a:rPr lang="en-GB" altLang="zh-CN" dirty="0"/>
              <a:t>Next, we treat each cluster as a node with features being the graph embedding of this cluster, then iteratively applying the message passing and clustering operations until there are only one graph embedding.</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35</a:t>
            </a:fld>
            <a:endParaRPr lang="zh-CN" altLang="en-US"/>
          </a:p>
        </p:txBody>
      </p:sp>
    </p:spTree>
    <p:extLst>
      <p:ext uri="{BB962C8B-B14F-4D97-AF65-F5344CB8AC3E}">
        <p14:creationId xmlns:p14="http://schemas.microsoft.com/office/powerpoint/2010/main" val="4028552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In</a:t>
            </a:r>
            <a:r>
              <a:rPr lang="zh-CN" altLang="en-US" dirty="0"/>
              <a:t> </a:t>
            </a:r>
            <a:r>
              <a:rPr lang="en-US" altLang="zh-CN" dirty="0"/>
              <a:t>this</a:t>
            </a:r>
            <a:r>
              <a:rPr lang="zh-CN" altLang="en-US" dirty="0"/>
              <a:t> </a:t>
            </a:r>
            <a:r>
              <a:rPr lang="en-US" altLang="zh-CN" dirty="0"/>
              <a:t>paper,</a:t>
            </a:r>
            <a:r>
              <a:rPr lang="zh-CN" altLang="en-US" dirty="0"/>
              <a:t> </a:t>
            </a:r>
            <a:r>
              <a:rPr lang="en-GB" altLang="zh-CN" dirty="0"/>
              <a:t>we focus on the whole graph embedding</a:t>
            </a:r>
            <a:r>
              <a:rPr lang="en-US" altLang="zh-CN" dirty="0"/>
              <a:t>,</a:t>
            </a:r>
            <a:r>
              <a:rPr lang="zh-CN" altLang="en-US" dirty="0"/>
              <a:t> </a:t>
            </a:r>
            <a:r>
              <a:rPr lang="en-GB" altLang="zh-CN" dirty="0"/>
              <a:t>which is oftentimes computed on a sensitive graph</a:t>
            </a:r>
            <a:r>
              <a:rPr lang="en-US" altLang="zh-CN" dirty="0"/>
              <a:t>.</a:t>
            </a:r>
            <a:r>
              <a:rPr lang="zh-CN" altLang="en-US" dirty="0"/>
              <a:t> </a:t>
            </a:r>
            <a:r>
              <a:rPr lang="en-GB" altLang="zh-CN" dirty="0"/>
              <a:t>Such graph embedding is empirically considered sanitized since the whole graph is compressed to a single vector. In practice, it has been shared with third parties to conduct downstream graph analysis tasks.</a:t>
            </a:r>
            <a:r>
              <a:rPr lang="zh-CN" altLang="en-US" dirty="0"/>
              <a:t> </a:t>
            </a:r>
            <a:r>
              <a:rPr lang="en-GB" altLang="zh-CN" dirty="0"/>
              <a:t>For example, the graph data owner can calculate the graph embeddings locally and upload them to the Embedding Projector service provided by Google to visually explore the properties of the graph embeddings.</a:t>
            </a:r>
          </a:p>
          <a:p>
            <a:r>
              <a:rPr lang="en-US" altLang="zh-CN" dirty="0"/>
              <a:t>However,</a:t>
            </a:r>
            <a:r>
              <a:rPr lang="zh-CN" altLang="en-US" dirty="0"/>
              <a:t> </a:t>
            </a:r>
            <a:r>
              <a:rPr lang="en-US" altLang="zh-CN" dirty="0"/>
              <a:t>we</a:t>
            </a:r>
            <a:r>
              <a:rPr lang="zh-CN" altLang="en-US" dirty="0"/>
              <a:t> </a:t>
            </a:r>
            <a:r>
              <a:rPr lang="en-US" altLang="zh-CN" dirty="0"/>
              <a:t>show</a:t>
            </a:r>
            <a:r>
              <a:rPr lang="zh-CN" altLang="en-US" dirty="0"/>
              <a:t> </a:t>
            </a:r>
            <a:r>
              <a:rPr lang="en-US" altLang="zh-CN" dirty="0"/>
              <a:t>in</a:t>
            </a:r>
            <a:r>
              <a:rPr lang="zh-CN" altLang="en-US" dirty="0"/>
              <a:t> </a:t>
            </a:r>
            <a:r>
              <a:rPr lang="en-US" altLang="zh-CN" dirty="0"/>
              <a:t>this</a:t>
            </a:r>
            <a:r>
              <a:rPr lang="zh-CN" altLang="en-US" dirty="0"/>
              <a:t> </a:t>
            </a:r>
            <a:r>
              <a:rPr lang="en-US" altLang="zh-CN" dirty="0"/>
              <a:t>paper</a:t>
            </a:r>
            <a:r>
              <a:rPr lang="zh-CN" altLang="en-US" dirty="0"/>
              <a:t> </a:t>
            </a:r>
            <a:r>
              <a:rPr lang="en-US" altLang="zh-CN" dirty="0"/>
              <a:t>that</a:t>
            </a:r>
            <a:r>
              <a:rPr lang="zh-CN" altLang="en-US" dirty="0"/>
              <a:t> </a:t>
            </a:r>
            <a:r>
              <a:rPr lang="en-US" altLang="zh-CN" dirty="0"/>
              <a:t>the</a:t>
            </a:r>
            <a:r>
              <a:rPr lang="zh-CN" altLang="en-US" dirty="0"/>
              <a:t> </a:t>
            </a:r>
            <a:r>
              <a:rPr lang="en-US" altLang="zh-CN" dirty="0"/>
              <a:t>graph</a:t>
            </a:r>
            <a:r>
              <a:rPr lang="zh-CN" altLang="en-US" dirty="0"/>
              <a:t> </a:t>
            </a:r>
            <a:r>
              <a:rPr lang="en-US" altLang="zh-CN" dirty="0"/>
              <a:t>embedding</a:t>
            </a:r>
            <a:r>
              <a:rPr lang="zh-CN" altLang="en-US" dirty="0"/>
              <a:t> </a:t>
            </a:r>
            <a:r>
              <a:rPr lang="en-US" altLang="zh-CN" dirty="0"/>
              <a:t>can</a:t>
            </a:r>
            <a:r>
              <a:rPr lang="zh-CN" altLang="en-US" dirty="0"/>
              <a:t> </a:t>
            </a:r>
            <a:r>
              <a:rPr lang="en-US" altLang="zh-CN" dirty="0"/>
              <a:t>leak</a:t>
            </a:r>
            <a:r>
              <a:rPr lang="zh-CN" altLang="en-US" dirty="0"/>
              <a:t> </a:t>
            </a:r>
            <a:r>
              <a:rPr lang="en-US" altLang="zh-CN" dirty="0"/>
              <a:t>much</a:t>
            </a:r>
            <a:r>
              <a:rPr lang="zh-CN" altLang="en-US" dirty="0"/>
              <a:t> </a:t>
            </a:r>
            <a:r>
              <a:rPr lang="en-US" altLang="zh-CN" dirty="0"/>
              <a:t>information</a:t>
            </a:r>
            <a:r>
              <a:rPr lang="zh-CN" altLang="en-US" dirty="0"/>
              <a:t> </a:t>
            </a:r>
            <a:r>
              <a:rPr lang="en-US" altLang="zh-CN" dirty="0"/>
              <a:t>about</a:t>
            </a:r>
            <a:r>
              <a:rPr lang="zh-CN" altLang="en-US" dirty="0"/>
              <a:t> </a:t>
            </a:r>
            <a:r>
              <a:rPr lang="en-US" altLang="zh-CN" dirty="0"/>
              <a:t>the</a:t>
            </a:r>
            <a:r>
              <a:rPr lang="zh-CN" altLang="en-US" dirty="0"/>
              <a:t> </a:t>
            </a:r>
            <a:r>
              <a:rPr lang="en-US" altLang="zh-CN" dirty="0"/>
              <a:t>target</a:t>
            </a:r>
            <a:r>
              <a:rPr lang="zh-CN" altLang="en-US" dirty="0"/>
              <a:t> </a:t>
            </a:r>
            <a:r>
              <a:rPr lang="en-US" altLang="zh-CN" dirty="0"/>
              <a:t>graph</a:t>
            </a:r>
            <a:r>
              <a:rPr lang="zh-CN" altLang="en-US" dirty="0"/>
              <a:t> </a:t>
            </a:r>
            <a:r>
              <a:rPr lang="en-US" altLang="zh-CN" dirty="0"/>
              <a:t>by</a:t>
            </a:r>
            <a:r>
              <a:rPr lang="zh-CN" altLang="en-US" dirty="0"/>
              <a:t> </a:t>
            </a:r>
            <a:r>
              <a:rPr lang="en-US" altLang="zh-CN" dirty="0"/>
              <a:t>conducting</a:t>
            </a:r>
            <a:r>
              <a:rPr lang="zh-CN" altLang="en-US" dirty="0"/>
              <a:t> </a:t>
            </a:r>
            <a:r>
              <a:rPr lang="en-US" altLang="zh-CN" dirty="0"/>
              <a:t>three</a:t>
            </a:r>
            <a:r>
              <a:rPr lang="zh-CN" altLang="en-US" dirty="0"/>
              <a:t> </a:t>
            </a:r>
            <a:r>
              <a:rPr lang="en-US" altLang="zh-CN" dirty="0"/>
              <a:t>new</a:t>
            </a:r>
            <a:r>
              <a:rPr lang="zh-CN" altLang="en-US" dirty="0"/>
              <a:t> </a:t>
            </a:r>
            <a:r>
              <a:rPr lang="en-US" altLang="zh-CN" dirty="0"/>
              <a:t>inference</a:t>
            </a:r>
            <a:r>
              <a:rPr lang="zh-CN" altLang="en-US" dirty="0"/>
              <a:t> </a:t>
            </a:r>
            <a:r>
              <a:rPr lang="en-US" altLang="zh-CN" dirty="0"/>
              <a:t>attacks:</a:t>
            </a:r>
            <a:r>
              <a:rPr lang="zh-CN" altLang="en-US" dirty="0"/>
              <a:t> </a:t>
            </a:r>
            <a:r>
              <a:rPr lang="en-US" altLang="zh-CN" dirty="0"/>
              <a:t>Property</a:t>
            </a:r>
            <a:r>
              <a:rPr lang="zh-CN" altLang="en-US" dirty="0"/>
              <a:t> </a:t>
            </a:r>
            <a:r>
              <a:rPr lang="en-US" altLang="zh-CN" dirty="0"/>
              <a:t>inference</a:t>
            </a:r>
            <a:r>
              <a:rPr lang="zh-CN" altLang="en-US" dirty="0"/>
              <a:t> </a:t>
            </a:r>
            <a:r>
              <a:rPr lang="en-US" altLang="zh-CN" dirty="0"/>
              <a:t>attack,</a:t>
            </a:r>
            <a:r>
              <a:rPr lang="zh-CN" altLang="en-US" dirty="0"/>
              <a:t> </a:t>
            </a:r>
            <a:r>
              <a:rPr lang="en-US" altLang="zh-CN" dirty="0"/>
              <a:t>subgraph</a:t>
            </a:r>
            <a:r>
              <a:rPr lang="zh-CN" altLang="en-US" dirty="0"/>
              <a:t> </a:t>
            </a:r>
            <a:r>
              <a:rPr lang="en-US" altLang="zh-CN" dirty="0"/>
              <a:t>inference</a:t>
            </a:r>
            <a:r>
              <a:rPr lang="zh-CN" altLang="en-US" dirty="0"/>
              <a:t> </a:t>
            </a:r>
            <a:r>
              <a:rPr lang="en-US" altLang="zh-CN" dirty="0"/>
              <a:t>attack,</a:t>
            </a:r>
            <a:r>
              <a:rPr lang="zh-CN" altLang="en-US" dirty="0"/>
              <a:t> </a:t>
            </a:r>
            <a:r>
              <a:rPr lang="en-US" altLang="zh-CN" dirty="0"/>
              <a:t>and</a:t>
            </a:r>
            <a:r>
              <a:rPr lang="zh-CN" altLang="en-US" dirty="0"/>
              <a:t> </a:t>
            </a:r>
            <a:r>
              <a:rPr lang="en-US" altLang="zh-CN" dirty="0"/>
              <a:t>graph</a:t>
            </a:r>
            <a:r>
              <a:rPr lang="zh-CN" altLang="en-US" dirty="0"/>
              <a:t> </a:t>
            </a:r>
            <a:r>
              <a:rPr lang="en-US" altLang="zh-CN" dirty="0"/>
              <a:t>reconstruction</a:t>
            </a:r>
            <a:r>
              <a:rPr lang="zh-CN" altLang="en-US" dirty="0"/>
              <a:t> </a:t>
            </a:r>
            <a:r>
              <a:rPr lang="en-US" altLang="zh-CN" dirty="0"/>
              <a:t>attack.</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36</a:t>
            </a:fld>
            <a:endParaRPr lang="zh-CN" altLang="en-US"/>
          </a:p>
        </p:txBody>
      </p:sp>
    </p:spTree>
    <p:extLst>
      <p:ext uri="{BB962C8B-B14F-4D97-AF65-F5344CB8AC3E}">
        <p14:creationId xmlns:p14="http://schemas.microsoft.com/office/powerpoint/2010/main" val="37143736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t>The</a:t>
            </a:r>
            <a:r>
              <a:rPr lang="zh-CN" altLang="en-US" sz="1200" dirty="0"/>
              <a:t> </a:t>
            </a:r>
            <a:r>
              <a:rPr lang="en-US" altLang="zh-CN" sz="1200" dirty="0"/>
              <a:t>objective</a:t>
            </a:r>
            <a:r>
              <a:rPr lang="zh-CN" altLang="en-US" sz="1200" dirty="0"/>
              <a:t> </a:t>
            </a:r>
            <a:r>
              <a:rPr lang="en-US" altLang="zh-CN" sz="1200" dirty="0"/>
              <a:t>of</a:t>
            </a:r>
            <a:r>
              <a:rPr lang="zh-CN" altLang="en-US" sz="1200" dirty="0"/>
              <a:t> </a:t>
            </a:r>
            <a:r>
              <a:rPr lang="en-US" altLang="zh-CN" sz="1200" dirty="0"/>
              <a:t>the</a:t>
            </a:r>
            <a:r>
              <a:rPr lang="zh-CN" altLang="en-US" sz="1200" dirty="0"/>
              <a:t> </a:t>
            </a:r>
            <a:r>
              <a:rPr lang="en-US" altLang="zh-CN" sz="1200" dirty="0"/>
              <a:t>property</a:t>
            </a:r>
            <a:r>
              <a:rPr lang="zh-CN" altLang="en-US" sz="1200" dirty="0"/>
              <a:t> </a:t>
            </a:r>
            <a:r>
              <a:rPr lang="en-US" altLang="zh-CN" sz="1200" dirty="0"/>
              <a:t>inference</a:t>
            </a:r>
            <a:r>
              <a:rPr lang="zh-CN" altLang="en-US" sz="1200" dirty="0"/>
              <a:t> </a:t>
            </a:r>
            <a:r>
              <a:rPr lang="en-US" altLang="zh-CN" sz="1200" dirty="0"/>
              <a:t>attack</a:t>
            </a:r>
            <a:r>
              <a:rPr lang="zh-CN" altLang="en-US" sz="1200" dirty="0"/>
              <a:t> </a:t>
            </a:r>
            <a:r>
              <a:rPr lang="en-US" altLang="zh-CN" sz="1200" dirty="0"/>
              <a:t>is</a:t>
            </a:r>
            <a:r>
              <a:rPr lang="zh-CN" altLang="en-US" sz="1200" dirty="0"/>
              <a:t> </a:t>
            </a:r>
            <a:r>
              <a:rPr lang="en-US" altLang="zh-CN" sz="1200" dirty="0"/>
              <a:t>that,</a:t>
            </a:r>
            <a:r>
              <a:rPr lang="zh-CN" altLang="en-US" sz="1200" dirty="0"/>
              <a:t> </a:t>
            </a:r>
            <a:r>
              <a:rPr lang="en-US" altLang="zh-CN" sz="1200" dirty="0">
                <a:latin typeface="Arial" panose="020B0604020202020204" pitchFamily="34" charset="0"/>
                <a:cs typeface="Arial" panose="020B0604020202020204" pitchFamily="34" charset="0"/>
              </a:rPr>
              <a:t>given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embedding,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infer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basic</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properties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of</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such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density,</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number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of</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nodes,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number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of</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edges.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latin typeface="Arial" panose="020B0604020202020204" pitchFamily="34" charset="0"/>
                <a:cs typeface="Arial" panose="020B0604020202020204" pitchFamily="34" charset="0"/>
              </a:rPr>
              <a:t>To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achieve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this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goal,</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we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use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multi-output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classifier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attack</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model.</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attack</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model</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consists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of</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feature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extractor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multiple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output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layers,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each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output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layer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predict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one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property.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latin typeface="Arial" panose="020B0604020202020204" pitchFamily="34" charset="0"/>
                <a:cs typeface="Arial" panose="020B0604020202020204" pitchFamily="34" charset="0"/>
              </a:rPr>
              <a:t>To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train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attack</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model,</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we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can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use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of</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auxiliary</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that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comes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from</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either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same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different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distributions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p>
          <a:p>
            <a:pPr marL="0" indent="0">
              <a:buFont typeface="Arial" panose="020B0604020202020204" pitchFamily="34" charset="0"/>
              <a:buNone/>
            </a:pPr>
            <a:endParaRPr lang="zh-CN" altLang="en-US" sz="1200"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37</a:t>
            </a:fld>
            <a:endParaRPr lang="zh-CN" altLang="en-US"/>
          </a:p>
        </p:txBody>
      </p:sp>
    </p:spTree>
    <p:extLst>
      <p:ext uri="{BB962C8B-B14F-4D97-AF65-F5344CB8AC3E}">
        <p14:creationId xmlns:p14="http://schemas.microsoft.com/office/powerpoint/2010/main" val="737218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a:buFont typeface="Arial" panose="020B0604020202020204" pitchFamily="34" charset="0"/>
              <a:buNone/>
            </a:pPr>
            <a:r>
              <a:rPr lang="en-US" altLang="zh-CN" sz="1200" dirty="0"/>
              <a:t>This</a:t>
            </a:r>
            <a:r>
              <a:rPr lang="zh-CN" altLang="en-US" sz="1200" dirty="0"/>
              <a:t> </a:t>
            </a:r>
            <a:r>
              <a:rPr lang="en-US" altLang="zh-CN" sz="1200" dirty="0"/>
              <a:t>is</a:t>
            </a:r>
            <a:r>
              <a:rPr lang="zh-CN" altLang="en-US" sz="1200" dirty="0"/>
              <a:t> </a:t>
            </a:r>
            <a:r>
              <a:rPr lang="en-US" altLang="zh-CN" sz="1200" dirty="0"/>
              <a:t>the</a:t>
            </a:r>
            <a:r>
              <a:rPr lang="zh-CN" altLang="en-US" sz="1200" dirty="0"/>
              <a:t> </a:t>
            </a:r>
            <a:r>
              <a:rPr lang="en-US" altLang="zh-CN" sz="1200" dirty="0"/>
              <a:t>attack</a:t>
            </a:r>
            <a:r>
              <a:rPr lang="zh-CN" altLang="en-US" sz="1200" dirty="0"/>
              <a:t> </a:t>
            </a:r>
            <a:r>
              <a:rPr lang="en-US" altLang="zh-CN" sz="1200" dirty="0"/>
              <a:t>performance.</a:t>
            </a:r>
            <a:r>
              <a:rPr lang="zh-CN" altLang="en-US" sz="1200" dirty="0"/>
              <a:t> </a:t>
            </a:r>
            <a:r>
              <a:rPr lang="en-US" altLang="zh-CN" sz="1200" dirty="0"/>
              <a:t>We</a:t>
            </a:r>
            <a:r>
              <a:rPr lang="zh-CN" altLang="en-US" sz="1200" dirty="0"/>
              <a:t> </a:t>
            </a:r>
            <a:r>
              <a:rPr lang="en-US" altLang="zh-CN" sz="1200" dirty="0"/>
              <a:t>first</a:t>
            </a:r>
            <a:r>
              <a:rPr lang="zh-CN" altLang="en-US" sz="1200" dirty="0"/>
              <a:t> </a:t>
            </a:r>
            <a:r>
              <a:rPr lang="en-US" altLang="zh-CN" sz="1200" dirty="0"/>
              <a:t>bucketize</a:t>
            </a:r>
            <a:r>
              <a:rPr lang="zh-CN" altLang="en-US" sz="1200" dirty="0"/>
              <a:t> </a:t>
            </a:r>
            <a:r>
              <a:rPr lang="en-US" altLang="zh-CN" sz="1200" dirty="0"/>
              <a:t>each</a:t>
            </a:r>
            <a:r>
              <a:rPr lang="zh-CN" altLang="en-US" sz="1200" dirty="0"/>
              <a:t> </a:t>
            </a:r>
            <a:r>
              <a:rPr lang="en-US" altLang="zh-CN" sz="1200" dirty="0"/>
              <a:t>property</a:t>
            </a:r>
            <a:r>
              <a:rPr lang="zh-CN" altLang="en-US" sz="1200" dirty="0"/>
              <a:t> </a:t>
            </a:r>
            <a:r>
              <a:rPr lang="en-US" altLang="zh-CN" sz="1200" dirty="0"/>
              <a:t>into</a:t>
            </a:r>
            <a:r>
              <a:rPr lang="zh-CN" altLang="en-US" sz="1200" dirty="0"/>
              <a:t> </a:t>
            </a:r>
            <a:r>
              <a:rPr lang="en-US" altLang="zh-CN" sz="1200" dirty="0"/>
              <a:t>multiple</a:t>
            </a:r>
            <a:r>
              <a:rPr lang="zh-CN" altLang="en-US" sz="1200" dirty="0"/>
              <a:t> </a:t>
            </a:r>
            <a:r>
              <a:rPr lang="en-US" altLang="zh-CN" sz="1200" dirty="0"/>
              <a:t>bins.</a:t>
            </a:r>
            <a:r>
              <a:rPr lang="zh-CN" altLang="en-US" sz="1200" dirty="0"/>
              <a:t> </a:t>
            </a:r>
            <a:r>
              <a:rPr lang="en-US" altLang="zh-CN" sz="1200" dirty="0"/>
              <a:t>In</a:t>
            </a:r>
            <a:r>
              <a:rPr lang="zh-CN" altLang="en-US" sz="1200" dirty="0"/>
              <a:t> </a:t>
            </a:r>
            <a:r>
              <a:rPr lang="en-US" altLang="zh-CN" sz="1200" dirty="0"/>
              <a:t>this</a:t>
            </a:r>
            <a:r>
              <a:rPr lang="zh-CN" altLang="en-US" sz="1200" dirty="0"/>
              <a:t> </a:t>
            </a:r>
            <a:r>
              <a:rPr lang="en-US" altLang="zh-CN" sz="1200" dirty="0"/>
              <a:t>paper,</a:t>
            </a:r>
            <a:r>
              <a:rPr lang="zh-CN" altLang="en-US" sz="1200" dirty="0"/>
              <a:t> </a:t>
            </a:r>
            <a:r>
              <a:rPr lang="en-US" altLang="zh-CN" sz="1200" dirty="0"/>
              <a:t>we</a:t>
            </a:r>
            <a:r>
              <a:rPr lang="zh-CN" altLang="en-US" sz="1200" dirty="0"/>
              <a:t> </a:t>
            </a:r>
            <a:r>
              <a:rPr lang="en-US" altLang="zh-CN" sz="1200" dirty="0"/>
              <a:t>consider</a:t>
            </a:r>
            <a:r>
              <a:rPr lang="zh-CN" altLang="en-US" sz="1200" dirty="0"/>
              <a:t> </a:t>
            </a:r>
            <a:r>
              <a:rPr lang="en-US" altLang="zh-CN" sz="1200" dirty="0"/>
              <a:t>four</a:t>
            </a:r>
            <a:r>
              <a:rPr lang="zh-CN" altLang="en-US" sz="1200" dirty="0"/>
              <a:t> </a:t>
            </a:r>
            <a:r>
              <a:rPr lang="en-US" altLang="zh-CN" sz="1200" dirty="0" err="1"/>
              <a:t>bucketization</a:t>
            </a:r>
            <a:r>
              <a:rPr lang="zh-CN" altLang="en-US" sz="1200" dirty="0"/>
              <a:t> </a:t>
            </a:r>
            <a:r>
              <a:rPr lang="en-US" altLang="zh-CN" sz="1200" dirty="0"/>
              <a:t>schemes.</a:t>
            </a:r>
          </a:p>
          <a:p>
            <a:pPr marL="0" indent="0">
              <a:buFont typeface="Arial" panose="020B0604020202020204" pitchFamily="34" charset="0"/>
              <a:buNone/>
            </a:pPr>
            <a:r>
              <a:rPr lang="en-US" altLang="zh-CN" sz="1200" dirty="0"/>
              <a:t>We</a:t>
            </a:r>
            <a:r>
              <a:rPr lang="zh-CN" altLang="en-US" sz="1200" dirty="0"/>
              <a:t> </a:t>
            </a:r>
            <a:r>
              <a:rPr lang="en-US" altLang="zh-CN" sz="1200" dirty="0"/>
              <a:t>consider</a:t>
            </a:r>
            <a:r>
              <a:rPr lang="zh-CN" altLang="en-US" sz="1200" dirty="0"/>
              <a:t> </a:t>
            </a:r>
            <a:r>
              <a:rPr lang="en-US" altLang="zh-CN" sz="1200" dirty="0"/>
              <a:t>two</a:t>
            </a:r>
            <a:r>
              <a:rPr lang="zh-CN" altLang="en-US" sz="1200" dirty="0"/>
              <a:t> </a:t>
            </a:r>
            <a:r>
              <a:rPr lang="en-US" altLang="zh-CN" sz="1200" dirty="0"/>
              <a:t>baselines</a:t>
            </a:r>
            <a:r>
              <a:rPr lang="zh-CN" altLang="en-US" sz="1200" dirty="0"/>
              <a:t> </a:t>
            </a:r>
            <a:r>
              <a:rPr lang="en-US" altLang="zh-CN" sz="1200" dirty="0"/>
              <a:t>in</a:t>
            </a:r>
            <a:r>
              <a:rPr lang="zh-CN" altLang="en-US" sz="1200" dirty="0"/>
              <a:t> </a:t>
            </a:r>
            <a:r>
              <a:rPr lang="en-US" altLang="zh-CN" sz="1200" dirty="0"/>
              <a:t>our</a:t>
            </a:r>
            <a:r>
              <a:rPr lang="zh-CN" altLang="en-US" sz="1200" dirty="0"/>
              <a:t> </a:t>
            </a:r>
            <a:r>
              <a:rPr lang="en-US" altLang="zh-CN" sz="1200" dirty="0"/>
              <a:t>experiment.</a:t>
            </a:r>
            <a:r>
              <a:rPr lang="zh-CN" altLang="en-US" sz="1200" dirty="0"/>
              <a:t> </a:t>
            </a:r>
            <a:r>
              <a:rPr lang="en-US" altLang="zh-CN" sz="1200" dirty="0"/>
              <a:t>The</a:t>
            </a:r>
            <a:r>
              <a:rPr lang="zh-CN" altLang="en-US" sz="1200" dirty="0"/>
              <a:t> </a:t>
            </a:r>
            <a:r>
              <a:rPr lang="en-US" altLang="zh-CN" sz="1200" dirty="0"/>
              <a:t>first</a:t>
            </a:r>
            <a:r>
              <a:rPr lang="zh-CN" altLang="en-US" sz="1200" dirty="0"/>
              <a:t> </a:t>
            </a:r>
            <a:r>
              <a:rPr lang="en-US" altLang="zh-CN" sz="1200" dirty="0"/>
              <a:t>baseline</a:t>
            </a:r>
            <a:r>
              <a:rPr lang="zh-CN" altLang="en-US" sz="1200" dirty="0"/>
              <a:t> </a:t>
            </a:r>
            <a:r>
              <a:rPr lang="en-US" altLang="zh-CN" sz="1200" dirty="0"/>
              <a:t>is</a:t>
            </a:r>
            <a:r>
              <a:rPr lang="zh-CN" altLang="en-US" sz="1200" dirty="0"/>
              <a:t> </a:t>
            </a:r>
            <a:r>
              <a:rPr lang="en-US" altLang="zh-CN" sz="1200" dirty="0"/>
              <a:t>random</a:t>
            </a:r>
            <a:r>
              <a:rPr lang="zh-CN" altLang="en-US" sz="1200" dirty="0"/>
              <a:t> </a:t>
            </a:r>
            <a:r>
              <a:rPr lang="en-US" altLang="zh-CN" sz="1200" dirty="0"/>
              <a:t>guessing.</a:t>
            </a:r>
            <a:r>
              <a:rPr lang="zh-CN" altLang="en-US" sz="1200" dirty="0"/>
              <a:t> </a:t>
            </a:r>
            <a:r>
              <a:rPr lang="en-US" altLang="zh-CN" sz="1200" dirty="0"/>
              <a:t>The</a:t>
            </a:r>
            <a:r>
              <a:rPr lang="zh-CN" altLang="en-US" sz="1200" dirty="0"/>
              <a:t> </a:t>
            </a:r>
            <a:r>
              <a:rPr lang="en-US" altLang="zh-CN" sz="1200" dirty="0"/>
              <a:t>other</a:t>
            </a:r>
            <a:r>
              <a:rPr lang="zh-CN" altLang="en-US" sz="1200" dirty="0"/>
              <a:t> </a:t>
            </a:r>
            <a:r>
              <a:rPr lang="en-US" altLang="zh-CN" sz="1200" dirty="0"/>
              <a:t>baseline</a:t>
            </a:r>
            <a:r>
              <a:rPr lang="zh-CN" altLang="en-US" sz="1200" dirty="0"/>
              <a:t> </a:t>
            </a:r>
            <a:r>
              <a:rPr lang="en-US" altLang="zh-CN" sz="1200" dirty="0"/>
              <a:t>is</a:t>
            </a:r>
            <a:r>
              <a:rPr lang="zh-CN" altLang="en-US" sz="1200" dirty="0"/>
              <a:t> </a:t>
            </a:r>
            <a:r>
              <a:rPr lang="en-US" altLang="zh-CN" sz="1200" dirty="0"/>
              <a:t>to</a:t>
            </a:r>
            <a:r>
              <a:rPr lang="zh-CN" altLang="en-US" sz="1200" dirty="0"/>
              <a:t> </a:t>
            </a:r>
            <a:r>
              <a:rPr lang="en-US" altLang="zh-CN" sz="1200" dirty="0"/>
              <a:t>directly</a:t>
            </a:r>
            <a:r>
              <a:rPr lang="zh-CN" altLang="en-US" sz="1200" dirty="0"/>
              <a:t> </a:t>
            </a:r>
            <a:r>
              <a:rPr lang="en-US" altLang="zh-CN" sz="1200" dirty="0"/>
              <a:t>summarizing</a:t>
            </a:r>
            <a:r>
              <a:rPr lang="zh-CN" altLang="en-US" sz="1200" dirty="0"/>
              <a:t> </a:t>
            </a:r>
            <a:r>
              <a:rPr lang="en-US" altLang="zh-CN" sz="1200" dirty="0"/>
              <a:t>the</a:t>
            </a:r>
            <a:r>
              <a:rPr lang="zh-CN" altLang="en-US" sz="1200" dirty="0"/>
              <a:t> </a:t>
            </a:r>
            <a:r>
              <a:rPr lang="en-US" altLang="zh-CN" sz="1200" dirty="0"/>
              <a:t>properties</a:t>
            </a:r>
            <a:r>
              <a:rPr lang="zh-CN" altLang="en-US" sz="1200" dirty="0"/>
              <a:t> </a:t>
            </a:r>
            <a:r>
              <a:rPr lang="en-US" altLang="zh-CN" sz="1200" dirty="0"/>
              <a:t>from</a:t>
            </a:r>
            <a:r>
              <a:rPr lang="zh-CN" altLang="en-US" sz="1200" dirty="0"/>
              <a:t> </a:t>
            </a:r>
            <a:r>
              <a:rPr lang="en-US" altLang="zh-CN" sz="1200" dirty="0"/>
              <a:t>the</a:t>
            </a:r>
            <a:r>
              <a:rPr lang="zh-CN" altLang="en-US" sz="1200" dirty="0"/>
              <a:t> </a:t>
            </a:r>
            <a:r>
              <a:rPr lang="en-US" altLang="zh-CN" sz="1200" dirty="0"/>
              <a:t>auxiliary</a:t>
            </a:r>
            <a:r>
              <a:rPr lang="zh-CN" altLang="en-US" sz="1200" dirty="0"/>
              <a:t> </a:t>
            </a:r>
            <a:r>
              <a:rPr lang="en-US" altLang="zh-CN" sz="1200" dirty="0"/>
              <a:t>dataset</a:t>
            </a:r>
            <a:r>
              <a:rPr lang="zh-CN" altLang="en-US" sz="1200" dirty="0"/>
              <a:t> </a:t>
            </a:r>
            <a:r>
              <a:rPr lang="en-US" altLang="zh-CN" sz="1200" dirty="0"/>
              <a:t>instead</a:t>
            </a:r>
            <a:r>
              <a:rPr lang="zh-CN" altLang="en-US" sz="1200" dirty="0"/>
              <a:t> </a:t>
            </a:r>
            <a:r>
              <a:rPr lang="en-US" altLang="zh-CN" sz="1200" dirty="0"/>
              <a:t>of</a:t>
            </a:r>
            <a:r>
              <a:rPr lang="zh-CN" altLang="en-US" sz="1200" dirty="0"/>
              <a:t> </a:t>
            </a:r>
            <a:r>
              <a:rPr lang="en-US" altLang="zh-CN" sz="1200" dirty="0"/>
              <a:t>training</a:t>
            </a:r>
            <a:r>
              <a:rPr lang="zh-CN" altLang="en-US" sz="1200" dirty="0"/>
              <a:t> </a:t>
            </a:r>
            <a:r>
              <a:rPr lang="en-US" altLang="zh-CN" sz="1200" dirty="0"/>
              <a:t>a</a:t>
            </a:r>
            <a:r>
              <a:rPr lang="zh-CN" altLang="en-US" sz="1200" dirty="0"/>
              <a:t> </a:t>
            </a:r>
            <a:r>
              <a:rPr lang="en-US" altLang="zh-CN" sz="1200" dirty="0"/>
              <a:t>classifier.</a:t>
            </a:r>
            <a:r>
              <a:rPr lang="zh-CN" altLang="en-US" sz="1200" dirty="0"/>
              <a:t> </a:t>
            </a:r>
            <a:r>
              <a:rPr lang="en-US" altLang="zh-CN" sz="1200" dirty="0"/>
              <a:t>Concretely,</a:t>
            </a:r>
            <a:r>
              <a:rPr lang="zh-CN" altLang="en-US" sz="1200" dirty="0"/>
              <a:t> </a:t>
            </a:r>
            <a:r>
              <a:rPr lang="en-US" altLang="zh-CN" sz="1200" dirty="0"/>
              <a:t>we</a:t>
            </a:r>
            <a:r>
              <a:rPr lang="zh-CN" altLang="en-US" sz="1200" dirty="0"/>
              <a:t> </a:t>
            </a:r>
            <a:r>
              <a:rPr lang="en-US" altLang="zh-CN" sz="1200" dirty="0"/>
              <a:t>calculate</a:t>
            </a:r>
            <a:r>
              <a:rPr lang="zh-CN" altLang="en-US" sz="1200" dirty="0"/>
              <a:t> </a:t>
            </a:r>
            <a:r>
              <a:rPr lang="en-US" altLang="zh-CN" sz="1200" dirty="0"/>
              <a:t>the</a:t>
            </a:r>
            <a:r>
              <a:rPr lang="zh-CN" altLang="en-US" sz="1200" dirty="0"/>
              <a:t> </a:t>
            </a:r>
            <a:r>
              <a:rPr lang="en-US" altLang="zh-CN" sz="1200" dirty="0"/>
              <a:t>average</a:t>
            </a:r>
            <a:r>
              <a:rPr lang="zh-CN" altLang="en-US" sz="1200" dirty="0"/>
              <a:t> </a:t>
            </a:r>
            <a:r>
              <a:rPr lang="en-US" altLang="zh-CN" sz="1200" dirty="0"/>
              <a:t>property</a:t>
            </a:r>
            <a:r>
              <a:rPr lang="zh-CN" altLang="en-US" sz="1200" dirty="0"/>
              <a:t> </a:t>
            </a:r>
            <a:r>
              <a:rPr lang="en-US" altLang="zh-CN" sz="1200" dirty="0"/>
              <a:t>from</a:t>
            </a:r>
            <a:r>
              <a:rPr lang="zh-CN" altLang="en-US" sz="1200" dirty="0"/>
              <a:t> </a:t>
            </a:r>
            <a:r>
              <a:rPr lang="en-US" altLang="zh-CN" sz="1200" dirty="0"/>
              <a:t>the</a:t>
            </a:r>
            <a:r>
              <a:rPr lang="zh-CN" altLang="en-US" sz="1200" dirty="0"/>
              <a:t> </a:t>
            </a:r>
            <a:r>
              <a:rPr lang="en-US" altLang="zh-CN" sz="1200" dirty="0"/>
              <a:t>auxiliary</a:t>
            </a:r>
            <a:r>
              <a:rPr lang="zh-CN" altLang="en-US" sz="1200" dirty="0"/>
              <a:t> </a:t>
            </a:r>
            <a:r>
              <a:rPr lang="en-US" altLang="zh-CN" sz="1200" dirty="0"/>
              <a:t>dataset</a:t>
            </a:r>
            <a:r>
              <a:rPr lang="zh-CN" altLang="en-US" sz="1200" dirty="0"/>
              <a:t> </a:t>
            </a:r>
            <a:r>
              <a:rPr lang="en-US" altLang="zh-CN" sz="1200" dirty="0"/>
              <a:t>and</a:t>
            </a:r>
            <a:r>
              <a:rPr lang="zh-CN" altLang="en-US" sz="1200" dirty="0"/>
              <a:t> </a:t>
            </a:r>
            <a:r>
              <a:rPr lang="en-US" altLang="zh-CN" sz="1200" dirty="0"/>
              <a:t>use</a:t>
            </a:r>
            <a:r>
              <a:rPr lang="zh-CN" altLang="en-US" sz="1200" dirty="0"/>
              <a:t> </a:t>
            </a:r>
            <a:r>
              <a:rPr lang="en-US" altLang="zh-CN" sz="1200" dirty="0"/>
              <a:t>them</a:t>
            </a:r>
            <a:r>
              <a:rPr lang="zh-CN" altLang="en-US" sz="1200" dirty="0"/>
              <a:t> </a:t>
            </a:r>
            <a:r>
              <a:rPr lang="en-US" altLang="zh-CN" sz="1200" dirty="0"/>
              <a:t>for</a:t>
            </a:r>
            <a:r>
              <a:rPr lang="zh-CN" altLang="en-US" sz="1200" dirty="0"/>
              <a:t> </a:t>
            </a:r>
            <a:r>
              <a:rPr lang="en-US" altLang="zh-CN" sz="1200" dirty="0"/>
              <a:t>predicting</a:t>
            </a:r>
            <a:r>
              <a:rPr lang="zh-CN" altLang="en-US" sz="1200" dirty="0"/>
              <a:t> </a:t>
            </a:r>
            <a:r>
              <a:rPr lang="en-US" altLang="zh-CN" sz="1200" dirty="0"/>
              <a:t>the</a:t>
            </a:r>
            <a:r>
              <a:rPr lang="zh-CN" altLang="en-US" sz="1200" dirty="0"/>
              <a:t> </a:t>
            </a:r>
            <a:r>
              <a:rPr lang="en-US" altLang="zh-CN" sz="1200" dirty="0"/>
              <a:t>property</a:t>
            </a:r>
            <a:r>
              <a:rPr lang="zh-CN" altLang="en-US" sz="1200" dirty="0"/>
              <a:t> </a:t>
            </a:r>
            <a:r>
              <a:rPr lang="en-US" altLang="zh-CN" sz="1200" dirty="0"/>
              <a:t>of</a:t>
            </a:r>
            <a:r>
              <a:rPr lang="zh-CN" altLang="en-US" sz="1200" dirty="0"/>
              <a:t> </a:t>
            </a:r>
            <a:r>
              <a:rPr lang="en-US" altLang="zh-CN" sz="1200" dirty="0"/>
              <a:t>the</a:t>
            </a:r>
            <a:r>
              <a:rPr lang="zh-CN" altLang="en-US" sz="1200" dirty="0"/>
              <a:t> </a:t>
            </a:r>
            <a:r>
              <a:rPr lang="en-US" altLang="zh-CN" sz="1200" dirty="0"/>
              <a:t>target</a:t>
            </a:r>
            <a:r>
              <a:rPr lang="zh-CN" altLang="en-US" sz="1200" dirty="0"/>
              <a:t> </a:t>
            </a:r>
            <a:r>
              <a:rPr lang="en-US" altLang="zh-CN" sz="1200" dirty="0"/>
              <a:t>graph.</a:t>
            </a:r>
          </a:p>
          <a:p>
            <a:pPr marL="0" indent="0">
              <a:buFont typeface="Arial" panose="020B0604020202020204" pitchFamily="34" charset="0"/>
              <a:buNone/>
            </a:pPr>
            <a:r>
              <a:rPr lang="en-US" altLang="zh-CN" sz="1200" dirty="0"/>
              <a:t>We</a:t>
            </a:r>
            <a:r>
              <a:rPr lang="zh-CN" altLang="en-US" sz="1200" dirty="0"/>
              <a:t> </a:t>
            </a:r>
            <a:r>
              <a:rPr lang="en-US" altLang="zh-CN" sz="1200" dirty="0"/>
              <a:t>also</a:t>
            </a:r>
            <a:r>
              <a:rPr lang="zh-CN" altLang="en-US" sz="1200" dirty="0"/>
              <a:t> </a:t>
            </a:r>
            <a:r>
              <a:rPr lang="en-US" altLang="zh-CN" sz="1200" dirty="0"/>
              <a:t>consider</a:t>
            </a:r>
            <a:r>
              <a:rPr lang="zh-CN" altLang="en-US" sz="1200" dirty="0"/>
              <a:t> </a:t>
            </a:r>
            <a:r>
              <a:rPr lang="en-US" altLang="zh-CN" sz="1200" dirty="0"/>
              <a:t>three</a:t>
            </a:r>
            <a:r>
              <a:rPr lang="zh-CN" altLang="en-US" sz="1200" dirty="0"/>
              <a:t> </a:t>
            </a:r>
            <a:r>
              <a:rPr lang="en-US" altLang="zh-CN" sz="1200" dirty="0"/>
              <a:t>pooling</a:t>
            </a:r>
            <a:r>
              <a:rPr lang="zh-CN" altLang="en-US" sz="1200" dirty="0"/>
              <a:t> </a:t>
            </a:r>
            <a:r>
              <a:rPr lang="en-US" altLang="zh-CN" sz="1200" dirty="0"/>
              <a:t>methods,</a:t>
            </a:r>
            <a:r>
              <a:rPr lang="zh-CN" altLang="en-US" sz="1200" dirty="0"/>
              <a:t> </a:t>
            </a:r>
            <a:r>
              <a:rPr lang="en-US" altLang="zh-CN" sz="1200" dirty="0"/>
              <a:t>where</a:t>
            </a:r>
            <a:r>
              <a:rPr lang="zh-CN" altLang="en-US" sz="1200" dirty="0"/>
              <a:t> </a:t>
            </a:r>
            <a:r>
              <a:rPr lang="en-US" altLang="zh-CN" sz="1200" dirty="0"/>
              <a:t>the</a:t>
            </a:r>
            <a:r>
              <a:rPr lang="zh-CN" altLang="en-US" sz="1200" dirty="0"/>
              <a:t> </a:t>
            </a:r>
            <a:r>
              <a:rPr lang="en-US" altLang="zh-CN" sz="1200" dirty="0" err="1"/>
              <a:t>MeanPool</a:t>
            </a:r>
            <a:r>
              <a:rPr lang="zh-CN" altLang="en-US" sz="1200" dirty="0"/>
              <a:t> </a:t>
            </a:r>
            <a:r>
              <a:rPr lang="en-US" altLang="zh-CN" sz="1200" dirty="0"/>
              <a:t>is</a:t>
            </a:r>
            <a:r>
              <a:rPr lang="zh-CN" altLang="en-US" sz="1200" dirty="0"/>
              <a:t> </a:t>
            </a:r>
            <a:r>
              <a:rPr lang="en-US" altLang="zh-CN" sz="1200" dirty="0"/>
              <a:t>global</a:t>
            </a:r>
            <a:r>
              <a:rPr lang="zh-CN" altLang="en-US" sz="1200" dirty="0"/>
              <a:t> </a:t>
            </a:r>
            <a:r>
              <a:rPr lang="en-US" altLang="zh-CN" sz="1200" dirty="0"/>
              <a:t>pooling,</a:t>
            </a:r>
            <a:r>
              <a:rPr lang="zh-CN" altLang="en-US" sz="1200" dirty="0"/>
              <a:t> </a:t>
            </a:r>
            <a:r>
              <a:rPr lang="en-US" altLang="zh-CN" sz="1200" dirty="0" err="1"/>
              <a:t>DiffPool</a:t>
            </a:r>
            <a:r>
              <a:rPr lang="zh-CN" altLang="en-US" sz="1200" dirty="0"/>
              <a:t> </a:t>
            </a:r>
            <a:r>
              <a:rPr lang="en-US" altLang="zh-CN" sz="1200" dirty="0"/>
              <a:t>and</a:t>
            </a:r>
            <a:r>
              <a:rPr lang="zh-CN" altLang="en-US" sz="1200" dirty="0"/>
              <a:t> </a:t>
            </a:r>
            <a:r>
              <a:rPr lang="en-US" altLang="zh-CN" sz="1200" dirty="0" err="1"/>
              <a:t>MinCutPool</a:t>
            </a:r>
            <a:r>
              <a:rPr lang="zh-CN" altLang="en-US" sz="1200" dirty="0"/>
              <a:t> </a:t>
            </a:r>
            <a:r>
              <a:rPr lang="en-US" altLang="zh-CN" sz="1200" dirty="0"/>
              <a:t>are</a:t>
            </a:r>
            <a:r>
              <a:rPr lang="zh-CN" altLang="en-US" sz="1200" dirty="0"/>
              <a:t> </a:t>
            </a:r>
            <a:r>
              <a:rPr lang="en-US" altLang="zh-CN" sz="1200" dirty="0"/>
              <a:t>hierarchical</a:t>
            </a:r>
            <a:r>
              <a:rPr lang="zh-CN" altLang="en-US" sz="1200" dirty="0"/>
              <a:t> </a:t>
            </a:r>
            <a:r>
              <a:rPr lang="en-US" altLang="zh-CN" sz="1200" dirty="0"/>
              <a:t>pooling.</a:t>
            </a:r>
          </a:p>
          <a:p>
            <a:pPr marL="0" indent="0">
              <a:buFont typeface="Arial" panose="020B0604020202020204" pitchFamily="34" charset="0"/>
              <a:buNone/>
            </a:pPr>
            <a:r>
              <a:rPr lang="en-US" altLang="zh-CN" sz="1200" dirty="0"/>
              <a:t>The</a:t>
            </a:r>
            <a:r>
              <a:rPr lang="zh-CN" altLang="en-US" sz="1200" dirty="0"/>
              <a:t> </a:t>
            </a:r>
            <a:r>
              <a:rPr lang="en-US" altLang="zh-CN" sz="1200" dirty="0"/>
              <a:t>experimental</a:t>
            </a:r>
            <a:r>
              <a:rPr lang="zh-CN" altLang="en-US" sz="1200" dirty="0"/>
              <a:t> </a:t>
            </a:r>
            <a:r>
              <a:rPr lang="en-US" altLang="zh-CN" sz="1200" dirty="0"/>
              <a:t>results</a:t>
            </a:r>
            <a:r>
              <a:rPr lang="zh-CN" altLang="en-US" sz="1200" dirty="0"/>
              <a:t> </a:t>
            </a:r>
            <a:r>
              <a:rPr lang="en-US" altLang="zh-CN" sz="1200" dirty="0"/>
              <a:t>show</a:t>
            </a:r>
            <a:r>
              <a:rPr lang="zh-CN" altLang="en-US" sz="1200" dirty="0"/>
              <a:t> </a:t>
            </a:r>
            <a:r>
              <a:rPr lang="en-US" altLang="zh-CN" sz="1200" dirty="0"/>
              <a:t>that</a:t>
            </a:r>
            <a:r>
              <a:rPr lang="zh-CN" altLang="en-US" sz="1200" dirty="0"/>
              <a:t> </a:t>
            </a:r>
            <a:r>
              <a:rPr lang="en-US" altLang="zh-CN" sz="1200" dirty="0"/>
              <a:t>our</a:t>
            </a:r>
            <a:r>
              <a:rPr lang="zh-CN" altLang="en-US" sz="1200" dirty="0"/>
              <a:t> </a:t>
            </a:r>
            <a:r>
              <a:rPr lang="en-US" altLang="zh-CN" sz="1200" dirty="0"/>
              <a:t>proposed</a:t>
            </a:r>
            <a:r>
              <a:rPr lang="zh-CN" altLang="en-US" sz="1200" dirty="0"/>
              <a:t> </a:t>
            </a:r>
            <a:r>
              <a:rPr lang="en-US" altLang="zh-CN" sz="1200" dirty="0"/>
              <a:t>attack</a:t>
            </a:r>
            <a:r>
              <a:rPr lang="zh-CN" altLang="en-US" sz="1200" dirty="0"/>
              <a:t> </a:t>
            </a:r>
            <a:r>
              <a:rPr lang="en-US" altLang="zh-CN" sz="1200" dirty="0"/>
              <a:t>consistently</a:t>
            </a:r>
            <a:r>
              <a:rPr lang="zh-CN" altLang="en-US" sz="1200" dirty="0"/>
              <a:t> </a:t>
            </a:r>
            <a:r>
              <a:rPr lang="en-US" altLang="zh-CN" sz="1200" dirty="0"/>
              <a:t>outperform</a:t>
            </a:r>
            <a:r>
              <a:rPr lang="zh-CN" altLang="en-US" sz="1200" dirty="0"/>
              <a:t> </a:t>
            </a:r>
            <a:r>
              <a:rPr lang="en-US" altLang="zh-CN" sz="1200" dirty="0"/>
              <a:t>the</a:t>
            </a:r>
            <a:r>
              <a:rPr lang="zh-CN" altLang="en-US" sz="1200" dirty="0"/>
              <a:t> </a:t>
            </a:r>
            <a:r>
              <a:rPr lang="en-US" altLang="zh-CN" sz="1200" dirty="0"/>
              <a:t>baselines.</a:t>
            </a:r>
          </a:p>
          <a:p>
            <a:pPr marL="0" indent="0">
              <a:buFont typeface="Arial" panose="020B0604020202020204" pitchFamily="34" charset="0"/>
              <a:buNone/>
            </a:pPr>
            <a:r>
              <a:rPr lang="en-US" altLang="zh-CN" sz="1200" dirty="0"/>
              <a:t>Further,</a:t>
            </a:r>
            <a:r>
              <a:rPr lang="zh-CN" altLang="en-US" sz="1200" dirty="0"/>
              <a:t> </a:t>
            </a:r>
            <a:r>
              <a:rPr lang="en-US" altLang="zh-CN" sz="1200" dirty="0"/>
              <a:t>we</a:t>
            </a:r>
            <a:r>
              <a:rPr lang="zh-CN" altLang="en-US" sz="1200" dirty="0"/>
              <a:t> </a:t>
            </a:r>
            <a:r>
              <a:rPr lang="en-US" altLang="zh-CN" sz="1200" dirty="0"/>
              <a:t>can</a:t>
            </a:r>
            <a:r>
              <a:rPr lang="zh-CN" altLang="en-US" sz="1200" dirty="0"/>
              <a:t> </a:t>
            </a:r>
            <a:r>
              <a:rPr lang="en-US" altLang="zh-CN" sz="1200" dirty="0"/>
              <a:t>observe</a:t>
            </a:r>
            <a:r>
              <a:rPr lang="zh-CN" altLang="en-US" sz="1200" dirty="0"/>
              <a:t> </a:t>
            </a:r>
            <a:r>
              <a:rPr lang="en-US" altLang="zh-CN" sz="1200" dirty="0"/>
              <a:t>that</a:t>
            </a:r>
            <a:r>
              <a:rPr lang="zh-CN" altLang="en-US" sz="1200" dirty="0"/>
              <a:t> </a:t>
            </a:r>
            <a:r>
              <a:rPr lang="en-US" altLang="zh-CN" sz="1200" dirty="0"/>
              <a:t>larger</a:t>
            </a:r>
            <a:r>
              <a:rPr lang="zh-CN" altLang="en-US" sz="1200" dirty="0"/>
              <a:t> </a:t>
            </a:r>
            <a:r>
              <a:rPr lang="en-US" altLang="zh-CN" sz="1200" dirty="0" err="1"/>
              <a:t>buketization</a:t>
            </a:r>
            <a:r>
              <a:rPr lang="zh-CN" altLang="en-US" sz="1200" dirty="0"/>
              <a:t> </a:t>
            </a:r>
            <a:r>
              <a:rPr lang="en-US" altLang="zh-CN" sz="1200" dirty="0"/>
              <a:t>leads</a:t>
            </a:r>
            <a:r>
              <a:rPr lang="zh-CN" altLang="en-US" sz="1200" dirty="0"/>
              <a:t> </a:t>
            </a:r>
            <a:r>
              <a:rPr lang="en-US" altLang="zh-CN" sz="1200" dirty="0"/>
              <a:t>to</a:t>
            </a:r>
            <a:r>
              <a:rPr lang="zh-CN" altLang="en-US" sz="1200" dirty="0"/>
              <a:t> </a:t>
            </a:r>
            <a:r>
              <a:rPr lang="en-US" altLang="zh-CN" sz="1200" dirty="0"/>
              <a:t>worse</a:t>
            </a:r>
            <a:r>
              <a:rPr lang="zh-CN" altLang="en-US" sz="1200" dirty="0"/>
              <a:t> </a:t>
            </a:r>
            <a:r>
              <a:rPr lang="en-US" altLang="zh-CN" sz="1200" dirty="0"/>
              <a:t>performance.</a:t>
            </a:r>
            <a:r>
              <a:rPr lang="zh-CN" altLang="en-US" sz="1200" dirty="0"/>
              <a:t> </a:t>
            </a:r>
            <a:r>
              <a:rPr lang="en-GB" altLang="zh-CN" sz="1200" dirty="0"/>
              <a:t>This is expected because larger</a:t>
            </a:r>
            <a:r>
              <a:rPr lang="zh-CN" altLang="en-US" sz="1200" dirty="0"/>
              <a:t> </a:t>
            </a:r>
            <a:r>
              <a:rPr lang="en-US" altLang="zh-CN" sz="1200" dirty="0" err="1"/>
              <a:t>buketization</a:t>
            </a:r>
            <a:r>
              <a:rPr lang="zh-CN" altLang="en-US" sz="1200" dirty="0"/>
              <a:t> </a:t>
            </a:r>
            <a:r>
              <a:rPr lang="en-GB" altLang="zh-CN" sz="1200" dirty="0"/>
              <a:t>requires higher granularity of graph structural information, and is more difficult for the classifier to distinguish.</a:t>
            </a:r>
          </a:p>
          <a:p>
            <a:pPr marL="0" indent="0">
              <a:buFont typeface="Arial" panose="020B0604020202020204" pitchFamily="34" charset="0"/>
              <a:buNone/>
            </a:pPr>
            <a:r>
              <a:rPr lang="en-US" altLang="zh-CN" sz="1200" dirty="0"/>
              <a:t>In</a:t>
            </a:r>
            <a:r>
              <a:rPr lang="zh-CN" altLang="en-US" sz="1200" dirty="0"/>
              <a:t> </a:t>
            </a:r>
            <a:r>
              <a:rPr lang="en-US" altLang="zh-CN" sz="1200" dirty="0"/>
              <a:t>addition,</a:t>
            </a:r>
            <a:r>
              <a:rPr lang="zh-CN" altLang="en-US" sz="1200" dirty="0"/>
              <a:t> </a:t>
            </a:r>
            <a:r>
              <a:rPr lang="en-US" altLang="zh-CN" sz="1200" dirty="0"/>
              <a:t>the</a:t>
            </a:r>
            <a:r>
              <a:rPr lang="zh-CN" altLang="en-US" sz="1200" dirty="0"/>
              <a:t> </a:t>
            </a:r>
            <a:r>
              <a:rPr lang="en-US" altLang="zh-CN" sz="1200" dirty="0"/>
              <a:t>attack</a:t>
            </a:r>
            <a:r>
              <a:rPr lang="zh-CN" altLang="en-US" sz="1200" dirty="0"/>
              <a:t> </a:t>
            </a:r>
            <a:r>
              <a:rPr lang="en-US" altLang="zh-CN" sz="1200" dirty="0"/>
              <a:t>accuracy</a:t>
            </a:r>
            <a:r>
              <a:rPr lang="zh-CN" altLang="en-US" sz="1200" dirty="0"/>
              <a:t> </a:t>
            </a:r>
            <a:r>
              <a:rPr lang="en-US" altLang="zh-CN" sz="1200" dirty="0"/>
              <a:t>on</a:t>
            </a:r>
            <a:r>
              <a:rPr lang="zh-CN" altLang="en-US" sz="1200" dirty="0"/>
              <a:t> </a:t>
            </a:r>
            <a:r>
              <a:rPr lang="en-US" altLang="zh-CN" sz="1200" dirty="0" err="1"/>
              <a:t>MeanPool</a:t>
            </a:r>
            <a:r>
              <a:rPr lang="zh-CN" altLang="en-US" sz="1200" dirty="0"/>
              <a:t> </a:t>
            </a:r>
            <a:r>
              <a:rPr lang="en-US" altLang="zh-CN" sz="1200" dirty="0"/>
              <a:t>is</a:t>
            </a:r>
            <a:r>
              <a:rPr lang="zh-CN" altLang="en-US" sz="1200" dirty="0"/>
              <a:t> </a:t>
            </a:r>
            <a:r>
              <a:rPr lang="en-US" altLang="zh-CN" sz="1200" dirty="0"/>
              <a:t>worse</a:t>
            </a:r>
            <a:r>
              <a:rPr lang="zh-CN" altLang="en-US" sz="1200" dirty="0"/>
              <a:t> </a:t>
            </a:r>
            <a:r>
              <a:rPr lang="en-US" altLang="zh-CN" sz="1200" dirty="0"/>
              <a:t>than</a:t>
            </a:r>
            <a:r>
              <a:rPr lang="zh-CN" altLang="en-US" sz="1200" dirty="0"/>
              <a:t> </a:t>
            </a:r>
            <a:r>
              <a:rPr lang="en-US" altLang="zh-CN" sz="1200" dirty="0"/>
              <a:t>other</a:t>
            </a:r>
            <a:r>
              <a:rPr lang="zh-CN" altLang="en-US" sz="1200" dirty="0"/>
              <a:t> </a:t>
            </a:r>
            <a:r>
              <a:rPr lang="en-US" altLang="zh-CN" sz="1200" dirty="0"/>
              <a:t>models</a:t>
            </a:r>
            <a:r>
              <a:rPr lang="zh-CN" altLang="en-US" sz="1200" dirty="0"/>
              <a:t> </a:t>
            </a:r>
            <a:r>
              <a:rPr lang="en-US" altLang="zh-CN" sz="1200" dirty="0"/>
              <a:t>in</a:t>
            </a:r>
            <a:r>
              <a:rPr lang="zh-CN" altLang="en-US" sz="1200" dirty="0"/>
              <a:t> </a:t>
            </a:r>
            <a:r>
              <a:rPr lang="en-US" altLang="zh-CN" sz="1200" dirty="0"/>
              <a:t>most</a:t>
            </a:r>
            <a:r>
              <a:rPr lang="zh-CN" altLang="en-US" sz="1200" dirty="0"/>
              <a:t> </a:t>
            </a:r>
            <a:r>
              <a:rPr lang="en-US" altLang="zh-CN" sz="1200" dirty="0"/>
              <a:t>of</a:t>
            </a:r>
            <a:r>
              <a:rPr lang="zh-CN" altLang="en-US" sz="1200" dirty="0"/>
              <a:t> </a:t>
            </a:r>
            <a:r>
              <a:rPr lang="en-US" altLang="zh-CN" sz="1200" dirty="0"/>
              <a:t>the</a:t>
            </a:r>
            <a:r>
              <a:rPr lang="zh-CN" altLang="en-US" sz="1200" dirty="0"/>
              <a:t> </a:t>
            </a:r>
            <a:r>
              <a:rPr lang="en-US" altLang="zh-CN" sz="1200" dirty="0"/>
              <a:t>cases.</a:t>
            </a:r>
            <a:r>
              <a:rPr lang="zh-CN" altLang="en-US" sz="1200" dirty="0"/>
              <a:t> </a:t>
            </a:r>
            <a:r>
              <a:rPr lang="en-GB" altLang="zh-CN" sz="1200" dirty="0"/>
              <a:t>This can be explained by the fact that the </a:t>
            </a:r>
            <a:r>
              <a:rPr lang="en-US" altLang="zh-CN" sz="1200" dirty="0" err="1"/>
              <a:t>MeanPool</a:t>
            </a:r>
            <a:r>
              <a:rPr lang="zh-CN" altLang="en-US" sz="1200" dirty="0"/>
              <a:t> </a:t>
            </a:r>
            <a:r>
              <a:rPr lang="en-GB" altLang="zh-CN" sz="1200" dirty="0"/>
              <a:t>model directly averages all the node embeddings, which might lose some graph structural information.</a:t>
            </a:r>
            <a:endParaRPr lang="zh-CN" altLang="en-US" sz="1200"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38</a:t>
            </a:fld>
            <a:endParaRPr lang="zh-CN" altLang="en-US"/>
          </a:p>
        </p:txBody>
      </p:sp>
    </p:spTree>
    <p:extLst>
      <p:ext uri="{BB962C8B-B14F-4D97-AF65-F5344CB8AC3E}">
        <p14:creationId xmlns:p14="http://schemas.microsoft.com/office/powerpoint/2010/main" val="3628279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t>The</a:t>
            </a:r>
            <a:r>
              <a:rPr lang="zh-CN" altLang="en-US" dirty="0"/>
              <a:t> </a:t>
            </a:r>
            <a:r>
              <a:rPr lang="en-US" altLang="zh-CN" dirty="0"/>
              <a:t>objective</a:t>
            </a:r>
            <a:r>
              <a:rPr lang="zh-CN" altLang="en-US" dirty="0"/>
              <a:t> </a:t>
            </a:r>
            <a:r>
              <a:rPr lang="en-US" altLang="zh-CN" dirty="0"/>
              <a:t>of</a:t>
            </a:r>
            <a:r>
              <a:rPr lang="zh-CN" altLang="en-US" dirty="0"/>
              <a:t> </a:t>
            </a:r>
            <a:r>
              <a:rPr lang="en-US" altLang="zh-CN" dirty="0"/>
              <a:t>the</a:t>
            </a:r>
            <a:r>
              <a:rPr lang="zh-CN" altLang="en-US" dirty="0"/>
              <a:t> </a:t>
            </a:r>
            <a:r>
              <a:rPr lang="en-US" altLang="zh-CN" dirty="0"/>
              <a:t>subgraph</a:t>
            </a:r>
            <a:r>
              <a:rPr lang="zh-CN" altLang="en-US" dirty="0"/>
              <a:t> </a:t>
            </a:r>
            <a:r>
              <a:rPr lang="en-US" altLang="zh-CN" dirty="0"/>
              <a:t>inference</a:t>
            </a:r>
            <a:r>
              <a:rPr lang="zh-CN" altLang="en-US" dirty="0"/>
              <a:t> </a:t>
            </a:r>
            <a:r>
              <a:rPr lang="en-US" altLang="zh-CN" dirty="0"/>
              <a:t>attack</a:t>
            </a:r>
            <a:r>
              <a:rPr lang="zh-CN" altLang="en-US" dirty="0"/>
              <a:t> </a:t>
            </a:r>
            <a:r>
              <a:rPr lang="en-US" altLang="zh-CN" dirty="0"/>
              <a:t>is</a:t>
            </a:r>
            <a:r>
              <a:rPr lang="zh-CN" altLang="en-US" dirty="0"/>
              <a:t> </a:t>
            </a:r>
            <a:r>
              <a:rPr lang="en-US" altLang="zh-CN" dirty="0"/>
              <a:t>that,</a:t>
            </a:r>
            <a:r>
              <a:rPr lang="zh-CN" altLang="en-US" dirty="0"/>
              <a:t> </a:t>
            </a:r>
            <a:r>
              <a:rPr lang="en-US" altLang="zh-CN" sz="1200" dirty="0">
                <a:latin typeface="Arial" panose="020B0604020202020204" pitchFamily="34" charset="0"/>
                <a:cs typeface="Arial" panose="020B0604020202020204" pitchFamily="34" charset="0"/>
              </a:rPr>
              <a:t>given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embedding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of</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interest,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attacker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aims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infer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whether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baseline="0" dirty="0">
                <a:latin typeface="Arial" panose="020B0604020202020204" pitchFamily="34" charset="0"/>
                <a:cs typeface="Arial" panose="020B0604020202020204" pitchFamily="34" charset="0"/>
              </a:rPr>
              <a:t> </a:t>
            </a:r>
            <a:r>
              <a:rPr lang="en-US" altLang="zh-CN" sz="1200" baseline="0" dirty="0">
                <a:latin typeface="Arial" panose="020B0604020202020204" pitchFamily="34" charset="0"/>
                <a:cs typeface="Arial" panose="020B0604020202020204" pitchFamily="34" charset="0"/>
              </a:rPr>
              <a:t>subgraph</a:t>
            </a:r>
            <a:r>
              <a:rPr lang="zh-CN" altLang="en-US" sz="1200" baseline="0" dirty="0">
                <a:latin typeface="Arial" panose="020B0604020202020204" pitchFamily="34" charset="0"/>
                <a:cs typeface="Arial" panose="020B0604020202020204" pitchFamily="34" charset="0"/>
              </a:rPr>
              <a:t> </a:t>
            </a:r>
            <a:r>
              <a:rPr lang="en-US" altLang="zh-CN" sz="1200" baseline="0" dirty="0">
                <a:latin typeface="Arial" panose="020B0604020202020204" pitchFamily="34" charset="0"/>
                <a:cs typeface="Arial" panose="020B0604020202020204" pitchFamily="34" charset="0"/>
              </a:rPr>
              <a:t>of</a:t>
            </a:r>
            <a:r>
              <a:rPr lang="zh-CN" altLang="en-US" sz="1200" baseline="0" dirty="0">
                <a:latin typeface="Arial" panose="020B0604020202020204" pitchFamily="34" charset="0"/>
                <a:cs typeface="Arial" panose="020B0604020202020204" pitchFamily="34" charset="0"/>
              </a:rPr>
              <a:t> </a:t>
            </a:r>
            <a:r>
              <a:rPr lang="en-US" altLang="zh-CN" sz="1200" baseline="0" dirty="0">
                <a:latin typeface="Arial" panose="020B0604020202020204" pitchFamily="34" charset="0"/>
                <a:cs typeface="Arial" panose="020B0604020202020204" pitchFamily="34" charset="0"/>
              </a:rPr>
              <a:t>interest</a:t>
            </a:r>
            <a:r>
              <a:rPr lang="zh-CN" altLang="en-US" sz="1200" baseline="0" dirty="0">
                <a:latin typeface="Arial" panose="020B0604020202020204" pitchFamily="34" charset="0"/>
                <a:cs typeface="Arial" panose="020B0604020202020204" pitchFamily="34" charset="0"/>
              </a:rPr>
              <a:t> </a:t>
            </a:r>
            <a:r>
              <a:rPr lang="en-US" altLang="zh-CN" sz="1200" baseline="0" dirty="0">
                <a:latin typeface="Arial" panose="020B0604020202020204" pitchFamily="34" charset="0"/>
                <a:cs typeface="Arial" panose="020B0604020202020204" pitchFamily="34" charset="0"/>
              </a:rPr>
              <a:t>is</a:t>
            </a:r>
            <a:r>
              <a:rPr lang="zh-CN" altLang="en-US" sz="1200" baseline="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contained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latin typeface="Arial" panose="020B0604020202020204" pitchFamily="34" charset="0"/>
                <a:cs typeface="Arial" panose="020B0604020202020204" pitchFamily="34" charset="0"/>
              </a:rPr>
              <a:t>Since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embedding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of</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interest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are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different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formats,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we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cannot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directly</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compare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latin typeface="Arial" panose="020B0604020202020204" pitchFamily="34" charset="0"/>
                <a:cs typeface="Arial" panose="020B0604020202020204" pitchFamily="34" charset="0"/>
              </a:rPr>
              <a:t>To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address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this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problem,</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we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first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use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embedding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extractor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transform</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of</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interest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into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embedding.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latin typeface="Arial" panose="020B0604020202020204" pitchFamily="34" charset="0"/>
                <a:cs typeface="Arial" panose="020B0604020202020204" pitchFamily="34" charset="0"/>
              </a:rPr>
              <a:t>We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merge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embedding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embedding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feed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MLP</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model.</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MLP</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model</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can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tell</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whether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of</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interest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contained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not.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attack</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model</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consists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of</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embedding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extractor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MLP</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model,</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they</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are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trained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simultaneously.</a:t>
            </a:r>
          </a:p>
          <a:p>
            <a:pPr marL="0" indent="0">
              <a:buFont typeface="Arial" panose="020B0604020202020204" pitchFamily="34" charset="0"/>
              <a:buNone/>
            </a:pP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39</a:t>
            </a:fld>
            <a:endParaRPr lang="zh-CN" altLang="en-US"/>
          </a:p>
        </p:txBody>
      </p:sp>
    </p:spTree>
    <p:extLst>
      <p:ext uri="{BB962C8B-B14F-4D97-AF65-F5344CB8AC3E}">
        <p14:creationId xmlns:p14="http://schemas.microsoft.com/office/powerpoint/2010/main" val="526859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95250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latin typeface="Arial" panose="020B0604020202020204" pitchFamily="34" charset="0"/>
                <a:cs typeface="Arial" panose="020B0604020202020204" pitchFamily="34" charset="0"/>
              </a:rPr>
              <a:t>To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train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attack</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model,</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we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need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both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positive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pair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that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contained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negative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pair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that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not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contained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latin typeface="Arial" panose="020B0604020202020204" pitchFamily="34" charset="0"/>
                <a:cs typeface="Arial" panose="020B0604020202020204" pitchFamily="34" charset="0"/>
              </a:rPr>
              <a:t>To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generate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positive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pair,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we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use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sampling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method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such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random</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walk</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generate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from</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latin typeface="Arial" panose="020B0604020202020204" pitchFamily="34" charset="0"/>
                <a:cs typeface="Arial" panose="020B0604020202020204" pitchFamily="34" charset="0"/>
              </a:rPr>
              <a:t>To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generate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negative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pair,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we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randomly</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sample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from</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auxiliary</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dataset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that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different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from</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sample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from</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this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sampled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constitute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negative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pair.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If</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sampling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ratio</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large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enough,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unlikely</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that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negative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subgraph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is</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contained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p>
          <a:p>
            <a:pPr marL="0" indent="0">
              <a:buFont typeface="Arial" panose="020B0604020202020204" pitchFamily="34" charset="0"/>
              <a:buNone/>
            </a:pP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40</a:t>
            </a:fld>
            <a:endParaRPr lang="zh-CN" altLang="en-US"/>
          </a:p>
        </p:txBody>
      </p:sp>
    </p:spTree>
    <p:extLst>
      <p:ext uri="{BB962C8B-B14F-4D97-AF65-F5344CB8AC3E}">
        <p14:creationId xmlns:p14="http://schemas.microsoft.com/office/powerpoint/2010/main" val="480718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a:buFont typeface="Arial" panose="020B0604020202020204" pitchFamily="34" charset="0"/>
              <a:buNone/>
            </a:pPr>
            <a:r>
              <a:rPr lang="en-US" altLang="zh-CN" sz="1200" dirty="0"/>
              <a:t>This</a:t>
            </a:r>
            <a:r>
              <a:rPr lang="zh-CN" altLang="en-US" sz="1200" dirty="0"/>
              <a:t> </a:t>
            </a:r>
            <a:r>
              <a:rPr lang="en-US" altLang="zh-CN" sz="1200" dirty="0"/>
              <a:t>is</a:t>
            </a:r>
            <a:r>
              <a:rPr lang="zh-CN" altLang="en-US" sz="1200" dirty="0"/>
              <a:t> </a:t>
            </a:r>
            <a:r>
              <a:rPr lang="en-US" altLang="zh-CN" sz="1200" dirty="0"/>
              <a:t>the</a:t>
            </a:r>
            <a:r>
              <a:rPr lang="zh-CN" altLang="en-US" sz="1200" dirty="0"/>
              <a:t> </a:t>
            </a:r>
            <a:r>
              <a:rPr lang="en-US" altLang="zh-CN" sz="1200" dirty="0"/>
              <a:t>attack</a:t>
            </a:r>
            <a:r>
              <a:rPr lang="zh-CN" altLang="en-US" sz="1200" dirty="0"/>
              <a:t> </a:t>
            </a:r>
            <a:r>
              <a:rPr lang="en-US" altLang="zh-CN" sz="1200" dirty="0"/>
              <a:t>performance.</a:t>
            </a:r>
          </a:p>
          <a:p>
            <a:pPr marL="0" indent="0">
              <a:buFont typeface="Arial" panose="020B0604020202020204" pitchFamily="34" charset="0"/>
              <a:buNone/>
            </a:pPr>
            <a:r>
              <a:rPr lang="en-US" altLang="zh-CN" sz="1200" dirty="0"/>
              <a:t>We</a:t>
            </a:r>
            <a:r>
              <a:rPr lang="zh-CN" altLang="en-US" sz="1200" dirty="0"/>
              <a:t> </a:t>
            </a:r>
            <a:r>
              <a:rPr lang="en-US" altLang="zh-CN" sz="1200" dirty="0"/>
              <a:t>consider</a:t>
            </a:r>
            <a:r>
              <a:rPr lang="zh-CN" altLang="en-US" sz="1200" dirty="0"/>
              <a:t> </a:t>
            </a:r>
            <a:r>
              <a:rPr lang="en-US" altLang="zh-CN" sz="1200" dirty="0"/>
              <a:t>four</a:t>
            </a:r>
            <a:r>
              <a:rPr lang="zh-CN" altLang="en-US" sz="1200" dirty="0"/>
              <a:t> </a:t>
            </a:r>
            <a:r>
              <a:rPr lang="en-US" altLang="zh-CN" sz="1200" dirty="0"/>
              <a:t>different</a:t>
            </a:r>
            <a:r>
              <a:rPr lang="zh-CN" altLang="en-US" sz="1200" dirty="0"/>
              <a:t> </a:t>
            </a:r>
            <a:r>
              <a:rPr lang="en-US" altLang="zh-CN" sz="1200" dirty="0"/>
              <a:t>sampling</a:t>
            </a:r>
            <a:r>
              <a:rPr lang="zh-CN" altLang="en-US" sz="1200" dirty="0"/>
              <a:t> </a:t>
            </a:r>
            <a:r>
              <a:rPr lang="en-US" altLang="zh-CN" sz="1200" dirty="0"/>
              <a:t>ratios, which indicates the proportion of the subgraph in the target graph.</a:t>
            </a:r>
          </a:p>
          <a:p>
            <a:pPr marL="0" indent="0">
              <a:buFont typeface="Arial" panose="020B0604020202020204" pitchFamily="34" charset="0"/>
              <a:buNone/>
            </a:pPr>
            <a:r>
              <a:rPr lang="en-US" altLang="zh-CN" sz="1200" dirty="0"/>
              <a:t>To</a:t>
            </a:r>
            <a:r>
              <a:rPr lang="zh-CN" altLang="en-US" sz="1200" dirty="0"/>
              <a:t> </a:t>
            </a:r>
            <a:r>
              <a:rPr lang="en-US" altLang="zh-CN" sz="1200" dirty="0"/>
              <a:t>conduct</a:t>
            </a:r>
            <a:r>
              <a:rPr lang="zh-CN" altLang="en-US" sz="1200" dirty="0"/>
              <a:t> </a:t>
            </a:r>
            <a:r>
              <a:rPr lang="en-US" altLang="zh-CN" sz="1200" dirty="0"/>
              <a:t>the</a:t>
            </a:r>
            <a:r>
              <a:rPr lang="zh-CN" altLang="en-US" sz="1200" dirty="0"/>
              <a:t> </a:t>
            </a:r>
            <a:r>
              <a:rPr lang="en-US" altLang="zh-CN" sz="1200" dirty="0"/>
              <a:t>subgraph</a:t>
            </a:r>
            <a:r>
              <a:rPr lang="zh-CN" altLang="en-US" sz="1200" dirty="0"/>
              <a:t> </a:t>
            </a:r>
            <a:r>
              <a:rPr lang="en-US" altLang="zh-CN" sz="1200" dirty="0"/>
              <a:t>inference</a:t>
            </a:r>
            <a:r>
              <a:rPr lang="zh-CN" altLang="en-US" sz="1200" dirty="0"/>
              <a:t> </a:t>
            </a:r>
            <a:r>
              <a:rPr lang="en-US" altLang="zh-CN" sz="1200" dirty="0"/>
              <a:t>attack,</a:t>
            </a:r>
            <a:r>
              <a:rPr lang="zh-CN" altLang="en-US" sz="1200" dirty="0"/>
              <a:t> </a:t>
            </a:r>
            <a:r>
              <a:rPr lang="en-US" altLang="zh-CN" sz="1200" dirty="0"/>
              <a:t>the</a:t>
            </a:r>
            <a:r>
              <a:rPr lang="zh-CN" altLang="en-US" sz="1200" dirty="0"/>
              <a:t> </a:t>
            </a:r>
            <a:r>
              <a:rPr lang="en-US" altLang="zh-CN" sz="1200" dirty="0"/>
              <a:t>most</a:t>
            </a:r>
            <a:r>
              <a:rPr lang="zh-CN" altLang="en-US" sz="1200" dirty="0"/>
              <a:t> </a:t>
            </a:r>
            <a:r>
              <a:rPr lang="en-US" altLang="zh-CN" sz="1200" dirty="0"/>
              <a:t>straightforward</a:t>
            </a:r>
            <a:r>
              <a:rPr lang="zh-CN" altLang="en-US" sz="1200" dirty="0"/>
              <a:t> </a:t>
            </a:r>
            <a:r>
              <a:rPr lang="en-US" altLang="zh-CN" sz="1200" dirty="0"/>
              <a:t>method</a:t>
            </a:r>
            <a:r>
              <a:rPr lang="zh-CN" altLang="en-US" sz="1200" dirty="0"/>
              <a:t> </a:t>
            </a:r>
            <a:r>
              <a:rPr lang="en-US" altLang="zh-CN" sz="1200" dirty="0"/>
              <a:t>is</a:t>
            </a:r>
            <a:r>
              <a:rPr lang="zh-CN" altLang="en-US" sz="1200" dirty="0"/>
              <a:t> </a:t>
            </a:r>
            <a:r>
              <a:rPr lang="en-US" altLang="zh-CN" sz="1200" dirty="0"/>
              <a:t>to</a:t>
            </a:r>
            <a:r>
              <a:rPr lang="zh-CN" altLang="en-US" sz="1200" dirty="0"/>
              <a:t> </a:t>
            </a:r>
            <a:r>
              <a:rPr lang="en-US" altLang="zh-CN" sz="1200" dirty="0"/>
              <a:t>generate</a:t>
            </a:r>
            <a:r>
              <a:rPr lang="zh-CN" altLang="en-US" sz="1200" dirty="0"/>
              <a:t> </a:t>
            </a:r>
            <a:r>
              <a:rPr lang="en-US" altLang="zh-CN" sz="1200" dirty="0"/>
              <a:t>the</a:t>
            </a:r>
            <a:r>
              <a:rPr lang="zh-CN" altLang="en-US" sz="1200" dirty="0"/>
              <a:t> </a:t>
            </a:r>
            <a:r>
              <a:rPr lang="en-US" altLang="zh-CN" sz="1200" dirty="0"/>
              <a:t>subgraph</a:t>
            </a:r>
            <a:r>
              <a:rPr lang="zh-CN" altLang="en-US" sz="1200" dirty="0"/>
              <a:t> </a:t>
            </a:r>
            <a:r>
              <a:rPr lang="en-US" altLang="zh-CN" sz="1200" dirty="0"/>
              <a:t>embedding</a:t>
            </a:r>
            <a:r>
              <a:rPr lang="zh-CN" altLang="en-US" sz="1200" dirty="0"/>
              <a:t> </a:t>
            </a:r>
            <a:r>
              <a:rPr lang="en-US" altLang="zh-CN" sz="1200" dirty="0"/>
              <a:t>using</a:t>
            </a:r>
            <a:r>
              <a:rPr lang="zh-CN" altLang="en-US" sz="1200" dirty="0"/>
              <a:t> </a:t>
            </a:r>
            <a:r>
              <a:rPr lang="en-US" altLang="zh-CN" sz="1200" dirty="0"/>
              <a:t>the</a:t>
            </a:r>
            <a:r>
              <a:rPr lang="zh-CN" altLang="en-US" sz="1200" dirty="0"/>
              <a:t> </a:t>
            </a:r>
            <a:r>
              <a:rPr lang="en-US" altLang="zh-CN" sz="1200" dirty="0"/>
              <a:t>target</a:t>
            </a:r>
            <a:r>
              <a:rPr lang="zh-CN" altLang="en-US" sz="1200" dirty="0"/>
              <a:t> </a:t>
            </a:r>
            <a:r>
              <a:rPr lang="en-US" altLang="zh-CN" sz="1200" dirty="0"/>
              <a:t>model</a:t>
            </a:r>
            <a:r>
              <a:rPr lang="zh-CN" altLang="en-US" sz="1200" dirty="0"/>
              <a:t> </a:t>
            </a:r>
            <a:r>
              <a:rPr lang="en-US" altLang="zh-CN" sz="1200" dirty="0"/>
              <a:t>and</a:t>
            </a:r>
            <a:r>
              <a:rPr lang="zh-CN" altLang="en-US" sz="1200" dirty="0"/>
              <a:t> </a:t>
            </a:r>
            <a:r>
              <a:rPr lang="en-US" altLang="zh-CN" sz="1200" dirty="0"/>
              <a:t>only</a:t>
            </a:r>
            <a:r>
              <a:rPr lang="zh-CN" altLang="en-US" sz="1200" dirty="0"/>
              <a:t> </a:t>
            </a:r>
            <a:r>
              <a:rPr lang="en-US" altLang="zh-CN" sz="1200" dirty="0"/>
              <a:t>train</a:t>
            </a:r>
            <a:r>
              <a:rPr lang="zh-CN" altLang="en-US" sz="1200" dirty="0"/>
              <a:t> </a:t>
            </a:r>
            <a:r>
              <a:rPr lang="en-US" altLang="zh-CN" sz="1200" dirty="0"/>
              <a:t>the</a:t>
            </a:r>
            <a:r>
              <a:rPr lang="zh-CN" altLang="en-US" sz="1200" dirty="0"/>
              <a:t> </a:t>
            </a:r>
            <a:r>
              <a:rPr lang="en-US" altLang="zh-CN" sz="1200" dirty="0"/>
              <a:t>MLP</a:t>
            </a:r>
            <a:r>
              <a:rPr lang="zh-CN" altLang="en-US" sz="1200" dirty="0"/>
              <a:t> </a:t>
            </a:r>
            <a:r>
              <a:rPr lang="en-US" altLang="zh-CN" sz="1200" dirty="0"/>
              <a:t>as</a:t>
            </a:r>
            <a:r>
              <a:rPr lang="zh-CN" altLang="en-US" sz="1200" dirty="0"/>
              <a:t> </a:t>
            </a:r>
            <a:r>
              <a:rPr lang="en-US" altLang="zh-CN" sz="1200" dirty="0"/>
              <a:t>the</a:t>
            </a:r>
            <a:r>
              <a:rPr lang="zh-CN" altLang="en-US" sz="1200" dirty="0"/>
              <a:t> </a:t>
            </a:r>
            <a:r>
              <a:rPr lang="en-US" altLang="zh-CN" sz="1200" dirty="0"/>
              <a:t>attack</a:t>
            </a:r>
            <a:r>
              <a:rPr lang="zh-CN" altLang="en-US" sz="1200" dirty="0"/>
              <a:t> </a:t>
            </a:r>
            <a:r>
              <a:rPr lang="en-US" altLang="zh-CN" sz="1200" dirty="0"/>
              <a:t>model.</a:t>
            </a:r>
            <a:r>
              <a:rPr lang="zh-CN" altLang="en-US" sz="1200" dirty="0"/>
              <a:t> </a:t>
            </a:r>
            <a:r>
              <a:rPr lang="en-US" altLang="zh-CN" sz="1200" dirty="0"/>
              <a:t>We</a:t>
            </a:r>
            <a:r>
              <a:rPr lang="zh-CN" altLang="en-US" sz="1200" dirty="0"/>
              <a:t> </a:t>
            </a:r>
            <a:r>
              <a:rPr lang="en-US" altLang="zh-CN" sz="1200" dirty="0"/>
              <a:t>treat</a:t>
            </a:r>
            <a:r>
              <a:rPr lang="zh-CN" altLang="en-US" sz="1200" dirty="0"/>
              <a:t> </a:t>
            </a:r>
            <a:r>
              <a:rPr lang="en-US" altLang="zh-CN" sz="1200" dirty="0"/>
              <a:t>this</a:t>
            </a:r>
            <a:r>
              <a:rPr lang="zh-CN" altLang="en-US" sz="1200" dirty="0"/>
              <a:t> </a:t>
            </a:r>
            <a:r>
              <a:rPr lang="en-US" altLang="zh-CN" sz="1200" dirty="0"/>
              <a:t>method</a:t>
            </a:r>
            <a:r>
              <a:rPr lang="zh-CN" altLang="en-US" sz="1200" dirty="0"/>
              <a:t> </a:t>
            </a:r>
            <a:r>
              <a:rPr lang="en-US" altLang="zh-CN" sz="1200" dirty="0"/>
              <a:t>as</a:t>
            </a:r>
            <a:r>
              <a:rPr lang="zh-CN" altLang="en-US" sz="1200" dirty="0"/>
              <a:t> </a:t>
            </a:r>
            <a:r>
              <a:rPr lang="en-US" altLang="zh-CN" sz="1200" dirty="0"/>
              <a:t>our</a:t>
            </a:r>
            <a:r>
              <a:rPr lang="zh-CN" altLang="en-US" sz="1200" dirty="0"/>
              <a:t> </a:t>
            </a:r>
            <a:r>
              <a:rPr lang="en-US" altLang="zh-CN" sz="1200" dirty="0"/>
              <a:t>baseline.</a:t>
            </a:r>
          </a:p>
          <a:p>
            <a:pPr marL="0" indent="0">
              <a:buFont typeface="Arial" panose="020B0604020202020204" pitchFamily="34" charset="0"/>
              <a:buNone/>
            </a:pPr>
            <a:r>
              <a:rPr lang="en-US" altLang="zh-CN" sz="1200" dirty="0"/>
              <a:t>The</a:t>
            </a:r>
            <a:r>
              <a:rPr lang="zh-CN" altLang="en-US" sz="1200" dirty="0"/>
              <a:t> </a:t>
            </a:r>
            <a:r>
              <a:rPr lang="en-US" altLang="zh-CN" sz="1200" dirty="0"/>
              <a:t>experimental</a:t>
            </a:r>
            <a:r>
              <a:rPr lang="zh-CN" altLang="en-US" sz="1200" dirty="0"/>
              <a:t> </a:t>
            </a:r>
            <a:r>
              <a:rPr lang="en-US" altLang="zh-CN" sz="1200" dirty="0"/>
              <a:t>results</a:t>
            </a:r>
            <a:r>
              <a:rPr lang="zh-CN" altLang="en-US" sz="1200" dirty="0"/>
              <a:t> </a:t>
            </a:r>
            <a:r>
              <a:rPr lang="en-US" altLang="zh-CN" sz="1200" dirty="0"/>
              <a:t>show</a:t>
            </a:r>
            <a:r>
              <a:rPr lang="zh-CN" altLang="en-US" sz="1200" dirty="0"/>
              <a:t> </a:t>
            </a:r>
            <a:r>
              <a:rPr lang="en-US" altLang="zh-CN" sz="1200" dirty="0"/>
              <a:t>that</a:t>
            </a:r>
            <a:r>
              <a:rPr lang="zh-CN" altLang="en-US" sz="1200" dirty="0"/>
              <a:t> </a:t>
            </a:r>
            <a:r>
              <a:rPr lang="en-US" altLang="zh-CN" sz="1200" dirty="0"/>
              <a:t>our</a:t>
            </a:r>
            <a:r>
              <a:rPr lang="zh-CN" altLang="en-US" sz="1200" dirty="0"/>
              <a:t> </a:t>
            </a:r>
            <a:r>
              <a:rPr lang="en-US" altLang="zh-CN" sz="1200" dirty="0"/>
              <a:t>proposed</a:t>
            </a:r>
            <a:r>
              <a:rPr lang="zh-CN" altLang="en-US" sz="1200" dirty="0"/>
              <a:t> </a:t>
            </a:r>
            <a:r>
              <a:rPr lang="en-US" altLang="zh-CN" sz="1200" dirty="0"/>
              <a:t>attack</a:t>
            </a:r>
            <a:r>
              <a:rPr lang="zh-CN" altLang="en-US" sz="1200" dirty="0"/>
              <a:t> </a:t>
            </a:r>
            <a:r>
              <a:rPr lang="en-US" altLang="zh-CN" sz="1200" dirty="0"/>
              <a:t>consistently</a:t>
            </a:r>
            <a:r>
              <a:rPr lang="zh-CN" altLang="en-US" sz="1200" dirty="0"/>
              <a:t> </a:t>
            </a:r>
            <a:r>
              <a:rPr lang="en-US" altLang="zh-CN" sz="1200" dirty="0"/>
              <a:t>outperform</a:t>
            </a:r>
            <a:r>
              <a:rPr lang="zh-CN" altLang="en-US" sz="1200" dirty="0"/>
              <a:t> </a:t>
            </a:r>
            <a:r>
              <a:rPr lang="en-US" altLang="zh-CN" sz="1200" dirty="0"/>
              <a:t>the</a:t>
            </a:r>
            <a:r>
              <a:rPr lang="zh-CN" altLang="en-US" sz="1200" dirty="0"/>
              <a:t> </a:t>
            </a:r>
            <a:r>
              <a:rPr lang="en-US" altLang="zh-CN" sz="1200" dirty="0"/>
              <a:t>baseline.</a:t>
            </a:r>
          </a:p>
          <a:p>
            <a:pPr marL="0" indent="0">
              <a:buFont typeface="Arial" panose="020B0604020202020204" pitchFamily="34" charset="0"/>
              <a:buNone/>
            </a:pPr>
            <a:r>
              <a:rPr lang="en-US" altLang="zh-CN" sz="1200" dirty="0"/>
              <a:t>Furthermore,</a:t>
            </a:r>
            <a:r>
              <a:rPr lang="zh-CN" altLang="en-US" sz="1200" dirty="0"/>
              <a:t> </a:t>
            </a:r>
            <a:r>
              <a:rPr lang="en-US" altLang="zh-CN" sz="1200" dirty="0"/>
              <a:t>larger</a:t>
            </a:r>
            <a:r>
              <a:rPr lang="zh-CN" altLang="en-US" sz="1200" dirty="0"/>
              <a:t> </a:t>
            </a:r>
            <a:r>
              <a:rPr lang="en-US" altLang="zh-CN" sz="1200" dirty="0"/>
              <a:t>sampling</a:t>
            </a:r>
            <a:r>
              <a:rPr lang="zh-CN" altLang="en-US" sz="1200" dirty="0"/>
              <a:t> </a:t>
            </a:r>
            <a:r>
              <a:rPr lang="en-US" altLang="zh-CN" sz="1200" dirty="0"/>
              <a:t>ratio</a:t>
            </a:r>
            <a:r>
              <a:rPr lang="zh-CN" altLang="en-US" sz="1200" dirty="0"/>
              <a:t> </a:t>
            </a:r>
            <a:r>
              <a:rPr lang="en-US" altLang="zh-CN" sz="1200" dirty="0"/>
              <a:t>leads</a:t>
            </a:r>
            <a:r>
              <a:rPr lang="zh-CN" altLang="en-US" sz="1200" dirty="0"/>
              <a:t> </a:t>
            </a:r>
            <a:r>
              <a:rPr lang="en-US" altLang="zh-CN" sz="1200" dirty="0"/>
              <a:t>to</a:t>
            </a:r>
            <a:r>
              <a:rPr lang="zh-CN" altLang="en-US" sz="1200" dirty="0"/>
              <a:t> </a:t>
            </a:r>
            <a:r>
              <a:rPr lang="en-US" altLang="zh-CN" sz="1200" dirty="0"/>
              <a:t>better</a:t>
            </a:r>
            <a:r>
              <a:rPr lang="zh-CN" altLang="en-US" sz="1200" dirty="0"/>
              <a:t> </a:t>
            </a:r>
            <a:r>
              <a:rPr lang="en-US" altLang="zh-CN" sz="1200" dirty="0"/>
              <a:t>attack</a:t>
            </a:r>
            <a:r>
              <a:rPr lang="zh-CN" altLang="en-US" sz="1200" dirty="0"/>
              <a:t> </a:t>
            </a:r>
            <a:r>
              <a:rPr lang="en-US" altLang="zh-CN" sz="1200" dirty="0"/>
              <a:t>performance.</a:t>
            </a:r>
            <a:r>
              <a:rPr lang="zh-CN" altLang="en-US" sz="1200" dirty="0"/>
              <a:t> </a:t>
            </a:r>
            <a:r>
              <a:rPr lang="en-GB" altLang="zh-CN" sz="1200" dirty="0"/>
              <a:t>This is expected as the positive samples and the negative samples tend to be more similar to each other on smaller subgraphs, making the attack model more difficult to distinguish between them.</a:t>
            </a:r>
          </a:p>
          <a:p>
            <a:pPr marL="0" indent="0">
              <a:buFont typeface="Arial" panose="020B0604020202020204" pitchFamily="34" charset="0"/>
              <a:buNone/>
            </a:pPr>
            <a:r>
              <a:rPr lang="en-US" altLang="zh-CN" sz="1200" dirty="0"/>
              <a:t>In</a:t>
            </a:r>
            <a:r>
              <a:rPr lang="zh-CN" altLang="en-US" sz="1200" dirty="0"/>
              <a:t> </a:t>
            </a:r>
            <a:r>
              <a:rPr lang="en-US" altLang="zh-CN" sz="1200" dirty="0"/>
              <a:t>addition,</a:t>
            </a:r>
            <a:r>
              <a:rPr lang="zh-CN" altLang="en-US" sz="1200" dirty="0"/>
              <a:t> </a:t>
            </a:r>
            <a:r>
              <a:rPr lang="en-US" altLang="zh-CN" sz="1200" dirty="0"/>
              <a:t>the</a:t>
            </a:r>
            <a:r>
              <a:rPr lang="zh-CN" altLang="en-US" sz="1200" dirty="0"/>
              <a:t> </a:t>
            </a:r>
            <a:r>
              <a:rPr lang="en-US" altLang="zh-CN" sz="1200" dirty="0"/>
              <a:t>attack</a:t>
            </a:r>
            <a:r>
              <a:rPr lang="zh-CN" altLang="en-US" sz="1200" dirty="0"/>
              <a:t> </a:t>
            </a:r>
            <a:r>
              <a:rPr lang="en-US" altLang="zh-CN" sz="1200" dirty="0"/>
              <a:t>accuracy</a:t>
            </a:r>
            <a:r>
              <a:rPr lang="zh-CN" altLang="en-US" sz="1200" dirty="0"/>
              <a:t> </a:t>
            </a:r>
            <a:r>
              <a:rPr lang="en-US" altLang="zh-CN" sz="1200" dirty="0"/>
              <a:t>on</a:t>
            </a:r>
            <a:r>
              <a:rPr lang="zh-CN" altLang="en-US" sz="1200" dirty="0"/>
              <a:t> </a:t>
            </a:r>
            <a:r>
              <a:rPr lang="en-US" altLang="zh-CN" sz="1200" dirty="0" err="1"/>
              <a:t>MeanPool</a:t>
            </a:r>
            <a:r>
              <a:rPr lang="zh-CN" altLang="en-US" sz="1200" dirty="0"/>
              <a:t> </a:t>
            </a:r>
            <a:r>
              <a:rPr lang="en-US" altLang="zh-CN" sz="1200" dirty="0"/>
              <a:t>model</a:t>
            </a:r>
            <a:r>
              <a:rPr lang="zh-CN" altLang="en-US" sz="1200" dirty="0"/>
              <a:t> </a:t>
            </a:r>
            <a:r>
              <a:rPr lang="en-US" altLang="zh-CN" sz="1200" dirty="0"/>
              <a:t>is</a:t>
            </a:r>
            <a:r>
              <a:rPr lang="zh-CN" altLang="en-US" sz="1200" dirty="0"/>
              <a:t> </a:t>
            </a:r>
            <a:r>
              <a:rPr lang="en-US" altLang="zh-CN" sz="1200" dirty="0"/>
              <a:t>better</a:t>
            </a:r>
            <a:r>
              <a:rPr lang="zh-CN" altLang="en-US" sz="1200" dirty="0"/>
              <a:t> </a:t>
            </a:r>
            <a:r>
              <a:rPr lang="en-US" altLang="zh-CN" sz="1200" dirty="0"/>
              <a:t>than</a:t>
            </a:r>
            <a:r>
              <a:rPr lang="zh-CN" altLang="en-US" sz="1200" dirty="0"/>
              <a:t> </a:t>
            </a:r>
            <a:r>
              <a:rPr lang="en-US" altLang="zh-CN" sz="1200" dirty="0"/>
              <a:t>other</a:t>
            </a:r>
            <a:r>
              <a:rPr lang="zh-CN" altLang="en-US" sz="1200" dirty="0"/>
              <a:t> </a:t>
            </a:r>
            <a:r>
              <a:rPr lang="en-US" altLang="zh-CN" sz="1200" dirty="0"/>
              <a:t>models</a:t>
            </a:r>
            <a:r>
              <a:rPr lang="zh-CN" altLang="en-US" sz="1200" dirty="0"/>
              <a:t> </a:t>
            </a:r>
            <a:r>
              <a:rPr lang="en-US" altLang="zh-CN" sz="1200" dirty="0"/>
              <a:t>in</a:t>
            </a:r>
            <a:r>
              <a:rPr lang="zh-CN" altLang="en-US" sz="1200" dirty="0"/>
              <a:t> </a:t>
            </a:r>
            <a:r>
              <a:rPr lang="en-US" altLang="zh-CN" sz="1200" dirty="0"/>
              <a:t>most</a:t>
            </a:r>
            <a:r>
              <a:rPr lang="zh-CN" altLang="en-US" sz="1200" dirty="0"/>
              <a:t> </a:t>
            </a:r>
            <a:r>
              <a:rPr lang="en-US" altLang="zh-CN" sz="1200" dirty="0"/>
              <a:t>of</a:t>
            </a:r>
            <a:r>
              <a:rPr lang="zh-CN" altLang="en-US" sz="1200" dirty="0"/>
              <a:t> </a:t>
            </a:r>
            <a:r>
              <a:rPr lang="en-US" altLang="zh-CN" sz="1200" dirty="0"/>
              <a:t>the</a:t>
            </a:r>
            <a:r>
              <a:rPr lang="zh-CN" altLang="en-US" sz="1200" dirty="0"/>
              <a:t> </a:t>
            </a:r>
            <a:r>
              <a:rPr lang="en-US" altLang="zh-CN" sz="1200" dirty="0"/>
              <a:t>cases.</a:t>
            </a:r>
            <a:r>
              <a:rPr lang="zh-CN" altLang="en-US" sz="1200" dirty="0"/>
              <a:t> </a:t>
            </a:r>
            <a:r>
              <a:rPr lang="en-GB" altLang="zh-CN" sz="1200" dirty="0"/>
              <a:t>We suspect this is because </a:t>
            </a:r>
            <a:r>
              <a:rPr lang="en-US" altLang="zh-CN" sz="1200" dirty="0" err="1"/>
              <a:t>DiffPool</a:t>
            </a:r>
            <a:r>
              <a:rPr lang="zh-CN" altLang="en-US" sz="1200" dirty="0"/>
              <a:t> </a:t>
            </a:r>
            <a:r>
              <a:rPr lang="en-GB" altLang="zh-CN" sz="1200" dirty="0"/>
              <a:t>and </a:t>
            </a:r>
            <a:r>
              <a:rPr lang="en-US" altLang="zh-CN" sz="1200" dirty="0" err="1"/>
              <a:t>MinCutPool</a:t>
            </a:r>
            <a:r>
              <a:rPr lang="zh-CN" altLang="en-US" sz="1200" dirty="0"/>
              <a:t> </a:t>
            </a:r>
            <a:r>
              <a:rPr lang="en-GB" altLang="zh-CN" sz="1200" dirty="0"/>
              <a:t>decompose the graph structure during their pooling process; thus, the subgraph as a whole might never be seen by the target model.  This makes it harder for graph embedding matching to be effective.</a:t>
            </a:r>
            <a:endParaRPr lang="zh-CN" altLang="en-US" sz="1200"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41</a:t>
            </a:fld>
            <a:endParaRPr lang="zh-CN" altLang="en-US"/>
          </a:p>
        </p:txBody>
      </p:sp>
    </p:spTree>
    <p:extLst>
      <p:ext uri="{BB962C8B-B14F-4D97-AF65-F5344CB8AC3E}">
        <p14:creationId xmlns:p14="http://schemas.microsoft.com/office/powerpoint/2010/main" val="3814336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t>The</a:t>
            </a:r>
            <a:r>
              <a:rPr lang="zh-CN" altLang="en-US" dirty="0"/>
              <a:t> </a:t>
            </a:r>
            <a:r>
              <a:rPr lang="en-US" altLang="zh-CN" dirty="0"/>
              <a:t>objective</a:t>
            </a:r>
            <a:r>
              <a:rPr lang="zh-CN" altLang="en-US" dirty="0"/>
              <a:t> </a:t>
            </a:r>
            <a:r>
              <a:rPr lang="en-US" altLang="zh-CN" dirty="0"/>
              <a:t>of</a:t>
            </a:r>
            <a:r>
              <a:rPr lang="zh-CN" altLang="en-US" dirty="0"/>
              <a:t> </a:t>
            </a:r>
            <a:r>
              <a:rPr lang="en-US" altLang="zh-CN" dirty="0"/>
              <a:t>the</a:t>
            </a:r>
            <a:r>
              <a:rPr lang="zh-CN" altLang="en-US" dirty="0"/>
              <a:t> </a:t>
            </a:r>
            <a:r>
              <a:rPr lang="en-US" altLang="zh-CN" dirty="0"/>
              <a:t>graph</a:t>
            </a:r>
            <a:r>
              <a:rPr lang="zh-CN" altLang="en-US" dirty="0"/>
              <a:t> </a:t>
            </a:r>
            <a:r>
              <a:rPr lang="en-US" altLang="zh-CN" dirty="0"/>
              <a:t>reconstruction</a:t>
            </a:r>
            <a:r>
              <a:rPr lang="zh-CN" altLang="en-US" dirty="0"/>
              <a:t> </a:t>
            </a:r>
            <a:r>
              <a:rPr lang="en-US" altLang="zh-CN" dirty="0"/>
              <a:t>attack</a:t>
            </a:r>
            <a:r>
              <a:rPr lang="zh-CN" altLang="en-US" dirty="0"/>
              <a:t> </a:t>
            </a:r>
            <a:r>
              <a:rPr lang="en-US" altLang="zh-CN" dirty="0"/>
              <a:t>is</a:t>
            </a:r>
            <a:r>
              <a:rPr lang="zh-CN" altLang="en-US" dirty="0"/>
              <a:t> </a:t>
            </a:r>
            <a:r>
              <a:rPr lang="en-US" altLang="zh-CN" dirty="0"/>
              <a:t>that,</a:t>
            </a:r>
            <a:r>
              <a:rPr lang="zh-CN" altLang="en-US" dirty="0"/>
              <a:t> </a:t>
            </a:r>
            <a:r>
              <a:rPr lang="en-US" altLang="zh-CN" sz="1200" dirty="0">
                <a:latin typeface="Arial" panose="020B0604020202020204" pitchFamily="34" charset="0"/>
                <a:cs typeface="Arial" panose="020B0604020202020204" pitchFamily="34" charset="0"/>
              </a:rPr>
              <a:t>given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target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embedding,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reconstruct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graph</a:t>
            </a:r>
            <a:r>
              <a:rPr lang="zh-CN" altLang="en-US" sz="120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that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shares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similar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graph</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structural</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statistics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with</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target</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graph.</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baseline="0" dirty="0">
                <a:latin typeface="Arial" panose="020B0604020202020204" pitchFamily="34" charset="0"/>
                <a:cs typeface="Arial" panose="020B0604020202020204" pitchFamily="34" charset="0"/>
              </a:rPr>
              <a:t>We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use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graph</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autoencoder</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to</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serve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as</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our</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attack</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model.</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Different</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from</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traditional</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autoencoder</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in</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image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domain,</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graph</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autoencoder</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has</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an</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additional</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graph</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matching</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component.</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reason</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is</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that</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there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is</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no</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explicit</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node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ordering</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enforced</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in</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graph.</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For</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same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graph,</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if</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their</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node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orderings</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are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different,</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adjacency</a:t>
            </a:r>
            <a:r>
              <a:rPr lang="zh-CN" altLang="en-US" baseline="0" dirty="0">
                <a:latin typeface="Arial" panose="020B0604020202020204" pitchFamily="34" charset="0"/>
                <a:cs typeface="Arial" panose="020B0604020202020204" pitchFamily="34" charset="0"/>
              </a:rPr>
              <a:t> </a:t>
            </a:r>
            <a:r>
              <a:rPr lang="en-US" altLang="zh-CN" baseline="0" dirty="0" err="1">
                <a:latin typeface="Arial" panose="020B0604020202020204" pitchFamily="34" charset="0"/>
                <a:cs typeface="Arial" panose="020B0604020202020204" pitchFamily="34" charset="0"/>
              </a:rPr>
              <a:t>matrixs</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are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completely</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different.</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We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also</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use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an</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auxiliary</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dataset</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to</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train</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graph</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autoencoder.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baseline="0" dirty="0">
                <a:latin typeface="Arial" panose="020B0604020202020204" pitchFamily="34" charset="0"/>
                <a:cs typeface="Arial" panose="020B0604020202020204" pitchFamily="34" charset="0"/>
              </a:rPr>
              <a:t>After</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autoencoder</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is</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trained,</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we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use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decoder</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as</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our</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attack</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model.</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Give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target</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graph</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embedding,</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decoder</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can</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reconstruct</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the</a:t>
            </a:r>
            <a:r>
              <a:rPr lang="zh-CN" altLang="en-US" baseline="0" dirty="0">
                <a:latin typeface="Arial" panose="020B0604020202020204" pitchFamily="34" charset="0"/>
                <a:cs typeface="Arial" panose="020B0604020202020204" pitchFamily="34" charset="0"/>
              </a:rPr>
              <a:t> </a:t>
            </a:r>
            <a:r>
              <a:rPr lang="en-US" altLang="zh-CN" baseline="0" dirty="0">
                <a:latin typeface="Arial" panose="020B0604020202020204" pitchFamily="34" charset="0"/>
                <a:cs typeface="Arial" panose="020B0604020202020204" pitchFamily="34" charset="0"/>
              </a:rPr>
              <a:t>graph.</a:t>
            </a:r>
            <a:endParaRPr lang="en-US" altLang="zh-CN"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7C59CDEB-3B02-455D-8F16-CC846640292C}" type="slidenum">
              <a:rPr lang="zh-CN" altLang="en-US" smtClean="0"/>
              <a:t>42</a:t>
            </a:fld>
            <a:endParaRPr lang="zh-CN" altLang="en-US"/>
          </a:p>
        </p:txBody>
      </p:sp>
    </p:spTree>
    <p:extLst>
      <p:ext uri="{BB962C8B-B14F-4D97-AF65-F5344CB8AC3E}">
        <p14:creationId xmlns:p14="http://schemas.microsoft.com/office/powerpoint/2010/main" val="4168072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a:buFont typeface="Arial" panose="020B0604020202020204" pitchFamily="34" charset="0"/>
              <a:buNone/>
            </a:pPr>
            <a:r>
              <a:rPr lang="en-US" altLang="zh-CN" sz="1200" dirty="0"/>
              <a:t>This</a:t>
            </a:r>
            <a:r>
              <a:rPr lang="zh-CN" altLang="en-US" sz="1200" dirty="0"/>
              <a:t> </a:t>
            </a:r>
            <a:r>
              <a:rPr lang="en-US" altLang="zh-CN" sz="1200" dirty="0"/>
              <a:t>is</a:t>
            </a:r>
            <a:r>
              <a:rPr lang="zh-CN" altLang="en-US" sz="1200" dirty="0"/>
              <a:t> </a:t>
            </a:r>
            <a:r>
              <a:rPr lang="en-US" altLang="zh-CN" sz="1200" dirty="0"/>
              <a:t>the</a:t>
            </a:r>
            <a:r>
              <a:rPr lang="zh-CN" altLang="en-US" sz="1200" dirty="0"/>
              <a:t> </a:t>
            </a:r>
            <a:r>
              <a:rPr lang="en-US" altLang="zh-CN" sz="1200" dirty="0"/>
              <a:t>experimental</a:t>
            </a:r>
            <a:r>
              <a:rPr lang="zh-CN" altLang="en-US" sz="1200" dirty="0"/>
              <a:t> </a:t>
            </a:r>
            <a:r>
              <a:rPr lang="en-US" altLang="zh-CN" sz="1200" dirty="0"/>
              <a:t>results.</a:t>
            </a:r>
          </a:p>
          <a:p>
            <a:pPr marL="0" indent="0">
              <a:buFont typeface="Arial" panose="020B0604020202020204" pitchFamily="34" charset="0"/>
              <a:buNone/>
            </a:pPr>
            <a:r>
              <a:rPr lang="en-US" altLang="zh-CN" sz="1200" dirty="0"/>
              <a:t>We</a:t>
            </a:r>
            <a:r>
              <a:rPr lang="zh-CN" altLang="en-US" sz="1200" dirty="0"/>
              <a:t> </a:t>
            </a:r>
            <a:r>
              <a:rPr lang="en-US" altLang="zh-CN" sz="1200" dirty="0"/>
              <a:t>use</a:t>
            </a:r>
            <a:r>
              <a:rPr lang="zh-CN" altLang="en-US" sz="1200" dirty="0"/>
              <a:t> </a:t>
            </a:r>
            <a:r>
              <a:rPr lang="en-US" altLang="zh-CN" sz="1200" dirty="0"/>
              <a:t>two</a:t>
            </a:r>
            <a:r>
              <a:rPr lang="zh-CN" altLang="en-US" sz="1200" dirty="0"/>
              <a:t> </a:t>
            </a:r>
            <a:r>
              <a:rPr lang="en-US" altLang="zh-CN" sz="1200" dirty="0"/>
              <a:t>types</a:t>
            </a:r>
            <a:r>
              <a:rPr lang="zh-CN" altLang="en-US" sz="1200" dirty="0"/>
              <a:t> </a:t>
            </a:r>
            <a:r>
              <a:rPr lang="en-US" altLang="zh-CN" sz="1200" dirty="0"/>
              <a:t>of</a:t>
            </a:r>
            <a:r>
              <a:rPr lang="zh-CN" altLang="en-US" sz="1200" dirty="0"/>
              <a:t> </a:t>
            </a:r>
            <a:r>
              <a:rPr lang="en-US" altLang="zh-CN" sz="1200" dirty="0"/>
              <a:t>metrics</a:t>
            </a:r>
            <a:r>
              <a:rPr lang="zh-CN" altLang="en-US" sz="1200" dirty="0"/>
              <a:t> </a:t>
            </a:r>
            <a:r>
              <a:rPr lang="en-US" altLang="zh-CN" sz="1200" dirty="0"/>
              <a:t>to</a:t>
            </a:r>
            <a:r>
              <a:rPr lang="zh-CN" altLang="en-US" sz="1200" dirty="0"/>
              <a:t> </a:t>
            </a:r>
            <a:r>
              <a:rPr lang="en-US" altLang="zh-CN" sz="1200" dirty="0"/>
              <a:t>evaluate</a:t>
            </a:r>
            <a:r>
              <a:rPr lang="zh-CN" altLang="en-US" sz="1200" dirty="0"/>
              <a:t> </a:t>
            </a:r>
            <a:r>
              <a:rPr lang="en-US" altLang="zh-CN" sz="1200" dirty="0"/>
              <a:t>the</a:t>
            </a:r>
            <a:r>
              <a:rPr lang="zh-CN" altLang="en-US" sz="1200" dirty="0"/>
              <a:t> </a:t>
            </a:r>
            <a:r>
              <a:rPr lang="en-US" altLang="zh-CN" sz="1200" dirty="0"/>
              <a:t>attack</a:t>
            </a:r>
            <a:r>
              <a:rPr lang="zh-CN" altLang="en-US" sz="1200" dirty="0"/>
              <a:t> </a:t>
            </a:r>
            <a:r>
              <a:rPr lang="en-US" altLang="zh-CN" sz="1200" dirty="0"/>
              <a:t>performance.</a:t>
            </a:r>
            <a:r>
              <a:rPr lang="zh-CN" altLang="en-US" sz="1200" dirty="0"/>
              <a:t> </a:t>
            </a:r>
            <a:r>
              <a:rPr lang="en-US" altLang="zh-CN" sz="1200" dirty="0"/>
              <a:t>The</a:t>
            </a:r>
            <a:r>
              <a:rPr lang="zh-CN" altLang="en-US" sz="1200" dirty="0"/>
              <a:t> </a:t>
            </a:r>
            <a:r>
              <a:rPr lang="en-US" altLang="zh-CN" sz="1200" dirty="0"/>
              <a:t>first</a:t>
            </a:r>
            <a:r>
              <a:rPr lang="zh-CN" altLang="en-US" sz="1200" dirty="0"/>
              <a:t> </a:t>
            </a:r>
            <a:r>
              <a:rPr lang="en-US" altLang="zh-CN" sz="1200" dirty="0"/>
              <a:t>type</a:t>
            </a:r>
            <a:r>
              <a:rPr lang="zh-CN" altLang="en-US" sz="1200" dirty="0"/>
              <a:t> </a:t>
            </a:r>
            <a:r>
              <a:rPr lang="en-US" altLang="zh-CN" sz="1200" dirty="0"/>
              <a:t>is</a:t>
            </a:r>
            <a:r>
              <a:rPr lang="zh-CN" altLang="en-US" sz="1200" dirty="0"/>
              <a:t> </a:t>
            </a:r>
            <a:r>
              <a:rPr lang="en-US" altLang="zh-CN" sz="1200" dirty="0"/>
              <a:t>graph</a:t>
            </a:r>
            <a:r>
              <a:rPr lang="zh-CN" altLang="en-US" sz="1200" dirty="0"/>
              <a:t> </a:t>
            </a:r>
            <a:r>
              <a:rPr lang="en-US" altLang="zh-CN" sz="1200" dirty="0"/>
              <a:t>isomorphism.</a:t>
            </a:r>
            <a:r>
              <a:rPr lang="zh-CN" altLang="en-US" sz="1200" dirty="0"/>
              <a:t> </a:t>
            </a:r>
            <a:r>
              <a:rPr lang="en-US" altLang="zh-CN" sz="1200" dirty="0"/>
              <a:t>It</a:t>
            </a:r>
            <a:r>
              <a:rPr lang="zh-CN" altLang="en-US" sz="1200" dirty="0"/>
              <a:t> </a:t>
            </a:r>
            <a:r>
              <a:rPr lang="en-US" altLang="zh-CN" sz="1200" dirty="0"/>
              <a:t>directly</a:t>
            </a:r>
            <a:r>
              <a:rPr lang="zh-CN" altLang="en-US" sz="1200" dirty="0"/>
              <a:t> </a:t>
            </a:r>
            <a:r>
              <a:rPr lang="en-US" altLang="zh-CN" sz="1200" dirty="0"/>
              <a:t>compares</a:t>
            </a:r>
            <a:r>
              <a:rPr lang="zh-CN" altLang="en-US" sz="1200" dirty="0"/>
              <a:t> </a:t>
            </a:r>
            <a:r>
              <a:rPr lang="en-US" altLang="zh-CN" sz="1200" dirty="0"/>
              <a:t>two</a:t>
            </a:r>
            <a:r>
              <a:rPr lang="zh-CN" altLang="en-US" sz="1200" dirty="0"/>
              <a:t> </a:t>
            </a:r>
            <a:r>
              <a:rPr lang="en-US" altLang="zh-CN" sz="1200" dirty="0"/>
              <a:t>graphs</a:t>
            </a:r>
            <a:r>
              <a:rPr lang="zh-CN" altLang="en-US" sz="1200" dirty="0"/>
              <a:t> </a:t>
            </a:r>
            <a:r>
              <a:rPr lang="en-US" altLang="zh-CN" sz="1200" dirty="0"/>
              <a:t>using</a:t>
            </a:r>
            <a:r>
              <a:rPr lang="zh-CN" altLang="en-US" sz="1200" dirty="0"/>
              <a:t> </a:t>
            </a:r>
            <a:r>
              <a:rPr lang="en-US" altLang="zh-CN" sz="1200" dirty="0"/>
              <a:t>graph</a:t>
            </a:r>
            <a:r>
              <a:rPr lang="zh-CN" altLang="en-US" sz="1200" dirty="0"/>
              <a:t> </a:t>
            </a:r>
            <a:r>
              <a:rPr lang="en-US" altLang="zh-CN" sz="1200" dirty="0"/>
              <a:t>kernel.</a:t>
            </a:r>
            <a:r>
              <a:rPr lang="zh-CN" altLang="en-US" sz="1200" dirty="0"/>
              <a:t> </a:t>
            </a:r>
            <a:r>
              <a:rPr lang="en-US" altLang="zh-CN" sz="1200" dirty="0"/>
              <a:t>The</a:t>
            </a:r>
            <a:r>
              <a:rPr lang="zh-CN" altLang="en-US" sz="1200" dirty="0"/>
              <a:t> </a:t>
            </a:r>
            <a:r>
              <a:rPr lang="en-US" altLang="zh-CN" sz="1200" dirty="0"/>
              <a:t>graph</a:t>
            </a:r>
            <a:r>
              <a:rPr lang="zh-CN" altLang="en-US" sz="1200" dirty="0"/>
              <a:t> </a:t>
            </a:r>
            <a:r>
              <a:rPr lang="en-US" altLang="zh-CN" sz="1200" dirty="0"/>
              <a:t>isomorphism</a:t>
            </a:r>
            <a:r>
              <a:rPr lang="zh-CN" altLang="en-US" sz="1200" dirty="0"/>
              <a:t> </a:t>
            </a:r>
            <a:r>
              <a:rPr lang="en-US" altLang="zh-CN" sz="1200" dirty="0"/>
              <a:t>of</a:t>
            </a:r>
            <a:r>
              <a:rPr lang="zh-CN" altLang="en-US" sz="1200" dirty="0"/>
              <a:t> </a:t>
            </a:r>
            <a:r>
              <a:rPr lang="en-US" altLang="zh-CN" sz="1200" dirty="0"/>
              <a:t>1.0</a:t>
            </a:r>
            <a:r>
              <a:rPr lang="zh-CN" altLang="en-US" sz="1200" dirty="0"/>
              <a:t> </a:t>
            </a:r>
            <a:r>
              <a:rPr lang="en-US" altLang="zh-CN" sz="1200" dirty="0"/>
              <a:t>indicates</a:t>
            </a:r>
            <a:r>
              <a:rPr lang="zh-CN" altLang="en-US" sz="1200" dirty="0"/>
              <a:t> </a:t>
            </a:r>
            <a:r>
              <a:rPr lang="en-US" altLang="zh-CN" sz="1200" dirty="0"/>
              <a:t>two</a:t>
            </a:r>
            <a:r>
              <a:rPr lang="zh-CN" altLang="en-US" sz="1200" dirty="0"/>
              <a:t> </a:t>
            </a:r>
            <a:r>
              <a:rPr lang="en-US" altLang="zh-CN" sz="1200" dirty="0"/>
              <a:t>graphs</a:t>
            </a:r>
            <a:r>
              <a:rPr lang="zh-CN" altLang="en-US" sz="1200" dirty="0"/>
              <a:t> </a:t>
            </a:r>
            <a:r>
              <a:rPr lang="en-US" altLang="zh-CN" sz="1200" dirty="0"/>
              <a:t>are</a:t>
            </a:r>
            <a:r>
              <a:rPr lang="zh-CN" altLang="en-US" sz="1200" dirty="0"/>
              <a:t> </a:t>
            </a:r>
            <a:r>
              <a:rPr lang="en-US" altLang="zh-CN" sz="1200" dirty="0"/>
              <a:t>the</a:t>
            </a:r>
            <a:r>
              <a:rPr lang="zh-CN" altLang="en-US" sz="1200" dirty="0"/>
              <a:t> </a:t>
            </a:r>
            <a:r>
              <a:rPr lang="en-US" altLang="zh-CN" sz="1200" dirty="0"/>
              <a:t>same.</a:t>
            </a:r>
          </a:p>
          <a:p>
            <a:pPr marL="0" indent="0">
              <a:buFont typeface="Arial" panose="020B0604020202020204" pitchFamily="34" charset="0"/>
              <a:buNone/>
            </a:pPr>
            <a:r>
              <a:rPr lang="en-US" altLang="zh-CN" sz="1200" dirty="0"/>
              <a:t>The</a:t>
            </a:r>
            <a:r>
              <a:rPr lang="zh-CN" altLang="en-US" sz="1200" dirty="0"/>
              <a:t> </a:t>
            </a:r>
            <a:r>
              <a:rPr lang="en-US" altLang="zh-CN" sz="1200" dirty="0"/>
              <a:t>other</a:t>
            </a:r>
            <a:r>
              <a:rPr lang="zh-CN" altLang="en-US" sz="1200" dirty="0"/>
              <a:t> </a:t>
            </a:r>
            <a:r>
              <a:rPr lang="en-US" altLang="zh-CN" sz="1200" dirty="0"/>
              <a:t>type</a:t>
            </a:r>
            <a:r>
              <a:rPr lang="zh-CN" altLang="en-US" sz="1200" dirty="0"/>
              <a:t> </a:t>
            </a:r>
            <a:r>
              <a:rPr lang="en-US" altLang="zh-CN" sz="1200" dirty="0"/>
              <a:t>is</a:t>
            </a:r>
            <a:r>
              <a:rPr lang="zh-CN" altLang="en-US" sz="1200" dirty="0"/>
              <a:t> </a:t>
            </a:r>
            <a:r>
              <a:rPr lang="en-US" altLang="zh-CN" sz="1200" dirty="0"/>
              <a:t>the</a:t>
            </a:r>
            <a:r>
              <a:rPr lang="zh-CN" altLang="en-US" sz="1200" dirty="0"/>
              <a:t> </a:t>
            </a:r>
            <a:r>
              <a:rPr lang="en-US" altLang="zh-CN" sz="1200" dirty="0"/>
              <a:t>macro-level</a:t>
            </a:r>
            <a:r>
              <a:rPr lang="zh-CN" altLang="en-US" sz="1200" dirty="0"/>
              <a:t> </a:t>
            </a:r>
            <a:r>
              <a:rPr lang="en-US" altLang="zh-CN" sz="1200" dirty="0"/>
              <a:t>graph</a:t>
            </a:r>
            <a:r>
              <a:rPr lang="zh-CN" altLang="en-US" sz="1200" dirty="0"/>
              <a:t> </a:t>
            </a:r>
            <a:r>
              <a:rPr lang="en-US" altLang="zh-CN" sz="1200" dirty="0"/>
              <a:t>statistics,</a:t>
            </a:r>
            <a:r>
              <a:rPr lang="zh-CN" altLang="en-US" sz="1200" dirty="0"/>
              <a:t> </a:t>
            </a:r>
            <a:r>
              <a:rPr lang="en-US" altLang="zh-CN" sz="1200" dirty="0"/>
              <a:t>such</a:t>
            </a:r>
            <a:r>
              <a:rPr lang="zh-CN" altLang="en-US" sz="1200" dirty="0"/>
              <a:t> </a:t>
            </a:r>
            <a:r>
              <a:rPr lang="en-US" altLang="zh-CN" sz="1200" dirty="0"/>
              <a:t>as</a:t>
            </a:r>
            <a:r>
              <a:rPr lang="zh-CN" altLang="en-US" sz="1200" dirty="0"/>
              <a:t> </a:t>
            </a:r>
            <a:r>
              <a:rPr lang="en-US" altLang="zh-CN" sz="1200" dirty="0"/>
              <a:t>degree</a:t>
            </a:r>
            <a:r>
              <a:rPr lang="zh-CN" altLang="en-US" sz="1200" dirty="0"/>
              <a:t> </a:t>
            </a:r>
            <a:r>
              <a:rPr lang="en-US" altLang="zh-CN" sz="1200" dirty="0"/>
              <a:t>distribution,</a:t>
            </a:r>
            <a:r>
              <a:rPr lang="zh-CN" altLang="en-US" sz="1200" dirty="0"/>
              <a:t> </a:t>
            </a:r>
            <a:r>
              <a:rPr lang="en-US" altLang="zh-CN" sz="1200" dirty="0"/>
              <a:t>local</a:t>
            </a:r>
            <a:r>
              <a:rPr lang="zh-CN" altLang="en-US" sz="1200" dirty="0"/>
              <a:t> </a:t>
            </a:r>
            <a:r>
              <a:rPr lang="en-US" altLang="zh-CN" sz="1200" dirty="0"/>
              <a:t>clustering</a:t>
            </a:r>
            <a:r>
              <a:rPr lang="zh-CN" altLang="en-US" sz="1200" dirty="0"/>
              <a:t> </a:t>
            </a:r>
            <a:r>
              <a:rPr lang="en-US" altLang="zh-CN" sz="1200" dirty="0"/>
              <a:t>coefficient,</a:t>
            </a:r>
            <a:r>
              <a:rPr lang="zh-CN" altLang="en-US" sz="1200" dirty="0"/>
              <a:t> </a:t>
            </a:r>
            <a:r>
              <a:rPr lang="en-US" altLang="zh-CN" sz="1200" dirty="0"/>
              <a:t>betweenness</a:t>
            </a:r>
            <a:r>
              <a:rPr lang="zh-CN" altLang="en-US" sz="1200" dirty="0"/>
              <a:t> </a:t>
            </a:r>
            <a:r>
              <a:rPr lang="en-US" altLang="zh-CN" sz="1200" dirty="0"/>
              <a:t>centrality,</a:t>
            </a:r>
            <a:r>
              <a:rPr lang="zh-CN" altLang="en-US" sz="1200" dirty="0"/>
              <a:t> </a:t>
            </a:r>
            <a:r>
              <a:rPr lang="en-US" altLang="zh-CN" sz="1200" dirty="0"/>
              <a:t>and</a:t>
            </a:r>
            <a:r>
              <a:rPr lang="zh-CN" altLang="en-US" sz="1200" dirty="0"/>
              <a:t> </a:t>
            </a:r>
            <a:r>
              <a:rPr lang="en-US" altLang="zh-CN" sz="1200" dirty="0"/>
              <a:t>closeness</a:t>
            </a:r>
            <a:r>
              <a:rPr lang="zh-CN" altLang="en-US" sz="1200" dirty="0"/>
              <a:t> </a:t>
            </a:r>
            <a:r>
              <a:rPr lang="en-US" altLang="zh-CN" sz="1200" dirty="0"/>
              <a:t>centrality.</a:t>
            </a:r>
            <a:r>
              <a:rPr lang="zh-CN" altLang="en-US" sz="1200" dirty="0"/>
              <a:t> </a:t>
            </a:r>
            <a:r>
              <a:rPr lang="en-US" altLang="zh-CN" sz="1200" dirty="0"/>
              <a:t>We</a:t>
            </a:r>
            <a:r>
              <a:rPr lang="zh-CN" altLang="en-US" sz="1200" dirty="0"/>
              <a:t> </a:t>
            </a:r>
            <a:r>
              <a:rPr lang="en-US" altLang="zh-CN" sz="1200" dirty="0"/>
              <a:t>use</a:t>
            </a:r>
            <a:r>
              <a:rPr lang="zh-CN" altLang="en-US" sz="1200" dirty="0"/>
              <a:t> </a:t>
            </a:r>
            <a:r>
              <a:rPr lang="en-US" altLang="zh-CN" sz="1200" dirty="0"/>
              <a:t>the</a:t>
            </a:r>
            <a:r>
              <a:rPr lang="zh-CN" altLang="en-US" sz="1200" dirty="0"/>
              <a:t> </a:t>
            </a:r>
            <a:r>
              <a:rPr lang="en-US" altLang="zh-CN" sz="1200" dirty="0"/>
              <a:t>cosine</a:t>
            </a:r>
            <a:r>
              <a:rPr lang="zh-CN" altLang="en-US" sz="1200" dirty="0"/>
              <a:t> </a:t>
            </a:r>
            <a:r>
              <a:rPr lang="en-US" altLang="zh-CN" sz="1200" dirty="0"/>
              <a:t>similarity</a:t>
            </a:r>
            <a:r>
              <a:rPr lang="zh-CN" altLang="en-US" sz="1200" dirty="0"/>
              <a:t> </a:t>
            </a:r>
            <a:r>
              <a:rPr lang="en-US" altLang="zh-CN" sz="1200" dirty="0"/>
              <a:t>to</a:t>
            </a:r>
            <a:r>
              <a:rPr lang="zh-CN" altLang="en-US" sz="1200" dirty="0"/>
              <a:t> </a:t>
            </a:r>
            <a:r>
              <a:rPr lang="en-US" altLang="zh-CN" sz="1200" dirty="0"/>
              <a:t>measure</a:t>
            </a:r>
            <a:r>
              <a:rPr lang="zh-CN" altLang="en-US" sz="1200" dirty="0"/>
              <a:t> </a:t>
            </a:r>
            <a:r>
              <a:rPr lang="en-US" altLang="zh-CN" sz="1200" dirty="0"/>
              <a:t>the</a:t>
            </a:r>
            <a:r>
              <a:rPr lang="zh-CN" altLang="en-US" sz="1200" dirty="0"/>
              <a:t> </a:t>
            </a:r>
            <a:r>
              <a:rPr lang="en-US" altLang="zh-CN" sz="1200" dirty="0"/>
              <a:t>similarity</a:t>
            </a:r>
            <a:r>
              <a:rPr lang="zh-CN" altLang="en-US" sz="1200" dirty="0"/>
              <a:t> </a:t>
            </a:r>
            <a:r>
              <a:rPr lang="en-US" altLang="zh-CN" sz="1200" dirty="0"/>
              <a:t>between</a:t>
            </a:r>
            <a:r>
              <a:rPr lang="zh-CN" altLang="en-US" sz="1200" dirty="0"/>
              <a:t> </a:t>
            </a:r>
            <a:r>
              <a:rPr lang="en-US" altLang="zh-CN" sz="1200" dirty="0"/>
              <a:t>the</a:t>
            </a:r>
            <a:r>
              <a:rPr lang="zh-CN" altLang="en-US" sz="1200" dirty="0"/>
              <a:t> </a:t>
            </a:r>
            <a:r>
              <a:rPr lang="en-US" altLang="zh-CN" sz="1200" dirty="0"/>
              <a:t>target</a:t>
            </a:r>
            <a:r>
              <a:rPr lang="zh-CN" altLang="en-US" sz="1200" dirty="0"/>
              <a:t> </a:t>
            </a:r>
            <a:r>
              <a:rPr lang="en-US" altLang="zh-CN" sz="1200" dirty="0"/>
              <a:t>graph</a:t>
            </a:r>
            <a:r>
              <a:rPr lang="zh-CN" altLang="en-US" sz="1200" dirty="0"/>
              <a:t> </a:t>
            </a:r>
            <a:r>
              <a:rPr lang="en-US" altLang="zh-CN" sz="1200" dirty="0"/>
              <a:t>and</a:t>
            </a:r>
            <a:r>
              <a:rPr lang="zh-CN" altLang="en-US" sz="1200" dirty="0"/>
              <a:t> </a:t>
            </a:r>
            <a:r>
              <a:rPr lang="en-US" altLang="zh-CN" sz="1200" dirty="0"/>
              <a:t>the</a:t>
            </a:r>
            <a:r>
              <a:rPr lang="zh-CN" altLang="en-US" sz="1200" dirty="0"/>
              <a:t> </a:t>
            </a:r>
            <a:r>
              <a:rPr lang="en-US" altLang="zh-CN" sz="1200" dirty="0"/>
              <a:t>constructed</a:t>
            </a:r>
            <a:r>
              <a:rPr lang="zh-CN" altLang="en-US" sz="1200" dirty="0"/>
              <a:t> </a:t>
            </a:r>
            <a:r>
              <a:rPr lang="en-US" altLang="zh-CN" sz="1200" dirty="0"/>
              <a:t>graph.</a:t>
            </a:r>
            <a:r>
              <a:rPr lang="zh-CN" altLang="en-US" sz="1200" dirty="0"/>
              <a:t> </a:t>
            </a:r>
            <a:r>
              <a:rPr lang="en-US" altLang="zh-CN" sz="1200" dirty="0"/>
              <a:t>A</a:t>
            </a:r>
            <a:r>
              <a:rPr lang="zh-CN" altLang="en-US" sz="1200" dirty="0"/>
              <a:t> </a:t>
            </a:r>
            <a:r>
              <a:rPr lang="en-US" altLang="zh-CN" sz="1200" dirty="0"/>
              <a:t>cosine</a:t>
            </a:r>
            <a:r>
              <a:rPr lang="zh-CN" altLang="en-US" sz="1200" dirty="0"/>
              <a:t> </a:t>
            </a:r>
            <a:r>
              <a:rPr lang="en-US" altLang="zh-CN" sz="1200" dirty="0"/>
              <a:t>similarity</a:t>
            </a:r>
            <a:r>
              <a:rPr lang="zh-CN" altLang="en-US" sz="1200" dirty="0"/>
              <a:t> </a:t>
            </a:r>
            <a:r>
              <a:rPr lang="en-US" altLang="zh-CN" sz="1200" dirty="0"/>
              <a:t>of</a:t>
            </a:r>
            <a:r>
              <a:rPr lang="zh-CN" altLang="en-US" sz="1200" dirty="0"/>
              <a:t> </a:t>
            </a:r>
            <a:r>
              <a:rPr lang="en-US" altLang="zh-CN" sz="1200" dirty="0"/>
              <a:t>1.0</a:t>
            </a:r>
            <a:r>
              <a:rPr lang="zh-CN" altLang="en-US" sz="1200" dirty="0"/>
              <a:t> </a:t>
            </a:r>
            <a:r>
              <a:rPr lang="en-US" altLang="zh-CN" sz="1200" dirty="0"/>
              <a:t>indicates</a:t>
            </a:r>
            <a:r>
              <a:rPr lang="zh-CN" altLang="en-US" sz="1200" dirty="0"/>
              <a:t> </a:t>
            </a:r>
            <a:r>
              <a:rPr lang="en-US" altLang="zh-CN" sz="1200" dirty="0"/>
              <a:t>the</a:t>
            </a:r>
            <a:r>
              <a:rPr lang="zh-CN" altLang="en-US" sz="1200" dirty="0"/>
              <a:t> </a:t>
            </a:r>
            <a:r>
              <a:rPr lang="en-US" altLang="zh-CN" sz="1200" dirty="0"/>
              <a:t>two</a:t>
            </a:r>
            <a:r>
              <a:rPr lang="zh-CN" altLang="en-US" sz="1200" dirty="0"/>
              <a:t> </a:t>
            </a:r>
            <a:r>
              <a:rPr lang="en-US" altLang="zh-CN" sz="1200" dirty="0"/>
              <a:t>metrics</a:t>
            </a:r>
            <a:r>
              <a:rPr lang="zh-CN" altLang="en-US" sz="1200" dirty="0"/>
              <a:t> </a:t>
            </a:r>
            <a:r>
              <a:rPr lang="en-US" altLang="zh-CN" sz="1200" dirty="0"/>
              <a:t>are</a:t>
            </a:r>
            <a:r>
              <a:rPr lang="zh-CN" altLang="en-US" sz="1200" dirty="0"/>
              <a:t> </a:t>
            </a:r>
            <a:r>
              <a:rPr lang="en-US" altLang="zh-CN" sz="1200" dirty="0"/>
              <a:t>the</a:t>
            </a:r>
            <a:r>
              <a:rPr lang="zh-CN" altLang="en-US" sz="1200" dirty="0"/>
              <a:t> </a:t>
            </a:r>
            <a:r>
              <a:rPr lang="en-US" altLang="zh-CN" sz="1200" dirty="0"/>
              <a:t>same.</a:t>
            </a:r>
          </a:p>
          <a:p>
            <a:pPr marL="0" indent="0">
              <a:buFont typeface="Arial" panose="020B0604020202020204" pitchFamily="34" charset="0"/>
              <a:buNone/>
            </a:pPr>
            <a:r>
              <a:rPr lang="en-US" altLang="zh-CN" sz="1200" dirty="0"/>
              <a:t>The</a:t>
            </a:r>
            <a:r>
              <a:rPr lang="zh-CN" altLang="en-US" sz="1200" dirty="0"/>
              <a:t> </a:t>
            </a:r>
            <a:r>
              <a:rPr lang="en-US" altLang="zh-CN" sz="1200" dirty="0"/>
              <a:t>experimental</a:t>
            </a:r>
            <a:r>
              <a:rPr lang="zh-CN" altLang="en-US" sz="1200" dirty="0"/>
              <a:t> </a:t>
            </a:r>
            <a:r>
              <a:rPr lang="en-US" altLang="zh-CN" sz="1200" dirty="0"/>
              <a:t>results</a:t>
            </a:r>
            <a:r>
              <a:rPr lang="zh-CN" altLang="en-US" sz="1200" dirty="0"/>
              <a:t> </a:t>
            </a:r>
            <a:r>
              <a:rPr lang="en-US" altLang="zh-CN" sz="1200" dirty="0"/>
              <a:t>show</a:t>
            </a:r>
            <a:r>
              <a:rPr lang="zh-CN" altLang="en-US" sz="1200" dirty="0"/>
              <a:t> </a:t>
            </a:r>
            <a:r>
              <a:rPr lang="en-US" altLang="zh-CN" sz="1200" dirty="0"/>
              <a:t>that</a:t>
            </a:r>
            <a:r>
              <a:rPr lang="zh-CN" altLang="en-US" sz="1200" dirty="0"/>
              <a:t> </a:t>
            </a:r>
            <a:r>
              <a:rPr lang="en-US" altLang="zh-CN" sz="1200" dirty="0"/>
              <a:t>our</a:t>
            </a:r>
            <a:r>
              <a:rPr lang="zh-CN" altLang="en-US" sz="1200" dirty="0"/>
              <a:t> </a:t>
            </a:r>
            <a:r>
              <a:rPr lang="en-US" altLang="zh-CN" sz="1200" dirty="0"/>
              <a:t>proposed</a:t>
            </a:r>
            <a:r>
              <a:rPr lang="zh-CN" altLang="en-US" sz="1200" dirty="0"/>
              <a:t> </a:t>
            </a:r>
            <a:r>
              <a:rPr lang="en-US" altLang="zh-CN" sz="1200" dirty="0"/>
              <a:t>attack</a:t>
            </a:r>
            <a:r>
              <a:rPr lang="zh-CN" altLang="en-US" sz="1200" dirty="0"/>
              <a:t> </a:t>
            </a:r>
            <a:r>
              <a:rPr lang="en-US" altLang="zh-CN" sz="1200" dirty="0"/>
              <a:t>achieves</a:t>
            </a:r>
            <a:r>
              <a:rPr lang="zh-CN" altLang="en-US" sz="1200" dirty="0"/>
              <a:t> </a:t>
            </a:r>
            <a:r>
              <a:rPr lang="en-US" altLang="zh-CN" sz="1200" dirty="0"/>
              <a:t>good</a:t>
            </a:r>
            <a:r>
              <a:rPr lang="zh-CN" altLang="en-US" sz="1200" dirty="0"/>
              <a:t> </a:t>
            </a:r>
            <a:r>
              <a:rPr lang="en-US" altLang="zh-CN" sz="1200" dirty="0"/>
              <a:t>performance</a:t>
            </a:r>
            <a:r>
              <a:rPr lang="zh-CN" altLang="en-US" sz="1200" dirty="0"/>
              <a:t> </a:t>
            </a:r>
            <a:r>
              <a:rPr lang="en-US" altLang="zh-CN" sz="1200" dirty="0"/>
              <a:t>for</a:t>
            </a:r>
            <a:r>
              <a:rPr lang="zh-CN" altLang="en-US" sz="1200" dirty="0"/>
              <a:t> </a:t>
            </a:r>
            <a:r>
              <a:rPr lang="en-US" altLang="zh-CN" sz="1200" dirty="0"/>
              <a:t>both</a:t>
            </a:r>
            <a:r>
              <a:rPr lang="zh-CN" altLang="en-US" sz="1200" dirty="0"/>
              <a:t> </a:t>
            </a:r>
            <a:r>
              <a:rPr lang="en-US" altLang="zh-CN" sz="1200" dirty="0"/>
              <a:t>of</a:t>
            </a:r>
            <a:r>
              <a:rPr lang="zh-CN" altLang="en-US" sz="1200" dirty="0"/>
              <a:t> </a:t>
            </a:r>
            <a:r>
              <a:rPr lang="en-US" altLang="zh-CN" sz="1200" dirty="0"/>
              <a:t>the</a:t>
            </a:r>
            <a:r>
              <a:rPr lang="zh-CN" altLang="en-US" sz="1200" dirty="0"/>
              <a:t> </a:t>
            </a:r>
            <a:r>
              <a:rPr lang="en-US" altLang="zh-CN" sz="1200" dirty="0"/>
              <a:t>metrics.</a:t>
            </a:r>
            <a:endParaRPr lang="zh-CN" altLang="en-US" sz="1200"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43</a:t>
            </a:fld>
            <a:endParaRPr lang="zh-CN" altLang="en-US"/>
          </a:p>
        </p:txBody>
      </p:sp>
    </p:spTree>
    <p:extLst>
      <p:ext uri="{BB962C8B-B14F-4D97-AF65-F5344CB8AC3E}">
        <p14:creationId xmlns:p14="http://schemas.microsoft.com/office/powerpoint/2010/main" val="2256208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a:buFont typeface="Arial" panose="020B0604020202020204" pitchFamily="34" charset="0"/>
              <a:buNone/>
            </a:pPr>
            <a:r>
              <a:rPr lang="en-US" altLang="zh-CN" sz="1200" dirty="0"/>
              <a:t>We</a:t>
            </a:r>
            <a:r>
              <a:rPr lang="zh-CN" altLang="en-US" sz="1200" dirty="0"/>
              <a:t> </a:t>
            </a:r>
            <a:r>
              <a:rPr lang="en-US" altLang="zh-CN" sz="1200" dirty="0"/>
              <a:t>also</a:t>
            </a:r>
            <a:r>
              <a:rPr lang="zh-CN" altLang="en-US" sz="1200" dirty="0"/>
              <a:t> </a:t>
            </a:r>
            <a:r>
              <a:rPr lang="en-US" altLang="zh-CN" sz="1200" dirty="0"/>
              <a:t>investigate</a:t>
            </a:r>
            <a:r>
              <a:rPr lang="zh-CN" altLang="en-US" sz="1200" dirty="0"/>
              <a:t> </a:t>
            </a:r>
            <a:r>
              <a:rPr lang="en-US" altLang="zh-CN" sz="1200" dirty="0"/>
              <a:t>a</a:t>
            </a:r>
            <a:r>
              <a:rPr lang="zh-CN" altLang="en-US" sz="1200" dirty="0"/>
              <a:t> </a:t>
            </a:r>
            <a:r>
              <a:rPr lang="en-US" altLang="zh-CN" sz="1200" dirty="0"/>
              <a:t>simple</a:t>
            </a:r>
            <a:r>
              <a:rPr lang="zh-CN" altLang="en-US" sz="1200" dirty="0"/>
              <a:t> </a:t>
            </a:r>
            <a:r>
              <a:rPr lang="en-US" altLang="zh-CN" sz="1200" dirty="0"/>
              <a:t>defense</a:t>
            </a:r>
            <a:r>
              <a:rPr lang="zh-CN" altLang="en-US" sz="1200" dirty="0"/>
              <a:t> </a:t>
            </a:r>
            <a:r>
              <a:rPr lang="en-US" altLang="zh-CN" sz="1200" dirty="0"/>
              <a:t>mechanism.</a:t>
            </a:r>
            <a:r>
              <a:rPr lang="zh-CN" altLang="en-US" sz="1200" dirty="0"/>
              <a:t> </a:t>
            </a:r>
            <a:r>
              <a:rPr lang="en-US" altLang="zh-CN" sz="1200" dirty="0"/>
              <a:t>The</a:t>
            </a:r>
            <a:r>
              <a:rPr lang="zh-CN" altLang="en-US" sz="1200" dirty="0"/>
              <a:t> </a:t>
            </a:r>
            <a:r>
              <a:rPr lang="en-US" altLang="zh-CN" sz="1200" dirty="0"/>
              <a:t>general</a:t>
            </a:r>
            <a:r>
              <a:rPr lang="zh-CN" altLang="en-US" sz="1200" dirty="0"/>
              <a:t> </a:t>
            </a:r>
            <a:r>
              <a:rPr lang="en-US" altLang="zh-CN" sz="1200" dirty="0"/>
              <a:t>idea</a:t>
            </a:r>
            <a:r>
              <a:rPr lang="zh-CN" altLang="en-US" sz="1200" dirty="0"/>
              <a:t> </a:t>
            </a:r>
            <a:r>
              <a:rPr lang="en-US" altLang="zh-CN" sz="1200" dirty="0"/>
              <a:t>is</a:t>
            </a:r>
            <a:r>
              <a:rPr lang="zh-CN" altLang="en-US" sz="1200" dirty="0"/>
              <a:t> </a:t>
            </a:r>
            <a:r>
              <a:rPr lang="en-US" altLang="zh-CN" sz="1200" dirty="0"/>
              <a:t>to</a:t>
            </a:r>
            <a:r>
              <a:rPr lang="zh-CN" altLang="en-US" sz="1200" dirty="0"/>
              <a:t> </a:t>
            </a:r>
            <a:r>
              <a:rPr lang="en-US" altLang="zh-CN" sz="1200" dirty="0"/>
              <a:t>add</a:t>
            </a:r>
            <a:r>
              <a:rPr lang="zh-CN" altLang="en-US" sz="1200" dirty="0"/>
              <a:t> </a:t>
            </a:r>
            <a:r>
              <a:rPr lang="en-US" altLang="zh-CN" sz="1200" dirty="0"/>
              <a:t>random</a:t>
            </a:r>
            <a:r>
              <a:rPr lang="zh-CN" altLang="en-US" sz="1200" dirty="0"/>
              <a:t> </a:t>
            </a:r>
            <a:r>
              <a:rPr lang="en-US" altLang="zh-CN" sz="1200" dirty="0"/>
              <a:t>Laplacian</a:t>
            </a:r>
            <a:r>
              <a:rPr lang="zh-CN" altLang="en-US" sz="1200" dirty="0"/>
              <a:t> </a:t>
            </a:r>
            <a:r>
              <a:rPr lang="en-US" altLang="zh-CN" sz="1200" dirty="0"/>
              <a:t>noise</a:t>
            </a:r>
            <a:r>
              <a:rPr lang="zh-CN" altLang="en-US" sz="1200" dirty="0"/>
              <a:t> </a:t>
            </a:r>
            <a:r>
              <a:rPr lang="en-US" altLang="zh-CN" sz="1200" dirty="0"/>
              <a:t>to</a:t>
            </a:r>
            <a:r>
              <a:rPr lang="zh-CN" altLang="en-US" sz="1200" dirty="0"/>
              <a:t> </a:t>
            </a:r>
            <a:r>
              <a:rPr lang="en-US" altLang="zh-CN" sz="1200" dirty="0"/>
              <a:t>the</a:t>
            </a:r>
            <a:r>
              <a:rPr lang="zh-CN" altLang="en-US" sz="1200" dirty="0"/>
              <a:t> </a:t>
            </a:r>
            <a:r>
              <a:rPr lang="en-US" altLang="zh-CN" sz="1200" dirty="0"/>
              <a:t>graph</a:t>
            </a:r>
            <a:r>
              <a:rPr lang="zh-CN" altLang="en-US" sz="1200" dirty="0"/>
              <a:t> </a:t>
            </a:r>
            <a:r>
              <a:rPr lang="en-US" altLang="zh-CN" sz="1200" dirty="0"/>
              <a:t>embeddings.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t>The</a:t>
            </a:r>
            <a:r>
              <a:rPr lang="zh-CN" altLang="en-US" sz="1200" dirty="0"/>
              <a:t> </a:t>
            </a:r>
            <a:r>
              <a:rPr lang="en-US" altLang="zh-CN" sz="1200" dirty="0"/>
              <a:t>x-axis</a:t>
            </a:r>
            <a:r>
              <a:rPr lang="zh-CN" altLang="en-US" sz="1200" dirty="0"/>
              <a:t> </a:t>
            </a:r>
            <a:r>
              <a:rPr lang="en-US" altLang="zh-CN" sz="1200" dirty="0"/>
              <a:t>shows</a:t>
            </a:r>
            <a:r>
              <a:rPr lang="zh-CN" altLang="en-US" sz="1200" dirty="0"/>
              <a:t> </a:t>
            </a:r>
            <a:r>
              <a:rPr lang="en-US" altLang="zh-CN" sz="1200" dirty="0"/>
              <a:t>the</a:t>
            </a:r>
            <a:r>
              <a:rPr lang="zh-CN" altLang="en-US" sz="1200" dirty="0"/>
              <a:t> </a:t>
            </a:r>
            <a:r>
              <a:rPr lang="en-US" altLang="zh-CN" sz="1200" dirty="0"/>
              <a:t>standard</a:t>
            </a:r>
            <a:r>
              <a:rPr lang="zh-CN" altLang="en-US" sz="1200" dirty="0"/>
              <a:t> </a:t>
            </a:r>
            <a:r>
              <a:rPr lang="en-US" altLang="zh-CN" sz="1200" dirty="0"/>
              <a:t>deviation</a:t>
            </a:r>
            <a:r>
              <a:rPr lang="zh-CN" altLang="en-US" sz="1200" dirty="0"/>
              <a:t> </a:t>
            </a:r>
            <a:r>
              <a:rPr lang="en-US" altLang="zh-CN" sz="1200" dirty="0"/>
              <a:t>of</a:t>
            </a:r>
            <a:r>
              <a:rPr lang="zh-CN" altLang="en-US" sz="1200" dirty="0"/>
              <a:t> </a:t>
            </a:r>
            <a:r>
              <a:rPr lang="en-US" altLang="zh-CN" sz="1200" dirty="0"/>
              <a:t>the</a:t>
            </a:r>
            <a:r>
              <a:rPr lang="zh-CN" altLang="en-US" sz="1200" dirty="0"/>
              <a:t> </a:t>
            </a:r>
            <a:r>
              <a:rPr lang="en-US" altLang="zh-CN" sz="1200" dirty="0"/>
              <a:t>Laplacian</a:t>
            </a:r>
            <a:r>
              <a:rPr lang="zh-CN" altLang="en-US" sz="1200" dirty="0"/>
              <a:t> </a:t>
            </a:r>
            <a:r>
              <a:rPr lang="en-US" altLang="zh-CN" sz="1200" dirty="0"/>
              <a:t>noise.</a:t>
            </a:r>
            <a:r>
              <a:rPr lang="zh-CN" altLang="en-US" sz="1200" dirty="0"/>
              <a:t> </a:t>
            </a:r>
            <a:r>
              <a:rPr lang="en-US" altLang="zh-CN" sz="1200" dirty="0"/>
              <a:t>The</a:t>
            </a:r>
            <a:r>
              <a:rPr lang="zh-CN" altLang="en-US" sz="1200" dirty="0"/>
              <a:t> </a:t>
            </a:r>
            <a:r>
              <a:rPr lang="en-US" altLang="zh-CN" sz="1200" dirty="0"/>
              <a:t>experimental</a:t>
            </a:r>
            <a:r>
              <a:rPr lang="zh-CN" altLang="en-US" sz="1200" dirty="0"/>
              <a:t> </a:t>
            </a:r>
            <a:r>
              <a:rPr lang="en-US" altLang="zh-CN" sz="1200" dirty="0"/>
              <a:t>results</a:t>
            </a:r>
            <a:r>
              <a:rPr lang="zh-CN" altLang="en-US" sz="1200" dirty="0"/>
              <a:t> </a:t>
            </a:r>
            <a:r>
              <a:rPr lang="en-US" altLang="zh-CN" sz="1200" dirty="0"/>
              <a:t>show</a:t>
            </a:r>
            <a:r>
              <a:rPr lang="zh-CN" altLang="en-US" sz="1200" dirty="0"/>
              <a:t> </a:t>
            </a:r>
            <a:r>
              <a:rPr lang="en-US" altLang="zh-CN" sz="1200" dirty="0"/>
              <a:t>that</a:t>
            </a:r>
            <a:r>
              <a:rPr lang="zh-CN" altLang="en-US" sz="1200" dirty="0"/>
              <a:t> </a:t>
            </a:r>
            <a:r>
              <a:rPr lang="en-GB" altLang="zh-CN" sz="1200" dirty="0"/>
              <a:t>The </a:t>
            </a:r>
            <a:r>
              <a:rPr lang="en-GB" altLang="zh-CN" sz="1200" dirty="0" err="1"/>
              <a:t>defense</a:t>
            </a:r>
            <a:r>
              <a:rPr lang="en-GB" altLang="zh-CN" sz="1200" dirty="0"/>
              <a:t> can effectively mitigate the attacks while maintaining acceptable accuracy for normal graph classification</a:t>
            </a:r>
            <a:r>
              <a:rPr lang="en-US" altLang="zh-CN" sz="1200" dirty="0"/>
              <a:t>.</a:t>
            </a:r>
            <a:endParaRPr lang="en-GB" altLang="zh-CN" sz="1200"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44</a:t>
            </a:fld>
            <a:endParaRPr lang="zh-CN" altLang="en-US"/>
          </a:p>
        </p:txBody>
      </p:sp>
    </p:spTree>
    <p:extLst>
      <p:ext uri="{BB962C8B-B14F-4D97-AF65-F5344CB8AC3E}">
        <p14:creationId xmlns:p14="http://schemas.microsoft.com/office/powerpoint/2010/main" val="23936281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7999"/>
              </a:lnSpc>
              <a:spcBef>
                <a:spcPts val="0"/>
              </a:spcBef>
              <a:spcAft>
                <a:spcPts val="0"/>
              </a:spcAft>
              <a:buClr>
                <a:srgbClr val="000000"/>
              </a:buClr>
              <a:buSzPts val="1400"/>
              <a:buFont typeface="Arial"/>
              <a:buNone/>
            </a:pPr>
            <a:r>
              <a:rPr lang="en-US" sz="1200" b="0" i="0" u="none" strike="noStrike" cap="none" dirty="0">
                <a:solidFill>
                  <a:srgbClr val="000000"/>
                </a:solidFill>
                <a:latin typeface="Helvetica Neue"/>
                <a:ea typeface="Helvetica Neue"/>
                <a:cs typeface="Helvetica Neue"/>
                <a:sym typeface="Helvetica Neue"/>
              </a:rPr>
              <a:t>Machine learning models are widely </a:t>
            </a:r>
            <a:r>
              <a:rPr lang="en-US" altLang="zh-CN" sz="1200" b="0" i="0" u="none" strike="noStrike" cap="none" dirty="0">
                <a:solidFill>
                  <a:srgbClr val="000000"/>
                </a:solidFill>
                <a:latin typeface="Helvetica Neue"/>
                <a:ea typeface="Helvetica Neue"/>
                <a:cs typeface="Helvetica Neue"/>
                <a:sym typeface="Helvetica Neue"/>
              </a:rPr>
              <a:t>deployed</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in</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the</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real</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world</a:t>
            </a:r>
            <a:r>
              <a:rPr lang="en-US" sz="1200" b="0" i="0" u="none" strike="noStrike" cap="none" dirty="0">
                <a:solidFill>
                  <a:srgbClr val="000000"/>
                </a:solidFill>
                <a:latin typeface="Helvetica Neue"/>
                <a:ea typeface="Helvetica Neue"/>
                <a:cs typeface="Helvetica Neue"/>
                <a:sym typeface="Helvetica Neue"/>
              </a:rPr>
              <a:t> due to their powerful </a:t>
            </a:r>
            <a:r>
              <a:rPr lang="en-US" altLang="zh-CN" sz="1200" b="0" i="0" u="none" strike="noStrike" cap="none" dirty="0">
                <a:solidFill>
                  <a:srgbClr val="000000"/>
                </a:solidFill>
                <a:latin typeface="Helvetica Neue"/>
                <a:ea typeface="Helvetica Neue"/>
                <a:cs typeface="Helvetica Neue"/>
                <a:sym typeface="Helvetica Neue"/>
              </a:rPr>
              <a:t>representation</a:t>
            </a:r>
            <a:r>
              <a:rPr lang="en-US" sz="1200" b="0" i="0" u="none" strike="noStrike" cap="none" dirty="0">
                <a:solidFill>
                  <a:srgbClr val="000000"/>
                </a:solidFill>
                <a:latin typeface="Helvetica Neue"/>
                <a:ea typeface="Helvetica Neue"/>
                <a:cs typeface="Helvetica Neue"/>
                <a:sym typeface="Helvetica Neue"/>
              </a:rPr>
              <a:t> abilit</a:t>
            </a:r>
            <a:r>
              <a:rPr lang="en-US" altLang="zh-CN" sz="1200" b="0" i="0" u="none" strike="noStrike" cap="none" dirty="0">
                <a:solidFill>
                  <a:srgbClr val="000000"/>
                </a:solidFill>
                <a:latin typeface="Helvetica Neue"/>
                <a:ea typeface="Helvetica Neue"/>
                <a:cs typeface="Helvetica Neue"/>
                <a:sym typeface="Helvetica Neue"/>
              </a:rPr>
              <a:t>ies</a:t>
            </a:r>
            <a:r>
              <a:rPr lang="en-US" sz="1200" b="0" i="0" u="none" strike="noStrike" cap="none" dirty="0">
                <a:solidFill>
                  <a:srgbClr val="000000"/>
                </a:solidFill>
                <a:latin typeface="Helvetica Neue"/>
                <a:ea typeface="Helvetica Neue"/>
                <a:cs typeface="Helvetica Neue"/>
                <a:sym typeface="Helvetica Neue"/>
              </a:rPr>
              <a:t>.</a:t>
            </a:r>
          </a:p>
          <a:p>
            <a:pPr marL="0" marR="0" lvl="0" indent="0" algn="l" rtl="0">
              <a:lnSpc>
                <a:spcPct val="117999"/>
              </a:lnSpc>
              <a:spcBef>
                <a:spcPts val="0"/>
              </a:spcBef>
              <a:spcAft>
                <a:spcPts val="0"/>
              </a:spcAft>
              <a:buClr>
                <a:srgbClr val="000000"/>
              </a:buClr>
              <a:buSzPts val="1400"/>
              <a:buFont typeface="Arial"/>
              <a:buNone/>
            </a:pPr>
            <a:r>
              <a:rPr lang="en-US" altLang="zh-CN" sz="1200" b="0" i="0" u="none" strike="noStrike" cap="none" dirty="0">
                <a:solidFill>
                  <a:srgbClr val="000000"/>
                </a:solidFill>
                <a:latin typeface="Helvetica Neue"/>
                <a:ea typeface="Helvetica Neue"/>
                <a:cs typeface="Helvetica Neue"/>
                <a:sym typeface="Helvetica Neue"/>
              </a:rPr>
              <a:t>For</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example,</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a</a:t>
            </a:r>
            <a:r>
              <a:rPr lang="en-US" sz="1200" b="0" i="0" u="none" strike="noStrike" cap="none" dirty="0">
                <a:solidFill>
                  <a:srgbClr val="000000"/>
                </a:solidFill>
                <a:latin typeface="Helvetica Neue"/>
                <a:ea typeface="Helvetica Neue"/>
                <a:cs typeface="Helvetica Neue"/>
                <a:sym typeface="Helvetica Neue"/>
              </a:rPr>
              <a:t> disease diagnosis model </a:t>
            </a:r>
            <a:r>
              <a:rPr lang="en-US" altLang="zh-CN" sz="1200" b="0" i="0" u="none" strike="noStrike" cap="none" dirty="0">
                <a:solidFill>
                  <a:srgbClr val="000000"/>
                </a:solidFill>
                <a:latin typeface="Helvetica Neue"/>
                <a:ea typeface="Helvetica Neue"/>
                <a:cs typeface="Helvetica Neue"/>
                <a:sym typeface="Helvetica Neue"/>
              </a:rPr>
              <a:t>can</a:t>
            </a:r>
            <a:r>
              <a:rPr lang="zh-CN" altLang="en-US" sz="1200" b="0" i="0" u="none" strike="noStrike" cap="none" dirty="0">
                <a:solidFill>
                  <a:srgbClr val="000000"/>
                </a:solidFill>
                <a:latin typeface="Helvetica Neue"/>
                <a:ea typeface="Helvetica Neue"/>
                <a:cs typeface="Helvetica Neue"/>
                <a:sym typeface="Helvetica Neue"/>
              </a:rPr>
              <a:t> </a:t>
            </a:r>
            <a:r>
              <a:rPr lang="en-US" sz="1200" b="0" i="0" u="none" strike="noStrike" cap="none" dirty="0">
                <a:solidFill>
                  <a:srgbClr val="000000"/>
                </a:solidFill>
                <a:latin typeface="Helvetica Neue"/>
                <a:ea typeface="Helvetica Neue"/>
                <a:cs typeface="Helvetica Neue"/>
                <a:sym typeface="Helvetica Neue"/>
              </a:rPr>
              <a:t>learns from </a:t>
            </a:r>
            <a:r>
              <a:rPr lang="en-US" altLang="zh-CN" sz="1200" b="0" i="0" u="none" strike="noStrike" cap="none" dirty="0">
                <a:solidFill>
                  <a:srgbClr val="000000"/>
                </a:solidFill>
                <a:latin typeface="Helvetica Neue"/>
                <a:ea typeface="Helvetica Neue"/>
                <a:cs typeface="Helvetica Neue"/>
                <a:sym typeface="Helvetica Neue"/>
              </a:rPr>
              <a:t>the</a:t>
            </a:r>
            <a:r>
              <a:rPr lang="zh-CN" altLang="en-US" sz="1200" b="0" i="0" u="none" strike="noStrike" cap="none" dirty="0">
                <a:solidFill>
                  <a:srgbClr val="000000"/>
                </a:solidFill>
                <a:latin typeface="Helvetica Neue"/>
                <a:ea typeface="Helvetica Neue"/>
                <a:cs typeface="Helvetica Neue"/>
                <a:sym typeface="Helvetica Neue"/>
              </a:rPr>
              <a:t> </a:t>
            </a:r>
            <a:r>
              <a:rPr lang="en-US" sz="1200" b="0" i="0" u="none" strike="noStrike" cap="none" dirty="0">
                <a:solidFill>
                  <a:srgbClr val="000000"/>
                </a:solidFill>
                <a:latin typeface="Helvetica Neue"/>
                <a:ea typeface="Helvetica Neue"/>
                <a:cs typeface="Helvetica Neue"/>
                <a:sym typeface="Helvetica Neue"/>
              </a:rPr>
              <a:t>X-ray images and automatically predicts the lung disease given an X-ray image of an individual.</a:t>
            </a:r>
          </a:p>
          <a:p>
            <a:pPr marL="0" marR="0" lvl="0" indent="0" algn="l" rtl="0">
              <a:lnSpc>
                <a:spcPct val="117999"/>
              </a:lnSpc>
              <a:spcBef>
                <a:spcPts val="0"/>
              </a:spcBef>
              <a:spcAft>
                <a:spcPts val="0"/>
              </a:spcAft>
              <a:buClr>
                <a:srgbClr val="000000"/>
              </a:buClr>
              <a:buSzPts val="1400"/>
              <a:buFont typeface="Arial"/>
              <a:buNone/>
            </a:pPr>
            <a:r>
              <a:rPr lang="en-US" sz="1200" b="0" i="0" u="none" strike="noStrike" cap="none" dirty="0">
                <a:solidFill>
                  <a:srgbClr val="000000"/>
                </a:solidFill>
                <a:latin typeface="Helvetica Neue"/>
                <a:ea typeface="Helvetica Neue"/>
                <a:cs typeface="Helvetica Neue"/>
                <a:sym typeface="Helvetica Neue"/>
              </a:rPr>
              <a:t>A facial recognition model learns from a large number of human faces and can discriminate different persons.</a:t>
            </a:r>
            <a:endParaRPr lang="en-US" altLang="zh-CN" dirty="0"/>
          </a:p>
          <a:p>
            <a:r>
              <a:rPr lang="en-US" altLang="zh-CN" dirty="0"/>
              <a:t>However,</a:t>
            </a:r>
            <a:r>
              <a:rPr lang="zh-CN" altLang="en-US" dirty="0"/>
              <a:t> </a:t>
            </a:r>
            <a:r>
              <a:rPr lang="en-US" altLang="zh-CN" dirty="0"/>
              <a:t>the</a:t>
            </a:r>
            <a:r>
              <a:rPr lang="zh-CN" altLang="en-US" dirty="0"/>
              <a:t> </a:t>
            </a:r>
            <a:r>
              <a:rPr lang="en-US" altLang="zh-CN" dirty="0"/>
              <a:t>machine</a:t>
            </a:r>
            <a:r>
              <a:rPr lang="zh-CN" altLang="en-US" dirty="0"/>
              <a:t> </a:t>
            </a:r>
            <a:r>
              <a:rPr lang="en-US" altLang="zh-CN" dirty="0"/>
              <a:t>learning</a:t>
            </a:r>
            <a:r>
              <a:rPr lang="zh-CN" altLang="en-US" dirty="0"/>
              <a:t> </a:t>
            </a:r>
            <a:r>
              <a:rPr lang="en-US" altLang="zh-CN" dirty="0"/>
              <a:t>models</a:t>
            </a:r>
            <a:r>
              <a:rPr lang="zh-CN" altLang="en-US" dirty="0"/>
              <a:t> </a:t>
            </a:r>
            <a:r>
              <a:rPr lang="en-US" altLang="zh-CN" dirty="0"/>
              <a:t>are</a:t>
            </a:r>
            <a:r>
              <a:rPr lang="zh-CN" altLang="en-US" dirty="0"/>
              <a:t> </a:t>
            </a:r>
            <a:r>
              <a:rPr lang="en-US" altLang="zh-CN" dirty="0"/>
              <a:t>often</a:t>
            </a:r>
            <a:r>
              <a:rPr lang="zh-CN" altLang="en-US" dirty="0"/>
              <a:t> </a:t>
            </a:r>
            <a:r>
              <a:rPr lang="en-US" altLang="zh-CN" dirty="0"/>
              <a:t>trained</a:t>
            </a:r>
            <a:r>
              <a:rPr lang="zh-CN" altLang="en-US" dirty="0"/>
              <a:t> </a:t>
            </a:r>
            <a:r>
              <a:rPr lang="en-US" altLang="zh-CN" dirty="0"/>
              <a:t>on</a:t>
            </a:r>
            <a:r>
              <a:rPr lang="zh-CN" altLang="en-US" dirty="0"/>
              <a:t> </a:t>
            </a:r>
            <a:r>
              <a:rPr lang="en-US" altLang="zh-CN" dirty="0"/>
              <a:t>sensitive</a:t>
            </a:r>
            <a:r>
              <a:rPr lang="zh-CN" altLang="en-US" dirty="0"/>
              <a:t> </a:t>
            </a:r>
            <a:r>
              <a:rPr lang="en-US" altLang="zh-CN" dirty="0"/>
              <a:t>personal</a:t>
            </a:r>
            <a:r>
              <a:rPr lang="zh-CN" altLang="en-US" dirty="0"/>
              <a:t> </a:t>
            </a:r>
            <a:r>
              <a:rPr lang="en-US" altLang="zh-CN" dirty="0"/>
              <a:t>data;</a:t>
            </a:r>
            <a:r>
              <a:rPr lang="zh-CN" altLang="en-US" dirty="0"/>
              <a:t> </a:t>
            </a:r>
            <a:r>
              <a:rPr lang="en-US" altLang="zh-CN" dirty="0"/>
              <a:t>thus,</a:t>
            </a:r>
            <a:r>
              <a:rPr lang="zh-CN" altLang="en-US" dirty="0"/>
              <a:t> </a:t>
            </a:r>
            <a:r>
              <a:rPr lang="en-US" altLang="zh-CN" dirty="0"/>
              <a:t>it</a:t>
            </a:r>
            <a:r>
              <a:rPr lang="zh-CN" altLang="en-US" dirty="0"/>
              <a:t> </a:t>
            </a:r>
            <a:r>
              <a:rPr lang="en-US" altLang="zh-CN" dirty="0"/>
              <a:t>is</a:t>
            </a:r>
            <a:r>
              <a:rPr lang="zh-CN" altLang="en-US" dirty="0"/>
              <a:t> </a:t>
            </a:r>
            <a:r>
              <a:rPr lang="en-US" altLang="zh-CN" dirty="0"/>
              <a:t>of</a:t>
            </a:r>
            <a:r>
              <a:rPr lang="zh-CN" altLang="en-US" dirty="0"/>
              <a:t> </a:t>
            </a:r>
            <a:r>
              <a:rPr lang="en-US" altLang="zh-CN" dirty="0"/>
              <a:t>significant</a:t>
            </a:r>
            <a:r>
              <a:rPr lang="zh-CN" altLang="en-US" dirty="0"/>
              <a:t> </a:t>
            </a:r>
            <a:r>
              <a:rPr lang="en-US" altLang="zh-CN" dirty="0"/>
              <a:t>importance</a:t>
            </a:r>
            <a:r>
              <a:rPr lang="zh-CN" altLang="en-US" dirty="0"/>
              <a:t> </a:t>
            </a:r>
            <a:r>
              <a:rPr lang="en-US" altLang="zh-CN" dirty="0"/>
              <a:t>to</a:t>
            </a:r>
            <a:r>
              <a:rPr lang="zh-CN" altLang="en-US" dirty="0"/>
              <a:t> </a:t>
            </a:r>
            <a:r>
              <a:rPr lang="en-US" altLang="zh-CN" dirty="0"/>
              <a:t>understand</a:t>
            </a:r>
            <a:r>
              <a:rPr lang="zh-CN" altLang="en-US" dirty="0"/>
              <a:t> </a:t>
            </a:r>
            <a:r>
              <a:rPr lang="en-US" altLang="zh-CN" dirty="0"/>
              <a:t>the</a:t>
            </a:r>
            <a:r>
              <a:rPr lang="zh-CN" altLang="en-US" dirty="0"/>
              <a:t> </a:t>
            </a:r>
            <a:r>
              <a:rPr lang="en-US" altLang="zh-CN" dirty="0"/>
              <a:t>privacy</a:t>
            </a:r>
            <a:r>
              <a:rPr lang="zh-CN" altLang="en-US" dirty="0"/>
              <a:t> </a:t>
            </a:r>
            <a:r>
              <a:rPr lang="en-US" altLang="zh-CN" dirty="0"/>
              <a:t>risks</a:t>
            </a:r>
            <a:r>
              <a:rPr lang="zh-CN" altLang="en-US" dirty="0"/>
              <a:t> </a:t>
            </a:r>
            <a:r>
              <a:rPr lang="en-US" altLang="zh-CN" dirty="0"/>
              <a:t>of</a:t>
            </a:r>
            <a:r>
              <a:rPr lang="zh-CN" altLang="en-US" dirty="0"/>
              <a:t> </a:t>
            </a:r>
            <a:r>
              <a:rPr lang="en-US" altLang="zh-CN" dirty="0"/>
              <a:t>different</a:t>
            </a:r>
            <a:r>
              <a:rPr lang="zh-CN" altLang="en-US" dirty="0"/>
              <a:t> </a:t>
            </a:r>
            <a:r>
              <a:rPr lang="en-US" altLang="zh-CN" dirty="0"/>
              <a:t>machine</a:t>
            </a:r>
            <a:r>
              <a:rPr lang="zh-CN" altLang="en-US" dirty="0"/>
              <a:t> </a:t>
            </a:r>
            <a:r>
              <a:rPr lang="en-US" altLang="zh-CN" dirty="0"/>
              <a:t>learning</a:t>
            </a:r>
            <a:r>
              <a:rPr lang="zh-CN" altLang="en-US" dirty="0"/>
              <a:t> </a:t>
            </a:r>
            <a:r>
              <a:rPr lang="en-US" altLang="zh-CN" dirty="0"/>
              <a:t>models,</a:t>
            </a:r>
            <a:r>
              <a:rPr lang="zh-CN" altLang="en-US" dirty="0"/>
              <a:t> </a:t>
            </a:r>
            <a:r>
              <a:rPr lang="en-US" altLang="zh-CN" dirty="0"/>
              <a:t>and</a:t>
            </a:r>
            <a:r>
              <a:rPr lang="zh-CN" altLang="en-US" dirty="0"/>
              <a:t> </a:t>
            </a:r>
            <a:r>
              <a:rPr lang="en-US" altLang="zh-CN" dirty="0"/>
              <a:t>deploy</a:t>
            </a:r>
            <a:r>
              <a:rPr lang="zh-CN" altLang="en-US" dirty="0"/>
              <a:t> </a:t>
            </a:r>
            <a:r>
              <a:rPr lang="en-US" altLang="zh-CN" dirty="0"/>
              <a:t>necessary</a:t>
            </a:r>
            <a:r>
              <a:rPr lang="zh-CN" altLang="en-US" dirty="0"/>
              <a:t> </a:t>
            </a:r>
            <a:r>
              <a:rPr lang="en-US" altLang="zh-CN" dirty="0"/>
              <a:t>defense</a:t>
            </a:r>
            <a:r>
              <a:rPr lang="zh-CN" altLang="en-US" dirty="0"/>
              <a:t> </a:t>
            </a:r>
            <a:r>
              <a:rPr lang="en-US" altLang="zh-CN" dirty="0"/>
              <a:t>mechanisms</a:t>
            </a:r>
            <a:r>
              <a:rPr lang="zh-CN" altLang="en-US" dirty="0"/>
              <a:t> </a:t>
            </a:r>
            <a:r>
              <a:rPr lang="en-US" altLang="zh-CN" dirty="0"/>
              <a:t>to</a:t>
            </a:r>
            <a:r>
              <a:rPr lang="zh-CN" altLang="en-US" dirty="0"/>
              <a:t> </a:t>
            </a:r>
            <a:r>
              <a:rPr lang="en-US" altLang="zh-CN" dirty="0"/>
              <a:t>mitigate</a:t>
            </a:r>
            <a:r>
              <a:rPr lang="zh-CN" altLang="en-US" dirty="0"/>
              <a:t> </a:t>
            </a:r>
            <a:r>
              <a:rPr lang="en-US" altLang="zh-CN" dirty="0"/>
              <a:t>these</a:t>
            </a:r>
            <a:r>
              <a:rPr lang="zh-CN" altLang="en-US" dirty="0"/>
              <a:t> </a:t>
            </a:r>
            <a:r>
              <a:rPr lang="en-US" altLang="zh-CN" dirty="0"/>
              <a:t>privacy</a:t>
            </a:r>
            <a:r>
              <a:rPr lang="zh-CN" altLang="en-US" dirty="0"/>
              <a:t> </a:t>
            </a:r>
            <a:r>
              <a:rPr lang="en-US" altLang="zh-CN" dirty="0"/>
              <a:t>risks.</a:t>
            </a:r>
          </a:p>
          <a:p>
            <a:endParaRPr lang="en-US" altLang="zh-CN" dirty="0"/>
          </a:p>
          <a:p>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latin typeface="Helvetica Neue"/>
                <a:ea typeface="Helvetica Neue"/>
                <a:cs typeface="Helvetica Neue"/>
                <a:sym typeface="Helvetica Neue"/>
              </a:rPr>
              <a:t>A next word prediction model learns from personal keyboard input and predicts what</a:t>
            </a:r>
            <a:r>
              <a:rPr lang="zh-CN" altLang="en-US" sz="1200" b="0" i="0" u="none" strike="noStrike" cap="none" dirty="0">
                <a:solidFill>
                  <a:srgbClr val="000000"/>
                </a:solidFill>
                <a:latin typeface="Helvetica Neue"/>
                <a:ea typeface="Helvetica Neue"/>
                <a:cs typeface="Helvetica Neue"/>
                <a:sym typeface="Helvetica Neue"/>
              </a:rPr>
              <a:t> </a:t>
            </a:r>
            <a:r>
              <a:rPr lang="en-US" altLang="zh-CN" sz="1200" b="0" i="0" u="none" strike="noStrike" cap="none" dirty="0">
                <a:solidFill>
                  <a:srgbClr val="000000"/>
                </a:solidFill>
                <a:latin typeface="Helvetica Neue"/>
                <a:ea typeface="Helvetica Neue"/>
                <a:cs typeface="Helvetica Neue"/>
                <a:sym typeface="Helvetica Neue"/>
              </a:rPr>
              <a:t>is</a:t>
            </a:r>
            <a:r>
              <a:rPr lang="en-US" sz="1200" b="0" i="0" u="none" strike="noStrike" cap="none" dirty="0">
                <a:solidFill>
                  <a:srgbClr val="000000"/>
                </a:solidFill>
                <a:latin typeface="Helvetica Neue"/>
                <a:ea typeface="Helvetica Neue"/>
                <a:cs typeface="Helvetica Neue"/>
                <a:sym typeface="Helvetica Neue"/>
              </a:rPr>
              <a:t> the next word.</a:t>
            </a:r>
          </a:p>
          <a:p>
            <a:endParaRPr lang="en-US" altLang="zh-CN" dirty="0"/>
          </a:p>
          <a:p>
            <a:endParaRPr lang="en-DE" dirty="0"/>
          </a:p>
        </p:txBody>
      </p:sp>
    </p:spTree>
    <p:extLst>
      <p:ext uri="{BB962C8B-B14F-4D97-AF65-F5344CB8AC3E}">
        <p14:creationId xmlns:p14="http://schemas.microsoft.com/office/powerpoint/2010/main" val="1213843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sz="2200" b="0" i="0" u="none" strike="noStrike" cap="none" dirty="0">
                <a:solidFill>
                  <a:srgbClr val="000000"/>
                </a:solidFill>
                <a:latin typeface="Helvetica Neue"/>
                <a:ea typeface="Helvetica Neue"/>
                <a:cs typeface="Helvetica Neue"/>
                <a:sym typeface="Helvetica Neue"/>
              </a:rPr>
              <a:t>most legitimate way to implement machine unlearning is to delete the revoked data sample from the training set, and retrain the original model </a:t>
            </a:r>
            <a:r>
              <a:rPr lang="en-US" altLang="zh-CN" sz="2200" b="0" i="0" u="none" strike="noStrike" cap="none" dirty="0">
                <a:solidFill>
                  <a:srgbClr val="000000"/>
                </a:solidFill>
                <a:latin typeface="Helvetica Neue"/>
                <a:ea typeface="Helvetica Neue"/>
                <a:cs typeface="Helvetica Neue"/>
                <a:sym typeface="Helvetica Neue"/>
              </a:rPr>
              <a:t>from</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scratch</a:t>
            </a:r>
            <a:r>
              <a:rPr lang="en-US" sz="2200" b="0" i="0" u="none" strike="noStrike" cap="none" dirty="0">
                <a:solidFill>
                  <a:srgbClr val="000000"/>
                </a:solidFill>
                <a:latin typeface="Helvetica Neue"/>
                <a:ea typeface="Helvetica Neue"/>
                <a:cs typeface="Helvetica Neue"/>
                <a:sym typeface="Helvetica Neue"/>
              </a:rPr>
              <a:t>. This generates a second version of the model, </a:t>
            </a:r>
            <a:r>
              <a:rPr lang="en-US" altLang="zh-CN" sz="2200" b="0" i="0" u="none" strike="noStrike" cap="none" dirty="0">
                <a:solidFill>
                  <a:srgbClr val="000000"/>
                </a:solidFill>
                <a:latin typeface="Helvetica Neue"/>
                <a:ea typeface="Helvetica Neue"/>
                <a:cs typeface="Helvetica Neue"/>
                <a:sym typeface="Helvetica Neue"/>
              </a:rPr>
              <a:t>we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call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it</a:t>
            </a:r>
            <a:r>
              <a:rPr lang="en-US" sz="2200" b="0" i="0" u="none" strike="noStrike" cap="none" dirty="0">
                <a:solidFill>
                  <a:srgbClr val="000000"/>
                </a:solidFill>
                <a:latin typeface="Helvetica Neue"/>
                <a:ea typeface="Helvetica Neue"/>
                <a:cs typeface="Helvetica Neue"/>
                <a:sym typeface="Helvetica Neue"/>
              </a:rPr>
              <a:t> unlearned model. </a:t>
            </a: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altLang="zh-CN" sz="2200" b="0" i="0" u="none" strike="noStrike" cap="none" dirty="0">
                <a:solidFill>
                  <a:srgbClr val="000000"/>
                </a:solidFill>
                <a:latin typeface="Helvetica Neue"/>
                <a:ea typeface="Helvetica Neue"/>
                <a:cs typeface="Helvetica Neue"/>
                <a:sym typeface="Helvetica Neue"/>
              </a:rPr>
              <a:t>Machine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unlearning</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designed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to</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protect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privacy</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of</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users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who</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revoke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their</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data;</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however,</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unclear</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whether</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machine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unlearning</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indeed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protect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privacy</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of</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data</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owners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who</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revoke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their</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data</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samples.</a:t>
            </a: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altLang="zh-CN" sz="2200" b="0" i="0" u="none" strike="noStrike" cap="none" dirty="0">
                <a:solidFill>
                  <a:srgbClr val="000000"/>
                </a:solidFill>
                <a:latin typeface="Helvetica Neue"/>
                <a:ea typeface="Helvetica Neue"/>
                <a:cs typeface="Helvetica Neue"/>
                <a:sym typeface="Helvetica Neue"/>
              </a:rPr>
              <a:t>In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this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work,</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show</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that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machine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unlearning</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will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unintendedly</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leak</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more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information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about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revoked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sample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by</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conducting</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membership</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inference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attack.</a:t>
            </a:r>
            <a:endParaRPr lang="en-US" sz="2200" b="0" i="0" u="none" strike="noStrike" cap="none"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23315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SzPts val="1400"/>
              <a:buNone/>
            </a:pPr>
            <a:r>
              <a:rPr lang="en-US" altLang="zh-CN" sz="2000" b="0" dirty="0"/>
              <a:t>Our</a:t>
            </a:r>
            <a:r>
              <a:rPr lang="zh-CN" altLang="en-US" sz="2000" b="0" dirty="0"/>
              <a:t> </a:t>
            </a:r>
            <a:r>
              <a:rPr lang="en-US" altLang="zh-CN" sz="2000" b="0" dirty="0"/>
              <a:t>attack</a:t>
            </a:r>
            <a:r>
              <a:rPr lang="zh-CN" altLang="en-US" sz="2000" b="0" dirty="0"/>
              <a:t> </a:t>
            </a:r>
            <a:r>
              <a:rPr lang="en-US" altLang="zh-CN" sz="2000" b="0" dirty="0"/>
              <a:t>goal</a:t>
            </a:r>
            <a:r>
              <a:rPr lang="zh-CN" altLang="en-US" sz="2000" b="0" dirty="0"/>
              <a:t> </a:t>
            </a:r>
            <a:r>
              <a:rPr lang="en-US" altLang="zh-CN" sz="2000" b="0" dirty="0"/>
              <a:t>is</a:t>
            </a:r>
            <a:r>
              <a:rPr lang="zh-CN" altLang="en-US" sz="2000" b="0" dirty="0"/>
              <a:t> </a:t>
            </a:r>
            <a:r>
              <a:rPr lang="en-US" altLang="zh-CN" sz="2000" b="0" dirty="0"/>
              <a:t>that,</a:t>
            </a:r>
            <a:r>
              <a:rPr lang="zh-CN" altLang="en-US" sz="2000" b="0" dirty="0"/>
              <a:t> </a:t>
            </a:r>
            <a:r>
              <a:rPr lang="en-US" altLang="zh-CN" sz="2000" b="0" dirty="0">
                <a:latin typeface="Arial" panose="020B0604020202020204" pitchFamily="34" charset="0"/>
                <a:cs typeface="Arial" panose="020B0604020202020204" pitchFamily="34" charset="0"/>
              </a:rPr>
              <a:t>g</a:t>
            </a:r>
            <a:r>
              <a:rPr lang="en-US" altLang="zh-CN" sz="2000" dirty="0">
                <a:latin typeface="Arial" panose="020B0604020202020204" pitchFamily="34" charset="0"/>
                <a:cs typeface="Arial" panose="020B0604020202020204" pitchFamily="34" charset="0"/>
              </a:rPr>
              <a:t>iven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target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sample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x,</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nfer whether </a:t>
            </a:r>
            <a:r>
              <a:rPr lang="en-US" altLang="zh-CN" sz="2000" dirty="0">
                <a:latin typeface="Arial" panose="020B0604020202020204" pitchFamily="34" charset="0"/>
                <a:cs typeface="Arial" panose="020B0604020202020204" pitchFamily="34" charset="0"/>
              </a:rPr>
              <a:t>it</a:t>
            </a:r>
            <a:r>
              <a:rPr lang="zh-CN" alt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is </a:t>
            </a:r>
            <a:r>
              <a:rPr lang="en-US" altLang="zh-CN" sz="2000" dirty="0">
                <a:latin typeface="Arial" panose="020B0604020202020204" pitchFamily="34" charset="0"/>
                <a:cs typeface="Arial" panose="020B0604020202020204" pitchFamily="34" charset="0"/>
              </a:rPr>
              <a:t>a</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member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of</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en-US" sz="2000" dirty="0">
                <a:latin typeface="Arial" panose="020B0604020202020204" pitchFamily="34" charset="0"/>
                <a:cs typeface="Arial" panose="020B0604020202020204" pitchFamily="34" charset="0"/>
              </a:rPr>
              <a:t> Original Model, but revoked in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en-US" sz="2000" dirty="0">
                <a:latin typeface="Arial" panose="020B0604020202020204" pitchFamily="34" charset="0"/>
                <a:cs typeface="Arial" panose="020B0604020202020204" pitchFamily="34" charset="0"/>
              </a:rPr>
              <a:t> Unlearned Model</a:t>
            </a:r>
            <a:r>
              <a:rPr lang="en-US" altLang="zh-CN" sz="2000" dirty="0">
                <a:latin typeface="Arial" panose="020B0604020202020204" pitchFamily="34" charset="0"/>
                <a:cs typeface="Arial" panose="020B0604020202020204" pitchFamily="34" charset="0"/>
              </a:rPr>
              <a:t>.</a:t>
            </a:r>
            <a:endParaRPr lang="en-US"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1400"/>
              <a:buFont typeface="Arial"/>
              <a:buNone/>
            </a:pPr>
            <a:r>
              <a:rPr lang="en-US" altLang="zh-CN" sz="2200" b="0" i="0" u="none" strike="noStrike" cap="none" dirty="0">
                <a:solidFill>
                  <a:srgbClr val="000000"/>
                </a:solidFill>
                <a:latin typeface="Helvetica Neue"/>
                <a:ea typeface="Helvetica Neue"/>
                <a:cs typeface="Helvetica Neue"/>
                <a:sym typeface="Helvetica Neue"/>
              </a:rPr>
              <a:t>We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assume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attacker</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has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black-box</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access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to</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both</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original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model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and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unlearned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model.</a:t>
            </a:r>
            <a:r>
              <a:rPr lang="zh-CN" altLang="en-US" sz="2200" b="0" i="0" u="none" strike="noStrike" cap="none" dirty="0">
                <a:solidFill>
                  <a:srgbClr val="000000"/>
                </a:solidFill>
                <a:latin typeface="Helvetica Neue"/>
                <a:ea typeface="Helvetica Neue"/>
                <a:cs typeface="Helvetica Neue"/>
                <a:sym typeface="Helvetica Neue"/>
              </a:rPr>
              <a:t> </a:t>
            </a:r>
            <a:endParaRPr lang="en-US" altLang="zh-CN"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1400"/>
              <a:buFont typeface="Arial"/>
              <a:buNone/>
            </a:pPr>
            <a:r>
              <a:rPr lang="en-US" altLang="zh-CN" sz="2200" b="0" i="0" u="none" strike="noStrike" cap="none" dirty="0">
                <a:solidFill>
                  <a:srgbClr val="000000"/>
                </a:solidFill>
                <a:latin typeface="Helvetica Neue"/>
                <a:ea typeface="Helvetica Neue"/>
                <a:cs typeface="Helvetica Neue"/>
                <a:sym typeface="Helvetica Neue"/>
              </a:rPr>
              <a:t>As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such,</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can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obtain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posteriors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of</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target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sample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both</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original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model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and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unlearned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model.</a:t>
            </a:r>
          </a:p>
          <a:p>
            <a:pPr marL="0" marR="0" lvl="0" indent="0" algn="l" rtl="0">
              <a:lnSpc>
                <a:spcPct val="117999"/>
              </a:lnSpc>
              <a:spcBef>
                <a:spcPts val="0"/>
              </a:spcBef>
              <a:spcAft>
                <a:spcPts val="0"/>
              </a:spcAft>
              <a:buClr>
                <a:srgbClr val="000000"/>
              </a:buClr>
              <a:buSzPts val="1400"/>
              <a:buFont typeface="Arial"/>
              <a:buNone/>
            </a:pPr>
            <a:r>
              <a:rPr lang="en-US" altLang="zh-CN" sz="2200" b="0" i="0" u="none" strike="noStrike" cap="none" dirty="0">
                <a:solidFill>
                  <a:srgbClr val="000000"/>
                </a:solidFill>
                <a:latin typeface="Helvetica Neue"/>
                <a:ea typeface="Helvetica Neue"/>
                <a:cs typeface="Helvetica Neue"/>
                <a:sym typeface="Helvetica Neue"/>
              </a:rPr>
              <a:t>We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can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merge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these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two</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posteriors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with</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different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strategies,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and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input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merged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posterior</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to</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attack</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model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to</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predict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membership</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status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of</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target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sample.</a:t>
            </a: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altLang="zh-CN" b="0" dirty="0"/>
              <a:t>The</a:t>
            </a:r>
            <a:r>
              <a:rPr lang="zh-CN" altLang="en-US" b="0" dirty="0"/>
              <a:t> </a:t>
            </a:r>
            <a:r>
              <a:rPr lang="en-US" altLang="zh-CN" b="0" dirty="0"/>
              <a:t>next</a:t>
            </a:r>
            <a:r>
              <a:rPr lang="zh-CN" altLang="en-US" b="0" dirty="0"/>
              <a:t> </a:t>
            </a:r>
            <a:r>
              <a:rPr lang="en-US" altLang="zh-CN" b="0" dirty="0"/>
              <a:t>question</a:t>
            </a:r>
            <a:r>
              <a:rPr lang="zh-CN" altLang="en-US" b="0" dirty="0"/>
              <a:t> </a:t>
            </a:r>
            <a:r>
              <a:rPr lang="en-US" altLang="zh-CN" b="0" dirty="0"/>
              <a:t>is,</a:t>
            </a:r>
            <a:r>
              <a:rPr lang="zh-CN" altLang="en-US" b="0" dirty="0"/>
              <a:t> </a:t>
            </a:r>
            <a:r>
              <a:rPr lang="en-US" altLang="zh-CN" b="0" dirty="0"/>
              <a:t>how</a:t>
            </a:r>
            <a:r>
              <a:rPr lang="zh-CN" altLang="en-US" b="0" dirty="0"/>
              <a:t> </a:t>
            </a:r>
            <a:r>
              <a:rPr lang="en-US" altLang="zh-CN" b="0" dirty="0"/>
              <a:t>do</a:t>
            </a:r>
            <a:r>
              <a:rPr lang="zh-CN" altLang="en-US" b="0" dirty="0"/>
              <a:t> </a:t>
            </a:r>
            <a:r>
              <a:rPr lang="en-US" altLang="zh-CN" b="0" dirty="0"/>
              <a:t>we</a:t>
            </a:r>
            <a:r>
              <a:rPr lang="zh-CN" altLang="en-US" b="0" dirty="0"/>
              <a:t> </a:t>
            </a:r>
            <a:r>
              <a:rPr lang="en-US" altLang="zh-CN" b="0" dirty="0"/>
              <a:t>train</a:t>
            </a:r>
            <a:r>
              <a:rPr lang="zh-CN" altLang="en-US" b="0" dirty="0"/>
              <a:t> </a:t>
            </a:r>
            <a:r>
              <a:rPr lang="en-US" altLang="zh-CN" b="0" dirty="0"/>
              <a:t>the</a:t>
            </a:r>
            <a:r>
              <a:rPr lang="zh-CN" altLang="en-US" b="0" dirty="0"/>
              <a:t> </a:t>
            </a:r>
            <a:r>
              <a:rPr lang="en-US" altLang="zh-CN" b="0" dirty="0"/>
              <a:t>attack</a:t>
            </a:r>
            <a:r>
              <a:rPr lang="zh-CN" altLang="en-US" b="0" dirty="0"/>
              <a:t> </a:t>
            </a:r>
            <a:r>
              <a:rPr lang="en-US" altLang="zh-CN" b="0" dirty="0"/>
              <a:t>model?</a:t>
            </a:r>
            <a:endParaRPr lang="en-DE" b="0" dirty="0"/>
          </a:p>
          <a:p>
            <a:endParaRPr lang="en-CN" b="0" dirty="0"/>
          </a:p>
        </p:txBody>
      </p:sp>
    </p:spTree>
    <p:extLst>
      <p:ext uri="{BB962C8B-B14F-4D97-AF65-F5344CB8AC3E}">
        <p14:creationId xmlns:p14="http://schemas.microsoft.com/office/powerpoint/2010/main" val="29676995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altLang="zh-CN" b="0" dirty="0"/>
              <a:t>In</a:t>
            </a:r>
            <a:r>
              <a:rPr lang="zh-CN" altLang="en-US" b="0" dirty="0"/>
              <a:t> </a:t>
            </a:r>
            <a:r>
              <a:rPr lang="en-US" altLang="zh-CN" b="0" dirty="0"/>
              <a:t>this</a:t>
            </a:r>
            <a:r>
              <a:rPr lang="zh-CN" altLang="en-US" b="0" dirty="0"/>
              <a:t> </a:t>
            </a:r>
            <a:r>
              <a:rPr lang="en-US" altLang="zh-CN" b="0" dirty="0"/>
              <a:t>paper,</a:t>
            </a:r>
            <a:r>
              <a:rPr lang="zh-CN" altLang="en-US" b="0" dirty="0"/>
              <a:t> </a:t>
            </a:r>
            <a:r>
              <a:rPr lang="en-US" altLang="zh-CN" b="0" dirty="0"/>
              <a:t>w</a:t>
            </a:r>
            <a:r>
              <a:rPr lang="en-US" b="0" dirty="0"/>
              <a:t>e use </a:t>
            </a:r>
            <a:r>
              <a:rPr lang="en-US" altLang="zh-CN" b="0" dirty="0"/>
              <a:t>the</a:t>
            </a:r>
            <a:r>
              <a:rPr lang="en-US" b="0" dirty="0"/>
              <a:t> shadow</a:t>
            </a:r>
            <a:r>
              <a:rPr lang="zh-CN" altLang="en-US" b="0" dirty="0"/>
              <a:t> </a:t>
            </a:r>
            <a:r>
              <a:rPr lang="en-US" b="0" dirty="0"/>
              <a:t>model </a:t>
            </a:r>
            <a:r>
              <a:rPr lang="en-US" altLang="zh-CN" b="0" dirty="0"/>
              <a:t>paradigm</a:t>
            </a:r>
            <a:r>
              <a:rPr lang="en-US" b="0" dirty="0"/>
              <a:t> to train the attack model.</a:t>
            </a: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0" dirty="0"/>
              <a:t>We assume the adversary is able to gather some local auxiliary datasets</a:t>
            </a:r>
            <a:r>
              <a:rPr lang="zh-CN" altLang="en-US" b="0" dirty="0"/>
              <a:t> </a:t>
            </a:r>
            <a:r>
              <a:rPr lang="en-US" altLang="zh-CN" b="0" dirty="0"/>
              <a:t>that</a:t>
            </a:r>
            <a:r>
              <a:rPr lang="zh-CN" altLang="en-US" b="0" dirty="0"/>
              <a:t> </a:t>
            </a:r>
            <a:r>
              <a:rPr lang="en-US" altLang="zh-CN" b="0" dirty="0"/>
              <a:t>comes</a:t>
            </a:r>
            <a:r>
              <a:rPr lang="zh-CN" altLang="en-US" b="0" dirty="0"/>
              <a:t> </a:t>
            </a:r>
            <a:r>
              <a:rPr lang="en-US" altLang="zh-CN" b="0" dirty="0"/>
              <a:t>from</a:t>
            </a:r>
            <a:r>
              <a:rPr lang="zh-CN" altLang="en-US" b="0" dirty="0"/>
              <a:t> </a:t>
            </a:r>
            <a:r>
              <a:rPr lang="en-US" altLang="zh-CN" b="0" dirty="0"/>
              <a:t>either</a:t>
            </a:r>
            <a:r>
              <a:rPr lang="zh-CN" altLang="en-US" b="0" dirty="0"/>
              <a:t> </a:t>
            </a:r>
            <a:r>
              <a:rPr lang="en-US" altLang="zh-CN" b="0" dirty="0"/>
              <a:t>the</a:t>
            </a:r>
            <a:r>
              <a:rPr lang="zh-CN" altLang="en-US" b="0" dirty="0"/>
              <a:t> </a:t>
            </a:r>
            <a:r>
              <a:rPr lang="en-US" altLang="zh-CN" b="0" dirty="0"/>
              <a:t>same</a:t>
            </a:r>
            <a:r>
              <a:rPr lang="zh-CN" altLang="en-US" b="0" dirty="0"/>
              <a:t> </a:t>
            </a:r>
            <a:r>
              <a:rPr lang="en-US" altLang="zh-CN" b="0" dirty="0"/>
              <a:t>or</a:t>
            </a:r>
            <a:r>
              <a:rPr lang="zh-CN" altLang="en-US" b="0" dirty="0"/>
              <a:t> </a:t>
            </a:r>
            <a:r>
              <a:rPr lang="en-US" altLang="zh-CN" b="0" dirty="0"/>
              <a:t>different</a:t>
            </a:r>
            <a:r>
              <a:rPr lang="zh-CN" altLang="en-US" b="0" dirty="0"/>
              <a:t> </a:t>
            </a:r>
            <a:r>
              <a:rPr lang="en-US" altLang="zh-CN" b="0" dirty="0"/>
              <a:t>distribution</a:t>
            </a:r>
            <a:r>
              <a:rPr lang="zh-CN" altLang="en-US" b="0" dirty="0"/>
              <a:t> </a:t>
            </a:r>
            <a:r>
              <a:rPr lang="en-US" altLang="zh-CN" b="0" dirty="0"/>
              <a:t>as</a:t>
            </a:r>
            <a:r>
              <a:rPr lang="zh-CN" altLang="en-US" b="0" dirty="0"/>
              <a:t> </a:t>
            </a:r>
            <a:r>
              <a:rPr lang="en-US" altLang="zh-CN" b="0" dirty="0"/>
              <a:t>the</a:t>
            </a:r>
            <a:r>
              <a:rPr lang="zh-CN" altLang="en-US" b="0" dirty="0"/>
              <a:t> </a:t>
            </a:r>
            <a:r>
              <a:rPr lang="en-US" altLang="zh-CN" b="0" dirty="0"/>
              <a:t>target</a:t>
            </a:r>
            <a:r>
              <a:rPr lang="zh-CN" altLang="en-US" b="0" dirty="0"/>
              <a:t> </a:t>
            </a:r>
            <a:r>
              <a:rPr lang="en-US" altLang="zh-CN" b="0" dirty="0"/>
              <a:t>model</a:t>
            </a:r>
            <a:r>
              <a:rPr lang="en-US" b="0" dirty="0"/>
              <a:t>. </a:t>
            </a: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altLang="zh-CN" b="0" dirty="0"/>
              <a:t>We</a:t>
            </a:r>
            <a:r>
              <a:rPr lang="zh-CN" altLang="en-US" b="0" dirty="0"/>
              <a:t> </a:t>
            </a:r>
            <a:r>
              <a:rPr lang="en-US" altLang="zh-CN" b="0" dirty="0"/>
              <a:t>first</a:t>
            </a:r>
            <a:r>
              <a:rPr lang="zh-CN" altLang="en-US" b="0" dirty="0"/>
              <a:t> </a:t>
            </a:r>
            <a:r>
              <a:rPr lang="en-US" b="0" dirty="0"/>
              <a:t>split the shadow dataset into two disjoint parts, namely shadow negative</a:t>
            </a:r>
            <a:r>
              <a:rPr lang="zh-CN" altLang="en-US" b="0" dirty="0"/>
              <a:t> </a:t>
            </a:r>
            <a:r>
              <a:rPr lang="en-US" altLang="zh-CN" b="0" dirty="0"/>
              <a:t>dataset</a:t>
            </a:r>
            <a:r>
              <a:rPr lang="en-US" b="0" dirty="0"/>
              <a:t> and shadow positive</a:t>
            </a:r>
            <a:r>
              <a:rPr lang="zh-CN" altLang="en-US" b="0" dirty="0"/>
              <a:t> </a:t>
            </a:r>
            <a:r>
              <a:rPr lang="en-US" altLang="zh-CN" b="0" dirty="0"/>
              <a:t>dataset</a:t>
            </a:r>
            <a:r>
              <a:rPr lang="en-US" b="0" dirty="0"/>
              <a:t>. </a:t>
            </a: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0" dirty="0"/>
              <a:t>Then, we randomly sample</a:t>
            </a:r>
            <a:r>
              <a:rPr lang="zh-CN" altLang="en-US" b="0" dirty="0"/>
              <a:t> </a:t>
            </a:r>
            <a:r>
              <a:rPr lang="en-US" altLang="zh-CN" b="0" dirty="0"/>
              <a:t>k</a:t>
            </a:r>
            <a:r>
              <a:rPr lang="zh-CN" altLang="en-US" b="0" dirty="0"/>
              <a:t> </a:t>
            </a:r>
            <a:r>
              <a:rPr lang="en-US" altLang="zh-CN" b="0" dirty="0"/>
              <a:t>copies</a:t>
            </a:r>
            <a:r>
              <a:rPr lang="zh-CN" altLang="en-US" b="0" dirty="0"/>
              <a:t> </a:t>
            </a:r>
            <a:r>
              <a:rPr lang="en-US" altLang="zh-CN" b="0" dirty="0"/>
              <a:t>of</a:t>
            </a:r>
            <a:r>
              <a:rPr lang="en-US" b="0" dirty="0"/>
              <a:t> </a:t>
            </a:r>
            <a:r>
              <a:rPr lang="en-US" altLang="zh-CN" b="0" dirty="0"/>
              <a:t>data</a:t>
            </a:r>
            <a:r>
              <a:rPr lang="zh-CN" altLang="en-US" b="0" dirty="0"/>
              <a:t> </a:t>
            </a:r>
            <a:r>
              <a:rPr lang="en-US" altLang="zh-CN" b="0" dirty="0"/>
              <a:t>from</a:t>
            </a:r>
            <a:r>
              <a:rPr lang="zh-CN" altLang="en-US" b="0" dirty="0"/>
              <a:t> </a:t>
            </a:r>
            <a:r>
              <a:rPr lang="en-US" altLang="zh-CN" b="0" dirty="0"/>
              <a:t>the</a:t>
            </a:r>
            <a:r>
              <a:rPr lang="zh-CN" altLang="en-US" b="0" dirty="0"/>
              <a:t> </a:t>
            </a:r>
            <a:r>
              <a:rPr lang="en-US" b="0" dirty="0"/>
              <a:t>shadow positive </a:t>
            </a:r>
            <a:r>
              <a:rPr lang="en-US" altLang="zh-CN" b="0" dirty="0"/>
              <a:t>data</a:t>
            </a:r>
            <a:r>
              <a:rPr lang="en-US" b="0" dirty="0"/>
              <a:t>sets and train k original models.</a:t>
            </a: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0" dirty="0"/>
              <a:t>For each original model, we randomly delete 1 data </a:t>
            </a:r>
            <a:r>
              <a:rPr lang="en-US" altLang="zh-CN" b="0" dirty="0"/>
              <a:t>sample</a:t>
            </a:r>
            <a:r>
              <a:rPr lang="en-US" b="0" dirty="0"/>
              <a:t>, retrain the model and get the corresponding unlearned model.</a:t>
            </a: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altLang="zh-CN" b="0" dirty="0"/>
              <a:t>Next</a:t>
            </a:r>
            <a:r>
              <a:rPr lang="en-US" b="0" dirty="0"/>
              <a:t>, we use </a:t>
            </a:r>
            <a:r>
              <a:rPr lang="en-US" altLang="zh-CN" b="0" dirty="0"/>
              <a:t>the</a:t>
            </a:r>
            <a:r>
              <a:rPr lang="zh-CN" altLang="en-US" b="0" dirty="0"/>
              <a:t> </a:t>
            </a:r>
            <a:r>
              <a:rPr lang="en-US" b="0" dirty="0"/>
              <a:t>data </a:t>
            </a:r>
            <a:r>
              <a:rPr lang="en-US" altLang="zh-CN" b="0" dirty="0"/>
              <a:t>samples</a:t>
            </a:r>
            <a:r>
              <a:rPr lang="en-US" b="0" dirty="0"/>
              <a:t> from the </a:t>
            </a:r>
            <a:r>
              <a:rPr lang="en-US" altLang="zh-CN" b="0" dirty="0"/>
              <a:t>shadow</a:t>
            </a:r>
            <a:r>
              <a:rPr lang="zh-CN" altLang="en-US" b="0" dirty="0"/>
              <a:t> </a:t>
            </a:r>
            <a:r>
              <a:rPr lang="en-US" altLang="zh-CN" b="0" dirty="0"/>
              <a:t>positive</a:t>
            </a:r>
            <a:r>
              <a:rPr lang="en-US" b="0" dirty="0"/>
              <a:t> dataset to query</a:t>
            </a:r>
            <a:r>
              <a:rPr lang="zh-CN" altLang="en-US" b="0" dirty="0"/>
              <a:t> </a:t>
            </a:r>
            <a:r>
              <a:rPr lang="en-US" altLang="zh-CN" b="0" dirty="0"/>
              <a:t>both</a:t>
            </a:r>
            <a:r>
              <a:rPr lang="en-US" b="0" dirty="0"/>
              <a:t> the original model and </a:t>
            </a:r>
            <a:r>
              <a:rPr lang="en-US" altLang="zh-CN" b="0" dirty="0"/>
              <a:t>the</a:t>
            </a:r>
            <a:r>
              <a:rPr lang="zh-CN" altLang="en-US" b="0" dirty="0"/>
              <a:t> </a:t>
            </a:r>
            <a:r>
              <a:rPr lang="en-US" b="0" dirty="0"/>
              <a:t>unlearned model, get two posteriors, and use feature construction methods to combine them together</a:t>
            </a:r>
            <a:r>
              <a:rPr lang="en-US" altLang="zh-CN" b="0" dirty="0"/>
              <a:t>.</a:t>
            </a:r>
            <a:r>
              <a:rPr lang="zh-CN" altLang="en-US" b="0" dirty="0"/>
              <a:t> </a:t>
            </a:r>
            <a:r>
              <a:rPr lang="en-US" altLang="zh-CN" b="0" dirty="0"/>
              <a:t>This</a:t>
            </a:r>
            <a:r>
              <a:rPr lang="zh-CN" altLang="en-US" b="0" dirty="0"/>
              <a:t> </a:t>
            </a:r>
            <a:r>
              <a:rPr lang="en-US" altLang="zh-CN" b="0" dirty="0"/>
              <a:t>serves</a:t>
            </a:r>
            <a:r>
              <a:rPr lang="zh-CN" altLang="en-US" b="0" dirty="0"/>
              <a:t> </a:t>
            </a:r>
            <a:r>
              <a:rPr lang="en-US" altLang="zh-CN" b="0" dirty="0"/>
              <a:t>as</a:t>
            </a:r>
            <a:r>
              <a:rPr lang="zh-CN" altLang="en-US" b="0" dirty="0"/>
              <a:t> </a:t>
            </a:r>
            <a:r>
              <a:rPr lang="en-US" altLang="zh-CN" b="0" dirty="0"/>
              <a:t>the</a:t>
            </a:r>
            <a:r>
              <a:rPr lang="zh-CN" altLang="en-US" b="0" dirty="0"/>
              <a:t> </a:t>
            </a:r>
            <a:r>
              <a:rPr lang="en-US" altLang="zh-CN" b="0" dirty="0"/>
              <a:t>positive</a:t>
            </a:r>
            <a:r>
              <a:rPr lang="zh-CN" altLang="en-US" b="0" dirty="0"/>
              <a:t> </a:t>
            </a:r>
            <a:r>
              <a:rPr lang="en-US" altLang="zh-CN" b="0" dirty="0"/>
              <a:t>or</a:t>
            </a:r>
            <a:r>
              <a:rPr lang="zh-CN" altLang="en-US" b="0" dirty="0"/>
              <a:t> </a:t>
            </a:r>
            <a:r>
              <a:rPr lang="en-US" altLang="zh-CN" b="0" dirty="0"/>
              <a:t>member</a:t>
            </a:r>
            <a:r>
              <a:rPr lang="zh-CN" altLang="en-US" b="0" dirty="0"/>
              <a:t> </a:t>
            </a:r>
            <a:r>
              <a:rPr lang="en-US" altLang="zh-CN" b="0" dirty="0"/>
              <a:t>sample</a:t>
            </a:r>
            <a:r>
              <a:rPr lang="zh-CN" altLang="en-US" b="0" dirty="0"/>
              <a:t> </a:t>
            </a:r>
            <a:r>
              <a:rPr lang="en-US" altLang="zh-CN" b="0" dirty="0"/>
              <a:t>for</a:t>
            </a:r>
            <a:r>
              <a:rPr lang="zh-CN" altLang="en-US" b="0" dirty="0"/>
              <a:t> </a:t>
            </a:r>
            <a:r>
              <a:rPr lang="en-US" altLang="zh-CN" b="0" dirty="0"/>
              <a:t>the</a:t>
            </a:r>
            <a:r>
              <a:rPr lang="zh-CN" altLang="en-US" b="0" dirty="0"/>
              <a:t> </a:t>
            </a:r>
            <a:r>
              <a:rPr lang="en-US" altLang="zh-CN" b="0" dirty="0"/>
              <a:t>attack</a:t>
            </a:r>
            <a:r>
              <a:rPr lang="zh-CN" altLang="en-US" b="0" dirty="0"/>
              <a:t> </a:t>
            </a:r>
            <a:r>
              <a:rPr lang="en-US" altLang="zh-CN" b="0" dirty="0"/>
              <a:t>model.</a:t>
            </a:r>
            <a:endParaRPr lang="en-US" b="0" dirty="0"/>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0" dirty="0"/>
              <a:t>Besides, we use</a:t>
            </a:r>
            <a:r>
              <a:rPr lang="zh-CN" altLang="en-US" b="0" dirty="0"/>
              <a:t> </a:t>
            </a:r>
            <a:r>
              <a:rPr lang="en-US" altLang="zh-CN" b="0" dirty="0"/>
              <a:t>the</a:t>
            </a:r>
            <a:r>
              <a:rPr lang="en-US" b="0" dirty="0"/>
              <a:t> data </a:t>
            </a:r>
            <a:r>
              <a:rPr lang="en-US" altLang="zh-CN" b="0" dirty="0"/>
              <a:t>samples</a:t>
            </a:r>
            <a:r>
              <a:rPr lang="en-US" b="0" dirty="0"/>
              <a:t> from</a:t>
            </a:r>
            <a:r>
              <a:rPr lang="zh-CN" altLang="en-US" b="0" dirty="0"/>
              <a:t> </a:t>
            </a:r>
            <a:r>
              <a:rPr lang="en-US" altLang="zh-CN" b="0" dirty="0"/>
              <a:t>the</a:t>
            </a:r>
            <a:r>
              <a:rPr lang="zh-CN" altLang="en-US" b="0" dirty="0"/>
              <a:t> </a:t>
            </a:r>
            <a:r>
              <a:rPr lang="en-US" altLang="zh-CN" b="0" dirty="0"/>
              <a:t>shadow</a:t>
            </a:r>
            <a:r>
              <a:rPr lang="en-US" b="0" dirty="0"/>
              <a:t> negative datasets to query the same original model and unlearned model</a:t>
            </a:r>
            <a:r>
              <a:rPr lang="en-US" altLang="zh-CN" b="0" dirty="0"/>
              <a:t>,</a:t>
            </a:r>
            <a:r>
              <a:rPr lang="zh-CN" altLang="en-US" b="0" dirty="0"/>
              <a:t> </a:t>
            </a:r>
            <a:r>
              <a:rPr lang="en-US" b="0" dirty="0"/>
              <a:t>and </a:t>
            </a:r>
            <a:r>
              <a:rPr lang="en-US" altLang="zh-CN" b="0" dirty="0"/>
              <a:t>obtain</a:t>
            </a:r>
            <a:r>
              <a:rPr lang="zh-CN" altLang="en-US" b="0" dirty="0"/>
              <a:t> </a:t>
            </a:r>
            <a:r>
              <a:rPr lang="en-US" altLang="zh-CN" b="0" dirty="0"/>
              <a:t>the</a:t>
            </a:r>
            <a:r>
              <a:rPr lang="zh-CN" altLang="en-US" b="0" dirty="0"/>
              <a:t> </a:t>
            </a:r>
            <a:r>
              <a:rPr lang="en-US" altLang="zh-CN" b="0" dirty="0"/>
              <a:t>negative</a:t>
            </a:r>
            <a:r>
              <a:rPr lang="zh-CN" altLang="en-US" b="0" dirty="0"/>
              <a:t> </a:t>
            </a:r>
            <a:r>
              <a:rPr lang="en-US" altLang="zh-CN" b="0" dirty="0"/>
              <a:t>samples</a:t>
            </a:r>
            <a:r>
              <a:rPr lang="zh-CN" altLang="en-US" b="0" dirty="0"/>
              <a:t> </a:t>
            </a:r>
            <a:r>
              <a:rPr lang="en-US" altLang="zh-CN" b="0" dirty="0"/>
              <a:t>or</a:t>
            </a:r>
            <a:r>
              <a:rPr lang="zh-CN" altLang="en-US" b="0" dirty="0"/>
              <a:t> </a:t>
            </a:r>
            <a:r>
              <a:rPr lang="en-US" altLang="zh-CN" b="0" dirty="0"/>
              <a:t>non-member</a:t>
            </a:r>
            <a:r>
              <a:rPr lang="zh-CN" altLang="en-US" b="0" dirty="0"/>
              <a:t> </a:t>
            </a:r>
            <a:r>
              <a:rPr lang="en-US" altLang="zh-CN" b="0" dirty="0"/>
              <a:t>sample</a:t>
            </a:r>
            <a:r>
              <a:rPr lang="zh-CN" altLang="en-US" b="0" dirty="0"/>
              <a:t> </a:t>
            </a:r>
            <a:r>
              <a:rPr lang="en-US" altLang="zh-CN" b="0" dirty="0"/>
              <a:t>for</a:t>
            </a:r>
            <a:r>
              <a:rPr lang="zh-CN" altLang="en-US" b="0" dirty="0"/>
              <a:t> </a:t>
            </a:r>
            <a:r>
              <a:rPr lang="en-US" altLang="zh-CN" b="0" dirty="0"/>
              <a:t>the</a:t>
            </a:r>
            <a:r>
              <a:rPr lang="zh-CN" altLang="en-US" b="0" dirty="0"/>
              <a:t> </a:t>
            </a:r>
            <a:r>
              <a:rPr lang="en-US" altLang="zh-CN" b="0" dirty="0"/>
              <a:t>attack</a:t>
            </a:r>
            <a:r>
              <a:rPr lang="zh-CN" altLang="en-US" b="0" dirty="0"/>
              <a:t> </a:t>
            </a:r>
            <a:r>
              <a:rPr lang="en-US" altLang="zh-CN" b="0" dirty="0"/>
              <a:t>model</a:t>
            </a:r>
            <a:r>
              <a:rPr lang="en-US" b="0" dirty="0"/>
              <a:t>.</a:t>
            </a: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0" dirty="0"/>
              <a:t>With the </a:t>
            </a:r>
            <a:r>
              <a:rPr lang="en-US" altLang="zh-CN" b="0" dirty="0"/>
              <a:t>positive</a:t>
            </a:r>
            <a:r>
              <a:rPr lang="zh-CN" altLang="en-US" b="0" dirty="0"/>
              <a:t> </a:t>
            </a:r>
            <a:r>
              <a:rPr lang="en-US" altLang="zh-CN" b="0" dirty="0"/>
              <a:t>and</a:t>
            </a:r>
            <a:r>
              <a:rPr lang="zh-CN" altLang="en-US" b="0" dirty="0"/>
              <a:t> </a:t>
            </a:r>
            <a:r>
              <a:rPr lang="en-US" altLang="zh-CN" b="0" dirty="0"/>
              <a:t>negative</a:t>
            </a:r>
            <a:r>
              <a:rPr lang="zh-CN" altLang="en-US" b="0" dirty="0"/>
              <a:t> </a:t>
            </a:r>
            <a:r>
              <a:rPr lang="en-US" altLang="zh-CN" b="0" dirty="0"/>
              <a:t>samples</a:t>
            </a:r>
            <a:r>
              <a:rPr lang="en-US" b="0" dirty="0"/>
              <a:t>, we</a:t>
            </a:r>
            <a:r>
              <a:rPr lang="zh-CN" altLang="en-US" b="0" dirty="0"/>
              <a:t> </a:t>
            </a:r>
            <a:r>
              <a:rPr lang="en-US" altLang="zh-CN" b="0" dirty="0"/>
              <a:t>can</a:t>
            </a:r>
            <a:r>
              <a:rPr lang="en-US" b="0" dirty="0"/>
              <a:t> train a binary classifier as the attack model.</a:t>
            </a:r>
          </a:p>
        </p:txBody>
      </p:sp>
    </p:spTree>
    <p:extLst>
      <p:ext uri="{BB962C8B-B14F-4D97-AF65-F5344CB8AC3E}">
        <p14:creationId xmlns:p14="http://schemas.microsoft.com/office/powerpoint/2010/main" val="31241163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To</a:t>
            </a:r>
            <a:r>
              <a:rPr lang="zh-CN" altLang="en-US" dirty="0"/>
              <a:t> </a:t>
            </a:r>
            <a:r>
              <a:rPr lang="en-US" altLang="zh-CN" dirty="0"/>
              <a:t>evaluate</a:t>
            </a:r>
            <a:r>
              <a:rPr lang="zh-CN" altLang="en-US" dirty="0"/>
              <a:t> </a:t>
            </a:r>
            <a:r>
              <a:rPr lang="en-US" altLang="zh-CN" dirty="0"/>
              <a:t>the</a:t>
            </a:r>
            <a:r>
              <a:rPr lang="zh-CN" altLang="en-US" dirty="0"/>
              <a:t> </a:t>
            </a:r>
            <a:r>
              <a:rPr lang="en-US" altLang="zh-CN" dirty="0"/>
              <a:t>effectiveness</a:t>
            </a:r>
            <a:r>
              <a:rPr lang="zh-CN" altLang="en-US" dirty="0"/>
              <a:t> </a:t>
            </a:r>
            <a:r>
              <a:rPr lang="en-US" altLang="zh-CN" dirty="0"/>
              <a:t>of</a:t>
            </a:r>
            <a:r>
              <a:rPr lang="zh-CN" altLang="en-US" dirty="0"/>
              <a:t> </a:t>
            </a:r>
            <a:r>
              <a:rPr lang="en-US" altLang="zh-CN" dirty="0"/>
              <a:t>our</a:t>
            </a:r>
            <a:r>
              <a:rPr lang="zh-CN" altLang="en-US" dirty="0"/>
              <a:t> </a:t>
            </a:r>
            <a:r>
              <a:rPr lang="en-US" altLang="zh-CN" dirty="0"/>
              <a:t>proposed</a:t>
            </a:r>
            <a:r>
              <a:rPr lang="zh-CN" altLang="en-US" dirty="0"/>
              <a:t> </a:t>
            </a:r>
            <a:r>
              <a:rPr lang="en-US" altLang="zh-CN" dirty="0"/>
              <a:t>attack,</a:t>
            </a:r>
            <a:r>
              <a:rPr lang="zh-CN" altLang="en-US" dirty="0"/>
              <a:t> </a:t>
            </a:r>
            <a:r>
              <a:rPr lang="en-US" altLang="zh-CN" dirty="0"/>
              <a:t>we</a:t>
            </a:r>
            <a:r>
              <a:rPr lang="zh-CN" altLang="en-US" dirty="0"/>
              <a:t> </a:t>
            </a:r>
            <a:r>
              <a:rPr lang="en-US" altLang="zh-CN" dirty="0"/>
              <a:t>first</a:t>
            </a:r>
            <a:r>
              <a:rPr lang="zh-CN" altLang="en-US" dirty="0"/>
              <a:t> </a:t>
            </a:r>
            <a:r>
              <a:rPr lang="en-US" altLang="zh-CN" dirty="0"/>
              <a:t>introduce</a:t>
            </a:r>
            <a:r>
              <a:rPr lang="zh-CN" altLang="en-US" dirty="0"/>
              <a:t> </a:t>
            </a:r>
            <a:r>
              <a:rPr lang="en-US" altLang="zh-CN" dirty="0"/>
              <a:t>a</a:t>
            </a:r>
            <a:r>
              <a:rPr lang="zh-CN" altLang="en-US" dirty="0"/>
              <a:t> </a:t>
            </a:r>
            <a:r>
              <a:rPr lang="en-US" altLang="zh-CN" dirty="0"/>
              <a:t>baseline</a:t>
            </a:r>
            <a:r>
              <a:rPr lang="zh-CN" altLang="en-US" dirty="0"/>
              <a:t> </a:t>
            </a:r>
            <a:r>
              <a:rPr lang="en-US" altLang="zh-CN" dirty="0"/>
              <a:t>membership</a:t>
            </a:r>
            <a:r>
              <a:rPr lang="zh-CN" altLang="en-US" dirty="0"/>
              <a:t> </a:t>
            </a:r>
            <a:r>
              <a:rPr lang="en-US" altLang="zh-CN" dirty="0"/>
              <a:t>inference</a:t>
            </a:r>
            <a:r>
              <a:rPr lang="zh-CN" altLang="en-US" dirty="0"/>
              <a:t> </a:t>
            </a:r>
            <a:r>
              <a:rPr lang="en-US" altLang="zh-CN" dirty="0"/>
              <a:t>attack</a:t>
            </a:r>
            <a:r>
              <a:rPr lang="zh-CN" altLang="en-US" dirty="0"/>
              <a:t> </a:t>
            </a:r>
            <a:r>
              <a:rPr lang="en-US" altLang="zh-CN" dirty="0"/>
              <a:t>that</a:t>
            </a:r>
            <a:r>
              <a:rPr lang="zh-CN" altLang="en-US" dirty="0"/>
              <a:t> </a:t>
            </a:r>
            <a:r>
              <a:rPr lang="en-US" altLang="zh-CN" dirty="0"/>
              <a:t>only</a:t>
            </a:r>
            <a:r>
              <a:rPr lang="zh-CN" altLang="en-US" dirty="0"/>
              <a:t> </a:t>
            </a:r>
            <a:r>
              <a:rPr lang="en-US" altLang="zh-CN" dirty="0"/>
              <a:t>has</a:t>
            </a:r>
            <a:r>
              <a:rPr lang="zh-CN" altLang="en-US" dirty="0"/>
              <a:t> </a:t>
            </a:r>
            <a:r>
              <a:rPr lang="en-US" altLang="zh-CN" dirty="0"/>
              <a:t>access</a:t>
            </a:r>
            <a:r>
              <a:rPr lang="zh-CN" altLang="en-US" dirty="0"/>
              <a:t> </a:t>
            </a:r>
            <a:r>
              <a:rPr lang="en-US" altLang="zh-CN" dirty="0"/>
              <a:t>to</a:t>
            </a:r>
            <a:r>
              <a:rPr lang="zh-CN" altLang="en-US" dirty="0"/>
              <a:t> </a:t>
            </a:r>
            <a:r>
              <a:rPr lang="en-US" altLang="zh-CN" dirty="0"/>
              <a:t>the</a:t>
            </a:r>
            <a:r>
              <a:rPr lang="zh-CN" altLang="en-US" dirty="0"/>
              <a:t> </a:t>
            </a:r>
            <a:r>
              <a:rPr lang="en-US" altLang="zh-CN" dirty="0"/>
              <a:t>original</a:t>
            </a:r>
            <a:r>
              <a:rPr lang="zh-CN" altLang="en-US" dirty="0"/>
              <a:t> </a:t>
            </a:r>
            <a:r>
              <a:rPr lang="en-US" altLang="zh-CN" dirty="0"/>
              <a:t>model.</a:t>
            </a:r>
            <a:endParaRPr lang="en-US" dirty="0"/>
          </a:p>
          <a:p>
            <a:r>
              <a:rPr lang="en-US" dirty="0"/>
              <a:t>By comparing with </a:t>
            </a:r>
            <a:r>
              <a:rPr lang="en-US" altLang="zh-CN" dirty="0"/>
              <a:t>this</a:t>
            </a:r>
            <a:r>
              <a:rPr lang="zh-CN" altLang="en-US" dirty="0"/>
              <a:t> </a:t>
            </a:r>
            <a:r>
              <a:rPr lang="en-US" altLang="zh-CN" dirty="0"/>
              <a:t>baseline</a:t>
            </a:r>
            <a:r>
              <a:rPr lang="en-US" dirty="0"/>
              <a:t> membership inference attack, we can </a:t>
            </a:r>
            <a:r>
              <a:rPr lang="en-US" altLang="zh-CN" dirty="0"/>
              <a:t>know</a:t>
            </a:r>
            <a:r>
              <a:rPr lang="en-US" dirty="0"/>
              <a:t> </a:t>
            </a:r>
            <a:r>
              <a:rPr lang="en-US" altLang="zh-CN" dirty="0"/>
              <a:t>the</a:t>
            </a:r>
            <a:r>
              <a:rPr lang="zh-CN" altLang="en-US" dirty="0"/>
              <a:t> </a:t>
            </a:r>
            <a:r>
              <a:rPr lang="en-US" altLang="zh-CN" dirty="0"/>
              <a:t>privacy</a:t>
            </a:r>
            <a:r>
              <a:rPr lang="zh-CN" altLang="en-US" dirty="0"/>
              <a:t> </a:t>
            </a:r>
            <a:r>
              <a:rPr lang="en-US" altLang="zh-CN" dirty="0"/>
              <a:t>degradation</a:t>
            </a:r>
            <a:r>
              <a:rPr lang="zh-CN" altLang="en-US" dirty="0"/>
              <a:t> </a:t>
            </a:r>
            <a:r>
              <a:rPr lang="en-US" altLang="zh-CN" dirty="0"/>
              <a:t>level</a:t>
            </a:r>
            <a:r>
              <a:rPr lang="zh-CN" altLang="en-US" dirty="0"/>
              <a:t> </a:t>
            </a:r>
            <a:r>
              <a:rPr lang="en-US" altLang="zh-CN" dirty="0"/>
              <a:t>incurred</a:t>
            </a:r>
            <a:r>
              <a:rPr lang="zh-CN" altLang="en-US" dirty="0"/>
              <a:t> </a:t>
            </a:r>
            <a:r>
              <a:rPr lang="en-US" altLang="zh-CN" dirty="0"/>
              <a:t>by</a:t>
            </a:r>
            <a:r>
              <a:rPr lang="zh-CN" altLang="en-US" dirty="0"/>
              <a:t> </a:t>
            </a:r>
            <a:r>
              <a:rPr lang="en-US" altLang="zh-CN" dirty="0"/>
              <a:t>the</a:t>
            </a:r>
            <a:r>
              <a:rPr lang="zh-CN" altLang="en-US" dirty="0"/>
              <a:t> </a:t>
            </a:r>
            <a:r>
              <a:rPr lang="en-US" dirty="0"/>
              <a:t>machine unlearning</a:t>
            </a:r>
            <a:r>
              <a:rPr lang="zh-CN" altLang="en-US" dirty="0"/>
              <a:t> </a:t>
            </a:r>
            <a:r>
              <a:rPr lang="en-US" altLang="zh-CN" dirty="0"/>
              <a:t>process</a:t>
            </a:r>
            <a:r>
              <a:rPr lang="en-US" dirty="0"/>
              <a:t>.</a:t>
            </a:r>
            <a:endParaRPr lang="en-CN" dirty="0"/>
          </a:p>
        </p:txBody>
      </p:sp>
    </p:spTree>
    <p:extLst>
      <p:ext uri="{BB962C8B-B14F-4D97-AF65-F5344CB8AC3E}">
        <p14:creationId xmlns:p14="http://schemas.microsoft.com/office/powerpoint/2010/main" val="454449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4060574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dirty="0"/>
              <a:t>We evaluate our attack under multiple models and datasets.</a:t>
            </a:r>
            <a:r>
              <a:rPr lang="zh-CN" altLang="en-US" dirty="0"/>
              <a:t> </a:t>
            </a:r>
            <a:r>
              <a:rPr lang="en-US" altLang="zh-CN" dirty="0"/>
              <a:t>For</a:t>
            </a:r>
            <a:r>
              <a:rPr lang="zh-CN" altLang="en-US" dirty="0"/>
              <a:t> </a:t>
            </a:r>
            <a:r>
              <a:rPr lang="en-US" altLang="zh-CN" dirty="0"/>
              <a:t>dataset,</a:t>
            </a:r>
            <a:r>
              <a:rPr lang="zh-CN" altLang="en-US" dirty="0"/>
              <a:t> </a:t>
            </a:r>
            <a:r>
              <a:rPr lang="en-US" altLang="zh-CN" dirty="0"/>
              <a:t>we</a:t>
            </a:r>
            <a:r>
              <a:rPr lang="zh-CN" altLang="en-US" dirty="0"/>
              <a:t> </a:t>
            </a:r>
            <a:r>
              <a:rPr lang="en-US" altLang="zh-CN" dirty="0"/>
              <a:t>consider</a:t>
            </a:r>
            <a:r>
              <a:rPr lang="zh-CN" altLang="en-US" dirty="0"/>
              <a:t> </a:t>
            </a:r>
            <a:r>
              <a:rPr lang="en-US" altLang="zh-CN" dirty="0"/>
              <a:t>both</a:t>
            </a:r>
            <a:r>
              <a:rPr lang="zh-CN" altLang="en-US" dirty="0"/>
              <a:t> </a:t>
            </a:r>
            <a:r>
              <a:rPr lang="en-US" altLang="zh-CN" dirty="0"/>
              <a:t>categorical</a:t>
            </a:r>
            <a:r>
              <a:rPr lang="zh-CN" altLang="en-US" dirty="0"/>
              <a:t> </a:t>
            </a:r>
            <a:r>
              <a:rPr lang="en-US" altLang="zh-CN" dirty="0"/>
              <a:t>dataset</a:t>
            </a:r>
            <a:r>
              <a:rPr lang="zh-CN" altLang="en-US" dirty="0"/>
              <a:t> </a:t>
            </a:r>
            <a:r>
              <a:rPr lang="en-US" altLang="zh-CN" dirty="0"/>
              <a:t>and</a:t>
            </a:r>
            <a:r>
              <a:rPr lang="zh-CN" altLang="en-US" dirty="0"/>
              <a:t> </a:t>
            </a:r>
            <a:r>
              <a:rPr lang="en-US" altLang="zh-CN" dirty="0"/>
              <a:t>image</a:t>
            </a:r>
            <a:r>
              <a:rPr lang="zh-CN" altLang="en-US" dirty="0"/>
              <a:t> </a:t>
            </a:r>
            <a:r>
              <a:rPr lang="en-US" altLang="zh-CN" dirty="0"/>
              <a:t>dataset.</a:t>
            </a:r>
            <a:r>
              <a:rPr lang="zh-CN" altLang="en-US" dirty="0"/>
              <a:t> </a:t>
            </a:r>
            <a:r>
              <a:rPr lang="en-US" altLang="zh-CN" dirty="0"/>
              <a:t>For</a:t>
            </a:r>
            <a:r>
              <a:rPr lang="zh-CN" altLang="en-US" dirty="0"/>
              <a:t> </a:t>
            </a:r>
            <a:r>
              <a:rPr lang="en-US" altLang="zh-CN" dirty="0"/>
              <a:t>target</a:t>
            </a:r>
            <a:r>
              <a:rPr lang="zh-CN" altLang="en-US" dirty="0"/>
              <a:t> </a:t>
            </a:r>
            <a:r>
              <a:rPr lang="en-US" altLang="zh-CN" dirty="0"/>
              <a:t>model,</a:t>
            </a:r>
            <a:r>
              <a:rPr lang="zh-CN" altLang="en-US" dirty="0"/>
              <a:t> </a:t>
            </a:r>
            <a:r>
              <a:rPr lang="en-US" altLang="zh-CN" dirty="0"/>
              <a:t>we</a:t>
            </a:r>
            <a:r>
              <a:rPr lang="zh-CN" altLang="en-US" dirty="0"/>
              <a:t> </a:t>
            </a:r>
            <a:r>
              <a:rPr lang="en-US" altLang="zh-CN" dirty="0"/>
              <a:t>consider</a:t>
            </a:r>
            <a:r>
              <a:rPr lang="zh-CN" altLang="en-US" dirty="0"/>
              <a:t> </a:t>
            </a:r>
            <a:r>
              <a:rPr lang="en-US" altLang="zh-CN" dirty="0"/>
              <a:t>both</a:t>
            </a:r>
            <a:r>
              <a:rPr lang="zh-CN" altLang="en-US" dirty="0"/>
              <a:t> </a:t>
            </a:r>
            <a:r>
              <a:rPr lang="en-US" altLang="zh-CN" dirty="0"/>
              <a:t>simple</a:t>
            </a:r>
            <a:r>
              <a:rPr lang="zh-CN" altLang="en-US" dirty="0"/>
              <a:t> </a:t>
            </a:r>
            <a:r>
              <a:rPr lang="en-US" altLang="zh-CN" dirty="0"/>
              <a:t>classifiers</a:t>
            </a:r>
            <a:r>
              <a:rPr lang="zh-CN" altLang="en-US" dirty="0"/>
              <a:t> </a:t>
            </a:r>
            <a:r>
              <a:rPr lang="en-US" altLang="zh-CN" dirty="0"/>
              <a:t>such</a:t>
            </a:r>
            <a:r>
              <a:rPr lang="zh-CN" altLang="en-US" dirty="0"/>
              <a:t> </a:t>
            </a:r>
            <a:r>
              <a:rPr lang="en-US" altLang="zh-CN" dirty="0"/>
              <a:t>as</a:t>
            </a:r>
            <a:r>
              <a:rPr lang="zh-CN" altLang="en-US" dirty="0"/>
              <a:t> </a:t>
            </a:r>
            <a:r>
              <a:rPr lang="en-US" altLang="zh-CN" dirty="0"/>
              <a:t>logistic</a:t>
            </a:r>
            <a:r>
              <a:rPr lang="zh-CN" altLang="en-US" dirty="0"/>
              <a:t> </a:t>
            </a:r>
            <a:r>
              <a:rPr lang="en-US" altLang="zh-CN" dirty="0"/>
              <a:t>regression</a:t>
            </a:r>
            <a:r>
              <a:rPr lang="zh-CN" altLang="en-US" dirty="0"/>
              <a:t> </a:t>
            </a:r>
            <a:r>
              <a:rPr lang="en-US" altLang="zh-CN" dirty="0"/>
              <a:t>and</a:t>
            </a:r>
            <a:r>
              <a:rPr lang="zh-CN" altLang="en-US" dirty="0"/>
              <a:t> </a:t>
            </a:r>
            <a:r>
              <a:rPr lang="en-US" altLang="zh-CN" dirty="0"/>
              <a:t>decision</a:t>
            </a:r>
            <a:r>
              <a:rPr lang="zh-CN" altLang="en-US" dirty="0"/>
              <a:t> </a:t>
            </a:r>
            <a:r>
              <a:rPr lang="en-US" altLang="zh-CN" dirty="0"/>
              <a:t>tree,</a:t>
            </a:r>
            <a:r>
              <a:rPr lang="zh-CN" altLang="en-US" dirty="0"/>
              <a:t> </a:t>
            </a:r>
            <a:r>
              <a:rPr lang="en-US" altLang="zh-CN" dirty="0"/>
              <a:t>as</a:t>
            </a:r>
            <a:r>
              <a:rPr lang="zh-CN" altLang="en-US" dirty="0"/>
              <a:t> </a:t>
            </a:r>
            <a:r>
              <a:rPr lang="en-US" altLang="zh-CN" dirty="0"/>
              <a:t>well</a:t>
            </a:r>
            <a:r>
              <a:rPr lang="zh-CN" altLang="en-US" dirty="0"/>
              <a:t> </a:t>
            </a:r>
            <a:r>
              <a:rPr lang="en-US" altLang="zh-CN" dirty="0"/>
              <a:t>as</a:t>
            </a:r>
            <a:r>
              <a:rPr lang="zh-CN" altLang="en-US" dirty="0"/>
              <a:t> </a:t>
            </a:r>
            <a:r>
              <a:rPr lang="en-US" altLang="zh-CN" dirty="0"/>
              <a:t>CNN</a:t>
            </a:r>
            <a:r>
              <a:rPr lang="zh-CN" altLang="en-US" dirty="0"/>
              <a:t> </a:t>
            </a:r>
            <a:r>
              <a:rPr lang="en-US" altLang="zh-CN" dirty="0"/>
              <a:t>models</a:t>
            </a:r>
            <a:r>
              <a:rPr lang="zh-CN" altLang="en-US" dirty="0"/>
              <a:t> </a:t>
            </a:r>
            <a:r>
              <a:rPr lang="en-US" altLang="zh-CN" dirty="0"/>
              <a:t>such</a:t>
            </a:r>
            <a:r>
              <a:rPr lang="zh-CN" altLang="en-US" dirty="0"/>
              <a:t> </a:t>
            </a:r>
            <a:r>
              <a:rPr lang="en-US" altLang="zh-CN" dirty="0"/>
              <a:t>as</a:t>
            </a:r>
            <a:r>
              <a:rPr lang="zh-CN" altLang="en-US" dirty="0"/>
              <a:t> </a:t>
            </a:r>
            <a:r>
              <a:rPr lang="en-US" altLang="zh-CN" dirty="0" err="1"/>
              <a:t>ResNet</a:t>
            </a:r>
            <a:r>
              <a:rPr lang="zh-CN" altLang="en-US" dirty="0"/>
              <a:t> </a:t>
            </a:r>
            <a:r>
              <a:rPr lang="en-US" altLang="zh-CN" dirty="0"/>
              <a:t>and</a:t>
            </a:r>
            <a:r>
              <a:rPr lang="zh-CN" altLang="en-US" dirty="0"/>
              <a:t> </a:t>
            </a:r>
            <a:r>
              <a:rPr lang="en-US" altLang="zh-CN" dirty="0" err="1"/>
              <a:t>DenseNet</a:t>
            </a:r>
            <a:r>
              <a:rPr lang="en-US" altLang="zh-CN" dirty="0"/>
              <a:t>.</a:t>
            </a:r>
            <a:endParaRPr lang="en-US" dirty="0"/>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altLang="zh-CN" dirty="0"/>
              <a:t>We</a:t>
            </a:r>
            <a:r>
              <a:rPr lang="zh-CN" altLang="en-US" dirty="0"/>
              <a:t> </a:t>
            </a:r>
            <a:r>
              <a:rPr lang="en-US" altLang="zh-CN" dirty="0"/>
              <a:t>use</a:t>
            </a:r>
            <a:r>
              <a:rPr lang="zh-CN" altLang="en-US" dirty="0"/>
              <a:t> </a:t>
            </a:r>
            <a:r>
              <a:rPr lang="en-US" altLang="zh-CN" dirty="0"/>
              <a:t>three</a:t>
            </a:r>
            <a:r>
              <a:rPr lang="zh-CN" altLang="en-US" dirty="0"/>
              <a:t> </a:t>
            </a:r>
            <a:r>
              <a:rPr lang="en-US" altLang="zh-CN" dirty="0"/>
              <a:t>metrics</a:t>
            </a:r>
            <a:r>
              <a:rPr lang="zh-CN" altLang="en-US" dirty="0"/>
              <a:t> </a:t>
            </a:r>
            <a:r>
              <a:rPr lang="en-US" altLang="zh-CN" dirty="0"/>
              <a:t>to</a:t>
            </a:r>
            <a:r>
              <a:rPr lang="zh-CN" altLang="en-US" dirty="0"/>
              <a:t> </a:t>
            </a:r>
            <a:r>
              <a:rPr lang="en-US" altLang="zh-CN" dirty="0"/>
              <a:t>evaluate</a:t>
            </a:r>
            <a:r>
              <a:rPr lang="zh-CN" altLang="en-US" dirty="0"/>
              <a:t> </a:t>
            </a:r>
            <a:r>
              <a:rPr lang="en-US" altLang="zh-CN" dirty="0"/>
              <a:t>the</a:t>
            </a:r>
            <a:r>
              <a:rPr lang="zh-CN" altLang="en-US" dirty="0"/>
              <a:t> </a:t>
            </a:r>
            <a:r>
              <a:rPr lang="en-US" altLang="zh-CN" dirty="0"/>
              <a:t>attack</a:t>
            </a:r>
            <a:r>
              <a:rPr lang="zh-CN" altLang="en-US" dirty="0"/>
              <a:t> </a:t>
            </a:r>
            <a:r>
              <a:rPr lang="en-US" altLang="zh-CN" dirty="0"/>
              <a:t>performance</a:t>
            </a:r>
            <a:r>
              <a:rPr lang="zh-CN" altLang="en-US" dirty="0"/>
              <a:t> </a:t>
            </a:r>
            <a:r>
              <a:rPr lang="en-US" altLang="zh-CN" dirty="0"/>
              <a:t>of</a:t>
            </a:r>
            <a:r>
              <a:rPr lang="zh-CN" altLang="en-US" dirty="0"/>
              <a:t> </a:t>
            </a:r>
            <a:r>
              <a:rPr lang="en-US" altLang="zh-CN" dirty="0"/>
              <a:t>our</a:t>
            </a:r>
            <a:r>
              <a:rPr lang="zh-CN" altLang="en-US" dirty="0"/>
              <a:t> </a:t>
            </a:r>
            <a:r>
              <a:rPr lang="en-US" altLang="zh-CN" dirty="0"/>
              <a:t>attack.</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altLang="zh-CN" dirty="0"/>
              <a:t>AUC</a:t>
            </a:r>
            <a:r>
              <a:rPr lang="zh-CN" altLang="en-US" dirty="0"/>
              <a:t> </a:t>
            </a:r>
            <a:r>
              <a:rPr lang="en-US" altLang="zh-CN" dirty="0"/>
              <a:t>is</a:t>
            </a:r>
            <a:r>
              <a:rPr lang="zh-CN" altLang="en-US" dirty="0"/>
              <a:t> </a:t>
            </a:r>
            <a:r>
              <a:rPr lang="en-US" altLang="zh-CN" dirty="0"/>
              <a:t>a</a:t>
            </a:r>
            <a:r>
              <a:rPr lang="zh-CN" altLang="en-US" dirty="0"/>
              <a:t> </a:t>
            </a:r>
            <a:r>
              <a:rPr lang="en-US" altLang="zh-CN" dirty="0"/>
              <a:t>widely</a:t>
            </a:r>
            <a:r>
              <a:rPr lang="zh-CN" altLang="en-US" dirty="0"/>
              <a:t> </a:t>
            </a:r>
            <a:r>
              <a:rPr lang="en-US" altLang="zh-CN" dirty="0"/>
              <a:t>use</a:t>
            </a:r>
            <a:r>
              <a:rPr lang="zh-CN" altLang="en-US" dirty="0"/>
              <a:t> </a:t>
            </a:r>
            <a:r>
              <a:rPr lang="en-US" altLang="zh-CN" dirty="0"/>
              <a:t>metric</a:t>
            </a:r>
            <a:r>
              <a:rPr lang="zh-CN" altLang="en-US" dirty="0"/>
              <a:t> </a:t>
            </a:r>
            <a:r>
              <a:rPr lang="en-US" altLang="zh-CN" dirty="0"/>
              <a:t>to</a:t>
            </a:r>
            <a:r>
              <a:rPr lang="zh-CN" altLang="en-US" dirty="0"/>
              <a:t> </a:t>
            </a:r>
            <a:r>
              <a:rPr lang="en-US" altLang="zh-CN" dirty="0"/>
              <a:t>evaluate</a:t>
            </a:r>
            <a:r>
              <a:rPr lang="zh-CN" altLang="en-US" dirty="0"/>
              <a:t> </a:t>
            </a:r>
            <a:r>
              <a:rPr lang="en-US" altLang="zh-CN" dirty="0"/>
              <a:t>the</a:t>
            </a:r>
            <a:r>
              <a:rPr lang="zh-CN" altLang="en-US" dirty="0"/>
              <a:t> </a:t>
            </a:r>
            <a:r>
              <a:rPr lang="en-US" altLang="zh-CN" dirty="0"/>
              <a:t>performance</a:t>
            </a:r>
            <a:r>
              <a:rPr lang="zh-CN" altLang="en-US" dirty="0"/>
              <a:t> </a:t>
            </a:r>
            <a:r>
              <a:rPr lang="en-US" altLang="zh-CN" dirty="0"/>
              <a:t>of</a:t>
            </a:r>
            <a:r>
              <a:rPr lang="zh-CN" altLang="en-US" dirty="0"/>
              <a:t> </a:t>
            </a:r>
            <a:r>
              <a:rPr lang="en-US" altLang="zh-CN" dirty="0"/>
              <a:t>binary</a:t>
            </a:r>
            <a:r>
              <a:rPr lang="zh-CN" altLang="en-US" dirty="0"/>
              <a:t> </a:t>
            </a:r>
            <a:r>
              <a:rPr lang="en-US" altLang="zh-CN" dirty="0"/>
              <a:t>classification.</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altLang="zh-CN" dirty="0"/>
              <a:t>The</a:t>
            </a:r>
            <a:r>
              <a:rPr lang="zh-CN" altLang="en-US" dirty="0"/>
              <a:t> </a:t>
            </a:r>
            <a:r>
              <a:rPr lang="en-US" altLang="zh-CN" dirty="0" err="1"/>
              <a:t>DegCount</a:t>
            </a:r>
            <a:r>
              <a:rPr lang="zh-CN" altLang="en-US" dirty="0"/>
              <a:t> </a:t>
            </a:r>
            <a:r>
              <a:rPr lang="en-US" altLang="zh-CN" dirty="0"/>
              <a:t>and</a:t>
            </a:r>
            <a:r>
              <a:rPr lang="zh-CN" altLang="en-US" dirty="0"/>
              <a:t> </a:t>
            </a:r>
            <a:r>
              <a:rPr lang="en-US" altLang="zh-CN" dirty="0" err="1"/>
              <a:t>DegRate</a:t>
            </a:r>
            <a:r>
              <a:rPr lang="zh-CN" altLang="en-US" dirty="0"/>
              <a:t> </a:t>
            </a:r>
            <a:r>
              <a:rPr lang="en-US" altLang="zh-CN" dirty="0"/>
              <a:t>measure</a:t>
            </a:r>
            <a:r>
              <a:rPr lang="zh-CN" altLang="en-US" dirty="0"/>
              <a:t> </a:t>
            </a:r>
            <a:r>
              <a:rPr lang="en-US" altLang="zh-CN" dirty="0"/>
              <a:t>the</a:t>
            </a:r>
            <a:r>
              <a:rPr lang="zh-CN" altLang="en-US" dirty="0"/>
              <a:t> </a:t>
            </a:r>
            <a:r>
              <a:rPr lang="en-US" altLang="zh-CN" dirty="0"/>
              <a:t>extra</a:t>
            </a:r>
            <a:r>
              <a:rPr lang="zh-CN" altLang="en-US" dirty="0"/>
              <a:t> </a:t>
            </a:r>
            <a:r>
              <a:rPr lang="en-US" altLang="zh-CN" dirty="0"/>
              <a:t>privacy</a:t>
            </a:r>
            <a:r>
              <a:rPr lang="zh-CN" altLang="en-US" dirty="0"/>
              <a:t> </a:t>
            </a:r>
            <a:r>
              <a:rPr lang="en-US" altLang="zh-CN" dirty="0"/>
              <a:t>leakage</a:t>
            </a:r>
            <a:r>
              <a:rPr lang="zh-CN" altLang="en-US" dirty="0"/>
              <a:t> </a:t>
            </a:r>
            <a:r>
              <a:rPr lang="en-US" altLang="zh-CN" dirty="0"/>
              <a:t>of</a:t>
            </a:r>
            <a:r>
              <a:rPr lang="zh-CN" altLang="en-US" dirty="0"/>
              <a:t> </a:t>
            </a:r>
            <a:r>
              <a:rPr lang="en-US" altLang="zh-CN" dirty="0"/>
              <a:t>the</a:t>
            </a:r>
            <a:r>
              <a:rPr lang="zh-CN" altLang="en-US" dirty="0"/>
              <a:t> </a:t>
            </a:r>
            <a:r>
              <a:rPr lang="en-US" altLang="zh-CN" dirty="0"/>
              <a:t>machine</a:t>
            </a:r>
            <a:r>
              <a:rPr lang="zh-CN" altLang="en-US" dirty="0"/>
              <a:t> </a:t>
            </a:r>
            <a:r>
              <a:rPr lang="en-US" altLang="zh-CN" dirty="0"/>
              <a:t>unlearning</a:t>
            </a:r>
            <a:r>
              <a:rPr lang="zh-CN" altLang="en-US" dirty="0"/>
              <a:t> </a:t>
            </a:r>
            <a:r>
              <a:rPr lang="en-US" altLang="zh-CN" dirty="0"/>
              <a:t>process</a:t>
            </a:r>
            <a:r>
              <a:rPr lang="zh-CN" altLang="en-US" dirty="0"/>
              <a:t> </a:t>
            </a:r>
            <a:r>
              <a:rPr lang="en-US" altLang="zh-CN" dirty="0"/>
              <a:t>by</a:t>
            </a:r>
            <a:r>
              <a:rPr lang="zh-CN" altLang="en-US" dirty="0"/>
              <a:t> </a:t>
            </a:r>
            <a:r>
              <a:rPr lang="en-US" altLang="zh-CN" dirty="0"/>
              <a:t>comparing</a:t>
            </a:r>
            <a:r>
              <a:rPr lang="zh-CN" altLang="en-US" dirty="0"/>
              <a:t> </a:t>
            </a:r>
            <a:r>
              <a:rPr lang="en-US" altLang="zh-CN" dirty="0"/>
              <a:t>our</a:t>
            </a:r>
            <a:r>
              <a:rPr lang="zh-CN" altLang="en-US" dirty="0"/>
              <a:t> </a:t>
            </a:r>
            <a:r>
              <a:rPr lang="en-US" altLang="zh-CN" dirty="0"/>
              <a:t>proposed</a:t>
            </a:r>
            <a:r>
              <a:rPr lang="zh-CN" altLang="en-US" dirty="0"/>
              <a:t> </a:t>
            </a:r>
            <a:r>
              <a:rPr lang="en-US" altLang="zh-CN" dirty="0"/>
              <a:t>attack</a:t>
            </a:r>
            <a:r>
              <a:rPr lang="zh-CN" altLang="en-US" dirty="0"/>
              <a:t> </a:t>
            </a:r>
            <a:r>
              <a:rPr lang="en-US" altLang="zh-CN" dirty="0"/>
              <a:t>and</a:t>
            </a:r>
            <a:r>
              <a:rPr lang="zh-CN" altLang="en-US" dirty="0"/>
              <a:t> </a:t>
            </a:r>
            <a:r>
              <a:rPr lang="en-US" altLang="zh-CN" dirty="0"/>
              <a:t>the</a:t>
            </a:r>
            <a:r>
              <a:rPr lang="zh-CN" altLang="en-US" dirty="0"/>
              <a:t> </a:t>
            </a:r>
            <a:r>
              <a:rPr lang="en-US" altLang="zh-CN" dirty="0"/>
              <a:t>baseline</a:t>
            </a:r>
            <a:r>
              <a:rPr lang="zh-CN" altLang="en-US" dirty="0"/>
              <a:t> </a:t>
            </a:r>
            <a:r>
              <a:rPr lang="en-US" altLang="zh-CN" dirty="0"/>
              <a:t>membership</a:t>
            </a:r>
            <a:r>
              <a:rPr lang="zh-CN" altLang="en-US" dirty="0"/>
              <a:t> </a:t>
            </a:r>
            <a:r>
              <a:rPr lang="en-US" altLang="zh-CN" dirty="0"/>
              <a:t>inference</a:t>
            </a:r>
            <a:r>
              <a:rPr lang="zh-CN" altLang="en-US" dirty="0"/>
              <a:t> </a:t>
            </a:r>
            <a:r>
              <a:rPr lang="en-US" altLang="zh-CN" dirty="0"/>
              <a:t>attack.</a:t>
            </a:r>
            <a:endParaRPr lang="en-US" dirty="0"/>
          </a:p>
        </p:txBody>
      </p:sp>
    </p:spTree>
    <p:extLst>
      <p:ext uri="{BB962C8B-B14F-4D97-AF65-F5344CB8AC3E}">
        <p14:creationId xmlns:p14="http://schemas.microsoft.com/office/powerpoint/2010/main" val="3326021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SzPts val="1400"/>
              <a:buNone/>
            </a:pPr>
            <a:r>
              <a:rPr lang="en-US" altLang="zh-CN" b="0" dirty="0"/>
              <a:t>This</a:t>
            </a:r>
            <a:r>
              <a:rPr lang="zh-CN" altLang="en-US" b="0" dirty="0"/>
              <a:t> </a:t>
            </a:r>
            <a:r>
              <a:rPr lang="en-US" altLang="zh-CN" b="0" dirty="0"/>
              <a:t>is</a:t>
            </a:r>
            <a:r>
              <a:rPr lang="zh-CN" altLang="en-US" b="0" dirty="0"/>
              <a:t> </a:t>
            </a:r>
            <a:r>
              <a:rPr lang="en-US" altLang="zh-CN" b="0" dirty="0"/>
              <a:t>the</a:t>
            </a:r>
            <a:r>
              <a:rPr lang="zh-CN" altLang="en-US" b="0" dirty="0"/>
              <a:t> </a:t>
            </a:r>
            <a:r>
              <a:rPr lang="en-US" altLang="zh-CN" b="0" dirty="0"/>
              <a:t>experimental</a:t>
            </a:r>
            <a:r>
              <a:rPr lang="zh-CN" altLang="en-US" b="0" dirty="0"/>
              <a:t> </a:t>
            </a:r>
            <a:r>
              <a:rPr lang="en-US" altLang="zh-CN" b="0" dirty="0"/>
              <a:t>results</a:t>
            </a:r>
            <a:r>
              <a:rPr lang="zh-CN" altLang="en-US" b="0" dirty="0"/>
              <a:t> </a:t>
            </a:r>
            <a:r>
              <a:rPr lang="en-US" altLang="zh-CN" b="0" dirty="0"/>
              <a:t>for</a:t>
            </a:r>
            <a:r>
              <a:rPr lang="zh-CN" altLang="en-US" b="0" dirty="0"/>
              <a:t> </a:t>
            </a:r>
            <a:r>
              <a:rPr lang="en-US" altLang="zh-CN" b="0" dirty="0"/>
              <a:t>the</a:t>
            </a:r>
            <a:r>
              <a:rPr lang="zh-CN" altLang="en-US" b="0" dirty="0"/>
              <a:t> </a:t>
            </a:r>
            <a:r>
              <a:rPr lang="en-US" altLang="zh-CN" b="0" dirty="0"/>
              <a:t>categorical</a:t>
            </a:r>
            <a:r>
              <a:rPr lang="zh-CN" altLang="en-US" b="0" dirty="0"/>
              <a:t> </a:t>
            </a:r>
            <a:r>
              <a:rPr lang="en-US" altLang="zh-CN" b="0" dirty="0"/>
              <a:t>datasets.</a:t>
            </a:r>
            <a:r>
              <a:rPr lang="zh-CN" altLang="en-US" b="0" dirty="0"/>
              <a:t> </a:t>
            </a:r>
            <a:endParaRPr lang="en-US" b="0" dirty="0"/>
          </a:p>
          <a:p>
            <a:pPr marL="0" lvl="0" indent="0" algn="l" rtl="0">
              <a:lnSpc>
                <a:spcPct val="117999"/>
              </a:lnSpc>
              <a:spcBef>
                <a:spcPts val="0"/>
              </a:spcBef>
              <a:spcAft>
                <a:spcPts val="0"/>
              </a:spcAft>
              <a:buSzPts val="1400"/>
              <a:buNone/>
            </a:pPr>
            <a:r>
              <a:rPr lang="en-US" altLang="zh-CN" b="0" dirty="0"/>
              <a:t>For</a:t>
            </a:r>
            <a:r>
              <a:rPr lang="zh-CN" altLang="en-US" b="0" dirty="0"/>
              <a:t> </a:t>
            </a:r>
            <a:r>
              <a:rPr lang="en-US" altLang="zh-CN" b="0" dirty="0"/>
              <a:t>the</a:t>
            </a:r>
            <a:r>
              <a:rPr lang="zh-CN" altLang="en-US" b="0" dirty="0"/>
              <a:t> </a:t>
            </a:r>
            <a:r>
              <a:rPr lang="en-US" altLang="zh-CN" b="0" dirty="0"/>
              <a:t>attack</a:t>
            </a:r>
            <a:r>
              <a:rPr lang="zh-CN" altLang="en-US" b="0" dirty="0"/>
              <a:t> </a:t>
            </a:r>
            <a:r>
              <a:rPr lang="en-US" altLang="zh-CN" b="0" dirty="0"/>
              <a:t>AUC,</a:t>
            </a:r>
            <a:r>
              <a:rPr lang="zh-CN" altLang="en-US" b="0" dirty="0"/>
              <a:t> </a:t>
            </a:r>
            <a:r>
              <a:rPr lang="en-US" altLang="zh-CN" b="0" dirty="0"/>
              <a:t>t</a:t>
            </a:r>
            <a:r>
              <a:rPr lang="en-US" b="0" dirty="0"/>
              <a:t>he </a:t>
            </a:r>
            <a:r>
              <a:rPr lang="en-US" altLang="zh-CN" b="0" dirty="0"/>
              <a:t>g</a:t>
            </a:r>
            <a:r>
              <a:rPr lang="en-US" b="0" dirty="0"/>
              <a:t>roup in the x-axis </a:t>
            </a:r>
            <a:r>
              <a:rPr lang="en-US" altLang="zh-CN" b="0" dirty="0"/>
              <a:t>represent</a:t>
            </a:r>
            <a:r>
              <a:rPr lang="en-US" b="0" dirty="0"/>
              <a:t> the target model, </a:t>
            </a:r>
          </a:p>
          <a:p>
            <a:pPr marL="0" lvl="0" indent="0" algn="l" rtl="0">
              <a:lnSpc>
                <a:spcPct val="117999"/>
              </a:lnSpc>
              <a:spcBef>
                <a:spcPts val="0"/>
              </a:spcBef>
              <a:spcAft>
                <a:spcPts val="0"/>
              </a:spcAft>
              <a:buSzPts val="1400"/>
              <a:buNone/>
            </a:pPr>
            <a:r>
              <a:rPr lang="en-US" altLang="zh-CN" b="0" dirty="0"/>
              <a:t>different</a:t>
            </a:r>
            <a:r>
              <a:rPr lang="zh-CN" altLang="en-US" b="0" dirty="0"/>
              <a:t> </a:t>
            </a:r>
            <a:r>
              <a:rPr lang="en-US" altLang="zh-CN" b="0" dirty="0"/>
              <a:t>legend</a:t>
            </a:r>
            <a:r>
              <a:rPr lang="zh-CN" altLang="en-US" b="0" dirty="0"/>
              <a:t> </a:t>
            </a:r>
            <a:r>
              <a:rPr lang="en-US" altLang="zh-CN" b="0" dirty="0"/>
              <a:t>in</a:t>
            </a:r>
            <a:r>
              <a:rPr lang="zh-CN" altLang="en-US" b="0" dirty="0"/>
              <a:t> </a:t>
            </a:r>
            <a:r>
              <a:rPr lang="en-US" altLang="zh-CN" b="0" dirty="0"/>
              <a:t>different</a:t>
            </a:r>
            <a:r>
              <a:rPr lang="zh-CN" altLang="en-US" b="0" dirty="0"/>
              <a:t> </a:t>
            </a:r>
            <a:r>
              <a:rPr lang="en-US" altLang="zh-CN" b="0" dirty="0"/>
              <a:t>colors</a:t>
            </a:r>
            <a:r>
              <a:rPr lang="zh-CN" altLang="en-US" b="0" dirty="0"/>
              <a:t> </a:t>
            </a:r>
            <a:r>
              <a:rPr lang="en-US" altLang="zh-CN" b="0" dirty="0"/>
              <a:t>represent</a:t>
            </a:r>
            <a:r>
              <a:rPr lang="zh-CN" altLang="en-US" b="0" dirty="0"/>
              <a:t> </a:t>
            </a:r>
            <a:r>
              <a:rPr lang="en-US" altLang="zh-CN" b="0" dirty="0"/>
              <a:t>different</a:t>
            </a:r>
            <a:r>
              <a:rPr lang="zh-CN" altLang="en-US" b="0" dirty="0"/>
              <a:t> </a:t>
            </a:r>
            <a:r>
              <a:rPr lang="en-US" altLang="zh-CN" b="0" dirty="0"/>
              <a:t>attack</a:t>
            </a:r>
            <a:r>
              <a:rPr lang="zh-CN" altLang="en-US" b="0" dirty="0"/>
              <a:t> </a:t>
            </a:r>
            <a:r>
              <a:rPr lang="en-US" altLang="zh-CN" b="0" dirty="0"/>
              <a:t>models</a:t>
            </a:r>
            <a:r>
              <a:rPr lang="en-US" b="0" dirty="0"/>
              <a:t>. </a:t>
            </a:r>
          </a:p>
          <a:p>
            <a:pPr marL="0" lvl="0" indent="0" algn="l" rtl="0">
              <a:lnSpc>
                <a:spcPct val="117999"/>
              </a:lnSpc>
              <a:spcBef>
                <a:spcPts val="0"/>
              </a:spcBef>
              <a:spcAft>
                <a:spcPts val="0"/>
              </a:spcAft>
              <a:buSzPts val="1400"/>
              <a:buNone/>
            </a:pPr>
            <a:r>
              <a:rPr lang="en-US" b="0" dirty="0"/>
              <a:t>We use </a:t>
            </a:r>
            <a:r>
              <a:rPr lang="en-US" altLang="zh-CN" b="0" dirty="0"/>
              <a:t>the</a:t>
            </a:r>
            <a:r>
              <a:rPr lang="zh-CN" altLang="en-US" b="0" dirty="0"/>
              <a:t> </a:t>
            </a:r>
            <a:r>
              <a:rPr lang="en-US" b="0" dirty="0"/>
              <a:t>shallow color</a:t>
            </a:r>
            <a:r>
              <a:rPr lang="zh-CN" altLang="en-US" b="0" dirty="0"/>
              <a:t> </a:t>
            </a:r>
            <a:r>
              <a:rPr lang="en-US" altLang="zh-CN" b="0" dirty="0"/>
              <a:t>bars</a:t>
            </a:r>
            <a:r>
              <a:rPr lang="zh-CN" altLang="en-US" b="0" dirty="0"/>
              <a:t> </a:t>
            </a:r>
            <a:r>
              <a:rPr lang="en-US" altLang="zh-CN" b="0" dirty="0"/>
              <a:t>to</a:t>
            </a:r>
            <a:r>
              <a:rPr lang="zh-CN" altLang="en-US" b="0" dirty="0"/>
              <a:t> </a:t>
            </a:r>
            <a:r>
              <a:rPr lang="en-US" altLang="zh-CN" b="0" dirty="0"/>
              <a:t>illustrate</a:t>
            </a:r>
            <a:r>
              <a:rPr lang="zh-CN" altLang="en-US" b="0" dirty="0"/>
              <a:t> </a:t>
            </a:r>
            <a:r>
              <a:rPr lang="en-US" altLang="zh-CN" b="0" dirty="0"/>
              <a:t>the</a:t>
            </a:r>
            <a:r>
              <a:rPr lang="zh-CN" altLang="en-US" b="0" dirty="0"/>
              <a:t> </a:t>
            </a:r>
            <a:r>
              <a:rPr lang="en-US" altLang="zh-CN" b="0" dirty="0"/>
              <a:t>attack</a:t>
            </a:r>
            <a:r>
              <a:rPr lang="zh-CN" altLang="en-US" b="0" dirty="0"/>
              <a:t> </a:t>
            </a:r>
            <a:r>
              <a:rPr lang="en-US" altLang="zh-CN" b="0" dirty="0"/>
              <a:t>performance</a:t>
            </a:r>
            <a:r>
              <a:rPr lang="zh-CN" altLang="en-US" b="0" dirty="0"/>
              <a:t> </a:t>
            </a:r>
            <a:r>
              <a:rPr lang="en-US" altLang="zh-CN" b="0" dirty="0"/>
              <a:t>of</a:t>
            </a:r>
            <a:r>
              <a:rPr lang="zh-CN" altLang="en-US" b="0" dirty="0"/>
              <a:t> </a:t>
            </a:r>
            <a:r>
              <a:rPr lang="en-US" altLang="zh-CN" b="0" dirty="0"/>
              <a:t>the</a:t>
            </a:r>
            <a:r>
              <a:rPr lang="zh-CN" altLang="en-US" b="0" dirty="0"/>
              <a:t> </a:t>
            </a:r>
            <a:r>
              <a:rPr lang="en-US" altLang="zh-CN" b="0" dirty="0" err="1"/>
              <a:t>basesline</a:t>
            </a:r>
            <a:r>
              <a:rPr lang="zh-CN" altLang="en-US" b="0" dirty="0"/>
              <a:t> </a:t>
            </a:r>
            <a:r>
              <a:rPr lang="en-US" altLang="zh-CN" b="0" dirty="0"/>
              <a:t>membership</a:t>
            </a:r>
            <a:r>
              <a:rPr lang="zh-CN" altLang="en-US" b="0" dirty="0"/>
              <a:t> </a:t>
            </a:r>
            <a:r>
              <a:rPr lang="en-US" altLang="zh-CN" b="0" dirty="0"/>
              <a:t>inference</a:t>
            </a:r>
            <a:r>
              <a:rPr lang="zh-CN" altLang="en-US" b="0" dirty="0"/>
              <a:t> </a:t>
            </a:r>
            <a:r>
              <a:rPr lang="en-US" altLang="zh-CN" b="0" dirty="0"/>
              <a:t>attack.</a:t>
            </a:r>
          </a:p>
          <a:p>
            <a:pPr marL="0" lvl="0" indent="0" algn="l" rtl="0">
              <a:lnSpc>
                <a:spcPct val="117999"/>
              </a:lnSpc>
              <a:spcBef>
                <a:spcPts val="0"/>
              </a:spcBef>
              <a:spcAft>
                <a:spcPts val="0"/>
              </a:spcAft>
              <a:buSzPts val="1400"/>
              <a:buNone/>
            </a:pPr>
            <a:r>
              <a:rPr lang="en-US" altLang="zh-CN" b="0" dirty="0"/>
              <a:t>The</a:t>
            </a:r>
            <a:r>
              <a:rPr lang="zh-CN" altLang="en-US" b="0" dirty="0"/>
              <a:t> </a:t>
            </a:r>
            <a:r>
              <a:rPr lang="en-US" altLang="zh-CN" b="0" dirty="0"/>
              <a:t>experimental</a:t>
            </a:r>
            <a:r>
              <a:rPr lang="zh-CN" altLang="en-US" b="0" dirty="0"/>
              <a:t> </a:t>
            </a:r>
            <a:r>
              <a:rPr lang="en-US" altLang="zh-CN" b="0" dirty="0"/>
              <a:t>results</a:t>
            </a:r>
            <a:r>
              <a:rPr lang="zh-CN" altLang="en-US" b="0" dirty="0"/>
              <a:t> </a:t>
            </a:r>
            <a:r>
              <a:rPr lang="en-US" altLang="zh-CN" b="0" dirty="0"/>
              <a:t>show</a:t>
            </a:r>
            <a:r>
              <a:rPr lang="zh-CN" altLang="en-US" b="0" dirty="0"/>
              <a:t> </a:t>
            </a:r>
            <a:r>
              <a:rPr lang="en-US" altLang="zh-CN" b="0" dirty="0"/>
              <a:t>that</a:t>
            </a:r>
            <a:r>
              <a:rPr lang="zh-CN" altLang="en-US" b="0" dirty="0"/>
              <a:t> </a:t>
            </a:r>
            <a:r>
              <a:rPr lang="en-US" altLang="zh-CN" b="0" dirty="0"/>
              <a:t>our</a:t>
            </a:r>
            <a:r>
              <a:rPr lang="zh-CN" altLang="en-US" b="0" dirty="0"/>
              <a:t> </a:t>
            </a:r>
            <a:r>
              <a:rPr lang="en-US" altLang="zh-CN" b="0" dirty="0"/>
              <a:t>proposed</a:t>
            </a:r>
            <a:r>
              <a:rPr lang="zh-CN" altLang="en-US" b="0" dirty="0"/>
              <a:t> </a:t>
            </a:r>
            <a:r>
              <a:rPr lang="en-US" altLang="zh-CN" b="0" dirty="0"/>
              <a:t>attack</a:t>
            </a:r>
            <a:r>
              <a:rPr lang="zh-CN" altLang="en-US" b="0" dirty="0"/>
              <a:t> </a:t>
            </a:r>
            <a:r>
              <a:rPr lang="en-US" altLang="zh-CN" b="0" dirty="0"/>
              <a:t>consistently</a:t>
            </a:r>
            <a:r>
              <a:rPr lang="zh-CN" altLang="en-US" b="0" dirty="0"/>
              <a:t> </a:t>
            </a:r>
            <a:r>
              <a:rPr lang="en-US" altLang="zh-CN" b="0" dirty="0"/>
              <a:t>outperforms</a:t>
            </a:r>
            <a:r>
              <a:rPr lang="zh-CN" altLang="en-US" b="0" dirty="0"/>
              <a:t> </a:t>
            </a:r>
            <a:r>
              <a:rPr lang="en-US" altLang="zh-CN" b="0" dirty="0"/>
              <a:t>the</a:t>
            </a:r>
            <a:r>
              <a:rPr lang="zh-CN" altLang="en-US" b="0" dirty="0"/>
              <a:t> </a:t>
            </a:r>
            <a:r>
              <a:rPr lang="en-US" altLang="zh-CN" b="0" dirty="0"/>
              <a:t>baseline</a:t>
            </a:r>
            <a:r>
              <a:rPr lang="zh-CN" altLang="en-US" b="0" dirty="0"/>
              <a:t> </a:t>
            </a:r>
            <a:r>
              <a:rPr lang="en-US" altLang="zh-CN" b="0" dirty="0"/>
              <a:t>membership</a:t>
            </a:r>
            <a:r>
              <a:rPr lang="zh-CN" altLang="en-US" b="0" dirty="0"/>
              <a:t> </a:t>
            </a:r>
            <a:r>
              <a:rPr lang="en-US" altLang="zh-CN" b="0" dirty="0"/>
              <a:t>inference</a:t>
            </a:r>
            <a:r>
              <a:rPr lang="zh-CN" altLang="en-US" b="0" dirty="0"/>
              <a:t> </a:t>
            </a:r>
            <a:r>
              <a:rPr lang="en-US" altLang="zh-CN" b="0" dirty="0"/>
              <a:t>attack,</a:t>
            </a:r>
            <a:r>
              <a:rPr lang="zh-CN" altLang="en-US" b="0" dirty="0"/>
              <a:t> </a:t>
            </a:r>
            <a:r>
              <a:rPr lang="en-US" altLang="zh-CN" b="0" dirty="0"/>
              <a:t>which</a:t>
            </a:r>
            <a:r>
              <a:rPr lang="zh-CN" altLang="en-US" b="0" dirty="0"/>
              <a:t> </a:t>
            </a:r>
            <a:r>
              <a:rPr lang="en-US" altLang="zh-CN" b="0" dirty="0"/>
              <a:t>indicates</a:t>
            </a:r>
            <a:r>
              <a:rPr lang="zh-CN" altLang="en-US" b="0" dirty="0"/>
              <a:t> </a:t>
            </a:r>
            <a:r>
              <a:rPr lang="en-US" altLang="zh-CN" b="0" dirty="0"/>
              <a:t>the</a:t>
            </a:r>
            <a:r>
              <a:rPr lang="zh-CN" altLang="en-US" b="0" dirty="0"/>
              <a:t> </a:t>
            </a:r>
            <a:r>
              <a:rPr lang="en-US" altLang="zh-CN" b="0" dirty="0"/>
              <a:t>machine</a:t>
            </a:r>
            <a:r>
              <a:rPr lang="zh-CN" altLang="en-US" b="0" dirty="0"/>
              <a:t> </a:t>
            </a:r>
            <a:r>
              <a:rPr lang="en-US" altLang="zh-CN" b="0" dirty="0"/>
              <a:t>unlearning</a:t>
            </a:r>
            <a:r>
              <a:rPr lang="zh-CN" altLang="en-US" b="0" dirty="0"/>
              <a:t> </a:t>
            </a:r>
            <a:r>
              <a:rPr lang="en-US" altLang="zh-CN" b="0" dirty="0"/>
              <a:t>process</a:t>
            </a:r>
            <a:r>
              <a:rPr lang="zh-CN" altLang="en-US" b="0" dirty="0"/>
              <a:t> </a:t>
            </a:r>
            <a:r>
              <a:rPr lang="en-US" altLang="zh-CN" b="0" dirty="0"/>
              <a:t>indeed</a:t>
            </a:r>
            <a:r>
              <a:rPr lang="zh-CN" altLang="en-US" b="0" dirty="0"/>
              <a:t> </a:t>
            </a:r>
            <a:r>
              <a:rPr lang="en-US" altLang="zh-CN" b="0" dirty="0"/>
              <a:t>degrade</a:t>
            </a:r>
            <a:r>
              <a:rPr lang="zh-CN" altLang="en-US" b="0" dirty="0"/>
              <a:t> </a:t>
            </a:r>
            <a:r>
              <a:rPr lang="en-US" altLang="zh-CN" b="0" dirty="0"/>
              <a:t>privacy</a:t>
            </a:r>
            <a:r>
              <a:rPr lang="zh-CN" altLang="en-US" b="0" dirty="0"/>
              <a:t> </a:t>
            </a:r>
            <a:r>
              <a:rPr lang="en-US" altLang="zh-CN" b="0" dirty="0"/>
              <a:t>of</a:t>
            </a:r>
            <a:r>
              <a:rPr lang="zh-CN" altLang="en-US" b="0" dirty="0"/>
              <a:t> </a:t>
            </a:r>
            <a:r>
              <a:rPr lang="en-US" altLang="zh-CN" b="0" dirty="0"/>
              <a:t>the</a:t>
            </a:r>
            <a:r>
              <a:rPr lang="zh-CN" altLang="en-US" b="0" dirty="0"/>
              <a:t> </a:t>
            </a:r>
            <a:r>
              <a:rPr lang="en-US" altLang="zh-CN" b="0" dirty="0"/>
              <a:t>target</a:t>
            </a:r>
            <a:r>
              <a:rPr lang="zh-CN" altLang="en-US" b="0" dirty="0"/>
              <a:t> </a:t>
            </a:r>
            <a:r>
              <a:rPr lang="en-US" altLang="zh-CN" b="0" dirty="0"/>
              <a:t>sample.</a:t>
            </a:r>
          </a:p>
          <a:p>
            <a:pPr marL="0" lvl="0" indent="0" algn="l" rtl="0">
              <a:lnSpc>
                <a:spcPct val="117999"/>
              </a:lnSpc>
              <a:spcBef>
                <a:spcPts val="0"/>
              </a:spcBef>
              <a:spcAft>
                <a:spcPts val="0"/>
              </a:spcAft>
              <a:buSzPts val="1400"/>
              <a:buNone/>
            </a:pPr>
            <a:r>
              <a:rPr lang="en-US" altLang="zh-CN" b="0" dirty="0"/>
              <a:t>We</a:t>
            </a:r>
            <a:r>
              <a:rPr lang="zh-CN" altLang="en-US" b="0" dirty="0"/>
              <a:t> </a:t>
            </a:r>
            <a:r>
              <a:rPr lang="en-US" altLang="zh-CN" b="0" dirty="0"/>
              <a:t>also</a:t>
            </a:r>
            <a:r>
              <a:rPr lang="zh-CN" altLang="en-US" b="0" dirty="0"/>
              <a:t> </a:t>
            </a:r>
            <a:r>
              <a:rPr lang="en-US" altLang="zh-CN" b="0" dirty="0"/>
              <a:t>observe</a:t>
            </a:r>
            <a:r>
              <a:rPr lang="zh-CN" altLang="en-US" b="0" dirty="0"/>
              <a:t> </a:t>
            </a:r>
            <a:r>
              <a:rPr lang="en-US" altLang="zh-CN" b="0" dirty="0"/>
              <a:t>that</a:t>
            </a:r>
            <a:r>
              <a:rPr lang="zh-CN" altLang="en-US" b="0" dirty="0"/>
              <a:t> </a:t>
            </a:r>
            <a:r>
              <a:rPr lang="en-US" altLang="zh-CN" b="0" dirty="0"/>
              <a:t>the</a:t>
            </a:r>
            <a:r>
              <a:rPr lang="zh-CN" altLang="en-US" b="0" dirty="0"/>
              <a:t> </a:t>
            </a:r>
            <a:r>
              <a:rPr lang="en-US" altLang="zh-CN" b="0" dirty="0"/>
              <a:t>decision</a:t>
            </a:r>
            <a:r>
              <a:rPr lang="zh-CN" altLang="en-US" b="0" dirty="0"/>
              <a:t> </a:t>
            </a:r>
            <a:r>
              <a:rPr lang="en-US" altLang="zh-CN" b="0" dirty="0"/>
              <a:t>is the most vulnerable model.</a:t>
            </a:r>
            <a:endParaRPr lang="en-US" b="0" dirty="0"/>
          </a:p>
          <a:p>
            <a:pPr marL="0" lvl="0" indent="0" algn="l" rtl="0">
              <a:lnSpc>
                <a:spcPct val="117999"/>
              </a:lnSpc>
              <a:spcBef>
                <a:spcPts val="0"/>
              </a:spcBef>
              <a:spcAft>
                <a:spcPts val="0"/>
              </a:spcAft>
              <a:buSzPts val="1400"/>
              <a:buNone/>
            </a:pPr>
            <a:endParaRPr lang="en-US" b="0" dirty="0"/>
          </a:p>
        </p:txBody>
      </p:sp>
    </p:spTree>
    <p:extLst>
      <p:ext uri="{BB962C8B-B14F-4D97-AF65-F5344CB8AC3E}">
        <p14:creationId xmlns:p14="http://schemas.microsoft.com/office/powerpoint/2010/main" val="653327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7999"/>
              </a:lnSpc>
              <a:spcBef>
                <a:spcPts val="0"/>
              </a:spcBef>
              <a:spcAft>
                <a:spcPts val="0"/>
              </a:spcAft>
              <a:buClr>
                <a:srgbClr val="000000"/>
              </a:buClr>
              <a:buSzPts val="1400"/>
              <a:buFont typeface="Arial"/>
              <a:buNone/>
            </a:pPr>
            <a:r>
              <a:rPr lang="en-US" altLang="zh-CN" sz="2200" b="0" i="0" u="none" strike="noStrike" cap="none" dirty="0">
                <a:solidFill>
                  <a:srgbClr val="000000"/>
                </a:solidFill>
                <a:latin typeface="Helvetica Neue"/>
                <a:ea typeface="Helvetica Neue"/>
                <a:cs typeface="Helvetica Neue"/>
                <a:sym typeface="Helvetica Neue"/>
              </a:rPr>
              <a:t>We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obtain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similar</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conclusions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image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datasets.</a:t>
            </a:r>
          </a:p>
          <a:p>
            <a:pPr marL="0" marR="0" lvl="0" indent="0" algn="l" rtl="0">
              <a:lnSpc>
                <a:spcPct val="117999"/>
              </a:lnSpc>
              <a:spcBef>
                <a:spcPts val="0"/>
              </a:spcBef>
              <a:spcAft>
                <a:spcPts val="0"/>
              </a:spcAft>
              <a:buClr>
                <a:srgbClr val="000000"/>
              </a:buClr>
              <a:buSzPts val="1400"/>
              <a:buFont typeface="Arial"/>
              <a:buNone/>
            </a:pPr>
            <a:endParaRPr lang="en-US" sz="2200" b="0" i="0" u="none" strike="noStrike" cap="none"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886017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7999"/>
              </a:lnSpc>
              <a:spcBef>
                <a:spcPts val="0"/>
              </a:spcBef>
              <a:spcAft>
                <a:spcPts val="0"/>
              </a:spcAft>
              <a:buClr>
                <a:srgbClr val="000000"/>
              </a:buClr>
              <a:buSzPts val="1400"/>
              <a:buFont typeface="Arial"/>
              <a:buNone/>
            </a:pPr>
            <a:r>
              <a:rPr lang="en-US" sz="2200" b="0" i="0" u="none" strike="noStrike" cap="none" dirty="0">
                <a:solidFill>
                  <a:srgbClr val="000000"/>
                </a:solidFill>
                <a:latin typeface="Helvetica Neue"/>
                <a:ea typeface="Helvetica Neue"/>
                <a:cs typeface="Helvetica Neue"/>
                <a:sym typeface="Helvetica Neue"/>
              </a:rPr>
              <a:t>Pre</a:t>
            </a:r>
            <a:r>
              <a:rPr lang="en-US" altLang="zh-CN" sz="2200" b="0" i="0" u="none" strike="noStrike" cap="none" dirty="0">
                <a:solidFill>
                  <a:srgbClr val="000000"/>
                </a:solidFill>
                <a:latin typeface="Helvetica Neue"/>
                <a:ea typeface="Helvetica Neue"/>
                <a:cs typeface="Helvetica Neue"/>
                <a:sym typeface="Helvetica Neue"/>
              </a:rPr>
              <a:t>vious</a:t>
            </a:r>
            <a:r>
              <a:rPr lang="zh-CN" altLang="en-US" sz="2200" b="0" i="0" u="none" strike="noStrike" cap="none" dirty="0">
                <a:solidFill>
                  <a:srgbClr val="000000"/>
                </a:solidFill>
                <a:latin typeface="Helvetica Neue"/>
                <a:ea typeface="Helvetica Neue"/>
                <a:cs typeface="Helvetica Neue"/>
                <a:sym typeface="Helvetica Neue"/>
              </a:rPr>
              <a:t> </a:t>
            </a:r>
            <a:r>
              <a:rPr lang="en-US" sz="2200" b="0" i="0" u="none" strike="noStrike" cap="none" dirty="0">
                <a:solidFill>
                  <a:srgbClr val="000000"/>
                </a:solidFill>
                <a:latin typeface="Helvetica Neue"/>
                <a:ea typeface="Helvetica Neue"/>
                <a:cs typeface="Helvetica Neue"/>
                <a:sym typeface="Helvetica Neue"/>
              </a:rPr>
              <a:t>stud</a:t>
            </a:r>
            <a:r>
              <a:rPr lang="en-US" altLang="zh-CN" sz="2200" b="0" i="0" u="none" strike="noStrike" cap="none" dirty="0">
                <a:solidFill>
                  <a:srgbClr val="000000"/>
                </a:solidFill>
                <a:latin typeface="Helvetica Neue"/>
                <a:ea typeface="Helvetica Neue"/>
                <a:cs typeface="Helvetica Neue"/>
                <a:sym typeface="Helvetica Neue"/>
              </a:rPr>
              <a:t>ies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have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shown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that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overfitting</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key</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for</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classical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membership</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inference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attack.</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Concretely,</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traditional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membership</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inference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always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perform</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bad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well-generalized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model.</a:t>
            </a:r>
            <a:r>
              <a:rPr lang="en-US" sz="2200" b="0" i="0" u="none" strike="noStrike" cap="none" dirty="0">
                <a:solidFill>
                  <a:srgbClr val="000000"/>
                </a:solidFill>
                <a:latin typeface="Helvetica Neue"/>
                <a:ea typeface="Helvetica Neue"/>
                <a:cs typeface="Helvetica Neue"/>
                <a:sym typeface="Helvetica Neue"/>
              </a:rPr>
              <a:t> </a:t>
            </a:r>
          </a:p>
          <a:p>
            <a:pPr marL="0" marR="0" lvl="0" indent="0" algn="l" rtl="0">
              <a:lnSpc>
                <a:spcPct val="117999"/>
              </a:lnSpc>
              <a:spcBef>
                <a:spcPts val="0"/>
              </a:spcBef>
              <a:spcAft>
                <a:spcPts val="0"/>
              </a:spcAft>
              <a:buClr>
                <a:srgbClr val="000000"/>
              </a:buClr>
              <a:buSzPts val="1400"/>
              <a:buFont typeface="Arial"/>
              <a:buNone/>
            </a:pPr>
            <a:r>
              <a:rPr lang="en-US" altLang="zh-CN" sz="2200" b="0" i="0" u="none" strike="noStrike" cap="none" dirty="0">
                <a:solidFill>
                  <a:srgbClr val="000000"/>
                </a:solidFill>
                <a:latin typeface="Helvetica Neue"/>
                <a:ea typeface="Helvetica Neue"/>
                <a:cs typeface="Helvetica Neue"/>
                <a:sym typeface="Helvetica Neue"/>
              </a:rPr>
              <a:t>This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figures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show</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relationship</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between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overfitting</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and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attack</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performance.</a:t>
            </a:r>
          </a:p>
          <a:p>
            <a:pPr marL="0" marR="0" lvl="0" indent="0" algn="l" rtl="0">
              <a:lnSpc>
                <a:spcPct val="117999"/>
              </a:lnSpc>
              <a:spcBef>
                <a:spcPts val="0"/>
              </a:spcBef>
              <a:spcAft>
                <a:spcPts val="0"/>
              </a:spcAft>
              <a:buClr>
                <a:srgbClr val="000000"/>
              </a:buClr>
              <a:buSzPts val="1400"/>
              <a:buFont typeface="Arial"/>
              <a:buNone/>
            </a:pP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experimental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results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show</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that</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our</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attack</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still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effective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well-generalized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models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while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classical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membership</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inference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only</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performs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good</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when</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the</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overfitting</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level</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is</a:t>
            </a:r>
            <a:r>
              <a:rPr lang="zh-CN" altLang="en-US" sz="2200" b="0" i="0" u="none" strike="noStrike" cap="none" dirty="0">
                <a:solidFill>
                  <a:srgbClr val="000000"/>
                </a:solidFill>
                <a:latin typeface="Helvetica Neue"/>
                <a:ea typeface="Helvetica Neue"/>
                <a:cs typeface="Helvetica Neue"/>
                <a:sym typeface="Helvetica Neue"/>
              </a:rPr>
              <a:t> </a:t>
            </a:r>
            <a:r>
              <a:rPr lang="en-US" altLang="zh-CN" sz="2200" b="0" i="0" u="none" strike="noStrike" cap="none" dirty="0">
                <a:solidFill>
                  <a:srgbClr val="000000"/>
                </a:solidFill>
                <a:latin typeface="Helvetica Neue"/>
                <a:ea typeface="Helvetica Neue"/>
                <a:cs typeface="Helvetica Neue"/>
                <a:sym typeface="Helvetica Neue"/>
              </a:rPr>
              <a:t>high.</a:t>
            </a:r>
          </a:p>
        </p:txBody>
      </p:sp>
    </p:spTree>
    <p:extLst>
      <p:ext uri="{BB962C8B-B14F-4D97-AF65-F5344CB8AC3E}">
        <p14:creationId xmlns:p14="http://schemas.microsoft.com/office/powerpoint/2010/main" val="15914826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Next, we investigate the optimal way to </a:t>
            </a:r>
            <a:r>
              <a:rPr lang="en-US" altLang="zh-CN" b="0" dirty="0"/>
              <a:t>merge</a:t>
            </a:r>
            <a:r>
              <a:rPr lang="en-US" b="0" dirty="0"/>
              <a:t> the two posteriors</a:t>
            </a:r>
            <a:r>
              <a:rPr lang="zh-CN" altLang="en-US" b="0" dirty="0"/>
              <a:t> </a:t>
            </a:r>
            <a:r>
              <a:rPr lang="en-US" altLang="zh-CN" b="0" dirty="0"/>
              <a:t>obtained</a:t>
            </a:r>
            <a:r>
              <a:rPr lang="zh-CN" altLang="en-US" b="0" dirty="0"/>
              <a:t> </a:t>
            </a:r>
            <a:r>
              <a:rPr lang="en-US" altLang="zh-CN" b="0" dirty="0"/>
              <a:t>from</a:t>
            </a:r>
            <a:r>
              <a:rPr lang="zh-CN" altLang="en-US" b="0" dirty="0"/>
              <a:t> </a:t>
            </a:r>
            <a:r>
              <a:rPr lang="en-US" altLang="zh-CN" b="0" dirty="0"/>
              <a:t>the</a:t>
            </a:r>
            <a:r>
              <a:rPr lang="zh-CN" altLang="en-US" b="0" dirty="0"/>
              <a:t> </a:t>
            </a:r>
            <a:r>
              <a:rPr lang="en-US" altLang="zh-CN" b="0" dirty="0"/>
              <a:t>original</a:t>
            </a:r>
            <a:r>
              <a:rPr lang="zh-CN" altLang="en-US" b="0" dirty="0"/>
              <a:t> </a:t>
            </a:r>
            <a:r>
              <a:rPr lang="en-US" altLang="zh-CN" b="0" dirty="0"/>
              <a:t>model</a:t>
            </a:r>
            <a:r>
              <a:rPr lang="zh-CN" altLang="en-US" b="0" dirty="0"/>
              <a:t> </a:t>
            </a:r>
            <a:r>
              <a:rPr lang="en-US" altLang="zh-CN" b="0" dirty="0"/>
              <a:t>and</a:t>
            </a:r>
            <a:r>
              <a:rPr lang="zh-CN" altLang="en-US" b="0" dirty="0"/>
              <a:t> </a:t>
            </a:r>
            <a:r>
              <a:rPr lang="en-US" altLang="zh-CN" b="0" dirty="0"/>
              <a:t>the</a:t>
            </a:r>
            <a:r>
              <a:rPr lang="zh-CN" altLang="en-US" b="0" dirty="0"/>
              <a:t> </a:t>
            </a:r>
            <a:r>
              <a:rPr lang="en-US" altLang="zh-CN" b="0" dirty="0"/>
              <a:t>unlearned</a:t>
            </a:r>
            <a:r>
              <a:rPr lang="zh-CN" altLang="en-US" b="0" dirty="0"/>
              <a:t> </a:t>
            </a:r>
            <a:r>
              <a:rPr lang="en-US" altLang="zh-CN" b="0" dirty="0"/>
              <a:t>model</a:t>
            </a:r>
            <a:r>
              <a:rPr lang="en-US" b="0" dirty="0"/>
              <a:t>.</a:t>
            </a:r>
          </a:p>
          <a:p>
            <a:r>
              <a:rPr lang="en-US" b="0" dirty="0"/>
              <a:t>We </a:t>
            </a:r>
            <a:r>
              <a:rPr lang="en-US" altLang="zh-CN" b="0" dirty="0"/>
              <a:t>evaluate</a:t>
            </a:r>
            <a:r>
              <a:rPr lang="zh-CN" altLang="en-US" b="0" dirty="0"/>
              <a:t> </a:t>
            </a:r>
            <a:r>
              <a:rPr lang="en-US" altLang="zh-CN" b="0" dirty="0"/>
              <a:t>on</a:t>
            </a:r>
            <a:r>
              <a:rPr lang="en-US" b="0" dirty="0"/>
              <a:t> five different methods, </a:t>
            </a:r>
            <a:r>
              <a:rPr lang="en-US" altLang="zh-CN" b="0" dirty="0"/>
              <a:t>that</a:t>
            </a:r>
            <a:r>
              <a:rPr lang="zh-CN" altLang="en-US" b="0" dirty="0"/>
              <a:t> </a:t>
            </a:r>
            <a:r>
              <a:rPr lang="en-US" altLang="zh-CN" b="0" dirty="0"/>
              <a:t>is</a:t>
            </a:r>
            <a:r>
              <a:rPr lang="zh-CN" altLang="en-US" b="0" dirty="0"/>
              <a:t> </a:t>
            </a:r>
            <a:r>
              <a:rPr lang="en-US" b="0" dirty="0"/>
              <a:t>direct concatenation, direct difference, sorted concatenation, sorted difference, and Euclidean distance.</a:t>
            </a:r>
          </a:p>
          <a:p>
            <a:r>
              <a:rPr lang="en-US" altLang="zh-CN" b="0" dirty="0"/>
              <a:t>The</a:t>
            </a:r>
            <a:r>
              <a:rPr lang="zh-CN" altLang="en-US" b="0" dirty="0"/>
              <a:t> </a:t>
            </a:r>
            <a:r>
              <a:rPr lang="en-US" altLang="zh-CN" b="0" dirty="0"/>
              <a:t>experimental</a:t>
            </a:r>
            <a:r>
              <a:rPr lang="zh-CN" altLang="en-US" b="0" dirty="0"/>
              <a:t> </a:t>
            </a:r>
            <a:r>
              <a:rPr lang="en-US" altLang="zh-CN" b="0" dirty="0"/>
              <a:t>results</a:t>
            </a:r>
            <a:r>
              <a:rPr lang="zh-CN" altLang="en-US" b="0" dirty="0"/>
              <a:t> </a:t>
            </a:r>
            <a:r>
              <a:rPr lang="en-US" altLang="zh-CN" b="0" dirty="0"/>
              <a:t>show</a:t>
            </a:r>
            <a:r>
              <a:rPr lang="en-US" b="0" dirty="0"/>
              <a:t> that, differe</a:t>
            </a:r>
            <a:r>
              <a:rPr lang="en-US" altLang="zh-CN" b="0" dirty="0"/>
              <a:t>nce</a:t>
            </a:r>
            <a:r>
              <a:rPr lang="en-US" b="0" dirty="0"/>
              <a:t>-based methods work better on the well-generalized models,</a:t>
            </a:r>
          </a:p>
          <a:p>
            <a:r>
              <a:rPr lang="en-US" altLang="zh-CN" b="0" dirty="0"/>
              <a:t>and</a:t>
            </a:r>
            <a:r>
              <a:rPr lang="zh-CN" altLang="en-US" b="0" dirty="0"/>
              <a:t> </a:t>
            </a:r>
            <a:r>
              <a:rPr lang="en-US" altLang="zh-CN" b="0" dirty="0"/>
              <a:t>c</a:t>
            </a:r>
            <a:r>
              <a:rPr lang="en-US" b="0" dirty="0"/>
              <a:t>oncatenation-based methods perform better on the overfitted model.</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Besides, sorting the posteriors further improves attack performance.</a:t>
            </a:r>
          </a:p>
        </p:txBody>
      </p:sp>
    </p:spTree>
    <p:extLst>
      <p:ext uri="{BB962C8B-B14F-4D97-AF65-F5344CB8AC3E}">
        <p14:creationId xmlns:p14="http://schemas.microsoft.com/office/powerpoint/2010/main" val="33912785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SzPts val="1400"/>
              <a:buNone/>
            </a:pPr>
            <a:r>
              <a:rPr lang="en-US" altLang="zh-CN" dirty="0"/>
              <a:t>Finally,</a:t>
            </a:r>
            <a:r>
              <a:rPr lang="zh-CN" altLang="en-US" dirty="0"/>
              <a:t> </a:t>
            </a:r>
            <a:r>
              <a:rPr lang="en-US" altLang="zh-CN" dirty="0"/>
              <a:t>we</a:t>
            </a:r>
            <a:r>
              <a:rPr lang="zh-CN" altLang="en-US" dirty="0"/>
              <a:t> </a:t>
            </a:r>
            <a:r>
              <a:rPr lang="en-US" altLang="zh-CN" dirty="0"/>
              <a:t>investigate</a:t>
            </a:r>
            <a:r>
              <a:rPr lang="zh-CN" altLang="en-US" dirty="0"/>
              <a:t> </a:t>
            </a:r>
            <a:r>
              <a:rPr lang="en-US" altLang="zh-CN" dirty="0"/>
              <a:t>possible</a:t>
            </a:r>
            <a:r>
              <a:rPr lang="zh-CN" altLang="en-US" dirty="0"/>
              <a:t> </a:t>
            </a:r>
            <a:r>
              <a:rPr lang="en-US" altLang="zh-CN" dirty="0"/>
              <a:t>defenses</a:t>
            </a:r>
            <a:r>
              <a:rPr lang="zh-CN" altLang="en-US" dirty="0"/>
              <a:t> </a:t>
            </a:r>
            <a:r>
              <a:rPr lang="en-US" altLang="zh-CN" dirty="0"/>
              <a:t>against</a:t>
            </a:r>
            <a:r>
              <a:rPr lang="zh-CN" altLang="en-US" dirty="0"/>
              <a:t> </a:t>
            </a:r>
            <a:r>
              <a:rPr lang="en-US" altLang="zh-CN" dirty="0"/>
              <a:t>our</a:t>
            </a:r>
            <a:r>
              <a:rPr lang="zh-CN" altLang="en-US" dirty="0"/>
              <a:t> </a:t>
            </a:r>
            <a:r>
              <a:rPr lang="en-US" altLang="zh-CN" dirty="0"/>
              <a:t>attack.</a:t>
            </a:r>
            <a:r>
              <a:rPr lang="zh-CN" altLang="en-US" dirty="0"/>
              <a:t> </a:t>
            </a:r>
            <a:r>
              <a:rPr lang="en-US" altLang="zh-CN" dirty="0"/>
              <a:t>We</a:t>
            </a:r>
            <a:r>
              <a:rPr lang="zh-CN" altLang="en-US" dirty="0"/>
              <a:t> </a:t>
            </a:r>
            <a:r>
              <a:rPr lang="en-US" altLang="zh-CN" dirty="0"/>
              <a:t>consider</a:t>
            </a:r>
            <a:r>
              <a:rPr lang="zh-CN" altLang="en-US" dirty="0"/>
              <a:t> </a:t>
            </a:r>
            <a:r>
              <a:rPr lang="en-US" altLang="zh-CN" dirty="0"/>
              <a:t>four</a:t>
            </a:r>
            <a:r>
              <a:rPr lang="zh-CN" altLang="en-US" dirty="0"/>
              <a:t> </a:t>
            </a:r>
            <a:r>
              <a:rPr lang="en-US" altLang="zh-CN" dirty="0"/>
              <a:t>different</a:t>
            </a:r>
            <a:r>
              <a:rPr lang="zh-CN" altLang="en-US" dirty="0"/>
              <a:t> </a:t>
            </a:r>
            <a:r>
              <a:rPr lang="en-US" altLang="zh-CN" dirty="0"/>
              <a:t>defense</a:t>
            </a:r>
            <a:r>
              <a:rPr lang="zh-CN" altLang="en-US" dirty="0"/>
              <a:t> </a:t>
            </a:r>
            <a:r>
              <a:rPr lang="en-US" altLang="zh-CN" dirty="0"/>
              <a:t>mechanisms</a:t>
            </a:r>
            <a:r>
              <a:rPr lang="zh-CN" altLang="en-US" dirty="0"/>
              <a:t> </a:t>
            </a:r>
            <a:r>
              <a:rPr lang="en-US" altLang="zh-CN" dirty="0"/>
              <a:t>in</a:t>
            </a:r>
            <a:r>
              <a:rPr lang="zh-CN" altLang="en-US" dirty="0"/>
              <a:t> </a:t>
            </a:r>
            <a:r>
              <a:rPr lang="en-US" altLang="zh-CN" dirty="0"/>
              <a:t>this</a:t>
            </a:r>
            <a:r>
              <a:rPr lang="zh-CN" altLang="en-US" dirty="0"/>
              <a:t> </a:t>
            </a:r>
            <a:r>
              <a:rPr lang="en-US" altLang="zh-CN" dirty="0"/>
              <a:t>work.</a:t>
            </a:r>
          </a:p>
          <a:p>
            <a:pPr marL="0" marR="0" lvl="0" indent="0" algn="l" defTabSz="914400" rtl="0" eaLnBrk="1" fontAlgn="auto" latinLnBrk="0" hangingPunct="1">
              <a:lnSpc>
                <a:spcPct val="117999"/>
              </a:lnSpc>
              <a:spcBef>
                <a:spcPts val="0"/>
              </a:spcBef>
              <a:spcAft>
                <a:spcPts val="0"/>
              </a:spcAft>
              <a:buClrTx/>
              <a:buSzPts val="1400"/>
              <a:buFontTx/>
              <a:buNone/>
              <a:tabLst/>
              <a:defRPr/>
            </a:pPr>
            <a:r>
              <a:rPr lang="en-US" altLang="zh-CN" dirty="0"/>
              <a:t>The</a:t>
            </a:r>
            <a:r>
              <a:rPr lang="zh-CN" altLang="en-US" dirty="0"/>
              <a:t> </a:t>
            </a:r>
            <a:r>
              <a:rPr lang="en-US" altLang="zh-CN" dirty="0"/>
              <a:t>first</a:t>
            </a:r>
            <a:r>
              <a:rPr lang="zh-CN" altLang="en-US" dirty="0"/>
              <a:t> </a:t>
            </a:r>
            <a:r>
              <a:rPr lang="en-US" altLang="zh-CN" dirty="0"/>
              <a:t>mechanism</a:t>
            </a:r>
            <a:r>
              <a:rPr lang="zh-CN" altLang="en-US" dirty="0"/>
              <a:t> </a:t>
            </a:r>
            <a:r>
              <a:rPr lang="en-US" altLang="zh-CN" dirty="0"/>
              <a:t>is</a:t>
            </a:r>
            <a:r>
              <a:rPr lang="zh-CN" altLang="en-US" dirty="0"/>
              <a:t> </a:t>
            </a:r>
            <a:r>
              <a:rPr lang="en-US" altLang="zh-CN" dirty="0"/>
              <a:t>only</a:t>
            </a:r>
            <a:r>
              <a:rPr lang="zh-CN" altLang="en-US" dirty="0"/>
              <a:t> </a:t>
            </a:r>
            <a:r>
              <a:rPr lang="en-US" altLang="zh-CN" dirty="0"/>
              <a:t>publish</a:t>
            </a:r>
            <a:r>
              <a:rPr lang="zh-CN" altLang="en-US" dirty="0"/>
              <a:t> </a:t>
            </a:r>
            <a:r>
              <a:rPr lang="en-US" altLang="zh-CN" dirty="0"/>
              <a:t>the</a:t>
            </a:r>
            <a:r>
              <a:rPr lang="zh-CN" altLang="en-US" dirty="0"/>
              <a:t> </a:t>
            </a:r>
            <a:r>
              <a:rPr lang="en-US" altLang="zh-CN" dirty="0"/>
              <a:t>top-k</a:t>
            </a:r>
            <a:r>
              <a:rPr lang="zh-CN" altLang="en-US" dirty="0"/>
              <a:t> </a:t>
            </a:r>
            <a:r>
              <a:rPr lang="en-US" altLang="zh-CN" dirty="0"/>
              <a:t>posterior</a:t>
            </a:r>
            <a:r>
              <a:rPr lang="zh-CN" altLang="en-US" dirty="0"/>
              <a:t> </a:t>
            </a:r>
            <a:r>
              <a:rPr lang="en-US" altLang="zh-CN" dirty="0"/>
              <a:t>value.</a:t>
            </a:r>
            <a:r>
              <a:rPr lang="zh-CN" altLang="en-US" dirty="0"/>
              <a:t> </a:t>
            </a:r>
            <a:r>
              <a:rPr lang="en-US" altLang="zh-CN" dirty="0"/>
              <a:t>The</a:t>
            </a:r>
            <a:r>
              <a:rPr lang="zh-CN" altLang="en-US" dirty="0"/>
              <a:t> </a:t>
            </a:r>
            <a:r>
              <a:rPr lang="en-US" altLang="zh-CN" dirty="0"/>
              <a:t>experimental</a:t>
            </a:r>
            <a:r>
              <a:rPr lang="zh-CN" altLang="en-US" dirty="0"/>
              <a:t> </a:t>
            </a:r>
            <a:r>
              <a:rPr lang="en-US" altLang="zh-CN" dirty="0"/>
              <a:t>results</a:t>
            </a:r>
            <a:r>
              <a:rPr lang="zh-CN" altLang="en-US" dirty="0"/>
              <a:t> </a:t>
            </a:r>
            <a:r>
              <a:rPr lang="en-US" altLang="zh-CN" dirty="0"/>
              <a:t>show</a:t>
            </a:r>
            <a:r>
              <a:rPr lang="zh-CN" altLang="en-US" dirty="0"/>
              <a:t> </a:t>
            </a:r>
            <a:r>
              <a:rPr lang="en-US" altLang="zh-CN" dirty="0"/>
              <a:t>that</a:t>
            </a:r>
            <a:r>
              <a:rPr lang="zh-CN" altLang="en-US" dirty="0"/>
              <a:t> </a:t>
            </a:r>
            <a:r>
              <a:rPr lang="en-US" altLang="zh-CN" dirty="0"/>
              <a:t>it</a:t>
            </a:r>
            <a:r>
              <a:rPr lang="zh-CN" altLang="en-US" dirty="0"/>
              <a:t> </a:t>
            </a:r>
            <a:r>
              <a:rPr lang="en-US" altLang="zh-CN" dirty="0"/>
              <a:t>cannot</a:t>
            </a:r>
            <a:r>
              <a:rPr lang="zh-CN" altLang="en-US" dirty="0"/>
              <a:t> </a:t>
            </a:r>
            <a:r>
              <a:rPr lang="en-US" altLang="zh-CN" dirty="0"/>
              <a:t>mitigate</a:t>
            </a:r>
            <a:r>
              <a:rPr lang="zh-CN" altLang="en-US" dirty="0"/>
              <a:t> </a:t>
            </a:r>
            <a:r>
              <a:rPr lang="en-US" altLang="zh-CN" dirty="0"/>
              <a:t>our</a:t>
            </a:r>
            <a:r>
              <a:rPr lang="zh-CN" altLang="en-US" dirty="0"/>
              <a:t> </a:t>
            </a:r>
            <a:r>
              <a:rPr lang="en-US" altLang="zh-CN" dirty="0"/>
              <a:t>attack.</a:t>
            </a:r>
            <a:r>
              <a:rPr lang="zh-CN" altLang="en-US" dirty="0"/>
              <a:t> </a:t>
            </a:r>
            <a:r>
              <a:rPr lang="en-US" dirty="0"/>
              <a:t>This result implies </a:t>
            </a:r>
            <a:r>
              <a:rPr lang="en-US" altLang="zh-CN" dirty="0"/>
              <a:t>that</a:t>
            </a:r>
            <a:r>
              <a:rPr lang="zh-CN" altLang="en-US" dirty="0"/>
              <a:t> </a:t>
            </a:r>
            <a:r>
              <a:rPr lang="en-US" altLang="zh-CN" dirty="0"/>
              <a:t>the</a:t>
            </a:r>
            <a:r>
              <a:rPr lang="zh-CN" altLang="en-US" dirty="0"/>
              <a:t> </a:t>
            </a:r>
            <a:r>
              <a:rPr lang="en-US" altLang="zh-CN" dirty="0"/>
              <a:t>top</a:t>
            </a:r>
            <a:r>
              <a:rPr lang="zh-CN" altLang="en-US" dirty="0"/>
              <a:t> </a:t>
            </a:r>
            <a:r>
              <a:rPr lang="en-US" altLang="zh-CN" dirty="0"/>
              <a:t>few</a:t>
            </a:r>
            <a:r>
              <a:rPr lang="zh-CN" altLang="en-US" dirty="0"/>
              <a:t> </a:t>
            </a:r>
            <a:r>
              <a:rPr lang="en-US" altLang="zh-CN" dirty="0"/>
              <a:t>posterior</a:t>
            </a:r>
            <a:r>
              <a:rPr lang="zh-CN" altLang="en-US" dirty="0"/>
              <a:t> </a:t>
            </a:r>
            <a:r>
              <a:rPr lang="en-US" altLang="zh-CN" dirty="0"/>
              <a:t>values</a:t>
            </a:r>
            <a:r>
              <a:rPr lang="zh-CN" altLang="en-US" dirty="0"/>
              <a:t> </a:t>
            </a:r>
            <a:r>
              <a:rPr lang="en-US" altLang="zh-CN" dirty="0"/>
              <a:t>are</a:t>
            </a:r>
            <a:r>
              <a:rPr lang="zh-CN" altLang="en-US" dirty="0"/>
              <a:t> </a:t>
            </a:r>
            <a:r>
              <a:rPr lang="en-US" altLang="zh-CN" dirty="0"/>
              <a:t>the</a:t>
            </a:r>
            <a:r>
              <a:rPr lang="zh-CN" altLang="en-US" dirty="0"/>
              <a:t> </a:t>
            </a:r>
            <a:r>
              <a:rPr lang="en-US" dirty="0"/>
              <a:t>most </a:t>
            </a:r>
            <a:r>
              <a:rPr lang="en-US" altLang="zh-CN" dirty="0"/>
              <a:t>informative</a:t>
            </a:r>
            <a:r>
              <a:rPr lang="zh-CN" altLang="en-US" dirty="0"/>
              <a:t> </a:t>
            </a:r>
            <a:r>
              <a:rPr lang="en-US" altLang="zh-CN" dirty="0"/>
              <a:t>for</a:t>
            </a:r>
            <a:r>
              <a:rPr lang="zh-CN" altLang="en-US" dirty="0"/>
              <a:t> </a:t>
            </a:r>
            <a:r>
              <a:rPr lang="en-US" altLang="zh-CN" dirty="0"/>
              <a:t>membership</a:t>
            </a:r>
            <a:r>
              <a:rPr lang="zh-CN" altLang="en-US" dirty="0"/>
              <a:t> </a:t>
            </a:r>
            <a:r>
              <a:rPr lang="en-US" altLang="zh-CN" dirty="0"/>
              <a:t>inference</a:t>
            </a:r>
            <a:r>
              <a:rPr lang="zh-CN" altLang="en-US" dirty="0"/>
              <a:t> </a:t>
            </a:r>
            <a:r>
              <a:rPr lang="en-US" altLang="zh-CN" dirty="0"/>
              <a:t>attack</a:t>
            </a:r>
            <a:r>
              <a:rPr lang="en-US" dirty="0"/>
              <a:t>.</a:t>
            </a:r>
          </a:p>
          <a:p>
            <a:pPr marL="0" marR="0" lvl="0" indent="0" algn="l" defTabSz="914400" rtl="0" eaLnBrk="1" fontAlgn="auto" latinLnBrk="0" hangingPunct="1">
              <a:lnSpc>
                <a:spcPct val="117999"/>
              </a:lnSpc>
              <a:spcBef>
                <a:spcPts val="0"/>
              </a:spcBef>
              <a:spcAft>
                <a:spcPts val="0"/>
              </a:spcAft>
              <a:buClrTx/>
              <a:buSzPts val="1400"/>
              <a:buFontTx/>
              <a:buNone/>
              <a:tabLst/>
              <a:defRPr/>
            </a:pPr>
            <a:r>
              <a:rPr lang="en-US" altLang="zh-CN" dirty="0"/>
              <a:t>The</a:t>
            </a:r>
            <a:r>
              <a:rPr lang="zh-CN" altLang="en-US" dirty="0"/>
              <a:t> </a:t>
            </a:r>
            <a:r>
              <a:rPr lang="en-US" altLang="zh-CN" dirty="0"/>
              <a:t>second</a:t>
            </a:r>
            <a:r>
              <a:rPr lang="zh-CN" altLang="en-US" dirty="0"/>
              <a:t> </a:t>
            </a:r>
            <a:r>
              <a:rPr lang="en-US" altLang="zh-CN" dirty="0"/>
              <a:t>mechanism</a:t>
            </a:r>
            <a:r>
              <a:rPr lang="zh-CN" altLang="en-US" dirty="0"/>
              <a:t> </a:t>
            </a:r>
            <a:r>
              <a:rPr lang="en-US" altLang="zh-CN" dirty="0"/>
              <a:t>is</a:t>
            </a:r>
            <a:r>
              <a:rPr lang="zh-CN" altLang="en-US" dirty="0"/>
              <a:t> </a:t>
            </a:r>
            <a:r>
              <a:rPr lang="en-US" altLang="zh-CN" dirty="0"/>
              <a:t>only</a:t>
            </a:r>
            <a:r>
              <a:rPr lang="zh-CN" altLang="en-US" dirty="0"/>
              <a:t> </a:t>
            </a:r>
            <a:r>
              <a:rPr lang="en-US" altLang="zh-CN" dirty="0"/>
              <a:t>publish</a:t>
            </a:r>
            <a:r>
              <a:rPr lang="zh-CN" altLang="en-US" dirty="0"/>
              <a:t> </a:t>
            </a:r>
            <a:r>
              <a:rPr lang="en-US" altLang="zh-CN" dirty="0"/>
              <a:t>the</a:t>
            </a:r>
            <a:r>
              <a:rPr lang="zh-CN" altLang="en-US" dirty="0"/>
              <a:t> </a:t>
            </a:r>
            <a:r>
              <a:rPr lang="en-US" altLang="zh-CN" dirty="0"/>
              <a:t>label.</a:t>
            </a:r>
            <a:r>
              <a:rPr lang="zh-CN" altLang="en-US" dirty="0"/>
              <a:t> </a:t>
            </a:r>
            <a:r>
              <a:rPr lang="en-US" altLang="zh-CN" dirty="0"/>
              <a:t>The</a:t>
            </a:r>
            <a:r>
              <a:rPr lang="zh-CN" altLang="en-US" dirty="0"/>
              <a:t> </a:t>
            </a:r>
            <a:r>
              <a:rPr lang="en-US" altLang="zh-CN" dirty="0"/>
              <a:t>experimental</a:t>
            </a:r>
            <a:r>
              <a:rPr lang="zh-CN" altLang="en-US" dirty="0"/>
              <a:t> </a:t>
            </a:r>
            <a:r>
              <a:rPr lang="en-US" altLang="zh-CN" dirty="0"/>
              <a:t>results</a:t>
            </a:r>
            <a:r>
              <a:rPr lang="zh-CN" altLang="en-US" dirty="0"/>
              <a:t> </a:t>
            </a:r>
            <a:r>
              <a:rPr lang="en-US" altLang="zh-CN" dirty="0"/>
              <a:t>show</a:t>
            </a:r>
            <a:r>
              <a:rPr lang="zh-CN" altLang="en-US" dirty="0"/>
              <a:t> </a:t>
            </a:r>
            <a:r>
              <a:rPr lang="en-US" altLang="zh-CN" dirty="0"/>
              <a:t>that</a:t>
            </a:r>
            <a:r>
              <a:rPr lang="zh-CN" altLang="en-US" dirty="0"/>
              <a:t> </a:t>
            </a:r>
            <a:r>
              <a:rPr lang="en-US" altLang="zh-CN" dirty="0"/>
              <a:t>it</a:t>
            </a:r>
            <a:r>
              <a:rPr lang="zh-CN" altLang="en-US" dirty="0"/>
              <a:t> </a:t>
            </a:r>
            <a:r>
              <a:rPr lang="en-GB" altLang="zh-CN" dirty="0"/>
              <a:t>can effectively mitigate our </a:t>
            </a:r>
            <a:r>
              <a:rPr lang="en-US" altLang="zh-CN" dirty="0"/>
              <a:t>proposed</a:t>
            </a:r>
            <a:r>
              <a:rPr lang="zh-CN" altLang="en-US" dirty="0"/>
              <a:t> </a:t>
            </a:r>
            <a:r>
              <a:rPr lang="en-US" altLang="zh-CN" dirty="0"/>
              <a:t>attack;</a:t>
            </a:r>
            <a:r>
              <a:rPr lang="zh-CN" altLang="en-US" dirty="0"/>
              <a:t> </a:t>
            </a:r>
            <a:r>
              <a:rPr lang="en-US" altLang="zh-CN" dirty="0"/>
              <a:t>however,</a:t>
            </a:r>
            <a:r>
              <a:rPr lang="zh-CN" altLang="en-US" dirty="0"/>
              <a:t> </a:t>
            </a:r>
            <a:r>
              <a:rPr lang="en-US" altLang="zh-CN" dirty="0"/>
              <a:t>previous</a:t>
            </a:r>
            <a:r>
              <a:rPr lang="zh-CN" altLang="en-US" dirty="0"/>
              <a:t> </a:t>
            </a:r>
            <a:r>
              <a:rPr lang="en-US" altLang="zh-CN" dirty="0"/>
              <a:t>studies</a:t>
            </a:r>
            <a:r>
              <a:rPr lang="zh-CN" altLang="en-US" dirty="0"/>
              <a:t> </a:t>
            </a:r>
            <a:r>
              <a:rPr lang="en-US" altLang="zh-CN" dirty="0"/>
              <a:t>have</a:t>
            </a:r>
            <a:r>
              <a:rPr lang="zh-CN" altLang="en-US" dirty="0"/>
              <a:t> </a:t>
            </a:r>
            <a:r>
              <a:rPr lang="en-US" altLang="zh-CN" dirty="0"/>
              <a:t>shown</a:t>
            </a:r>
            <a:r>
              <a:rPr lang="zh-CN" altLang="en-US" dirty="0"/>
              <a:t> </a:t>
            </a:r>
            <a:r>
              <a:rPr lang="en-US" altLang="zh-CN" dirty="0"/>
              <a:t>that</a:t>
            </a:r>
            <a:r>
              <a:rPr lang="zh-CN" altLang="en-US" dirty="0"/>
              <a:t> </a:t>
            </a:r>
            <a:r>
              <a:rPr lang="en-US" altLang="zh-CN" dirty="0"/>
              <a:t>label-only</a:t>
            </a:r>
            <a:r>
              <a:rPr lang="zh-CN" altLang="en-US" dirty="0"/>
              <a:t> </a:t>
            </a:r>
            <a:r>
              <a:rPr lang="en-US" altLang="zh-CN" dirty="0"/>
              <a:t>defense</a:t>
            </a:r>
            <a:r>
              <a:rPr lang="zh-CN" altLang="en-US" dirty="0"/>
              <a:t> </a:t>
            </a:r>
            <a:r>
              <a:rPr lang="en-US" altLang="zh-CN" dirty="0"/>
              <a:t>is</a:t>
            </a:r>
            <a:r>
              <a:rPr lang="zh-CN" altLang="en-US" dirty="0"/>
              <a:t> </a:t>
            </a:r>
            <a:r>
              <a:rPr lang="en-GB" altLang="zh-CN" dirty="0"/>
              <a:t>vulnerable to adaptive attack</a:t>
            </a:r>
            <a:r>
              <a:rPr lang="en-US" altLang="zh-CN" dirty="0"/>
              <a:t>s</a:t>
            </a:r>
            <a:r>
              <a:rPr lang="zh-CN" altLang="en-US" dirty="0"/>
              <a:t> </a:t>
            </a:r>
            <a:r>
              <a:rPr lang="en-US" altLang="zh-CN" dirty="0"/>
              <a:t>in</a:t>
            </a:r>
            <a:r>
              <a:rPr lang="zh-CN" altLang="en-US" dirty="0"/>
              <a:t> </a:t>
            </a:r>
            <a:r>
              <a:rPr lang="en-US" altLang="zh-CN" dirty="0"/>
              <a:t>classical</a:t>
            </a:r>
            <a:r>
              <a:rPr lang="zh-CN" altLang="en-US" dirty="0"/>
              <a:t> </a:t>
            </a:r>
            <a:r>
              <a:rPr lang="en-US" altLang="zh-CN" dirty="0"/>
              <a:t>membership</a:t>
            </a:r>
            <a:r>
              <a:rPr lang="zh-CN" altLang="en-US" dirty="0"/>
              <a:t> </a:t>
            </a:r>
            <a:r>
              <a:rPr lang="en-US" altLang="zh-CN" dirty="0"/>
              <a:t>inference.</a:t>
            </a:r>
            <a:r>
              <a:rPr lang="zh-CN" altLang="en-US" dirty="0"/>
              <a:t> </a:t>
            </a:r>
            <a:r>
              <a:rPr lang="en-US" altLang="zh-CN" dirty="0"/>
              <a:t>It</a:t>
            </a:r>
            <a:r>
              <a:rPr lang="zh-CN" altLang="en-US" dirty="0"/>
              <a:t> </a:t>
            </a:r>
            <a:r>
              <a:rPr lang="en-US" altLang="zh-CN" dirty="0"/>
              <a:t>would</a:t>
            </a:r>
            <a:r>
              <a:rPr lang="zh-CN" altLang="en-US" dirty="0"/>
              <a:t> </a:t>
            </a:r>
            <a:r>
              <a:rPr lang="en-US" altLang="zh-CN" dirty="0"/>
              <a:t>be</a:t>
            </a:r>
            <a:r>
              <a:rPr lang="zh-CN" altLang="en-US" dirty="0"/>
              <a:t> </a:t>
            </a:r>
            <a:r>
              <a:rPr lang="en-US" altLang="zh-CN" dirty="0"/>
              <a:t>interesting</a:t>
            </a:r>
            <a:r>
              <a:rPr lang="zh-CN" altLang="en-US" dirty="0"/>
              <a:t> </a:t>
            </a:r>
            <a:r>
              <a:rPr lang="en-US" altLang="zh-CN" dirty="0"/>
              <a:t>to</a:t>
            </a:r>
            <a:r>
              <a:rPr lang="zh-CN" altLang="en-US" dirty="0"/>
              <a:t> </a:t>
            </a:r>
            <a:r>
              <a:rPr lang="en-US" altLang="zh-CN" dirty="0"/>
              <a:t>design</a:t>
            </a:r>
            <a:r>
              <a:rPr lang="zh-CN" altLang="en-US" dirty="0"/>
              <a:t> </a:t>
            </a:r>
            <a:r>
              <a:rPr lang="en-US" altLang="zh-CN" dirty="0"/>
              <a:t>label-only</a:t>
            </a:r>
            <a:r>
              <a:rPr lang="zh-CN" altLang="en-US" dirty="0"/>
              <a:t> </a:t>
            </a:r>
            <a:r>
              <a:rPr lang="en-US" altLang="zh-CN" dirty="0"/>
              <a:t>membership</a:t>
            </a:r>
            <a:r>
              <a:rPr lang="zh-CN" altLang="en-US" dirty="0"/>
              <a:t> </a:t>
            </a:r>
            <a:r>
              <a:rPr lang="en-US" altLang="zh-CN" dirty="0"/>
              <a:t>inference</a:t>
            </a:r>
            <a:r>
              <a:rPr lang="zh-CN" altLang="en-US" dirty="0"/>
              <a:t> </a:t>
            </a:r>
            <a:r>
              <a:rPr lang="en-US" altLang="zh-CN" dirty="0"/>
              <a:t>in</a:t>
            </a:r>
            <a:r>
              <a:rPr lang="zh-CN" altLang="en-US" dirty="0"/>
              <a:t> </a:t>
            </a:r>
            <a:r>
              <a:rPr lang="en-US" altLang="zh-CN" dirty="0"/>
              <a:t>the</a:t>
            </a:r>
            <a:r>
              <a:rPr lang="zh-CN" altLang="en-US" dirty="0"/>
              <a:t> </a:t>
            </a:r>
            <a:r>
              <a:rPr lang="en-US" altLang="zh-CN" dirty="0"/>
              <a:t>machine</a:t>
            </a:r>
            <a:r>
              <a:rPr lang="zh-CN" altLang="en-US" dirty="0"/>
              <a:t> </a:t>
            </a:r>
            <a:r>
              <a:rPr lang="en-US" altLang="zh-CN" dirty="0"/>
              <a:t>unlearning</a:t>
            </a:r>
            <a:r>
              <a:rPr lang="zh-CN" altLang="en-US" dirty="0"/>
              <a:t> </a:t>
            </a:r>
            <a:r>
              <a:rPr lang="en-US" altLang="zh-CN" dirty="0"/>
              <a:t>setting.</a:t>
            </a:r>
            <a:endParaRPr lang="en-GB" altLang="zh-CN" dirty="0"/>
          </a:p>
          <a:p>
            <a:pPr marL="0" lvl="0" indent="0" algn="l" rtl="0">
              <a:lnSpc>
                <a:spcPct val="117999"/>
              </a:lnSpc>
              <a:spcBef>
                <a:spcPts val="0"/>
              </a:spcBef>
              <a:spcAft>
                <a:spcPts val="0"/>
              </a:spcAft>
              <a:buSzPts val="1400"/>
              <a:buNone/>
            </a:pPr>
            <a:r>
              <a:rPr lang="en-US" altLang="zh-CN" dirty="0"/>
              <a:t>The</a:t>
            </a:r>
            <a:r>
              <a:rPr lang="zh-CN" altLang="en-US" dirty="0"/>
              <a:t> </a:t>
            </a:r>
            <a:r>
              <a:rPr lang="en-US" altLang="zh-CN" dirty="0"/>
              <a:t>third</a:t>
            </a:r>
            <a:r>
              <a:rPr lang="zh-CN" altLang="en-US" dirty="0"/>
              <a:t> </a:t>
            </a:r>
            <a:r>
              <a:rPr lang="en-US" altLang="zh-CN" dirty="0"/>
              <a:t>mechanisms</a:t>
            </a:r>
            <a:r>
              <a:rPr lang="zh-CN" altLang="en-US" dirty="0"/>
              <a:t> </a:t>
            </a:r>
            <a:r>
              <a:rPr lang="en-US" altLang="zh-CN" dirty="0"/>
              <a:t>is</a:t>
            </a:r>
            <a:r>
              <a:rPr lang="zh-CN" altLang="en-US" dirty="0"/>
              <a:t> </a:t>
            </a:r>
            <a:r>
              <a:rPr lang="en-US" altLang="zh-CN" dirty="0"/>
              <a:t>temperature</a:t>
            </a:r>
            <a:r>
              <a:rPr lang="zh-CN" altLang="en-US" dirty="0"/>
              <a:t> </a:t>
            </a:r>
            <a:r>
              <a:rPr lang="en-US" altLang="zh-CN" dirty="0"/>
              <a:t>scaling.</a:t>
            </a:r>
            <a:r>
              <a:rPr lang="zh-CN" altLang="en-US" dirty="0"/>
              <a:t> </a:t>
            </a:r>
            <a:r>
              <a:rPr lang="en-US" altLang="zh-CN" dirty="0"/>
              <a:t>The</a:t>
            </a:r>
            <a:r>
              <a:rPr lang="zh-CN" altLang="en-US" dirty="0"/>
              <a:t> </a:t>
            </a:r>
            <a:r>
              <a:rPr lang="en-US" altLang="zh-CN" dirty="0"/>
              <a:t>experimental</a:t>
            </a:r>
            <a:r>
              <a:rPr lang="zh-CN" altLang="en-US" dirty="0"/>
              <a:t> </a:t>
            </a:r>
            <a:r>
              <a:rPr lang="en-US" altLang="zh-CN" dirty="0"/>
              <a:t>results</a:t>
            </a:r>
            <a:r>
              <a:rPr lang="zh-CN" altLang="en-US" dirty="0"/>
              <a:t> </a:t>
            </a:r>
            <a:r>
              <a:rPr lang="en-US" altLang="zh-CN" dirty="0"/>
              <a:t>show</a:t>
            </a:r>
            <a:r>
              <a:rPr lang="zh-CN" altLang="en-US" dirty="0"/>
              <a:t> </a:t>
            </a:r>
            <a:r>
              <a:rPr lang="en-US" altLang="zh-CN" dirty="0"/>
              <a:t>that</a:t>
            </a:r>
            <a:r>
              <a:rPr lang="zh-CN" altLang="en-US" dirty="0"/>
              <a:t> </a:t>
            </a:r>
            <a:r>
              <a:rPr lang="en-US" altLang="zh-CN" dirty="0"/>
              <a:t>it</a:t>
            </a:r>
            <a:r>
              <a:rPr lang="zh-CN" altLang="en-US" dirty="0"/>
              <a:t> </a:t>
            </a:r>
            <a:r>
              <a:rPr lang="en-US" altLang="zh-CN" dirty="0"/>
              <a:t>can</a:t>
            </a:r>
            <a:r>
              <a:rPr lang="zh-CN" altLang="en-US" dirty="0"/>
              <a:t> </a:t>
            </a:r>
            <a:r>
              <a:rPr lang="en-US" altLang="zh-CN" dirty="0"/>
              <a:t>defend</a:t>
            </a:r>
            <a:r>
              <a:rPr lang="zh-CN" altLang="en-US" dirty="0"/>
              <a:t> </a:t>
            </a:r>
            <a:r>
              <a:rPr lang="en-US" altLang="zh-CN" dirty="0"/>
              <a:t>against</a:t>
            </a:r>
            <a:r>
              <a:rPr lang="zh-CN" altLang="en-US" dirty="0"/>
              <a:t> </a:t>
            </a:r>
            <a:r>
              <a:rPr lang="en-US" altLang="zh-CN" dirty="0"/>
              <a:t>our</a:t>
            </a:r>
            <a:r>
              <a:rPr lang="zh-CN" altLang="en-US" dirty="0"/>
              <a:t> </a:t>
            </a:r>
            <a:r>
              <a:rPr lang="en-US" altLang="zh-CN" dirty="0"/>
              <a:t>attack</a:t>
            </a:r>
            <a:r>
              <a:rPr lang="zh-CN" altLang="en-US" dirty="0"/>
              <a:t> </a:t>
            </a:r>
            <a:r>
              <a:rPr lang="en-US" altLang="zh-CN" dirty="0"/>
              <a:t>to</a:t>
            </a:r>
            <a:r>
              <a:rPr lang="zh-CN" altLang="en-US" dirty="0"/>
              <a:t> </a:t>
            </a:r>
            <a:r>
              <a:rPr lang="en-US" altLang="zh-CN" dirty="0"/>
              <a:t>some</a:t>
            </a:r>
            <a:r>
              <a:rPr lang="zh-CN" altLang="en-US" dirty="0"/>
              <a:t> </a:t>
            </a:r>
            <a:r>
              <a:rPr lang="en-US" altLang="zh-CN" dirty="0"/>
              <a:t>extent,</a:t>
            </a:r>
            <a:r>
              <a:rPr lang="zh-CN" altLang="en-US" dirty="0"/>
              <a:t> </a:t>
            </a:r>
            <a:r>
              <a:rPr lang="en-US" altLang="zh-CN" dirty="0"/>
              <a:t>but</a:t>
            </a:r>
            <a:r>
              <a:rPr lang="zh-CN" altLang="en-US" dirty="0"/>
              <a:t> </a:t>
            </a:r>
            <a:r>
              <a:rPr lang="en-US" altLang="zh-CN" dirty="0"/>
              <a:t>it</a:t>
            </a:r>
            <a:r>
              <a:rPr lang="zh-CN" altLang="en-US" dirty="0"/>
              <a:t> </a:t>
            </a:r>
            <a:r>
              <a:rPr lang="en-US" altLang="zh-CN" dirty="0"/>
              <a:t>is</a:t>
            </a:r>
            <a:r>
              <a:rPr lang="zh-CN" altLang="en-US" dirty="0"/>
              <a:t> </a:t>
            </a:r>
            <a:r>
              <a:rPr lang="en-US" altLang="zh-CN" dirty="0"/>
              <a:t>only</a:t>
            </a:r>
            <a:r>
              <a:rPr lang="zh-CN" altLang="en-US" dirty="0"/>
              <a:t> </a:t>
            </a:r>
            <a:r>
              <a:rPr lang="en-US" altLang="zh-CN" dirty="0"/>
              <a:t>applicable</a:t>
            </a:r>
            <a:r>
              <a:rPr lang="zh-CN" altLang="en-US" dirty="0"/>
              <a:t> </a:t>
            </a:r>
            <a:r>
              <a:rPr lang="en-US" altLang="zh-CN" dirty="0"/>
              <a:t>to</a:t>
            </a:r>
            <a:r>
              <a:rPr lang="zh-CN" altLang="en-US" dirty="0"/>
              <a:t> </a:t>
            </a:r>
            <a:r>
              <a:rPr lang="en-US" altLang="zh-CN" dirty="0"/>
              <a:t>neural</a:t>
            </a:r>
            <a:r>
              <a:rPr lang="zh-CN" altLang="en-US" dirty="0"/>
              <a:t> </a:t>
            </a:r>
            <a:r>
              <a:rPr lang="en-US" altLang="zh-CN" dirty="0"/>
              <a:t>network</a:t>
            </a:r>
            <a:r>
              <a:rPr lang="zh-CN" altLang="en-US" dirty="0"/>
              <a:t> </a:t>
            </a:r>
            <a:r>
              <a:rPr lang="en-US" altLang="zh-CN" dirty="0"/>
              <a:t>with</a:t>
            </a:r>
            <a:r>
              <a:rPr lang="zh-CN" altLang="en-US" dirty="0"/>
              <a:t> </a:t>
            </a:r>
            <a:r>
              <a:rPr lang="en-US" altLang="zh-CN" dirty="0" err="1"/>
              <a:t>softmax</a:t>
            </a:r>
            <a:r>
              <a:rPr lang="zh-CN" altLang="en-US" dirty="0"/>
              <a:t> </a:t>
            </a:r>
            <a:r>
              <a:rPr lang="en-US" altLang="zh-CN" dirty="0"/>
              <a:t>layer.</a:t>
            </a:r>
          </a:p>
          <a:p>
            <a:pPr marL="0" lvl="0" indent="0" algn="l" rtl="0">
              <a:lnSpc>
                <a:spcPct val="117999"/>
              </a:lnSpc>
              <a:spcBef>
                <a:spcPts val="0"/>
              </a:spcBef>
              <a:spcAft>
                <a:spcPts val="0"/>
              </a:spcAft>
              <a:buSzPts val="1400"/>
              <a:buNone/>
            </a:pPr>
            <a:r>
              <a:rPr lang="en-US" altLang="zh-CN" dirty="0"/>
              <a:t>The</a:t>
            </a:r>
            <a:r>
              <a:rPr lang="zh-CN" altLang="en-US" dirty="0"/>
              <a:t> </a:t>
            </a:r>
            <a:r>
              <a:rPr lang="en-US" altLang="zh-CN" dirty="0"/>
              <a:t>last</a:t>
            </a:r>
            <a:r>
              <a:rPr lang="zh-CN" altLang="en-US" dirty="0"/>
              <a:t> </a:t>
            </a:r>
            <a:r>
              <a:rPr lang="en-US" altLang="zh-CN" dirty="0"/>
              <a:t>mechanism</a:t>
            </a:r>
            <a:r>
              <a:rPr lang="zh-CN" altLang="en-US" dirty="0"/>
              <a:t> </a:t>
            </a:r>
            <a:r>
              <a:rPr lang="en-US" altLang="zh-CN" dirty="0"/>
              <a:t>is</a:t>
            </a:r>
            <a:r>
              <a:rPr lang="zh-CN" altLang="en-US" dirty="0"/>
              <a:t> </a:t>
            </a:r>
            <a:r>
              <a:rPr lang="en-US" altLang="zh-CN" dirty="0"/>
              <a:t>to</a:t>
            </a:r>
            <a:r>
              <a:rPr lang="zh-CN" altLang="en-US" dirty="0"/>
              <a:t> </a:t>
            </a:r>
            <a:r>
              <a:rPr lang="en-US" altLang="zh-CN" dirty="0"/>
              <a:t>apply</a:t>
            </a:r>
            <a:r>
              <a:rPr lang="zh-CN" altLang="en-US" dirty="0"/>
              <a:t> </a:t>
            </a:r>
            <a:r>
              <a:rPr lang="en-US" altLang="zh-CN" dirty="0"/>
              <a:t>DP</a:t>
            </a:r>
            <a:r>
              <a:rPr lang="zh-CN" altLang="en-US" dirty="0"/>
              <a:t> </a:t>
            </a:r>
            <a:r>
              <a:rPr lang="en-US" altLang="zh-CN" dirty="0"/>
              <a:t>in</a:t>
            </a:r>
            <a:r>
              <a:rPr lang="zh-CN" altLang="en-US" dirty="0"/>
              <a:t> </a:t>
            </a:r>
            <a:r>
              <a:rPr lang="en-US" altLang="zh-CN" dirty="0"/>
              <a:t>the</a:t>
            </a:r>
            <a:r>
              <a:rPr lang="zh-CN" altLang="en-US" dirty="0"/>
              <a:t> </a:t>
            </a:r>
            <a:r>
              <a:rPr lang="en-US" altLang="zh-CN" dirty="0"/>
              <a:t>training</a:t>
            </a:r>
            <a:r>
              <a:rPr lang="zh-CN" altLang="en-US" dirty="0"/>
              <a:t> </a:t>
            </a:r>
            <a:r>
              <a:rPr lang="en-US" altLang="zh-CN" dirty="0"/>
              <a:t>process</a:t>
            </a:r>
            <a:r>
              <a:rPr lang="zh-CN" altLang="en-US" dirty="0"/>
              <a:t> </a:t>
            </a:r>
            <a:r>
              <a:rPr lang="en-US" altLang="zh-CN" dirty="0"/>
              <a:t>of</a:t>
            </a:r>
            <a:r>
              <a:rPr lang="zh-CN" altLang="en-US" dirty="0"/>
              <a:t> </a:t>
            </a:r>
            <a:r>
              <a:rPr lang="en-US" altLang="zh-CN" dirty="0"/>
              <a:t>both</a:t>
            </a:r>
            <a:r>
              <a:rPr lang="zh-CN" altLang="en-US" dirty="0"/>
              <a:t> </a:t>
            </a:r>
            <a:r>
              <a:rPr lang="en-US" altLang="zh-CN" dirty="0"/>
              <a:t>the</a:t>
            </a:r>
            <a:r>
              <a:rPr lang="zh-CN" altLang="en-US" dirty="0"/>
              <a:t> </a:t>
            </a:r>
            <a:r>
              <a:rPr lang="en-US" altLang="zh-CN" dirty="0"/>
              <a:t>original</a:t>
            </a:r>
            <a:r>
              <a:rPr lang="zh-CN" altLang="en-US" dirty="0"/>
              <a:t> </a:t>
            </a:r>
            <a:r>
              <a:rPr lang="en-US" altLang="zh-CN" dirty="0"/>
              <a:t>model</a:t>
            </a:r>
            <a:r>
              <a:rPr lang="zh-CN" altLang="en-US" dirty="0"/>
              <a:t> </a:t>
            </a:r>
            <a:r>
              <a:rPr lang="en-US" altLang="zh-CN" dirty="0"/>
              <a:t>and</a:t>
            </a:r>
            <a:r>
              <a:rPr lang="zh-CN" altLang="en-US" dirty="0"/>
              <a:t> </a:t>
            </a:r>
            <a:r>
              <a:rPr lang="en-US" altLang="zh-CN" dirty="0"/>
              <a:t>the</a:t>
            </a:r>
            <a:r>
              <a:rPr lang="zh-CN" altLang="en-US" dirty="0"/>
              <a:t> </a:t>
            </a:r>
            <a:r>
              <a:rPr lang="en-US" altLang="zh-CN" dirty="0"/>
              <a:t>unlearned</a:t>
            </a:r>
            <a:r>
              <a:rPr lang="zh-CN" altLang="en-US" dirty="0"/>
              <a:t> </a:t>
            </a:r>
            <a:r>
              <a:rPr lang="en-US" altLang="zh-CN" dirty="0"/>
              <a:t>model.</a:t>
            </a:r>
            <a:r>
              <a:rPr lang="zh-CN" altLang="en-US" dirty="0"/>
              <a:t> </a:t>
            </a:r>
            <a:r>
              <a:rPr lang="en-US" altLang="zh-CN" dirty="0"/>
              <a:t>The</a:t>
            </a:r>
            <a:r>
              <a:rPr lang="zh-CN" altLang="en-US" dirty="0"/>
              <a:t> </a:t>
            </a:r>
            <a:r>
              <a:rPr lang="en-US" altLang="zh-CN" dirty="0"/>
              <a:t>experimental</a:t>
            </a:r>
            <a:r>
              <a:rPr lang="zh-CN" altLang="en-US" dirty="0"/>
              <a:t> </a:t>
            </a:r>
            <a:r>
              <a:rPr lang="en-US" altLang="zh-CN" dirty="0"/>
              <a:t>results</a:t>
            </a:r>
            <a:r>
              <a:rPr lang="zh-CN" altLang="en-US" dirty="0"/>
              <a:t> </a:t>
            </a:r>
            <a:r>
              <a:rPr lang="en-US" altLang="zh-CN" dirty="0"/>
              <a:t>show</a:t>
            </a:r>
            <a:r>
              <a:rPr lang="zh-CN" altLang="en-US" dirty="0"/>
              <a:t> </a:t>
            </a:r>
            <a:r>
              <a:rPr lang="en-US" altLang="zh-CN" dirty="0"/>
              <a:t>that</a:t>
            </a:r>
            <a:r>
              <a:rPr lang="zh-CN" altLang="en-US" dirty="0"/>
              <a:t> </a:t>
            </a:r>
            <a:r>
              <a:rPr lang="en-US" altLang="zh-CN" dirty="0"/>
              <a:t>it</a:t>
            </a:r>
            <a:r>
              <a:rPr lang="zh-CN" altLang="en-US" dirty="0"/>
              <a:t> </a:t>
            </a:r>
            <a:r>
              <a:rPr lang="en-GB" altLang="zh-CN" dirty="0"/>
              <a:t>can defend against our attack</a:t>
            </a:r>
            <a:r>
              <a:rPr lang="en-US" altLang="zh-CN" dirty="0"/>
              <a:t>.</a:t>
            </a:r>
            <a:r>
              <a:rPr lang="zh-CN" altLang="en-US" dirty="0"/>
              <a:t> </a:t>
            </a:r>
            <a:r>
              <a:rPr lang="en-US" altLang="zh-CN" dirty="0"/>
              <a:t>However,</a:t>
            </a:r>
            <a:r>
              <a:rPr lang="zh-CN" altLang="en-US" dirty="0"/>
              <a:t> </a:t>
            </a:r>
            <a:r>
              <a:rPr lang="en-US" dirty="0"/>
              <a:t>It is worth noting that DP can inevitably degrade the target model's accuracy. We need carefully tune the privacy budget parameters to strike a trade-off between privacy and model utility in practice.</a:t>
            </a:r>
            <a:endParaRPr lang="en-GB" altLang="zh-CN" dirty="0"/>
          </a:p>
        </p:txBody>
      </p:sp>
    </p:spTree>
    <p:extLst>
      <p:ext uri="{BB962C8B-B14F-4D97-AF65-F5344CB8AC3E}">
        <p14:creationId xmlns:p14="http://schemas.microsoft.com/office/powerpoint/2010/main" val="1814535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a:t>Thanks</a:t>
            </a:r>
            <a:r>
              <a:rPr lang="zh-CN" altLang="en-US" dirty="0"/>
              <a:t> </a:t>
            </a:r>
            <a:r>
              <a:rPr lang="en-US" altLang="zh-CN" dirty="0"/>
              <a:t>for</a:t>
            </a:r>
            <a:r>
              <a:rPr lang="zh-CN" altLang="en-US" dirty="0"/>
              <a:t> </a:t>
            </a:r>
            <a:r>
              <a:rPr lang="en-US" altLang="zh-CN" dirty="0"/>
              <a:t>your</a:t>
            </a:r>
            <a:r>
              <a:rPr lang="zh-CN" altLang="en-US" dirty="0"/>
              <a:t> </a:t>
            </a:r>
            <a:r>
              <a:rPr lang="en-US" altLang="zh-CN" dirty="0"/>
              <a:t>listening</a:t>
            </a:r>
            <a:r>
              <a:rPr lang="zh-CN" altLang="en-US" baseline="0" dirty="0"/>
              <a:t> </a:t>
            </a:r>
            <a:r>
              <a:rPr lang="en-US" altLang="zh-CN" baseline="0" dirty="0"/>
              <a:t>and</a:t>
            </a:r>
            <a:r>
              <a:rPr lang="zh-CN" altLang="en-US" baseline="0" dirty="0"/>
              <a:t> </a:t>
            </a:r>
            <a:r>
              <a:rPr lang="en-US" altLang="zh-CN" baseline="0" dirty="0"/>
              <a:t>thanks</a:t>
            </a:r>
            <a:r>
              <a:rPr lang="zh-CN" altLang="en-US" baseline="0" dirty="0"/>
              <a:t> </a:t>
            </a:r>
            <a:r>
              <a:rPr lang="en-US" altLang="zh-CN" baseline="0" dirty="0"/>
              <a:t>for</a:t>
            </a:r>
            <a:r>
              <a:rPr lang="zh-CN" altLang="en-US" baseline="0" dirty="0"/>
              <a:t> </a:t>
            </a:r>
            <a:r>
              <a:rPr lang="en-US" altLang="zh-CN" baseline="0" dirty="0"/>
              <a:t>all</a:t>
            </a:r>
            <a:r>
              <a:rPr lang="zh-CN" altLang="en-US" baseline="0" dirty="0"/>
              <a:t> </a:t>
            </a:r>
            <a:r>
              <a:rPr lang="en-US" altLang="zh-CN" baseline="0" dirty="0"/>
              <a:t>my</a:t>
            </a:r>
            <a:r>
              <a:rPr lang="zh-CN" altLang="en-US" baseline="0" dirty="0"/>
              <a:t> </a:t>
            </a:r>
            <a:r>
              <a:rPr lang="en-US" altLang="zh-CN" baseline="0" dirty="0"/>
              <a:t>collaborators!</a:t>
            </a:r>
            <a:endParaRPr lang="en-US" dirty="0"/>
          </a:p>
        </p:txBody>
      </p:sp>
      <p:sp>
        <p:nvSpPr>
          <p:cNvPr id="4" name="Slide Number Placeholder 3"/>
          <p:cNvSpPr>
            <a:spLocks noGrp="1"/>
          </p:cNvSpPr>
          <p:nvPr>
            <p:ph type="sldNum" sz="quarter" idx="10"/>
          </p:nvPr>
        </p:nvSpPr>
        <p:spPr/>
        <p:txBody>
          <a:bodyPr/>
          <a:lstStyle/>
          <a:p>
            <a:fld id="{7C59CDEB-3B02-455D-8F16-CC846640292C}" type="slidenum">
              <a:rPr lang="zh-CN" altLang="en-US" smtClean="0"/>
              <a:t>56</a:t>
            </a:fld>
            <a:endParaRPr lang="zh-CN" altLang="en-US"/>
          </a:p>
        </p:txBody>
      </p:sp>
    </p:spTree>
    <p:extLst>
      <p:ext uri="{BB962C8B-B14F-4D97-AF65-F5344CB8AC3E}">
        <p14:creationId xmlns:p14="http://schemas.microsoft.com/office/powerpoint/2010/main" val="2400604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a:t>Thanks</a:t>
            </a:r>
            <a:r>
              <a:rPr lang="zh-CN" altLang="en-US" dirty="0"/>
              <a:t> </a:t>
            </a:r>
            <a:r>
              <a:rPr lang="en-US" altLang="zh-CN" dirty="0"/>
              <a:t>for</a:t>
            </a:r>
            <a:r>
              <a:rPr lang="zh-CN" altLang="en-US" dirty="0"/>
              <a:t> </a:t>
            </a:r>
            <a:r>
              <a:rPr lang="en-US" altLang="zh-CN" dirty="0"/>
              <a:t>your</a:t>
            </a:r>
            <a:r>
              <a:rPr lang="zh-CN" altLang="en-US" dirty="0"/>
              <a:t> </a:t>
            </a:r>
            <a:r>
              <a:rPr lang="en-US" altLang="zh-CN" dirty="0"/>
              <a:t>listening</a:t>
            </a:r>
            <a:r>
              <a:rPr lang="en-US" altLang="zh-CN" baseline="0" dirty="0"/>
              <a:t>!</a:t>
            </a:r>
            <a:endParaRPr lang="en-US" dirty="0"/>
          </a:p>
        </p:txBody>
      </p:sp>
      <p:sp>
        <p:nvSpPr>
          <p:cNvPr id="4" name="Slide Number Placeholder 3"/>
          <p:cNvSpPr>
            <a:spLocks noGrp="1"/>
          </p:cNvSpPr>
          <p:nvPr>
            <p:ph type="sldNum" sz="quarter" idx="10"/>
          </p:nvPr>
        </p:nvSpPr>
        <p:spPr/>
        <p:txBody>
          <a:bodyPr/>
          <a:lstStyle/>
          <a:p>
            <a:fld id="{7C59CDEB-3B02-455D-8F16-CC846640292C}" type="slidenum">
              <a:rPr lang="zh-CN" altLang="en-US" smtClean="0"/>
              <a:t>57</a:t>
            </a:fld>
            <a:endParaRPr lang="zh-CN" altLang="en-US"/>
          </a:p>
        </p:txBody>
      </p:sp>
    </p:spTree>
    <p:extLst>
      <p:ext uri="{BB962C8B-B14F-4D97-AF65-F5344CB8AC3E}">
        <p14:creationId xmlns:p14="http://schemas.microsoft.com/office/powerpoint/2010/main" val="38361104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buNone/>
            </a:pPr>
            <a:endParaRPr lang="en-US" altLang="zh-CN" sz="1200" b="1" baseline="0" dirty="0">
              <a:latin typeface="宋体" charset="-122"/>
              <a:ea typeface="宋体" charset="-122"/>
            </a:endParaRPr>
          </a:p>
        </p:txBody>
      </p:sp>
      <p:sp>
        <p:nvSpPr>
          <p:cNvPr id="4" name="灯片编号占位符 3"/>
          <p:cNvSpPr>
            <a:spLocks noGrp="1"/>
          </p:cNvSpPr>
          <p:nvPr>
            <p:ph type="sldNum" sz="quarter" idx="5"/>
          </p:nvPr>
        </p:nvSpPr>
        <p:spPr/>
        <p:txBody>
          <a:bodyPr/>
          <a:lstStyle/>
          <a:p>
            <a:pPr>
              <a:defRPr/>
            </a:pPr>
            <a:fld id="{DE0FD7CD-3B50-4F6F-AF1E-0AF625F532C9}" type="slidenum">
              <a:rPr lang="zh-CN" altLang="en-US" smtClean="0"/>
              <a:pPr>
                <a:defRPr/>
              </a:pPr>
              <a:t>58</a:t>
            </a:fld>
            <a:endParaRPr lang="en-US" altLang="zh-CN"/>
          </a:p>
        </p:txBody>
      </p:sp>
    </p:spTree>
    <p:extLst>
      <p:ext uri="{BB962C8B-B14F-4D97-AF65-F5344CB8AC3E}">
        <p14:creationId xmlns:p14="http://schemas.microsoft.com/office/powerpoint/2010/main" val="24335589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buNone/>
            </a:pPr>
            <a:endParaRPr lang="en-US" altLang="zh-CN" sz="1200" b="1" baseline="0" dirty="0">
              <a:latin typeface="宋体" charset="-122"/>
              <a:ea typeface="宋体" charset="-122"/>
            </a:endParaRPr>
          </a:p>
        </p:txBody>
      </p:sp>
      <p:sp>
        <p:nvSpPr>
          <p:cNvPr id="4" name="灯片编号占位符 3"/>
          <p:cNvSpPr>
            <a:spLocks noGrp="1"/>
          </p:cNvSpPr>
          <p:nvPr>
            <p:ph type="sldNum" sz="quarter" idx="5"/>
          </p:nvPr>
        </p:nvSpPr>
        <p:spPr/>
        <p:txBody>
          <a:bodyPr/>
          <a:lstStyle/>
          <a:p>
            <a:pPr>
              <a:defRPr/>
            </a:pPr>
            <a:fld id="{DE0FD7CD-3B50-4F6F-AF1E-0AF625F532C9}" type="slidenum">
              <a:rPr lang="zh-CN" altLang="en-US" smtClean="0"/>
              <a:pPr>
                <a:defRPr/>
              </a:pPr>
              <a:t>59</a:t>
            </a:fld>
            <a:endParaRPr lang="en-US" altLang="zh-CN"/>
          </a:p>
        </p:txBody>
      </p:sp>
    </p:spTree>
    <p:extLst>
      <p:ext uri="{BB962C8B-B14F-4D97-AF65-F5344CB8AC3E}">
        <p14:creationId xmlns:p14="http://schemas.microsoft.com/office/powerpoint/2010/main" val="314178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18263041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buNone/>
            </a:pPr>
            <a:endParaRPr lang="en-US" altLang="zh-CN" sz="1200" b="1" baseline="0" dirty="0">
              <a:latin typeface="宋体" charset="-122"/>
              <a:ea typeface="宋体" charset="-122"/>
            </a:endParaRPr>
          </a:p>
        </p:txBody>
      </p:sp>
      <p:sp>
        <p:nvSpPr>
          <p:cNvPr id="4" name="灯片编号占位符 3"/>
          <p:cNvSpPr>
            <a:spLocks noGrp="1"/>
          </p:cNvSpPr>
          <p:nvPr>
            <p:ph type="sldNum" sz="quarter" idx="5"/>
          </p:nvPr>
        </p:nvSpPr>
        <p:spPr/>
        <p:txBody>
          <a:bodyPr/>
          <a:lstStyle/>
          <a:p>
            <a:pPr>
              <a:defRPr/>
            </a:pPr>
            <a:fld id="{DE0FD7CD-3B50-4F6F-AF1E-0AF625F532C9}" type="slidenum">
              <a:rPr lang="zh-CN" altLang="en-US" smtClean="0"/>
              <a:pPr>
                <a:defRPr/>
              </a:pPr>
              <a:t>60</a:t>
            </a:fld>
            <a:endParaRPr lang="en-US" altLang="zh-CN"/>
          </a:p>
        </p:txBody>
      </p:sp>
    </p:spTree>
    <p:extLst>
      <p:ext uri="{BB962C8B-B14F-4D97-AF65-F5344CB8AC3E}">
        <p14:creationId xmlns:p14="http://schemas.microsoft.com/office/powerpoint/2010/main" val="1639912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buNone/>
            </a:pPr>
            <a:endParaRPr lang="en-US" altLang="zh-CN" sz="1200" b="1" baseline="0" dirty="0">
              <a:latin typeface="宋体" charset="-122"/>
              <a:ea typeface="宋体" charset="-122"/>
            </a:endParaRPr>
          </a:p>
        </p:txBody>
      </p:sp>
      <p:sp>
        <p:nvSpPr>
          <p:cNvPr id="4" name="灯片编号占位符 3"/>
          <p:cNvSpPr>
            <a:spLocks noGrp="1"/>
          </p:cNvSpPr>
          <p:nvPr>
            <p:ph type="sldNum" sz="quarter" idx="5"/>
          </p:nvPr>
        </p:nvSpPr>
        <p:spPr/>
        <p:txBody>
          <a:bodyPr/>
          <a:lstStyle/>
          <a:p>
            <a:pPr>
              <a:defRPr/>
            </a:pPr>
            <a:fld id="{DE0FD7CD-3B50-4F6F-AF1E-0AF625F532C9}" type="slidenum">
              <a:rPr lang="zh-CN" altLang="en-US" smtClean="0"/>
              <a:pPr>
                <a:defRPr/>
              </a:pPr>
              <a:t>61</a:t>
            </a:fld>
            <a:endParaRPr lang="en-US" altLang="zh-CN"/>
          </a:p>
        </p:txBody>
      </p:sp>
    </p:spTree>
    <p:extLst>
      <p:ext uri="{BB962C8B-B14F-4D97-AF65-F5344CB8AC3E}">
        <p14:creationId xmlns:p14="http://schemas.microsoft.com/office/powerpoint/2010/main" val="24251833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buNone/>
            </a:pPr>
            <a:endParaRPr lang="en-US" altLang="zh-CN" sz="1200" b="1" baseline="0" dirty="0">
              <a:latin typeface="宋体" charset="-122"/>
              <a:ea typeface="宋体" charset="-122"/>
            </a:endParaRPr>
          </a:p>
        </p:txBody>
      </p:sp>
      <p:sp>
        <p:nvSpPr>
          <p:cNvPr id="4" name="灯片编号占位符 3"/>
          <p:cNvSpPr>
            <a:spLocks noGrp="1"/>
          </p:cNvSpPr>
          <p:nvPr>
            <p:ph type="sldNum" sz="quarter" idx="5"/>
          </p:nvPr>
        </p:nvSpPr>
        <p:spPr/>
        <p:txBody>
          <a:bodyPr/>
          <a:lstStyle/>
          <a:p>
            <a:pPr>
              <a:defRPr/>
            </a:pPr>
            <a:fld id="{DE0FD7CD-3B50-4F6F-AF1E-0AF625F532C9}" type="slidenum">
              <a:rPr lang="zh-CN" altLang="en-US" smtClean="0"/>
              <a:pPr>
                <a:defRPr/>
              </a:pPr>
              <a:t>62</a:t>
            </a:fld>
            <a:endParaRPr lang="en-US" altLang="zh-CN"/>
          </a:p>
        </p:txBody>
      </p:sp>
    </p:spTree>
    <p:extLst>
      <p:ext uri="{BB962C8B-B14F-4D97-AF65-F5344CB8AC3E}">
        <p14:creationId xmlns:p14="http://schemas.microsoft.com/office/powerpoint/2010/main" val="20454542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buNone/>
            </a:pPr>
            <a:endParaRPr lang="en-US" altLang="zh-CN" sz="1200" b="1" baseline="0" dirty="0">
              <a:latin typeface="宋体" charset="-122"/>
              <a:ea typeface="宋体" charset="-122"/>
            </a:endParaRPr>
          </a:p>
        </p:txBody>
      </p:sp>
      <p:sp>
        <p:nvSpPr>
          <p:cNvPr id="4" name="灯片编号占位符 3"/>
          <p:cNvSpPr>
            <a:spLocks noGrp="1"/>
          </p:cNvSpPr>
          <p:nvPr>
            <p:ph type="sldNum" sz="quarter" idx="5"/>
          </p:nvPr>
        </p:nvSpPr>
        <p:spPr/>
        <p:txBody>
          <a:bodyPr/>
          <a:lstStyle/>
          <a:p>
            <a:pPr>
              <a:defRPr/>
            </a:pPr>
            <a:fld id="{DE0FD7CD-3B50-4F6F-AF1E-0AF625F532C9}" type="slidenum">
              <a:rPr lang="zh-CN" altLang="en-US" smtClean="0"/>
              <a:pPr>
                <a:defRPr/>
              </a:pPr>
              <a:t>63</a:t>
            </a:fld>
            <a:endParaRPr lang="en-US" altLang="zh-CN"/>
          </a:p>
        </p:txBody>
      </p:sp>
    </p:spTree>
    <p:extLst>
      <p:ext uri="{BB962C8B-B14F-4D97-AF65-F5344CB8AC3E}">
        <p14:creationId xmlns:p14="http://schemas.microsoft.com/office/powerpoint/2010/main" val="355092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a:t>Thanks</a:t>
            </a:r>
            <a:r>
              <a:rPr lang="zh-CN" altLang="en-US" dirty="0"/>
              <a:t> </a:t>
            </a:r>
            <a:r>
              <a:rPr lang="en-US" altLang="zh-CN" dirty="0"/>
              <a:t>for</a:t>
            </a:r>
            <a:r>
              <a:rPr lang="zh-CN" altLang="en-US" dirty="0"/>
              <a:t> </a:t>
            </a:r>
            <a:r>
              <a:rPr lang="en-US" altLang="zh-CN" dirty="0"/>
              <a:t>your</a:t>
            </a:r>
            <a:r>
              <a:rPr lang="zh-CN" altLang="en-US" dirty="0"/>
              <a:t> </a:t>
            </a:r>
            <a:r>
              <a:rPr lang="en-US" altLang="zh-CN" dirty="0"/>
              <a:t>listening</a:t>
            </a:r>
            <a:r>
              <a:rPr lang="en-US" altLang="zh-CN" baseline="0" dirty="0"/>
              <a:t>!</a:t>
            </a:r>
            <a:endParaRPr lang="en-US" dirty="0"/>
          </a:p>
        </p:txBody>
      </p:sp>
      <p:sp>
        <p:nvSpPr>
          <p:cNvPr id="4" name="Slide Number Placeholder 3"/>
          <p:cNvSpPr>
            <a:spLocks noGrp="1"/>
          </p:cNvSpPr>
          <p:nvPr>
            <p:ph type="sldNum" sz="quarter" idx="10"/>
          </p:nvPr>
        </p:nvSpPr>
        <p:spPr/>
        <p:txBody>
          <a:bodyPr/>
          <a:lstStyle/>
          <a:p>
            <a:fld id="{7C59CDEB-3B02-455D-8F16-CC846640292C}" type="slidenum">
              <a:rPr lang="zh-CN" altLang="en-US" smtClean="0"/>
              <a:t>64</a:t>
            </a:fld>
            <a:endParaRPr lang="zh-CN" altLang="en-US"/>
          </a:p>
        </p:txBody>
      </p:sp>
    </p:spTree>
    <p:extLst>
      <p:ext uri="{BB962C8B-B14F-4D97-AF65-F5344CB8AC3E}">
        <p14:creationId xmlns:p14="http://schemas.microsoft.com/office/powerpoint/2010/main" val="12654304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baseline="0" dirty="0"/>
              <a:t>The</a:t>
            </a:r>
            <a:r>
              <a:rPr lang="zh-CN" altLang="en-US" baseline="0" dirty="0"/>
              <a:t> </a:t>
            </a:r>
            <a:r>
              <a:rPr lang="en-US" altLang="zh-CN" baseline="0" dirty="0"/>
              <a:t>remaining</a:t>
            </a:r>
            <a:r>
              <a:rPr lang="zh-CN" altLang="en-US" baseline="0" dirty="0"/>
              <a:t> </a:t>
            </a:r>
            <a:r>
              <a:rPr lang="en-US" altLang="zh-CN" baseline="0" dirty="0"/>
              <a:t>thing</a:t>
            </a:r>
            <a:r>
              <a:rPr lang="zh-CN" altLang="en-US" baseline="0" dirty="0"/>
              <a:t> </a:t>
            </a:r>
            <a:r>
              <a:rPr lang="en-US" altLang="zh-CN" baseline="0" dirty="0"/>
              <a:t>I</a:t>
            </a:r>
            <a:r>
              <a:rPr lang="zh-CN" altLang="en-US" baseline="0" dirty="0"/>
              <a:t> </a:t>
            </a:r>
            <a:r>
              <a:rPr lang="en-US" altLang="zh-CN" baseline="0" dirty="0"/>
              <a:t>want</a:t>
            </a:r>
            <a:r>
              <a:rPr lang="zh-CN" altLang="en-US" baseline="0" dirty="0"/>
              <a:t> </a:t>
            </a:r>
            <a:r>
              <a:rPr lang="en-US" altLang="zh-CN" baseline="0" dirty="0"/>
              <a:t>to</a:t>
            </a:r>
            <a:r>
              <a:rPr lang="zh-CN" altLang="en-US" baseline="0" dirty="0"/>
              <a:t> </a:t>
            </a:r>
            <a:r>
              <a:rPr lang="en-US" altLang="zh-CN" baseline="0" dirty="0"/>
              <a:t>introduce</a:t>
            </a:r>
            <a:r>
              <a:rPr lang="zh-CN" altLang="en-US" baseline="0" dirty="0"/>
              <a:t> </a:t>
            </a:r>
            <a:r>
              <a:rPr lang="en-US" altLang="zh-CN" baseline="0" dirty="0"/>
              <a:t>is</a:t>
            </a:r>
            <a:r>
              <a:rPr lang="zh-CN" altLang="en-US" baseline="0" dirty="0"/>
              <a:t> </a:t>
            </a:r>
            <a:r>
              <a:rPr lang="en-US" altLang="zh-CN" baseline="0" dirty="0"/>
              <a:t>how</a:t>
            </a:r>
            <a:r>
              <a:rPr lang="zh-CN" altLang="en-US" baseline="0" dirty="0"/>
              <a:t> </a:t>
            </a:r>
            <a:r>
              <a:rPr lang="en-US" altLang="zh-CN" baseline="0" dirty="0"/>
              <a:t>to</a:t>
            </a:r>
            <a:r>
              <a:rPr lang="zh-CN" altLang="en-US" baseline="0" dirty="0"/>
              <a:t> </a:t>
            </a:r>
            <a:r>
              <a:rPr lang="en-US" altLang="zh-CN" baseline="0" dirty="0"/>
              <a:t>update</a:t>
            </a:r>
            <a:r>
              <a:rPr lang="zh-CN" altLang="en-US" baseline="0" dirty="0"/>
              <a:t> </a:t>
            </a:r>
            <a:r>
              <a:rPr lang="en-US" altLang="zh-CN" baseline="0" dirty="0"/>
              <a:t>the</a:t>
            </a:r>
            <a:r>
              <a:rPr lang="zh-CN" altLang="en-US" baseline="0" dirty="0"/>
              <a:t> </a:t>
            </a:r>
            <a:r>
              <a:rPr lang="en-US" altLang="zh-CN" baseline="0" dirty="0"/>
              <a:t>records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dataset</a:t>
            </a:r>
            <a:r>
              <a:rPr lang="zh-CN" altLang="en-US" baseline="0" dirty="0"/>
              <a:t> </a:t>
            </a:r>
            <a:r>
              <a:rPr lang="en-US" altLang="zh-CN" baseline="0" dirty="0"/>
              <a:t>to</a:t>
            </a:r>
            <a:r>
              <a:rPr lang="zh-CN" altLang="en-US" baseline="0" dirty="0"/>
              <a:t> </a:t>
            </a:r>
            <a:r>
              <a:rPr lang="en-US" altLang="zh-CN" baseline="0" dirty="0"/>
              <a:t>make</a:t>
            </a:r>
            <a:r>
              <a:rPr lang="zh-CN" altLang="en-US" baseline="0" dirty="0"/>
              <a:t> </a:t>
            </a:r>
            <a:r>
              <a:rPr lang="en-US" altLang="zh-CN" baseline="0" dirty="0"/>
              <a:t>its</a:t>
            </a:r>
            <a:r>
              <a:rPr lang="zh-CN" altLang="en-US" baseline="0" dirty="0"/>
              <a:t> </a:t>
            </a:r>
            <a:r>
              <a:rPr lang="en-US" altLang="zh-CN" baseline="0" dirty="0"/>
              <a:t>distribution</a:t>
            </a:r>
            <a:r>
              <a:rPr lang="zh-CN" altLang="en-US" baseline="0" dirty="0"/>
              <a:t> </a:t>
            </a:r>
            <a:r>
              <a:rPr lang="en-US" altLang="zh-CN" baseline="0" dirty="0"/>
              <a:t>consistent</a:t>
            </a:r>
            <a:r>
              <a:rPr lang="zh-CN" altLang="en-US" baseline="0" dirty="0"/>
              <a:t> </a:t>
            </a:r>
            <a:r>
              <a:rPr lang="en-US" altLang="zh-CN" baseline="0" dirty="0"/>
              <a:t>with</a:t>
            </a:r>
            <a:r>
              <a:rPr lang="zh-CN" altLang="en-US" baseline="0" dirty="0"/>
              <a:t> </a:t>
            </a:r>
            <a:r>
              <a:rPr lang="en-US" altLang="zh-CN" baseline="0" dirty="0"/>
              <a:t>the</a:t>
            </a:r>
            <a:r>
              <a:rPr lang="zh-CN" altLang="en-US" baseline="0" dirty="0"/>
              <a:t> </a:t>
            </a:r>
            <a:r>
              <a:rPr lang="en-US" altLang="zh-CN" baseline="0" dirty="0"/>
              <a:t>marginal.</a:t>
            </a:r>
          </a:p>
          <a:p>
            <a:r>
              <a:rPr lang="en-US" altLang="zh-CN" baseline="0" dirty="0"/>
              <a:t>Here</a:t>
            </a:r>
            <a:r>
              <a:rPr lang="zh-CN" altLang="en-US" baseline="0" dirty="0"/>
              <a:t> </a:t>
            </a:r>
            <a:r>
              <a:rPr lang="en-US" altLang="zh-CN" baseline="0" dirty="0"/>
              <a:t>is</a:t>
            </a:r>
            <a:r>
              <a:rPr lang="zh-CN" altLang="en-US" baseline="0" dirty="0"/>
              <a:t> </a:t>
            </a:r>
            <a:r>
              <a:rPr lang="en-US" altLang="zh-CN" baseline="0" dirty="0"/>
              <a:t>an</a:t>
            </a:r>
            <a:r>
              <a:rPr lang="zh-CN" altLang="en-US" baseline="0" dirty="0"/>
              <a:t> </a:t>
            </a:r>
            <a:r>
              <a:rPr lang="en-US" altLang="zh-CN" baseline="0" dirty="0"/>
              <a:t>example.</a:t>
            </a:r>
            <a:r>
              <a:rPr lang="zh-CN" altLang="en-US" baseline="0" dirty="0"/>
              <a:t> </a:t>
            </a:r>
            <a:r>
              <a:rPr lang="en-US" altLang="zh-CN" baseline="0" dirty="0"/>
              <a:t>The</a:t>
            </a:r>
            <a:r>
              <a:rPr lang="zh-CN" altLang="en-US" baseline="0" dirty="0"/>
              <a:t> </a:t>
            </a:r>
            <a:r>
              <a:rPr lang="en-US" altLang="zh-CN" baseline="0" dirty="0"/>
              <a:t>left</a:t>
            </a:r>
            <a:r>
              <a:rPr lang="zh-CN" altLang="en-US" baseline="0" dirty="0"/>
              <a:t> </a:t>
            </a:r>
            <a:r>
              <a:rPr lang="en-US" altLang="zh-CN" baseline="0" dirty="0"/>
              <a:t>table</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dataset</a:t>
            </a:r>
            <a:r>
              <a:rPr lang="zh-CN" altLang="en-US" baseline="0" dirty="0"/>
              <a:t> </a:t>
            </a:r>
            <a:r>
              <a:rPr lang="en-US" altLang="zh-CN" baseline="0" dirty="0"/>
              <a:t>before</a:t>
            </a:r>
            <a:r>
              <a:rPr lang="zh-CN" altLang="en-US" baseline="0" dirty="0"/>
              <a:t> </a:t>
            </a:r>
            <a:r>
              <a:rPr lang="en-US" altLang="zh-CN" baseline="0" dirty="0"/>
              <a:t>updating,</a:t>
            </a:r>
            <a:r>
              <a:rPr lang="zh-CN" altLang="en-US" baseline="0" dirty="0"/>
              <a:t> </a:t>
            </a:r>
            <a:r>
              <a:rPr lang="en-US" altLang="zh-CN" baseline="0" dirty="0"/>
              <a:t>the</a:t>
            </a:r>
            <a:r>
              <a:rPr lang="zh-CN" altLang="en-US" baseline="0" dirty="0"/>
              <a:t> </a:t>
            </a:r>
            <a:r>
              <a:rPr lang="en-US" altLang="zh-CN" baseline="0" dirty="0"/>
              <a:t>middle</a:t>
            </a:r>
            <a:r>
              <a:rPr lang="zh-CN" altLang="en-US" baseline="0" dirty="0"/>
              <a:t> </a:t>
            </a:r>
            <a:r>
              <a:rPr lang="en-US" altLang="zh-CN" baseline="0" dirty="0"/>
              <a:t>table</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actual</a:t>
            </a:r>
            <a:r>
              <a:rPr lang="zh-CN" altLang="en-US" baseline="0" dirty="0"/>
              <a:t> </a:t>
            </a:r>
            <a:r>
              <a:rPr lang="en-US" altLang="zh-CN" baseline="0" dirty="0"/>
              <a:t>and</a:t>
            </a:r>
            <a:r>
              <a:rPr lang="zh-CN" altLang="en-US" baseline="0" dirty="0"/>
              <a:t> </a:t>
            </a:r>
            <a:r>
              <a:rPr lang="en-US" altLang="zh-CN" baseline="0" dirty="0"/>
              <a:t>target</a:t>
            </a:r>
            <a:r>
              <a:rPr lang="zh-CN" altLang="en-US" baseline="0" dirty="0"/>
              <a:t> </a:t>
            </a:r>
            <a:r>
              <a:rPr lang="en-US" altLang="zh-CN" baseline="0" dirty="0"/>
              <a:t>distribution</a:t>
            </a:r>
            <a:r>
              <a:rPr lang="zh-CN" altLang="en-US" baseline="0" dirty="0"/>
              <a:t> </a:t>
            </a:r>
            <a:r>
              <a:rPr lang="en-US" altLang="zh-CN" baseline="0" dirty="0"/>
              <a:t>for</a:t>
            </a:r>
            <a:r>
              <a:rPr lang="zh-CN" altLang="en-US" baseline="0" dirty="0"/>
              <a:t> </a:t>
            </a:r>
            <a:r>
              <a:rPr lang="en-US" altLang="zh-CN" baseline="0" dirty="0"/>
              <a:t>marginal</a:t>
            </a:r>
            <a:r>
              <a:rPr lang="zh-CN" altLang="en-US" baseline="0" dirty="0"/>
              <a:t> </a:t>
            </a:r>
            <a:r>
              <a:rPr lang="en-US" altLang="zh-CN" baseline="0" dirty="0"/>
              <a:t>{Income,</a:t>
            </a:r>
            <a:r>
              <a:rPr lang="zh-CN" altLang="en-US" baseline="0" dirty="0"/>
              <a:t> </a:t>
            </a:r>
            <a:r>
              <a:rPr lang="en-US" altLang="zh-CN" baseline="0" dirty="0"/>
              <a:t>Gender}.</a:t>
            </a:r>
            <a:r>
              <a:rPr lang="zh-CN" altLang="en-US" baseline="0" dirty="0"/>
              <a:t> </a:t>
            </a:r>
            <a:r>
              <a:rPr lang="en-US" altLang="zh-CN" baseline="0" dirty="0"/>
              <a:t>We</a:t>
            </a:r>
            <a:r>
              <a:rPr lang="zh-CN" altLang="en-US" baseline="0" dirty="0"/>
              <a:t> </a:t>
            </a:r>
            <a:r>
              <a:rPr lang="en-US" altLang="zh-CN" baseline="0" dirty="0"/>
              <a:t>change</a:t>
            </a:r>
            <a:r>
              <a:rPr lang="zh-CN" altLang="en-US" baseline="0" dirty="0"/>
              <a:t> </a:t>
            </a:r>
            <a:r>
              <a:rPr lang="en-US" altLang="zh-CN" baseline="0" dirty="0"/>
              <a:t>the</a:t>
            </a:r>
            <a:r>
              <a:rPr lang="zh-CN" altLang="en-US" baseline="0" dirty="0"/>
              <a:t> </a:t>
            </a:r>
            <a:r>
              <a:rPr lang="en-US" altLang="zh-CN" baseline="0" dirty="0"/>
              <a:t>value</a:t>
            </a:r>
            <a:r>
              <a:rPr lang="zh-CN" altLang="en-US" baseline="0" dirty="0"/>
              <a:t> </a:t>
            </a:r>
            <a:r>
              <a:rPr lang="en-US" altLang="zh-CN" baseline="0" dirty="0"/>
              <a:t>of</a:t>
            </a:r>
            <a:r>
              <a:rPr lang="zh-CN" altLang="en-US" baseline="0" dirty="0"/>
              <a:t> </a:t>
            </a:r>
            <a:r>
              <a:rPr lang="en-US" altLang="zh-CN" baseline="0" dirty="0"/>
              <a:t>record</a:t>
            </a:r>
            <a:r>
              <a:rPr lang="zh-CN" altLang="en-US" baseline="0" dirty="0"/>
              <a:t> </a:t>
            </a:r>
            <a:r>
              <a:rPr lang="en-US" altLang="zh-CN" baseline="0" dirty="0"/>
              <a:t>v3,</a:t>
            </a:r>
            <a:r>
              <a:rPr lang="zh-CN" altLang="en-US" baseline="0" dirty="0"/>
              <a:t> </a:t>
            </a:r>
            <a:r>
              <a:rPr lang="en-US" altLang="zh-CN" baseline="0" dirty="0"/>
              <a:t>v4,</a:t>
            </a:r>
            <a:r>
              <a:rPr lang="zh-CN" altLang="en-US" baseline="0" dirty="0"/>
              <a:t> </a:t>
            </a:r>
            <a:r>
              <a:rPr lang="en-US" altLang="zh-CN" baseline="0" dirty="0"/>
              <a:t>and</a:t>
            </a:r>
            <a:r>
              <a:rPr lang="zh-CN" altLang="en-US" baseline="0" dirty="0"/>
              <a:t> </a:t>
            </a:r>
            <a:r>
              <a:rPr lang="en-US" altLang="zh-CN" baseline="0" dirty="0"/>
              <a:t>v5</a:t>
            </a:r>
            <a:r>
              <a:rPr lang="zh-CN" altLang="en-US" baseline="0" dirty="0"/>
              <a:t> </a:t>
            </a:r>
            <a:r>
              <a:rPr lang="en-US" altLang="zh-CN" baseline="0" dirty="0"/>
              <a:t>and</a:t>
            </a:r>
            <a:r>
              <a:rPr lang="zh-CN" altLang="en-US" baseline="0" dirty="0"/>
              <a:t> </a:t>
            </a:r>
            <a:r>
              <a:rPr lang="en-US" altLang="zh-CN" baseline="0" dirty="0"/>
              <a:t>obtain</a:t>
            </a:r>
            <a:r>
              <a:rPr lang="zh-CN" altLang="en-US" baseline="0" dirty="0"/>
              <a:t> </a:t>
            </a:r>
            <a:r>
              <a:rPr lang="en-US" altLang="zh-CN" baseline="0" dirty="0"/>
              <a:t>the</a:t>
            </a:r>
            <a:r>
              <a:rPr lang="zh-CN" altLang="en-US" baseline="0" dirty="0"/>
              <a:t> </a:t>
            </a:r>
            <a:r>
              <a:rPr lang="en-US" altLang="zh-CN" baseline="0" dirty="0"/>
              <a:t>right</a:t>
            </a:r>
            <a:r>
              <a:rPr lang="zh-CN" altLang="en-US" baseline="0" dirty="0"/>
              <a:t> </a:t>
            </a:r>
            <a:r>
              <a:rPr lang="en-US" altLang="zh-CN" baseline="0" dirty="0"/>
              <a:t>table.</a:t>
            </a:r>
            <a:r>
              <a:rPr lang="zh-CN" altLang="en-US" baseline="0" dirty="0"/>
              <a:t> </a:t>
            </a:r>
            <a:r>
              <a:rPr lang="en-US" altLang="zh-CN" baseline="0" dirty="0"/>
              <a:t>Note</a:t>
            </a:r>
            <a:r>
              <a:rPr lang="zh-CN" altLang="en-US" baseline="0" dirty="0"/>
              <a:t> </a:t>
            </a:r>
            <a:r>
              <a:rPr lang="en-US" altLang="zh-CN" baseline="0" dirty="0"/>
              <a:t>that</a:t>
            </a:r>
            <a:r>
              <a:rPr lang="zh-CN" altLang="en-US" baseline="0" dirty="0"/>
              <a:t> </a:t>
            </a:r>
            <a:r>
              <a:rPr lang="en-US" altLang="zh-CN" baseline="0" dirty="0"/>
              <a:t>we</a:t>
            </a:r>
            <a:r>
              <a:rPr lang="zh-CN" altLang="en-US" baseline="0" dirty="0"/>
              <a:t> </a:t>
            </a:r>
            <a:r>
              <a:rPr lang="en-US" altLang="zh-CN" baseline="0" dirty="0"/>
              <a:t>do</a:t>
            </a:r>
            <a:r>
              <a:rPr lang="zh-CN" altLang="en-US" baseline="0" dirty="0"/>
              <a:t> </a:t>
            </a:r>
            <a:r>
              <a:rPr lang="en-US" altLang="zh-CN" baseline="0" dirty="0"/>
              <a:t>not</a:t>
            </a:r>
            <a:r>
              <a:rPr lang="zh-CN" altLang="en-US" baseline="0" dirty="0"/>
              <a:t> </a:t>
            </a:r>
            <a:r>
              <a:rPr lang="en-US" altLang="zh-CN" baseline="0" dirty="0"/>
              <a:t>want</a:t>
            </a:r>
            <a:r>
              <a:rPr lang="zh-CN" altLang="en-US" baseline="0" dirty="0"/>
              <a:t> </a:t>
            </a:r>
            <a:r>
              <a:rPr lang="en-US" altLang="zh-CN" baseline="0" dirty="0"/>
              <a:t>to</a:t>
            </a:r>
            <a:r>
              <a:rPr lang="zh-CN" altLang="en-US" baseline="0" dirty="0"/>
              <a:t> </a:t>
            </a:r>
            <a:r>
              <a:rPr lang="en-US" altLang="zh-CN" baseline="0" dirty="0"/>
              <a:t>make</a:t>
            </a:r>
            <a:r>
              <a:rPr lang="zh-CN" altLang="en-US" baseline="0" dirty="0"/>
              <a:t> </a:t>
            </a:r>
            <a:r>
              <a:rPr lang="en-US" altLang="zh-CN" baseline="0" dirty="0"/>
              <a:t>the</a:t>
            </a:r>
            <a:r>
              <a:rPr lang="zh-CN" altLang="en-US" baseline="0" dirty="0"/>
              <a:t> </a:t>
            </a:r>
            <a:r>
              <a:rPr lang="en-US" altLang="zh-CN" baseline="0" dirty="0"/>
              <a:t>actual</a:t>
            </a:r>
            <a:r>
              <a:rPr lang="zh-CN" altLang="en-US" baseline="0" dirty="0"/>
              <a:t> </a:t>
            </a:r>
            <a:r>
              <a:rPr lang="en-US" altLang="zh-CN" baseline="0" dirty="0"/>
              <a:t>marginal</a:t>
            </a:r>
            <a:r>
              <a:rPr lang="zh-CN" altLang="en-US" baseline="0" dirty="0"/>
              <a:t> </a:t>
            </a:r>
            <a:r>
              <a:rPr lang="en-US" altLang="zh-CN" baseline="0" dirty="0"/>
              <a:t>fully</a:t>
            </a:r>
            <a:r>
              <a:rPr lang="zh-CN" altLang="en-US" baseline="0" dirty="0"/>
              <a:t> </a:t>
            </a:r>
            <a:r>
              <a:rPr lang="en-US" altLang="zh-CN" baseline="0" dirty="0"/>
              <a:t>consistent</a:t>
            </a:r>
            <a:r>
              <a:rPr lang="zh-CN" altLang="en-US" baseline="0" dirty="0"/>
              <a:t> </a:t>
            </a:r>
            <a:r>
              <a:rPr lang="en-US" altLang="zh-CN" baseline="0" dirty="0"/>
              <a:t>with</a:t>
            </a:r>
            <a:r>
              <a:rPr lang="zh-CN" altLang="en-US" baseline="0" dirty="0"/>
              <a:t> </a:t>
            </a:r>
            <a:r>
              <a:rPr lang="en-US" altLang="zh-CN" baseline="0" dirty="0"/>
              <a:t>the</a:t>
            </a:r>
            <a:r>
              <a:rPr lang="zh-CN" altLang="en-US" baseline="0" dirty="0"/>
              <a:t> </a:t>
            </a:r>
            <a:r>
              <a:rPr lang="en-US" altLang="zh-CN" baseline="0" dirty="0"/>
              <a:t>target</a:t>
            </a:r>
            <a:r>
              <a:rPr lang="zh-CN" altLang="en-US" baseline="0" dirty="0"/>
              <a:t> </a:t>
            </a:r>
            <a:r>
              <a:rPr lang="en-US" altLang="zh-CN" baseline="0" dirty="0"/>
              <a:t>marginal</a:t>
            </a:r>
            <a:r>
              <a:rPr lang="zh-CN" altLang="en-US" baseline="0" dirty="0"/>
              <a:t> </a:t>
            </a:r>
            <a:r>
              <a:rPr lang="en-US" altLang="zh-CN" baseline="0" dirty="0"/>
              <a:t>in</a:t>
            </a:r>
            <a:r>
              <a:rPr lang="zh-CN" altLang="en-US" baseline="0" dirty="0"/>
              <a:t> </a:t>
            </a:r>
            <a:r>
              <a:rPr lang="en-US" altLang="zh-CN" baseline="0" dirty="0"/>
              <a:t>one</a:t>
            </a:r>
            <a:r>
              <a:rPr lang="zh-CN" altLang="en-US" baseline="0" dirty="0"/>
              <a:t> </a:t>
            </a:r>
            <a:r>
              <a:rPr lang="en-US" altLang="zh-CN" baseline="0" dirty="0"/>
              <a:t>step,</a:t>
            </a:r>
            <a:r>
              <a:rPr lang="zh-CN" altLang="en-US" baseline="0" dirty="0"/>
              <a:t> </a:t>
            </a:r>
            <a:r>
              <a:rPr lang="en-US" altLang="zh-CN" baseline="0" dirty="0"/>
              <a:t>since</a:t>
            </a:r>
            <a:r>
              <a:rPr lang="zh-CN" altLang="en-US" baseline="0" dirty="0"/>
              <a:t> </a:t>
            </a:r>
            <a:r>
              <a:rPr lang="en-US" altLang="zh-CN" baseline="0" dirty="0"/>
              <a:t>we</a:t>
            </a:r>
            <a:r>
              <a:rPr lang="zh-CN" altLang="en-US" baseline="0" dirty="0"/>
              <a:t> </a:t>
            </a:r>
            <a:r>
              <a:rPr lang="en-US" altLang="zh-CN" baseline="0" dirty="0"/>
              <a:t>empirically</a:t>
            </a:r>
            <a:r>
              <a:rPr lang="zh-CN" altLang="en-US" baseline="0" dirty="0"/>
              <a:t> </a:t>
            </a:r>
            <a:r>
              <a:rPr lang="en-US" altLang="zh-CN" baseline="0" dirty="0"/>
              <a:t>observe</a:t>
            </a:r>
            <a:r>
              <a:rPr lang="zh-CN" altLang="en-US" baseline="0" dirty="0"/>
              <a:t> </a:t>
            </a:r>
            <a:r>
              <a:rPr lang="en-US" altLang="zh-CN" baseline="0" dirty="0"/>
              <a:t>that</a:t>
            </a:r>
            <a:r>
              <a:rPr lang="zh-CN" altLang="en-US" baseline="0" dirty="0"/>
              <a:t> </a:t>
            </a:r>
            <a:r>
              <a:rPr lang="en-US" altLang="zh-CN" baseline="0" dirty="0"/>
              <a:t>gradually</a:t>
            </a:r>
            <a:r>
              <a:rPr lang="zh-CN" altLang="en-US" baseline="0" dirty="0"/>
              <a:t> </a:t>
            </a:r>
            <a:r>
              <a:rPr lang="en-US" altLang="zh-CN" baseline="0" dirty="0"/>
              <a:t>update</a:t>
            </a:r>
            <a:r>
              <a:rPr lang="zh-CN" altLang="en-US" baseline="0" dirty="0"/>
              <a:t> </a:t>
            </a:r>
            <a:r>
              <a:rPr lang="en-US" altLang="zh-CN" baseline="0" dirty="0"/>
              <a:t>the</a:t>
            </a:r>
            <a:r>
              <a:rPr lang="zh-CN" altLang="en-US" baseline="0" dirty="0"/>
              <a:t> </a:t>
            </a:r>
            <a:r>
              <a:rPr lang="en-US" altLang="zh-CN" baseline="0" dirty="0"/>
              <a:t>records</a:t>
            </a:r>
            <a:r>
              <a:rPr lang="zh-CN" altLang="en-US" baseline="0" dirty="0"/>
              <a:t> </a:t>
            </a:r>
            <a:r>
              <a:rPr lang="en-US" altLang="zh-CN" baseline="0" dirty="0"/>
              <a:t>can</a:t>
            </a:r>
            <a:r>
              <a:rPr lang="zh-CN" altLang="en-US" baseline="0" dirty="0"/>
              <a:t> </a:t>
            </a:r>
            <a:r>
              <a:rPr lang="en-US" altLang="zh-CN" baseline="0" dirty="0"/>
              <a:t>achieve</a:t>
            </a:r>
            <a:r>
              <a:rPr lang="zh-CN" altLang="en-US" baseline="0" dirty="0"/>
              <a:t> </a:t>
            </a:r>
            <a:r>
              <a:rPr lang="en-US" altLang="zh-CN" baseline="0" dirty="0"/>
              <a:t>better</a:t>
            </a:r>
            <a:r>
              <a:rPr lang="zh-CN" altLang="en-US" baseline="0" dirty="0"/>
              <a:t> </a:t>
            </a:r>
            <a:r>
              <a:rPr lang="en-US" altLang="zh-CN" baseline="0" dirty="0"/>
              <a:t>convergence</a:t>
            </a:r>
            <a:r>
              <a:rPr lang="zh-CN" altLang="en-US" baseline="0" dirty="0"/>
              <a:t> </a:t>
            </a:r>
            <a:r>
              <a:rPr lang="en-US" altLang="zh-CN" baseline="0" dirty="0"/>
              <a:t>performance.</a:t>
            </a:r>
            <a:r>
              <a:rPr lang="zh-CN" altLang="en-US" baseline="0" dirty="0"/>
              <a:t> </a:t>
            </a:r>
            <a:r>
              <a:rPr lang="en-US" altLang="zh-CN" baseline="0" dirty="0"/>
              <a:t>Also</a:t>
            </a:r>
            <a:r>
              <a:rPr lang="zh-CN" altLang="en-US" baseline="0" dirty="0"/>
              <a:t> </a:t>
            </a:r>
            <a:r>
              <a:rPr lang="en-US" altLang="zh-CN" baseline="0" dirty="0"/>
              <a:t>note</a:t>
            </a:r>
            <a:r>
              <a:rPr lang="zh-CN" altLang="en-US" baseline="0" dirty="0"/>
              <a:t> </a:t>
            </a:r>
            <a:r>
              <a:rPr lang="en-US" altLang="zh-CN" baseline="0" dirty="0"/>
              <a:t>that</a:t>
            </a:r>
            <a:r>
              <a:rPr lang="zh-CN" altLang="en-US" baseline="0" dirty="0"/>
              <a:t> </a:t>
            </a:r>
            <a:r>
              <a:rPr lang="en-US" altLang="zh-CN" baseline="0" dirty="0"/>
              <a:t>we</a:t>
            </a:r>
            <a:r>
              <a:rPr lang="zh-CN" altLang="en-US" baseline="0" dirty="0"/>
              <a:t> </a:t>
            </a:r>
            <a:r>
              <a:rPr lang="en-US" altLang="zh-CN" baseline="0" dirty="0"/>
              <a:t>copy</a:t>
            </a:r>
            <a:r>
              <a:rPr lang="zh-CN" altLang="en-US" baseline="0" dirty="0"/>
              <a:t> </a:t>
            </a:r>
            <a:r>
              <a:rPr lang="en-US" altLang="zh-CN" baseline="0" dirty="0"/>
              <a:t>record</a:t>
            </a:r>
            <a:r>
              <a:rPr lang="zh-CN" altLang="en-US" baseline="0" dirty="0"/>
              <a:t> </a:t>
            </a:r>
            <a:r>
              <a:rPr lang="en-US" altLang="zh-CN" baseline="0" dirty="0"/>
              <a:t>v5</a:t>
            </a:r>
            <a:r>
              <a:rPr lang="zh-CN" altLang="en-US" baseline="0" dirty="0"/>
              <a:t> </a:t>
            </a:r>
            <a:r>
              <a:rPr lang="en-US" altLang="zh-CN" baseline="0" dirty="0"/>
              <a:t>to</a:t>
            </a:r>
            <a:r>
              <a:rPr lang="zh-CN" altLang="en-US" baseline="0" dirty="0"/>
              <a:t> </a:t>
            </a:r>
            <a:r>
              <a:rPr lang="en-US" altLang="zh-CN" baseline="0" dirty="0"/>
              <a:t>v3,</a:t>
            </a:r>
            <a:r>
              <a:rPr lang="zh-CN" altLang="en-US" baseline="0" dirty="0"/>
              <a:t> </a:t>
            </a:r>
            <a:r>
              <a:rPr lang="en-US" altLang="zh-CN" baseline="0" dirty="0"/>
              <a:t>this</a:t>
            </a:r>
            <a:r>
              <a:rPr lang="zh-CN" altLang="en-US" baseline="0" dirty="0"/>
              <a:t> </a:t>
            </a:r>
            <a:r>
              <a:rPr lang="en-US" altLang="zh-CN" baseline="0" dirty="0"/>
              <a:t>is</a:t>
            </a:r>
            <a:r>
              <a:rPr lang="zh-CN" altLang="en-US" baseline="0" dirty="0"/>
              <a:t> </a:t>
            </a:r>
            <a:r>
              <a:rPr lang="en-US" altLang="zh-CN" baseline="0" dirty="0"/>
              <a:t>another</a:t>
            </a:r>
            <a:r>
              <a:rPr lang="zh-CN" altLang="en-US" baseline="0" dirty="0"/>
              <a:t> </a:t>
            </a:r>
            <a:r>
              <a:rPr lang="en-US" altLang="zh-CN" baseline="0" dirty="0"/>
              <a:t>trick</a:t>
            </a:r>
            <a:r>
              <a:rPr lang="zh-CN" altLang="en-US" baseline="0" dirty="0"/>
              <a:t> </a:t>
            </a:r>
            <a:r>
              <a:rPr lang="en-US" altLang="zh-CN" baseline="0" dirty="0"/>
              <a:t>to</a:t>
            </a:r>
            <a:r>
              <a:rPr lang="zh-CN" altLang="en-US" baseline="0" dirty="0"/>
              <a:t> </a:t>
            </a:r>
            <a:r>
              <a:rPr lang="en-US" altLang="zh-CN" baseline="0" dirty="0"/>
              <a:t>improve</a:t>
            </a:r>
            <a:r>
              <a:rPr lang="zh-CN" altLang="en-US" baseline="0" dirty="0"/>
              <a:t> </a:t>
            </a:r>
            <a:r>
              <a:rPr lang="en-US" altLang="zh-CN" baseline="0" dirty="0"/>
              <a:t>the</a:t>
            </a:r>
            <a:r>
              <a:rPr lang="zh-CN" altLang="en-US" baseline="0" dirty="0"/>
              <a:t> </a:t>
            </a:r>
            <a:r>
              <a:rPr lang="en-US" altLang="zh-CN" baseline="0" dirty="0"/>
              <a:t>convergence</a:t>
            </a:r>
            <a:r>
              <a:rPr lang="zh-CN" altLang="en-US" baseline="0" dirty="0"/>
              <a:t> </a:t>
            </a:r>
            <a:r>
              <a:rPr lang="en-US" altLang="zh-CN" baseline="0" dirty="0"/>
              <a:t>performance.</a:t>
            </a:r>
          </a:p>
          <a:p>
            <a:r>
              <a:rPr lang="en-US" altLang="zh-CN" baseline="0" dirty="0"/>
              <a:t>We</a:t>
            </a:r>
            <a:r>
              <a:rPr lang="zh-CN" altLang="en-US" baseline="0" dirty="0"/>
              <a:t> </a:t>
            </a:r>
            <a:r>
              <a:rPr lang="en-US" altLang="zh-CN" baseline="0" dirty="0"/>
              <a:t>have</a:t>
            </a:r>
            <a:r>
              <a:rPr lang="zh-CN" altLang="en-US" baseline="0" dirty="0"/>
              <a:t> </a:t>
            </a:r>
            <a:r>
              <a:rPr lang="en-US" altLang="zh-CN" baseline="0" dirty="0"/>
              <a:t>proposed</a:t>
            </a:r>
            <a:r>
              <a:rPr lang="zh-CN" altLang="en-US" baseline="0" dirty="0"/>
              <a:t> </a:t>
            </a:r>
            <a:r>
              <a:rPr lang="en-US" altLang="zh-CN" baseline="0" dirty="0"/>
              <a:t>many</a:t>
            </a:r>
            <a:r>
              <a:rPr lang="zh-CN" altLang="en-US" baseline="0" dirty="0"/>
              <a:t> </a:t>
            </a:r>
            <a:r>
              <a:rPr lang="en-US" altLang="zh-CN" baseline="0" dirty="0"/>
              <a:t>other</a:t>
            </a:r>
            <a:r>
              <a:rPr lang="zh-CN" altLang="en-US" baseline="0" dirty="0"/>
              <a:t> </a:t>
            </a:r>
            <a:r>
              <a:rPr lang="en-US" altLang="zh-CN" baseline="0" dirty="0"/>
              <a:t>techniques</a:t>
            </a:r>
            <a:r>
              <a:rPr lang="zh-CN" altLang="en-US" baseline="0" dirty="0"/>
              <a:t> </a:t>
            </a:r>
            <a:r>
              <a:rPr lang="en-US" altLang="zh-CN" baseline="0" dirty="0"/>
              <a:t>to</a:t>
            </a:r>
            <a:r>
              <a:rPr lang="zh-CN" altLang="en-US" baseline="0" dirty="0"/>
              <a:t> </a:t>
            </a:r>
            <a:r>
              <a:rPr lang="en-US" altLang="zh-CN" baseline="0" dirty="0"/>
              <a:t>improve</a:t>
            </a:r>
            <a:r>
              <a:rPr lang="zh-CN" altLang="en-US" baseline="0" dirty="0"/>
              <a:t> </a:t>
            </a:r>
            <a:r>
              <a:rPr lang="en-US" altLang="zh-CN" baseline="0" dirty="0"/>
              <a:t>the</a:t>
            </a:r>
            <a:r>
              <a:rPr lang="zh-CN" altLang="en-US" baseline="0" dirty="0"/>
              <a:t> </a:t>
            </a:r>
            <a:r>
              <a:rPr lang="en-US" altLang="zh-CN" baseline="0" dirty="0"/>
              <a:t>convergence,</a:t>
            </a:r>
            <a:r>
              <a:rPr lang="zh-CN" altLang="en-US" baseline="0" dirty="0"/>
              <a:t> </a:t>
            </a:r>
            <a:r>
              <a:rPr lang="en-US" altLang="zh-CN" baseline="0" dirty="0"/>
              <a:t>we</a:t>
            </a:r>
            <a:r>
              <a:rPr lang="zh-CN" altLang="en-US" baseline="0" dirty="0"/>
              <a:t> </a:t>
            </a:r>
            <a:r>
              <a:rPr lang="en-US" altLang="zh-CN" baseline="0" dirty="0"/>
              <a:t>refer</a:t>
            </a:r>
            <a:r>
              <a:rPr lang="zh-CN" altLang="en-US" baseline="0" dirty="0"/>
              <a:t> </a:t>
            </a:r>
            <a:r>
              <a:rPr lang="en-US" altLang="zh-CN" baseline="0" dirty="0"/>
              <a:t>the</a:t>
            </a:r>
            <a:r>
              <a:rPr lang="zh-CN" altLang="en-US" baseline="0" dirty="0"/>
              <a:t> </a:t>
            </a:r>
            <a:r>
              <a:rPr lang="en-US" altLang="zh-CN" baseline="0" dirty="0"/>
              <a:t>audience</a:t>
            </a:r>
            <a:r>
              <a:rPr lang="zh-CN" altLang="en-US" baseline="0" dirty="0"/>
              <a:t> </a:t>
            </a:r>
            <a:r>
              <a:rPr lang="en-US" altLang="zh-CN" baseline="0" dirty="0"/>
              <a:t>to</a:t>
            </a:r>
            <a:r>
              <a:rPr lang="zh-CN" altLang="en-US" baseline="0" dirty="0"/>
              <a:t> </a:t>
            </a:r>
            <a:r>
              <a:rPr lang="en-US" altLang="zh-CN" baseline="0" dirty="0"/>
              <a:t>our</a:t>
            </a:r>
            <a:r>
              <a:rPr lang="zh-CN" altLang="en-US" baseline="0" dirty="0"/>
              <a:t> </a:t>
            </a:r>
            <a:r>
              <a:rPr lang="en-US" altLang="zh-CN" baseline="0" dirty="0"/>
              <a:t>paper</a:t>
            </a:r>
            <a:r>
              <a:rPr lang="zh-CN" altLang="en-US" baseline="0" dirty="0"/>
              <a:t> </a:t>
            </a:r>
            <a:r>
              <a:rPr lang="en-US" altLang="zh-CN" baseline="0" dirty="0"/>
              <a:t>for</a:t>
            </a:r>
            <a:r>
              <a:rPr lang="zh-CN" altLang="en-US" baseline="0" dirty="0"/>
              <a:t> </a:t>
            </a:r>
            <a:r>
              <a:rPr lang="en-US" altLang="zh-CN" baseline="0" dirty="0"/>
              <a:t>more</a:t>
            </a:r>
            <a:r>
              <a:rPr lang="zh-CN" altLang="en-US" baseline="0" dirty="0"/>
              <a:t> </a:t>
            </a:r>
            <a:r>
              <a:rPr lang="en-US" altLang="zh-CN" baseline="0" dirty="0"/>
              <a:t>details.</a:t>
            </a:r>
          </a:p>
        </p:txBody>
      </p:sp>
      <p:sp>
        <p:nvSpPr>
          <p:cNvPr id="4" name="灯片编号占位符 3"/>
          <p:cNvSpPr>
            <a:spLocks noGrp="1"/>
          </p:cNvSpPr>
          <p:nvPr>
            <p:ph type="sldNum" sz="quarter" idx="10"/>
          </p:nvPr>
        </p:nvSpPr>
        <p:spPr/>
        <p:txBody>
          <a:bodyPr/>
          <a:lstStyle/>
          <a:p>
            <a:fld id="{7C59CDEB-3B02-455D-8F16-CC846640292C}" type="slidenum">
              <a:rPr lang="zh-CN" altLang="en-US" smtClean="0"/>
              <a:t>65</a:t>
            </a:fld>
            <a:endParaRPr lang="zh-CN" altLang="en-US"/>
          </a:p>
        </p:txBody>
      </p:sp>
    </p:spTree>
    <p:extLst>
      <p:ext uri="{BB962C8B-B14F-4D97-AF65-F5344CB8AC3E}">
        <p14:creationId xmlns:p14="http://schemas.microsoft.com/office/powerpoint/2010/main" val="42189040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Nowadays,</a:t>
            </a:r>
            <a:r>
              <a:rPr lang="zh-CN" altLang="en-US" dirty="0"/>
              <a:t> </a:t>
            </a:r>
            <a:r>
              <a:rPr lang="en-US" altLang="zh-CN" dirty="0"/>
              <a:t>data</a:t>
            </a:r>
            <a:r>
              <a:rPr lang="zh-CN" altLang="en-US" dirty="0"/>
              <a:t> </a:t>
            </a:r>
            <a:r>
              <a:rPr lang="en-US" altLang="zh-CN" dirty="0"/>
              <a:t>has</a:t>
            </a:r>
            <a:r>
              <a:rPr lang="zh-CN" altLang="en-US" dirty="0"/>
              <a:t> </a:t>
            </a:r>
            <a:r>
              <a:rPr lang="en-US" altLang="zh-CN" dirty="0"/>
              <a:t>become</a:t>
            </a:r>
            <a:r>
              <a:rPr lang="zh-CN" altLang="en-US" dirty="0"/>
              <a:t> </a:t>
            </a:r>
            <a:r>
              <a:rPr lang="en-US" altLang="zh-CN" dirty="0"/>
              <a:t>the</a:t>
            </a:r>
            <a:r>
              <a:rPr lang="zh-CN" altLang="en-US" dirty="0"/>
              <a:t> </a:t>
            </a:r>
            <a:r>
              <a:rPr lang="en-US" altLang="zh-CN" dirty="0"/>
              <a:t>most</a:t>
            </a:r>
            <a:r>
              <a:rPr lang="zh-CN" altLang="en-US" dirty="0"/>
              <a:t> </a:t>
            </a:r>
            <a:r>
              <a:rPr lang="en-US" altLang="zh-CN" dirty="0"/>
              <a:t>valuable</a:t>
            </a:r>
            <a:r>
              <a:rPr lang="zh-CN" altLang="en-US" dirty="0"/>
              <a:t> </a:t>
            </a:r>
            <a:r>
              <a:rPr lang="en-US" altLang="zh-CN" dirty="0"/>
              <a:t>resources</a:t>
            </a:r>
            <a:r>
              <a:rPr lang="zh-CN" altLang="en-US" dirty="0"/>
              <a:t> </a:t>
            </a:r>
            <a:r>
              <a:rPr lang="en-US" altLang="zh-CN" dirty="0"/>
              <a:t>in</a:t>
            </a:r>
            <a:r>
              <a:rPr lang="zh-CN" altLang="en-US" dirty="0"/>
              <a:t> </a:t>
            </a:r>
            <a:r>
              <a:rPr lang="en-US" altLang="zh-CN" dirty="0"/>
              <a:t>the</a:t>
            </a:r>
            <a:r>
              <a:rPr lang="zh-CN" altLang="en-US" dirty="0"/>
              <a:t> </a:t>
            </a:r>
            <a:r>
              <a:rPr lang="en-US" altLang="zh-CN" dirty="0"/>
              <a:t>world,</a:t>
            </a:r>
            <a:r>
              <a:rPr lang="zh-CN" altLang="en-US" dirty="0"/>
              <a:t> </a:t>
            </a:r>
            <a:r>
              <a:rPr lang="en-US" altLang="zh-CN" dirty="0"/>
              <a:t>and</a:t>
            </a:r>
            <a:r>
              <a:rPr lang="zh-CN" altLang="en-US" dirty="0"/>
              <a:t> </a:t>
            </a:r>
            <a:r>
              <a:rPr lang="en-US" altLang="zh-CN" dirty="0"/>
              <a:t>machine</a:t>
            </a:r>
            <a:r>
              <a:rPr lang="zh-CN" altLang="en-US" dirty="0"/>
              <a:t> </a:t>
            </a:r>
            <a:r>
              <a:rPr lang="en-US" altLang="zh-CN" dirty="0"/>
              <a:t>learning</a:t>
            </a:r>
            <a:r>
              <a:rPr lang="zh-CN" altLang="en-US" dirty="0"/>
              <a:t> </a:t>
            </a:r>
            <a:r>
              <a:rPr lang="en-US" altLang="zh-CN" dirty="0"/>
              <a:t>are</a:t>
            </a:r>
            <a:r>
              <a:rPr lang="zh-CN" altLang="en-US" dirty="0"/>
              <a:t> </a:t>
            </a:r>
            <a:r>
              <a:rPr lang="en-US" altLang="zh-CN" dirty="0"/>
              <a:t>widely</a:t>
            </a:r>
            <a:r>
              <a:rPr lang="zh-CN" altLang="en-US" dirty="0"/>
              <a:t> </a:t>
            </a:r>
            <a:r>
              <a:rPr lang="en-US" altLang="zh-CN" dirty="0"/>
              <a:t>used</a:t>
            </a:r>
            <a:r>
              <a:rPr lang="zh-CN" altLang="en-US" dirty="0"/>
              <a:t> </a:t>
            </a:r>
            <a:r>
              <a:rPr lang="en-US" altLang="zh-CN" dirty="0"/>
              <a:t>to</a:t>
            </a:r>
            <a:r>
              <a:rPr lang="zh-CN" altLang="en-US" dirty="0"/>
              <a:t> </a:t>
            </a:r>
            <a:r>
              <a:rPr lang="en-US" altLang="zh-CN" dirty="0"/>
              <a:t>analyze</a:t>
            </a:r>
            <a:r>
              <a:rPr lang="zh-CN" altLang="en-US" dirty="0"/>
              <a:t> </a:t>
            </a:r>
            <a:r>
              <a:rPr lang="en-US" altLang="zh-CN" dirty="0"/>
              <a:t>these</a:t>
            </a:r>
            <a:r>
              <a:rPr lang="zh-CN" altLang="en-US" dirty="0"/>
              <a:t> </a:t>
            </a:r>
            <a:r>
              <a:rPr lang="en-US" altLang="zh-CN" dirty="0"/>
              <a:t>data</a:t>
            </a:r>
            <a:r>
              <a:rPr lang="zh-CN" altLang="en-US" dirty="0"/>
              <a:t> </a:t>
            </a:r>
            <a:r>
              <a:rPr lang="en-US" altLang="zh-CN" dirty="0"/>
              <a:t>to</a:t>
            </a:r>
            <a:r>
              <a:rPr lang="zh-CN" altLang="en-US" dirty="0"/>
              <a:t> </a:t>
            </a:r>
            <a:r>
              <a:rPr lang="en-US" altLang="zh-CN" dirty="0"/>
              <a:t>provide</a:t>
            </a:r>
            <a:r>
              <a:rPr lang="zh-CN" altLang="en-US" dirty="0"/>
              <a:t> </a:t>
            </a:r>
            <a:r>
              <a:rPr lang="en-US" altLang="zh-CN" dirty="0"/>
              <a:t>better</a:t>
            </a:r>
            <a:r>
              <a:rPr lang="zh-CN" altLang="en-US" dirty="0"/>
              <a:t> </a:t>
            </a:r>
            <a:r>
              <a:rPr lang="en-US" altLang="zh-CN" dirty="0"/>
              <a:t>experiences</a:t>
            </a:r>
            <a:r>
              <a:rPr lang="zh-CN" altLang="en-US" dirty="0"/>
              <a:t> </a:t>
            </a:r>
            <a:r>
              <a:rPr lang="en-US" altLang="zh-CN" dirty="0"/>
              <a:t>for</a:t>
            </a:r>
            <a:r>
              <a:rPr lang="zh-CN" altLang="en-US" dirty="0"/>
              <a:t> </a:t>
            </a:r>
            <a:r>
              <a:rPr lang="en-US" altLang="zh-CN" dirty="0"/>
              <a:t>people.</a:t>
            </a:r>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66</a:t>
            </a:fld>
            <a:endParaRPr lang="zh-CN" altLang="en-US"/>
          </a:p>
        </p:txBody>
      </p:sp>
    </p:spTree>
    <p:extLst>
      <p:ext uri="{BB962C8B-B14F-4D97-AF65-F5344CB8AC3E}">
        <p14:creationId xmlns:p14="http://schemas.microsoft.com/office/powerpoint/2010/main" val="8015041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a:t>Thanks</a:t>
            </a:r>
            <a:r>
              <a:rPr lang="zh-CN" altLang="en-US" dirty="0"/>
              <a:t> </a:t>
            </a:r>
            <a:r>
              <a:rPr lang="en-US" altLang="zh-CN" dirty="0"/>
              <a:t>for</a:t>
            </a:r>
            <a:r>
              <a:rPr lang="zh-CN" altLang="en-US" dirty="0"/>
              <a:t> </a:t>
            </a:r>
            <a:r>
              <a:rPr lang="en-US" altLang="zh-CN" dirty="0"/>
              <a:t>your</a:t>
            </a:r>
            <a:r>
              <a:rPr lang="zh-CN" altLang="en-US" dirty="0"/>
              <a:t> </a:t>
            </a:r>
            <a:r>
              <a:rPr lang="en-US" altLang="zh-CN" dirty="0"/>
              <a:t>listening</a:t>
            </a:r>
            <a:r>
              <a:rPr lang="en-US" altLang="zh-CN" baseline="0" dirty="0"/>
              <a:t>!</a:t>
            </a:r>
            <a:endParaRPr lang="en-US" dirty="0"/>
          </a:p>
        </p:txBody>
      </p:sp>
      <p:sp>
        <p:nvSpPr>
          <p:cNvPr id="4" name="Slide Number Placeholder 3"/>
          <p:cNvSpPr>
            <a:spLocks noGrp="1"/>
          </p:cNvSpPr>
          <p:nvPr>
            <p:ph type="sldNum" sz="quarter" idx="10"/>
          </p:nvPr>
        </p:nvSpPr>
        <p:spPr/>
        <p:txBody>
          <a:bodyPr/>
          <a:lstStyle/>
          <a:p>
            <a:fld id="{7C59CDEB-3B02-455D-8F16-CC846640292C}" type="slidenum">
              <a:rPr lang="zh-CN" altLang="en-US" smtClean="0"/>
              <a:t>67</a:t>
            </a:fld>
            <a:endParaRPr lang="zh-CN" altLang="en-US"/>
          </a:p>
        </p:txBody>
      </p:sp>
    </p:spTree>
    <p:extLst>
      <p:ext uri="{BB962C8B-B14F-4D97-AF65-F5344CB8AC3E}">
        <p14:creationId xmlns:p14="http://schemas.microsoft.com/office/powerpoint/2010/main" val="1625913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C59CDEB-3B02-455D-8F16-CC846640292C}" type="slidenum">
              <a:rPr lang="zh-CN" altLang="en-US" smtClean="0"/>
              <a:t>68</a:t>
            </a:fld>
            <a:endParaRPr lang="zh-CN" altLang="en-US"/>
          </a:p>
        </p:txBody>
      </p:sp>
    </p:spTree>
    <p:extLst>
      <p:ext uri="{BB962C8B-B14F-4D97-AF65-F5344CB8AC3E}">
        <p14:creationId xmlns:p14="http://schemas.microsoft.com/office/powerpoint/2010/main" val="4518755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a:t>Thanks</a:t>
            </a:r>
            <a:r>
              <a:rPr lang="zh-CN" altLang="en-US" dirty="0"/>
              <a:t> </a:t>
            </a:r>
            <a:r>
              <a:rPr lang="en-US" altLang="zh-CN" dirty="0"/>
              <a:t>for</a:t>
            </a:r>
            <a:r>
              <a:rPr lang="zh-CN" altLang="en-US" dirty="0"/>
              <a:t> </a:t>
            </a:r>
            <a:r>
              <a:rPr lang="en-US" altLang="zh-CN" dirty="0"/>
              <a:t>your</a:t>
            </a:r>
            <a:r>
              <a:rPr lang="zh-CN" altLang="en-US" dirty="0"/>
              <a:t> </a:t>
            </a:r>
            <a:r>
              <a:rPr lang="en-US" altLang="zh-CN" dirty="0"/>
              <a:t>listening</a:t>
            </a:r>
            <a:r>
              <a:rPr lang="en-US" altLang="zh-CN" baseline="0" dirty="0"/>
              <a:t>!</a:t>
            </a:r>
            <a:endParaRPr lang="en-US" dirty="0"/>
          </a:p>
        </p:txBody>
      </p:sp>
      <p:sp>
        <p:nvSpPr>
          <p:cNvPr id="4" name="Slide Number Placeholder 3"/>
          <p:cNvSpPr>
            <a:spLocks noGrp="1"/>
          </p:cNvSpPr>
          <p:nvPr>
            <p:ph type="sldNum" sz="quarter" idx="10"/>
          </p:nvPr>
        </p:nvSpPr>
        <p:spPr/>
        <p:txBody>
          <a:bodyPr/>
          <a:lstStyle/>
          <a:p>
            <a:fld id="{7C59CDEB-3B02-455D-8F16-CC846640292C}" type="slidenum">
              <a:rPr lang="zh-CN" altLang="en-US" smtClean="0"/>
              <a:t>69</a:t>
            </a:fld>
            <a:endParaRPr lang="zh-CN" altLang="en-US"/>
          </a:p>
        </p:txBody>
      </p:sp>
    </p:spTree>
    <p:extLst>
      <p:ext uri="{BB962C8B-B14F-4D97-AF65-F5344CB8AC3E}">
        <p14:creationId xmlns:p14="http://schemas.microsoft.com/office/powerpoint/2010/main" val="2595722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25749992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previous experiment, we used the same distribution but disjoint data and same model structure to train shadow and target models separately.</a:t>
            </a:r>
          </a:p>
          <a:p>
            <a:r>
              <a:rPr lang="en-US" dirty="0"/>
              <a:t>However, in a realistic attack scenario, The attacker might not be able to collect the same distribution training data or know the architecture of the target model.</a:t>
            </a:r>
          </a:p>
          <a:p>
            <a:r>
              <a:rPr lang="en-US" dirty="0"/>
              <a:t>Thus, we conduct two transfer experiments to relax the assumptions of the adversary.</a:t>
            </a:r>
          </a:p>
          <a:p>
            <a:r>
              <a:rPr lang="en-US" dirty="0"/>
              <a:t>We transfer the Instagram check-in dataset from New York to Los Angeles, which means the target model and shadow model have different training data distributions.</a:t>
            </a:r>
          </a:p>
          <a:p>
            <a:r>
              <a:rPr lang="en-US" dirty="0"/>
              <a:t>We also transfer the target model and shadow model between the decision tree and logistic regression. </a:t>
            </a:r>
          </a:p>
          <a:p>
            <a:r>
              <a:rPr lang="en-US" dirty="0"/>
              <a:t>We could observe that our attack outperforms the baseline on both transfer attacks.</a:t>
            </a:r>
          </a:p>
          <a:p>
            <a:r>
              <a:rPr lang="en-US" dirty="0"/>
              <a:t>This means the unlearned model can leak even if the attacker does not know the original data distribution and target model architecture.</a:t>
            </a:r>
          </a:p>
        </p:txBody>
      </p:sp>
    </p:spTree>
    <p:extLst>
      <p:ext uri="{BB962C8B-B14F-4D97-AF65-F5344CB8AC3E}">
        <p14:creationId xmlns:p14="http://schemas.microsoft.com/office/powerpoint/2010/main" val="33002743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SzPts val="1400"/>
              <a:buNone/>
            </a:pPr>
            <a:r>
              <a:rPr lang="en-US" b="0" dirty="0"/>
              <a:t>As discussed in the threat model part, the adversary gains access to the original and unlearned models by continuously querying the target model.</a:t>
            </a:r>
          </a:p>
          <a:p>
            <a:pPr marL="0" lvl="0" indent="0" algn="l" rtl="0">
              <a:lnSpc>
                <a:spcPct val="117999"/>
              </a:lnSpc>
              <a:spcBef>
                <a:spcPts val="0"/>
              </a:spcBef>
              <a:spcAft>
                <a:spcPts val="0"/>
              </a:spcAft>
              <a:buSzPts val="1400"/>
              <a:buNone/>
            </a:pPr>
            <a:r>
              <a:rPr lang="en-US" b="0" dirty="0"/>
              <a:t>In practice, the unlearning can happen multiple times during the two observations, </a:t>
            </a:r>
          </a:p>
          <a:p>
            <a:pPr marL="0" lvl="0" indent="0" algn="l" rtl="0">
              <a:lnSpc>
                <a:spcPct val="117999"/>
              </a:lnSpc>
              <a:spcBef>
                <a:spcPts val="0"/>
              </a:spcBef>
              <a:spcAft>
                <a:spcPts val="0"/>
              </a:spcAft>
              <a:buSzPts val="1400"/>
              <a:buNone/>
            </a:pPr>
            <a:r>
              <a:rPr lang="en-US" b="0" dirty="0"/>
              <a:t>and the adversary does not know the number of model versions passed.</a:t>
            </a:r>
          </a:p>
          <a:p>
            <a:pPr marL="0" lvl="0" indent="0" algn="l" rtl="0">
              <a:lnSpc>
                <a:spcPct val="117999"/>
              </a:lnSpc>
              <a:spcBef>
                <a:spcPts val="0"/>
              </a:spcBef>
              <a:spcAft>
                <a:spcPts val="0"/>
              </a:spcAft>
              <a:buSzPts val="1400"/>
              <a:buNone/>
            </a:pPr>
            <a:r>
              <a:rPr lang="en-US" b="0" dirty="0"/>
              <a:t>We call these models between two observations intermediate models. </a:t>
            </a:r>
          </a:p>
          <a:p>
            <a:pPr marL="0" lvl="0" indent="0" algn="l" rtl="0">
              <a:lnSpc>
                <a:spcPct val="117999"/>
              </a:lnSpc>
              <a:spcBef>
                <a:spcPts val="0"/>
              </a:spcBef>
              <a:spcAft>
                <a:spcPts val="0"/>
              </a:spcAft>
              <a:buSzPts val="1400"/>
              <a:buNone/>
            </a:pPr>
            <a:endParaRPr lang="en-US" b="0" dirty="0"/>
          </a:p>
          <a:p>
            <a:pPr marL="0" lvl="0" indent="0" algn="l" rtl="0">
              <a:lnSpc>
                <a:spcPct val="117999"/>
              </a:lnSpc>
              <a:spcBef>
                <a:spcPts val="0"/>
              </a:spcBef>
              <a:spcAft>
                <a:spcPts val="0"/>
              </a:spcAft>
              <a:buSzPts val="1400"/>
              <a:buNone/>
            </a:pPr>
            <a:r>
              <a:rPr lang="en-US" b="0" dirty="0"/>
              <a:t>Here, we evaluate the effectiveness of our attack in this case.</a:t>
            </a:r>
          </a:p>
          <a:p>
            <a:pPr marL="0" lvl="0" indent="0" algn="l" rtl="0">
              <a:lnSpc>
                <a:spcPct val="117999"/>
              </a:lnSpc>
              <a:spcBef>
                <a:spcPts val="0"/>
              </a:spcBef>
              <a:spcAft>
                <a:spcPts val="0"/>
              </a:spcAft>
              <a:buSzPts val="1400"/>
              <a:buNone/>
            </a:pPr>
            <a:r>
              <a:rPr lang="en-US" b="0" dirty="0"/>
              <a:t>The x-axis is the number of intermediate models. </a:t>
            </a:r>
          </a:p>
          <a:p>
            <a:pPr marL="0" lvl="0" indent="0" algn="l" rtl="0">
              <a:lnSpc>
                <a:spcPct val="117999"/>
              </a:lnSpc>
              <a:spcBef>
                <a:spcPts val="0"/>
              </a:spcBef>
              <a:spcAft>
                <a:spcPts val="0"/>
              </a:spcAft>
              <a:buSzPts val="1400"/>
              <a:buNone/>
            </a:pPr>
            <a:r>
              <a:rPr lang="en-US" b="0" dirty="0"/>
              <a:t>We can first observe a consistent privacy degradation in all cases.</a:t>
            </a:r>
          </a:p>
          <a:p>
            <a:pPr marL="0" lvl="0" indent="0" algn="l" rtl="0">
              <a:lnSpc>
                <a:spcPct val="117999"/>
              </a:lnSpc>
              <a:spcBef>
                <a:spcPts val="0"/>
              </a:spcBef>
              <a:spcAft>
                <a:spcPts val="0"/>
              </a:spcAft>
              <a:buSzPts val="1400"/>
              <a:buNone/>
            </a:pPr>
            <a:r>
              <a:rPr lang="en-US" b="0" dirty="0"/>
              <a:t>Secondly, we observe a decreasing trend of attack AUC with the increasing number of intermediate models. </a:t>
            </a:r>
          </a:p>
          <a:p>
            <a:pPr marL="0" lvl="0" indent="0" algn="l" rtl="0">
              <a:lnSpc>
                <a:spcPct val="117999"/>
              </a:lnSpc>
              <a:spcBef>
                <a:spcPts val="0"/>
              </a:spcBef>
              <a:spcAft>
                <a:spcPts val="0"/>
              </a:spcAft>
              <a:buSzPts val="1400"/>
              <a:buNone/>
            </a:pPr>
            <a:r>
              <a:rPr lang="en-US" b="0" dirty="0"/>
              <a:t>This trend is evident since previously deleted instances mask the impact of the target sample.</a:t>
            </a:r>
          </a:p>
          <a:p>
            <a:pPr marL="0" lvl="0" indent="0" algn="l" rtl="0">
              <a:lnSpc>
                <a:spcPct val="117999"/>
              </a:lnSpc>
              <a:spcBef>
                <a:spcPts val="0"/>
              </a:spcBef>
              <a:spcAft>
                <a:spcPts val="0"/>
              </a:spcAft>
              <a:buSzPts val="1400"/>
              <a:buNone/>
            </a:pPr>
            <a:r>
              <a:rPr lang="en-US" b="0" dirty="0"/>
              <a:t>Furthermore, the random forest model seems to get the most negligible effect on the variance of this number.</a:t>
            </a:r>
          </a:p>
          <a:p>
            <a:pPr marL="0" lvl="0" indent="0" algn="l" rtl="0">
              <a:lnSpc>
                <a:spcPct val="117999"/>
              </a:lnSpc>
              <a:spcBef>
                <a:spcPts val="0"/>
              </a:spcBef>
              <a:spcAft>
                <a:spcPts val="0"/>
              </a:spcAft>
              <a:buSzPts val="1400"/>
              <a:buNone/>
            </a:pPr>
            <a:endParaRPr lang="en-US" b="0" dirty="0"/>
          </a:p>
          <a:p>
            <a:pPr marL="0" lvl="0" indent="0" algn="l" rtl="0">
              <a:lnSpc>
                <a:spcPct val="117999"/>
              </a:lnSpc>
              <a:spcBef>
                <a:spcPts val="0"/>
              </a:spcBef>
              <a:spcAft>
                <a:spcPts val="0"/>
              </a:spcAft>
              <a:buSzPts val="1400"/>
              <a:buNone/>
            </a:pPr>
            <a:r>
              <a:rPr lang="en-US" b="0" dirty="0"/>
              <a:t>Note that the data samples are unlikely to be revoked frequently in practice. </a:t>
            </a:r>
          </a:p>
          <a:p>
            <a:pPr marL="0" lvl="0" indent="0" algn="l" rtl="0">
              <a:lnSpc>
                <a:spcPct val="117999"/>
              </a:lnSpc>
              <a:spcBef>
                <a:spcPts val="0"/>
              </a:spcBef>
              <a:spcAft>
                <a:spcPts val="0"/>
              </a:spcAft>
              <a:buSzPts val="1400"/>
              <a:buNone/>
            </a:pPr>
            <a:r>
              <a:rPr lang="en-US" b="0" dirty="0"/>
              <a:t>The number of intermediate models is unlikely to be very large, </a:t>
            </a:r>
          </a:p>
          <a:p>
            <a:pPr marL="0" lvl="0" indent="0" algn="l" rtl="0">
              <a:lnSpc>
                <a:spcPct val="117999"/>
              </a:lnSpc>
              <a:spcBef>
                <a:spcPts val="0"/>
              </a:spcBef>
              <a:spcAft>
                <a:spcPts val="0"/>
              </a:spcAft>
              <a:buSzPts val="1400"/>
              <a:buNone/>
            </a:pPr>
            <a:r>
              <a:rPr lang="en-US" b="0" dirty="0"/>
              <a:t>which means our attack is still effective in real-world settings. </a:t>
            </a:r>
          </a:p>
          <a:p>
            <a:pPr marL="0" lvl="0" indent="0" algn="l" rtl="0">
              <a:lnSpc>
                <a:spcPct val="117999"/>
              </a:lnSpc>
              <a:spcBef>
                <a:spcPts val="0"/>
              </a:spcBef>
              <a:spcAft>
                <a:spcPts val="0"/>
              </a:spcAft>
              <a:buSzPts val="1400"/>
              <a:buNone/>
            </a:pPr>
            <a:r>
              <a:rPr lang="en-US" b="0" dirty="0"/>
              <a:t>For instance, our attack AUC can achieve at least 0.84 when the intermediate models are less than10 when the target model is LR.</a:t>
            </a:r>
          </a:p>
        </p:txBody>
      </p:sp>
    </p:spTree>
    <p:extLst>
      <p:ext uri="{BB962C8B-B14F-4D97-AF65-F5344CB8AC3E}">
        <p14:creationId xmlns:p14="http://schemas.microsoft.com/office/powerpoint/2010/main" val="34639359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In practice, the data controller might process the deletion requests at a particular period to save computation costs. </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Thus we evaluate our attack when multiple data records are deleted at the same time.</a:t>
            </a:r>
          </a:p>
          <a:p>
            <a:pPr marL="0" lvl="0" indent="0" algn="l" rtl="0">
              <a:lnSpc>
                <a:spcPct val="117999"/>
              </a:lnSpc>
              <a:spcBef>
                <a:spcPts val="0"/>
              </a:spcBef>
              <a:spcAft>
                <a:spcPts val="0"/>
              </a:spcAft>
              <a:buSzPts val="1400"/>
              <a:buNone/>
            </a:pPr>
            <a:endParaRPr lang="en-US" sz="2200" b="0" i="0" u="none" strike="noStrike" cap="none" dirty="0">
              <a:solidFill>
                <a:srgbClr val="000000"/>
              </a:solidFill>
              <a:effectLst/>
              <a:latin typeface="Helvetica Neue"/>
              <a:ea typeface="Helvetica Neue"/>
              <a:cs typeface="Helvetica Neue"/>
              <a:sym typeface="Helvetica Neue"/>
            </a:endParaRP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The only difference from the previous experiment is that we randomly deleted a percentage of records to train the unlearned model for each original model.</a:t>
            </a:r>
          </a:p>
          <a:p>
            <a:pPr marL="0" lvl="0" indent="0" algn="l" rtl="0">
              <a:lnSpc>
                <a:spcPct val="117999"/>
              </a:lnSpc>
              <a:spcBef>
                <a:spcPts val="0"/>
              </a:spcBef>
              <a:spcAft>
                <a:spcPts val="0"/>
              </a:spcAft>
              <a:buSzPts val="1400"/>
              <a:buNone/>
            </a:pPr>
            <a:endParaRPr lang="en-US" sz="2200" b="0" i="0" u="none" strike="noStrike" cap="none" dirty="0">
              <a:solidFill>
                <a:srgbClr val="000000"/>
              </a:solidFill>
              <a:effectLst/>
              <a:latin typeface="Helvetica Neue"/>
              <a:ea typeface="Helvetica Neue"/>
              <a:cs typeface="Helvetica Neue"/>
              <a:sym typeface="Helvetica Neue"/>
            </a:endParaRP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And, here is the result.</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We could observe a drop in the attack performance, but we still achieved higher than baseline.</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This implies, group deletion averages the impact of the deletion, but extra privacy leakage always exists.</a:t>
            </a:r>
            <a:endParaRPr lang="en-US" b="0" dirty="0"/>
          </a:p>
        </p:txBody>
      </p:sp>
    </p:spTree>
    <p:extLst>
      <p:ext uri="{BB962C8B-B14F-4D97-AF65-F5344CB8AC3E}">
        <p14:creationId xmlns:p14="http://schemas.microsoft.com/office/powerpoint/2010/main" val="1523776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SzPts val="1400"/>
              <a:buNone/>
            </a:pPr>
            <a:r>
              <a:rPr lang="en-US" b="0" dirty="0"/>
              <a:t>In real-world deployments, ML models are often updated with new samples, which is known as online learning or incremental learning.</a:t>
            </a:r>
          </a:p>
          <a:p>
            <a:pPr marL="0" lvl="0" indent="0" algn="l" rtl="0">
              <a:lnSpc>
                <a:spcPct val="117999"/>
              </a:lnSpc>
              <a:spcBef>
                <a:spcPts val="0"/>
              </a:spcBef>
              <a:spcAft>
                <a:spcPts val="0"/>
              </a:spcAft>
              <a:buSzPts val="1400"/>
              <a:buNone/>
            </a:pPr>
            <a:r>
              <a:rPr lang="en-US" b="0" dirty="0"/>
              <a:t>We further evaluate the performance of our attack in an online learning setting where multiple samples are deleted and added simultaneously.</a:t>
            </a:r>
          </a:p>
          <a:p>
            <a:pPr marL="0" lvl="0" indent="0" algn="l" rtl="0">
              <a:lnSpc>
                <a:spcPct val="117999"/>
              </a:lnSpc>
              <a:spcBef>
                <a:spcPts val="0"/>
              </a:spcBef>
              <a:spcAft>
                <a:spcPts val="0"/>
              </a:spcAft>
              <a:buSzPts val="1400"/>
              <a:buNone/>
            </a:pPr>
            <a:endParaRPr lang="en-US" b="0" dirty="0"/>
          </a:p>
          <a:p>
            <a:pPr marL="0" lvl="0" indent="0" algn="l" rtl="0">
              <a:lnSpc>
                <a:spcPct val="117999"/>
              </a:lnSpc>
              <a:spcBef>
                <a:spcPts val="0"/>
              </a:spcBef>
              <a:spcAft>
                <a:spcPts val="0"/>
              </a:spcAft>
              <a:buSzPts val="1400"/>
              <a:buNone/>
            </a:pPr>
            <a:r>
              <a:rPr lang="en-US" b="0" dirty="0"/>
              <a:t>To set up the experiment, we delete a group of target samples from the original dataset and add the same number of new samples; then, we retrain the model from scratch to obtain the unlearned model.</a:t>
            </a:r>
          </a:p>
          <a:p>
            <a:pPr marL="0" lvl="0" indent="0" algn="l" rtl="0">
              <a:lnSpc>
                <a:spcPct val="117999"/>
              </a:lnSpc>
              <a:spcBef>
                <a:spcPts val="0"/>
              </a:spcBef>
              <a:spcAft>
                <a:spcPts val="0"/>
              </a:spcAft>
              <a:buSzPts val="1400"/>
              <a:buNone/>
            </a:pPr>
            <a:r>
              <a:rPr lang="en-US" b="0" dirty="0"/>
              <a:t>We conduct experiments on Insta-NY with different target models and use LR as the attack model.</a:t>
            </a:r>
          </a:p>
          <a:p>
            <a:pPr marL="0" lvl="0" indent="0" algn="l" rtl="0">
              <a:lnSpc>
                <a:spcPct val="117999"/>
              </a:lnSpc>
              <a:spcBef>
                <a:spcPts val="0"/>
              </a:spcBef>
              <a:spcAft>
                <a:spcPts val="0"/>
              </a:spcAft>
              <a:buSzPts val="1400"/>
              <a:buNone/>
            </a:pPr>
            <a:r>
              <a:rPr lang="en-US" b="0" dirty="0"/>
              <a:t>When we increase the number of modified data samples, our attack and baseline are less effective.</a:t>
            </a:r>
          </a:p>
          <a:p>
            <a:pPr marL="0" lvl="0" indent="0" algn="l" rtl="0">
              <a:lnSpc>
                <a:spcPct val="117999"/>
              </a:lnSpc>
              <a:spcBef>
                <a:spcPts val="0"/>
              </a:spcBef>
              <a:spcAft>
                <a:spcPts val="0"/>
              </a:spcAft>
              <a:buSzPts val="1400"/>
              <a:buNone/>
            </a:pPr>
            <a:endParaRPr lang="en-US" b="0" dirty="0"/>
          </a:p>
          <a:p>
            <a:pPr marL="0" lvl="0" indent="0" algn="l" rtl="0">
              <a:lnSpc>
                <a:spcPct val="117999"/>
              </a:lnSpc>
              <a:spcBef>
                <a:spcPts val="0"/>
              </a:spcBef>
              <a:spcAft>
                <a:spcPts val="0"/>
              </a:spcAft>
              <a:buSzPts val="1400"/>
              <a:buNone/>
            </a:pPr>
            <a:r>
              <a:rPr lang="en-US" b="0" dirty="0"/>
              <a:t>This figure shows that adding samples to the target model in the unlearning process slightly impacts our attack.</a:t>
            </a:r>
          </a:p>
        </p:txBody>
      </p:sp>
    </p:spTree>
    <p:extLst>
      <p:ext uri="{BB962C8B-B14F-4D97-AF65-F5344CB8AC3E}">
        <p14:creationId xmlns:p14="http://schemas.microsoft.com/office/powerpoint/2010/main" val="21650350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The unlearning algorithm we have focused on so far is retraining from scratch, </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which can become computationally prohibitive for large datasets and complex models. </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Several approximate unlearning algorithms have been proposed to accelerate the training process. </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Take a general approximate unlearning algorithm SISA as an example,</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The SISA works in a divide-and-conquer manner. </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It splits the original dataset into $n$ disjoint shards and trains $n$ sub-models, respectively.</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In the inference phase, the model aggregates the outputs of each sub-model and produces the global prediction.</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In this experiment, we set $n=5$ and use the posterior average as an aggregation algorithm.</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This figure illustrates the attack AUC on the Insta-NY dataset.</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Compared with previous results, the improvement in attack performance is not as significant.</a:t>
            </a:r>
          </a:p>
          <a:p>
            <a:pPr marL="0" lvl="0" indent="0" algn="l" rtl="0">
              <a:lnSpc>
                <a:spcPct val="117999"/>
              </a:lnSpc>
              <a:spcBef>
                <a:spcPts val="0"/>
              </a:spcBef>
              <a:spcAft>
                <a:spcPts val="0"/>
              </a:spcAft>
              <a:buSzPts val="1400"/>
              <a:buNone/>
            </a:pPr>
            <a:r>
              <a:rPr lang="en-US" sz="2200" b="0" i="0" u="none" strike="noStrike" cap="none" dirty="0">
                <a:solidFill>
                  <a:srgbClr val="000000"/>
                </a:solidFill>
                <a:effectLst/>
                <a:latin typeface="Helvetica Neue"/>
                <a:ea typeface="Helvetica Neue"/>
                <a:cs typeface="Helvetica Neue"/>
                <a:sym typeface="Helvetica Neue"/>
              </a:rPr>
              <a:t>So, SISA-based machine unlearning can achieve higher efficiency and privacy balance.</a:t>
            </a:r>
          </a:p>
        </p:txBody>
      </p:sp>
    </p:spTree>
    <p:extLst>
      <p:ext uri="{BB962C8B-B14F-4D97-AF65-F5344CB8AC3E}">
        <p14:creationId xmlns:p14="http://schemas.microsoft.com/office/powerpoint/2010/main" val="26131258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SzPts val="1400"/>
              <a:buNone/>
            </a:pPr>
            <a:r>
              <a:rPr lang="en-US" dirty="0"/>
              <a:t>Finally, we evaluate our attack on four types of defense.</a:t>
            </a:r>
          </a:p>
          <a:p>
            <a:pPr marL="0" lvl="0" indent="0" algn="l" rtl="0">
              <a:lnSpc>
                <a:spcPct val="117999"/>
              </a:lnSpc>
              <a:spcBef>
                <a:spcPts val="0"/>
              </a:spcBef>
              <a:spcAft>
                <a:spcPts val="0"/>
              </a:spcAft>
              <a:buSzPts val="1400"/>
              <a:buNone/>
            </a:pPr>
            <a:r>
              <a:rPr lang="en-US" dirty="0"/>
              <a:t>One defense direction is to limit the output information since the adversary directly uses this.</a:t>
            </a:r>
          </a:p>
          <a:p>
            <a:pPr marL="0" lvl="0" indent="0" algn="l" rtl="0">
              <a:lnSpc>
                <a:spcPct val="117999"/>
              </a:lnSpc>
              <a:spcBef>
                <a:spcPts val="0"/>
              </a:spcBef>
              <a:spcAft>
                <a:spcPts val="0"/>
              </a:spcAft>
              <a:buSzPts val="1400"/>
              <a:buNone/>
            </a:pPr>
            <a:r>
              <a:rPr lang="en-US" dirty="0"/>
              <a:t>For the Top-k posterior publish, the target model only outputs the top-3 2 1 predict probability of the query data record.</a:t>
            </a:r>
          </a:p>
          <a:p>
            <a:pPr marL="0" lvl="0" indent="0" algn="l" rtl="0">
              <a:lnSpc>
                <a:spcPct val="117999"/>
              </a:lnSpc>
              <a:spcBef>
                <a:spcPts val="0"/>
              </a:spcBef>
              <a:spcAft>
                <a:spcPts val="0"/>
              </a:spcAft>
              <a:buSzPts val="1400"/>
              <a:buNone/>
            </a:pPr>
            <a:r>
              <a:rPr lang="en-US" dirty="0"/>
              <a:t>While the label posterior publish target model only gives the predicted label.</a:t>
            </a:r>
          </a:p>
        </p:txBody>
      </p:sp>
    </p:spTree>
    <p:extLst>
      <p:ext uri="{BB962C8B-B14F-4D97-AF65-F5344CB8AC3E}">
        <p14:creationId xmlns:p14="http://schemas.microsoft.com/office/powerpoint/2010/main" val="17164637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defense direction is to perturb the target model during training to make the model more robust.</a:t>
            </a:r>
          </a:p>
          <a:p>
            <a:r>
              <a:rPr lang="en-US" dirty="0"/>
              <a:t>Temperature scaling is a postprocessing method that divides the logits vector by a learned scaling parameter, which is a simple yet effective approach to eliminate the over-confident problem of the neural networks.</a:t>
            </a:r>
          </a:p>
          <a:p>
            <a:endParaRPr lang="en-US" dirty="0"/>
          </a:p>
          <a:p>
            <a:r>
              <a:rPr lang="en-US" dirty="0"/>
              <a:t>DP-SGD adds a differential-private gaussian noise on the clipped gradient during the model training phase, reducing the impact of a single sample on the output posteriors.</a:t>
            </a:r>
          </a:p>
          <a:p>
            <a:r>
              <a:rPr lang="en-US" dirty="0"/>
              <a:t>To validate whether DP can prevent our membership inference attack in the machine unlearning setting, we train both the original model and unlearned model in a differentially private manner.</a:t>
            </a:r>
          </a:p>
        </p:txBody>
      </p:sp>
    </p:spTree>
    <p:extLst>
      <p:ext uri="{BB962C8B-B14F-4D97-AF65-F5344CB8AC3E}">
        <p14:creationId xmlns:p14="http://schemas.microsoft.com/office/powerpoint/2010/main" val="3353250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130949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3405806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7" name="矩形 6"/>
          <p:cNvSpPr/>
          <p:nvPr userDrawn="1"/>
        </p:nvSpPr>
        <p:spPr>
          <a:xfrm>
            <a:off x="575733" y="838200"/>
            <a:ext cx="11023600" cy="3683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800"/>
          </a:p>
        </p:txBody>
      </p:sp>
      <p:sp>
        <p:nvSpPr>
          <p:cNvPr id="8" name="矩形 7"/>
          <p:cNvSpPr/>
          <p:nvPr userDrawn="1"/>
        </p:nvSpPr>
        <p:spPr>
          <a:xfrm>
            <a:off x="9095192" y="5981700"/>
            <a:ext cx="2867104" cy="8763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800"/>
          </a:p>
        </p:txBody>
      </p:sp>
      <p:sp>
        <p:nvSpPr>
          <p:cNvPr id="10" name="圆角矩形 9"/>
          <p:cNvSpPr/>
          <p:nvPr userDrawn="1"/>
        </p:nvSpPr>
        <p:spPr>
          <a:xfrm>
            <a:off x="668867" y="1163389"/>
            <a:ext cx="10854267" cy="1389529"/>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1800"/>
          </a:p>
        </p:txBody>
      </p:sp>
      <p:sp>
        <p:nvSpPr>
          <p:cNvPr id="3" name="椭圆 2"/>
          <p:cNvSpPr/>
          <p:nvPr userDrawn="1"/>
        </p:nvSpPr>
        <p:spPr>
          <a:xfrm>
            <a:off x="251532" y="6346270"/>
            <a:ext cx="1603773" cy="511731"/>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800"/>
          </a:p>
        </p:txBody>
      </p:sp>
    </p:spTree>
    <p:extLst>
      <p:ext uri="{BB962C8B-B14F-4D97-AF65-F5344CB8AC3E}">
        <p14:creationId xmlns:p14="http://schemas.microsoft.com/office/powerpoint/2010/main" val="722251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F5E439-9712-444E-B084-8AB5F5D5D905}" type="slidenum">
              <a:rPr lang="zh-CN" altLang="en-US" smtClean="0"/>
              <a:pPr/>
              <a:t>‹#›</a:t>
            </a:fld>
            <a:endParaRPr lang="zh-CN" altLang="en-US"/>
          </a:p>
        </p:txBody>
      </p:sp>
    </p:spTree>
    <p:extLst>
      <p:ext uri="{BB962C8B-B14F-4D97-AF65-F5344CB8AC3E}">
        <p14:creationId xmlns:p14="http://schemas.microsoft.com/office/powerpoint/2010/main" val="88462328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5E439-9712-444E-B084-8AB5F5D5D905}" type="slidenum">
              <a:rPr lang="zh-CN" altLang="en-US" smtClean="0"/>
              <a:pPr/>
              <a:t>‹#›</a:t>
            </a:fld>
            <a:endParaRPr lang="zh-CN" altLang="en-US"/>
          </a:p>
        </p:txBody>
      </p:sp>
    </p:spTree>
    <p:extLst>
      <p:ext uri="{BB962C8B-B14F-4D97-AF65-F5344CB8AC3E}">
        <p14:creationId xmlns:p14="http://schemas.microsoft.com/office/powerpoint/2010/main" val="13348435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5E439-9712-444E-B084-8AB5F5D5D905}" type="slidenum">
              <a:rPr lang="zh-CN" altLang="en-US" smtClean="0"/>
              <a:pPr/>
              <a:t>‹#›</a:t>
            </a:fld>
            <a:endParaRPr lang="zh-CN" altLang="en-US"/>
          </a:p>
        </p:txBody>
      </p:sp>
    </p:spTree>
    <p:extLst>
      <p:ext uri="{BB962C8B-B14F-4D97-AF65-F5344CB8AC3E}">
        <p14:creationId xmlns:p14="http://schemas.microsoft.com/office/powerpoint/2010/main" val="419708072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ntents" userDrawn="1">
  <p:cSld name="contents">
    <p:spTree>
      <p:nvGrpSpPr>
        <p:cNvPr id="1" name="Shape 15"/>
        <p:cNvGrpSpPr/>
        <p:nvPr/>
      </p:nvGrpSpPr>
      <p:grpSpPr>
        <a:xfrm>
          <a:off x="0" y="0"/>
          <a:ext cx="0" cy="0"/>
          <a:chOff x="0" y="0"/>
          <a:chExt cx="0" cy="0"/>
        </a:xfrm>
      </p:grpSpPr>
      <p:sp>
        <p:nvSpPr>
          <p:cNvPr id="19" name="Google Shape;19;p18"/>
          <p:cNvSpPr txBox="1">
            <a:spLocks noGrp="1"/>
          </p:cNvSpPr>
          <p:nvPr>
            <p:ph type="body" idx="2"/>
          </p:nvPr>
        </p:nvSpPr>
        <p:spPr>
          <a:xfrm>
            <a:off x="257423" y="260221"/>
            <a:ext cx="11658352" cy="591782"/>
          </a:xfrm>
          <a:prstGeom prst="rect">
            <a:avLst/>
          </a:prstGeom>
          <a:noFill/>
          <a:ln>
            <a:noFill/>
          </a:ln>
        </p:spPr>
        <p:txBody>
          <a:bodyPr spcFirstLastPara="1" wrap="square" lIns="71425" tIns="71425" rIns="71425" bIns="71425" anchor="ctr" anchorCtr="0">
            <a:noAutofit/>
          </a:bodyPr>
          <a:lstStyle>
            <a:lvl1pPr marL="304793" lvl="0" indent="-152396" algn="l">
              <a:lnSpc>
                <a:spcPct val="100000"/>
              </a:lnSpc>
              <a:spcBef>
                <a:spcPts val="800"/>
              </a:spcBef>
              <a:spcAft>
                <a:spcPts val="0"/>
              </a:spcAft>
              <a:buClr>
                <a:srgbClr val="FFFFFF"/>
              </a:buClr>
              <a:buSzPts val="1800"/>
              <a:buNone/>
              <a:defRPr sz="4000">
                <a:solidFill>
                  <a:schemeClr val="tx1"/>
                </a:solidFill>
              </a:defRPr>
            </a:lvl1pPr>
            <a:lvl2pPr marL="609585" lvl="1" indent="-228595" algn="l">
              <a:lnSpc>
                <a:spcPct val="100000"/>
              </a:lnSpc>
              <a:spcBef>
                <a:spcPts val="800"/>
              </a:spcBef>
              <a:spcAft>
                <a:spcPts val="0"/>
              </a:spcAft>
              <a:buClr>
                <a:srgbClr val="FFFFFF"/>
              </a:buClr>
              <a:buSzPts val="1800"/>
              <a:buChar char="-"/>
              <a:defRPr/>
            </a:lvl2pPr>
            <a:lvl3pPr marL="914377" lvl="2" indent="-228595" algn="l">
              <a:lnSpc>
                <a:spcPct val="100000"/>
              </a:lnSpc>
              <a:spcBef>
                <a:spcPts val="800"/>
              </a:spcBef>
              <a:spcAft>
                <a:spcPts val="0"/>
              </a:spcAft>
              <a:buClr>
                <a:srgbClr val="FFFFFF"/>
              </a:buClr>
              <a:buSzPts val="1800"/>
              <a:buChar char="•"/>
              <a:defRPr/>
            </a:lvl3pPr>
            <a:lvl4pPr marL="1219170" lvl="3" indent="-228595" algn="l">
              <a:lnSpc>
                <a:spcPct val="100000"/>
              </a:lnSpc>
              <a:spcBef>
                <a:spcPts val="800"/>
              </a:spcBef>
              <a:spcAft>
                <a:spcPts val="0"/>
              </a:spcAft>
              <a:buClr>
                <a:srgbClr val="FFFFFF"/>
              </a:buClr>
              <a:buSzPts val="1800"/>
              <a:buChar char="-"/>
              <a:defRPr/>
            </a:lvl4pPr>
            <a:lvl5pPr marL="1523962" lvl="4" indent="-228595" algn="l">
              <a:lnSpc>
                <a:spcPct val="100000"/>
              </a:lnSpc>
              <a:spcBef>
                <a:spcPts val="800"/>
              </a:spcBef>
              <a:spcAft>
                <a:spcPts val="0"/>
              </a:spcAft>
              <a:buClr>
                <a:srgbClr val="FFFFFF"/>
              </a:buClr>
              <a:buSzPts val="1800"/>
              <a:buChar char="•"/>
              <a:defRPr/>
            </a:lvl5pPr>
            <a:lvl6pPr marL="1828755" lvl="5" indent="-152396" algn="l">
              <a:lnSpc>
                <a:spcPct val="100000"/>
              </a:lnSpc>
              <a:spcBef>
                <a:spcPts val="800"/>
              </a:spcBef>
              <a:spcAft>
                <a:spcPts val="0"/>
              </a:spcAft>
              <a:buClr>
                <a:srgbClr val="FFFFFF"/>
              </a:buClr>
              <a:buSzPts val="1800"/>
              <a:buNone/>
              <a:defRPr/>
            </a:lvl6pPr>
            <a:lvl7pPr marL="2133547" lvl="6" indent="-152396" algn="l">
              <a:lnSpc>
                <a:spcPct val="100000"/>
              </a:lnSpc>
              <a:spcBef>
                <a:spcPts val="800"/>
              </a:spcBef>
              <a:spcAft>
                <a:spcPts val="0"/>
              </a:spcAft>
              <a:buClr>
                <a:srgbClr val="FFFFFF"/>
              </a:buClr>
              <a:buSzPts val="1800"/>
              <a:buNone/>
              <a:defRPr/>
            </a:lvl7pPr>
            <a:lvl8pPr marL="2438339" lvl="7" indent="-152396" algn="l">
              <a:lnSpc>
                <a:spcPct val="100000"/>
              </a:lnSpc>
              <a:spcBef>
                <a:spcPts val="800"/>
              </a:spcBef>
              <a:spcAft>
                <a:spcPts val="0"/>
              </a:spcAft>
              <a:buClr>
                <a:srgbClr val="FFFFFF"/>
              </a:buClr>
              <a:buSzPts val="1800"/>
              <a:buNone/>
              <a:defRPr/>
            </a:lvl8pPr>
            <a:lvl9pPr marL="2743132" lvl="8" indent="-152396" algn="l">
              <a:lnSpc>
                <a:spcPct val="100000"/>
              </a:lnSpc>
              <a:spcBef>
                <a:spcPts val="800"/>
              </a:spcBef>
              <a:spcAft>
                <a:spcPts val="0"/>
              </a:spcAft>
              <a:buClr>
                <a:srgbClr val="FFFFFF"/>
              </a:buClr>
              <a:buSzPts val="1800"/>
              <a:buNone/>
              <a:defRPr/>
            </a:lvl9pPr>
          </a:lstStyle>
          <a:p>
            <a:pPr lvl="0"/>
            <a:endParaRPr lang="en-GB" dirty="0"/>
          </a:p>
        </p:txBody>
      </p:sp>
      <p:sp>
        <p:nvSpPr>
          <p:cNvPr id="20" name="Google Shape;20;p18"/>
          <p:cNvSpPr txBox="1">
            <a:spLocks noGrp="1"/>
          </p:cNvSpPr>
          <p:nvPr>
            <p:ph type="sldNum" idx="12"/>
          </p:nvPr>
        </p:nvSpPr>
        <p:spPr>
          <a:xfrm>
            <a:off x="5937704" y="6560208"/>
            <a:ext cx="316592" cy="595779"/>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9pPr>
          </a:lstStyle>
          <a:p>
            <a:fld id="{F2808A62-48F8-4E48-A5E9-49DFBF34D271}" type="slidenum">
              <a:rPr lang="en-US" smtClean="0"/>
              <a:pPr/>
              <a:t>‹#›</a:t>
            </a:fld>
            <a:endParaRPr lang="en-US" sz="1600">
              <a:solidFill>
                <a:srgbClr val="888888"/>
              </a:solidFill>
              <a:latin typeface="Calibri"/>
              <a:ea typeface="Calibri"/>
              <a:cs typeface="Calibri"/>
              <a:sym typeface="Calibri"/>
            </a:endParaRPr>
          </a:p>
        </p:txBody>
      </p:sp>
      <p:sp>
        <p:nvSpPr>
          <p:cNvPr id="5" name="Content Placeholder 4">
            <a:extLst>
              <a:ext uri="{FF2B5EF4-FFF2-40B4-BE49-F238E27FC236}">
                <a16:creationId xmlns:a16="http://schemas.microsoft.com/office/drawing/2014/main" id="{12247BBD-7EA6-0340-A21D-A3843A58CB48}"/>
              </a:ext>
            </a:extLst>
          </p:cNvPr>
          <p:cNvSpPr>
            <a:spLocks noGrp="1"/>
          </p:cNvSpPr>
          <p:nvPr>
            <p:ph sz="quarter" idx="13"/>
          </p:nvPr>
        </p:nvSpPr>
        <p:spPr>
          <a:xfrm>
            <a:off x="257425" y="1111265"/>
            <a:ext cx="11658352" cy="5393531"/>
          </a:xfrm>
        </p:spPr>
        <p:txBody>
          <a:bodyPr>
            <a:normAutofit/>
          </a:bodyPr>
          <a:lstStyle>
            <a:lvl1pPr>
              <a:defRPr sz="2400"/>
            </a:lvl1pPr>
            <a:lvl2pPr>
              <a:defRPr sz="2200"/>
            </a:lvl2pPr>
            <a:lvl3pPr>
              <a:defRPr sz="18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E" dirty="0"/>
          </a:p>
        </p:txBody>
      </p:sp>
    </p:spTree>
    <p:extLst>
      <p:ext uri="{BB962C8B-B14F-4D97-AF65-F5344CB8AC3E}">
        <p14:creationId xmlns:p14="http://schemas.microsoft.com/office/powerpoint/2010/main" val="404682200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s" userDrawn="1">
  <p:cSld name="1_contents">
    <p:spTree>
      <p:nvGrpSpPr>
        <p:cNvPr id="1" name="Shape 15"/>
        <p:cNvGrpSpPr/>
        <p:nvPr/>
      </p:nvGrpSpPr>
      <p:grpSpPr>
        <a:xfrm>
          <a:off x="0" y="0"/>
          <a:ext cx="0" cy="0"/>
          <a:chOff x="0" y="0"/>
          <a:chExt cx="0" cy="0"/>
        </a:xfrm>
      </p:grpSpPr>
      <p:sp>
        <p:nvSpPr>
          <p:cNvPr id="19" name="Google Shape;19;p18"/>
          <p:cNvSpPr txBox="1">
            <a:spLocks noGrp="1"/>
          </p:cNvSpPr>
          <p:nvPr>
            <p:ph type="body" idx="2"/>
          </p:nvPr>
        </p:nvSpPr>
        <p:spPr>
          <a:xfrm>
            <a:off x="257424" y="260221"/>
            <a:ext cx="11677154" cy="591782"/>
          </a:xfrm>
          <a:prstGeom prst="rect">
            <a:avLst/>
          </a:prstGeom>
          <a:noFill/>
          <a:ln>
            <a:noFill/>
          </a:ln>
        </p:spPr>
        <p:txBody>
          <a:bodyPr spcFirstLastPara="1" wrap="square" lIns="71425" tIns="71425" rIns="71425" bIns="71425" anchor="ctr" anchorCtr="0">
            <a:noAutofit/>
          </a:bodyPr>
          <a:lstStyle>
            <a:lvl1pPr marL="304793" lvl="0" indent="-152396" algn="l">
              <a:lnSpc>
                <a:spcPct val="100000"/>
              </a:lnSpc>
              <a:spcBef>
                <a:spcPts val="800"/>
              </a:spcBef>
              <a:spcAft>
                <a:spcPts val="0"/>
              </a:spcAft>
              <a:buClr>
                <a:srgbClr val="FFFFFF"/>
              </a:buClr>
              <a:buSzPts val="1800"/>
              <a:buNone/>
              <a:defRPr sz="4000">
                <a:solidFill>
                  <a:schemeClr val="tx1"/>
                </a:solidFill>
              </a:defRPr>
            </a:lvl1pPr>
            <a:lvl2pPr marL="609585" lvl="1" indent="-228595" algn="l">
              <a:lnSpc>
                <a:spcPct val="100000"/>
              </a:lnSpc>
              <a:spcBef>
                <a:spcPts val="800"/>
              </a:spcBef>
              <a:spcAft>
                <a:spcPts val="0"/>
              </a:spcAft>
              <a:buClr>
                <a:srgbClr val="FFFFFF"/>
              </a:buClr>
              <a:buSzPts val="1800"/>
              <a:buChar char="-"/>
              <a:defRPr/>
            </a:lvl2pPr>
            <a:lvl3pPr marL="914377" lvl="2" indent="-228595" algn="l">
              <a:lnSpc>
                <a:spcPct val="100000"/>
              </a:lnSpc>
              <a:spcBef>
                <a:spcPts val="800"/>
              </a:spcBef>
              <a:spcAft>
                <a:spcPts val="0"/>
              </a:spcAft>
              <a:buClr>
                <a:srgbClr val="FFFFFF"/>
              </a:buClr>
              <a:buSzPts val="1800"/>
              <a:buChar char="•"/>
              <a:defRPr/>
            </a:lvl3pPr>
            <a:lvl4pPr marL="1219170" lvl="3" indent="-228595" algn="l">
              <a:lnSpc>
                <a:spcPct val="100000"/>
              </a:lnSpc>
              <a:spcBef>
                <a:spcPts val="800"/>
              </a:spcBef>
              <a:spcAft>
                <a:spcPts val="0"/>
              </a:spcAft>
              <a:buClr>
                <a:srgbClr val="FFFFFF"/>
              </a:buClr>
              <a:buSzPts val="1800"/>
              <a:buChar char="-"/>
              <a:defRPr/>
            </a:lvl4pPr>
            <a:lvl5pPr marL="1523962" lvl="4" indent="-228595" algn="l">
              <a:lnSpc>
                <a:spcPct val="100000"/>
              </a:lnSpc>
              <a:spcBef>
                <a:spcPts val="800"/>
              </a:spcBef>
              <a:spcAft>
                <a:spcPts val="0"/>
              </a:spcAft>
              <a:buClr>
                <a:srgbClr val="FFFFFF"/>
              </a:buClr>
              <a:buSzPts val="1800"/>
              <a:buChar char="•"/>
              <a:defRPr/>
            </a:lvl5pPr>
            <a:lvl6pPr marL="1828755" lvl="5" indent="-152396" algn="l">
              <a:lnSpc>
                <a:spcPct val="100000"/>
              </a:lnSpc>
              <a:spcBef>
                <a:spcPts val="800"/>
              </a:spcBef>
              <a:spcAft>
                <a:spcPts val="0"/>
              </a:spcAft>
              <a:buClr>
                <a:srgbClr val="FFFFFF"/>
              </a:buClr>
              <a:buSzPts val="1800"/>
              <a:buNone/>
              <a:defRPr/>
            </a:lvl6pPr>
            <a:lvl7pPr marL="2133547" lvl="6" indent="-152396" algn="l">
              <a:lnSpc>
                <a:spcPct val="100000"/>
              </a:lnSpc>
              <a:spcBef>
                <a:spcPts val="800"/>
              </a:spcBef>
              <a:spcAft>
                <a:spcPts val="0"/>
              </a:spcAft>
              <a:buClr>
                <a:srgbClr val="FFFFFF"/>
              </a:buClr>
              <a:buSzPts val="1800"/>
              <a:buNone/>
              <a:defRPr/>
            </a:lvl7pPr>
            <a:lvl8pPr marL="2438339" lvl="7" indent="-152396" algn="l">
              <a:lnSpc>
                <a:spcPct val="100000"/>
              </a:lnSpc>
              <a:spcBef>
                <a:spcPts val="800"/>
              </a:spcBef>
              <a:spcAft>
                <a:spcPts val="0"/>
              </a:spcAft>
              <a:buClr>
                <a:srgbClr val="FFFFFF"/>
              </a:buClr>
              <a:buSzPts val="1800"/>
              <a:buNone/>
              <a:defRPr/>
            </a:lvl8pPr>
            <a:lvl9pPr marL="2743132" lvl="8" indent="-152396" algn="l">
              <a:lnSpc>
                <a:spcPct val="100000"/>
              </a:lnSpc>
              <a:spcBef>
                <a:spcPts val="800"/>
              </a:spcBef>
              <a:spcAft>
                <a:spcPts val="0"/>
              </a:spcAft>
              <a:buClr>
                <a:srgbClr val="FFFFFF"/>
              </a:buClr>
              <a:buSzPts val="1800"/>
              <a:buNone/>
              <a:defRPr/>
            </a:lvl9pPr>
          </a:lstStyle>
          <a:p>
            <a:pPr lvl="0"/>
            <a:endParaRPr lang="en-GB" dirty="0"/>
          </a:p>
        </p:txBody>
      </p:sp>
      <p:sp>
        <p:nvSpPr>
          <p:cNvPr id="20" name="Google Shape;20;p18"/>
          <p:cNvSpPr txBox="1">
            <a:spLocks noGrp="1"/>
          </p:cNvSpPr>
          <p:nvPr>
            <p:ph type="sldNum" idx="12"/>
          </p:nvPr>
        </p:nvSpPr>
        <p:spPr>
          <a:xfrm>
            <a:off x="5937704" y="6560208"/>
            <a:ext cx="316592" cy="595779"/>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1467"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sz="1600">
              <a:solidFill>
                <a:srgbClr val="888888"/>
              </a:solidFill>
              <a:latin typeface="Calibri"/>
              <a:ea typeface="Calibri"/>
              <a:cs typeface="Calibri"/>
              <a:sym typeface="Calibri"/>
            </a:endParaRPr>
          </a:p>
        </p:txBody>
      </p:sp>
      <p:sp>
        <p:nvSpPr>
          <p:cNvPr id="5" name="Content Placeholder 4">
            <a:extLst>
              <a:ext uri="{FF2B5EF4-FFF2-40B4-BE49-F238E27FC236}">
                <a16:creationId xmlns:a16="http://schemas.microsoft.com/office/drawing/2014/main" id="{12247BBD-7EA6-0340-A21D-A3843A58CB48}"/>
              </a:ext>
            </a:extLst>
          </p:cNvPr>
          <p:cNvSpPr>
            <a:spLocks noGrp="1"/>
          </p:cNvSpPr>
          <p:nvPr>
            <p:ph sz="quarter" idx="13"/>
          </p:nvPr>
        </p:nvSpPr>
        <p:spPr>
          <a:xfrm>
            <a:off x="257425" y="1111265"/>
            <a:ext cx="5764758" cy="5393531"/>
          </a:xfrm>
        </p:spPr>
        <p:txBody>
          <a:bodyPr>
            <a:normAutofit/>
          </a:bodyPr>
          <a:lstStyle>
            <a:lvl1pPr>
              <a:defRPr sz="2200"/>
            </a:lvl1pPr>
            <a:lvl2pPr>
              <a:defRPr sz="2000"/>
            </a:lvl2pPr>
            <a:lvl3pPr>
              <a:defRPr sz="16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E" dirty="0"/>
          </a:p>
        </p:txBody>
      </p:sp>
      <p:sp>
        <p:nvSpPr>
          <p:cNvPr id="11" name="Content Placeholder 4">
            <a:extLst>
              <a:ext uri="{FF2B5EF4-FFF2-40B4-BE49-F238E27FC236}">
                <a16:creationId xmlns:a16="http://schemas.microsoft.com/office/drawing/2014/main" id="{14460F50-44BF-0243-AC2C-3471536FDC14}"/>
              </a:ext>
            </a:extLst>
          </p:cNvPr>
          <p:cNvSpPr>
            <a:spLocks noGrp="1"/>
          </p:cNvSpPr>
          <p:nvPr>
            <p:ph sz="quarter" idx="14"/>
          </p:nvPr>
        </p:nvSpPr>
        <p:spPr>
          <a:xfrm>
            <a:off x="6169820" y="1111265"/>
            <a:ext cx="5764758" cy="5393531"/>
          </a:xfrm>
        </p:spPr>
        <p:txBody>
          <a:bodyPr>
            <a:normAutofit/>
          </a:bodyPr>
          <a:lstStyle>
            <a:lvl1pPr>
              <a:defRPr sz="2200"/>
            </a:lvl1pPr>
            <a:lvl2pPr>
              <a:defRPr sz="2000"/>
            </a:lvl2pPr>
            <a:lvl3pPr>
              <a:defRPr sz="16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E" dirty="0"/>
          </a:p>
        </p:txBody>
      </p:sp>
    </p:spTree>
    <p:extLst>
      <p:ext uri="{BB962C8B-B14F-4D97-AF65-F5344CB8AC3E}">
        <p14:creationId xmlns:p14="http://schemas.microsoft.com/office/powerpoint/2010/main" val="209143368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5E439-9712-444E-B084-8AB5F5D5D905}" type="slidenum">
              <a:rPr lang="zh-CN" altLang="en-US" smtClean="0"/>
              <a:pPr/>
              <a:t>‹#›</a:t>
            </a:fld>
            <a:endParaRPr lang="zh-CN" altLang="en-US"/>
          </a:p>
        </p:txBody>
      </p:sp>
    </p:spTree>
    <p:extLst>
      <p:ext uri="{BB962C8B-B14F-4D97-AF65-F5344CB8AC3E}">
        <p14:creationId xmlns:p14="http://schemas.microsoft.com/office/powerpoint/2010/main" val="66334330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5E439-9712-444E-B084-8AB5F5D5D905}" type="slidenum">
              <a:rPr lang="zh-CN" altLang="en-US" smtClean="0"/>
              <a:pPr/>
              <a:t>‹#›</a:t>
            </a:fld>
            <a:endParaRPr lang="zh-CN" altLang="en-US"/>
          </a:p>
        </p:txBody>
      </p:sp>
    </p:spTree>
    <p:extLst>
      <p:ext uri="{BB962C8B-B14F-4D97-AF65-F5344CB8AC3E}">
        <p14:creationId xmlns:p14="http://schemas.microsoft.com/office/powerpoint/2010/main" val="34557815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5E439-9712-444E-B084-8AB5F5D5D905}" type="slidenum">
              <a:rPr lang="zh-CN" altLang="en-US" smtClean="0"/>
              <a:pPr/>
              <a:t>‹#›</a:t>
            </a:fld>
            <a:endParaRPr lang="zh-CN" altLang="en-US"/>
          </a:p>
        </p:txBody>
      </p:sp>
    </p:spTree>
    <p:extLst>
      <p:ext uri="{BB962C8B-B14F-4D97-AF65-F5344CB8AC3E}">
        <p14:creationId xmlns:p14="http://schemas.microsoft.com/office/powerpoint/2010/main" val="30392165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F5E439-9712-444E-B084-8AB5F5D5D905}" type="slidenum">
              <a:rPr lang="zh-CN" altLang="en-US" smtClean="0"/>
              <a:pPr/>
              <a:t>‹#›</a:t>
            </a:fld>
            <a:endParaRPr lang="zh-CN" altLang="en-US"/>
          </a:p>
        </p:txBody>
      </p:sp>
    </p:spTree>
    <p:extLst>
      <p:ext uri="{BB962C8B-B14F-4D97-AF65-F5344CB8AC3E}">
        <p14:creationId xmlns:p14="http://schemas.microsoft.com/office/powerpoint/2010/main" val="136477481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F5E439-9712-444E-B084-8AB5F5D5D905}" type="slidenum">
              <a:rPr lang="zh-CN" altLang="en-US" smtClean="0"/>
              <a:pPr/>
              <a:t>‹#›</a:t>
            </a:fld>
            <a:endParaRPr lang="zh-CN" altLang="en-US"/>
          </a:p>
        </p:txBody>
      </p:sp>
    </p:spTree>
    <p:extLst>
      <p:ext uri="{BB962C8B-B14F-4D97-AF65-F5344CB8AC3E}">
        <p14:creationId xmlns:p14="http://schemas.microsoft.com/office/powerpoint/2010/main" val="30047663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F5E439-9712-444E-B084-8AB5F5D5D905}" type="slidenum">
              <a:rPr lang="zh-CN" altLang="en-US" smtClean="0"/>
              <a:pPr/>
              <a:t>‹#›</a:t>
            </a:fld>
            <a:endParaRPr lang="zh-CN" altLang="en-US"/>
          </a:p>
        </p:txBody>
      </p:sp>
    </p:spTree>
    <p:extLst>
      <p:ext uri="{BB962C8B-B14F-4D97-AF65-F5344CB8AC3E}">
        <p14:creationId xmlns:p14="http://schemas.microsoft.com/office/powerpoint/2010/main" val="421059933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F5E439-9712-444E-B084-8AB5F5D5D905}" type="slidenum">
              <a:rPr lang="zh-CN" altLang="en-US" smtClean="0"/>
              <a:pPr/>
              <a:t>‹#›</a:t>
            </a:fld>
            <a:endParaRPr lang="zh-CN" altLang="en-US"/>
          </a:p>
        </p:txBody>
      </p:sp>
    </p:spTree>
    <p:extLst>
      <p:ext uri="{BB962C8B-B14F-4D97-AF65-F5344CB8AC3E}">
        <p14:creationId xmlns:p14="http://schemas.microsoft.com/office/powerpoint/2010/main" val="219814262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F5E439-9712-444E-B084-8AB5F5D5D905}" type="slidenum">
              <a:rPr lang="zh-CN" altLang="en-US" smtClean="0"/>
              <a:pPr/>
              <a:t>‹#›</a:t>
            </a:fld>
            <a:endParaRPr lang="zh-CN" altLang="en-US"/>
          </a:p>
        </p:txBody>
      </p:sp>
    </p:spTree>
    <p:extLst>
      <p:ext uri="{BB962C8B-B14F-4D97-AF65-F5344CB8AC3E}">
        <p14:creationId xmlns:p14="http://schemas.microsoft.com/office/powerpoint/2010/main" val="222510558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95390"/>
            <a:ext cx="10515600" cy="83331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97356"/>
            <a:ext cx="10515600" cy="48796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9/12/23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5E439-9712-444E-B084-8AB5F5D5D905}" type="slidenum">
              <a:rPr lang="zh-CN" altLang="en-US" smtClean="0"/>
              <a:pPr/>
              <a:t>‹#›</a:t>
            </a:fld>
            <a:endParaRPr lang="zh-CN" altLang="en-US"/>
          </a:p>
        </p:txBody>
      </p:sp>
      <p:cxnSp>
        <p:nvCxnSpPr>
          <p:cNvPr id="7" name="直接连接符 7">
            <a:extLst>
              <a:ext uri="{FF2B5EF4-FFF2-40B4-BE49-F238E27FC236}">
                <a16:creationId xmlns:a16="http://schemas.microsoft.com/office/drawing/2014/main" id="{18F77D54-4B79-8740-BA0C-FA023FB16352}"/>
              </a:ext>
            </a:extLst>
          </p:cNvPr>
          <p:cNvCxnSpPr/>
          <p:nvPr userDrawn="1"/>
        </p:nvCxnSpPr>
        <p:spPr>
          <a:xfrm>
            <a:off x="711200" y="1028700"/>
            <a:ext cx="10778067" cy="0"/>
          </a:xfrm>
          <a:prstGeom prst="line">
            <a:avLst/>
          </a:prstGeom>
          <a:ln w="381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1744290"/>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5" r:id="rId13"/>
    <p:sldLayoutId id="2147483686" r:id="rId14"/>
  </p:sldLayoutIdLst>
  <p:hf hdr="0" ftr="0" dt="0"/>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hyperlink" Target="http://www.gdprtoons.com/2017/09/right-to-erasure-right-to-be-forgotten.html" TargetMode="External"/><Relationship Id="rId13" Type="http://schemas.openxmlformats.org/officeDocument/2006/relationships/hyperlink" Target="https://support.google.com/legal/answer/10769224?hl=en" TargetMode="External"/><Relationship Id="rId3" Type="http://schemas.openxmlformats.org/officeDocument/2006/relationships/image" Target="../media/image9.jpeg"/><Relationship Id="rId7" Type="http://schemas.openxmlformats.org/officeDocument/2006/relationships/image" Target="../media/image43.png"/><Relationship Id="rId12"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hyperlink" Target="https://www.google.com/webmasters/tools/legal-removal-request?complaint_type=rtbf&amp;visit_id=637202230061146146-20083139&amp;rd=1" TargetMode="External"/><Relationship Id="rId5" Type="http://schemas.openxmlformats.org/officeDocument/2006/relationships/image" Target="../media/image11.png"/><Relationship Id="rId10" Type="http://schemas.openxmlformats.org/officeDocument/2006/relationships/hyperlink" Target="https://www.adventuresincorporatecompliance.com/2020/02/complying-with-data-subject-requests-back-to-the-basics/" TargetMode="External"/><Relationship Id="rId4" Type="http://schemas.openxmlformats.org/officeDocument/2006/relationships/image" Target="../media/image10.jpeg"/><Relationship Id="rId9" Type="http://schemas.openxmlformats.org/officeDocument/2006/relationships/image" Target="../media/image44.jpe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8.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0.png"/><Relationship Id="rId7"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0.png"/><Relationship Id="rId7" Type="http://schemas.openxmlformats.org/officeDocument/2006/relationships/image" Target="../media/image49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550.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NULL"/><Relationship Id="rId7" Type="http://schemas.openxmlformats.org/officeDocument/2006/relationships/image" Target="../media/image840.png"/><Relationship Id="rId12"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60.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NULL"/><Relationship Id="rId12"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3.xml"/><Relationship Id="rId11" Type="http://schemas.openxmlformats.org/officeDocument/2006/relationships/image" Target="../media/image95.png"/><Relationship Id="rId10" Type="http://schemas.openxmlformats.org/officeDocument/2006/relationships/image" Target="../media/image94.png"/><Relationship Id="rId4" Type="http://schemas.openxmlformats.org/officeDocument/2006/relationships/image" Target="../media/image92.png"/><Relationship Id="rId9"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02.png"/><Relationship Id="rId7"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66.PNG"/><Relationship Id="rId10" Type="http://schemas.openxmlformats.org/officeDocument/2006/relationships/image" Target="../media/image98.png"/><Relationship Id="rId4" Type="http://schemas.openxmlformats.org/officeDocument/2006/relationships/image" Target="../media/image99.png"/><Relationship Id="rId9"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210.png"/></Relationships>
</file>

<file path=ppt/slides/_rels/slide47.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image" Target="../media/image310.png"/><Relationship Id="rId18" Type="http://schemas.microsoft.com/office/2014/relationships/chartEx" Target="../charts/chartEx6.xml"/><Relationship Id="rId3" Type="http://schemas.openxmlformats.org/officeDocument/2006/relationships/image" Target="../media/image230.png"/><Relationship Id="rId21" Type="http://schemas.microsoft.com/office/2014/relationships/chartEx" Target="../charts/chartEx8.xml"/><Relationship Id="rId7" Type="http://schemas.openxmlformats.org/officeDocument/2006/relationships/image" Target="../media/image270.png"/><Relationship Id="rId12" Type="http://schemas.microsoft.com/office/2014/relationships/chartEx" Target="../charts/chartEx2.xml"/><Relationship Id="rId17" Type="http://schemas.microsoft.com/office/2014/relationships/chartEx" Target="../charts/chartEx5.xml"/><Relationship Id="rId2" Type="http://schemas.openxmlformats.org/officeDocument/2006/relationships/notesSlide" Target="../notesSlides/notesSlide47.xml"/><Relationship Id="rId16" Type="http://schemas.microsoft.com/office/2014/relationships/chartEx" Target="../charts/chartEx4.xml"/><Relationship Id="rId20" Type="http://schemas.openxmlformats.org/officeDocument/2006/relationships/image" Target="../media/image330.png"/><Relationship Id="rId1" Type="http://schemas.openxmlformats.org/officeDocument/2006/relationships/slideLayout" Target="../slideLayouts/slideLayout3.xml"/><Relationship Id="rId6" Type="http://schemas.openxmlformats.org/officeDocument/2006/relationships/image" Target="../media/image73.svg"/><Relationship Id="rId11" Type="http://schemas.openxmlformats.org/officeDocument/2006/relationships/image" Target="../media/image301.png"/><Relationship Id="rId24" Type="http://schemas.openxmlformats.org/officeDocument/2006/relationships/image" Target="../media/image350.png"/><Relationship Id="rId5" Type="http://schemas.openxmlformats.org/officeDocument/2006/relationships/image" Target="../media/image72.png"/><Relationship Id="rId15" Type="http://schemas.openxmlformats.org/officeDocument/2006/relationships/image" Target="../media/image320.png"/><Relationship Id="rId23" Type="http://schemas.openxmlformats.org/officeDocument/2006/relationships/image" Target="../media/image38.png"/><Relationship Id="rId10" Type="http://schemas.microsoft.com/office/2014/relationships/chartEx" Target="../charts/chartEx1.xml"/><Relationship Id="rId19" Type="http://schemas.microsoft.com/office/2014/relationships/chartEx" Target="../charts/chartEx7.xml"/><Relationship Id="rId4" Type="http://schemas.openxmlformats.org/officeDocument/2006/relationships/image" Target="../media/image240.png"/><Relationship Id="rId9" Type="http://schemas.openxmlformats.org/officeDocument/2006/relationships/image" Target="../media/image290.png"/><Relationship Id="rId14" Type="http://schemas.microsoft.com/office/2014/relationships/chartEx" Target="../charts/chartEx3.xml"/><Relationship Id="rId22" Type="http://schemas.openxmlformats.org/officeDocument/2006/relationships/image" Target="../media/image340.png"/></Relationships>
</file>

<file path=ppt/slides/_rels/slide48.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360.png"/><Relationship Id="rId7" Type="http://schemas.openxmlformats.org/officeDocument/2006/relationships/image" Target="../media/image410.png"/><Relationship Id="rId12" Type="http://schemas.openxmlformats.org/officeDocument/2006/relationships/image" Target="../media/image440.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390.png"/><Relationship Id="rId11" Type="http://schemas.openxmlformats.org/officeDocument/2006/relationships/image" Target="../media/image430.png"/><Relationship Id="rId5" Type="http://schemas.openxmlformats.org/officeDocument/2006/relationships/image" Target="../media/image380.png"/><Relationship Id="rId10" Type="http://schemas.openxmlformats.org/officeDocument/2006/relationships/image" Target="../media/image420.png"/><Relationship Id="rId4" Type="http://schemas.openxmlformats.org/officeDocument/2006/relationships/image" Target="../media/image370.png"/><Relationship Id="rId9" Type="http://schemas.openxmlformats.org/officeDocument/2006/relationships/image" Target="../media/image620.png"/></Relationships>
</file>

<file path=ppt/slides/_rels/slide49.xml.rels><?xml version="1.0" encoding="UTF-8" standalone="yes"?>
<Relationships xmlns="http://schemas.openxmlformats.org/package/2006/relationships"><Relationship Id="rId8" Type="http://schemas.openxmlformats.org/officeDocument/2006/relationships/image" Target="../media/image460.png"/><Relationship Id="rId13" Type="http://schemas.microsoft.com/office/2014/relationships/chartEx" Target="../charts/chartEx12.xml"/><Relationship Id="rId18" Type="http://schemas.openxmlformats.org/officeDocument/2006/relationships/image" Target="../media/image491.png"/><Relationship Id="rId3" Type="http://schemas.microsoft.com/office/2014/relationships/chartEx" Target="../charts/chartEx9.xml"/><Relationship Id="rId21" Type="http://schemas.openxmlformats.org/officeDocument/2006/relationships/image" Target="../media/image38.png"/><Relationship Id="rId7" Type="http://schemas.openxmlformats.org/officeDocument/2006/relationships/image" Target="../media/image450.png"/><Relationship Id="rId12" Type="http://schemas.openxmlformats.org/officeDocument/2006/relationships/image" Target="../media/image481.png"/><Relationship Id="rId17" Type="http://schemas.microsoft.com/office/2014/relationships/chartEx" Target="../charts/chartEx15.xml"/><Relationship Id="rId25" Type="http://schemas.openxmlformats.org/officeDocument/2006/relationships/image" Target="../media/image520.png"/><Relationship Id="rId2" Type="http://schemas.openxmlformats.org/officeDocument/2006/relationships/notesSlide" Target="../notesSlides/notesSlide49.xml"/><Relationship Id="rId16" Type="http://schemas.microsoft.com/office/2014/relationships/chartEx" Target="../charts/chartEx14.xml"/><Relationship Id="rId20" Type="http://schemas.openxmlformats.org/officeDocument/2006/relationships/image" Target="../media/image500.png"/><Relationship Id="rId1" Type="http://schemas.openxmlformats.org/officeDocument/2006/relationships/slideLayout" Target="../slideLayouts/slideLayout3.xml"/><Relationship Id="rId6" Type="http://schemas.openxmlformats.org/officeDocument/2006/relationships/image" Target="../media/image401.png"/><Relationship Id="rId11" Type="http://schemas.openxmlformats.org/officeDocument/2006/relationships/image" Target="../media/image301.png"/><Relationship Id="rId24" Type="http://schemas.openxmlformats.org/officeDocument/2006/relationships/image" Target="../media/image510.png"/><Relationship Id="rId5" Type="http://schemas.microsoft.com/office/2014/relationships/chartEx" Target="../charts/chartEx10.xml"/><Relationship Id="rId15" Type="http://schemas.openxmlformats.org/officeDocument/2006/relationships/image" Target="../media/image320.png"/><Relationship Id="rId23" Type="http://schemas.openxmlformats.org/officeDocument/2006/relationships/image" Target="../media/image73.svg"/><Relationship Id="rId10" Type="http://schemas.microsoft.com/office/2014/relationships/chartEx" Target="../charts/chartEx11.xml"/><Relationship Id="rId19" Type="http://schemas.microsoft.com/office/2014/relationships/chartEx" Target="../charts/chartEx16.xml"/><Relationship Id="rId4" Type="http://schemas.openxmlformats.org/officeDocument/2006/relationships/image" Target="../media/image330.png"/><Relationship Id="rId9" Type="http://schemas.openxmlformats.org/officeDocument/2006/relationships/image" Target="../media/image471.png"/><Relationship Id="rId14" Type="http://schemas.microsoft.com/office/2014/relationships/chartEx" Target="../charts/chartEx13.xml"/><Relationship Id="rId22"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png"/><Relationship Id="rId18" Type="http://schemas.openxmlformats.org/officeDocument/2006/relationships/image" Target="../media/image32.png"/><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png"/><Relationship Id="rId17" Type="http://schemas.openxmlformats.org/officeDocument/2006/relationships/image" Target="../media/image8.png"/><Relationship Id="rId2" Type="http://schemas.openxmlformats.org/officeDocument/2006/relationships/notesSlide" Target="../notesSlides/notesSlide5.xml"/><Relationship Id="rId16" Type="http://schemas.openxmlformats.org/officeDocument/2006/relationships/image" Target="../media/image7.png"/><Relationship Id="rId20"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24.emf"/><Relationship Id="rId11" Type="http://schemas.openxmlformats.org/officeDocument/2006/relationships/image" Target="../media/image29.png"/><Relationship Id="rId5" Type="http://schemas.openxmlformats.org/officeDocument/2006/relationships/image" Target="../media/image23.emf"/><Relationship Id="rId15" Type="http://schemas.openxmlformats.org/officeDocument/2006/relationships/image" Target="../media/image6.png"/><Relationship Id="rId10" Type="http://schemas.openxmlformats.org/officeDocument/2006/relationships/image" Target="../media/image28.png"/><Relationship Id="rId19" Type="http://schemas.openxmlformats.org/officeDocument/2006/relationships/image" Target="../media/image33.png"/><Relationship Id="rId4" Type="http://schemas.openxmlformats.org/officeDocument/2006/relationships/image" Target="../media/image22.emf"/><Relationship Id="rId9" Type="http://schemas.openxmlformats.org/officeDocument/2006/relationships/image" Target="../media/image27.png"/><Relationship Id="rId1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tiff"/><Relationship Id="rId7"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77.tiff"/><Relationship Id="rId5" Type="http://schemas.openxmlformats.org/officeDocument/2006/relationships/image" Target="../media/image76.tiff"/><Relationship Id="rId4" Type="http://schemas.openxmlformats.org/officeDocument/2006/relationships/image" Target="../media/image75.tiff"/></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0.png"/><Relationship Id="rId7" Type="http://schemas.openxmlformats.org/officeDocument/2006/relationships/image" Target="../media/image98.sv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97.png"/><Relationship Id="rId11" Type="http://schemas.openxmlformats.org/officeDocument/2006/relationships/image" Target="../media/image73.png"/><Relationship Id="rId5" Type="http://schemas.openxmlformats.org/officeDocument/2006/relationships/image" Target="../media/image750.png"/><Relationship Id="rId10" Type="http://schemas.openxmlformats.org/officeDocument/2006/relationships/image" Target="../media/image720.png"/><Relationship Id="rId4" Type="http://schemas.openxmlformats.org/officeDocument/2006/relationships/image" Target="../media/image66.PNG"/><Relationship Id="rId9" Type="http://schemas.openxmlformats.org/officeDocument/2006/relationships/image" Target="../media/image105.svg"/></Relationships>
</file>

<file path=ppt/slides/_rels/slide5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80.png"/><Relationship Id="rId18" Type="http://schemas.microsoft.com/office/2014/relationships/chartEx" Target="../charts/chartEx25.xml"/><Relationship Id="rId3" Type="http://schemas.microsoft.com/office/2014/relationships/chartEx" Target="../charts/chartEx17.xml"/><Relationship Id="rId7" Type="http://schemas.microsoft.com/office/2014/relationships/chartEx" Target="../charts/chartEx19.xml"/><Relationship Id="rId12" Type="http://schemas.microsoft.com/office/2014/relationships/chartEx" Target="../charts/chartEx22.xml"/><Relationship Id="rId17" Type="http://schemas.microsoft.com/office/2014/relationships/chartEx" Target="../charts/chartEx24.xml"/><Relationship Id="rId2" Type="http://schemas.openxmlformats.org/officeDocument/2006/relationships/notesSlide" Target="../notesSlides/notesSlide54.xml"/><Relationship Id="rId16" Type="http://schemas.openxmlformats.org/officeDocument/2006/relationships/image" Target="../media/image800.png"/><Relationship Id="rId1" Type="http://schemas.openxmlformats.org/officeDocument/2006/relationships/slideLayout" Target="../slideLayouts/slideLayout3.xml"/><Relationship Id="rId6" Type="http://schemas.openxmlformats.org/officeDocument/2006/relationships/image" Target="../media/image75.png"/><Relationship Id="rId11" Type="http://schemas.microsoft.com/office/2014/relationships/chartEx" Target="../charts/chartEx21.xml"/><Relationship Id="rId5" Type="http://schemas.microsoft.com/office/2014/relationships/chartEx" Target="../charts/chartEx18.xml"/><Relationship Id="rId15" Type="http://schemas.microsoft.com/office/2014/relationships/chartEx" Target="../charts/chartEx23.xml"/><Relationship Id="rId10" Type="http://schemas.openxmlformats.org/officeDocument/2006/relationships/image" Target="../media/image770.png"/><Relationship Id="rId19" Type="http://schemas.microsoft.com/office/2014/relationships/chartEx" Target="../charts/chartEx26.xml"/><Relationship Id="rId4" Type="http://schemas.openxmlformats.org/officeDocument/2006/relationships/image" Target="../media/image74.png"/><Relationship Id="rId9" Type="http://schemas.microsoft.com/office/2014/relationships/chartEx" Target="../charts/chartEx20.xml"/><Relationship Id="rId1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mailto:zhikun@stanford.edu"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108.jpeg"/><Relationship Id="rId4" Type="http://schemas.openxmlformats.org/officeDocument/2006/relationships/hyperlink" Target="http://www.zhangzhk.com/"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6.xml"/><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png"/><Relationship Id="rId7" Type="http://schemas.openxmlformats.org/officeDocument/2006/relationships/image" Target="../media/image125.jpe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wmf"/></Relationships>
</file>

<file path=ppt/slides/_rels/slide7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tiff"/><Relationship Id="rId7" Type="http://schemas.openxmlformats.org/officeDocument/2006/relationships/image" Target="../media/image131.tiff"/><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tiff"/></Relationships>
</file>

<file path=ppt/slides/_rels/slide7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3.png"/><Relationship Id="rId7" Type="http://schemas.openxmlformats.org/officeDocument/2006/relationships/image" Target="../media/image134.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330.png"/><Relationship Id="rId5" Type="http://schemas.openxmlformats.org/officeDocument/2006/relationships/image" Target="../media/image1320.png"/><Relationship Id="rId10" Type="http://schemas.openxmlformats.org/officeDocument/2006/relationships/image" Target="../media/image66.PNG"/><Relationship Id="rId4" Type="http://schemas.openxmlformats.org/officeDocument/2006/relationships/image" Target="../media/image1310.png"/><Relationship Id="rId9" Type="http://schemas.openxmlformats.org/officeDocument/2006/relationships/image" Target="../media/image136.png"/></Relationships>
</file>

<file path=ppt/slides/_rels/slide7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39.png"/><Relationship Id="rId4" Type="http://schemas.openxmlformats.org/officeDocument/2006/relationships/image" Target="../media/image138.png"/></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44.png"/><Relationship Id="rId4" Type="http://schemas.openxmlformats.org/officeDocument/2006/relationships/image" Target="../media/image143.png"/></Relationships>
</file>

<file path=ppt/slides/_rels/slide7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5.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48.png"/><Relationship Id="rId11" Type="http://schemas.openxmlformats.org/officeDocument/2006/relationships/image" Target="../media/image154.png"/><Relationship Id="rId5" Type="http://schemas.openxmlformats.org/officeDocument/2006/relationships/image" Target="../media/image147.png"/><Relationship Id="rId10" Type="http://schemas.openxmlformats.org/officeDocument/2006/relationships/image" Target="../media/image153.png"/><Relationship Id="rId4" Type="http://schemas.openxmlformats.org/officeDocument/2006/relationships/image" Target="../media/image146.png"/><Relationship Id="rId9" Type="http://schemas.openxmlformats.org/officeDocument/2006/relationships/image" Target="../media/image152.png"/></Relationships>
</file>

<file path=ppt/slides/_rels/slide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76.xml.rels><?xml version="1.0" encoding="UTF-8" standalone="yes"?>
<Relationships xmlns="http://schemas.openxmlformats.org/package/2006/relationships"><Relationship Id="rId13" Type="http://schemas.openxmlformats.org/officeDocument/2006/relationships/image" Target="../media/image164.png"/><Relationship Id="rId3" Type="http://schemas.openxmlformats.org/officeDocument/2006/relationships/image" Target="../media/image151.png"/><Relationship Id="rId12" Type="http://schemas.openxmlformats.org/officeDocument/2006/relationships/image" Target="../media/image163.png"/><Relationship Id="rId2" Type="http://schemas.openxmlformats.org/officeDocument/2006/relationships/notesSlide" Target="../notesSlides/notesSlide76.xml"/><Relationship Id="rId1" Type="http://schemas.openxmlformats.org/officeDocument/2006/relationships/slideLayout" Target="../slideLayouts/slideLayout3.xml"/><Relationship Id="rId11" Type="http://schemas.openxmlformats.org/officeDocument/2006/relationships/image" Target="../media/image161.png"/><Relationship Id="rId10" Type="http://schemas.openxmlformats.org/officeDocument/2006/relationships/image" Target="../media/image1060.png"/><Relationship Id="rId4" Type="http://schemas.openxmlformats.org/officeDocument/2006/relationships/image" Target="../media/image160.png"/><Relationship Id="rId9" Type="http://schemas.openxmlformats.org/officeDocument/2006/relationships/image" Target="../media/image1010.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p:cNvSpPr>
          <p:nvPr/>
        </p:nvSpPr>
        <p:spPr>
          <a:xfrm>
            <a:off x="4304609" y="3228945"/>
            <a:ext cx="3582779" cy="400110"/>
          </a:xfrm>
          <a:prstGeom prst="rect">
            <a:avLst/>
          </a:prstGeom>
          <a:noFill/>
        </p:spPr>
        <p:txBody>
          <a:bodyPr wrap="square" rtlCol="0">
            <a:noAutofit/>
          </a:bodyPr>
          <a:lstStyle/>
          <a:p>
            <a:pPr algn="ctr"/>
            <a:r>
              <a:rPr lang="en-US" altLang="zh-CN" sz="2000" b="1" dirty="0">
                <a:latin typeface="Arial" panose="020B0604020202020204" pitchFamily="34" charset="0"/>
                <a:cs typeface="Arial" panose="020B0604020202020204" pitchFamily="34" charset="0"/>
              </a:rPr>
              <a:t>Presenter: Zhikun Zhang</a:t>
            </a:r>
            <a:endParaRPr lang="zh-CN" altLang="en-US" sz="2000" b="1" baseline="30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8A3D8B1-B026-7B4C-ABFC-6AB55736B688}"/>
              </a:ext>
            </a:extLst>
          </p:cNvPr>
          <p:cNvSpPr txBox="1"/>
          <p:nvPr/>
        </p:nvSpPr>
        <p:spPr>
          <a:xfrm>
            <a:off x="1086266" y="1508895"/>
            <a:ext cx="10019467" cy="646331"/>
          </a:xfrm>
          <a:prstGeom prst="rect">
            <a:avLst/>
          </a:prstGeom>
          <a:noFill/>
        </p:spPr>
        <p:txBody>
          <a:bodyPr wrap="square" rtlCol="0">
            <a:spAutoFit/>
          </a:bodyPr>
          <a:lstStyle/>
          <a:p>
            <a:pPr algn="ctr"/>
            <a:r>
              <a:rPr lang="en-US" altLang="zh-CN" sz="3600" b="1" dirty="0">
                <a:solidFill>
                  <a:srgbClr val="1F497D"/>
                </a:solidFill>
                <a:latin typeface="Arial" panose="020B0604020202020204" pitchFamily="34" charset="0"/>
                <a:cs typeface="Arial" panose="020B0604020202020204" pitchFamily="34" charset="0"/>
              </a:rPr>
              <a:t>Privacy</a:t>
            </a:r>
            <a:r>
              <a:rPr lang="zh-CN" altLang="en-US" sz="3600" b="1" dirty="0">
                <a:solidFill>
                  <a:srgbClr val="1F497D"/>
                </a:solidFill>
                <a:latin typeface="Arial" panose="020B0604020202020204" pitchFamily="34" charset="0"/>
                <a:cs typeface="Arial" panose="020B0604020202020204" pitchFamily="34" charset="0"/>
              </a:rPr>
              <a:t> </a:t>
            </a:r>
            <a:r>
              <a:rPr lang="en-US" altLang="zh-CN" sz="3600" b="1" dirty="0">
                <a:solidFill>
                  <a:srgbClr val="1F497D"/>
                </a:solidFill>
                <a:latin typeface="Arial" panose="020B0604020202020204" pitchFamily="34" charset="0"/>
                <a:cs typeface="Arial" panose="020B0604020202020204" pitchFamily="34" charset="0"/>
              </a:rPr>
              <a:t>Preservation</a:t>
            </a:r>
            <a:r>
              <a:rPr lang="zh-CN" altLang="en-US" sz="3600" b="1" dirty="0">
                <a:solidFill>
                  <a:srgbClr val="1F497D"/>
                </a:solidFill>
                <a:latin typeface="Arial" panose="020B0604020202020204" pitchFamily="34" charset="0"/>
                <a:cs typeface="Arial" panose="020B0604020202020204" pitchFamily="34" charset="0"/>
              </a:rPr>
              <a:t> </a:t>
            </a:r>
            <a:r>
              <a:rPr lang="en-US" altLang="zh-CN" sz="3600" b="1" dirty="0">
                <a:solidFill>
                  <a:srgbClr val="1F497D"/>
                </a:solidFill>
                <a:latin typeface="Arial" panose="020B0604020202020204" pitchFamily="34" charset="0"/>
                <a:cs typeface="Arial" panose="020B0604020202020204" pitchFamily="34" charset="0"/>
              </a:rPr>
              <a:t>in</a:t>
            </a:r>
            <a:r>
              <a:rPr lang="zh-CN" altLang="en-US" sz="3600" b="1" dirty="0">
                <a:solidFill>
                  <a:srgbClr val="1F497D"/>
                </a:solidFill>
                <a:latin typeface="Arial" panose="020B0604020202020204" pitchFamily="34" charset="0"/>
                <a:cs typeface="Arial" panose="020B0604020202020204" pitchFamily="34" charset="0"/>
              </a:rPr>
              <a:t> </a:t>
            </a:r>
            <a:r>
              <a:rPr lang="en-US" altLang="zh-CN" sz="3600" b="1" dirty="0">
                <a:solidFill>
                  <a:srgbClr val="1F497D"/>
                </a:solidFill>
                <a:latin typeface="Arial" panose="020B0604020202020204" pitchFamily="34" charset="0"/>
                <a:cs typeface="Arial" panose="020B0604020202020204" pitchFamily="34" charset="0"/>
              </a:rPr>
              <a:t>Data</a:t>
            </a:r>
            <a:r>
              <a:rPr lang="zh-CN" altLang="en-US" sz="3600" b="1" dirty="0">
                <a:solidFill>
                  <a:srgbClr val="1F497D"/>
                </a:solidFill>
                <a:latin typeface="Arial" panose="020B0604020202020204" pitchFamily="34" charset="0"/>
                <a:cs typeface="Arial" panose="020B0604020202020204" pitchFamily="34" charset="0"/>
              </a:rPr>
              <a:t> </a:t>
            </a:r>
            <a:r>
              <a:rPr lang="en-US" altLang="zh-CN" sz="3600" b="1" dirty="0">
                <a:solidFill>
                  <a:srgbClr val="1F497D"/>
                </a:solidFill>
                <a:latin typeface="Arial" panose="020B0604020202020204" pitchFamily="34" charset="0"/>
                <a:cs typeface="Arial" panose="020B0604020202020204" pitchFamily="34" charset="0"/>
              </a:rPr>
              <a:t>Life</a:t>
            </a:r>
            <a:r>
              <a:rPr lang="zh-CN" altLang="en-US" sz="3600" b="1" dirty="0">
                <a:solidFill>
                  <a:srgbClr val="1F497D"/>
                </a:solidFill>
                <a:latin typeface="Arial" panose="020B0604020202020204" pitchFamily="34" charset="0"/>
                <a:cs typeface="Arial" panose="020B0604020202020204" pitchFamily="34" charset="0"/>
              </a:rPr>
              <a:t> </a:t>
            </a:r>
            <a:r>
              <a:rPr lang="en-US" altLang="zh-CN" sz="3600" b="1" dirty="0">
                <a:solidFill>
                  <a:srgbClr val="1F497D"/>
                </a:solidFill>
                <a:latin typeface="Arial" panose="020B0604020202020204" pitchFamily="34" charset="0"/>
                <a:cs typeface="Arial" panose="020B0604020202020204" pitchFamily="34" charset="0"/>
              </a:rPr>
              <a:t>Cycle</a:t>
            </a:r>
          </a:p>
        </p:txBody>
      </p:sp>
      <p:sp>
        <p:nvSpPr>
          <p:cNvPr id="8" name="文本框 4">
            <a:extLst>
              <a:ext uri="{FF2B5EF4-FFF2-40B4-BE49-F238E27FC236}">
                <a16:creationId xmlns:a16="http://schemas.microsoft.com/office/drawing/2014/main" id="{0AE9E532-AE45-2049-A101-CD062FCC135D}"/>
              </a:ext>
            </a:extLst>
          </p:cNvPr>
          <p:cNvSpPr txBox="1">
            <a:spLocks/>
          </p:cNvSpPr>
          <p:nvPr/>
        </p:nvSpPr>
        <p:spPr>
          <a:xfrm>
            <a:off x="5092429" y="3976883"/>
            <a:ext cx="2007138" cy="400110"/>
          </a:xfrm>
          <a:prstGeom prst="rect">
            <a:avLst/>
          </a:prstGeom>
          <a:noFill/>
        </p:spPr>
        <p:txBody>
          <a:bodyPr wrap="square" rtlCol="0">
            <a:noAutofit/>
          </a:bodyPr>
          <a:lstStyle/>
          <a:p>
            <a:pPr algn="ctr"/>
            <a:r>
              <a:rPr lang="en-US" altLang="zh-CN" sz="2000" b="1" dirty="0">
                <a:latin typeface="Arial" panose="020B0604020202020204" pitchFamily="34" charset="0"/>
                <a:cs typeface="Arial" panose="020B0604020202020204" pitchFamily="34" charset="0"/>
              </a:rPr>
              <a:t>Stanford</a:t>
            </a:r>
            <a:endParaRPr lang="zh-CN" altLang="en-US" sz="20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6EDA608-BFC9-1945-B75A-A0A664783003}"/>
              </a:ext>
            </a:extLst>
          </p:cNvPr>
          <p:cNvSpPr txBox="1"/>
          <p:nvPr/>
        </p:nvSpPr>
        <p:spPr>
          <a:xfrm>
            <a:off x="5000186" y="5734225"/>
            <a:ext cx="242245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2023.09.12</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CSIRO</a:t>
            </a:r>
            <a:endParaRPr lang="en-D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166264"/>
      </p:ext>
    </p:extLst>
  </p:cSld>
  <p:clrMapOvr>
    <a:masterClrMapping/>
  </p:clrMapOvr>
  <mc:AlternateContent xmlns:mc="http://schemas.openxmlformats.org/markup-compatibility/2006" xmlns:p14="http://schemas.microsoft.com/office/powerpoint/2010/main">
    <mc:Choice Requires="p14">
      <p:transition spd="med" p14:dur="700" advTm="5614">
        <p:fade/>
      </p:transition>
    </mc:Choice>
    <mc:Fallback xmlns="">
      <p:transition spd="med" advTm="561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p:txBody>
          <a:bodyPr/>
          <a:lstStyle/>
          <a:p>
            <a:pPr algn="ctr"/>
            <a:r>
              <a:rPr lang="en-US" altLang="zh-CN" dirty="0"/>
              <a:t>Data</a:t>
            </a:r>
            <a:r>
              <a:rPr lang="zh-CN" altLang="en-US" dirty="0"/>
              <a:t> </a:t>
            </a:r>
            <a:r>
              <a:rPr lang="en-US" altLang="zh-CN" dirty="0"/>
              <a:t>Consumption:</a:t>
            </a:r>
            <a:r>
              <a:rPr lang="zh-CN" altLang="en-US" dirty="0"/>
              <a:t> </a:t>
            </a:r>
            <a:r>
              <a:rPr lang="en-US" altLang="zh-CN" dirty="0"/>
              <a:t>Machine</a:t>
            </a:r>
            <a:r>
              <a:rPr lang="zh-CN" altLang="en-US" dirty="0"/>
              <a:t> </a:t>
            </a:r>
            <a:r>
              <a:rPr lang="en-US" altLang="zh-CN" dirty="0"/>
              <a:t>Unlearning</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10</a:t>
            </a:fld>
            <a:endParaRPr lang="en-US" sz="1600">
              <a:solidFill>
                <a:srgbClr val="888888"/>
              </a:solidFill>
              <a:latin typeface="Calibri"/>
              <a:ea typeface="Calibri"/>
              <a:cs typeface="Calibri"/>
              <a:sym typeface="Calibri"/>
            </a:endParaRPr>
          </a:p>
        </p:txBody>
      </p:sp>
      <p:sp>
        <p:nvSpPr>
          <p:cNvPr id="8" name="Right Arrow 7">
            <a:extLst>
              <a:ext uri="{FF2B5EF4-FFF2-40B4-BE49-F238E27FC236}">
                <a16:creationId xmlns:a16="http://schemas.microsoft.com/office/drawing/2014/main" id="{30387BA0-826C-6FD6-B731-22020550E292}"/>
              </a:ext>
            </a:extLst>
          </p:cNvPr>
          <p:cNvSpPr/>
          <p:nvPr/>
        </p:nvSpPr>
        <p:spPr bwMode="auto">
          <a:xfrm>
            <a:off x="2898217" y="4566919"/>
            <a:ext cx="1324760" cy="972740"/>
          </a:xfrm>
          <a:prstGeom prst="rightArrow">
            <a:avLst>
              <a:gd name="adj1" fmla="val 57916"/>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Collection</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grpSp>
        <p:nvGrpSpPr>
          <p:cNvPr id="10" name="Group 9">
            <a:extLst>
              <a:ext uri="{FF2B5EF4-FFF2-40B4-BE49-F238E27FC236}">
                <a16:creationId xmlns:a16="http://schemas.microsoft.com/office/drawing/2014/main" id="{84FA7BF9-D30D-E125-DAF4-C8B701999AB1}"/>
              </a:ext>
            </a:extLst>
          </p:cNvPr>
          <p:cNvGrpSpPr/>
          <p:nvPr/>
        </p:nvGrpSpPr>
        <p:grpSpPr>
          <a:xfrm>
            <a:off x="1396761" y="3440934"/>
            <a:ext cx="1432380" cy="3221676"/>
            <a:chOff x="944374" y="3431223"/>
            <a:chExt cx="1432380" cy="3221676"/>
          </a:xfrm>
        </p:grpSpPr>
        <p:sp>
          <p:nvSpPr>
            <p:cNvPr id="11" name="Rounded Rectangle 10">
              <a:extLst>
                <a:ext uri="{FF2B5EF4-FFF2-40B4-BE49-F238E27FC236}">
                  <a16:creationId xmlns:a16="http://schemas.microsoft.com/office/drawing/2014/main" id="{34FA7736-A484-39DB-C1FB-2672BA2707AD}"/>
                </a:ext>
              </a:extLst>
            </p:cNvPr>
            <p:cNvSpPr/>
            <p:nvPr/>
          </p:nvSpPr>
          <p:spPr>
            <a:xfrm>
              <a:off x="1088763" y="3431223"/>
              <a:ext cx="1146141" cy="285752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sp>
          <p:nvSpPr>
            <p:cNvPr id="12" name="TextBox 11">
              <a:extLst>
                <a:ext uri="{FF2B5EF4-FFF2-40B4-BE49-F238E27FC236}">
                  <a16:creationId xmlns:a16="http://schemas.microsoft.com/office/drawing/2014/main" id="{C18CA49F-4112-4E58-84AD-592ADEBCA829}"/>
                </a:ext>
              </a:extLst>
            </p:cNvPr>
            <p:cNvSpPr txBox="1"/>
            <p:nvPr/>
          </p:nvSpPr>
          <p:spPr>
            <a:xfrm>
              <a:off x="1107390" y="4034880"/>
              <a:ext cx="1116011"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Medical</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sp>
          <p:nvSpPr>
            <p:cNvPr id="13" name="TextBox 12">
              <a:extLst>
                <a:ext uri="{FF2B5EF4-FFF2-40B4-BE49-F238E27FC236}">
                  <a16:creationId xmlns:a16="http://schemas.microsoft.com/office/drawing/2014/main" id="{813B8376-5029-C2B9-B091-5D073FDDB741}"/>
                </a:ext>
              </a:extLst>
            </p:cNvPr>
            <p:cNvSpPr txBox="1"/>
            <p:nvPr/>
          </p:nvSpPr>
          <p:spPr>
            <a:xfrm>
              <a:off x="1171140" y="4955594"/>
              <a:ext cx="974947"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Social</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sp>
          <p:nvSpPr>
            <p:cNvPr id="14" name="TextBox 13">
              <a:extLst>
                <a:ext uri="{FF2B5EF4-FFF2-40B4-BE49-F238E27FC236}">
                  <a16:creationId xmlns:a16="http://schemas.microsoft.com/office/drawing/2014/main" id="{D8A0B26E-CC15-6C84-6760-AB3CFAD73292}"/>
                </a:ext>
              </a:extLst>
            </p:cNvPr>
            <p:cNvSpPr txBox="1"/>
            <p:nvPr/>
          </p:nvSpPr>
          <p:spPr>
            <a:xfrm>
              <a:off x="1130116" y="5848589"/>
              <a:ext cx="1056701"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Mobile</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pic>
          <p:nvPicPr>
            <p:cNvPr id="15" name="Picture 2" descr="What is a Medical Data Management System?">
              <a:extLst>
                <a:ext uri="{FF2B5EF4-FFF2-40B4-BE49-F238E27FC236}">
                  <a16:creationId xmlns:a16="http://schemas.microsoft.com/office/drawing/2014/main" id="{4CABDE22-D654-67CD-1D37-EE0F32141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166" y="3580844"/>
              <a:ext cx="631731" cy="422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People Using Mobile Data Instead Of Internet Service Providers | NorthStar  Technology Services">
              <a:extLst>
                <a:ext uri="{FF2B5EF4-FFF2-40B4-BE49-F238E27FC236}">
                  <a16:creationId xmlns:a16="http://schemas.microsoft.com/office/drawing/2014/main" id="{FB885471-203E-8B3E-256D-520C9F5ED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071" y="5379278"/>
              <a:ext cx="665909" cy="440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ocial Network Analytics. Social Network Analytics (with a Case… | by  Shreyansh nanawati | Analytics Vidhya | Medium">
              <a:extLst>
                <a:ext uri="{FF2B5EF4-FFF2-40B4-BE49-F238E27FC236}">
                  <a16:creationId xmlns:a16="http://schemas.microsoft.com/office/drawing/2014/main" id="{32A5C832-AB39-26E0-62F4-81E2E8C8F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497" y="4472331"/>
              <a:ext cx="715199" cy="4850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87BBDFD-03DB-D207-02C2-6D54CA3FE033}"/>
                </a:ext>
              </a:extLst>
            </p:cNvPr>
            <p:cNvSpPr txBox="1"/>
            <p:nvPr/>
          </p:nvSpPr>
          <p:spPr>
            <a:xfrm>
              <a:off x="944374" y="6314345"/>
              <a:ext cx="1432380" cy="338554"/>
            </a:xfrm>
            <a:prstGeom prst="rect">
              <a:avLst/>
            </a:prstGeom>
            <a:noFill/>
          </p:spPr>
          <p:txBody>
            <a:bodyPr wrap="non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Source</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grpSp>
        <p:nvGrpSpPr>
          <p:cNvPr id="19" name="Group 18">
            <a:extLst>
              <a:ext uri="{FF2B5EF4-FFF2-40B4-BE49-F238E27FC236}">
                <a16:creationId xmlns:a16="http://schemas.microsoft.com/office/drawing/2014/main" id="{2F17E2AB-60EB-3FCE-3305-380CC047B1E5}"/>
              </a:ext>
            </a:extLst>
          </p:cNvPr>
          <p:cNvGrpSpPr/>
          <p:nvPr/>
        </p:nvGrpSpPr>
        <p:grpSpPr>
          <a:xfrm>
            <a:off x="4314200" y="3450908"/>
            <a:ext cx="1411669" cy="3211702"/>
            <a:chOff x="3640431" y="3441197"/>
            <a:chExt cx="1411669" cy="3211702"/>
          </a:xfrm>
        </p:grpSpPr>
        <p:sp>
          <p:nvSpPr>
            <p:cNvPr id="20" name="Rounded Rectangle 19">
              <a:extLst>
                <a:ext uri="{FF2B5EF4-FFF2-40B4-BE49-F238E27FC236}">
                  <a16:creationId xmlns:a16="http://schemas.microsoft.com/office/drawing/2014/main" id="{C4741D49-416E-4B66-497B-6694440BCFB6}"/>
                </a:ext>
              </a:extLst>
            </p:cNvPr>
            <p:cNvSpPr/>
            <p:nvPr/>
          </p:nvSpPr>
          <p:spPr>
            <a:xfrm>
              <a:off x="3725267" y="3441197"/>
              <a:ext cx="1243941" cy="2847548"/>
            </a:xfrm>
            <a:prstGeom prst="roundRect">
              <a:avLst>
                <a:gd name="adj" fmla="val 1328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pic>
          <p:nvPicPr>
            <p:cNvPr id="21" name="Picture 20">
              <a:extLst>
                <a:ext uri="{FF2B5EF4-FFF2-40B4-BE49-F238E27FC236}">
                  <a16:creationId xmlns:a16="http://schemas.microsoft.com/office/drawing/2014/main" id="{8BF1ED19-9BE0-6EA6-D060-A08FA731A14E}"/>
                </a:ext>
              </a:extLst>
            </p:cNvPr>
            <p:cNvPicPr>
              <a:picLocks noChangeAspect="1"/>
            </p:cNvPicPr>
            <p:nvPr/>
          </p:nvPicPr>
          <p:blipFill>
            <a:blip r:embed="rId6"/>
            <a:stretch>
              <a:fillRect/>
            </a:stretch>
          </p:blipFill>
          <p:spPr>
            <a:xfrm>
              <a:off x="4075983" y="3485762"/>
              <a:ext cx="519531" cy="610746"/>
            </a:xfrm>
            <a:prstGeom prst="rect">
              <a:avLst/>
            </a:prstGeom>
          </p:spPr>
        </p:pic>
        <p:pic>
          <p:nvPicPr>
            <p:cNvPr id="22" name="Picture 21">
              <a:extLst>
                <a:ext uri="{FF2B5EF4-FFF2-40B4-BE49-F238E27FC236}">
                  <a16:creationId xmlns:a16="http://schemas.microsoft.com/office/drawing/2014/main" id="{913476DE-191F-0026-6C65-65476D865602}"/>
                </a:ext>
              </a:extLst>
            </p:cNvPr>
            <p:cNvPicPr>
              <a:picLocks noChangeAspect="1"/>
            </p:cNvPicPr>
            <p:nvPr/>
          </p:nvPicPr>
          <p:blipFill>
            <a:blip r:embed="rId7"/>
            <a:stretch>
              <a:fillRect/>
            </a:stretch>
          </p:blipFill>
          <p:spPr>
            <a:xfrm>
              <a:off x="3833921" y="4301399"/>
              <a:ext cx="1045736" cy="365125"/>
            </a:xfrm>
            <a:prstGeom prst="rect">
              <a:avLst/>
            </a:prstGeom>
          </p:spPr>
        </p:pic>
        <p:pic>
          <p:nvPicPr>
            <p:cNvPr id="23" name="Picture 22">
              <a:extLst>
                <a:ext uri="{FF2B5EF4-FFF2-40B4-BE49-F238E27FC236}">
                  <a16:creationId xmlns:a16="http://schemas.microsoft.com/office/drawing/2014/main" id="{E19FD0C0-C408-18BD-AE7A-B82EB9802416}"/>
                </a:ext>
              </a:extLst>
            </p:cNvPr>
            <p:cNvPicPr>
              <a:picLocks noChangeAspect="1"/>
            </p:cNvPicPr>
            <p:nvPr/>
          </p:nvPicPr>
          <p:blipFill>
            <a:blip r:embed="rId8"/>
            <a:stretch>
              <a:fillRect/>
            </a:stretch>
          </p:blipFill>
          <p:spPr>
            <a:xfrm>
              <a:off x="3824369" y="5657983"/>
              <a:ext cx="1045736" cy="478634"/>
            </a:xfrm>
            <a:prstGeom prst="rect">
              <a:avLst/>
            </a:prstGeom>
          </p:spPr>
        </p:pic>
        <p:pic>
          <p:nvPicPr>
            <p:cNvPr id="24" name="Picture 23">
              <a:extLst>
                <a:ext uri="{FF2B5EF4-FFF2-40B4-BE49-F238E27FC236}">
                  <a16:creationId xmlns:a16="http://schemas.microsoft.com/office/drawing/2014/main" id="{0BB77E98-99C0-35AD-AF14-9F2D627AFF3E}"/>
                </a:ext>
              </a:extLst>
            </p:cNvPr>
            <p:cNvPicPr>
              <a:picLocks noChangeAspect="1"/>
            </p:cNvPicPr>
            <p:nvPr/>
          </p:nvPicPr>
          <p:blipFill>
            <a:blip r:embed="rId9"/>
            <a:stretch>
              <a:fillRect/>
            </a:stretch>
          </p:blipFill>
          <p:spPr>
            <a:xfrm>
              <a:off x="4002407" y="4859984"/>
              <a:ext cx="602428" cy="598755"/>
            </a:xfrm>
            <a:prstGeom prst="rect">
              <a:avLst/>
            </a:prstGeom>
          </p:spPr>
        </p:pic>
        <p:sp>
          <p:nvSpPr>
            <p:cNvPr id="25" name="TextBox 24">
              <a:extLst>
                <a:ext uri="{FF2B5EF4-FFF2-40B4-BE49-F238E27FC236}">
                  <a16:creationId xmlns:a16="http://schemas.microsoft.com/office/drawing/2014/main" id="{FB97ECE4-BDF4-8D10-2A10-3C2825E4FADA}"/>
                </a:ext>
              </a:extLst>
            </p:cNvPr>
            <p:cNvSpPr txBox="1"/>
            <p:nvPr/>
          </p:nvSpPr>
          <p:spPr>
            <a:xfrm>
              <a:off x="3640431" y="6314345"/>
              <a:ext cx="1411669" cy="338554"/>
            </a:xfrm>
            <a:prstGeom prst="rect">
              <a:avLst/>
            </a:prstGeom>
            <a:noFill/>
          </p:spPr>
          <p:txBody>
            <a:bodyPr wrap="non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Center</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sp>
        <p:nvSpPr>
          <p:cNvPr id="26" name="Right Arrow 25">
            <a:extLst>
              <a:ext uri="{FF2B5EF4-FFF2-40B4-BE49-F238E27FC236}">
                <a16:creationId xmlns:a16="http://schemas.microsoft.com/office/drawing/2014/main" id="{52DACC26-BAC7-EA64-88B6-6CB2461797A8}"/>
              </a:ext>
            </a:extLst>
          </p:cNvPr>
          <p:cNvSpPr/>
          <p:nvPr/>
        </p:nvSpPr>
        <p:spPr bwMode="auto">
          <a:xfrm>
            <a:off x="5785248" y="3509145"/>
            <a:ext cx="1536423" cy="972740"/>
          </a:xfrm>
          <a:prstGeom prst="rightArrow">
            <a:avLst>
              <a:gd name="adj1" fmla="val 59895"/>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Publication</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27" name="Right Arrow 26">
            <a:extLst>
              <a:ext uri="{FF2B5EF4-FFF2-40B4-BE49-F238E27FC236}">
                <a16:creationId xmlns:a16="http://schemas.microsoft.com/office/drawing/2014/main" id="{9C0FA1E6-6105-513C-5696-F539BAD29DAA}"/>
              </a:ext>
            </a:extLst>
          </p:cNvPr>
          <p:cNvSpPr/>
          <p:nvPr/>
        </p:nvSpPr>
        <p:spPr bwMode="auto">
          <a:xfrm>
            <a:off x="5797617" y="5216916"/>
            <a:ext cx="1524054" cy="972740"/>
          </a:xfrm>
          <a:prstGeom prst="rightArrow">
            <a:avLst>
              <a:gd name="adj1" fmla="val 61874"/>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Analysis</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grpSp>
        <p:nvGrpSpPr>
          <p:cNvPr id="28" name="Group 27">
            <a:extLst>
              <a:ext uri="{FF2B5EF4-FFF2-40B4-BE49-F238E27FC236}">
                <a16:creationId xmlns:a16="http://schemas.microsoft.com/office/drawing/2014/main" id="{1D00B880-D359-00D7-E333-333BCE2B43E8}"/>
              </a:ext>
            </a:extLst>
          </p:cNvPr>
          <p:cNvGrpSpPr/>
          <p:nvPr/>
        </p:nvGrpSpPr>
        <p:grpSpPr>
          <a:xfrm>
            <a:off x="2455424" y="1289963"/>
            <a:ext cx="7968734" cy="883762"/>
            <a:chOff x="1752780" y="1280252"/>
            <a:chExt cx="7968734" cy="883762"/>
          </a:xfrm>
        </p:grpSpPr>
        <p:sp>
          <p:nvSpPr>
            <p:cNvPr id="29" name="Rounded Rectangle 28">
              <a:extLst>
                <a:ext uri="{FF2B5EF4-FFF2-40B4-BE49-F238E27FC236}">
                  <a16:creationId xmlns:a16="http://schemas.microsoft.com/office/drawing/2014/main" id="{9F10ECEE-F967-5E20-CC8F-0495C88A2C8A}"/>
                </a:ext>
              </a:extLst>
            </p:cNvPr>
            <p:cNvSpPr/>
            <p:nvPr/>
          </p:nvSpPr>
          <p:spPr>
            <a:xfrm>
              <a:off x="1752780" y="1280252"/>
              <a:ext cx="5101681" cy="88376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pic>
          <p:nvPicPr>
            <p:cNvPr id="30" name="Picture 2" descr="EU GDPR comes into force">
              <a:extLst>
                <a:ext uri="{FF2B5EF4-FFF2-40B4-BE49-F238E27FC236}">
                  <a16:creationId xmlns:a16="http://schemas.microsoft.com/office/drawing/2014/main" id="{CF8BF74B-9BEC-2BB1-5680-ED65F46D46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1307" y="1367179"/>
              <a:ext cx="1128268" cy="684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he 7 Point CCPA Compliance Checklist for Marketers for 2020 | MarTech  Advisor">
              <a:extLst>
                <a:ext uri="{FF2B5EF4-FFF2-40B4-BE49-F238E27FC236}">
                  <a16:creationId xmlns:a16="http://schemas.microsoft.com/office/drawing/2014/main" id="{FABD8A83-7272-21F9-482D-77B29CC2DC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7405" y="1367179"/>
              <a:ext cx="1128268" cy="6844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What Is PIPEDA &amp; How to Comply | Termly">
              <a:extLst>
                <a:ext uri="{FF2B5EF4-FFF2-40B4-BE49-F238E27FC236}">
                  <a16:creationId xmlns:a16="http://schemas.microsoft.com/office/drawing/2014/main" id="{E573203D-877E-C270-0FDD-87E1A80040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3503" y="1367179"/>
              <a:ext cx="1128269" cy="6846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LGPD Compliance Solution - Mandatly Inc.">
              <a:extLst>
                <a:ext uri="{FF2B5EF4-FFF2-40B4-BE49-F238E27FC236}">
                  <a16:creationId xmlns:a16="http://schemas.microsoft.com/office/drawing/2014/main" id="{02B7238C-7D5E-D6F3-9F25-0E42C2BCAB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9601" y="1367179"/>
              <a:ext cx="1128268" cy="68466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9495867-34DD-7D0A-ED94-4D87C46092BB}"/>
                </a:ext>
              </a:extLst>
            </p:cNvPr>
            <p:cNvSpPr txBox="1"/>
            <p:nvPr/>
          </p:nvSpPr>
          <p:spPr>
            <a:xfrm>
              <a:off x="6681123" y="1552856"/>
              <a:ext cx="3040391" cy="338554"/>
            </a:xfrm>
            <a:prstGeom prst="rect">
              <a:avLst/>
            </a:prstGeom>
            <a:noFill/>
          </p:spPr>
          <p:txBody>
            <a:bodyPr wrap="squar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Regulation</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Entities</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pic>
        <p:nvPicPr>
          <p:cNvPr id="35" name="Picture 34" descr="A logo with a scale and text&#10;&#10;Description automatically generated">
            <a:extLst>
              <a:ext uri="{FF2B5EF4-FFF2-40B4-BE49-F238E27FC236}">
                <a16:creationId xmlns:a16="http://schemas.microsoft.com/office/drawing/2014/main" id="{54E260B8-CD89-C95B-325D-AA50D6C991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11121" y="2365264"/>
            <a:ext cx="745432" cy="745432"/>
          </a:xfrm>
          <a:prstGeom prst="rect">
            <a:avLst/>
          </a:prstGeom>
        </p:spPr>
      </p:pic>
      <p:pic>
        <p:nvPicPr>
          <p:cNvPr id="36" name="Picture 35" descr="A red white and blue shield with a star and a blue star&#10;&#10;Description automatically generated">
            <a:extLst>
              <a:ext uri="{FF2B5EF4-FFF2-40B4-BE49-F238E27FC236}">
                <a16:creationId xmlns:a16="http://schemas.microsoft.com/office/drawing/2014/main" id="{3A7F30DA-59BA-4A52-0A7D-68D34978EE5E}"/>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3158105" y="5347484"/>
            <a:ext cx="639520" cy="619378"/>
          </a:xfrm>
          <a:prstGeom prst="rect">
            <a:avLst/>
          </a:prstGeom>
        </p:spPr>
      </p:pic>
      <p:pic>
        <p:nvPicPr>
          <p:cNvPr id="37" name="Picture 36" descr="A red white and blue shield with a star and a blue star&#10;&#10;Description automatically generated">
            <a:extLst>
              <a:ext uri="{FF2B5EF4-FFF2-40B4-BE49-F238E27FC236}">
                <a16:creationId xmlns:a16="http://schemas.microsoft.com/office/drawing/2014/main" id="{FE686DE9-083F-FDEC-F2AB-0D8F174A3367}"/>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6197984" y="4299315"/>
            <a:ext cx="639520" cy="619378"/>
          </a:xfrm>
          <a:prstGeom prst="rect">
            <a:avLst/>
          </a:prstGeom>
        </p:spPr>
      </p:pic>
      <p:pic>
        <p:nvPicPr>
          <p:cNvPr id="38" name="Picture 37" descr="A red white and blue shield with a star and a blue star&#10;&#10;Description automatically generated">
            <a:extLst>
              <a:ext uri="{FF2B5EF4-FFF2-40B4-BE49-F238E27FC236}">
                <a16:creationId xmlns:a16="http://schemas.microsoft.com/office/drawing/2014/main" id="{B1A7F9A2-771F-4B92-3805-1042F56D061F}"/>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6197984" y="6012032"/>
            <a:ext cx="639520" cy="619378"/>
          </a:xfrm>
          <a:prstGeom prst="rect">
            <a:avLst/>
          </a:prstGeom>
        </p:spPr>
      </p:pic>
      <p:grpSp>
        <p:nvGrpSpPr>
          <p:cNvPr id="50" name="Group 49">
            <a:extLst>
              <a:ext uri="{FF2B5EF4-FFF2-40B4-BE49-F238E27FC236}">
                <a16:creationId xmlns:a16="http://schemas.microsoft.com/office/drawing/2014/main" id="{9680BCA3-71F9-9BEA-5CC5-494F9B48EA77}"/>
              </a:ext>
            </a:extLst>
          </p:cNvPr>
          <p:cNvGrpSpPr/>
          <p:nvPr/>
        </p:nvGrpSpPr>
        <p:grpSpPr>
          <a:xfrm>
            <a:off x="4336116" y="2255879"/>
            <a:ext cx="1404552" cy="1151215"/>
            <a:chOff x="4605624" y="2255879"/>
            <a:chExt cx="1404552" cy="1151215"/>
          </a:xfrm>
        </p:grpSpPr>
        <p:sp>
          <p:nvSpPr>
            <p:cNvPr id="9" name="Right Arrow 8">
              <a:extLst>
                <a:ext uri="{FF2B5EF4-FFF2-40B4-BE49-F238E27FC236}">
                  <a16:creationId xmlns:a16="http://schemas.microsoft.com/office/drawing/2014/main" id="{02AD682C-FB03-6DF3-EDA1-7810957A6DF2}"/>
                </a:ext>
              </a:extLst>
            </p:cNvPr>
            <p:cNvSpPr/>
            <p:nvPr/>
          </p:nvSpPr>
          <p:spPr bwMode="auto">
            <a:xfrm rot="5400000">
              <a:off x="4698899" y="2350362"/>
              <a:ext cx="1151215" cy="962249"/>
            </a:xfrm>
            <a:prstGeom prst="rightArrow">
              <a:avLst>
                <a:gd name="adj1" fmla="val 50000"/>
                <a:gd name="adj2" fmla="val 25894"/>
              </a:avLst>
            </a:prstGeom>
            <a:solidFill>
              <a:srgbClr val="CCECFF"/>
            </a:solidFill>
            <a:ln w="9525" cap="flat" cmpd="sng" algn="ctr">
              <a:no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49" name="TextBox 48">
              <a:extLst>
                <a:ext uri="{FF2B5EF4-FFF2-40B4-BE49-F238E27FC236}">
                  <a16:creationId xmlns:a16="http://schemas.microsoft.com/office/drawing/2014/main" id="{93A47A1E-B2FE-0E52-F69D-B312A02FB254}"/>
                </a:ext>
              </a:extLst>
            </p:cNvPr>
            <p:cNvSpPr txBox="1"/>
            <p:nvPr/>
          </p:nvSpPr>
          <p:spPr>
            <a:xfrm>
              <a:off x="4605624" y="2502966"/>
              <a:ext cx="1404552" cy="523220"/>
            </a:xfrm>
            <a:prstGeom prst="rect">
              <a:avLst/>
            </a:prstGeom>
            <a:noFill/>
          </p:spPr>
          <p:txBody>
            <a:bodyPr wrap="none" rtlCol="0">
              <a:spAutoFit/>
            </a:bodyPr>
            <a:lstStyle/>
            <a:p>
              <a:pPr algn="ctr" defTabSz="914400" eaLnBrk="0" fontAlgn="base" hangingPunct="0">
                <a:spcBef>
                  <a:spcPct val="0"/>
                </a:spcBef>
                <a:spcAft>
                  <a:spcPct val="0"/>
                </a:spcAft>
              </a:pPr>
              <a:r>
                <a:rPr lang="en-US" altLang="zh-CN" sz="1400" b="1" dirty="0">
                  <a:latin typeface="Microsoft YaHei" panose="020B0503020204020204" pitchFamily="34" charset="-122"/>
                  <a:ea typeface="Microsoft YaHei" panose="020B0503020204020204" pitchFamily="34" charset="-122"/>
                </a:rPr>
                <a:t>Data</a:t>
              </a:r>
              <a:r>
                <a:rPr lang="zh-CN" altLang="en-US" sz="1400" b="1" dirty="0">
                  <a:latin typeface="Microsoft YaHei" panose="020B0503020204020204" pitchFamily="34" charset="-122"/>
                  <a:ea typeface="Microsoft YaHei" panose="020B0503020204020204" pitchFamily="34" charset="-122"/>
                </a:rPr>
                <a:t> </a:t>
              </a:r>
              <a:endParaRPr lang="en-US" altLang="zh-CN" sz="1400" b="1" dirty="0">
                <a:latin typeface="Microsoft YaHei" panose="020B0503020204020204" pitchFamily="34" charset="-122"/>
                <a:ea typeface="Microsoft YaHei" panose="020B0503020204020204" pitchFamily="34" charset="-122"/>
              </a:endParaRPr>
            </a:p>
            <a:p>
              <a:pPr algn="ctr" defTabSz="914400" eaLnBrk="0" fontAlgn="base" hangingPunct="0">
                <a:spcBef>
                  <a:spcPct val="0"/>
                </a:spcBef>
                <a:spcAft>
                  <a:spcPct val="0"/>
                </a:spcAft>
              </a:pPr>
              <a:r>
                <a:rPr lang="en-US" altLang="zh-CN" sz="1400" b="1" dirty="0">
                  <a:latin typeface="Microsoft YaHei" panose="020B0503020204020204" pitchFamily="34" charset="-122"/>
                  <a:ea typeface="Microsoft YaHei" panose="020B0503020204020204" pitchFamily="34" charset="-122"/>
                </a:rPr>
                <a:t>Consumption</a:t>
              </a:r>
              <a:endParaRPr lang="en-DE" sz="1400" b="1" dirty="0">
                <a:latin typeface="Microsoft YaHei" panose="020B0503020204020204" pitchFamily="34" charset="-122"/>
                <a:ea typeface="Microsoft YaHei" panose="020B0503020204020204" pitchFamily="34" charset="-122"/>
              </a:endParaRPr>
            </a:p>
          </p:txBody>
        </p:sp>
      </p:grpSp>
      <p:grpSp>
        <p:nvGrpSpPr>
          <p:cNvPr id="54" name="Group 53">
            <a:extLst>
              <a:ext uri="{FF2B5EF4-FFF2-40B4-BE49-F238E27FC236}">
                <a16:creationId xmlns:a16="http://schemas.microsoft.com/office/drawing/2014/main" id="{A12ECBA6-658B-5841-479E-82497B7E4EB1}"/>
              </a:ext>
            </a:extLst>
          </p:cNvPr>
          <p:cNvGrpSpPr/>
          <p:nvPr/>
        </p:nvGrpSpPr>
        <p:grpSpPr>
          <a:xfrm>
            <a:off x="7604598" y="3429086"/>
            <a:ext cx="3127573" cy="1328304"/>
            <a:chOff x="7989606" y="3429086"/>
            <a:chExt cx="3127573" cy="1328304"/>
          </a:xfrm>
        </p:grpSpPr>
        <p:sp>
          <p:nvSpPr>
            <p:cNvPr id="40" name="Rounded Rectangle 39">
              <a:extLst>
                <a:ext uri="{FF2B5EF4-FFF2-40B4-BE49-F238E27FC236}">
                  <a16:creationId xmlns:a16="http://schemas.microsoft.com/office/drawing/2014/main" id="{CA10BD40-1E6A-C236-7D9F-F3D0A6349A88}"/>
                </a:ext>
              </a:extLst>
            </p:cNvPr>
            <p:cNvSpPr/>
            <p:nvPr/>
          </p:nvSpPr>
          <p:spPr>
            <a:xfrm>
              <a:off x="7989606" y="3429086"/>
              <a:ext cx="3127573" cy="1008112"/>
            </a:xfrm>
            <a:prstGeom prst="roundRect">
              <a:avLst/>
            </a:prstGeom>
            <a:noFill/>
            <a:ln w="28575">
              <a:solidFill>
                <a:srgbClr val="33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pic>
          <p:nvPicPr>
            <p:cNvPr id="42" name="Picture 8" descr="Database Icon. Simple Flat Logo Of Database 04 Vector Royalty Free SVG,  Cliparts, Vectors, And Stock Illustration. Image 114656557.">
              <a:extLst>
                <a:ext uri="{FF2B5EF4-FFF2-40B4-BE49-F238E27FC236}">
                  <a16:creationId xmlns:a16="http://schemas.microsoft.com/office/drawing/2014/main" id="{56F314D5-79BB-2B01-C46A-E1ADFAACF1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39818" y="3486752"/>
              <a:ext cx="866486" cy="86648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29F7C9F-FDD3-43CA-5254-9D894EB5C037}"/>
                </a:ext>
              </a:extLst>
            </p:cNvPr>
            <p:cNvSpPr txBox="1"/>
            <p:nvPr/>
          </p:nvSpPr>
          <p:spPr>
            <a:xfrm>
              <a:off x="8294745" y="4449613"/>
              <a:ext cx="2517292" cy="307777"/>
            </a:xfrm>
            <a:prstGeom prst="rect">
              <a:avLst/>
            </a:prstGeom>
            <a:noFill/>
          </p:spPr>
          <p:txBody>
            <a:bodyPr wrap="none" rtlCol="0">
              <a:spAutoFit/>
            </a:bodyPr>
            <a:lstStyle/>
            <a:p>
              <a:r>
                <a:rPr lang="en-US" altLang="zh-CN" sz="1400" b="1" dirty="0">
                  <a:solidFill>
                    <a:srgbClr val="3333CC"/>
                  </a:solidFill>
                  <a:latin typeface="Microsoft YaHei" panose="020B0503020204020204" pitchFamily="34" charset="-122"/>
                  <a:ea typeface="Microsoft YaHei" panose="020B0503020204020204" pitchFamily="34" charset="-122"/>
                </a:rPr>
                <a:t>Data</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Statistic</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Information</a:t>
              </a:r>
              <a:endParaRPr lang="en-DE" sz="1400" b="1" dirty="0">
                <a:solidFill>
                  <a:srgbClr val="3333CC"/>
                </a:solidFill>
                <a:latin typeface="Microsoft YaHei" panose="020B0503020204020204" pitchFamily="34" charset="-122"/>
                <a:ea typeface="Microsoft YaHei" panose="020B0503020204020204" pitchFamily="34" charset="-122"/>
              </a:endParaRPr>
            </a:p>
          </p:txBody>
        </p:sp>
        <p:pic>
          <p:nvPicPr>
            <p:cNvPr id="51" name="Picture 14" descr="Data analysis - Free seo and web icons">
              <a:extLst>
                <a:ext uri="{FF2B5EF4-FFF2-40B4-BE49-F238E27FC236}">
                  <a16:creationId xmlns:a16="http://schemas.microsoft.com/office/drawing/2014/main" id="{2B56C0D9-01BC-7521-C682-58DEA958778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28516" y="3573230"/>
              <a:ext cx="794089" cy="79408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Data analysis Icon - Download in Colored Outline Style">
              <a:extLst>
                <a:ext uri="{FF2B5EF4-FFF2-40B4-BE49-F238E27FC236}">
                  <a16:creationId xmlns:a16="http://schemas.microsoft.com/office/drawing/2014/main" id="{77AF8441-D14E-A4C8-B8C2-D63C598196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35500" y="3486752"/>
              <a:ext cx="846555" cy="8465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8ED650FB-3A8A-771A-87E3-89A637D2C581}"/>
              </a:ext>
            </a:extLst>
          </p:cNvPr>
          <p:cNvGrpSpPr/>
          <p:nvPr/>
        </p:nvGrpSpPr>
        <p:grpSpPr>
          <a:xfrm>
            <a:off x="7604597" y="5207289"/>
            <a:ext cx="3127573" cy="1317267"/>
            <a:chOff x="7989605" y="5188039"/>
            <a:chExt cx="3127573" cy="1317267"/>
          </a:xfrm>
        </p:grpSpPr>
        <p:sp>
          <p:nvSpPr>
            <p:cNvPr id="45" name="Rounded Rectangle 44">
              <a:extLst>
                <a:ext uri="{FF2B5EF4-FFF2-40B4-BE49-F238E27FC236}">
                  <a16:creationId xmlns:a16="http://schemas.microsoft.com/office/drawing/2014/main" id="{84CAC516-38ED-AE34-5053-646EB1A3DED8}"/>
                </a:ext>
              </a:extLst>
            </p:cNvPr>
            <p:cNvSpPr/>
            <p:nvPr/>
          </p:nvSpPr>
          <p:spPr>
            <a:xfrm>
              <a:off x="7989605" y="5188039"/>
              <a:ext cx="3127573" cy="1008112"/>
            </a:xfrm>
            <a:prstGeom prst="roundRect">
              <a:avLst/>
            </a:prstGeom>
            <a:noFill/>
            <a:ln w="28575">
              <a:solidFill>
                <a:srgbClr val="33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46" name="Picture 2">
              <a:extLst>
                <a:ext uri="{FF2B5EF4-FFF2-40B4-BE49-F238E27FC236}">
                  <a16:creationId xmlns:a16="http://schemas.microsoft.com/office/drawing/2014/main" id="{5BD61B39-C067-5D94-F401-0AB7094C500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96529" y="5337173"/>
              <a:ext cx="754916" cy="7549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Stanford Alpaca | Discover AI use cases">
              <a:extLst>
                <a:ext uri="{FF2B5EF4-FFF2-40B4-BE49-F238E27FC236}">
                  <a16:creationId xmlns:a16="http://schemas.microsoft.com/office/drawing/2014/main" id="{8E28E292-FE5D-689C-4D2B-7905737AED6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70019" y="5249429"/>
              <a:ext cx="867625" cy="88533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B333CDB5-376E-1E19-270C-316B55ED5C4D}"/>
                </a:ext>
              </a:extLst>
            </p:cNvPr>
            <p:cNvSpPr txBox="1"/>
            <p:nvPr/>
          </p:nvSpPr>
          <p:spPr>
            <a:xfrm>
              <a:off x="8267619" y="6197529"/>
              <a:ext cx="2515882" cy="307777"/>
            </a:xfrm>
            <a:prstGeom prst="rect">
              <a:avLst/>
            </a:prstGeom>
            <a:noFill/>
          </p:spPr>
          <p:txBody>
            <a:bodyPr wrap="none" rtlCol="0">
              <a:spAutoFit/>
            </a:bodyPr>
            <a:lstStyle/>
            <a:p>
              <a:r>
                <a:rPr lang="en-US" altLang="zh-CN" sz="1400" b="1" dirty="0">
                  <a:solidFill>
                    <a:srgbClr val="3333CC"/>
                  </a:solidFill>
                  <a:latin typeface="Microsoft YaHei" panose="020B0503020204020204" pitchFamily="34" charset="-122"/>
                  <a:ea typeface="Microsoft YaHei" panose="020B0503020204020204" pitchFamily="34" charset="-122"/>
                </a:rPr>
                <a:t>Machine</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Learning</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Models</a:t>
              </a:r>
              <a:endParaRPr lang="en-DE" sz="1400" b="1" dirty="0">
                <a:solidFill>
                  <a:srgbClr val="3333CC"/>
                </a:solidFill>
                <a:latin typeface="Microsoft YaHei" panose="020B0503020204020204" pitchFamily="34" charset="-122"/>
                <a:ea typeface="Microsoft YaHei" panose="020B0503020204020204" pitchFamily="34" charset="-122"/>
              </a:endParaRPr>
            </a:p>
          </p:txBody>
        </p:sp>
        <p:pic>
          <p:nvPicPr>
            <p:cNvPr id="53" name="Picture 12" descr="通义千问- 维基百科，自由的百科全书">
              <a:extLst>
                <a:ext uri="{FF2B5EF4-FFF2-40B4-BE49-F238E27FC236}">
                  <a16:creationId xmlns:a16="http://schemas.microsoft.com/office/drawing/2014/main" id="{E9C7AB38-FD6B-1424-0C19-91B1EE245E8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41311" y="5304958"/>
              <a:ext cx="841262" cy="79665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80A8F58-3546-74CA-930C-0509878B41B7}"/>
              </a:ext>
            </a:extLst>
          </p:cNvPr>
          <p:cNvSpPr/>
          <p:nvPr/>
        </p:nvSpPr>
        <p:spPr bwMode="auto">
          <a:xfrm>
            <a:off x="5725587" y="3394254"/>
            <a:ext cx="5179835" cy="3327221"/>
          </a:xfrm>
          <a:prstGeom prst="rect">
            <a:avLst/>
          </a:prstGeom>
          <a:solidFill>
            <a:schemeClr val="bg1">
              <a:lumMod val="95000"/>
              <a:alpha val="90155"/>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6" name="Rectangle 5">
            <a:extLst>
              <a:ext uri="{FF2B5EF4-FFF2-40B4-BE49-F238E27FC236}">
                <a16:creationId xmlns:a16="http://schemas.microsoft.com/office/drawing/2014/main" id="{13CE6861-B4F5-7C0D-BDDE-AC361DECBBCB}"/>
              </a:ext>
            </a:extLst>
          </p:cNvPr>
          <p:cNvSpPr/>
          <p:nvPr/>
        </p:nvSpPr>
        <p:spPr bwMode="auto">
          <a:xfrm>
            <a:off x="1396759" y="3394254"/>
            <a:ext cx="2887651" cy="3327221"/>
          </a:xfrm>
          <a:prstGeom prst="rect">
            <a:avLst/>
          </a:prstGeom>
          <a:solidFill>
            <a:schemeClr val="bg1">
              <a:lumMod val="95000"/>
              <a:alpha val="90155"/>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737272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p:txBody>
          <a:bodyPr/>
          <a:lstStyle/>
          <a:p>
            <a:pPr algn="ctr"/>
            <a:r>
              <a:rPr lang="en-US" altLang="zh-CN" dirty="0"/>
              <a:t>Data</a:t>
            </a:r>
            <a:r>
              <a:rPr lang="zh-CN" altLang="en-US" dirty="0"/>
              <a:t> </a:t>
            </a:r>
            <a:r>
              <a:rPr lang="en-US" altLang="zh-CN" dirty="0"/>
              <a:t>Consumption:</a:t>
            </a:r>
            <a:r>
              <a:rPr lang="zh-CN" altLang="en-US" dirty="0"/>
              <a:t> </a:t>
            </a:r>
            <a:r>
              <a:rPr lang="en-US" altLang="zh-CN" dirty="0"/>
              <a:t>Machine</a:t>
            </a:r>
            <a:r>
              <a:rPr lang="zh-CN" altLang="en-US" dirty="0"/>
              <a:t> </a:t>
            </a:r>
            <a:r>
              <a:rPr lang="en-US" altLang="zh-CN" dirty="0"/>
              <a:t>Unlearning</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11</a:t>
            </a:fld>
            <a:endParaRPr lang="en-US" sz="1600">
              <a:solidFill>
                <a:srgbClr val="888888"/>
              </a:solidFill>
              <a:latin typeface="Calibri"/>
              <a:ea typeface="Calibri"/>
              <a:cs typeface="Calibri"/>
              <a:sym typeface="Calibri"/>
            </a:endParaRPr>
          </a:p>
        </p:txBody>
      </p:sp>
      <p:sp>
        <p:nvSpPr>
          <p:cNvPr id="8" name="Content Placeholder 3">
            <a:extLst>
              <a:ext uri="{FF2B5EF4-FFF2-40B4-BE49-F238E27FC236}">
                <a16:creationId xmlns:a16="http://schemas.microsoft.com/office/drawing/2014/main" id="{F5DF47B2-D715-01ED-941C-3BA986ABF5A7}"/>
              </a:ext>
            </a:extLst>
          </p:cNvPr>
          <p:cNvSpPr>
            <a:spLocks noGrp="1"/>
          </p:cNvSpPr>
          <p:nvPr>
            <p:ph idx="1"/>
          </p:nvPr>
        </p:nvSpPr>
        <p:spPr>
          <a:xfrm>
            <a:off x="683395" y="1327279"/>
            <a:ext cx="10515600" cy="2435099"/>
          </a:xfrm>
        </p:spPr>
        <p:txBody>
          <a:bodyPr>
            <a:normAutofit/>
          </a:bodyPr>
          <a:lstStyle/>
          <a:p>
            <a:pPr>
              <a:buFont typeface="Wingdings" pitchFamily="2" charset="2"/>
              <a:buChar char="q"/>
            </a:pPr>
            <a:r>
              <a:rPr lang="zh-CN" altLang="en-US" sz="2000" dirty="0">
                <a:solidFill>
                  <a:schemeClr val="tx1">
                    <a:lumMod val="85000"/>
                    <a:lumOff val="15000"/>
                  </a:schemeClr>
                </a:solidFill>
                <a:latin typeface="Arial" panose="020B0604020202020204" pitchFamily="34" charset="0"/>
                <a:cs typeface="Arial" panose="020B0604020202020204" pitchFamily="34" charset="0"/>
              </a:rPr>
              <a:t> </a:t>
            </a:r>
            <a:r>
              <a:rPr lang="en-US" sz="2000" dirty="0">
                <a:solidFill>
                  <a:schemeClr val="tx1">
                    <a:lumMod val="85000"/>
                    <a:lumOff val="15000"/>
                  </a:schemeClr>
                </a:solidFill>
                <a:latin typeface="Arial" panose="020B0604020202020204" pitchFamily="34" charset="0"/>
                <a:cs typeface="Arial" panose="020B0604020202020204" pitchFamily="34" charset="0"/>
              </a:rPr>
              <a:t>Regulations</a:t>
            </a:r>
            <a:r>
              <a:rPr lang="zh-CN" altLang="en-US" sz="2000"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dirty="0">
                <a:solidFill>
                  <a:schemeClr val="tx1">
                    <a:lumMod val="85000"/>
                    <a:lumOff val="15000"/>
                  </a:schemeClr>
                </a:solidFill>
                <a:latin typeface="Arial" panose="020B0604020202020204" pitchFamily="34" charset="0"/>
                <a:cs typeface="Arial" panose="020B0604020202020204" pitchFamily="34" charset="0"/>
              </a:rPr>
              <a:t>for</a:t>
            </a:r>
            <a:r>
              <a:rPr lang="zh-CN" altLang="en-US" sz="2000"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dirty="0">
                <a:solidFill>
                  <a:schemeClr val="tx1">
                    <a:lumMod val="85000"/>
                    <a:lumOff val="15000"/>
                  </a:schemeClr>
                </a:solidFill>
                <a:latin typeface="Arial" panose="020B0604020202020204" pitchFamily="34" charset="0"/>
                <a:cs typeface="Arial" panose="020B0604020202020204" pitchFamily="34" charset="0"/>
              </a:rPr>
              <a:t>Protecting</a:t>
            </a:r>
            <a:r>
              <a:rPr lang="zh-CN" altLang="en-US" sz="2000"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dirty="0">
                <a:solidFill>
                  <a:schemeClr val="tx1">
                    <a:lumMod val="85000"/>
                    <a:lumOff val="15000"/>
                  </a:schemeClr>
                </a:solidFill>
                <a:latin typeface="Arial" panose="020B0604020202020204" pitchFamily="34" charset="0"/>
                <a:cs typeface="Arial" panose="020B0604020202020204" pitchFamily="34" charset="0"/>
              </a:rPr>
              <a:t>Data</a:t>
            </a:r>
            <a:r>
              <a:rPr lang="zh-CN" altLang="en-US" sz="2000"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dirty="0">
                <a:solidFill>
                  <a:schemeClr val="tx1">
                    <a:lumMod val="85000"/>
                    <a:lumOff val="15000"/>
                  </a:schemeClr>
                </a:solidFill>
                <a:latin typeface="Arial" panose="020B0604020202020204" pitchFamily="34" charset="0"/>
                <a:cs typeface="Arial" panose="020B0604020202020204" pitchFamily="34" charset="0"/>
              </a:rPr>
              <a:t>Privacy</a:t>
            </a:r>
            <a:endParaRPr lang="en-DE" sz="2000" dirty="0">
              <a:solidFill>
                <a:schemeClr val="tx1">
                  <a:lumMod val="85000"/>
                  <a:lumOff val="15000"/>
                </a:schemeClr>
              </a:solidFill>
              <a:latin typeface="Arial" panose="020B0604020202020204" pitchFamily="34" charset="0"/>
              <a:cs typeface="Arial" panose="020B0604020202020204" pitchFamily="34" charset="0"/>
            </a:endParaRPr>
          </a:p>
          <a:p>
            <a:pPr>
              <a:buFont typeface="Wingdings" pitchFamily="2" charset="2"/>
              <a:buChar char="q"/>
            </a:pPr>
            <a:endParaRPr lang="en-US" sz="2000" dirty="0">
              <a:solidFill>
                <a:srgbClr val="C00000"/>
              </a:solidFill>
              <a:latin typeface="Arial" panose="020B0604020202020204" pitchFamily="34" charset="0"/>
              <a:cs typeface="Arial" panose="020B0604020202020204" pitchFamily="34" charset="0"/>
            </a:endParaRPr>
          </a:p>
          <a:p>
            <a:pPr>
              <a:buFont typeface="Wingdings" pitchFamily="2" charset="2"/>
              <a:buChar char="q"/>
            </a:pPr>
            <a:endParaRPr lang="en-US" sz="2000" dirty="0">
              <a:solidFill>
                <a:srgbClr val="C00000"/>
              </a:solidFill>
              <a:latin typeface="Arial" panose="020B0604020202020204" pitchFamily="34" charset="0"/>
              <a:cs typeface="Arial" panose="020B0604020202020204" pitchFamily="34" charset="0"/>
            </a:endParaRPr>
          </a:p>
          <a:p>
            <a:pPr marL="0" indent="0">
              <a:buNone/>
            </a:pPr>
            <a:endParaRPr lang="en-US" sz="2000" dirty="0">
              <a:solidFill>
                <a:srgbClr val="C00000"/>
              </a:solidFill>
              <a:latin typeface="Arial" panose="020B0604020202020204" pitchFamily="34" charset="0"/>
              <a:cs typeface="Arial" panose="020B0604020202020204" pitchFamily="34" charset="0"/>
            </a:endParaRPr>
          </a:p>
          <a:p>
            <a:pPr marL="0" indent="0">
              <a:buNone/>
            </a:pPr>
            <a:endParaRPr lang="en-US" altLang="zh-CN" sz="2000" b="1" dirty="0">
              <a:solidFill>
                <a:srgbClr val="C00000"/>
              </a:solidFill>
              <a:latin typeface="Arial" panose="020B0604020202020204" pitchFamily="34" charset="0"/>
              <a:cs typeface="Arial" panose="020B0604020202020204" pitchFamily="34" charset="0"/>
            </a:endParaRPr>
          </a:p>
          <a:p>
            <a:pPr>
              <a:buFont typeface="Wingdings" pitchFamily="2" charset="2"/>
              <a:buChar char="q"/>
            </a:pPr>
            <a:r>
              <a:rPr lang="en-US" sz="2000" b="1" dirty="0">
                <a:solidFill>
                  <a:srgbClr val="C00000"/>
                </a:solidFill>
                <a:latin typeface="Arial" panose="020B0604020202020204" pitchFamily="34" charset="0"/>
                <a:cs typeface="Arial" panose="020B0604020202020204" pitchFamily="34" charset="0"/>
              </a:rPr>
              <a:t>The right-to-be-forgotten</a:t>
            </a:r>
            <a:endParaRPr lang="en-US" sz="2000" dirty="0">
              <a:solidFill>
                <a:srgbClr val="C00000"/>
              </a:solidFill>
              <a:latin typeface="Arial" panose="020B0604020202020204" pitchFamily="34" charset="0"/>
              <a:cs typeface="Arial" panose="020B0604020202020204" pitchFamily="34" charset="0"/>
            </a:endParaRPr>
          </a:p>
          <a:p>
            <a:pPr>
              <a:buFont typeface="Wingdings" pitchFamily="2" charset="2"/>
              <a:buChar char="q"/>
            </a:pPr>
            <a:endParaRPr lang="en-US" sz="2000" dirty="0">
              <a:solidFill>
                <a:srgbClr val="C00000"/>
              </a:solidFill>
              <a:latin typeface="Arial" panose="020B0604020202020204" pitchFamily="34" charset="0"/>
              <a:cs typeface="Arial" panose="020B0604020202020204" pitchFamily="34" charset="0"/>
            </a:endParaRPr>
          </a:p>
          <a:p>
            <a:pPr>
              <a:buFont typeface="Wingdings" pitchFamily="2" charset="2"/>
              <a:buChar char="q"/>
            </a:pPr>
            <a:endParaRPr lang="en-US" sz="2000" dirty="0">
              <a:solidFill>
                <a:srgbClr val="C00000"/>
              </a:solidFill>
              <a:latin typeface="Arial" panose="020B0604020202020204" pitchFamily="34" charset="0"/>
              <a:cs typeface="Arial" panose="020B0604020202020204" pitchFamily="34" charset="0"/>
            </a:endParaRPr>
          </a:p>
          <a:p>
            <a:pPr>
              <a:buFont typeface="Wingdings" pitchFamily="2" charset="2"/>
              <a:buChar char="q"/>
            </a:pPr>
            <a:endParaRPr lang="en-CN" sz="20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554AFA36-9163-6366-373A-34E7AC232AA6}"/>
              </a:ext>
            </a:extLst>
          </p:cNvPr>
          <p:cNvGrpSpPr/>
          <p:nvPr/>
        </p:nvGrpSpPr>
        <p:grpSpPr>
          <a:xfrm>
            <a:off x="787659" y="1756528"/>
            <a:ext cx="7857572" cy="1065802"/>
            <a:chOff x="1910642" y="9495106"/>
            <a:chExt cx="19165671" cy="2674446"/>
          </a:xfrm>
        </p:grpSpPr>
        <p:pic>
          <p:nvPicPr>
            <p:cNvPr id="10" name="Picture 2" descr="EU GDPR comes into force">
              <a:extLst>
                <a:ext uri="{FF2B5EF4-FFF2-40B4-BE49-F238E27FC236}">
                  <a16:creationId xmlns:a16="http://schemas.microsoft.com/office/drawing/2014/main" id="{C7DE366C-78BE-D7D1-09B5-01573FEFC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642" y="9495106"/>
              <a:ext cx="4282790" cy="26728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he 7 Point CCPA Compliance Checklist for Marketers for 2020 | MarTech  Advisor">
              <a:extLst>
                <a:ext uri="{FF2B5EF4-FFF2-40B4-BE49-F238E27FC236}">
                  <a16:creationId xmlns:a16="http://schemas.microsoft.com/office/drawing/2014/main" id="{8D38D489-41F1-45F2-C157-22290B930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0810" y="9495106"/>
              <a:ext cx="4282790" cy="26728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What Is PIPEDA &amp; How to Comply | Termly">
              <a:extLst>
                <a:ext uri="{FF2B5EF4-FFF2-40B4-BE49-F238E27FC236}">
                  <a16:creationId xmlns:a16="http://schemas.microsoft.com/office/drawing/2014/main" id="{724FF989-1289-DD71-C4DA-B2F127495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0980" y="9495106"/>
              <a:ext cx="4283977" cy="26744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LGPD Compliance Solution - Mandatly Inc.">
              <a:extLst>
                <a:ext uri="{FF2B5EF4-FFF2-40B4-BE49-F238E27FC236}">
                  <a16:creationId xmlns:a16="http://schemas.microsoft.com/office/drawing/2014/main" id="{11C634E4-D493-2314-4484-6CD73BAEC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92335" y="9495106"/>
              <a:ext cx="4283978" cy="2674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F713DCA4-FEC7-6BA2-DC6C-4D26BCE376F5}"/>
              </a:ext>
            </a:extLst>
          </p:cNvPr>
          <p:cNvGrpSpPr>
            <a:grpSpLocks noChangeAspect="1"/>
          </p:cNvGrpSpPr>
          <p:nvPr/>
        </p:nvGrpSpPr>
        <p:grpSpPr>
          <a:xfrm>
            <a:off x="7454917" y="4224091"/>
            <a:ext cx="2743201" cy="1467740"/>
            <a:chOff x="15159419" y="7863318"/>
            <a:chExt cx="9076289" cy="4834139"/>
          </a:xfrm>
        </p:grpSpPr>
        <p:pic>
          <p:nvPicPr>
            <p:cNvPr id="15" name="Picture 4" descr="GDPRtoons: GDPR and the&amp;quot;Right to Erasure&amp;quot;, also known as the &amp;quot;Right to be  Forgotten&amp;quot;">
              <a:extLst>
                <a:ext uri="{FF2B5EF4-FFF2-40B4-BE49-F238E27FC236}">
                  <a16:creationId xmlns:a16="http://schemas.microsoft.com/office/drawing/2014/main" id="{522960B9-6DC1-2781-1D80-838C87128C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59419" y="7863318"/>
              <a:ext cx="9017000" cy="44069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3BB6A25-8E83-53DE-A4F9-969210E38835}"/>
                </a:ext>
              </a:extLst>
            </p:cNvPr>
            <p:cNvSpPr/>
            <p:nvPr/>
          </p:nvSpPr>
          <p:spPr>
            <a:xfrm>
              <a:off x="15400789" y="12235793"/>
              <a:ext cx="8834919" cy="461664"/>
            </a:xfrm>
            <a:prstGeom prst="rect">
              <a:avLst/>
            </a:prstGeom>
          </p:spPr>
          <p:txBody>
            <a:bodyPr wrap="none">
              <a:spAutoFit/>
            </a:bodyPr>
            <a:lstStyle/>
            <a:p>
              <a:r>
                <a:rPr lang="en-CN" sz="900" dirty="0">
                  <a:hlinkClick r:id="rId8"/>
                </a:rPr>
                <a:t>Source: http://www.gdprtoons.com/2017/09/right-to-erasure-right-to-be-forgotten.html</a:t>
              </a:r>
              <a:r>
                <a:rPr lang="en-CN" sz="900" dirty="0"/>
                <a:t> </a:t>
              </a:r>
            </a:p>
          </p:txBody>
        </p:sp>
      </p:grpSp>
      <p:grpSp>
        <p:nvGrpSpPr>
          <p:cNvPr id="17" name="Group 16">
            <a:extLst>
              <a:ext uri="{FF2B5EF4-FFF2-40B4-BE49-F238E27FC236}">
                <a16:creationId xmlns:a16="http://schemas.microsoft.com/office/drawing/2014/main" id="{0A96FD44-B399-DF48-A4FE-65BEF84CEA67}"/>
              </a:ext>
            </a:extLst>
          </p:cNvPr>
          <p:cNvGrpSpPr>
            <a:grpSpLocks noChangeAspect="1"/>
          </p:cNvGrpSpPr>
          <p:nvPr/>
        </p:nvGrpSpPr>
        <p:grpSpPr>
          <a:xfrm>
            <a:off x="3765963" y="4113274"/>
            <a:ext cx="2288211" cy="1680290"/>
            <a:chOff x="7519159" y="7455780"/>
            <a:chExt cx="7846465" cy="5735635"/>
          </a:xfrm>
        </p:grpSpPr>
        <p:pic>
          <p:nvPicPr>
            <p:cNvPr id="18" name="Picture 2" descr="Complying with Data Subject Requests: Back to the Basics | Adventures in  Corporate Compliance">
              <a:extLst>
                <a:ext uri="{FF2B5EF4-FFF2-40B4-BE49-F238E27FC236}">
                  <a16:creationId xmlns:a16="http://schemas.microsoft.com/office/drawing/2014/main" id="{DFDB733C-492C-28D2-A706-DF8ACA54D2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9159" y="7455780"/>
              <a:ext cx="7457032" cy="522197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E427240-AC96-4865-ACC3-918421584B05}"/>
                </a:ext>
              </a:extLst>
            </p:cNvPr>
            <p:cNvSpPr/>
            <p:nvPr/>
          </p:nvSpPr>
          <p:spPr>
            <a:xfrm>
              <a:off x="7519159" y="12281960"/>
              <a:ext cx="7846465" cy="909455"/>
            </a:xfrm>
            <a:prstGeom prst="rect">
              <a:avLst/>
            </a:prstGeom>
          </p:spPr>
          <p:txBody>
            <a:bodyPr wrap="square">
              <a:spAutoFit/>
            </a:bodyPr>
            <a:lstStyle/>
            <a:p>
              <a:pPr algn="ctr"/>
              <a:r>
                <a:rPr lang="en-CN" sz="900" dirty="0">
                  <a:hlinkClick r:id="rId10"/>
                </a:rPr>
                <a:t>https://www.adventuresincorporatecompliance.com/2020/02/complying-with-data-subject-requests-back-to-the-basics/</a:t>
              </a:r>
              <a:r>
                <a:rPr lang="en-CN" sz="900" dirty="0"/>
                <a:t> </a:t>
              </a:r>
            </a:p>
          </p:txBody>
        </p:sp>
      </p:grpSp>
      <p:grpSp>
        <p:nvGrpSpPr>
          <p:cNvPr id="20" name="Group 19">
            <a:extLst>
              <a:ext uri="{FF2B5EF4-FFF2-40B4-BE49-F238E27FC236}">
                <a16:creationId xmlns:a16="http://schemas.microsoft.com/office/drawing/2014/main" id="{9C6360FA-8075-CF16-5A61-9DC5912E2DD0}"/>
              </a:ext>
            </a:extLst>
          </p:cNvPr>
          <p:cNvGrpSpPr>
            <a:grpSpLocks noChangeAspect="1"/>
          </p:cNvGrpSpPr>
          <p:nvPr/>
        </p:nvGrpSpPr>
        <p:grpSpPr>
          <a:xfrm>
            <a:off x="525534" y="4028971"/>
            <a:ext cx="2108106" cy="1963106"/>
            <a:chOff x="909477" y="7497843"/>
            <a:chExt cx="6185084" cy="5733449"/>
          </a:xfrm>
        </p:grpSpPr>
        <p:pic>
          <p:nvPicPr>
            <p:cNvPr id="21" name="Picture 20">
              <a:hlinkClick r:id="rId11"/>
              <a:extLst>
                <a:ext uri="{FF2B5EF4-FFF2-40B4-BE49-F238E27FC236}">
                  <a16:creationId xmlns:a16="http://schemas.microsoft.com/office/drawing/2014/main" id="{82BFC8D9-731F-4F03-D774-E5E52B59DC94}"/>
                </a:ext>
              </a:extLst>
            </p:cNvPr>
            <p:cNvPicPr>
              <a:picLocks noChangeAspect="1"/>
            </p:cNvPicPr>
            <p:nvPr/>
          </p:nvPicPr>
          <p:blipFill>
            <a:blip r:embed="rId12"/>
            <a:stretch>
              <a:fillRect/>
            </a:stretch>
          </p:blipFill>
          <p:spPr>
            <a:xfrm>
              <a:off x="1546776" y="7497843"/>
              <a:ext cx="5547785" cy="5221977"/>
            </a:xfrm>
            <a:prstGeom prst="rect">
              <a:avLst/>
            </a:prstGeom>
          </p:spPr>
        </p:pic>
        <p:sp>
          <p:nvSpPr>
            <p:cNvPr id="22" name="Rectangle 21">
              <a:extLst>
                <a:ext uri="{FF2B5EF4-FFF2-40B4-BE49-F238E27FC236}">
                  <a16:creationId xmlns:a16="http://schemas.microsoft.com/office/drawing/2014/main" id="{9BC7909C-BA00-AA63-E237-FEF6E8B4832B}"/>
                </a:ext>
              </a:extLst>
            </p:cNvPr>
            <p:cNvSpPr/>
            <p:nvPr/>
          </p:nvSpPr>
          <p:spPr>
            <a:xfrm>
              <a:off x="909477" y="12769627"/>
              <a:ext cx="6010401" cy="461665"/>
            </a:xfrm>
            <a:prstGeom prst="rect">
              <a:avLst/>
            </a:prstGeom>
          </p:spPr>
          <p:txBody>
            <a:bodyPr wrap="none">
              <a:spAutoFit/>
            </a:bodyPr>
            <a:lstStyle/>
            <a:p>
              <a:r>
                <a:rPr lang="en-CN" sz="900" dirty="0">
                  <a:hlinkClick r:id="rId13"/>
                </a:rPr>
                <a:t>https://support.google.com/legal/answer/10769224?hl=en</a:t>
              </a:r>
              <a:r>
                <a:rPr lang="en-CN" sz="900" dirty="0"/>
                <a:t> </a:t>
              </a:r>
            </a:p>
          </p:txBody>
        </p:sp>
      </p:grpSp>
      <p:sp>
        <p:nvSpPr>
          <p:cNvPr id="23" name="TextBox 22">
            <a:extLst>
              <a:ext uri="{FF2B5EF4-FFF2-40B4-BE49-F238E27FC236}">
                <a16:creationId xmlns:a16="http://schemas.microsoft.com/office/drawing/2014/main" id="{6E41F9E3-D344-3895-D4E1-E06C04F4FBC3}"/>
              </a:ext>
            </a:extLst>
          </p:cNvPr>
          <p:cNvSpPr txBox="1"/>
          <p:nvPr/>
        </p:nvSpPr>
        <p:spPr>
          <a:xfrm>
            <a:off x="8808295" y="1432510"/>
            <a:ext cx="3341877" cy="1938992"/>
          </a:xfrm>
          <a:prstGeom prst="rect">
            <a:avLst/>
          </a:prstGeom>
          <a:noFill/>
        </p:spPr>
        <p:txBody>
          <a:bodyPr wrap="none" rtlCol="0">
            <a:spAutoFit/>
          </a:bodyPr>
          <a:lstStyle/>
          <a:p>
            <a:pPr marL="285750" indent="-285750">
              <a:buFont typeface="Wingdings" pitchFamily="2" charset="2"/>
              <a:buChar char="q"/>
            </a:pPr>
            <a:r>
              <a:rPr lang="en-CN" sz="2000" dirty="0"/>
              <a:t>The right to rectification</a:t>
            </a:r>
          </a:p>
          <a:p>
            <a:pPr marL="285750" indent="-285750">
              <a:buFont typeface="Wingdings" pitchFamily="2" charset="2"/>
              <a:buChar char="q"/>
            </a:pPr>
            <a:r>
              <a:rPr lang="en-CN" sz="2000" dirty="0"/>
              <a:t>The right to access</a:t>
            </a:r>
          </a:p>
          <a:p>
            <a:pPr marL="285750" indent="-285750">
              <a:buFont typeface="Wingdings" pitchFamily="2" charset="2"/>
              <a:buChar char="q"/>
            </a:pPr>
            <a:r>
              <a:rPr lang="en-CN" sz="2000" dirty="0"/>
              <a:t>The right to data portability</a:t>
            </a:r>
          </a:p>
          <a:p>
            <a:pPr marL="285750" indent="-285750">
              <a:buFont typeface="Wingdings" pitchFamily="2" charset="2"/>
              <a:buChar char="q"/>
            </a:pPr>
            <a:r>
              <a:rPr lang="en-CN" sz="2000" dirty="0"/>
              <a:t>The right to be forgotten</a:t>
            </a:r>
          </a:p>
          <a:p>
            <a:pPr marL="285750" indent="-285750">
              <a:buFont typeface="Wingdings" pitchFamily="2" charset="2"/>
              <a:buChar char="q"/>
            </a:pPr>
            <a:r>
              <a:rPr lang="en-CN" sz="2000" dirty="0"/>
              <a:t>The right to object</a:t>
            </a:r>
          </a:p>
          <a:p>
            <a:pPr marL="285750" indent="-285750">
              <a:buFont typeface="Wingdings" pitchFamily="2" charset="2"/>
              <a:buChar char="q"/>
            </a:pPr>
            <a:r>
              <a:rPr lang="en-CN" sz="2000" dirty="0"/>
              <a:t>……</a:t>
            </a:r>
          </a:p>
        </p:txBody>
      </p:sp>
    </p:spTree>
    <p:extLst>
      <p:ext uri="{BB962C8B-B14F-4D97-AF65-F5344CB8AC3E}">
        <p14:creationId xmlns:p14="http://schemas.microsoft.com/office/powerpoint/2010/main" val="420433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p:txBody>
          <a:bodyPr/>
          <a:lstStyle/>
          <a:p>
            <a:pPr algn="ctr"/>
            <a:r>
              <a:rPr lang="en-US" altLang="zh-CN" dirty="0"/>
              <a:t>Data</a:t>
            </a:r>
            <a:r>
              <a:rPr lang="zh-CN" altLang="en-US" dirty="0"/>
              <a:t> </a:t>
            </a:r>
            <a:r>
              <a:rPr lang="en-US" altLang="zh-CN" dirty="0"/>
              <a:t>Consumption:</a:t>
            </a:r>
            <a:r>
              <a:rPr lang="zh-CN" altLang="en-US" dirty="0"/>
              <a:t> </a:t>
            </a:r>
            <a:r>
              <a:rPr lang="en-US" altLang="zh-CN" dirty="0"/>
              <a:t>Machine</a:t>
            </a:r>
            <a:r>
              <a:rPr lang="zh-CN" altLang="en-US" dirty="0"/>
              <a:t> </a:t>
            </a:r>
            <a:r>
              <a:rPr lang="en-US" altLang="zh-CN" dirty="0"/>
              <a:t>Unlearning</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12</a:t>
            </a:fld>
            <a:endParaRPr lang="en-US" sz="1600">
              <a:solidFill>
                <a:srgbClr val="888888"/>
              </a:solidFill>
              <a:latin typeface="Calibri"/>
              <a:ea typeface="Calibri"/>
              <a:cs typeface="Calibri"/>
              <a:sym typeface="Calibri"/>
            </a:endParaRPr>
          </a:p>
        </p:txBody>
      </p:sp>
      <p:sp>
        <p:nvSpPr>
          <p:cNvPr id="25" name="Content Placeholder 3">
            <a:extLst>
              <a:ext uri="{FF2B5EF4-FFF2-40B4-BE49-F238E27FC236}">
                <a16:creationId xmlns:a16="http://schemas.microsoft.com/office/drawing/2014/main" id="{7CD6EE0A-036A-3E1A-F981-C7D8EB8E11F0}"/>
              </a:ext>
            </a:extLst>
          </p:cNvPr>
          <p:cNvSpPr>
            <a:spLocks noGrp="1"/>
          </p:cNvSpPr>
          <p:nvPr>
            <p:ph idx="1"/>
          </p:nvPr>
        </p:nvSpPr>
        <p:spPr>
          <a:xfrm>
            <a:off x="598713" y="1267119"/>
            <a:ext cx="10515600" cy="533026"/>
          </a:xfrm>
        </p:spPr>
        <p:txBody>
          <a:bodyPr>
            <a:normAutofit/>
          </a:bodyPr>
          <a:lstStyle/>
          <a:p>
            <a:pPr>
              <a:buFont typeface="Wingdings" pitchFamily="2" charset="2"/>
              <a:buChar char="q"/>
            </a:pP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DE" sz="2000" dirty="0">
                <a:solidFill>
                  <a:schemeClr val="tx1">
                    <a:lumMod val="95000"/>
                    <a:lumOff val="5000"/>
                  </a:schemeClr>
                </a:solidFill>
                <a:latin typeface="Arial" panose="020B0604020202020204" pitchFamily="34" charset="0"/>
                <a:cs typeface="Arial" panose="020B0604020202020204" pitchFamily="34" charset="0"/>
              </a:rPr>
              <a:t>The “Right-to-be-forgotten”</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in</a:t>
            </a:r>
            <a:r>
              <a:rPr lang="en-US" sz="2000" dirty="0">
                <a:solidFill>
                  <a:schemeClr val="tx1">
                    <a:lumMod val="95000"/>
                    <a:lumOff val="5000"/>
                  </a:schemeClr>
                </a:solidFill>
                <a:latin typeface="Arial" panose="020B0604020202020204" pitchFamily="34" charset="0"/>
                <a:cs typeface="Arial" panose="020B0604020202020204" pitchFamily="34" charset="0"/>
              </a:rPr>
              <a:t> ML </a:t>
            </a:r>
            <a:r>
              <a:rPr lang="en-US" sz="2000" dirty="0">
                <a:solidFill>
                  <a:srgbClr val="C00000"/>
                </a:solidFill>
                <a:latin typeface="Arial" panose="020B0604020202020204" pitchFamily="34" charset="0"/>
                <a:cs typeface="Arial" panose="020B0604020202020204" pitchFamily="34" charset="0"/>
              </a:rPr>
              <a:t>-&gt; </a:t>
            </a:r>
            <a:r>
              <a:rPr lang="en-US" sz="2000" b="1" dirty="0">
                <a:solidFill>
                  <a:srgbClr val="C00000"/>
                </a:solidFill>
                <a:latin typeface="Arial" panose="020B0604020202020204" pitchFamily="34" charset="0"/>
                <a:cs typeface="Arial" panose="020B0604020202020204" pitchFamily="34" charset="0"/>
              </a:rPr>
              <a:t>Machine Unlearning</a:t>
            </a:r>
            <a:endParaRPr lang="en-DE" sz="2000" dirty="0">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D0D833E2-6A26-98B1-7D88-F0F67AE38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891" y="2420520"/>
            <a:ext cx="1247223" cy="124722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6EFD1A8-A4EB-B6DA-5E31-950FB4DD444B}"/>
              </a:ext>
            </a:extLst>
          </p:cNvPr>
          <p:cNvGrpSpPr/>
          <p:nvPr/>
        </p:nvGrpSpPr>
        <p:grpSpPr>
          <a:xfrm>
            <a:off x="3402295" y="2400876"/>
            <a:ext cx="1551812" cy="1274769"/>
            <a:chOff x="6752492" y="2830672"/>
            <a:chExt cx="1551812" cy="1274769"/>
          </a:xfrm>
        </p:grpSpPr>
        <p:sp>
          <p:nvSpPr>
            <p:cNvPr id="10" name="Rounded Rectangle 9">
              <a:extLst>
                <a:ext uri="{FF2B5EF4-FFF2-40B4-BE49-F238E27FC236}">
                  <a16:creationId xmlns:a16="http://schemas.microsoft.com/office/drawing/2014/main" id="{792E4990-3F1B-0B26-1CD7-2170B67A12AB}"/>
                </a:ext>
              </a:extLst>
            </p:cNvPr>
            <p:cNvSpPr/>
            <p:nvPr/>
          </p:nvSpPr>
          <p:spPr bwMode="auto">
            <a:xfrm>
              <a:off x="6752492" y="2830672"/>
              <a:ext cx="1551812" cy="1274769"/>
            </a:xfrm>
            <a:prstGeom prst="roundRect">
              <a:avLst>
                <a:gd name="adj" fmla="val 9956"/>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pic>
          <p:nvPicPr>
            <p:cNvPr id="11" name="Picture 4" descr="Man - Free people icons">
              <a:extLst>
                <a:ext uri="{FF2B5EF4-FFF2-40B4-BE49-F238E27FC236}">
                  <a16:creationId xmlns:a16="http://schemas.microsoft.com/office/drawing/2014/main" id="{62276CFA-8FD4-5340-2F2D-2A2985ABE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771" y="346178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n - Free social icons">
              <a:extLst>
                <a:ext uri="{FF2B5EF4-FFF2-40B4-BE49-F238E27FC236}">
                  <a16:creationId xmlns:a16="http://schemas.microsoft.com/office/drawing/2014/main" id="{AD8DDBA3-6F9D-1583-C4D7-4FBDDD7A6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9300" y="2929257"/>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Man - Free people icons">
              <a:extLst>
                <a:ext uri="{FF2B5EF4-FFF2-40B4-BE49-F238E27FC236}">
                  <a16:creationId xmlns:a16="http://schemas.microsoft.com/office/drawing/2014/main" id="{33CD7FB4-064F-0FFF-4C7C-0B3E4D347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7646" y="3473928"/>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Boy - Free people icons">
              <a:extLst>
                <a:ext uri="{FF2B5EF4-FFF2-40B4-BE49-F238E27FC236}">
                  <a16:creationId xmlns:a16="http://schemas.microsoft.com/office/drawing/2014/main" id="{C4729D84-7689-19F3-9B7C-0EFB20C5BF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2102" y="291649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Woman - Free people icons">
              <a:extLst>
                <a:ext uri="{FF2B5EF4-FFF2-40B4-BE49-F238E27FC236}">
                  <a16:creationId xmlns:a16="http://schemas.microsoft.com/office/drawing/2014/main" id="{BA6877B4-0DD7-8EB7-A10E-C8FD2D2711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0815" y="348753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Young woman - Free people icons">
              <a:extLst>
                <a:ext uri="{FF2B5EF4-FFF2-40B4-BE49-F238E27FC236}">
                  <a16:creationId xmlns:a16="http://schemas.microsoft.com/office/drawing/2014/main" id="{CF59767E-67BE-6EBE-616A-E6C4807267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5966" y="2934934"/>
              <a:ext cx="468000" cy="46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225CD4A1-D065-EA0F-7AA2-080C1B06636D}"/>
              </a:ext>
            </a:extLst>
          </p:cNvPr>
          <p:cNvGrpSpPr/>
          <p:nvPr/>
        </p:nvGrpSpPr>
        <p:grpSpPr>
          <a:xfrm>
            <a:off x="3402295" y="4164184"/>
            <a:ext cx="1551812" cy="1274769"/>
            <a:chOff x="6752492" y="2830672"/>
            <a:chExt cx="1551812" cy="1274769"/>
          </a:xfrm>
        </p:grpSpPr>
        <p:sp>
          <p:nvSpPr>
            <p:cNvPr id="18" name="Rounded Rectangle 17">
              <a:extLst>
                <a:ext uri="{FF2B5EF4-FFF2-40B4-BE49-F238E27FC236}">
                  <a16:creationId xmlns:a16="http://schemas.microsoft.com/office/drawing/2014/main" id="{0440A392-E9F4-0F38-BA6D-C2CEB3C28C3A}"/>
                </a:ext>
              </a:extLst>
            </p:cNvPr>
            <p:cNvSpPr/>
            <p:nvPr/>
          </p:nvSpPr>
          <p:spPr bwMode="auto">
            <a:xfrm>
              <a:off x="6752492" y="2830672"/>
              <a:ext cx="1551812" cy="1274769"/>
            </a:xfrm>
            <a:prstGeom prst="roundRect">
              <a:avLst>
                <a:gd name="adj" fmla="val 9956"/>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pic>
          <p:nvPicPr>
            <p:cNvPr id="19" name="Picture 4" descr="Man - Free people icons">
              <a:extLst>
                <a:ext uri="{FF2B5EF4-FFF2-40B4-BE49-F238E27FC236}">
                  <a16:creationId xmlns:a16="http://schemas.microsoft.com/office/drawing/2014/main" id="{7730DE72-4624-6F0E-E774-4F6652156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771" y="346178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Man - Free social icons">
              <a:extLst>
                <a:ext uri="{FF2B5EF4-FFF2-40B4-BE49-F238E27FC236}">
                  <a16:creationId xmlns:a16="http://schemas.microsoft.com/office/drawing/2014/main" id="{0DF38AE7-9554-0D98-CB2B-57D5805E75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9300" y="2929257"/>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Man - Free people icons">
              <a:extLst>
                <a:ext uri="{FF2B5EF4-FFF2-40B4-BE49-F238E27FC236}">
                  <a16:creationId xmlns:a16="http://schemas.microsoft.com/office/drawing/2014/main" id="{8B8E867D-A8ED-98BC-45FC-4812E46CA2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7646" y="3473928"/>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Woman - Free people icons">
              <a:extLst>
                <a:ext uri="{FF2B5EF4-FFF2-40B4-BE49-F238E27FC236}">
                  <a16:creationId xmlns:a16="http://schemas.microsoft.com/office/drawing/2014/main" id="{A740F39E-4515-C36C-D5D2-849E722E45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0815" y="348753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Young woman - Free people icons">
              <a:extLst>
                <a:ext uri="{FF2B5EF4-FFF2-40B4-BE49-F238E27FC236}">
                  <a16:creationId xmlns:a16="http://schemas.microsoft.com/office/drawing/2014/main" id="{1E93E1EF-CA61-925C-52A5-521840DD30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5966" y="2934934"/>
              <a:ext cx="468000" cy="46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
            <a:extLst>
              <a:ext uri="{FF2B5EF4-FFF2-40B4-BE49-F238E27FC236}">
                <a16:creationId xmlns:a16="http://schemas.microsoft.com/office/drawing/2014/main" id="{EADDAF88-CD0A-D4F7-347F-1CCE6F0790E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85891" y="4171685"/>
            <a:ext cx="1247223" cy="124722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Boy - Free people icons">
            <a:extLst>
              <a:ext uri="{FF2B5EF4-FFF2-40B4-BE49-F238E27FC236}">
                <a16:creationId xmlns:a16="http://schemas.microsoft.com/office/drawing/2014/main" id="{D244CD29-A8B8-4EF6-13BC-1F33DD7087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7048" y="4146805"/>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1" name="Right Arrow 30">
            <a:extLst>
              <a:ext uri="{FF2B5EF4-FFF2-40B4-BE49-F238E27FC236}">
                <a16:creationId xmlns:a16="http://schemas.microsoft.com/office/drawing/2014/main" id="{EE7D4A38-4536-DEFC-FF9C-328E69F54B4C}"/>
              </a:ext>
            </a:extLst>
          </p:cNvPr>
          <p:cNvSpPr/>
          <p:nvPr/>
        </p:nvSpPr>
        <p:spPr bwMode="auto">
          <a:xfrm>
            <a:off x="5151547" y="2829535"/>
            <a:ext cx="641521" cy="403316"/>
          </a:xfrm>
          <a:prstGeom prst="rightArrow">
            <a:avLst/>
          </a:prstGeom>
          <a:solidFill>
            <a:schemeClr val="accent5">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32" name="Right Arrow 31">
            <a:extLst>
              <a:ext uri="{FF2B5EF4-FFF2-40B4-BE49-F238E27FC236}">
                <a16:creationId xmlns:a16="http://schemas.microsoft.com/office/drawing/2014/main" id="{46545593-ADFC-0569-C8A6-2D786A4676B9}"/>
              </a:ext>
            </a:extLst>
          </p:cNvPr>
          <p:cNvSpPr/>
          <p:nvPr/>
        </p:nvSpPr>
        <p:spPr bwMode="auto">
          <a:xfrm>
            <a:off x="5145685" y="4619387"/>
            <a:ext cx="641521" cy="403316"/>
          </a:xfrm>
          <a:prstGeom prst="rightArrow">
            <a:avLst/>
          </a:prstGeom>
          <a:solidFill>
            <a:schemeClr val="accent5">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33" name="Right Arrow 32">
            <a:extLst>
              <a:ext uri="{FF2B5EF4-FFF2-40B4-BE49-F238E27FC236}">
                <a16:creationId xmlns:a16="http://schemas.microsoft.com/office/drawing/2014/main" id="{06765743-AB01-FF79-A85A-1D42FEF42021}"/>
              </a:ext>
            </a:extLst>
          </p:cNvPr>
          <p:cNvSpPr/>
          <p:nvPr/>
        </p:nvSpPr>
        <p:spPr bwMode="auto">
          <a:xfrm rot="5400000">
            <a:off x="4038401" y="3718044"/>
            <a:ext cx="279600" cy="403316"/>
          </a:xfrm>
          <a:prstGeom prst="rightArrow">
            <a:avLst/>
          </a:prstGeom>
          <a:solidFill>
            <a:schemeClr val="accent5">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34" name="Rounded Rectangular Callout 33">
            <a:extLst>
              <a:ext uri="{FF2B5EF4-FFF2-40B4-BE49-F238E27FC236}">
                <a16:creationId xmlns:a16="http://schemas.microsoft.com/office/drawing/2014/main" id="{9D07DB13-8490-18E6-45EF-4FAA4DDC4068}"/>
              </a:ext>
            </a:extLst>
          </p:cNvPr>
          <p:cNvSpPr/>
          <p:nvPr/>
        </p:nvSpPr>
        <p:spPr bwMode="auto">
          <a:xfrm>
            <a:off x="813333" y="3150441"/>
            <a:ext cx="2135087" cy="705463"/>
          </a:xfrm>
          <a:prstGeom prst="wedgeRoundRectCallout">
            <a:avLst>
              <a:gd name="adj1" fmla="val -10008"/>
              <a:gd name="adj2" fmla="val 82441"/>
              <a:gd name="adj3" fmla="val 16667"/>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sz="1600" b="1" dirty="0">
                <a:latin typeface="Microsoft YaHei" panose="020B0503020204020204" pitchFamily="34" charset="-122"/>
                <a:ea typeface="Microsoft YaHei" panose="020B0503020204020204" pitchFamily="34" charset="-122"/>
              </a:rPr>
              <a:t>Deleting</a:t>
            </a:r>
            <a:r>
              <a:rPr lang="zh-CN" altLang="en-US" sz="1600" b="1" dirty="0">
                <a:latin typeface="Microsoft YaHei" panose="020B0503020204020204" pitchFamily="34" charset="-122"/>
                <a:ea typeface="Microsoft YaHei" panose="020B0503020204020204" pitchFamily="34" charset="-122"/>
              </a:rPr>
              <a:t> </a:t>
            </a:r>
            <a:r>
              <a:rPr lang="en-US" altLang="zh-CN" sz="1600" b="1" dirty="0">
                <a:latin typeface="Microsoft YaHei" panose="020B0503020204020204" pitchFamily="34" charset="-122"/>
                <a:ea typeface="Microsoft YaHei" panose="020B0503020204020204" pitchFamily="34" charset="-122"/>
              </a:rPr>
              <a:t>my</a:t>
            </a:r>
            <a:r>
              <a:rPr lang="zh-CN" altLang="en-US" sz="1600" b="1" dirty="0">
                <a:latin typeface="Microsoft YaHei" panose="020B0503020204020204" pitchFamily="34" charset="-122"/>
                <a:ea typeface="Microsoft YaHei" panose="020B0503020204020204" pitchFamily="34" charset="-122"/>
              </a:rPr>
              <a:t> </a:t>
            </a:r>
            <a:r>
              <a:rPr lang="en-US" altLang="zh-CN" sz="1600" b="1" dirty="0">
                <a:latin typeface="Microsoft YaHei" panose="020B0503020204020204" pitchFamily="34" charset="-122"/>
                <a:ea typeface="Microsoft YaHei" panose="020B0503020204020204" pitchFamily="34" charset="-122"/>
              </a:rPr>
              <a:t>data</a:t>
            </a:r>
            <a:r>
              <a:rPr lang="zh-CN" altLang="en-US" sz="1600" b="1" dirty="0">
                <a:latin typeface="Microsoft YaHei" panose="020B0503020204020204" pitchFamily="34" charset="-122"/>
                <a:ea typeface="Microsoft YaHei" panose="020B0503020204020204" pitchFamily="34" charset="-122"/>
              </a:rPr>
              <a:t> </a:t>
            </a:r>
            <a:r>
              <a:rPr lang="en-US" altLang="zh-CN" sz="1600" b="1" dirty="0">
                <a:latin typeface="Microsoft YaHei" panose="020B0503020204020204" pitchFamily="34" charset="-122"/>
                <a:ea typeface="Microsoft YaHei" panose="020B0503020204020204" pitchFamily="34" charset="-122"/>
              </a:rPr>
              <a:t>from</a:t>
            </a:r>
            <a:r>
              <a:rPr lang="zh-CN" altLang="en-US" sz="1600" b="1" dirty="0">
                <a:latin typeface="Microsoft YaHei" panose="020B0503020204020204" pitchFamily="34" charset="-122"/>
                <a:ea typeface="Microsoft YaHei" panose="020B0503020204020204" pitchFamily="34" charset="-122"/>
              </a:rPr>
              <a:t> </a:t>
            </a:r>
            <a:r>
              <a:rPr lang="en-US" altLang="zh-CN" sz="1600" b="1" dirty="0">
                <a:latin typeface="Microsoft YaHei" panose="020B0503020204020204" pitchFamily="34" charset="-122"/>
                <a:ea typeface="Microsoft YaHei" panose="020B0503020204020204" pitchFamily="34" charset="-122"/>
              </a:rPr>
              <a:t>your</a:t>
            </a:r>
            <a:r>
              <a:rPr lang="zh-CN" altLang="en-US" sz="1600" b="1" dirty="0">
                <a:latin typeface="Microsoft YaHei" panose="020B0503020204020204" pitchFamily="34" charset="-122"/>
                <a:ea typeface="Microsoft YaHei" panose="020B0503020204020204" pitchFamily="34" charset="-122"/>
              </a:rPr>
              <a:t> </a:t>
            </a:r>
            <a:r>
              <a:rPr lang="en-US" altLang="zh-CN" sz="1600" b="1" dirty="0">
                <a:latin typeface="Microsoft YaHei" panose="020B0503020204020204" pitchFamily="34" charset="-122"/>
                <a:ea typeface="Microsoft YaHei" panose="020B0503020204020204" pitchFamily="34" charset="-122"/>
              </a:rPr>
              <a:t>models</a:t>
            </a:r>
            <a:endParaRPr kumimoji="0" lang="en-DE" sz="16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2" name="TextBox 1">
            <a:extLst>
              <a:ext uri="{FF2B5EF4-FFF2-40B4-BE49-F238E27FC236}">
                <a16:creationId xmlns:a16="http://schemas.microsoft.com/office/drawing/2014/main" id="{414E5DD4-B8E9-5F1C-C824-F74D140E3895}"/>
              </a:ext>
            </a:extLst>
          </p:cNvPr>
          <p:cNvSpPr txBox="1"/>
          <p:nvPr/>
        </p:nvSpPr>
        <p:spPr>
          <a:xfrm>
            <a:off x="7799909" y="2400876"/>
            <a:ext cx="4364581" cy="2769989"/>
          </a:xfrm>
          <a:prstGeom prst="rect">
            <a:avLst/>
          </a:prstGeom>
          <a:noFill/>
        </p:spPr>
        <p:txBody>
          <a:bodyPr wrap="square" rtlCol="0">
            <a:spAutoFit/>
          </a:bodyPr>
          <a:lstStyle/>
          <a:p>
            <a:pPr marL="342900" indent="-342900">
              <a:spcAft>
                <a:spcPts val="1800"/>
              </a:spcAft>
              <a:buFont typeface="Wingdings" pitchFamily="2" charset="2"/>
              <a:buChar char="q"/>
            </a:pPr>
            <a:r>
              <a:rPr lang="en-DE" sz="2400" dirty="0">
                <a:latin typeface="Microsoft YaHei" panose="020B0503020204020204" pitchFamily="34" charset="-122"/>
                <a:ea typeface="Microsoft YaHei" panose="020B0503020204020204" pitchFamily="34" charset="-122"/>
              </a:rPr>
              <a:t>How</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to</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efficiently</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conduct</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unlearning?</a:t>
            </a:r>
          </a:p>
          <a:p>
            <a:pPr marL="342900" indent="-342900">
              <a:spcAft>
                <a:spcPts val="1800"/>
              </a:spcAft>
              <a:buFont typeface="Wingdings" pitchFamily="2" charset="2"/>
              <a:buChar char="q"/>
            </a:pPr>
            <a:r>
              <a:rPr lang="en-US" altLang="zh-CN" sz="2400" dirty="0">
                <a:latin typeface="Microsoft YaHei" panose="020B0503020204020204" pitchFamily="34" charset="-122"/>
                <a:ea typeface="Microsoft YaHei" panose="020B0503020204020204" pitchFamily="34" charset="-122"/>
              </a:rPr>
              <a:t>How</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to</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verify</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unlearning?</a:t>
            </a:r>
          </a:p>
          <a:p>
            <a:pPr marL="342900" indent="-342900">
              <a:spcAft>
                <a:spcPts val="1800"/>
              </a:spcAft>
              <a:buFont typeface="Wingdings" pitchFamily="2" charset="2"/>
              <a:buChar char="q"/>
            </a:pPr>
            <a:r>
              <a:rPr lang="en-US" altLang="zh-CN" sz="2400" dirty="0">
                <a:latin typeface="Microsoft YaHei" panose="020B0503020204020204" pitchFamily="34" charset="-122"/>
                <a:ea typeface="Microsoft YaHei" panose="020B0503020204020204" pitchFamily="34" charset="-122"/>
              </a:rPr>
              <a:t>How</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to</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evaluate</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the</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potential</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risks</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of</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unlearning?</a:t>
            </a:r>
            <a:endParaRPr lang="en-DE"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18824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p:txBody>
          <a:bodyPr/>
          <a:lstStyle/>
          <a:p>
            <a:pPr algn="ctr"/>
            <a:r>
              <a:rPr lang="en-US" altLang="zh-CN" dirty="0"/>
              <a:t>Current</a:t>
            </a:r>
            <a:r>
              <a:rPr lang="zh-CN" altLang="en-US" dirty="0"/>
              <a:t> </a:t>
            </a:r>
            <a:r>
              <a:rPr lang="en-US" altLang="zh-CN" dirty="0"/>
              <a:t>Research</a:t>
            </a:r>
            <a:r>
              <a:rPr lang="zh-CN" altLang="en-US" dirty="0"/>
              <a:t> </a:t>
            </a:r>
            <a:r>
              <a:rPr lang="en-US" altLang="zh-CN" dirty="0"/>
              <a:t>Achievements</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13</a:t>
            </a:fld>
            <a:endParaRPr lang="en-US" sz="1600">
              <a:solidFill>
                <a:srgbClr val="888888"/>
              </a:solidFill>
              <a:latin typeface="Calibri"/>
              <a:ea typeface="Calibri"/>
              <a:cs typeface="Calibri"/>
              <a:sym typeface="Calibri"/>
            </a:endParaRPr>
          </a:p>
        </p:txBody>
      </p:sp>
      <p:sp>
        <p:nvSpPr>
          <p:cNvPr id="2" name="Pentagon 1">
            <a:extLst>
              <a:ext uri="{FF2B5EF4-FFF2-40B4-BE49-F238E27FC236}">
                <a16:creationId xmlns:a16="http://schemas.microsoft.com/office/drawing/2014/main" id="{90B1C2FE-081E-D5AD-A3A8-8EC6C09057C6}"/>
              </a:ext>
            </a:extLst>
          </p:cNvPr>
          <p:cNvSpPr/>
          <p:nvPr/>
        </p:nvSpPr>
        <p:spPr>
          <a:xfrm>
            <a:off x="702645" y="1414916"/>
            <a:ext cx="2329314" cy="770021"/>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rPr>
              <a:t>C</a:t>
            </a:r>
            <a:r>
              <a:rPr lang="en-US" altLang="zh-CN" sz="2800" b="1" dirty="0" err="1">
                <a:solidFill>
                  <a:schemeClr val="tx1"/>
                </a:solidFill>
                <a:latin typeface="Arial" panose="020B0604020202020204" pitchFamily="34" charset="0"/>
                <a:ea typeface="Microsoft YaHei UI" panose="020B0400000000000000" pitchFamily="34" charset="-122"/>
                <a:cs typeface="Arial" panose="020B0604020202020204" pitchFamily="34" charset="0"/>
              </a:rPr>
              <a:t>ollection</a:t>
            </a:r>
            <a:endParaRPr lang="en-DE"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4" name="Pentagon 3">
            <a:extLst>
              <a:ext uri="{FF2B5EF4-FFF2-40B4-BE49-F238E27FC236}">
                <a16:creationId xmlns:a16="http://schemas.microsoft.com/office/drawing/2014/main" id="{67CE9460-5C78-17BE-EA9C-667A1DDEFF9E}"/>
              </a:ext>
            </a:extLst>
          </p:cNvPr>
          <p:cNvSpPr/>
          <p:nvPr/>
        </p:nvSpPr>
        <p:spPr>
          <a:xfrm>
            <a:off x="3401729" y="1414916"/>
            <a:ext cx="2329314" cy="770021"/>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rPr>
              <a:t>Publication</a:t>
            </a:r>
            <a:endParaRPr lang="en-DE"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6" name="Pentagon 5">
            <a:extLst>
              <a:ext uri="{FF2B5EF4-FFF2-40B4-BE49-F238E27FC236}">
                <a16:creationId xmlns:a16="http://schemas.microsoft.com/office/drawing/2014/main" id="{ADCCD434-39E8-908B-5C67-A275D048937A}"/>
              </a:ext>
            </a:extLst>
          </p:cNvPr>
          <p:cNvSpPr/>
          <p:nvPr/>
        </p:nvSpPr>
        <p:spPr>
          <a:xfrm>
            <a:off x="6100813" y="1414916"/>
            <a:ext cx="2329314" cy="770021"/>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rPr>
              <a:t>Analysis</a:t>
            </a:r>
            <a:endParaRPr lang="en-DE"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7" name="Pentagon 6">
            <a:extLst>
              <a:ext uri="{FF2B5EF4-FFF2-40B4-BE49-F238E27FC236}">
                <a16:creationId xmlns:a16="http://schemas.microsoft.com/office/drawing/2014/main" id="{85C02727-45CB-5B1C-9F12-EBF1DC7A9C4B}"/>
              </a:ext>
            </a:extLst>
          </p:cNvPr>
          <p:cNvSpPr/>
          <p:nvPr/>
        </p:nvSpPr>
        <p:spPr>
          <a:xfrm>
            <a:off x="8799896" y="1414916"/>
            <a:ext cx="2671011" cy="770021"/>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rPr>
              <a:t>Consumption</a:t>
            </a:r>
            <a:endParaRPr lang="en-DE"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8" name="Rounded Rectangle 7">
            <a:extLst>
              <a:ext uri="{FF2B5EF4-FFF2-40B4-BE49-F238E27FC236}">
                <a16:creationId xmlns:a16="http://schemas.microsoft.com/office/drawing/2014/main" id="{C3CABF4D-46DF-22A8-4C1E-CD713FF0097D}"/>
              </a:ext>
            </a:extLst>
          </p:cNvPr>
          <p:cNvSpPr/>
          <p:nvPr/>
        </p:nvSpPr>
        <p:spPr>
          <a:xfrm>
            <a:off x="702645" y="2704701"/>
            <a:ext cx="2329314" cy="3468771"/>
          </a:xfrm>
          <a:prstGeom prst="roundRect">
            <a:avLst>
              <a:gd name="adj" fmla="val 7163"/>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US" altLang="zh-CN" sz="1600" b="1" dirty="0">
                <a:solidFill>
                  <a:schemeClr val="tx1"/>
                </a:solidFill>
              </a:rPr>
              <a:t>Marginal</a:t>
            </a:r>
            <a:r>
              <a:rPr lang="zh-CN" altLang="en-US" sz="1600" b="1" dirty="0">
                <a:solidFill>
                  <a:schemeClr val="tx1"/>
                </a:solidFill>
              </a:rPr>
              <a:t> </a:t>
            </a:r>
            <a:r>
              <a:rPr lang="en-US" altLang="zh-CN" sz="1600" b="1" dirty="0">
                <a:solidFill>
                  <a:schemeClr val="tx1"/>
                </a:solidFill>
              </a:rPr>
              <a:t>release</a:t>
            </a:r>
            <a:r>
              <a:rPr lang="zh-CN" altLang="en-US" sz="1600" b="1" dirty="0">
                <a:solidFill>
                  <a:schemeClr val="tx1"/>
                </a:solidFill>
              </a:rPr>
              <a:t> </a:t>
            </a:r>
            <a:r>
              <a:rPr lang="en-US" altLang="zh-CN" sz="1600" b="1" dirty="0">
                <a:solidFill>
                  <a:schemeClr val="tx1"/>
                </a:solidFill>
              </a:rPr>
              <a:t>[CCS’18]</a:t>
            </a:r>
          </a:p>
          <a:p>
            <a:pPr marL="285750" indent="-285750">
              <a:spcAft>
                <a:spcPts val="800"/>
              </a:spcAft>
              <a:buFont typeface="Wingdings" pitchFamily="2" charset="2"/>
              <a:buChar char="v"/>
            </a:pPr>
            <a:r>
              <a:rPr lang="en-US" altLang="zh-CN" sz="1600" b="1" dirty="0">
                <a:solidFill>
                  <a:schemeClr val="tx1"/>
                </a:solidFill>
              </a:rPr>
              <a:t>Range</a:t>
            </a:r>
            <a:r>
              <a:rPr lang="zh-CN" altLang="en-US" sz="1600" b="1" dirty="0">
                <a:solidFill>
                  <a:schemeClr val="tx1"/>
                </a:solidFill>
              </a:rPr>
              <a:t> </a:t>
            </a:r>
            <a:r>
              <a:rPr lang="en-US" altLang="zh-CN" sz="1600" b="1" dirty="0">
                <a:solidFill>
                  <a:schemeClr val="tx1"/>
                </a:solidFill>
              </a:rPr>
              <a:t>query</a:t>
            </a:r>
            <a:r>
              <a:rPr lang="zh-CN" altLang="en-US" sz="1600" b="1" dirty="0">
                <a:solidFill>
                  <a:schemeClr val="tx1"/>
                </a:solidFill>
              </a:rPr>
              <a:t> </a:t>
            </a:r>
            <a:r>
              <a:rPr lang="en-US" altLang="zh-CN" sz="1600" b="1" dirty="0">
                <a:solidFill>
                  <a:schemeClr val="tx1"/>
                </a:solidFill>
              </a:rPr>
              <a:t>[CCS’21a]</a:t>
            </a:r>
          </a:p>
          <a:p>
            <a:pPr marL="285750" indent="-285750">
              <a:spcAft>
                <a:spcPts val="800"/>
              </a:spcAft>
              <a:buFont typeface="Wingdings" pitchFamily="2" charset="2"/>
              <a:buChar char="v"/>
            </a:pPr>
            <a:r>
              <a:rPr lang="en-US" altLang="zh-CN" sz="1600" b="1" dirty="0">
                <a:solidFill>
                  <a:schemeClr val="tx1"/>
                </a:solidFill>
              </a:rPr>
              <a:t>Stream</a:t>
            </a:r>
            <a:r>
              <a:rPr lang="zh-CN" altLang="en-US" sz="1600" b="1" dirty="0">
                <a:solidFill>
                  <a:schemeClr val="tx1"/>
                </a:solidFill>
              </a:rPr>
              <a:t> </a:t>
            </a:r>
            <a:r>
              <a:rPr lang="en-US" altLang="zh-CN" sz="1600" b="1" dirty="0">
                <a:solidFill>
                  <a:schemeClr val="tx1"/>
                </a:solidFill>
              </a:rPr>
              <a:t>data</a:t>
            </a:r>
            <a:r>
              <a:rPr lang="zh-CN" altLang="en-US" sz="1600" b="1" dirty="0">
                <a:solidFill>
                  <a:schemeClr val="tx1"/>
                </a:solidFill>
              </a:rPr>
              <a:t> </a:t>
            </a:r>
            <a:r>
              <a:rPr lang="en-US" altLang="zh-CN" sz="1600" b="1" dirty="0">
                <a:solidFill>
                  <a:schemeClr val="tx1"/>
                </a:solidFill>
              </a:rPr>
              <a:t>collection</a:t>
            </a:r>
            <a:r>
              <a:rPr lang="zh-CN" altLang="en-US" sz="1600" b="1" dirty="0">
                <a:solidFill>
                  <a:schemeClr val="tx1"/>
                </a:solidFill>
              </a:rPr>
              <a:t> </a:t>
            </a:r>
            <a:r>
              <a:rPr lang="en-US" altLang="zh-CN" sz="1600" b="1" dirty="0">
                <a:solidFill>
                  <a:schemeClr val="tx1"/>
                </a:solidFill>
              </a:rPr>
              <a:t>[CCS’21b]</a:t>
            </a:r>
            <a:endParaRPr lang="en-DE" sz="1600" b="1" dirty="0">
              <a:solidFill>
                <a:schemeClr val="tx1"/>
              </a:solidFill>
            </a:endParaRPr>
          </a:p>
        </p:txBody>
      </p:sp>
      <p:sp>
        <p:nvSpPr>
          <p:cNvPr id="9" name="Rounded Rectangle 8">
            <a:extLst>
              <a:ext uri="{FF2B5EF4-FFF2-40B4-BE49-F238E27FC236}">
                <a16:creationId xmlns:a16="http://schemas.microsoft.com/office/drawing/2014/main" id="{A8CF629B-A8AA-36D3-F4F9-B86C321AE074}"/>
              </a:ext>
            </a:extLst>
          </p:cNvPr>
          <p:cNvSpPr/>
          <p:nvPr/>
        </p:nvSpPr>
        <p:spPr>
          <a:xfrm>
            <a:off x="3401729" y="2704701"/>
            <a:ext cx="2329314" cy="3468771"/>
          </a:xfrm>
          <a:prstGeom prst="roundRect">
            <a:avLst>
              <a:gd name="adj" fmla="val 7163"/>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US" altLang="zh-CN" sz="1600" b="1" dirty="0">
                <a:solidFill>
                  <a:schemeClr val="tx1"/>
                </a:solidFill>
              </a:rPr>
              <a:t>Tabular</a:t>
            </a:r>
            <a:r>
              <a:rPr lang="zh-CN" altLang="en-US" sz="1600" b="1" dirty="0">
                <a:solidFill>
                  <a:schemeClr val="tx1"/>
                </a:solidFill>
              </a:rPr>
              <a:t> </a:t>
            </a:r>
            <a:r>
              <a:rPr lang="en-US" altLang="zh-CN" sz="1600" b="1" dirty="0">
                <a:solidFill>
                  <a:schemeClr val="tx1"/>
                </a:solidFill>
              </a:rPr>
              <a:t>data</a:t>
            </a:r>
            <a:r>
              <a:rPr lang="zh-CN" altLang="en-US" sz="1600" b="1" dirty="0">
                <a:solidFill>
                  <a:schemeClr val="tx1"/>
                </a:solidFill>
              </a:rPr>
              <a:t> </a:t>
            </a:r>
            <a:r>
              <a:rPr lang="en-US" altLang="zh-CN" sz="1600" b="1" dirty="0">
                <a:solidFill>
                  <a:schemeClr val="tx1"/>
                </a:solidFill>
              </a:rPr>
              <a:t>[Sec’21]</a:t>
            </a:r>
          </a:p>
          <a:p>
            <a:pPr marL="285750" indent="-285750">
              <a:spcAft>
                <a:spcPts val="800"/>
              </a:spcAft>
              <a:buFont typeface="Wingdings" pitchFamily="2" charset="2"/>
              <a:buChar char="v"/>
            </a:pPr>
            <a:r>
              <a:rPr lang="en-US" altLang="zh-CN" sz="1600" b="1" dirty="0">
                <a:solidFill>
                  <a:schemeClr val="tx1"/>
                </a:solidFill>
              </a:rPr>
              <a:t>Graph</a:t>
            </a:r>
            <a:r>
              <a:rPr lang="zh-CN" altLang="en-US" sz="1600" b="1" dirty="0">
                <a:solidFill>
                  <a:schemeClr val="tx1"/>
                </a:solidFill>
              </a:rPr>
              <a:t> </a:t>
            </a:r>
            <a:r>
              <a:rPr lang="en-US" altLang="zh-CN" sz="1600" b="1" dirty="0">
                <a:solidFill>
                  <a:schemeClr val="tx1"/>
                </a:solidFill>
              </a:rPr>
              <a:t>data</a:t>
            </a:r>
            <a:r>
              <a:rPr lang="zh-CN" altLang="en-US" sz="1600" b="1" dirty="0">
                <a:solidFill>
                  <a:schemeClr val="tx1"/>
                </a:solidFill>
              </a:rPr>
              <a:t> </a:t>
            </a:r>
            <a:r>
              <a:rPr lang="en-US" altLang="zh-CN" sz="1600" b="1" dirty="0">
                <a:solidFill>
                  <a:schemeClr val="tx1"/>
                </a:solidFill>
              </a:rPr>
              <a:t>[Sec’23a]</a:t>
            </a:r>
          </a:p>
          <a:p>
            <a:pPr marL="285750" indent="-285750">
              <a:spcAft>
                <a:spcPts val="800"/>
              </a:spcAft>
              <a:buFont typeface="Wingdings" pitchFamily="2" charset="2"/>
              <a:buChar char="v"/>
            </a:pPr>
            <a:r>
              <a:rPr lang="en-US" altLang="zh-CN" sz="1600" b="1" dirty="0">
                <a:solidFill>
                  <a:schemeClr val="tx1"/>
                </a:solidFill>
              </a:rPr>
              <a:t>Trajectory</a:t>
            </a:r>
            <a:r>
              <a:rPr lang="zh-CN" altLang="en-US" sz="1600" b="1" dirty="0">
                <a:solidFill>
                  <a:schemeClr val="tx1"/>
                </a:solidFill>
              </a:rPr>
              <a:t> </a:t>
            </a:r>
            <a:r>
              <a:rPr lang="en-US" altLang="zh-CN" sz="1600" b="1" dirty="0">
                <a:solidFill>
                  <a:schemeClr val="tx1"/>
                </a:solidFill>
              </a:rPr>
              <a:t>data</a:t>
            </a:r>
            <a:r>
              <a:rPr lang="zh-CN" altLang="en-US" sz="1600" b="1" dirty="0">
                <a:solidFill>
                  <a:schemeClr val="tx1"/>
                </a:solidFill>
              </a:rPr>
              <a:t> </a:t>
            </a:r>
            <a:r>
              <a:rPr lang="en-US" altLang="zh-CN" sz="1600" b="1" dirty="0">
                <a:solidFill>
                  <a:schemeClr val="tx1"/>
                </a:solidFill>
              </a:rPr>
              <a:t>[Sec’23b],</a:t>
            </a:r>
            <a:r>
              <a:rPr lang="zh-CN" altLang="en-US" sz="1600" b="1" dirty="0">
                <a:solidFill>
                  <a:schemeClr val="tx1"/>
                </a:solidFill>
              </a:rPr>
              <a:t> </a:t>
            </a:r>
            <a:r>
              <a:rPr lang="en-US" altLang="zh-CN" sz="1600" b="1" dirty="0">
                <a:solidFill>
                  <a:schemeClr val="tx1"/>
                </a:solidFill>
              </a:rPr>
              <a:t>[VLDB’23]</a:t>
            </a:r>
            <a:endParaRPr lang="en-DE" sz="1600" b="1" dirty="0">
              <a:solidFill>
                <a:schemeClr val="tx1"/>
              </a:solidFill>
            </a:endParaRPr>
          </a:p>
        </p:txBody>
      </p:sp>
      <p:sp>
        <p:nvSpPr>
          <p:cNvPr id="10" name="Rounded Rectangle 9">
            <a:extLst>
              <a:ext uri="{FF2B5EF4-FFF2-40B4-BE49-F238E27FC236}">
                <a16:creationId xmlns:a16="http://schemas.microsoft.com/office/drawing/2014/main" id="{E04FA7E5-1AA3-E9EC-00F9-EAF0A224B0F8}"/>
              </a:ext>
            </a:extLst>
          </p:cNvPr>
          <p:cNvSpPr/>
          <p:nvPr/>
        </p:nvSpPr>
        <p:spPr>
          <a:xfrm>
            <a:off x="6100813" y="2704700"/>
            <a:ext cx="2329314" cy="3468771"/>
          </a:xfrm>
          <a:prstGeom prst="roundRect">
            <a:avLst>
              <a:gd name="adj" fmla="val 7163"/>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DE" altLang="zh-CN" sz="1600" b="1" dirty="0">
                <a:solidFill>
                  <a:schemeClr val="tx1"/>
                </a:solidFill>
              </a:rPr>
              <a:t>Graph</a:t>
            </a:r>
            <a:r>
              <a:rPr lang="zh-CN" altLang="en-US" sz="1600" b="1" dirty="0">
                <a:solidFill>
                  <a:schemeClr val="tx1"/>
                </a:solidFill>
              </a:rPr>
              <a:t> </a:t>
            </a:r>
            <a:r>
              <a:rPr lang="en-US" altLang="zh-CN" sz="1600" b="1" dirty="0">
                <a:solidFill>
                  <a:schemeClr val="tx1"/>
                </a:solidFill>
              </a:rPr>
              <a:t>neural</a:t>
            </a:r>
            <a:r>
              <a:rPr lang="zh-CN" altLang="en-US" sz="1600" b="1" dirty="0">
                <a:solidFill>
                  <a:schemeClr val="tx1"/>
                </a:solidFill>
              </a:rPr>
              <a:t> </a:t>
            </a:r>
            <a:r>
              <a:rPr lang="en-US" altLang="zh-CN" sz="1600" b="1" dirty="0">
                <a:solidFill>
                  <a:schemeClr val="tx1"/>
                </a:solidFill>
              </a:rPr>
              <a:t>networks</a:t>
            </a:r>
            <a:r>
              <a:rPr lang="zh-CN" altLang="en-US" sz="1600" b="1" dirty="0">
                <a:solidFill>
                  <a:schemeClr val="tx1"/>
                </a:solidFill>
              </a:rPr>
              <a:t> </a:t>
            </a:r>
            <a:r>
              <a:rPr lang="en-US" altLang="zh-CN" sz="1600" b="1" dirty="0">
                <a:solidFill>
                  <a:schemeClr val="tx1"/>
                </a:solidFill>
              </a:rPr>
              <a:t>[Sec’22b],</a:t>
            </a:r>
            <a:r>
              <a:rPr lang="zh-CN" altLang="en-US" sz="1600" b="1" dirty="0">
                <a:solidFill>
                  <a:schemeClr val="tx1"/>
                </a:solidFill>
              </a:rPr>
              <a:t> </a:t>
            </a:r>
            <a:r>
              <a:rPr lang="en-US" altLang="zh-CN" sz="1600" b="1" dirty="0">
                <a:solidFill>
                  <a:schemeClr val="tx1"/>
                </a:solidFill>
              </a:rPr>
              <a:t>[CCS’22a],</a:t>
            </a:r>
            <a:r>
              <a:rPr lang="zh-CN" altLang="en-US" sz="1600" b="1" dirty="0">
                <a:solidFill>
                  <a:schemeClr val="tx1"/>
                </a:solidFill>
              </a:rPr>
              <a:t> </a:t>
            </a:r>
            <a:r>
              <a:rPr lang="en-US" altLang="zh-CN" sz="1600" b="1" dirty="0">
                <a:solidFill>
                  <a:schemeClr val="tx1"/>
                </a:solidFill>
              </a:rPr>
              <a:t>[ICML’23]</a:t>
            </a:r>
          </a:p>
          <a:p>
            <a:pPr marL="285750" indent="-285750">
              <a:spcAft>
                <a:spcPts val="800"/>
              </a:spcAft>
              <a:buFont typeface="Wingdings" pitchFamily="2" charset="2"/>
              <a:buChar char="v"/>
            </a:pPr>
            <a:r>
              <a:rPr lang="en-US" altLang="zh-CN" sz="1600" b="1" dirty="0">
                <a:solidFill>
                  <a:schemeClr val="tx1"/>
                </a:solidFill>
              </a:rPr>
              <a:t>Facial</a:t>
            </a:r>
            <a:r>
              <a:rPr lang="zh-CN" altLang="en-US" sz="1600" b="1" dirty="0">
                <a:solidFill>
                  <a:schemeClr val="tx1"/>
                </a:solidFill>
              </a:rPr>
              <a:t> </a:t>
            </a:r>
            <a:r>
              <a:rPr lang="en-US" altLang="zh-CN" sz="1600" b="1" dirty="0">
                <a:solidFill>
                  <a:schemeClr val="tx1"/>
                </a:solidFill>
              </a:rPr>
              <a:t>recognition</a:t>
            </a:r>
            <a:r>
              <a:rPr lang="zh-CN" altLang="en-US" sz="1600" b="1" dirty="0">
                <a:solidFill>
                  <a:schemeClr val="tx1"/>
                </a:solidFill>
              </a:rPr>
              <a:t> </a:t>
            </a:r>
            <a:r>
              <a:rPr lang="en-US" altLang="zh-CN" sz="1600" b="1" dirty="0">
                <a:solidFill>
                  <a:schemeClr val="tx1"/>
                </a:solidFill>
              </a:rPr>
              <a:t>systems</a:t>
            </a:r>
            <a:r>
              <a:rPr lang="zh-CN" altLang="en-US" sz="1600" b="1" dirty="0">
                <a:solidFill>
                  <a:schemeClr val="tx1"/>
                </a:solidFill>
              </a:rPr>
              <a:t> </a:t>
            </a:r>
            <a:r>
              <a:rPr lang="en-US" altLang="zh-CN" sz="1600" b="1" dirty="0">
                <a:solidFill>
                  <a:schemeClr val="tx1"/>
                </a:solidFill>
              </a:rPr>
              <a:t>[Sec’23c]</a:t>
            </a:r>
          </a:p>
          <a:p>
            <a:pPr marL="285750" indent="-285750">
              <a:spcAft>
                <a:spcPts val="800"/>
              </a:spcAft>
              <a:buFont typeface="Wingdings" pitchFamily="2" charset="2"/>
              <a:buChar char="v"/>
            </a:pPr>
            <a:r>
              <a:rPr lang="en-US" altLang="zh-CN" sz="1600" b="1" dirty="0">
                <a:solidFill>
                  <a:schemeClr val="tx1"/>
                </a:solidFill>
              </a:rPr>
              <a:t>Neural</a:t>
            </a:r>
            <a:r>
              <a:rPr lang="zh-CN" altLang="en-US" sz="1600" b="1" dirty="0">
                <a:solidFill>
                  <a:schemeClr val="tx1"/>
                </a:solidFill>
              </a:rPr>
              <a:t> </a:t>
            </a:r>
            <a:r>
              <a:rPr lang="en-US" altLang="zh-CN" sz="1600" b="1" dirty="0">
                <a:solidFill>
                  <a:schemeClr val="tx1"/>
                </a:solidFill>
              </a:rPr>
              <a:t>architecture</a:t>
            </a:r>
            <a:r>
              <a:rPr lang="zh-CN" altLang="en-US" sz="1600" b="1" dirty="0">
                <a:solidFill>
                  <a:schemeClr val="tx1"/>
                </a:solidFill>
              </a:rPr>
              <a:t> </a:t>
            </a:r>
            <a:r>
              <a:rPr lang="en-US" altLang="zh-CN" sz="1600" b="1" dirty="0">
                <a:solidFill>
                  <a:schemeClr val="tx1"/>
                </a:solidFill>
              </a:rPr>
              <a:t>search</a:t>
            </a:r>
            <a:r>
              <a:rPr lang="zh-CN" altLang="en-US" sz="1600" b="1" dirty="0">
                <a:solidFill>
                  <a:schemeClr val="tx1"/>
                </a:solidFill>
              </a:rPr>
              <a:t> </a:t>
            </a:r>
            <a:r>
              <a:rPr lang="en-US" altLang="zh-CN" sz="1600" b="1" dirty="0">
                <a:solidFill>
                  <a:schemeClr val="tx1"/>
                </a:solidFill>
              </a:rPr>
              <a:t>[CCS’22c]</a:t>
            </a:r>
          </a:p>
          <a:p>
            <a:pPr marL="285750" indent="-285750">
              <a:spcAft>
                <a:spcPts val="800"/>
              </a:spcAft>
              <a:buFont typeface="Wingdings" pitchFamily="2" charset="2"/>
              <a:buChar char="v"/>
            </a:pPr>
            <a:r>
              <a:rPr lang="en-US" altLang="zh-CN" sz="1600" b="1" dirty="0">
                <a:solidFill>
                  <a:schemeClr val="tx1"/>
                </a:solidFill>
              </a:rPr>
              <a:t>Reinforcement</a:t>
            </a:r>
            <a:r>
              <a:rPr lang="zh-CN" altLang="en-US" sz="1600" b="1" dirty="0">
                <a:solidFill>
                  <a:schemeClr val="tx1"/>
                </a:solidFill>
              </a:rPr>
              <a:t> </a:t>
            </a:r>
            <a:r>
              <a:rPr lang="en-US" altLang="zh-CN" sz="1600" b="1" dirty="0">
                <a:solidFill>
                  <a:schemeClr val="tx1"/>
                </a:solidFill>
              </a:rPr>
              <a:t>learning</a:t>
            </a:r>
            <a:r>
              <a:rPr lang="zh-CN" altLang="en-US" sz="1600" b="1" dirty="0">
                <a:solidFill>
                  <a:schemeClr val="tx1"/>
                </a:solidFill>
              </a:rPr>
              <a:t> </a:t>
            </a:r>
            <a:r>
              <a:rPr lang="en-US" altLang="zh-CN" sz="1600" b="1" dirty="0">
                <a:solidFill>
                  <a:schemeClr val="tx1"/>
                </a:solidFill>
              </a:rPr>
              <a:t>[NDSS’24a]</a:t>
            </a:r>
            <a:endParaRPr lang="en-US" sz="1600" b="1" dirty="0">
              <a:solidFill>
                <a:schemeClr val="tx1"/>
              </a:solidFill>
            </a:endParaRPr>
          </a:p>
          <a:p>
            <a:pPr marL="285750" indent="-285750">
              <a:spcAft>
                <a:spcPts val="800"/>
              </a:spcAft>
              <a:buFont typeface="Wingdings" pitchFamily="2" charset="2"/>
              <a:buChar char="v"/>
            </a:pPr>
            <a:r>
              <a:rPr lang="en-US" altLang="zh-CN" sz="1600" b="1" dirty="0">
                <a:solidFill>
                  <a:schemeClr val="tx1"/>
                </a:solidFill>
              </a:rPr>
              <a:t>Language</a:t>
            </a:r>
            <a:r>
              <a:rPr lang="zh-CN" altLang="en-US" sz="1600" b="1" dirty="0">
                <a:solidFill>
                  <a:schemeClr val="tx1"/>
                </a:solidFill>
              </a:rPr>
              <a:t> </a:t>
            </a:r>
            <a:r>
              <a:rPr lang="en-US" altLang="zh-CN" sz="1600" b="1" dirty="0">
                <a:solidFill>
                  <a:schemeClr val="tx1"/>
                </a:solidFill>
              </a:rPr>
              <a:t>models</a:t>
            </a:r>
            <a:r>
              <a:rPr lang="zh-CN" altLang="en-US" sz="1600" b="1" dirty="0">
                <a:solidFill>
                  <a:schemeClr val="tx1"/>
                </a:solidFill>
              </a:rPr>
              <a:t> </a:t>
            </a:r>
            <a:r>
              <a:rPr lang="en-US" altLang="zh-CN" sz="1600" b="1" dirty="0">
                <a:solidFill>
                  <a:schemeClr val="tx1"/>
                </a:solidFill>
              </a:rPr>
              <a:t>[NDSS’24b]</a:t>
            </a:r>
            <a:endParaRPr lang="en-DE" sz="1600" b="1" dirty="0">
              <a:solidFill>
                <a:schemeClr val="tx1"/>
              </a:solidFill>
            </a:endParaRPr>
          </a:p>
        </p:txBody>
      </p:sp>
      <p:sp>
        <p:nvSpPr>
          <p:cNvPr id="11" name="Rounded Rectangle 10">
            <a:extLst>
              <a:ext uri="{FF2B5EF4-FFF2-40B4-BE49-F238E27FC236}">
                <a16:creationId xmlns:a16="http://schemas.microsoft.com/office/drawing/2014/main" id="{BC7EC373-62CD-9B1C-5B61-AA62D5D797B5}"/>
              </a:ext>
            </a:extLst>
          </p:cNvPr>
          <p:cNvSpPr/>
          <p:nvPr/>
        </p:nvSpPr>
        <p:spPr>
          <a:xfrm>
            <a:off x="8817543" y="2704700"/>
            <a:ext cx="2329314" cy="3468771"/>
          </a:xfrm>
          <a:prstGeom prst="roundRect">
            <a:avLst>
              <a:gd name="adj" fmla="val 7163"/>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DE" altLang="zh-CN" sz="1600" b="1" dirty="0">
                <a:solidFill>
                  <a:schemeClr val="tx1"/>
                </a:solidFill>
              </a:rPr>
              <a:t>I</a:t>
            </a:r>
            <a:r>
              <a:rPr lang="en-US" altLang="zh-CN" sz="1600" b="1" dirty="0" err="1">
                <a:solidFill>
                  <a:schemeClr val="tx1"/>
                </a:solidFill>
              </a:rPr>
              <a:t>mplementation</a:t>
            </a:r>
            <a:r>
              <a:rPr lang="zh-CN" altLang="en-US" sz="1600" b="1" dirty="0">
                <a:solidFill>
                  <a:schemeClr val="tx1"/>
                </a:solidFill>
              </a:rPr>
              <a:t> </a:t>
            </a:r>
            <a:r>
              <a:rPr lang="en-US" altLang="zh-CN" sz="1600" b="1" dirty="0">
                <a:solidFill>
                  <a:schemeClr val="tx1"/>
                </a:solidFill>
              </a:rPr>
              <a:t>[CCS’22b]</a:t>
            </a:r>
            <a:endParaRPr lang="en-DE" altLang="zh-CN" sz="1600" b="1" dirty="0">
              <a:solidFill>
                <a:schemeClr val="tx1"/>
              </a:solidFill>
            </a:endParaRPr>
          </a:p>
          <a:p>
            <a:pPr marL="285750" indent="-285750">
              <a:spcAft>
                <a:spcPts val="800"/>
              </a:spcAft>
              <a:buFont typeface="Wingdings" pitchFamily="2" charset="2"/>
              <a:buChar char="v"/>
            </a:pPr>
            <a:r>
              <a:rPr lang="en-US" sz="1600" b="1" dirty="0">
                <a:solidFill>
                  <a:schemeClr val="tx1"/>
                </a:solidFill>
              </a:rPr>
              <a:t>Vu</a:t>
            </a:r>
            <a:r>
              <a:rPr lang="en-US" altLang="zh-CN" sz="1600" b="1" dirty="0">
                <a:solidFill>
                  <a:schemeClr val="tx1"/>
                </a:solidFill>
              </a:rPr>
              <a:t>lnerability</a:t>
            </a:r>
            <a:r>
              <a:rPr lang="zh-CN" altLang="en-US" sz="1600" b="1" dirty="0">
                <a:solidFill>
                  <a:schemeClr val="tx1"/>
                </a:solidFill>
              </a:rPr>
              <a:t> </a:t>
            </a:r>
            <a:r>
              <a:rPr lang="en-US" altLang="zh-CN" sz="1600" b="1" dirty="0">
                <a:solidFill>
                  <a:schemeClr val="tx1"/>
                </a:solidFill>
              </a:rPr>
              <a:t>analysis</a:t>
            </a:r>
            <a:r>
              <a:rPr lang="zh-CN" altLang="en-US" sz="1600" b="1" dirty="0">
                <a:solidFill>
                  <a:schemeClr val="tx1"/>
                </a:solidFill>
              </a:rPr>
              <a:t> </a:t>
            </a:r>
            <a:r>
              <a:rPr lang="en-US" altLang="zh-CN" sz="1600" b="1" dirty="0">
                <a:solidFill>
                  <a:schemeClr val="tx1"/>
                </a:solidFill>
              </a:rPr>
              <a:t>[CCS’21c]</a:t>
            </a:r>
            <a:endParaRPr lang="en-DE" sz="1600" b="1" dirty="0">
              <a:solidFill>
                <a:schemeClr val="tx1"/>
              </a:solidFill>
            </a:endParaRPr>
          </a:p>
        </p:txBody>
      </p:sp>
    </p:spTree>
    <p:extLst>
      <p:ext uri="{BB962C8B-B14F-4D97-AF65-F5344CB8AC3E}">
        <p14:creationId xmlns:p14="http://schemas.microsoft.com/office/powerpoint/2010/main" val="1961181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p:txBody>
          <a:bodyPr/>
          <a:lstStyle/>
          <a:p>
            <a:pPr algn="ctr"/>
            <a:r>
              <a:rPr lang="en-US" altLang="zh-CN" dirty="0"/>
              <a:t>Current</a:t>
            </a:r>
            <a:r>
              <a:rPr lang="zh-CN" altLang="en-US" dirty="0"/>
              <a:t> </a:t>
            </a:r>
            <a:r>
              <a:rPr lang="en-US" altLang="zh-CN" dirty="0"/>
              <a:t>Research</a:t>
            </a:r>
            <a:r>
              <a:rPr lang="zh-CN" altLang="en-US" dirty="0"/>
              <a:t> </a:t>
            </a:r>
            <a:r>
              <a:rPr lang="en-US" altLang="zh-CN" dirty="0"/>
              <a:t>Achievements</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14</a:t>
            </a:fld>
            <a:endParaRPr lang="en-US" sz="1600">
              <a:solidFill>
                <a:srgbClr val="888888"/>
              </a:solidFill>
              <a:latin typeface="Calibri"/>
              <a:ea typeface="Calibri"/>
              <a:cs typeface="Calibri"/>
              <a:sym typeface="Calibri"/>
            </a:endParaRPr>
          </a:p>
        </p:txBody>
      </p:sp>
      <p:sp>
        <p:nvSpPr>
          <p:cNvPr id="2" name="Pentagon 1">
            <a:extLst>
              <a:ext uri="{FF2B5EF4-FFF2-40B4-BE49-F238E27FC236}">
                <a16:creationId xmlns:a16="http://schemas.microsoft.com/office/drawing/2014/main" id="{90B1C2FE-081E-D5AD-A3A8-8EC6C09057C6}"/>
              </a:ext>
            </a:extLst>
          </p:cNvPr>
          <p:cNvSpPr/>
          <p:nvPr/>
        </p:nvSpPr>
        <p:spPr>
          <a:xfrm>
            <a:off x="702645" y="1414916"/>
            <a:ext cx="2329314" cy="770021"/>
          </a:xfrm>
          <a:prstGeom prst="homePlat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C</a:t>
            </a:r>
            <a:r>
              <a:rPr lang="en-US" altLang="zh-CN" sz="2800" b="1" dirty="0" err="1">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ollection</a:t>
            </a:r>
            <a:endPar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4" name="Pentagon 3">
            <a:extLst>
              <a:ext uri="{FF2B5EF4-FFF2-40B4-BE49-F238E27FC236}">
                <a16:creationId xmlns:a16="http://schemas.microsoft.com/office/drawing/2014/main" id="{67CE9460-5C78-17BE-EA9C-667A1DDEFF9E}"/>
              </a:ext>
            </a:extLst>
          </p:cNvPr>
          <p:cNvSpPr/>
          <p:nvPr/>
        </p:nvSpPr>
        <p:spPr>
          <a:xfrm>
            <a:off x="3401729" y="1414916"/>
            <a:ext cx="2329314" cy="770021"/>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rPr>
              <a:t>Publication</a:t>
            </a:r>
            <a:endParaRPr lang="en-DE"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6" name="Pentagon 5">
            <a:extLst>
              <a:ext uri="{FF2B5EF4-FFF2-40B4-BE49-F238E27FC236}">
                <a16:creationId xmlns:a16="http://schemas.microsoft.com/office/drawing/2014/main" id="{ADCCD434-39E8-908B-5C67-A275D048937A}"/>
              </a:ext>
            </a:extLst>
          </p:cNvPr>
          <p:cNvSpPr/>
          <p:nvPr/>
        </p:nvSpPr>
        <p:spPr>
          <a:xfrm>
            <a:off x="6100813" y="1414916"/>
            <a:ext cx="2329314" cy="770021"/>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rPr>
              <a:t>Analysis</a:t>
            </a:r>
            <a:endParaRPr lang="en-DE"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7" name="Pentagon 6">
            <a:extLst>
              <a:ext uri="{FF2B5EF4-FFF2-40B4-BE49-F238E27FC236}">
                <a16:creationId xmlns:a16="http://schemas.microsoft.com/office/drawing/2014/main" id="{85C02727-45CB-5B1C-9F12-EBF1DC7A9C4B}"/>
              </a:ext>
            </a:extLst>
          </p:cNvPr>
          <p:cNvSpPr/>
          <p:nvPr/>
        </p:nvSpPr>
        <p:spPr>
          <a:xfrm>
            <a:off x="8799896" y="1414916"/>
            <a:ext cx="2671011" cy="770021"/>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rPr>
              <a:t>Consumption</a:t>
            </a:r>
            <a:endParaRPr lang="en-DE"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8" name="Rounded Rectangle 7">
            <a:extLst>
              <a:ext uri="{FF2B5EF4-FFF2-40B4-BE49-F238E27FC236}">
                <a16:creationId xmlns:a16="http://schemas.microsoft.com/office/drawing/2014/main" id="{C3CABF4D-46DF-22A8-4C1E-CD713FF0097D}"/>
              </a:ext>
            </a:extLst>
          </p:cNvPr>
          <p:cNvSpPr/>
          <p:nvPr/>
        </p:nvSpPr>
        <p:spPr>
          <a:xfrm>
            <a:off x="702645" y="2704701"/>
            <a:ext cx="2329314" cy="3468771"/>
          </a:xfrm>
          <a:prstGeom prst="roundRect">
            <a:avLst>
              <a:gd name="adj" fmla="val 71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US" altLang="zh-CN" sz="1600" b="1" dirty="0">
                <a:solidFill>
                  <a:schemeClr val="bg1">
                    <a:lumMod val="75000"/>
                  </a:schemeClr>
                </a:solidFill>
              </a:rPr>
              <a:t>Marginal</a:t>
            </a:r>
            <a:r>
              <a:rPr lang="zh-CN" altLang="en-US" sz="1600" b="1" dirty="0">
                <a:solidFill>
                  <a:schemeClr val="bg1">
                    <a:lumMod val="75000"/>
                  </a:schemeClr>
                </a:solidFill>
              </a:rPr>
              <a:t> </a:t>
            </a:r>
            <a:r>
              <a:rPr lang="en-US" altLang="zh-CN" sz="1600" b="1" dirty="0">
                <a:solidFill>
                  <a:schemeClr val="bg1">
                    <a:lumMod val="75000"/>
                  </a:schemeClr>
                </a:solidFill>
              </a:rPr>
              <a:t>release</a:t>
            </a:r>
            <a:r>
              <a:rPr lang="zh-CN" altLang="en-US" sz="1600" b="1" dirty="0">
                <a:solidFill>
                  <a:schemeClr val="bg1">
                    <a:lumMod val="75000"/>
                  </a:schemeClr>
                </a:solidFill>
              </a:rPr>
              <a:t> </a:t>
            </a:r>
            <a:r>
              <a:rPr lang="en-US" altLang="zh-CN" sz="1600" b="1" dirty="0">
                <a:solidFill>
                  <a:schemeClr val="bg1">
                    <a:lumMod val="75000"/>
                  </a:schemeClr>
                </a:solidFill>
              </a:rPr>
              <a:t>[CCS’18]</a:t>
            </a:r>
          </a:p>
          <a:p>
            <a:pPr marL="285750" indent="-285750">
              <a:spcAft>
                <a:spcPts val="800"/>
              </a:spcAft>
              <a:buFont typeface="Wingdings" pitchFamily="2" charset="2"/>
              <a:buChar char="v"/>
            </a:pPr>
            <a:r>
              <a:rPr lang="en-US" altLang="zh-CN" sz="1600" b="1" dirty="0">
                <a:solidFill>
                  <a:schemeClr val="bg1">
                    <a:lumMod val="75000"/>
                  </a:schemeClr>
                </a:solidFill>
              </a:rPr>
              <a:t>Range</a:t>
            </a:r>
            <a:r>
              <a:rPr lang="zh-CN" altLang="en-US" sz="1600" b="1" dirty="0">
                <a:solidFill>
                  <a:schemeClr val="bg1">
                    <a:lumMod val="75000"/>
                  </a:schemeClr>
                </a:solidFill>
              </a:rPr>
              <a:t> </a:t>
            </a:r>
            <a:r>
              <a:rPr lang="en-US" altLang="zh-CN" sz="1600" b="1" dirty="0">
                <a:solidFill>
                  <a:schemeClr val="bg1">
                    <a:lumMod val="75000"/>
                  </a:schemeClr>
                </a:solidFill>
              </a:rPr>
              <a:t>query</a:t>
            </a:r>
            <a:r>
              <a:rPr lang="zh-CN" altLang="en-US" sz="1600" b="1" dirty="0">
                <a:solidFill>
                  <a:schemeClr val="bg1">
                    <a:lumMod val="75000"/>
                  </a:schemeClr>
                </a:solidFill>
              </a:rPr>
              <a:t> </a:t>
            </a:r>
            <a:r>
              <a:rPr lang="en-US" altLang="zh-CN" sz="1600" b="1" dirty="0">
                <a:solidFill>
                  <a:schemeClr val="bg1">
                    <a:lumMod val="75000"/>
                  </a:schemeClr>
                </a:solidFill>
              </a:rPr>
              <a:t>[CCS’21a]</a:t>
            </a:r>
          </a:p>
          <a:p>
            <a:pPr marL="285750" indent="-285750">
              <a:spcAft>
                <a:spcPts val="800"/>
              </a:spcAft>
              <a:buFont typeface="Wingdings" pitchFamily="2" charset="2"/>
              <a:buChar char="v"/>
            </a:pPr>
            <a:r>
              <a:rPr lang="en-US" altLang="zh-CN" sz="1600" b="1" dirty="0">
                <a:solidFill>
                  <a:schemeClr val="bg1">
                    <a:lumMod val="75000"/>
                  </a:schemeClr>
                </a:solidFill>
              </a:rPr>
              <a:t>Stream</a:t>
            </a:r>
            <a:r>
              <a:rPr lang="zh-CN" altLang="en-US" sz="1600" b="1" dirty="0">
                <a:solidFill>
                  <a:schemeClr val="bg1">
                    <a:lumMod val="75000"/>
                  </a:schemeClr>
                </a:solidFill>
              </a:rPr>
              <a:t> </a:t>
            </a:r>
            <a:r>
              <a:rPr lang="en-US" altLang="zh-CN" sz="1600" b="1" dirty="0">
                <a:solidFill>
                  <a:schemeClr val="bg1">
                    <a:lumMod val="75000"/>
                  </a:schemeClr>
                </a:solidFill>
              </a:rPr>
              <a:t>data</a:t>
            </a:r>
            <a:r>
              <a:rPr lang="zh-CN" altLang="en-US" sz="1600" b="1" dirty="0">
                <a:solidFill>
                  <a:schemeClr val="bg1">
                    <a:lumMod val="75000"/>
                  </a:schemeClr>
                </a:solidFill>
              </a:rPr>
              <a:t> </a:t>
            </a:r>
            <a:r>
              <a:rPr lang="en-US" altLang="zh-CN" sz="1600" b="1" dirty="0">
                <a:solidFill>
                  <a:schemeClr val="bg1">
                    <a:lumMod val="75000"/>
                  </a:schemeClr>
                </a:solidFill>
              </a:rPr>
              <a:t>collection</a:t>
            </a:r>
            <a:r>
              <a:rPr lang="zh-CN" altLang="en-US" sz="1600" b="1" dirty="0">
                <a:solidFill>
                  <a:schemeClr val="bg1">
                    <a:lumMod val="75000"/>
                  </a:schemeClr>
                </a:solidFill>
              </a:rPr>
              <a:t> </a:t>
            </a:r>
            <a:r>
              <a:rPr lang="en-US" altLang="zh-CN" sz="1600" b="1" dirty="0">
                <a:solidFill>
                  <a:schemeClr val="bg1">
                    <a:lumMod val="75000"/>
                  </a:schemeClr>
                </a:solidFill>
              </a:rPr>
              <a:t>[CCS’21b]</a:t>
            </a:r>
            <a:endParaRPr lang="en-DE" sz="1600" b="1" dirty="0">
              <a:solidFill>
                <a:schemeClr val="bg1">
                  <a:lumMod val="75000"/>
                </a:schemeClr>
              </a:solidFill>
            </a:endParaRPr>
          </a:p>
        </p:txBody>
      </p:sp>
      <p:sp>
        <p:nvSpPr>
          <p:cNvPr id="9" name="Rounded Rectangle 8">
            <a:extLst>
              <a:ext uri="{FF2B5EF4-FFF2-40B4-BE49-F238E27FC236}">
                <a16:creationId xmlns:a16="http://schemas.microsoft.com/office/drawing/2014/main" id="{A8CF629B-A8AA-36D3-F4F9-B86C321AE074}"/>
              </a:ext>
            </a:extLst>
          </p:cNvPr>
          <p:cNvSpPr/>
          <p:nvPr/>
        </p:nvSpPr>
        <p:spPr>
          <a:xfrm>
            <a:off x="3401729" y="2704701"/>
            <a:ext cx="2329314" cy="3468771"/>
          </a:xfrm>
          <a:prstGeom prst="roundRect">
            <a:avLst>
              <a:gd name="adj" fmla="val 7163"/>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US" altLang="zh-CN" sz="1600" b="1" dirty="0">
                <a:solidFill>
                  <a:schemeClr val="tx1"/>
                </a:solidFill>
              </a:rPr>
              <a:t>Tabular</a:t>
            </a:r>
            <a:r>
              <a:rPr lang="zh-CN" altLang="en-US" sz="1600" b="1" dirty="0">
                <a:solidFill>
                  <a:schemeClr val="tx1"/>
                </a:solidFill>
              </a:rPr>
              <a:t> </a:t>
            </a:r>
            <a:r>
              <a:rPr lang="en-US" altLang="zh-CN" sz="1600" b="1" dirty="0">
                <a:solidFill>
                  <a:schemeClr val="tx1"/>
                </a:solidFill>
              </a:rPr>
              <a:t>data</a:t>
            </a:r>
            <a:r>
              <a:rPr lang="zh-CN" altLang="en-US" sz="1600" b="1" dirty="0">
                <a:solidFill>
                  <a:schemeClr val="tx1"/>
                </a:solidFill>
              </a:rPr>
              <a:t> </a:t>
            </a:r>
            <a:r>
              <a:rPr lang="en-US" altLang="zh-CN" sz="1600" b="1" dirty="0">
                <a:solidFill>
                  <a:schemeClr val="tx1"/>
                </a:solidFill>
              </a:rPr>
              <a:t>[Sec’21]</a:t>
            </a:r>
          </a:p>
          <a:p>
            <a:pPr marL="285750" indent="-285750">
              <a:spcAft>
                <a:spcPts val="800"/>
              </a:spcAft>
              <a:buFont typeface="Wingdings" pitchFamily="2" charset="2"/>
              <a:buChar char="v"/>
            </a:pPr>
            <a:r>
              <a:rPr lang="en-US" altLang="zh-CN" sz="1600" b="1" dirty="0">
                <a:solidFill>
                  <a:schemeClr val="tx1"/>
                </a:solidFill>
              </a:rPr>
              <a:t>Graph</a:t>
            </a:r>
            <a:r>
              <a:rPr lang="zh-CN" altLang="en-US" sz="1600" b="1" dirty="0">
                <a:solidFill>
                  <a:schemeClr val="tx1"/>
                </a:solidFill>
              </a:rPr>
              <a:t> </a:t>
            </a:r>
            <a:r>
              <a:rPr lang="en-US" altLang="zh-CN" sz="1600" b="1" dirty="0">
                <a:solidFill>
                  <a:schemeClr val="tx1"/>
                </a:solidFill>
              </a:rPr>
              <a:t>data</a:t>
            </a:r>
            <a:r>
              <a:rPr lang="zh-CN" altLang="en-US" sz="1600" b="1" dirty="0">
                <a:solidFill>
                  <a:schemeClr val="tx1"/>
                </a:solidFill>
              </a:rPr>
              <a:t> </a:t>
            </a:r>
            <a:r>
              <a:rPr lang="en-US" altLang="zh-CN" sz="1600" b="1" dirty="0">
                <a:solidFill>
                  <a:schemeClr val="tx1"/>
                </a:solidFill>
              </a:rPr>
              <a:t>[Sec’23a]</a:t>
            </a:r>
          </a:p>
          <a:p>
            <a:pPr marL="285750" indent="-285750">
              <a:spcAft>
                <a:spcPts val="800"/>
              </a:spcAft>
              <a:buFont typeface="Wingdings" pitchFamily="2" charset="2"/>
              <a:buChar char="v"/>
            </a:pPr>
            <a:r>
              <a:rPr lang="en-US" altLang="zh-CN" sz="1600" b="1" dirty="0">
                <a:solidFill>
                  <a:schemeClr val="tx1"/>
                </a:solidFill>
              </a:rPr>
              <a:t>Trajectory</a:t>
            </a:r>
            <a:r>
              <a:rPr lang="zh-CN" altLang="en-US" sz="1600" b="1" dirty="0">
                <a:solidFill>
                  <a:schemeClr val="tx1"/>
                </a:solidFill>
              </a:rPr>
              <a:t> </a:t>
            </a:r>
            <a:r>
              <a:rPr lang="en-US" altLang="zh-CN" sz="1600" b="1" dirty="0">
                <a:solidFill>
                  <a:schemeClr val="tx1"/>
                </a:solidFill>
              </a:rPr>
              <a:t>data</a:t>
            </a:r>
            <a:r>
              <a:rPr lang="zh-CN" altLang="en-US" sz="1600" b="1" dirty="0">
                <a:solidFill>
                  <a:schemeClr val="tx1"/>
                </a:solidFill>
              </a:rPr>
              <a:t> </a:t>
            </a:r>
            <a:r>
              <a:rPr lang="en-US" altLang="zh-CN" sz="1600" b="1" dirty="0">
                <a:solidFill>
                  <a:schemeClr val="tx1"/>
                </a:solidFill>
              </a:rPr>
              <a:t>[Sec’23b],</a:t>
            </a:r>
            <a:r>
              <a:rPr lang="zh-CN" altLang="en-US" sz="1600" b="1" dirty="0">
                <a:solidFill>
                  <a:schemeClr val="tx1"/>
                </a:solidFill>
              </a:rPr>
              <a:t> </a:t>
            </a:r>
            <a:r>
              <a:rPr lang="en-US" altLang="zh-CN" sz="1600" b="1" dirty="0">
                <a:solidFill>
                  <a:schemeClr val="tx1"/>
                </a:solidFill>
              </a:rPr>
              <a:t>[VLDB’23]</a:t>
            </a:r>
            <a:endParaRPr lang="en-DE" sz="1600" b="1" dirty="0">
              <a:solidFill>
                <a:schemeClr val="tx1"/>
              </a:solidFill>
            </a:endParaRPr>
          </a:p>
        </p:txBody>
      </p:sp>
      <p:sp>
        <p:nvSpPr>
          <p:cNvPr id="10" name="Rounded Rectangle 9">
            <a:extLst>
              <a:ext uri="{FF2B5EF4-FFF2-40B4-BE49-F238E27FC236}">
                <a16:creationId xmlns:a16="http://schemas.microsoft.com/office/drawing/2014/main" id="{E04FA7E5-1AA3-E9EC-00F9-EAF0A224B0F8}"/>
              </a:ext>
            </a:extLst>
          </p:cNvPr>
          <p:cNvSpPr/>
          <p:nvPr/>
        </p:nvSpPr>
        <p:spPr>
          <a:xfrm>
            <a:off x="6100813" y="2704700"/>
            <a:ext cx="2329314" cy="3468771"/>
          </a:xfrm>
          <a:prstGeom prst="roundRect">
            <a:avLst>
              <a:gd name="adj" fmla="val 7163"/>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DE" altLang="zh-CN" sz="1600" b="1" dirty="0">
                <a:solidFill>
                  <a:schemeClr val="tx1"/>
                </a:solidFill>
              </a:rPr>
              <a:t>Graph</a:t>
            </a:r>
            <a:r>
              <a:rPr lang="zh-CN" altLang="en-US" sz="1600" b="1" dirty="0">
                <a:solidFill>
                  <a:schemeClr val="tx1"/>
                </a:solidFill>
              </a:rPr>
              <a:t> </a:t>
            </a:r>
            <a:r>
              <a:rPr lang="en-US" altLang="zh-CN" sz="1600" b="1" dirty="0">
                <a:solidFill>
                  <a:schemeClr val="tx1"/>
                </a:solidFill>
              </a:rPr>
              <a:t>neural</a:t>
            </a:r>
            <a:r>
              <a:rPr lang="zh-CN" altLang="en-US" sz="1600" b="1" dirty="0">
                <a:solidFill>
                  <a:schemeClr val="tx1"/>
                </a:solidFill>
              </a:rPr>
              <a:t> </a:t>
            </a:r>
            <a:r>
              <a:rPr lang="en-US" altLang="zh-CN" sz="1600" b="1" dirty="0">
                <a:solidFill>
                  <a:schemeClr val="tx1"/>
                </a:solidFill>
              </a:rPr>
              <a:t>networks</a:t>
            </a:r>
            <a:r>
              <a:rPr lang="zh-CN" altLang="en-US" sz="1600" b="1" dirty="0">
                <a:solidFill>
                  <a:schemeClr val="tx1"/>
                </a:solidFill>
              </a:rPr>
              <a:t> </a:t>
            </a:r>
            <a:r>
              <a:rPr lang="en-US" altLang="zh-CN" sz="1600" b="1" dirty="0">
                <a:solidFill>
                  <a:schemeClr val="tx1"/>
                </a:solidFill>
              </a:rPr>
              <a:t>[Sec’22b],</a:t>
            </a:r>
            <a:r>
              <a:rPr lang="zh-CN" altLang="en-US" sz="1600" b="1" dirty="0">
                <a:solidFill>
                  <a:schemeClr val="tx1"/>
                </a:solidFill>
              </a:rPr>
              <a:t> </a:t>
            </a:r>
            <a:r>
              <a:rPr lang="en-US" altLang="zh-CN" sz="1600" b="1" dirty="0">
                <a:solidFill>
                  <a:schemeClr val="tx1"/>
                </a:solidFill>
              </a:rPr>
              <a:t>[CCS’22a],</a:t>
            </a:r>
            <a:r>
              <a:rPr lang="zh-CN" altLang="en-US" sz="1600" b="1" dirty="0">
                <a:solidFill>
                  <a:schemeClr val="tx1"/>
                </a:solidFill>
              </a:rPr>
              <a:t> </a:t>
            </a:r>
            <a:r>
              <a:rPr lang="en-US" altLang="zh-CN" sz="1600" b="1" dirty="0">
                <a:solidFill>
                  <a:schemeClr val="tx1"/>
                </a:solidFill>
              </a:rPr>
              <a:t>[ICML’23]</a:t>
            </a:r>
          </a:p>
          <a:p>
            <a:pPr marL="285750" indent="-285750">
              <a:spcAft>
                <a:spcPts val="800"/>
              </a:spcAft>
              <a:buFont typeface="Wingdings" pitchFamily="2" charset="2"/>
              <a:buChar char="v"/>
            </a:pPr>
            <a:r>
              <a:rPr lang="en-US" altLang="zh-CN" sz="1600" b="1" dirty="0">
                <a:solidFill>
                  <a:schemeClr val="tx1"/>
                </a:solidFill>
              </a:rPr>
              <a:t>Facial</a:t>
            </a:r>
            <a:r>
              <a:rPr lang="zh-CN" altLang="en-US" sz="1600" b="1" dirty="0">
                <a:solidFill>
                  <a:schemeClr val="tx1"/>
                </a:solidFill>
              </a:rPr>
              <a:t> </a:t>
            </a:r>
            <a:r>
              <a:rPr lang="en-US" altLang="zh-CN" sz="1600" b="1" dirty="0">
                <a:solidFill>
                  <a:schemeClr val="tx1"/>
                </a:solidFill>
              </a:rPr>
              <a:t>recognition</a:t>
            </a:r>
            <a:r>
              <a:rPr lang="zh-CN" altLang="en-US" sz="1600" b="1" dirty="0">
                <a:solidFill>
                  <a:schemeClr val="tx1"/>
                </a:solidFill>
              </a:rPr>
              <a:t> </a:t>
            </a:r>
            <a:r>
              <a:rPr lang="en-US" altLang="zh-CN" sz="1600" b="1" dirty="0">
                <a:solidFill>
                  <a:schemeClr val="tx1"/>
                </a:solidFill>
              </a:rPr>
              <a:t>systems</a:t>
            </a:r>
            <a:r>
              <a:rPr lang="zh-CN" altLang="en-US" sz="1600" b="1" dirty="0">
                <a:solidFill>
                  <a:schemeClr val="tx1"/>
                </a:solidFill>
              </a:rPr>
              <a:t> </a:t>
            </a:r>
            <a:r>
              <a:rPr lang="en-US" altLang="zh-CN" sz="1600" b="1" dirty="0">
                <a:solidFill>
                  <a:schemeClr val="tx1"/>
                </a:solidFill>
              </a:rPr>
              <a:t>[Sec’23c]</a:t>
            </a:r>
          </a:p>
          <a:p>
            <a:pPr marL="285750" indent="-285750">
              <a:spcAft>
                <a:spcPts val="800"/>
              </a:spcAft>
              <a:buFont typeface="Wingdings" pitchFamily="2" charset="2"/>
              <a:buChar char="v"/>
            </a:pPr>
            <a:r>
              <a:rPr lang="en-US" altLang="zh-CN" sz="1600" b="1" dirty="0">
                <a:solidFill>
                  <a:schemeClr val="tx1"/>
                </a:solidFill>
              </a:rPr>
              <a:t>Neural</a:t>
            </a:r>
            <a:r>
              <a:rPr lang="zh-CN" altLang="en-US" sz="1600" b="1" dirty="0">
                <a:solidFill>
                  <a:schemeClr val="tx1"/>
                </a:solidFill>
              </a:rPr>
              <a:t> </a:t>
            </a:r>
            <a:r>
              <a:rPr lang="en-US" altLang="zh-CN" sz="1600" b="1" dirty="0">
                <a:solidFill>
                  <a:schemeClr val="tx1"/>
                </a:solidFill>
              </a:rPr>
              <a:t>architecture</a:t>
            </a:r>
            <a:r>
              <a:rPr lang="zh-CN" altLang="en-US" sz="1600" b="1" dirty="0">
                <a:solidFill>
                  <a:schemeClr val="tx1"/>
                </a:solidFill>
              </a:rPr>
              <a:t> </a:t>
            </a:r>
            <a:r>
              <a:rPr lang="en-US" altLang="zh-CN" sz="1600" b="1" dirty="0">
                <a:solidFill>
                  <a:schemeClr val="tx1"/>
                </a:solidFill>
              </a:rPr>
              <a:t>search</a:t>
            </a:r>
            <a:r>
              <a:rPr lang="zh-CN" altLang="en-US" sz="1600" b="1" dirty="0">
                <a:solidFill>
                  <a:schemeClr val="tx1"/>
                </a:solidFill>
              </a:rPr>
              <a:t> </a:t>
            </a:r>
            <a:r>
              <a:rPr lang="en-US" altLang="zh-CN" sz="1600" b="1" dirty="0">
                <a:solidFill>
                  <a:schemeClr val="tx1"/>
                </a:solidFill>
              </a:rPr>
              <a:t>[CCS’22c]</a:t>
            </a:r>
          </a:p>
          <a:p>
            <a:pPr marL="285750" indent="-285750">
              <a:spcAft>
                <a:spcPts val="800"/>
              </a:spcAft>
              <a:buFont typeface="Wingdings" pitchFamily="2" charset="2"/>
              <a:buChar char="v"/>
            </a:pPr>
            <a:r>
              <a:rPr lang="en-US" altLang="zh-CN" sz="1600" b="1" dirty="0">
                <a:solidFill>
                  <a:schemeClr val="tx1"/>
                </a:solidFill>
              </a:rPr>
              <a:t>Reinforcement</a:t>
            </a:r>
            <a:r>
              <a:rPr lang="zh-CN" altLang="en-US" sz="1600" b="1" dirty="0">
                <a:solidFill>
                  <a:schemeClr val="tx1"/>
                </a:solidFill>
              </a:rPr>
              <a:t> </a:t>
            </a:r>
            <a:r>
              <a:rPr lang="en-US" altLang="zh-CN" sz="1600" b="1" dirty="0">
                <a:solidFill>
                  <a:schemeClr val="tx1"/>
                </a:solidFill>
              </a:rPr>
              <a:t>learning</a:t>
            </a:r>
            <a:r>
              <a:rPr lang="zh-CN" altLang="en-US" sz="1600" b="1" dirty="0">
                <a:solidFill>
                  <a:schemeClr val="tx1"/>
                </a:solidFill>
              </a:rPr>
              <a:t> </a:t>
            </a:r>
            <a:r>
              <a:rPr lang="en-US" altLang="zh-CN" sz="1600" b="1" dirty="0">
                <a:solidFill>
                  <a:schemeClr val="tx1"/>
                </a:solidFill>
              </a:rPr>
              <a:t>[NDSS’24a]</a:t>
            </a:r>
            <a:endParaRPr lang="en-US" sz="1600" b="1" dirty="0">
              <a:solidFill>
                <a:schemeClr val="tx1"/>
              </a:solidFill>
            </a:endParaRPr>
          </a:p>
          <a:p>
            <a:pPr marL="285750" indent="-285750">
              <a:spcAft>
                <a:spcPts val="800"/>
              </a:spcAft>
              <a:buFont typeface="Wingdings" pitchFamily="2" charset="2"/>
              <a:buChar char="v"/>
            </a:pPr>
            <a:r>
              <a:rPr lang="en-US" altLang="zh-CN" sz="1600" b="1" dirty="0">
                <a:solidFill>
                  <a:schemeClr val="tx1"/>
                </a:solidFill>
              </a:rPr>
              <a:t>Language</a:t>
            </a:r>
            <a:r>
              <a:rPr lang="zh-CN" altLang="en-US" sz="1600" b="1" dirty="0">
                <a:solidFill>
                  <a:schemeClr val="tx1"/>
                </a:solidFill>
              </a:rPr>
              <a:t> </a:t>
            </a:r>
            <a:r>
              <a:rPr lang="en-US" altLang="zh-CN" sz="1600" b="1" dirty="0">
                <a:solidFill>
                  <a:schemeClr val="tx1"/>
                </a:solidFill>
              </a:rPr>
              <a:t>models</a:t>
            </a:r>
            <a:r>
              <a:rPr lang="zh-CN" altLang="en-US" sz="1600" b="1" dirty="0">
                <a:solidFill>
                  <a:schemeClr val="tx1"/>
                </a:solidFill>
              </a:rPr>
              <a:t> </a:t>
            </a:r>
            <a:r>
              <a:rPr lang="en-US" altLang="zh-CN" sz="1600" b="1" dirty="0">
                <a:solidFill>
                  <a:schemeClr val="tx1"/>
                </a:solidFill>
              </a:rPr>
              <a:t>[NDSS’24b]</a:t>
            </a:r>
            <a:endParaRPr lang="en-DE" sz="1600" b="1" dirty="0">
              <a:solidFill>
                <a:schemeClr val="tx1"/>
              </a:solidFill>
            </a:endParaRPr>
          </a:p>
        </p:txBody>
      </p:sp>
      <p:sp>
        <p:nvSpPr>
          <p:cNvPr id="11" name="Rounded Rectangle 10">
            <a:extLst>
              <a:ext uri="{FF2B5EF4-FFF2-40B4-BE49-F238E27FC236}">
                <a16:creationId xmlns:a16="http://schemas.microsoft.com/office/drawing/2014/main" id="{BC7EC373-62CD-9B1C-5B61-AA62D5D797B5}"/>
              </a:ext>
            </a:extLst>
          </p:cNvPr>
          <p:cNvSpPr/>
          <p:nvPr/>
        </p:nvSpPr>
        <p:spPr>
          <a:xfrm>
            <a:off x="8817543" y="2704700"/>
            <a:ext cx="2329314" cy="3468771"/>
          </a:xfrm>
          <a:prstGeom prst="roundRect">
            <a:avLst>
              <a:gd name="adj" fmla="val 7163"/>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DE" altLang="zh-CN" sz="1600" b="1" dirty="0">
                <a:solidFill>
                  <a:schemeClr val="tx1"/>
                </a:solidFill>
              </a:rPr>
              <a:t>I</a:t>
            </a:r>
            <a:r>
              <a:rPr lang="en-US" altLang="zh-CN" sz="1600" b="1" dirty="0" err="1">
                <a:solidFill>
                  <a:schemeClr val="tx1"/>
                </a:solidFill>
              </a:rPr>
              <a:t>mplementation</a:t>
            </a:r>
            <a:r>
              <a:rPr lang="zh-CN" altLang="en-US" sz="1600" b="1" dirty="0">
                <a:solidFill>
                  <a:schemeClr val="tx1"/>
                </a:solidFill>
              </a:rPr>
              <a:t> </a:t>
            </a:r>
            <a:r>
              <a:rPr lang="en-US" altLang="zh-CN" sz="1600" b="1" dirty="0">
                <a:solidFill>
                  <a:schemeClr val="tx1"/>
                </a:solidFill>
              </a:rPr>
              <a:t>[CCS’22b]</a:t>
            </a:r>
            <a:endParaRPr lang="en-DE" altLang="zh-CN" sz="1600" b="1" dirty="0">
              <a:solidFill>
                <a:schemeClr val="tx1"/>
              </a:solidFill>
            </a:endParaRPr>
          </a:p>
          <a:p>
            <a:pPr marL="285750" indent="-285750">
              <a:spcAft>
                <a:spcPts val="800"/>
              </a:spcAft>
              <a:buFont typeface="Wingdings" pitchFamily="2" charset="2"/>
              <a:buChar char="v"/>
            </a:pPr>
            <a:r>
              <a:rPr lang="en-US" sz="1600" b="1" dirty="0">
                <a:solidFill>
                  <a:schemeClr val="tx1"/>
                </a:solidFill>
              </a:rPr>
              <a:t>Vu</a:t>
            </a:r>
            <a:r>
              <a:rPr lang="en-US" altLang="zh-CN" sz="1600" b="1" dirty="0">
                <a:solidFill>
                  <a:schemeClr val="tx1"/>
                </a:solidFill>
              </a:rPr>
              <a:t>lnerability</a:t>
            </a:r>
            <a:r>
              <a:rPr lang="zh-CN" altLang="en-US" sz="1600" b="1" dirty="0">
                <a:solidFill>
                  <a:schemeClr val="tx1"/>
                </a:solidFill>
              </a:rPr>
              <a:t> </a:t>
            </a:r>
            <a:r>
              <a:rPr lang="en-US" altLang="zh-CN" sz="1600" b="1" dirty="0">
                <a:solidFill>
                  <a:schemeClr val="tx1"/>
                </a:solidFill>
              </a:rPr>
              <a:t>analysis</a:t>
            </a:r>
            <a:r>
              <a:rPr lang="zh-CN" altLang="en-US" sz="1600" b="1" dirty="0">
                <a:solidFill>
                  <a:schemeClr val="tx1"/>
                </a:solidFill>
              </a:rPr>
              <a:t> </a:t>
            </a:r>
            <a:r>
              <a:rPr lang="en-US" altLang="zh-CN" sz="1600" b="1" dirty="0">
                <a:solidFill>
                  <a:schemeClr val="tx1"/>
                </a:solidFill>
              </a:rPr>
              <a:t>[CCS’21c]</a:t>
            </a:r>
            <a:endParaRPr lang="en-DE" sz="1600" b="1" dirty="0">
              <a:solidFill>
                <a:schemeClr val="tx1"/>
              </a:solidFill>
            </a:endParaRPr>
          </a:p>
        </p:txBody>
      </p:sp>
    </p:spTree>
    <p:extLst>
      <p:ext uri="{BB962C8B-B14F-4D97-AF65-F5344CB8AC3E}">
        <p14:creationId xmlns:p14="http://schemas.microsoft.com/office/powerpoint/2010/main" val="7609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p:txBody>
          <a:bodyPr/>
          <a:lstStyle/>
          <a:p>
            <a:pPr algn="ctr"/>
            <a:r>
              <a:rPr lang="en-US" altLang="zh-CN" dirty="0"/>
              <a:t>Current</a:t>
            </a:r>
            <a:r>
              <a:rPr lang="zh-CN" altLang="en-US" dirty="0"/>
              <a:t> </a:t>
            </a:r>
            <a:r>
              <a:rPr lang="en-US" altLang="zh-CN" dirty="0"/>
              <a:t>Research</a:t>
            </a:r>
            <a:r>
              <a:rPr lang="zh-CN" altLang="en-US" dirty="0"/>
              <a:t> </a:t>
            </a:r>
            <a:r>
              <a:rPr lang="en-US" altLang="zh-CN" dirty="0"/>
              <a:t>Achievements</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15</a:t>
            </a:fld>
            <a:endParaRPr lang="en-US" sz="1600">
              <a:solidFill>
                <a:srgbClr val="888888"/>
              </a:solidFill>
              <a:latin typeface="Calibri"/>
              <a:ea typeface="Calibri"/>
              <a:cs typeface="Calibri"/>
              <a:sym typeface="Calibri"/>
            </a:endParaRPr>
          </a:p>
        </p:txBody>
      </p:sp>
      <p:sp>
        <p:nvSpPr>
          <p:cNvPr id="2" name="Pentagon 1">
            <a:extLst>
              <a:ext uri="{FF2B5EF4-FFF2-40B4-BE49-F238E27FC236}">
                <a16:creationId xmlns:a16="http://schemas.microsoft.com/office/drawing/2014/main" id="{90B1C2FE-081E-D5AD-A3A8-8EC6C09057C6}"/>
              </a:ext>
            </a:extLst>
          </p:cNvPr>
          <p:cNvSpPr/>
          <p:nvPr/>
        </p:nvSpPr>
        <p:spPr>
          <a:xfrm>
            <a:off x="702645" y="1414916"/>
            <a:ext cx="2329314" cy="770021"/>
          </a:xfrm>
          <a:prstGeom prst="homePlat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C</a:t>
            </a:r>
            <a:r>
              <a:rPr lang="en-US" altLang="zh-CN" sz="2800" b="1" dirty="0" err="1">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ollection</a:t>
            </a:r>
            <a:endPar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4" name="Pentagon 3">
            <a:extLst>
              <a:ext uri="{FF2B5EF4-FFF2-40B4-BE49-F238E27FC236}">
                <a16:creationId xmlns:a16="http://schemas.microsoft.com/office/drawing/2014/main" id="{67CE9460-5C78-17BE-EA9C-667A1DDEFF9E}"/>
              </a:ext>
            </a:extLst>
          </p:cNvPr>
          <p:cNvSpPr/>
          <p:nvPr/>
        </p:nvSpPr>
        <p:spPr>
          <a:xfrm>
            <a:off x="3401729" y="1414916"/>
            <a:ext cx="2329314" cy="770021"/>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rPr>
              <a:t>Publication</a:t>
            </a:r>
            <a:endParaRPr lang="en-DE"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6" name="Pentagon 5">
            <a:extLst>
              <a:ext uri="{FF2B5EF4-FFF2-40B4-BE49-F238E27FC236}">
                <a16:creationId xmlns:a16="http://schemas.microsoft.com/office/drawing/2014/main" id="{ADCCD434-39E8-908B-5C67-A275D048937A}"/>
              </a:ext>
            </a:extLst>
          </p:cNvPr>
          <p:cNvSpPr/>
          <p:nvPr/>
        </p:nvSpPr>
        <p:spPr>
          <a:xfrm>
            <a:off x="6100813" y="1414916"/>
            <a:ext cx="2329314" cy="770021"/>
          </a:xfrm>
          <a:prstGeom prst="homePlat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Analysis</a:t>
            </a:r>
            <a:endPar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7" name="Pentagon 6">
            <a:extLst>
              <a:ext uri="{FF2B5EF4-FFF2-40B4-BE49-F238E27FC236}">
                <a16:creationId xmlns:a16="http://schemas.microsoft.com/office/drawing/2014/main" id="{85C02727-45CB-5B1C-9F12-EBF1DC7A9C4B}"/>
              </a:ext>
            </a:extLst>
          </p:cNvPr>
          <p:cNvSpPr/>
          <p:nvPr/>
        </p:nvSpPr>
        <p:spPr>
          <a:xfrm>
            <a:off x="8799896" y="1414916"/>
            <a:ext cx="2671011" cy="770021"/>
          </a:xfrm>
          <a:prstGeom prst="homePlat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Consumption</a:t>
            </a:r>
            <a:endPar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8" name="Rounded Rectangle 7">
            <a:extLst>
              <a:ext uri="{FF2B5EF4-FFF2-40B4-BE49-F238E27FC236}">
                <a16:creationId xmlns:a16="http://schemas.microsoft.com/office/drawing/2014/main" id="{C3CABF4D-46DF-22A8-4C1E-CD713FF0097D}"/>
              </a:ext>
            </a:extLst>
          </p:cNvPr>
          <p:cNvSpPr/>
          <p:nvPr/>
        </p:nvSpPr>
        <p:spPr>
          <a:xfrm>
            <a:off x="702645" y="2704701"/>
            <a:ext cx="2329314" cy="3468771"/>
          </a:xfrm>
          <a:prstGeom prst="roundRect">
            <a:avLst>
              <a:gd name="adj" fmla="val 71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US" altLang="zh-CN" sz="1600" b="1" dirty="0">
                <a:solidFill>
                  <a:schemeClr val="bg1">
                    <a:lumMod val="75000"/>
                  </a:schemeClr>
                </a:solidFill>
              </a:rPr>
              <a:t>Marginal</a:t>
            </a:r>
            <a:r>
              <a:rPr lang="zh-CN" altLang="en-US" sz="1600" b="1" dirty="0">
                <a:solidFill>
                  <a:schemeClr val="bg1">
                    <a:lumMod val="75000"/>
                  </a:schemeClr>
                </a:solidFill>
              </a:rPr>
              <a:t> </a:t>
            </a:r>
            <a:r>
              <a:rPr lang="en-US" altLang="zh-CN" sz="1600" b="1" dirty="0">
                <a:solidFill>
                  <a:schemeClr val="bg1">
                    <a:lumMod val="75000"/>
                  </a:schemeClr>
                </a:solidFill>
              </a:rPr>
              <a:t>release</a:t>
            </a:r>
            <a:r>
              <a:rPr lang="zh-CN" altLang="en-US" sz="1600" b="1" dirty="0">
                <a:solidFill>
                  <a:schemeClr val="bg1">
                    <a:lumMod val="75000"/>
                  </a:schemeClr>
                </a:solidFill>
              </a:rPr>
              <a:t> </a:t>
            </a:r>
            <a:r>
              <a:rPr lang="en-US" altLang="zh-CN" sz="1600" b="1" dirty="0">
                <a:solidFill>
                  <a:schemeClr val="bg1">
                    <a:lumMod val="75000"/>
                  </a:schemeClr>
                </a:solidFill>
              </a:rPr>
              <a:t>[CCS’18]</a:t>
            </a:r>
          </a:p>
          <a:p>
            <a:pPr marL="285750" indent="-285750">
              <a:spcAft>
                <a:spcPts val="800"/>
              </a:spcAft>
              <a:buFont typeface="Wingdings" pitchFamily="2" charset="2"/>
              <a:buChar char="v"/>
            </a:pPr>
            <a:r>
              <a:rPr lang="en-US" altLang="zh-CN" sz="1600" b="1" dirty="0">
                <a:solidFill>
                  <a:schemeClr val="bg1">
                    <a:lumMod val="75000"/>
                  </a:schemeClr>
                </a:solidFill>
              </a:rPr>
              <a:t>Range</a:t>
            </a:r>
            <a:r>
              <a:rPr lang="zh-CN" altLang="en-US" sz="1600" b="1" dirty="0">
                <a:solidFill>
                  <a:schemeClr val="bg1">
                    <a:lumMod val="75000"/>
                  </a:schemeClr>
                </a:solidFill>
              </a:rPr>
              <a:t> </a:t>
            </a:r>
            <a:r>
              <a:rPr lang="en-US" altLang="zh-CN" sz="1600" b="1" dirty="0">
                <a:solidFill>
                  <a:schemeClr val="bg1">
                    <a:lumMod val="75000"/>
                  </a:schemeClr>
                </a:solidFill>
              </a:rPr>
              <a:t>query</a:t>
            </a:r>
            <a:r>
              <a:rPr lang="zh-CN" altLang="en-US" sz="1600" b="1" dirty="0">
                <a:solidFill>
                  <a:schemeClr val="bg1">
                    <a:lumMod val="75000"/>
                  </a:schemeClr>
                </a:solidFill>
              </a:rPr>
              <a:t> </a:t>
            </a:r>
            <a:r>
              <a:rPr lang="en-US" altLang="zh-CN" sz="1600" b="1" dirty="0">
                <a:solidFill>
                  <a:schemeClr val="bg1">
                    <a:lumMod val="75000"/>
                  </a:schemeClr>
                </a:solidFill>
              </a:rPr>
              <a:t>[CCS’21a]</a:t>
            </a:r>
          </a:p>
          <a:p>
            <a:pPr marL="285750" indent="-285750">
              <a:spcAft>
                <a:spcPts val="800"/>
              </a:spcAft>
              <a:buFont typeface="Wingdings" pitchFamily="2" charset="2"/>
              <a:buChar char="v"/>
            </a:pPr>
            <a:r>
              <a:rPr lang="en-US" altLang="zh-CN" sz="1600" b="1" dirty="0">
                <a:solidFill>
                  <a:schemeClr val="bg1">
                    <a:lumMod val="75000"/>
                  </a:schemeClr>
                </a:solidFill>
              </a:rPr>
              <a:t>Stream</a:t>
            </a:r>
            <a:r>
              <a:rPr lang="zh-CN" altLang="en-US" sz="1600" b="1" dirty="0">
                <a:solidFill>
                  <a:schemeClr val="bg1">
                    <a:lumMod val="75000"/>
                  </a:schemeClr>
                </a:solidFill>
              </a:rPr>
              <a:t> </a:t>
            </a:r>
            <a:r>
              <a:rPr lang="en-US" altLang="zh-CN" sz="1600" b="1" dirty="0">
                <a:solidFill>
                  <a:schemeClr val="bg1">
                    <a:lumMod val="75000"/>
                  </a:schemeClr>
                </a:solidFill>
              </a:rPr>
              <a:t>data</a:t>
            </a:r>
            <a:r>
              <a:rPr lang="zh-CN" altLang="en-US" sz="1600" b="1" dirty="0">
                <a:solidFill>
                  <a:schemeClr val="bg1">
                    <a:lumMod val="75000"/>
                  </a:schemeClr>
                </a:solidFill>
              </a:rPr>
              <a:t> </a:t>
            </a:r>
            <a:r>
              <a:rPr lang="en-US" altLang="zh-CN" sz="1600" b="1" dirty="0">
                <a:solidFill>
                  <a:schemeClr val="bg1">
                    <a:lumMod val="75000"/>
                  </a:schemeClr>
                </a:solidFill>
              </a:rPr>
              <a:t>collection</a:t>
            </a:r>
            <a:r>
              <a:rPr lang="zh-CN" altLang="en-US" sz="1600" b="1" dirty="0">
                <a:solidFill>
                  <a:schemeClr val="bg1">
                    <a:lumMod val="75000"/>
                  </a:schemeClr>
                </a:solidFill>
              </a:rPr>
              <a:t> </a:t>
            </a:r>
            <a:r>
              <a:rPr lang="en-US" altLang="zh-CN" sz="1600" b="1" dirty="0">
                <a:solidFill>
                  <a:schemeClr val="bg1">
                    <a:lumMod val="75000"/>
                  </a:schemeClr>
                </a:solidFill>
              </a:rPr>
              <a:t>[CCS’21b]</a:t>
            </a:r>
            <a:endParaRPr lang="en-DE" sz="1600" b="1" dirty="0">
              <a:solidFill>
                <a:schemeClr val="bg1">
                  <a:lumMod val="75000"/>
                </a:schemeClr>
              </a:solidFill>
            </a:endParaRPr>
          </a:p>
        </p:txBody>
      </p:sp>
      <p:sp>
        <p:nvSpPr>
          <p:cNvPr id="9" name="Rounded Rectangle 8">
            <a:extLst>
              <a:ext uri="{FF2B5EF4-FFF2-40B4-BE49-F238E27FC236}">
                <a16:creationId xmlns:a16="http://schemas.microsoft.com/office/drawing/2014/main" id="{A8CF629B-A8AA-36D3-F4F9-B86C321AE074}"/>
              </a:ext>
            </a:extLst>
          </p:cNvPr>
          <p:cNvSpPr/>
          <p:nvPr/>
        </p:nvSpPr>
        <p:spPr>
          <a:xfrm>
            <a:off x="3401729" y="2704701"/>
            <a:ext cx="2329314" cy="3468771"/>
          </a:xfrm>
          <a:prstGeom prst="roundRect">
            <a:avLst>
              <a:gd name="adj" fmla="val 7163"/>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US" altLang="zh-CN" sz="1600" b="1" dirty="0">
                <a:solidFill>
                  <a:srgbClr val="C00000"/>
                </a:solidFill>
              </a:rPr>
              <a:t>Tabular</a:t>
            </a:r>
            <a:r>
              <a:rPr lang="zh-CN" altLang="en-US" sz="1600" b="1" dirty="0">
                <a:solidFill>
                  <a:srgbClr val="C00000"/>
                </a:solidFill>
              </a:rPr>
              <a:t> </a:t>
            </a:r>
            <a:r>
              <a:rPr lang="en-US" altLang="zh-CN" sz="1600" b="1" dirty="0">
                <a:solidFill>
                  <a:srgbClr val="C00000"/>
                </a:solidFill>
              </a:rPr>
              <a:t>data</a:t>
            </a:r>
            <a:r>
              <a:rPr lang="zh-CN" altLang="en-US" sz="1600" b="1" dirty="0">
                <a:solidFill>
                  <a:srgbClr val="C00000"/>
                </a:solidFill>
              </a:rPr>
              <a:t> </a:t>
            </a:r>
            <a:r>
              <a:rPr lang="en-US" altLang="zh-CN" sz="1600" b="1" dirty="0">
                <a:solidFill>
                  <a:srgbClr val="C00000"/>
                </a:solidFill>
              </a:rPr>
              <a:t>[Sec’21]</a:t>
            </a:r>
          </a:p>
          <a:p>
            <a:pPr marL="285750" indent="-285750">
              <a:spcAft>
                <a:spcPts val="800"/>
              </a:spcAft>
              <a:buFont typeface="Wingdings" pitchFamily="2" charset="2"/>
              <a:buChar char="v"/>
            </a:pPr>
            <a:r>
              <a:rPr lang="en-US" altLang="zh-CN" sz="1600" b="1" dirty="0">
                <a:solidFill>
                  <a:schemeClr val="tx1"/>
                </a:solidFill>
              </a:rPr>
              <a:t>Graph</a:t>
            </a:r>
            <a:r>
              <a:rPr lang="zh-CN" altLang="en-US" sz="1600" b="1" dirty="0">
                <a:solidFill>
                  <a:schemeClr val="tx1"/>
                </a:solidFill>
              </a:rPr>
              <a:t> </a:t>
            </a:r>
            <a:r>
              <a:rPr lang="en-US" altLang="zh-CN" sz="1600" b="1" dirty="0">
                <a:solidFill>
                  <a:schemeClr val="tx1"/>
                </a:solidFill>
              </a:rPr>
              <a:t>data</a:t>
            </a:r>
            <a:r>
              <a:rPr lang="zh-CN" altLang="en-US" sz="1600" b="1" dirty="0">
                <a:solidFill>
                  <a:schemeClr val="tx1"/>
                </a:solidFill>
              </a:rPr>
              <a:t> </a:t>
            </a:r>
            <a:r>
              <a:rPr lang="en-US" altLang="zh-CN" sz="1600" b="1" dirty="0">
                <a:solidFill>
                  <a:schemeClr val="tx1"/>
                </a:solidFill>
              </a:rPr>
              <a:t>[Sec’23a]</a:t>
            </a:r>
          </a:p>
          <a:p>
            <a:pPr marL="285750" indent="-285750">
              <a:spcAft>
                <a:spcPts val="800"/>
              </a:spcAft>
              <a:buFont typeface="Wingdings" pitchFamily="2" charset="2"/>
              <a:buChar char="v"/>
            </a:pPr>
            <a:r>
              <a:rPr lang="en-US" altLang="zh-CN" sz="1600" b="1" dirty="0">
                <a:solidFill>
                  <a:schemeClr val="tx1"/>
                </a:solidFill>
              </a:rPr>
              <a:t>Trajectory</a:t>
            </a:r>
            <a:r>
              <a:rPr lang="zh-CN" altLang="en-US" sz="1600" b="1" dirty="0">
                <a:solidFill>
                  <a:schemeClr val="tx1"/>
                </a:solidFill>
              </a:rPr>
              <a:t> </a:t>
            </a:r>
            <a:r>
              <a:rPr lang="en-US" altLang="zh-CN" sz="1600" b="1" dirty="0">
                <a:solidFill>
                  <a:schemeClr val="tx1"/>
                </a:solidFill>
              </a:rPr>
              <a:t>data</a:t>
            </a:r>
            <a:r>
              <a:rPr lang="zh-CN" altLang="en-US" sz="1600" b="1" dirty="0">
                <a:solidFill>
                  <a:schemeClr val="tx1"/>
                </a:solidFill>
              </a:rPr>
              <a:t> </a:t>
            </a:r>
            <a:r>
              <a:rPr lang="en-US" altLang="zh-CN" sz="1600" b="1" dirty="0">
                <a:solidFill>
                  <a:schemeClr val="tx1"/>
                </a:solidFill>
              </a:rPr>
              <a:t>[Sec’23b],</a:t>
            </a:r>
            <a:r>
              <a:rPr lang="zh-CN" altLang="en-US" sz="1600" b="1" dirty="0">
                <a:solidFill>
                  <a:schemeClr val="tx1"/>
                </a:solidFill>
              </a:rPr>
              <a:t> </a:t>
            </a:r>
            <a:r>
              <a:rPr lang="en-US" altLang="zh-CN" sz="1600" b="1" dirty="0">
                <a:solidFill>
                  <a:schemeClr val="tx1"/>
                </a:solidFill>
              </a:rPr>
              <a:t>[VLDB’23]</a:t>
            </a:r>
            <a:endParaRPr lang="en-DE" sz="1600" b="1" dirty="0">
              <a:solidFill>
                <a:schemeClr val="tx1"/>
              </a:solidFill>
            </a:endParaRPr>
          </a:p>
        </p:txBody>
      </p:sp>
      <p:sp>
        <p:nvSpPr>
          <p:cNvPr id="10" name="Rounded Rectangle 9">
            <a:extLst>
              <a:ext uri="{FF2B5EF4-FFF2-40B4-BE49-F238E27FC236}">
                <a16:creationId xmlns:a16="http://schemas.microsoft.com/office/drawing/2014/main" id="{E04FA7E5-1AA3-E9EC-00F9-EAF0A224B0F8}"/>
              </a:ext>
            </a:extLst>
          </p:cNvPr>
          <p:cNvSpPr/>
          <p:nvPr/>
        </p:nvSpPr>
        <p:spPr>
          <a:xfrm>
            <a:off x="6100813" y="2704700"/>
            <a:ext cx="2329314" cy="3468771"/>
          </a:xfrm>
          <a:prstGeom prst="roundRect">
            <a:avLst>
              <a:gd name="adj" fmla="val 71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DE" altLang="zh-CN" sz="1600" b="1" dirty="0">
                <a:solidFill>
                  <a:schemeClr val="bg1">
                    <a:lumMod val="75000"/>
                  </a:schemeClr>
                </a:solidFill>
              </a:rPr>
              <a:t>Graph</a:t>
            </a:r>
            <a:r>
              <a:rPr lang="zh-CN" altLang="en-US" sz="1600" b="1" dirty="0">
                <a:solidFill>
                  <a:schemeClr val="bg1">
                    <a:lumMod val="75000"/>
                  </a:schemeClr>
                </a:solidFill>
              </a:rPr>
              <a:t> </a:t>
            </a:r>
            <a:r>
              <a:rPr lang="en-US" altLang="zh-CN" sz="1600" b="1" dirty="0">
                <a:solidFill>
                  <a:schemeClr val="bg1">
                    <a:lumMod val="75000"/>
                  </a:schemeClr>
                </a:solidFill>
              </a:rPr>
              <a:t>neural</a:t>
            </a:r>
            <a:r>
              <a:rPr lang="zh-CN" altLang="en-US" sz="1600" b="1" dirty="0">
                <a:solidFill>
                  <a:schemeClr val="bg1">
                    <a:lumMod val="75000"/>
                  </a:schemeClr>
                </a:solidFill>
              </a:rPr>
              <a:t> </a:t>
            </a:r>
            <a:r>
              <a:rPr lang="en-US" altLang="zh-CN" sz="1600" b="1" dirty="0">
                <a:solidFill>
                  <a:schemeClr val="bg1">
                    <a:lumMod val="75000"/>
                  </a:schemeClr>
                </a:solidFill>
              </a:rPr>
              <a:t>networks</a:t>
            </a:r>
            <a:r>
              <a:rPr lang="zh-CN" altLang="en-US" sz="1600" b="1" dirty="0">
                <a:solidFill>
                  <a:schemeClr val="bg1">
                    <a:lumMod val="75000"/>
                  </a:schemeClr>
                </a:solidFill>
              </a:rPr>
              <a:t> </a:t>
            </a:r>
            <a:r>
              <a:rPr lang="en-US" altLang="zh-CN" sz="1600" b="1" dirty="0">
                <a:solidFill>
                  <a:schemeClr val="bg1">
                    <a:lumMod val="75000"/>
                  </a:schemeClr>
                </a:solidFill>
              </a:rPr>
              <a:t>[Sec’22b],</a:t>
            </a:r>
            <a:r>
              <a:rPr lang="zh-CN" altLang="en-US" sz="1600" b="1" dirty="0">
                <a:solidFill>
                  <a:schemeClr val="bg1">
                    <a:lumMod val="75000"/>
                  </a:schemeClr>
                </a:solidFill>
              </a:rPr>
              <a:t> </a:t>
            </a:r>
            <a:r>
              <a:rPr lang="en-US" altLang="zh-CN" sz="1600" b="1" dirty="0">
                <a:solidFill>
                  <a:schemeClr val="bg1">
                    <a:lumMod val="75000"/>
                  </a:schemeClr>
                </a:solidFill>
              </a:rPr>
              <a:t>[CCS’22a],</a:t>
            </a:r>
            <a:r>
              <a:rPr lang="zh-CN" altLang="en-US" sz="1600" b="1" dirty="0">
                <a:solidFill>
                  <a:schemeClr val="bg1">
                    <a:lumMod val="75000"/>
                  </a:schemeClr>
                </a:solidFill>
              </a:rPr>
              <a:t> </a:t>
            </a:r>
            <a:r>
              <a:rPr lang="en-US" altLang="zh-CN" sz="1600" b="1" dirty="0">
                <a:solidFill>
                  <a:schemeClr val="bg1">
                    <a:lumMod val="75000"/>
                  </a:schemeClr>
                </a:solidFill>
              </a:rPr>
              <a:t>[ICML’23]</a:t>
            </a:r>
          </a:p>
          <a:p>
            <a:pPr marL="285750" indent="-285750">
              <a:spcAft>
                <a:spcPts val="800"/>
              </a:spcAft>
              <a:buFont typeface="Wingdings" pitchFamily="2" charset="2"/>
              <a:buChar char="v"/>
            </a:pPr>
            <a:r>
              <a:rPr lang="en-US" altLang="zh-CN" sz="1600" b="1" dirty="0">
                <a:solidFill>
                  <a:schemeClr val="bg1">
                    <a:lumMod val="75000"/>
                  </a:schemeClr>
                </a:solidFill>
              </a:rPr>
              <a:t>Facial</a:t>
            </a:r>
            <a:r>
              <a:rPr lang="zh-CN" altLang="en-US" sz="1600" b="1" dirty="0">
                <a:solidFill>
                  <a:schemeClr val="bg1">
                    <a:lumMod val="75000"/>
                  </a:schemeClr>
                </a:solidFill>
              </a:rPr>
              <a:t> </a:t>
            </a:r>
            <a:r>
              <a:rPr lang="en-US" altLang="zh-CN" sz="1600" b="1" dirty="0">
                <a:solidFill>
                  <a:schemeClr val="bg1">
                    <a:lumMod val="75000"/>
                  </a:schemeClr>
                </a:solidFill>
              </a:rPr>
              <a:t>recognition</a:t>
            </a:r>
            <a:r>
              <a:rPr lang="zh-CN" altLang="en-US" sz="1600" b="1" dirty="0">
                <a:solidFill>
                  <a:schemeClr val="bg1">
                    <a:lumMod val="75000"/>
                  </a:schemeClr>
                </a:solidFill>
              </a:rPr>
              <a:t> </a:t>
            </a:r>
            <a:r>
              <a:rPr lang="en-US" altLang="zh-CN" sz="1600" b="1" dirty="0">
                <a:solidFill>
                  <a:schemeClr val="bg1">
                    <a:lumMod val="75000"/>
                  </a:schemeClr>
                </a:solidFill>
              </a:rPr>
              <a:t>systems</a:t>
            </a:r>
            <a:r>
              <a:rPr lang="zh-CN" altLang="en-US" sz="1600" b="1" dirty="0">
                <a:solidFill>
                  <a:schemeClr val="bg1">
                    <a:lumMod val="75000"/>
                  </a:schemeClr>
                </a:solidFill>
              </a:rPr>
              <a:t> </a:t>
            </a:r>
            <a:r>
              <a:rPr lang="en-US" altLang="zh-CN" sz="1600" b="1" dirty="0">
                <a:solidFill>
                  <a:schemeClr val="bg1">
                    <a:lumMod val="75000"/>
                  </a:schemeClr>
                </a:solidFill>
              </a:rPr>
              <a:t>[Sec’23c]</a:t>
            </a:r>
          </a:p>
          <a:p>
            <a:pPr marL="285750" indent="-285750">
              <a:spcAft>
                <a:spcPts val="800"/>
              </a:spcAft>
              <a:buFont typeface="Wingdings" pitchFamily="2" charset="2"/>
              <a:buChar char="v"/>
            </a:pPr>
            <a:r>
              <a:rPr lang="en-US" altLang="zh-CN" sz="1600" b="1" dirty="0">
                <a:solidFill>
                  <a:schemeClr val="bg1">
                    <a:lumMod val="75000"/>
                  </a:schemeClr>
                </a:solidFill>
              </a:rPr>
              <a:t>Neural</a:t>
            </a:r>
            <a:r>
              <a:rPr lang="zh-CN" altLang="en-US" sz="1600" b="1" dirty="0">
                <a:solidFill>
                  <a:schemeClr val="bg1">
                    <a:lumMod val="75000"/>
                  </a:schemeClr>
                </a:solidFill>
              </a:rPr>
              <a:t> </a:t>
            </a:r>
            <a:r>
              <a:rPr lang="en-US" altLang="zh-CN" sz="1600" b="1" dirty="0">
                <a:solidFill>
                  <a:schemeClr val="bg1">
                    <a:lumMod val="75000"/>
                  </a:schemeClr>
                </a:solidFill>
              </a:rPr>
              <a:t>architecture</a:t>
            </a:r>
            <a:r>
              <a:rPr lang="zh-CN" altLang="en-US" sz="1600" b="1" dirty="0">
                <a:solidFill>
                  <a:schemeClr val="bg1">
                    <a:lumMod val="75000"/>
                  </a:schemeClr>
                </a:solidFill>
              </a:rPr>
              <a:t> </a:t>
            </a:r>
            <a:r>
              <a:rPr lang="en-US" altLang="zh-CN" sz="1600" b="1" dirty="0">
                <a:solidFill>
                  <a:schemeClr val="bg1">
                    <a:lumMod val="75000"/>
                  </a:schemeClr>
                </a:solidFill>
              </a:rPr>
              <a:t>search</a:t>
            </a:r>
            <a:r>
              <a:rPr lang="zh-CN" altLang="en-US" sz="1600" b="1" dirty="0">
                <a:solidFill>
                  <a:schemeClr val="bg1">
                    <a:lumMod val="75000"/>
                  </a:schemeClr>
                </a:solidFill>
              </a:rPr>
              <a:t> </a:t>
            </a:r>
            <a:r>
              <a:rPr lang="en-US" altLang="zh-CN" sz="1600" b="1" dirty="0">
                <a:solidFill>
                  <a:schemeClr val="bg1">
                    <a:lumMod val="75000"/>
                  </a:schemeClr>
                </a:solidFill>
              </a:rPr>
              <a:t>[CCS’22c]</a:t>
            </a:r>
          </a:p>
          <a:p>
            <a:pPr marL="285750" indent="-285750">
              <a:spcAft>
                <a:spcPts val="800"/>
              </a:spcAft>
              <a:buFont typeface="Wingdings" pitchFamily="2" charset="2"/>
              <a:buChar char="v"/>
            </a:pPr>
            <a:r>
              <a:rPr lang="en-US" altLang="zh-CN" sz="1600" b="1" dirty="0">
                <a:solidFill>
                  <a:schemeClr val="bg1">
                    <a:lumMod val="75000"/>
                  </a:schemeClr>
                </a:solidFill>
              </a:rPr>
              <a:t>Reinforcement</a:t>
            </a:r>
            <a:r>
              <a:rPr lang="zh-CN" altLang="en-US" sz="1600" b="1" dirty="0">
                <a:solidFill>
                  <a:schemeClr val="bg1">
                    <a:lumMod val="75000"/>
                  </a:schemeClr>
                </a:solidFill>
              </a:rPr>
              <a:t> </a:t>
            </a:r>
            <a:r>
              <a:rPr lang="en-US" altLang="zh-CN" sz="1600" b="1" dirty="0">
                <a:solidFill>
                  <a:schemeClr val="bg1">
                    <a:lumMod val="75000"/>
                  </a:schemeClr>
                </a:solidFill>
              </a:rPr>
              <a:t>learning</a:t>
            </a:r>
            <a:r>
              <a:rPr lang="zh-CN" altLang="en-US" sz="1600" b="1" dirty="0">
                <a:solidFill>
                  <a:schemeClr val="bg1">
                    <a:lumMod val="75000"/>
                  </a:schemeClr>
                </a:solidFill>
              </a:rPr>
              <a:t> </a:t>
            </a:r>
            <a:r>
              <a:rPr lang="en-US" altLang="zh-CN" sz="1600" b="1" dirty="0">
                <a:solidFill>
                  <a:schemeClr val="bg1">
                    <a:lumMod val="75000"/>
                  </a:schemeClr>
                </a:solidFill>
              </a:rPr>
              <a:t>[NDSS’24a]</a:t>
            </a:r>
            <a:endParaRPr lang="en-US" sz="1600" b="1" dirty="0">
              <a:solidFill>
                <a:schemeClr val="bg1">
                  <a:lumMod val="75000"/>
                </a:schemeClr>
              </a:solidFill>
            </a:endParaRPr>
          </a:p>
          <a:p>
            <a:pPr marL="285750" indent="-285750">
              <a:spcAft>
                <a:spcPts val="800"/>
              </a:spcAft>
              <a:buFont typeface="Wingdings" pitchFamily="2" charset="2"/>
              <a:buChar char="v"/>
            </a:pPr>
            <a:r>
              <a:rPr lang="en-US" altLang="zh-CN" sz="1600" b="1" dirty="0">
                <a:solidFill>
                  <a:schemeClr val="bg1">
                    <a:lumMod val="75000"/>
                  </a:schemeClr>
                </a:solidFill>
              </a:rPr>
              <a:t>Language</a:t>
            </a:r>
            <a:r>
              <a:rPr lang="zh-CN" altLang="en-US" sz="1600" b="1" dirty="0">
                <a:solidFill>
                  <a:schemeClr val="bg1">
                    <a:lumMod val="75000"/>
                  </a:schemeClr>
                </a:solidFill>
              </a:rPr>
              <a:t> </a:t>
            </a:r>
            <a:r>
              <a:rPr lang="en-US" altLang="zh-CN" sz="1600" b="1" dirty="0">
                <a:solidFill>
                  <a:schemeClr val="bg1">
                    <a:lumMod val="75000"/>
                  </a:schemeClr>
                </a:solidFill>
              </a:rPr>
              <a:t>models</a:t>
            </a:r>
            <a:r>
              <a:rPr lang="zh-CN" altLang="en-US" sz="1600" b="1" dirty="0">
                <a:solidFill>
                  <a:schemeClr val="bg1">
                    <a:lumMod val="75000"/>
                  </a:schemeClr>
                </a:solidFill>
              </a:rPr>
              <a:t> </a:t>
            </a:r>
            <a:r>
              <a:rPr lang="en-US" altLang="zh-CN" sz="1600" b="1" dirty="0">
                <a:solidFill>
                  <a:schemeClr val="bg1">
                    <a:lumMod val="75000"/>
                  </a:schemeClr>
                </a:solidFill>
              </a:rPr>
              <a:t>[NDSS’24b]</a:t>
            </a:r>
            <a:endParaRPr lang="en-DE" sz="1600" b="1" dirty="0">
              <a:solidFill>
                <a:schemeClr val="bg1">
                  <a:lumMod val="75000"/>
                </a:schemeClr>
              </a:solidFill>
            </a:endParaRPr>
          </a:p>
        </p:txBody>
      </p:sp>
      <p:sp>
        <p:nvSpPr>
          <p:cNvPr id="11" name="Rounded Rectangle 10">
            <a:extLst>
              <a:ext uri="{FF2B5EF4-FFF2-40B4-BE49-F238E27FC236}">
                <a16:creationId xmlns:a16="http://schemas.microsoft.com/office/drawing/2014/main" id="{BC7EC373-62CD-9B1C-5B61-AA62D5D797B5}"/>
              </a:ext>
            </a:extLst>
          </p:cNvPr>
          <p:cNvSpPr/>
          <p:nvPr/>
        </p:nvSpPr>
        <p:spPr>
          <a:xfrm>
            <a:off x="8817543" y="2704700"/>
            <a:ext cx="2329314" cy="3468771"/>
          </a:xfrm>
          <a:prstGeom prst="roundRect">
            <a:avLst>
              <a:gd name="adj" fmla="val 71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DE" altLang="zh-CN" sz="1600" b="1" dirty="0">
                <a:solidFill>
                  <a:schemeClr val="bg1">
                    <a:lumMod val="75000"/>
                  </a:schemeClr>
                </a:solidFill>
              </a:rPr>
              <a:t>I</a:t>
            </a:r>
            <a:r>
              <a:rPr lang="en-US" altLang="zh-CN" sz="1600" b="1" dirty="0" err="1">
                <a:solidFill>
                  <a:schemeClr val="bg1">
                    <a:lumMod val="75000"/>
                  </a:schemeClr>
                </a:solidFill>
              </a:rPr>
              <a:t>mplementation</a:t>
            </a:r>
            <a:r>
              <a:rPr lang="zh-CN" altLang="en-US" sz="1600" b="1" dirty="0">
                <a:solidFill>
                  <a:schemeClr val="bg1">
                    <a:lumMod val="75000"/>
                  </a:schemeClr>
                </a:solidFill>
              </a:rPr>
              <a:t> </a:t>
            </a:r>
            <a:r>
              <a:rPr lang="en-US" altLang="zh-CN" sz="1600" b="1" dirty="0">
                <a:solidFill>
                  <a:schemeClr val="bg1">
                    <a:lumMod val="75000"/>
                  </a:schemeClr>
                </a:solidFill>
              </a:rPr>
              <a:t>[CCS’22b]</a:t>
            </a:r>
            <a:endParaRPr lang="en-DE" altLang="zh-CN" sz="1600" b="1" dirty="0">
              <a:solidFill>
                <a:schemeClr val="bg1">
                  <a:lumMod val="75000"/>
                </a:schemeClr>
              </a:solidFill>
            </a:endParaRPr>
          </a:p>
          <a:p>
            <a:pPr marL="285750" indent="-285750">
              <a:spcAft>
                <a:spcPts val="800"/>
              </a:spcAft>
              <a:buFont typeface="Wingdings" pitchFamily="2" charset="2"/>
              <a:buChar char="v"/>
            </a:pPr>
            <a:r>
              <a:rPr lang="en-US" sz="1600" b="1" dirty="0">
                <a:solidFill>
                  <a:schemeClr val="bg1">
                    <a:lumMod val="75000"/>
                  </a:schemeClr>
                </a:solidFill>
              </a:rPr>
              <a:t>Vu</a:t>
            </a:r>
            <a:r>
              <a:rPr lang="en-US" altLang="zh-CN" sz="1600" b="1" dirty="0">
                <a:solidFill>
                  <a:schemeClr val="bg1">
                    <a:lumMod val="75000"/>
                  </a:schemeClr>
                </a:solidFill>
              </a:rPr>
              <a:t>lnerability</a:t>
            </a:r>
            <a:r>
              <a:rPr lang="zh-CN" altLang="en-US" sz="1600" b="1" dirty="0">
                <a:solidFill>
                  <a:schemeClr val="bg1">
                    <a:lumMod val="75000"/>
                  </a:schemeClr>
                </a:solidFill>
              </a:rPr>
              <a:t> </a:t>
            </a:r>
            <a:r>
              <a:rPr lang="en-US" altLang="zh-CN" sz="1600" b="1" dirty="0">
                <a:solidFill>
                  <a:schemeClr val="bg1">
                    <a:lumMod val="75000"/>
                  </a:schemeClr>
                </a:solidFill>
              </a:rPr>
              <a:t>analysis</a:t>
            </a:r>
            <a:r>
              <a:rPr lang="zh-CN" altLang="en-US" sz="1600" b="1" dirty="0">
                <a:solidFill>
                  <a:schemeClr val="bg1">
                    <a:lumMod val="75000"/>
                  </a:schemeClr>
                </a:solidFill>
              </a:rPr>
              <a:t> </a:t>
            </a:r>
            <a:r>
              <a:rPr lang="en-US" altLang="zh-CN" sz="1600" b="1" dirty="0">
                <a:solidFill>
                  <a:schemeClr val="bg1">
                    <a:lumMod val="75000"/>
                  </a:schemeClr>
                </a:solidFill>
              </a:rPr>
              <a:t>[CCS’21c]</a:t>
            </a:r>
            <a:endParaRPr lang="en-DE" sz="1600" b="1" dirty="0">
              <a:solidFill>
                <a:schemeClr val="bg1">
                  <a:lumMod val="75000"/>
                </a:schemeClr>
              </a:solidFill>
            </a:endParaRPr>
          </a:p>
        </p:txBody>
      </p:sp>
    </p:spTree>
    <p:extLst>
      <p:ext uri="{BB962C8B-B14F-4D97-AF65-F5344CB8AC3E}">
        <p14:creationId xmlns:p14="http://schemas.microsoft.com/office/powerpoint/2010/main" val="2923844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Tailored</a:t>
            </a:r>
            <a:r>
              <a:rPr lang="zh-CN" altLang="en-US" dirty="0"/>
              <a:t> </a:t>
            </a:r>
            <a:r>
              <a:rPr lang="en-US" altLang="zh-CN" dirty="0"/>
              <a:t>Algorithms</a:t>
            </a:r>
            <a:endParaRPr lang="zh-CN" altLang="en-US" dirty="0"/>
          </a:p>
        </p:txBody>
      </p:sp>
      <p:sp>
        <p:nvSpPr>
          <p:cNvPr id="4" name="Content Placeholder 2"/>
          <p:cNvSpPr>
            <a:spLocks noGrp="1"/>
          </p:cNvSpPr>
          <p:nvPr>
            <p:ph idx="1"/>
          </p:nvPr>
        </p:nvSpPr>
        <p:spPr>
          <a:xfrm>
            <a:off x="715158" y="1315846"/>
            <a:ext cx="8275518" cy="2722754"/>
          </a:xfrm>
        </p:spPr>
        <p:txBody>
          <a:bodyPr>
            <a:noAutofit/>
          </a:bodyPr>
          <a:lstStyle/>
          <a:p>
            <a:pPr marL="228600" lvl="2">
              <a:lnSpc>
                <a:spcPct val="150000"/>
              </a:lnSpc>
              <a:spcBef>
                <a:spcPts val="1000"/>
              </a:spcBef>
              <a:buClr>
                <a:srgbClr val="002060"/>
              </a:buClr>
              <a:buFont typeface="Wingdings" charset="2"/>
              <a:buChar char="q"/>
            </a:pPr>
            <a:r>
              <a:rPr kumimoji="1" lang="zh-CN" altLang="en-US" sz="2400" dirty="0">
                <a:latin typeface="Arial" charset="0"/>
                <a:ea typeface="Arial" charset="0"/>
                <a:cs typeface="Arial" charset="0"/>
              </a:rPr>
              <a:t> </a:t>
            </a:r>
            <a:r>
              <a:rPr kumimoji="1" lang="en-US" altLang="zh-CN" sz="2400" dirty="0">
                <a:latin typeface="Arial" charset="0"/>
                <a:ea typeface="Arial" charset="0"/>
                <a:cs typeface="Arial" charset="0"/>
              </a:rPr>
              <a:t>Frequent</a:t>
            </a:r>
            <a:r>
              <a:rPr kumimoji="1" lang="zh-CN" altLang="en-US" sz="2400" dirty="0">
                <a:latin typeface="Arial" charset="0"/>
                <a:ea typeface="Arial" charset="0"/>
                <a:cs typeface="Arial" charset="0"/>
              </a:rPr>
              <a:t> </a:t>
            </a:r>
            <a:r>
              <a:rPr kumimoji="1" lang="en-US" altLang="zh-CN" sz="2400" dirty="0" err="1">
                <a:latin typeface="Arial" charset="0"/>
                <a:ea typeface="Arial" charset="0"/>
                <a:cs typeface="Arial" charset="0"/>
              </a:rPr>
              <a:t>itemset</a:t>
            </a:r>
            <a:r>
              <a:rPr kumimoji="1" lang="zh-CN" altLang="en-US" sz="2400" dirty="0">
                <a:latin typeface="Arial" charset="0"/>
                <a:ea typeface="Arial" charset="0"/>
                <a:cs typeface="Arial" charset="0"/>
              </a:rPr>
              <a:t> </a:t>
            </a:r>
            <a:r>
              <a:rPr kumimoji="1" lang="en-US" altLang="zh-CN" sz="2400" dirty="0">
                <a:latin typeface="Arial" charset="0"/>
                <a:ea typeface="Arial" charset="0"/>
                <a:cs typeface="Arial" charset="0"/>
              </a:rPr>
              <a:t>mining</a:t>
            </a:r>
            <a:r>
              <a:rPr kumimoji="1" lang="zh-CN" altLang="en-US" sz="2400" dirty="0">
                <a:latin typeface="Arial" charset="0"/>
                <a:ea typeface="Arial" charset="0"/>
                <a:cs typeface="Arial" charset="0"/>
              </a:rPr>
              <a:t> </a:t>
            </a:r>
            <a:r>
              <a:rPr kumimoji="1" lang="en-US" altLang="zh-CN" sz="2400" baseline="30000" dirty="0">
                <a:latin typeface="Arial" charset="0"/>
                <a:ea typeface="Arial" charset="0"/>
                <a:cs typeface="Arial" charset="0"/>
              </a:rPr>
              <a:t>[VLDB’12],</a:t>
            </a:r>
            <a:r>
              <a:rPr kumimoji="1" lang="zh-CN" altLang="en-US" sz="2400" baseline="30000" dirty="0">
                <a:latin typeface="Arial" charset="0"/>
                <a:ea typeface="Arial" charset="0"/>
                <a:cs typeface="Arial" charset="0"/>
              </a:rPr>
              <a:t> </a:t>
            </a:r>
            <a:r>
              <a:rPr kumimoji="1" lang="en-US" altLang="zh-CN" sz="2400" baseline="30000" dirty="0">
                <a:latin typeface="Arial" charset="0"/>
                <a:ea typeface="Arial" charset="0"/>
                <a:cs typeface="Arial" charset="0"/>
              </a:rPr>
              <a:t>[KDD</a:t>
            </a:r>
            <a:r>
              <a:rPr kumimoji="1" lang="mr-IN" altLang="zh-CN" sz="2400" baseline="30000" dirty="0">
                <a:latin typeface="Arial" charset="0"/>
                <a:ea typeface="Arial" charset="0"/>
                <a:cs typeface="Arial" charset="0"/>
              </a:rPr>
              <a:t>’1</a:t>
            </a:r>
            <a:r>
              <a:rPr kumimoji="1" lang="en-US" altLang="zh-CN" sz="2400" baseline="30000" dirty="0">
                <a:latin typeface="Arial" charset="0"/>
                <a:ea typeface="Arial" charset="0"/>
                <a:cs typeface="Arial" charset="0"/>
              </a:rPr>
              <a:t>4]</a:t>
            </a:r>
            <a:r>
              <a:rPr kumimoji="1" lang="mr-IN" altLang="zh-CN" sz="2400" baseline="30000" dirty="0">
                <a:latin typeface="Arial" charset="0"/>
                <a:ea typeface="Arial" charset="0"/>
                <a:cs typeface="Arial" charset="0"/>
              </a:rPr>
              <a:t>, </a:t>
            </a:r>
            <a:r>
              <a:rPr kumimoji="1" lang="en-US" altLang="zh-CN" sz="2400" baseline="30000" dirty="0">
                <a:latin typeface="Arial" charset="0"/>
                <a:ea typeface="Arial" charset="0"/>
                <a:cs typeface="Arial" charset="0"/>
              </a:rPr>
              <a:t>[ICDE</a:t>
            </a:r>
            <a:r>
              <a:rPr kumimoji="1" lang="mr-IN" altLang="zh-CN" sz="2400" baseline="30000" dirty="0">
                <a:latin typeface="Arial" charset="0"/>
                <a:ea typeface="Arial" charset="0"/>
                <a:cs typeface="Arial" charset="0"/>
              </a:rPr>
              <a:t>’1</a:t>
            </a:r>
            <a:r>
              <a:rPr kumimoji="1" lang="en-US" altLang="zh-CN" sz="2400" baseline="30000" dirty="0">
                <a:latin typeface="Arial" charset="0"/>
                <a:ea typeface="Arial" charset="0"/>
                <a:cs typeface="Arial" charset="0"/>
              </a:rPr>
              <a:t>7]</a:t>
            </a:r>
            <a:endParaRPr kumimoji="1" lang="en-US" altLang="zh-CN" sz="2200" dirty="0">
              <a:latin typeface="Arial" charset="0"/>
              <a:ea typeface="Arial" charset="0"/>
              <a:cs typeface="Arial" charset="0"/>
            </a:endParaRPr>
          </a:p>
          <a:p>
            <a:pPr>
              <a:lnSpc>
                <a:spcPct val="100000"/>
              </a:lnSpc>
              <a:buClr>
                <a:srgbClr val="002060"/>
              </a:buClr>
              <a:buFont typeface="Wingdings" pitchFamily="2" charset="2"/>
              <a:buChar char="q"/>
            </a:pPr>
            <a:r>
              <a:rPr kumimoji="1" lang="zh-CN" altLang="en-US" sz="2600" dirty="0">
                <a:latin typeface="Arial" charset="0"/>
                <a:ea typeface="Arial" charset="0"/>
                <a:cs typeface="Arial" charset="0"/>
              </a:rPr>
              <a:t> </a:t>
            </a:r>
            <a:r>
              <a:rPr kumimoji="1" lang="en-US" altLang="zh-CN" sz="2400" dirty="0">
                <a:latin typeface="Arial" charset="0"/>
                <a:ea typeface="Arial" charset="0"/>
                <a:cs typeface="Arial" charset="0"/>
              </a:rPr>
              <a:t>Marginal</a:t>
            </a:r>
            <a:r>
              <a:rPr kumimoji="1" lang="zh-CN" altLang="en-US" sz="2400" dirty="0">
                <a:latin typeface="Arial" charset="0"/>
                <a:ea typeface="Arial" charset="0"/>
                <a:cs typeface="Arial" charset="0"/>
              </a:rPr>
              <a:t> </a:t>
            </a:r>
            <a:r>
              <a:rPr kumimoji="1" lang="en-US" altLang="zh-CN" sz="2400" dirty="0">
                <a:latin typeface="Arial" charset="0"/>
                <a:ea typeface="Arial" charset="0"/>
                <a:cs typeface="Arial" charset="0"/>
              </a:rPr>
              <a:t>release</a:t>
            </a:r>
            <a:r>
              <a:rPr kumimoji="1" lang="zh-CN" altLang="en-US" sz="2400" dirty="0">
                <a:latin typeface="Arial" charset="0"/>
                <a:ea typeface="Arial" charset="0"/>
                <a:cs typeface="Arial" charset="0"/>
              </a:rPr>
              <a:t> </a:t>
            </a:r>
            <a:r>
              <a:rPr kumimoji="1" lang="en-US" altLang="zh-CN" sz="2400" baseline="30000" dirty="0">
                <a:latin typeface="Arial" charset="0"/>
                <a:ea typeface="Arial" charset="0"/>
                <a:cs typeface="Arial" charset="0"/>
              </a:rPr>
              <a:t>[PODS’07],</a:t>
            </a:r>
            <a:r>
              <a:rPr kumimoji="1" lang="zh-CN" altLang="en-US" sz="2400" baseline="30000" dirty="0">
                <a:latin typeface="Arial" charset="0"/>
                <a:ea typeface="Arial" charset="0"/>
                <a:cs typeface="Arial" charset="0"/>
              </a:rPr>
              <a:t> </a:t>
            </a:r>
            <a:r>
              <a:rPr kumimoji="1" lang="en-US" altLang="zh-CN" sz="2400" baseline="30000" dirty="0">
                <a:latin typeface="Arial" charset="0"/>
                <a:ea typeface="Arial" charset="0"/>
                <a:cs typeface="Arial" charset="0"/>
              </a:rPr>
              <a:t>[SIGMOD’14]</a:t>
            </a:r>
          </a:p>
          <a:p>
            <a:pPr>
              <a:lnSpc>
                <a:spcPct val="150000"/>
              </a:lnSpc>
              <a:buClr>
                <a:srgbClr val="002060"/>
              </a:buClr>
              <a:buFont typeface="Wingdings" charset="2"/>
              <a:buChar char="q"/>
            </a:pPr>
            <a:r>
              <a:rPr kumimoji="1" lang="zh-CN" altLang="en-US" sz="2400" dirty="0">
                <a:latin typeface="Arial" charset="0"/>
                <a:ea typeface="Arial" charset="0"/>
                <a:cs typeface="Arial" charset="0"/>
              </a:rPr>
              <a:t> </a:t>
            </a:r>
            <a:r>
              <a:rPr kumimoji="1" lang="en-US" altLang="zh-CN" sz="2400" dirty="0">
                <a:latin typeface="Arial" charset="0"/>
                <a:ea typeface="Arial" charset="0"/>
                <a:cs typeface="Arial" charset="0"/>
              </a:rPr>
              <a:t>Range</a:t>
            </a:r>
            <a:r>
              <a:rPr kumimoji="1" lang="zh-CN" altLang="en-US" sz="2400" dirty="0">
                <a:latin typeface="Arial" charset="0"/>
                <a:ea typeface="Arial" charset="0"/>
                <a:cs typeface="Arial" charset="0"/>
              </a:rPr>
              <a:t> </a:t>
            </a:r>
            <a:r>
              <a:rPr kumimoji="1" lang="en-US" altLang="zh-CN" sz="2400" dirty="0">
                <a:latin typeface="Arial" charset="0"/>
                <a:ea typeface="Arial" charset="0"/>
                <a:cs typeface="Arial" charset="0"/>
              </a:rPr>
              <a:t>query</a:t>
            </a:r>
            <a:r>
              <a:rPr kumimoji="1" lang="zh-CN" altLang="en-US" sz="2400" dirty="0">
                <a:latin typeface="Arial" charset="0"/>
                <a:ea typeface="Arial" charset="0"/>
                <a:cs typeface="Arial" charset="0"/>
              </a:rPr>
              <a:t> </a:t>
            </a:r>
            <a:r>
              <a:rPr kumimoji="1" lang="en-US" altLang="zh-CN" sz="2400" baseline="30000" dirty="0">
                <a:latin typeface="Arial" charset="0"/>
                <a:ea typeface="Arial" charset="0"/>
                <a:cs typeface="Arial" charset="0"/>
              </a:rPr>
              <a:t>[TKDE’10],</a:t>
            </a:r>
            <a:r>
              <a:rPr kumimoji="1" lang="zh-CN" altLang="en-US" sz="2400" baseline="30000" dirty="0">
                <a:latin typeface="Arial" charset="0"/>
                <a:ea typeface="Arial" charset="0"/>
                <a:cs typeface="Arial" charset="0"/>
              </a:rPr>
              <a:t> </a:t>
            </a:r>
            <a:r>
              <a:rPr kumimoji="1" lang="en-US" altLang="zh-CN" sz="2400" baseline="30000" dirty="0">
                <a:latin typeface="Arial" charset="0"/>
                <a:ea typeface="Arial" charset="0"/>
                <a:cs typeface="Arial" charset="0"/>
              </a:rPr>
              <a:t>[ICDE’12]</a:t>
            </a:r>
          </a:p>
          <a:p>
            <a:pPr>
              <a:lnSpc>
                <a:spcPct val="150000"/>
              </a:lnSpc>
              <a:buClr>
                <a:srgbClr val="002060"/>
              </a:buClr>
              <a:buFont typeface="Wingdings" charset="2"/>
              <a:buChar char="q"/>
            </a:pPr>
            <a:r>
              <a:rPr kumimoji="1" lang="zh-CN" altLang="en-US" sz="2400" dirty="0">
                <a:latin typeface="Arial" charset="0"/>
                <a:ea typeface="Arial" charset="0"/>
                <a:cs typeface="Arial" charset="0"/>
              </a:rPr>
              <a:t> </a:t>
            </a:r>
            <a:r>
              <a:rPr kumimoji="1" lang="en-US" altLang="zh-CN" sz="2400" dirty="0">
                <a:latin typeface="Arial" charset="0"/>
                <a:ea typeface="Arial" charset="0"/>
                <a:cs typeface="Arial" charset="0"/>
              </a:rPr>
              <a:t>Machine</a:t>
            </a:r>
            <a:r>
              <a:rPr kumimoji="1" lang="zh-CN" altLang="en-US" sz="2400" dirty="0">
                <a:latin typeface="Arial" charset="0"/>
                <a:ea typeface="Arial" charset="0"/>
                <a:cs typeface="Arial" charset="0"/>
              </a:rPr>
              <a:t> </a:t>
            </a:r>
            <a:r>
              <a:rPr kumimoji="1" lang="en-US" altLang="zh-CN" sz="2400" dirty="0">
                <a:latin typeface="Arial" charset="0"/>
                <a:ea typeface="Arial" charset="0"/>
                <a:cs typeface="Arial" charset="0"/>
              </a:rPr>
              <a:t>learning</a:t>
            </a:r>
            <a:r>
              <a:rPr kumimoji="1" lang="zh-CN" altLang="en-US" sz="2400" dirty="0">
                <a:latin typeface="Arial" charset="0"/>
                <a:ea typeface="Arial" charset="0"/>
                <a:cs typeface="Arial" charset="0"/>
              </a:rPr>
              <a:t> </a:t>
            </a:r>
            <a:r>
              <a:rPr kumimoji="1" lang="en-US" altLang="zh-CN" sz="2400" dirty="0">
                <a:latin typeface="Arial" charset="0"/>
                <a:ea typeface="Arial" charset="0"/>
                <a:cs typeface="Arial" charset="0"/>
              </a:rPr>
              <a:t>models</a:t>
            </a:r>
            <a:r>
              <a:rPr kumimoji="1" lang="zh-CN" altLang="en-US" sz="2400" dirty="0">
                <a:latin typeface="Arial" charset="0"/>
                <a:ea typeface="Arial" charset="0"/>
                <a:cs typeface="Arial" charset="0"/>
              </a:rPr>
              <a:t> </a:t>
            </a:r>
            <a:r>
              <a:rPr kumimoji="1" lang="en-US" altLang="zh-CN" sz="2400" baseline="30000" dirty="0">
                <a:latin typeface="Arial" charset="0"/>
                <a:ea typeface="Arial" charset="0"/>
                <a:cs typeface="Arial" charset="0"/>
              </a:rPr>
              <a:t>[CCS’16],</a:t>
            </a:r>
            <a:r>
              <a:rPr kumimoji="1" lang="zh-CN" altLang="en-US" sz="2400" baseline="30000" dirty="0">
                <a:latin typeface="Arial" charset="0"/>
                <a:ea typeface="Arial" charset="0"/>
                <a:cs typeface="Arial" charset="0"/>
              </a:rPr>
              <a:t> </a:t>
            </a:r>
            <a:r>
              <a:rPr kumimoji="1" lang="en-US" altLang="zh-CN" sz="2400" baseline="30000" dirty="0">
                <a:latin typeface="Arial" charset="0"/>
                <a:ea typeface="Arial" charset="0"/>
                <a:cs typeface="Arial" charset="0"/>
              </a:rPr>
              <a:t>[S&amp;P’19]</a:t>
            </a:r>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16</a:t>
            </a:fld>
            <a:endParaRPr lang="zh-CN" altLang="en-US" dirty="0"/>
          </a:p>
        </p:txBody>
      </p:sp>
      <p:sp>
        <p:nvSpPr>
          <p:cNvPr id="6" name="Rounded Rectangle 5">
            <a:extLst>
              <a:ext uri="{FF2B5EF4-FFF2-40B4-BE49-F238E27FC236}">
                <a16:creationId xmlns:a16="http://schemas.microsoft.com/office/drawing/2014/main" id="{0E1B2902-CFCC-764C-8A9B-052C98BAE0B3}"/>
              </a:ext>
            </a:extLst>
          </p:cNvPr>
          <p:cNvSpPr/>
          <p:nvPr/>
        </p:nvSpPr>
        <p:spPr>
          <a:xfrm>
            <a:off x="3906991" y="4325746"/>
            <a:ext cx="4378018" cy="1483895"/>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Time</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consuming.</a:t>
            </a:r>
          </a:p>
          <a:p>
            <a:pPr marL="342900" indent="-342900">
              <a:lnSpc>
                <a:spcPct val="150000"/>
              </a:lnSpc>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Requires</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expertise</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knowledge.</a:t>
            </a:r>
          </a:p>
          <a:p>
            <a:pPr marL="342900" indent="-342900">
              <a:lnSpc>
                <a:spcPct val="150000"/>
              </a:lnSpc>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Error-prone.</a:t>
            </a:r>
            <a:endParaRPr lang="en-US" sz="2000" b="1" dirty="0">
              <a:solidFill>
                <a:srgbClr val="1922D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8270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General</a:t>
            </a:r>
            <a:r>
              <a:rPr lang="zh-CN" altLang="en-US" dirty="0"/>
              <a:t> </a:t>
            </a:r>
            <a:r>
              <a:rPr lang="en-US" altLang="zh-CN" dirty="0"/>
              <a:t>Solution:</a:t>
            </a:r>
            <a:r>
              <a:rPr lang="zh-CN" altLang="en-US" dirty="0"/>
              <a:t> </a:t>
            </a:r>
            <a:r>
              <a:rPr lang="en-US" altLang="zh-CN" dirty="0"/>
              <a:t>Data</a:t>
            </a:r>
            <a:r>
              <a:rPr lang="zh-CN" altLang="en-US" dirty="0"/>
              <a:t> </a:t>
            </a:r>
            <a:r>
              <a:rPr lang="en-US" altLang="zh-CN" dirty="0"/>
              <a:t>Synthesis</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17</a:t>
            </a:fld>
            <a:endParaRPr lang="zh-CN" altLang="en-US" dirty="0"/>
          </a:p>
        </p:txBody>
      </p:sp>
      <mc:AlternateContent xmlns:mc="http://schemas.openxmlformats.org/markup-compatibility/2006" xmlns:a14="http://schemas.microsoft.com/office/drawing/2010/main">
        <mc:Choice Requires="a14">
          <p:graphicFrame>
            <p:nvGraphicFramePr>
              <p:cNvPr id="50" name="Table 49">
                <a:extLst>
                  <a:ext uri="{FF2B5EF4-FFF2-40B4-BE49-F238E27FC236}">
                    <a16:creationId xmlns:a16="http://schemas.microsoft.com/office/drawing/2014/main" id="{3E3416A7-F314-3D43-B451-2BC942F77832}"/>
                  </a:ext>
                </a:extLst>
              </p:cNvPr>
              <p:cNvGraphicFramePr>
                <a:graphicFrameLocks noGrp="1"/>
              </p:cNvGraphicFramePr>
              <p:nvPr/>
            </p:nvGraphicFramePr>
            <p:xfrm>
              <a:off x="2159376"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50" name="Table 49">
                <a:extLst>
                  <a:ext uri="{FF2B5EF4-FFF2-40B4-BE49-F238E27FC236}">
                    <a16:creationId xmlns:a16="http://schemas.microsoft.com/office/drawing/2014/main" id="{3E3416A7-F314-3D43-B451-2BC942F77832}"/>
                  </a:ext>
                </a:extLst>
              </p:cNvPr>
              <p:cNvGraphicFramePr>
                <a:graphicFrameLocks noGrp="1"/>
              </p:cNvGraphicFramePr>
              <p:nvPr>
                <p:extLst>
                  <p:ext uri="{D42A27DB-BD31-4B8C-83A1-F6EECF244321}">
                    <p14:modId xmlns:p14="http://schemas.microsoft.com/office/powerpoint/2010/main" val="1012163205"/>
                  </p:ext>
                </p:extLst>
              </p:nvPr>
            </p:nvGraphicFramePr>
            <p:xfrm>
              <a:off x="2159376"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7407" r="-32592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r="-2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000" r="-1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61290" r="-3226" b="-493333"/>
                          </a:stretch>
                        </a:blipFill>
                      </a:tcPr>
                    </a:tc>
                    <a:extLst>
                      <a:ext uri="{0D108BD9-81ED-4DB2-BD59-A6C34878D82A}">
                        <a16:rowId xmlns:a16="http://schemas.microsoft.com/office/drawing/2014/main" val="2777741497"/>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103448" r="-410714" b="-4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196667" r="-410714" b="-29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306897" r="-410714" b="-20689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393333" r="-410714" b="-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510345" r="-410714" b="-344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p:sp>
        <p:nvSpPr>
          <p:cNvPr id="51" name="TextBox 50">
            <a:extLst>
              <a:ext uri="{FF2B5EF4-FFF2-40B4-BE49-F238E27FC236}">
                <a16:creationId xmlns:a16="http://schemas.microsoft.com/office/drawing/2014/main" id="{4E4CB10B-2363-A74A-9632-29955B34FBB5}"/>
              </a:ext>
            </a:extLst>
          </p:cNvPr>
          <p:cNvSpPr txBox="1"/>
          <p:nvPr/>
        </p:nvSpPr>
        <p:spPr>
          <a:xfrm>
            <a:off x="2081891" y="3898696"/>
            <a:ext cx="1954381" cy="369332"/>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Original</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52" name="Table 51">
                <a:extLst>
                  <a:ext uri="{FF2B5EF4-FFF2-40B4-BE49-F238E27FC236}">
                    <a16:creationId xmlns:a16="http://schemas.microsoft.com/office/drawing/2014/main" id="{1686F6B1-0599-6B44-9D24-AFF559553B8D}"/>
                  </a:ext>
                </a:extLst>
              </p:cNvPr>
              <p:cNvGraphicFramePr>
                <a:graphicFrameLocks noGrp="1"/>
              </p:cNvGraphicFramePr>
              <p:nvPr/>
            </p:nvGraphicFramePr>
            <p:xfrm>
              <a:off x="8330783"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52" name="Table 51">
                <a:extLst>
                  <a:ext uri="{FF2B5EF4-FFF2-40B4-BE49-F238E27FC236}">
                    <a16:creationId xmlns:a16="http://schemas.microsoft.com/office/drawing/2014/main" id="{1686F6B1-0599-6B44-9D24-AFF559553B8D}"/>
                  </a:ext>
                </a:extLst>
              </p:cNvPr>
              <p:cNvGraphicFramePr>
                <a:graphicFrameLocks noGrp="1"/>
              </p:cNvGraphicFramePr>
              <p:nvPr>
                <p:extLst>
                  <p:ext uri="{D42A27DB-BD31-4B8C-83A1-F6EECF244321}">
                    <p14:modId xmlns:p14="http://schemas.microsoft.com/office/powerpoint/2010/main" val="2272454540"/>
                  </p:ext>
                </p:extLst>
              </p:nvPr>
            </p:nvGraphicFramePr>
            <p:xfrm>
              <a:off x="8330783"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r="-3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000" r="-2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00000" r="-1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61290" r="-3226" b="-493333"/>
                          </a:stretch>
                        </a:blipFill>
                      </a:tcPr>
                    </a:tc>
                    <a:extLst>
                      <a:ext uri="{0D108BD9-81ED-4DB2-BD59-A6C34878D82A}">
                        <a16:rowId xmlns:a16="http://schemas.microsoft.com/office/drawing/2014/main" val="2777741497"/>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103448" r="-414286" b="-4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196667" r="-414286" b="-29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306897" r="-414286" b="-20689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393333" r="-414286" b="-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510345" r="-414286" b="-344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p:sp>
        <p:nvSpPr>
          <p:cNvPr id="53" name="TextBox 52">
            <a:extLst>
              <a:ext uri="{FF2B5EF4-FFF2-40B4-BE49-F238E27FC236}">
                <a16:creationId xmlns:a16="http://schemas.microsoft.com/office/drawing/2014/main" id="{49DEE310-ADF5-4D42-8596-7AFFF4388790}"/>
              </a:ext>
            </a:extLst>
          </p:cNvPr>
          <p:cNvSpPr txBox="1"/>
          <p:nvPr/>
        </p:nvSpPr>
        <p:spPr>
          <a:xfrm>
            <a:off x="8169942" y="3898696"/>
            <a:ext cx="2121093" cy="369332"/>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Synthetic</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US" b="1" dirty="0">
              <a:latin typeface="Arial" panose="020B0604020202020204" pitchFamily="34" charset="0"/>
              <a:cs typeface="Arial" panose="020B0604020202020204" pitchFamily="34" charset="0"/>
            </a:endParaRPr>
          </a:p>
        </p:txBody>
      </p:sp>
      <p:sp>
        <p:nvSpPr>
          <p:cNvPr id="54" name="Right Arrow 53">
            <a:extLst>
              <a:ext uri="{FF2B5EF4-FFF2-40B4-BE49-F238E27FC236}">
                <a16:creationId xmlns:a16="http://schemas.microsoft.com/office/drawing/2014/main" id="{EA6361D9-1E8B-974F-AD9A-6738F49EA1A3}"/>
              </a:ext>
            </a:extLst>
          </p:cNvPr>
          <p:cNvSpPr/>
          <p:nvPr/>
        </p:nvSpPr>
        <p:spPr>
          <a:xfrm>
            <a:off x="4175081" y="2510595"/>
            <a:ext cx="407504" cy="402380"/>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a:extLst>
              <a:ext uri="{FF2B5EF4-FFF2-40B4-BE49-F238E27FC236}">
                <a16:creationId xmlns:a16="http://schemas.microsoft.com/office/drawing/2014/main" id="{3CA409DB-6D30-2943-947F-F71DB0EFDCFD}"/>
              </a:ext>
            </a:extLst>
          </p:cNvPr>
          <p:cNvSpPr/>
          <p:nvPr/>
        </p:nvSpPr>
        <p:spPr>
          <a:xfrm>
            <a:off x="7706987" y="2510595"/>
            <a:ext cx="407504" cy="402380"/>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26DA95EE-1DB4-AB4C-A530-8A8C696D59F7}"/>
              </a:ext>
            </a:extLst>
          </p:cNvPr>
          <p:cNvSpPr/>
          <p:nvPr/>
        </p:nvSpPr>
        <p:spPr>
          <a:xfrm>
            <a:off x="4737248" y="2027709"/>
            <a:ext cx="2815075" cy="1368152"/>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Useful</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statistical</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information</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that</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satisfy</a:t>
            </a:r>
            <a:r>
              <a:rPr lang="zh-CN" altLang="en-US" dirty="0">
                <a:solidFill>
                  <a:schemeClr val="tx1"/>
                </a:solidFill>
                <a:latin typeface="Arial" panose="020B0604020202020204" pitchFamily="34" charset="0"/>
                <a:cs typeface="Arial" panose="020B0604020202020204" pitchFamily="34" charset="0"/>
              </a:rPr>
              <a:t> </a:t>
            </a:r>
            <a:r>
              <a:rPr lang="en-US" altLang="zh-CN" b="1" dirty="0">
                <a:solidFill>
                  <a:schemeClr val="tx1"/>
                </a:solidFill>
                <a:latin typeface="Arial" panose="020B0604020202020204" pitchFamily="34" charset="0"/>
                <a:cs typeface="Arial" panose="020B0604020202020204" pitchFamily="34" charset="0"/>
              </a:rPr>
              <a:t>DP</a:t>
            </a:r>
            <a:endParaRPr lang="en-CN"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161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Naïve Method</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18</a:t>
            </a:fld>
            <a:endParaRPr lang="zh-CN" altLang="en-US" dirty="0"/>
          </a:p>
        </p:txBody>
      </p:sp>
      <p:grpSp>
        <p:nvGrpSpPr>
          <p:cNvPr id="11" name="Group 10">
            <a:extLst>
              <a:ext uri="{FF2B5EF4-FFF2-40B4-BE49-F238E27FC236}">
                <a16:creationId xmlns:a16="http://schemas.microsoft.com/office/drawing/2014/main" id="{E2289ADB-3B6F-F942-8599-1A09AA057842}"/>
              </a:ext>
            </a:extLst>
          </p:cNvPr>
          <p:cNvGrpSpPr/>
          <p:nvPr/>
        </p:nvGrpSpPr>
        <p:grpSpPr>
          <a:xfrm>
            <a:off x="4798878" y="1524875"/>
            <a:ext cx="2691816" cy="2373821"/>
            <a:chOff x="4767647" y="2303603"/>
            <a:chExt cx="3187104" cy="2451133"/>
          </a:xfrm>
        </p:grpSpPr>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AB54AF70-B365-524F-A46E-7237708D30B7}"/>
                    </a:ext>
                  </a:extLst>
                </p:cNvPr>
                <p:cNvSpPr/>
                <p:nvPr/>
              </p:nvSpPr>
              <p:spPr>
                <a:xfrm>
                  <a:off x="4767647" y="2303603"/>
                  <a:ext cx="3187104" cy="2451133"/>
                </a:xfrm>
                <a:prstGeom prst="roundRect">
                  <a:avLst/>
                </a:prstGeom>
                <a:noFill/>
                <a:ln w="25400" cap="flat" cmpd="sng" algn="ctr">
                  <a:solidFill>
                    <a:srgbClr val="1922DE"/>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Joint</a:t>
                  </a:r>
                  <a:r>
                    <a:rPr kumimoji="0" lang="zh-CN" altLang="en-US" sz="1800" b="1"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1"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distribution</a:t>
                  </a:r>
                  <a:r>
                    <a:rPr kumimoji="0" lang="zh-CN" altLang="en-US" sz="1800" b="1"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1"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of</a:t>
                  </a:r>
                  <a:r>
                    <a:rPr kumimoji="0" lang="zh-CN" altLang="en-US" sz="1800" b="1"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1"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all</a:t>
                  </a:r>
                  <a:r>
                    <a:rPr kumimoji="0" lang="zh-CN" altLang="en-US" sz="1800" b="1"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1"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attributes</a:t>
                  </a:r>
                </a:p>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𝑎</m:t>
                            </m:r>
                          </m:e>
                          <m: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1</m:t>
                            </m:r>
                          </m:sub>
                        </m:s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𝑎</m:t>
                            </m:r>
                          </m:e>
                          <m: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2</m:t>
                            </m:r>
                          </m:sub>
                        </m:s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𝑎</m:t>
                            </m:r>
                          </m:e>
                          <m: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𝑑</m:t>
                            </m:r>
                          </m:sub>
                        </m:s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CN"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3" name="Rounded Rectangle 12">
                  <a:extLst>
                    <a:ext uri="{FF2B5EF4-FFF2-40B4-BE49-F238E27FC236}">
                      <a16:creationId xmlns:a16="http://schemas.microsoft.com/office/drawing/2014/main" id="{AB54AF70-B365-524F-A46E-7237708D30B7}"/>
                    </a:ext>
                  </a:extLst>
                </p:cNvPr>
                <p:cNvSpPr>
                  <a:spLocks noRot="1" noChangeAspect="1" noMove="1" noResize="1" noEditPoints="1" noAdjustHandles="1" noChangeArrowheads="1" noChangeShapeType="1" noTextEdit="1"/>
                </p:cNvSpPr>
                <p:nvPr/>
              </p:nvSpPr>
              <p:spPr>
                <a:xfrm>
                  <a:off x="4767647" y="2303603"/>
                  <a:ext cx="3187104" cy="2451133"/>
                </a:xfrm>
                <a:prstGeom prst="roundRect">
                  <a:avLst/>
                </a:prstGeom>
                <a:blipFill>
                  <a:blip r:embed="rId3"/>
                  <a:stretch>
                    <a:fillRect/>
                  </a:stretch>
                </a:blipFill>
                <a:ln w="25400" cap="flat" cmpd="sng" algn="ctr">
                  <a:solidFill>
                    <a:srgbClr val="1922DE"/>
                  </a:solidFill>
                  <a:prstDash val="solid"/>
                </a:ln>
                <a:effectLst/>
              </p:spPr>
              <p:txBody>
                <a:bodyPr/>
                <a:lstStyle/>
                <a:p>
                  <a:r>
                    <a:rPr lang="en-CN">
                      <a:noFill/>
                    </a:rPr>
                    <a:t> </a:t>
                  </a:r>
                </a:p>
              </p:txBody>
            </p:sp>
          </mc:Fallback>
        </mc:AlternateContent>
        <p:grpSp>
          <p:nvGrpSpPr>
            <p:cNvPr id="15" name="Group 14">
              <a:extLst>
                <a:ext uri="{FF2B5EF4-FFF2-40B4-BE49-F238E27FC236}">
                  <a16:creationId xmlns:a16="http://schemas.microsoft.com/office/drawing/2014/main" id="{58AF7537-52C6-2945-8FFE-47E2DB7B82C1}"/>
                </a:ext>
              </a:extLst>
            </p:cNvPr>
            <p:cNvGrpSpPr/>
            <p:nvPr/>
          </p:nvGrpSpPr>
          <p:grpSpPr>
            <a:xfrm>
              <a:off x="5005736" y="3530600"/>
              <a:ext cx="1262143" cy="864096"/>
              <a:chOff x="4006125" y="4582656"/>
              <a:chExt cx="1872208" cy="1736573"/>
            </a:xfrm>
          </p:grpSpPr>
          <p:cxnSp>
            <p:nvCxnSpPr>
              <p:cNvPr id="41" name="Straight Arrow Connector 40">
                <a:extLst>
                  <a:ext uri="{FF2B5EF4-FFF2-40B4-BE49-F238E27FC236}">
                    <a16:creationId xmlns:a16="http://schemas.microsoft.com/office/drawing/2014/main" id="{16672EAF-41ED-4C48-92EA-8ACBD1464A06}"/>
                  </a:ext>
                </a:extLst>
              </p:cNvPr>
              <p:cNvCxnSpPr/>
              <p:nvPr/>
            </p:nvCxnSpPr>
            <p:spPr>
              <a:xfrm>
                <a:off x="4006125" y="6310848"/>
                <a:ext cx="1872208" cy="0"/>
              </a:xfrm>
              <a:prstGeom prst="straightConnector1">
                <a:avLst/>
              </a:prstGeom>
              <a:noFill/>
              <a:ln w="28575" cap="flat" cmpd="sng" algn="ctr">
                <a:solidFill>
                  <a:srgbClr val="4F81BD">
                    <a:shade val="95000"/>
                    <a:satMod val="105000"/>
                  </a:srgbClr>
                </a:solidFill>
                <a:prstDash val="solid"/>
                <a:tailEnd type="triangle"/>
              </a:ln>
              <a:effectLst/>
            </p:spPr>
          </p:cxnSp>
          <p:cxnSp>
            <p:nvCxnSpPr>
              <p:cNvPr id="42" name="Straight Arrow Connector 41">
                <a:extLst>
                  <a:ext uri="{FF2B5EF4-FFF2-40B4-BE49-F238E27FC236}">
                    <a16:creationId xmlns:a16="http://schemas.microsoft.com/office/drawing/2014/main" id="{F6818DC0-1B50-1D49-913A-06664495D501}"/>
                  </a:ext>
                </a:extLst>
              </p:cNvPr>
              <p:cNvCxnSpPr/>
              <p:nvPr/>
            </p:nvCxnSpPr>
            <p:spPr>
              <a:xfrm flipV="1">
                <a:off x="4006125" y="4582656"/>
                <a:ext cx="0" cy="1728192"/>
              </a:xfrm>
              <a:prstGeom prst="straightConnector1">
                <a:avLst/>
              </a:prstGeom>
              <a:noFill/>
              <a:ln w="28575" cap="flat" cmpd="sng" algn="ctr">
                <a:solidFill>
                  <a:srgbClr val="4F81BD">
                    <a:shade val="95000"/>
                    <a:satMod val="105000"/>
                  </a:srgbClr>
                </a:solidFill>
                <a:prstDash val="solid"/>
                <a:tailEnd type="triangle"/>
              </a:ln>
              <a:effectLst/>
            </p:spPr>
          </p:cxnSp>
          <p:sp>
            <p:nvSpPr>
              <p:cNvPr id="43" name="Rectangle 42">
                <a:extLst>
                  <a:ext uri="{FF2B5EF4-FFF2-40B4-BE49-F238E27FC236}">
                    <a16:creationId xmlns:a16="http://schemas.microsoft.com/office/drawing/2014/main" id="{2CEEE751-37CB-CA42-903C-6C9D723610D8}"/>
                  </a:ext>
                </a:extLst>
              </p:cNvPr>
              <p:cNvSpPr/>
              <p:nvPr/>
            </p:nvSpPr>
            <p:spPr>
              <a:xfrm>
                <a:off x="4009052" y="5493860"/>
                <a:ext cx="216024" cy="825369"/>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6B5E3A60-98E0-594F-A43E-5547AF24EF65}"/>
                  </a:ext>
                </a:extLst>
              </p:cNvPr>
              <p:cNvSpPr/>
              <p:nvPr/>
            </p:nvSpPr>
            <p:spPr>
              <a:xfrm>
                <a:off x="4228761" y="5249507"/>
                <a:ext cx="216024" cy="1069722"/>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A39E8380-1930-9C44-8B1A-81AD8139D84F}"/>
                  </a:ext>
                </a:extLst>
              </p:cNvPr>
              <p:cNvSpPr/>
              <p:nvPr/>
            </p:nvSpPr>
            <p:spPr>
              <a:xfrm>
                <a:off x="4448470" y="4980786"/>
                <a:ext cx="216024" cy="1338443"/>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E26EAA1A-5357-794A-91ED-8FEC89FB5F7C}"/>
                  </a:ext>
                </a:extLst>
              </p:cNvPr>
              <p:cNvSpPr/>
              <p:nvPr/>
            </p:nvSpPr>
            <p:spPr>
              <a:xfrm>
                <a:off x="4668179" y="4739058"/>
                <a:ext cx="216024" cy="1580171"/>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DD7B6A30-7C50-C44B-AE5A-0BED6602C83E}"/>
                  </a:ext>
                </a:extLst>
              </p:cNvPr>
              <p:cNvSpPr/>
              <p:nvPr/>
            </p:nvSpPr>
            <p:spPr>
              <a:xfrm>
                <a:off x="4887888" y="5114243"/>
                <a:ext cx="216024" cy="1204986"/>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77FF02E0-0C62-984C-A447-1A254E68E42E}"/>
                  </a:ext>
                </a:extLst>
              </p:cNvPr>
              <p:cNvSpPr/>
              <p:nvPr/>
            </p:nvSpPr>
            <p:spPr>
              <a:xfrm>
                <a:off x="5107597" y="5339528"/>
                <a:ext cx="216024" cy="979701"/>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F5C73466-9EFF-FF42-B39A-8F5E3F8B6AB5}"/>
                  </a:ext>
                </a:extLst>
              </p:cNvPr>
              <p:cNvSpPr/>
              <p:nvPr/>
            </p:nvSpPr>
            <p:spPr>
              <a:xfrm>
                <a:off x="5327304" y="5613376"/>
                <a:ext cx="216024" cy="705853"/>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EEDEB833-B6D9-9E4E-B6B4-0296C7469602}"/>
                </a:ext>
              </a:extLst>
            </p:cNvPr>
            <p:cNvGrpSpPr/>
            <p:nvPr/>
          </p:nvGrpSpPr>
          <p:grpSpPr>
            <a:xfrm>
              <a:off x="6627919" y="3418213"/>
              <a:ext cx="1170059" cy="976483"/>
              <a:chOff x="4890893" y="4820400"/>
              <a:chExt cx="1872208" cy="1736573"/>
            </a:xfrm>
          </p:grpSpPr>
          <p:grpSp>
            <p:nvGrpSpPr>
              <p:cNvPr id="24" name="Group 23">
                <a:extLst>
                  <a:ext uri="{FF2B5EF4-FFF2-40B4-BE49-F238E27FC236}">
                    <a16:creationId xmlns:a16="http://schemas.microsoft.com/office/drawing/2014/main" id="{EFBD8B40-C915-C84C-9ECE-116D5CCFE3DF}"/>
                  </a:ext>
                </a:extLst>
              </p:cNvPr>
              <p:cNvGrpSpPr/>
              <p:nvPr/>
            </p:nvGrpSpPr>
            <p:grpSpPr>
              <a:xfrm>
                <a:off x="4890893" y="4820400"/>
                <a:ext cx="1872208" cy="1736573"/>
                <a:chOff x="4006125" y="4582656"/>
                <a:chExt cx="1872208" cy="1736573"/>
              </a:xfrm>
            </p:grpSpPr>
            <p:cxnSp>
              <p:nvCxnSpPr>
                <p:cNvPr id="32" name="Straight Arrow Connector 31">
                  <a:extLst>
                    <a:ext uri="{FF2B5EF4-FFF2-40B4-BE49-F238E27FC236}">
                      <a16:creationId xmlns:a16="http://schemas.microsoft.com/office/drawing/2014/main" id="{3E076263-5238-E446-8D9B-B3CE18FF17C6}"/>
                    </a:ext>
                  </a:extLst>
                </p:cNvPr>
                <p:cNvCxnSpPr/>
                <p:nvPr/>
              </p:nvCxnSpPr>
              <p:spPr>
                <a:xfrm>
                  <a:off x="4006125" y="6310848"/>
                  <a:ext cx="1872208" cy="0"/>
                </a:xfrm>
                <a:prstGeom prst="straightConnector1">
                  <a:avLst/>
                </a:prstGeom>
                <a:noFill/>
                <a:ln w="28575" cap="flat" cmpd="sng" algn="ctr">
                  <a:solidFill>
                    <a:srgbClr val="4F81BD">
                      <a:shade val="95000"/>
                      <a:satMod val="105000"/>
                    </a:srgbClr>
                  </a:solidFill>
                  <a:prstDash val="solid"/>
                  <a:tailEnd type="triangle"/>
                </a:ln>
                <a:effectLst/>
              </p:spPr>
            </p:cxnSp>
            <p:cxnSp>
              <p:nvCxnSpPr>
                <p:cNvPr id="33" name="Straight Arrow Connector 32">
                  <a:extLst>
                    <a:ext uri="{FF2B5EF4-FFF2-40B4-BE49-F238E27FC236}">
                      <a16:creationId xmlns:a16="http://schemas.microsoft.com/office/drawing/2014/main" id="{950B46F7-CFA7-DA4E-A142-5026D243CDEC}"/>
                    </a:ext>
                  </a:extLst>
                </p:cNvPr>
                <p:cNvCxnSpPr/>
                <p:nvPr/>
              </p:nvCxnSpPr>
              <p:spPr>
                <a:xfrm flipV="1">
                  <a:off x="4006125" y="4582656"/>
                  <a:ext cx="0" cy="1728192"/>
                </a:xfrm>
                <a:prstGeom prst="straightConnector1">
                  <a:avLst/>
                </a:prstGeom>
                <a:noFill/>
                <a:ln w="28575" cap="flat" cmpd="sng" algn="ctr">
                  <a:solidFill>
                    <a:srgbClr val="4F81BD">
                      <a:shade val="95000"/>
                      <a:satMod val="105000"/>
                    </a:srgbClr>
                  </a:solidFill>
                  <a:prstDash val="solid"/>
                  <a:tailEnd type="triangle"/>
                </a:ln>
                <a:effectLst/>
              </p:spPr>
            </p:cxnSp>
            <p:sp>
              <p:nvSpPr>
                <p:cNvPr id="34" name="Rectangle 33">
                  <a:extLst>
                    <a:ext uri="{FF2B5EF4-FFF2-40B4-BE49-F238E27FC236}">
                      <a16:creationId xmlns:a16="http://schemas.microsoft.com/office/drawing/2014/main" id="{40D664C8-88E9-5C47-A2BF-D4AD1B93165B}"/>
                    </a:ext>
                  </a:extLst>
                </p:cNvPr>
                <p:cNvSpPr/>
                <p:nvPr/>
              </p:nvSpPr>
              <p:spPr>
                <a:xfrm>
                  <a:off x="4009052" y="5493860"/>
                  <a:ext cx="216024" cy="825369"/>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9709F231-746A-4942-BDBF-D68325D36B47}"/>
                    </a:ext>
                  </a:extLst>
                </p:cNvPr>
                <p:cNvSpPr/>
                <p:nvPr/>
              </p:nvSpPr>
              <p:spPr>
                <a:xfrm>
                  <a:off x="4228761" y="5249507"/>
                  <a:ext cx="216024" cy="1069722"/>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C0294A25-0D09-5943-9526-155102307D28}"/>
                    </a:ext>
                  </a:extLst>
                </p:cNvPr>
                <p:cNvSpPr/>
                <p:nvPr/>
              </p:nvSpPr>
              <p:spPr>
                <a:xfrm>
                  <a:off x="4448470" y="4980786"/>
                  <a:ext cx="216024" cy="1338443"/>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610B2689-F49E-B841-8C1C-E92BAA714C29}"/>
                    </a:ext>
                  </a:extLst>
                </p:cNvPr>
                <p:cNvSpPr/>
                <p:nvPr/>
              </p:nvSpPr>
              <p:spPr>
                <a:xfrm>
                  <a:off x="4668179" y="4739058"/>
                  <a:ext cx="216024" cy="1580171"/>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050780D5-39BE-3347-A89D-9A13E1598661}"/>
                    </a:ext>
                  </a:extLst>
                </p:cNvPr>
                <p:cNvSpPr/>
                <p:nvPr/>
              </p:nvSpPr>
              <p:spPr>
                <a:xfrm>
                  <a:off x="4887888" y="5114243"/>
                  <a:ext cx="216024" cy="1204986"/>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113E5584-5E9F-184D-9626-824A32CDF11F}"/>
                    </a:ext>
                  </a:extLst>
                </p:cNvPr>
                <p:cNvSpPr/>
                <p:nvPr/>
              </p:nvSpPr>
              <p:spPr>
                <a:xfrm>
                  <a:off x="5107597" y="5339528"/>
                  <a:ext cx="216024" cy="979701"/>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1AB4A39A-AAD0-AB46-AA03-B85D23041865}"/>
                    </a:ext>
                  </a:extLst>
                </p:cNvPr>
                <p:cNvSpPr/>
                <p:nvPr/>
              </p:nvSpPr>
              <p:spPr>
                <a:xfrm>
                  <a:off x="5327304" y="5613376"/>
                  <a:ext cx="216024" cy="705853"/>
                </a:xfrm>
                <a:prstGeom prst="rect">
                  <a:avLst/>
                </a:prstGeom>
                <a:no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5" name="Rectangle 24">
                <a:extLst>
                  <a:ext uri="{FF2B5EF4-FFF2-40B4-BE49-F238E27FC236}">
                    <a16:creationId xmlns:a16="http://schemas.microsoft.com/office/drawing/2014/main" id="{7A8EF756-6FF2-6B45-8BCF-BEF398FEBF18}"/>
                  </a:ext>
                </a:extLst>
              </p:cNvPr>
              <p:cNvSpPr/>
              <p:nvPr/>
            </p:nvSpPr>
            <p:spPr>
              <a:xfrm>
                <a:off x="4896746" y="5724557"/>
                <a:ext cx="216024" cy="159004"/>
              </a:xfrm>
              <a:prstGeom prst="rect">
                <a:avLst/>
              </a:prstGeom>
              <a:noFill/>
              <a:ln w="25400" cap="flat" cmpd="sng" algn="ctr">
                <a:solidFill>
                  <a:srgbClr val="C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D98239A5-B3FD-D844-9F73-3C7E2CBE7B09}"/>
                  </a:ext>
                </a:extLst>
              </p:cNvPr>
              <p:cNvSpPr/>
              <p:nvPr/>
            </p:nvSpPr>
            <p:spPr>
              <a:xfrm>
                <a:off x="5112856" y="5286888"/>
                <a:ext cx="216024" cy="192720"/>
              </a:xfrm>
              <a:prstGeom prst="rect">
                <a:avLst/>
              </a:prstGeom>
              <a:noFill/>
              <a:ln w="25400" cap="flat" cmpd="sng" algn="ctr">
                <a:solidFill>
                  <a:srgbClr val="C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8A54527-B52C-7148-BBD0-D30DCAD85CFF}"/>
                  </a:ext>
                </a:extLst>
              </p:cNvPr>
              <p:cNvSpPr/>
              <p:nvPr/>
            </p:nvSpPr>
            <p:spPr>
              <a:xfrm>
                <a:off x="5334888" y="5219619"/>
                <a:ext cx="216024" cy="357647"/>
              </a:xfrm>
              <a:prstGeom prst="rect">
                <a:avLst/>
              </a:prstGeom>
              <a:noFill/>
              <a:ln w="25400" cap="flat" cmpd="sng" algn="ctr">
                <a:solidFill>
                  <a:srgbClr val="C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B9C34B9-5E21-3D48-8365-50D9361D0B5B}"/>
                  </a:ext>
                </a:extLst>
              </p:cNvPr>
              <p:cNvSpPr/>
              <p:nvPr/>
            </p:nvSpPr>
            <p:spPr>
              <a:xfrm>
                <a:off x="5552947" y="4871934"/>
                <a:ext cx="216024" cy="159004"/>
              </a:xfrm>
              <a:prstGeom prst="rect">
                <a:avLst/>
              </a:prstGeom>
              <a:noFill/>
              <a:ln w="25400" cap="flat" cmpd="sng" algn="ctr">
                <a:solidFill>
                  <a:srgbClr val="C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23FF66F6-6EC5-9C4C-80BD-64C250D6798B}"/>
                  </a:ext>
                </a:extLst>
              </p:cNvPr>
              <p:cNvSpPr/>
              <p:nvPr/>
            </p:nvSpPr>
            <p:spPr>
              <a:xfrm>
                <a:off x="5775401" y="5338759"/>
                <a:ext cx="216024" cy="291959"/>
              </a:xfrm>
              <a:prstGeom prst="rect">
                <a:avLst/>
              </a:prstGeom>
              <a:noFill/>
              <a:ln w="25400" cap="flat" cmpd="sng" algn="ctr">
                <a:solidFill>
                  <a:srgbClr val="C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BDAEBCE-6BD9-9841-8C16-01E5E15781F3}"/>
                  </a:ext>
                </a:extLst>
              </p:cNvPr>
              <p:cNvSpPr/>
              <p:nvPr/>
            </p:nvSpPr>
            <p:spPr>
              <a:xfrm>
                <a:off x="5992365" y="5418262"/>
                <a:ext cx="216024" cy="159004"/>
              </a:xfrm>
              <a:prstGeom prst="rect">
                <a:avLst/>
              </a:prstGeom>
              <a:noFill/>
              <a:ln w="25400" cap="flat" cmpd="sng" algn="ctr">
                <a:solidFill>
                  <a:srgbClr val="C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B0C2BD3C-CEB5-7D49-B78B-634DEC77CA61}"/>
                  </a:ext>
                </a:extLst>
              </p:cNvPr>
              <p:cNvSpPr/>
              <p:nvPr/>
            </p:nvSpPr>
            <p:spPr>
              <a:xfrm>
                <a:off x="6214235" y="5775048"/>
                <a:ext cx="216024" cy="159004"/>
              </a:xfrm>
              <a:prstGeom prst="rect">
                <a:avLst/>
              </a:prstGeom>
              <a:noFill/>
              <a:ln w="25400" cap="flat" cmpd="sng" algn="ctr">
                <a:solidFill>
                  <a:srgbClr val="C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3" name="Right Arrow 22">
              <a:extLst>
                <a:ext uri="{FF2B5EF4-FFF2-40B4-BE49-F238E27FC236}">
                  <a16:creationId xmlns:a16="http://schemas.microsoft.com/office/drawing/2014/main" id="{E4C2F7BC-FA26-F948-87E6-31116A506857}"/>
                </a:ext>
              </a:extLst>
            </p:cNvPr>
            <p:cNvSpPr/>
            <p:nvPr/>
          </p:nvSpPr>
          <p:spPr>
            <a:xfrm>
              <a:off x="6195871" y="3849985"/>
              <a:ext cx="282912" cy="290125"/>
            </a:xfrm>
            <a:prstGeom prst="rightArrow">
              <a:avLst/>
            </a:prstGeom>
            <a:solidFill>
              <a:srgbClr val="5A9CD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50" name="Rounded Rectangle 49">
            <a:extLst>
              <a:ext uri="{FF2B5EF4-FFF2-40B4-BE49-F238E27FC236}">
                <a16:creationId xmlns:a16="http://schemas.microsoft.com/office/drawing/2014/main" id="{B4E12A22-7155-EB4D-A83B-D5313612088A}"/>
              </a:ext>
            </a:extLst>
          </p:cNvPr>
          <p:cNvSpPr/>
          <p:nvPr/>
        </p:nvSpPr>
        <p:spPr>
          <a:xfrm>
            <a:off x="2182361" y="5020178"/>
            <a:ext cx="7827277" cy="899091"/>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When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number</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of</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attributes</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large,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domain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of</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joint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distribution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large,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leading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to</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prohibitive</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computational</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cost</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51" name="Table 50">
                <a:extLst>
                  <a:ext uri="{FF2B5EF4-FFF2-40B4-BE49-F238E27FC236}">
                    <a16:creationId xmlns:a16="http://schemas.microsoft.com/office/drawing/2014/main" id="{9906AA0B-BED5-694D-B020-FF43BEE11B78}"/>
                  </a:ext>
                </a:extLst>
              </p:cNvPr>
              <p:cNvGraphicFramePr>
                <a:graphicFrameLocks noGrp="1"/>
              </p:cNvGraphicFramePr>
              <p:nvPr/>
            </p:nvGraphicFramePr>
            <p:xfrm>
              <a:off x="2159376"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51" name="Table 50">
                <a:extLst>
                  <a:ext uri="{FF2B5EF4-FFF2-40B4-BE49-F238E27FC236}">
                    <a16:creationId xmlns:a16="http://schemas.microsoft.com/office/drawing/2014/main" id="{9906AA0B-BED5-694D-B020-FF43BEE11B78}"/>
                  </a:ext>
                </a:extLst>
              </p:cNvPr>
              <p:cNvGraphicFramePr>
                <a:graphicFrameLocks noGrp="1"/>
              </p:cNvGraphicFramePr>
              <p:nvPr>
                <p:extLst>
                  <p:ext uri="{D42A27DB-BD31-4B8C-83A1-F6EECF244321}">
                    <p14:modId xmlns:p14="http://schemas.microsoft.com/office/powerpoint/2010/main" val="3549281140"/>
                  </p:ext>
                </p:extLst>
              </p:nvPr>
            </p:nvGraphicFramePr>
            <p:xfrm>
              <a:off x="2159376"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7407" r="-32592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000" r="-2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00000" r="-1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61290" r="-3226" b="-493333"/>
                          </a:stretch>
                        </a:blipFill>
                      </a:tcPr>
                    </a:tc>
                    <a:extLst>
                      <a:ext uri="{0D108BD9-81ED-4DB2-BD59-A6C34878D82A}">
                        <a16:rowId xmlns:a16="http://schemas.microsoft.com/office/drawing/2014/main" val="2777741497"/>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571" t="-103448" r="-410714" b="-4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571" t="-196667" r="-410714" b="-29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571" t="-306897" r="-410714" b="-20689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571" t="-393333" r="-410714" b="-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571" t="-510345" r="-410714" b="-344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p:sp>
        <p:nvSpPr>
          <p:cNvPr id="52" name="TextBox 51">
            <a:extLst>
              <a:ext uri="{FF2B5EF4-FFF2-40B4-BE49-F238E27FC236}">
                <a16:creationId xmlns:a16="http://schemas.microsoft.com/office/drawing/2014/main" id="{9728091A-9DAA-234E-8F13-51A973A045A5}"/>
              </a:ext>
            </a:extLst>
          </p:cNvPr>
          <p:cNvSpPr txBox="1"/>
          <p:nvPr/>
        </p:nvSpPr>
        <p:spPr>
          <a:xfrm>
            <a:off x="2081891" y="3898696"/>
            <a:ext cx="1954381" cy="369332"/>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Original</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53" name="Table 52">
                <a:extLst>
                  <a:ext uri="{FF2B5EF4-FFF2-40B4-BE49-F238E27FC236}">
                    <a16:creationId xmlns:a16="http://schemas.microsoft.com/office/drawing/2014/main" id="{6103D98E-40CA-4749-A1A3-57D5B8F83602}"/>
                  </a:ext>
                </a:extLst>
              </p:cNvPr>
              <p:cNvGraphicFramePr>
                <a:graphicFrameLocks noGrp="1"/>
              </p:cNvGraphicFramePr>
              <p:nvPr/>
            </p:nvGraphicFramePr>
            <p:xfrm>
              <a:off x="8330783"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53" name="Table 52">
                <a:extLst>
                  <a:ext uri="{FF2B5EF4-FFF2-40B4-BE49-F238E27FC236}">
                    <a16:creationId xmlns:a16="http://schemas.microsoft.com/office/drawing/2014/main" id="{6103D98E-40CA-4749-A1A3-57D5B8F83602}"/>
                  </a:ext>
                </a:extLst>
              </p:cNvPr>
              <p:cNvGraphicFramePr>
                <a:graphicFrameLocks noGrp="1"/>
              </p:cNvGraphicFramePr>
              <p:nvPr>
                <p:extLst>
                  <p:ext uri="{D42A27DB-BD31-4B8C-83A1-F6EECF244321}">
                    <p14:modId xmlns:p14="http://schemas.microsoft.com/office/powerpoint/2010/main" val="1762078746"/>
                  </p:ext>
                </p:extLst>
              </p:nvPr>
            </p:nvGraphicFramePr>
            <p:xfrm>
              <a:off x="8330783"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0000" r="-3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00000" r="-2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00000" r="-1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61290" r="-3226" b="-493333"/>
                          </a:stretch>
                        </a:blipFill>
                      </a:tcPr>
                    </a:tc>
                    <a:extLst>
                      <a:ext uri="{0D108BD9-81ED-4DB2-BD59-A6C34878D82A}">
                        <a16:rowId xmlns:a16="http://schemas.microsoft.com/office/drawing/2014/main" val="2777741497"/>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t="-103448" r="-414286" b="-4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t="-196667" r="-414286" b="-29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t="-306897" r="-414286" b="-20689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t="-393333" r="-414286" b="-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t="-510345" r="-414286" b="-344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p:sp>
        <p:nvSpPr>
          <p:cNvPr id="54" name="TextBox 53">
            <a:extLst>
              <a:ext uri="{FF2B5EF4-FFF2-40B4-BE49-F238E27FC236}">
                <a16:creationId xmlns:a16="http://schemas.microsoft.com/office/drawing/2014/main" id="{5D8E2447-ACF9-514D-B3B5-F05EB4CF3823}"/>
              </a:ext>
            </a:extLst>
          </p:cNvPr>
          <p:cNvSpPr txBox="1"/>
          <p:nvPr/>
        </p:nvSpPr>
        <p:spPr>
          <a:xfrm>
            <a:off x="8169942" y="3898696"/>
            <a:ext cx="2121093" cy="369332"/>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Synthetic</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US" b="1" dirty="0">
              <a:latin typeface="Arial" panose="020B0604020202020204" pitchFamily="34" charset="0"/>
              <a:cs typeface="Arial" panose="020B0604020202020204" pitchFamily="34" charset="0"/>
            </a:endParaRPr>
          </a:p>
        </p:txBody>
      </p:sp>
      <p:sp>
        <p:nvSpPr>
          <p:cNvPr id="55" name="Right Arrow 54">
            <a:extLst>
              <a:ext uri="{FF2B5EF4-FFF2-40B4-BE49-F238E27FC236}">
                <a16:creationId xmlns:a16="http://schemas.microsoft.com/office/drawing/2014/main" id="{CE49FCB5-6F2A-924F-93C1-35F308CDBCF7}"/>
              </a:ext>
            </a:extLst>
          </p:cNvPr>
          <p:cNvSpPr/>
          <p:nvPr/>
        </p:nvSpPr>
        <p:spPr>
          <a:xfrm>
            <a:off x="4175081" y="2510595"/>
            <a:ext cx="407504" cy="402380"/>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a:extLst>
              <a:ext uri="{FF2B5EF4-FFF2-40B4-BE49-F238E27FC236}">
                <a16:creationId xmlns:a16="http://schemas.microsoft.com/office/drawing/2014/main" id="{B6D0FD8D-3737-B645-82BF-557F272C268B}"/>
              </a:ext>
            </a:extLst>
          </p:cNvPr>
          <p:cNvSpPr/>
          <p:nvPr/>
        </p:nvSpPr>
        <p:spPr>
          <a:xfrm>
            <a:off x="7706987" y="2510595"/>
            <a:ext cx="407504" cy="402380"/>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438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Existing</a:t>
            </a:r>
            <a:r>
              <a:rPr lang="zh-CN" altLang="en-US" dirty="0"/>
              <a:t> </a:t>
            </a:r>
            <a:r>
              <a:rPr lang="en-US" altLang="zh-CN" dirty="0"/>
              <a:t>Method: Graphical</a:t>
            </a:r>
            <a:r>
              <a:rPr lang="zh-CN" altLang="en-US" dirty="0"/>
              <a:t> </a:t>
            </a:r>
            <a:r>
              <a:rPr lang="en-US" altLang="zh-CN" dirty="0"/>
              <a:t>Model</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19</a:t>
            </a:fld>
            <a:endParaRPr lang="zh-CN" altLang="en-US" dirty="0"/>
          </a:p>
        </p:txBody>
      </p:sp>
      <p:sp>
        <p:nvSpPr>
          <p:cNvPr id="3" name="TextBox 2">
            <a:extLst>
              <a:ext uri="{FF2B5EF4-FFF2-40B4-BE49-F238E27FC236}">
                <a16:creationId xmlns:a16="http://schemas.microsoft.com/office/drawing/2014/main" id="{A02DCC1C-602B-B346-9D5B-EA8D5EE7E2C0}"/>
              </a:ext>
            </a:extLst>
          </p:cNvPr>
          <p:cNvSpPr txBox="1"/>
          <p:nvPr/>
        </p:nvSpPr>
        <p:spPr>
          <a:xfrm>
            <a:off x="-37376" y="6332241"/>
            <a:ext cx="7630872" cy="523220"/>
          </a:xfrm>
          <a:prstGeom prst="rect">
            <a:avLst/>
          </a:prstGeom>
          <a:noFill/>
        </p:spPr>
        <p:txBody>
          <a:bodyPr wrap="none" rtlCol="0">
            <a:spAutoFit/>
          </a:bodyPr>
          <a:lstStyle/>
          <a:p>
            <a:r>
              <a:rPr lang="en-US" altLang="zh-CN" sz="1400" dirty="0"/>
              <a:t>[1]</a:t>
            </a:r>
            <a:r>
              <a:rPr lang="zh-CN" altLang="en-US" sz="1400" dirty="0"/>
              <a:t> </a:t>
            </a:r>
            <a:r>
              <a:rPr lang="en-US" altLang="zh-CN" sz="1400" dirty="0"/>
              <a:t>2014</a:t>
            </a:r>
            <a:r>
              <a:rPr lang="zh-CN" altLang="en-US" sz="1400" dirty="0"/>
              <a:t> </a:t>
            </a:r>
            <a:r>
              <a:rPr lang="en-US" altLang="zh-CN" sz="1400" dirty="0"/>
              <a:t>SIGMOD.</a:t>
            </a:r>
            <a:r>
              <a:rPr lang="zh-CN" altLang="en-US" sz="1400" dirty="0"/>
              <a:t> </a:t>
            </a:r>
            <a:r>
              <a:rPr lang="en-US" altLang="zh-CN" sz="1400" dirty="0" err="1"/>
              <a:t>PrivBayes</a:t>
            </a:r>
            <a:r>
              <a:rPr lang="en-US" altLang="zh-CN" sz="1400" dirty="0"/>
              <a:t>: Private data release via Bayesian networks. Zhang et. al.</a:t>
            </a:r>
          </a:p>
          <a:p>
            <a:r>
              <a:rPr lang="en-US" altLang="zh-CN" sz="1400" dirty="0"/>
              <a:t>[2]</a:t>
            </a:r>
            <a:r>
              <a:rPr lang="zh-CN" altLang="en-US" sz="1400" dirty="0"/>
              <a:t> </a:t>
            </a:r>
            <a:r>
              <a:rPr lang="en-US" altLang="zh-CN" sz="1400" dirty="0"/>
              <a:t>2019</a:t>
            </a:r>
            <a:r>
              <a:rPr lang="zh-CN" altLang="en-US" sz="1400" dirty="0"/>
              <a:t> </a:t>
            </a:r>
            <a:r>
              <a:rPr lang="en-US" altLang="zh-CN" sz="1400" dirty="0"/>
              <a:t>ICML.</a:t>
            </a:r>
            <a:r>
              <a:rPr lang="zh-CN" altLang="en-US" sz="1400" dirty="0"/>
              <a:t> </a:t>
            </a:r>
            <a:r>
              <a:rPr lang="en-US" altLang="zh-CN" sz="1400" dirty="0"/>
              <a:t>Graphical</a:t>
            </a:r>
            <a:r>
              <a:rPr lang="zh-CN" altLang="en-US" sz="1400" dirty="0"/>
              <a:t> </a:t>
            </a:r>
            <a:r>
              <a:rPr lang="en-US" altLang="zh-CN" sz="1400" dirty="0"/>
              <a:t>model</a:t>
            </a:r>
            <a:r>
              <a:rPr lang="zh-CN" altLang="en-US" sz="1400" dirty="0"/>
              <a:t> </a:t>
            </a:r>
            <a:r>
              <a:rPr lang="en-US" altLang="zh-CN" sz="1400" dirty="0"/>
              <a:t>based estimation and inference for differential privacy. McKenna et. al.</a:t>
            </a:r>
            <a:endParaRPr lang="en-US" sz="1400" dirty="0"/>
          </a:p>
        </p:txBody>
      </p:sp>
      <p:grpSp>
        <p:nvGrpSpPr>
          <p:cNvPr id="5" name="Group 4">
            <a:extLst>
              <a:ext uri="{FF2B5EF4-FFF2-40B4-BE49-F238E27FC236}">
                <a16:creationId xmlns:a16="http://schemas.microsoft.com/office/drawing/2014/main" id="{E7CBC14A-35F9-E84D-AB7B-EE34C00DC435}"/>
              </a:ext>
            </a:extLst>
          </p:cNvPr>
          <p:cNvGrpSpPr/>
          <p:nvPr/>
        </p:nvGrpSpPr>
        <p:grpSpPr>
          <a:xfrm>
            <a:off x="4848695" y="1654715"/>
            <a:ext cx="2123353" cy="2516520"/>
            <a:chOff x="4861542" y="1533572"/>
            <a:chExt cx="2123353" cy="2516520"/>
          </a:xfrm>
        </p:grpSpPr>
        <p:sp>
          <p:nvSpPr>
            <p:cNvPr id="37" name="Arc 36">
              <a:extLst>
                <a:ext uri="{FF2B5EF4-FFF2-40B4-BE49-F238E27FC236}">
                  <a16:creationId xmlns:a16="http://schemas.microsoft.com/office/drawing/2014/main" id="{7A36B7A0-23F5-2040-B592-D9EE7CE71BE8}"/>
                </a:ext>
              </a:extLst>
            </p:cNvPr>
            <p:cNvSpPr/>
            <p:nvPr/>
          </p:nvSpPr>
          <p:spPr>
            <a:xfrm>
              <a:off x="4861542" y="2374973"/>
              <a:ext cx="1913324" cy="1675119"/>
            </a:xfrm>
            <a:prstGeom prst="arc">
              <a:avLst/>
            </a:prstGeom>
            <a:ln w="28575">
              <a:solidFill>
                <a:srgbClr val="1922D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nvGrpSpPr>
            <p:cNvPr id="4" name="Group 3">
              <a:extLst>
                <a:ext uri="{FF2B5EF4-FFF2-40B4-BE49-F238E27FC236}">
                  <a16:creationId xmlns:a16="http://schemas.microsoft.com/office/drawing/2014/main" id="{D46D864F-F1A6-9445-B715-A4DDAF0158B0}"/>
                </a:ext>
              </a:extLst>
            </p:cNvPr>
            <p:cNvGrpSpPr/>
            <p:nvPr/>
          </p:nvGrpSpPr>
          <p:grpSpPr>
            <a:xfrm>
              <a:off x="5176586" y="1533572"/>
              <a:ext cx="1808309" cy="1970954"/>
              <a:chOff x="5176586" y="1533572"/>
              <a:chExt cx="1808309" cy="1970954"/>
            </a:xfrm>
          </p:grpSpPr>
          <p:sp>
            <p:nvSpPr>
              <p:cNvPr id="14" name="Oval 13">
                <a:extLst>
                  <a:ext uri="{FF2B5EF4-FFF2-40B4-BE49-F238E27FC236}">
                    <a16:creationId xmlns:a16="http://schemas.microsoft.com/office/drawing/2014/main" id="{25F5B3CD-1A6D-D648-94F8-1A8584CCA889}"/>
                  </a:ext>
                </a:extLst>
              </p:cNvPr>
              <p:cNvSpPr/>
              <p:nvPr/>
            </p:nvSpPr>
            <p:spPr>
              <a:xfrm>
                <a:off x="5176586" y="1533572"/>
                <a:ext cx="291993" cy="299677"/>
              </a:xfrm>
              <a:prstGeom prst="ellipse">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15" name="Oval 14">
                <a:extLst>
                  <a:ext uri="{FF2B5EF4-FFF2-40B4-BE49-F238E27FC236}">
                    <a16:creationId xmlns:a16="http://schemas.microsoft.com/office/drawing/2014/main" id="{1CFD4F99-4BB5-3844-A1EB-07EC2DE3D1A0}"/>
                  </a:ext>
                </a:extLst>
              </p:cNvPr>
              <p:cNvSpPr/>
              <p:nvPr/>
            </p:nvSpPr>
            <p:spPr>
              <a:xfrm>
                <a:off x="6096109" y="1533572"/>
                <a:ext cx="291993" cy="299677"/>
              </a:xfrm>
              <a:prstGeom prst="ellipse">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6" name="Oval 15">
                <a:extLst>
                  <a:ext uri="{FF2B5EF4-FFF2-40B4-BE49-F238E27FC236}">
                    <a16:creationId xmlns:a16="http://schemas.microsoft.com/office/drawing/2014/main" id="{6590634C-30FE-D243-98F4-1BD7CB8A5B57}"/>
                  </a:ext>
                </a:extLst>
              </p:cNvPr>
              <p:cNvSpPr/>
              <p:nvPr/>
            </p:nvSpPr>
            <p:spPr>
              <a:xfrm>
                <a:off x="5541578" y="2171346"/>
                <a:ext cx="291993" cy="299677"/>
              </a:xfrm>
              <a:prstGeom prst="ellipse">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7" name="Oval 16">
                <a:extLst>
                  <a:ext uri="{FF2B5EF4-FFF2-40B4-BE49-F238E27FC236}">
                    <a16:creationId xmlns:a16="http://schemas.microsoft.com/office/drawing/2014/main" id="{52DE53D3-2311-804C-9681-7859EDE67208}"/>
                  </a:ext>
                </a:extLst>
              </p:cNvPr>
              <p:cNvSpPr/>
              <p:nvPr/>
            </p:nvSpPr>
            <p:spPr>
              <a:xfrm>
                <a:off x="6692902" y="2171346"/>
                <a:ext cx="291993" cy="299677"/>
              </a:xfrm>
              <a:prstGeom prst="ellipse">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8" name="Oval 17">
                <a:extLst>
                  <a:ext uri="{FF2B5EF4-FFF2-40B4-BE49-F238E27FC236}">
                    <a16:creationId xmlns:a16="http://schemas.microsoft.com/office/drawing/2014/main" id="{81500D2B-07A0-D144-9A8D-59ACB37591FD}"/>
                  </a:ext>
                </a:extLst>
              </p:cNvPr>
              <p:cNvSpPr/>
              <p:nvPr/>
            </p:nvSpPr>
            <p:spPr>
              <a:xfrm>
                <a:off x="5541577" y="3204848"/>
                <a:ext cx="291993" cy="299677"/>
              </a:xfrm>
              <a:prstGeom prst="ellipse">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9" name="Oval 18">
                <a:extLst>
                  <a:ext uri="{FF2B5EF4-FFF2-40B4-BE49-F238E27FC236}">
                    <a16:creationId xmlns:a16="http://schemas.microsoft.com/office/drawing/2014/main" id="{B08DC716-BC5B-6449-A276-CD20F2406F69}"/>
                  </a:ext>
                </a:extLst>
              </p:cNvPr>
              <p:cNvSpPr/>
              <p:nvPr/>
            </p:nvSpPr>
            <p:spPr>
              <a:xfrm>
                <a:off x="6692901" y="3204849"/>
                <a:ext cx="291993" cy="299677"/>
              </a:xfrm>
              <a:prstGeom prst="ellipse">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0" name="Oval 19">
                <a:extLst>
                  <a:ext uri="{FF2B5EF4-FFF2-40B4-BE49-F238E27FC236}">
                    <a16:creationId xmlns:a16="http://schemas.microsoft.com/office/drawing/2014/main" id="{9B378CE0-6CC9-0A4B-9E97-229ED889562B}"/>
                  </a:ext>
                </a:extLst>
              </p:cNvPr>
              <p:cNvSpPr/>
              <p:nvPr/>
            </p:nvSpPr>
            <p:spPr>
              <a:xfrm>
                <a:off x="6096108" y="2666967"/>
                <a:ext cx="291993" cy="299677"/>
              </a:xfrm>
              <a:prstGeom prst="ellipse">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cxnSp>
            <p:nvCxnSpPr>
              <p:cNvPr id="21" name="Straight Connector 20">
                <a:extLst>
                  <a:ext uri="{FF2B5EF4-FFF2-40B4-BE49-F238E27FC236}">
                    <a16:creationId xmlns:a16="http://schemas.microsoft.com/office/drawing/2014/main" id="{D64AC656-51BF-6845-AF12-9CD600E269CE}"/>
                  </a:ext>
                </a:extLst>
              </p:cNvPr>
              <p:cNvCxnSpPr>
                <a:cxnSpLocks/>
                <a:stCxn id="15" idx="2"/>
              </p:cNvCxnSpPr>
              <p:nvPr/>
            </p:nvCxnSpPr>
            <p:spPr>
              <a:xfrm flipH="1">
                <a:off x="5474985" y="1683411"/>
                <a:ext cx="621124" cy="2561"/>
              </a:xfrm>
              <a:prstGeom prst="line">
                <a:avLst/>
              </a:prstGeom>
              <a:ln w="28575">
                <a:solidFill>
                  <a:srgbClr val="1922D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F1AE25-111B-9549-A215-D068B878B364}"/>
                  </a:ext>
                </a:extLst>
              </p:cNvPr>
              <p:cNvCxnSpPr>
                <a:cxnSpLocks/>
                <a:stCxn id="14" idx="4"/>
                <a:endCxn id="16" idx="1"/>
              </p:cNvCxnSpPr>
              <p:nvPr/>
            </p:nvCxnSpPr>
            <p:spPr>
              <a:xfrm>
                <a:off x="5322583" y="1833249"/>
                <a:ext cx="261756" cy="381984"/>
              </a:xfrm>
              <a:prstGeom prst="line">
                <a:avLst/>
              </a:prstGeom>
              <a:ln w="28575">
                <a:solidFill>
                  <a:srgbClr val="1922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2678E2-59CE-1B45-A640-4711B76F1558}"/>
                  </a:ext>
                </a:extLst>
              </p:cNvPr>
              <p:cNvCxnSpPr>
                <a:cxnSpLocks/>
                <a:stCxn id="15" idx="3"/>
                <a:endCxn id="16" idx="7"/>
              </p:cNvCxnSpPr>
              <p:nvPr/>
            </p:nvCxnSpPr>
            <p:spPr>
              <a:xfrm flipH="1">
                <a:off x="5790810" y="1789362"/>
                <a:ext cx="348060" cy="425871"/>
              </a:xfrm>
              <a:prstGeom prst="line">
                <a:avLst/>
              </a:prstGeom>
              <a:ln w="28575">
                <a:solidFill>
                  <a:srgbClr val="1922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09DE919-CED1-4944-B0CF-30349A134B1E}"/>
                  </a:ext>
                </a:extLst>
              </p:cNvPr>
              <p:cNvCxnSpPr>
                <a:cxnSpLocks/>
                <a:stCxn id="16" idx="4"/>
                <a:endCxn id="18" idx="0"/>
              </p:cNvCxnSpPr>
              <p:nvPr/>
            </p:nvCxnSpPr>
            <p:spPr>
              <a:xfrm flipH="1">
                <a:off x="5687574" y="2471023"/>
                <a:ext cx="1" cy="733825"/>
              </a:xfrm>
              <a:prstGeom prst="line">
                <a:avLst/>
              </a:prstGeom>
              <a:ln w="28575">
                <a:solidFill>
                  <a:srgbClr val="1922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B78E88-B224-7147-BC54-FD682767D4F9}"/>
                  </a:ext>
                </a:extLst>
              </p:cNvPr>
              <p:cNvCxnSpPr>
                <a:cxnSpLocks/>
                <a:stCxn id="17" idx="4"/>
                <a:endCxn id="19" idx="0"/>
              </p:cNvCxnSpPr>
              <p:nvPr/>
            </p:nvCxnSpPr>
            <p:spPr>
              <a:xfrm flipH="1">
                <a:off x="6838898" y="2471023"/>
                <a:ext cx="1" cy="733826"/>
              </a:xfrm>
              <a:prstGeom prst="line">
                <a:avLst/>
              </a:prstGeom>
              <a:ln w="28575">
                <a:solidFill>
                  <a:srgbClr val="1922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B4661F-1300-0745-BD66-1E3A1235C323}"/>
                  </a:ext>
                </a:extLst>
              </p:cNvPr>
              <p:cNvCxnSpPr>
                <a:cxnSpLocks/>
                <a:stCxn id="20" idx="1"/>
                <a:endCxn id="16" idx="5"/>
              </p:cNvCxnSpPr>
              <p:nvPr/>
            </p:nvCxnSpPr>
            <p:spPr>
              <a:xfrm flipH="1" flipV="1">
                <a:off x="5790810" y="2427136"/>
                <a:ext cx="348059" cy="283718"/>
              </a:xfrm>
              <a:prstGeom prst="line">
                <a:avLst/>
              </a:prstGeom>
              <a:ln w="28575">
                <a:solidFill>
                  <a:srgbClr val="1922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774A22-260B-1B47-B681-088875C88115}"/>
                  </a:ext>
                </a:extLst>
              </p:cNvPr>
              <p:cNvCxnSpPr>
                <a:cxnSpLocks/>
                <a:stCxn id="19" idx="1"/>
                <a:endCxn id="20" idx="5"/>
              </p:cNvCxnSpPr>
              <p:nvPr/>
            </p:nvCxnSpPr>
            <p:spPr>
              <a:xfrm flipH="1" flipV="1">
                <a:off x="6345340" y="2922757"/>
                <a:ext cx="390322" cy="325979"/>
              </a:xfrm>
              <a:prstGeom prst="line">
                <a:avLst/>
              </a:prstGeom>
              <a:ln w="28575">
                <a:solidFill>
                  <a:srgbClr val="1922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6CAD62-A562-6949-B1A1-F5FA602E685E}"/>
                  </a:ext>
                </a:extLst>
              </p:cNvPr>
              <p:cNvCxnSpPr>
                <a:cxnSpLocks/>
                <a:stCxn id="19" idx="2"/>
                <a:endCxn id="18" idx="6"/>
              </p:cNvCxnSpPr>
              <p:nvPr/>
            </p:nvCxnSpPr>
            <p:spPr>
              <a:xfrm flipH="1" flipV="1">
                <a:off x="5833570" y="3354687"/>
                <a:ext cx="859331" cy="1"/>
              </a:xfrm>
              <a:prstGeom prst="line">
                <a:avLst/>
              </a:prstGeom>
              <a:ln w="28575">
                <a:solidFill>
                  <a:srgbClr val="1922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4F363BA-93FF-A840-AFAD-0705220E822E}"/>
                  </a:ext>
                </a:extLst>
              </p:cNvPr>
              <p:cNvCxnSpPr>
                <a:cxnSpLocks/>
                <a:stCxn id="17" idx="3"/>
                <a:endCxn id="20" idx="7"/>
              </p:cNvCxnSpPr>
              <p:nvPr/>
            </p:nvCxnSpPr>
            <p:spPr>
              <a:xfrm flipH="1">
                <a:off x="6345340" y="2427136"/>
                <a:ext cx="390323" cy="283718"/>
              </a:xfrm>
              <a:prstGeom prst="line">
                <a:avLst/>
              </a:prstGeom>
              <a:ln w="28575">
                <a:solidFill>
                  <a:srgbClr val="1922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5FFC901-22F3-DB45-938B-2C08F5BB819C}"/>
                  </a:ext>
                </a:extLst>
              </p:cNvPr>
              <p:cNvCxnSpPr>
                <a:cxnSpLocks/>
                <a:stCxn id="15" idx="5"/>
                <a:endCxn id="17" idx="1"/>
              </p:cNvCxnSpPr>
              <p:nvPr/>
            </p:nvCxnSpPr>
            <p:spPr>
              <a:xfrm>
                <a:off x="6345341" y="1789362"/>
                <a:ext cx="390322" cy="425871"/>
              </a:xfrm>
              <a:prstGeom prst="line">
                <a:avLst/>
              </a:prstGeom>
              <a:ln w="28575">
                <a:solidFill>
                  <a:srgbClr val="1922DE"/>
                </a:solidFill>
              </a:ln>
            </p:spPr>
            <p:style>
              <a:lnRef idx="1">
                <a:schemeClr val="accent1"/>
              </a:lnRef>
              <a:fillRef idx="0">
                <a:schemeClr val="accent1"/>
              </a:fillRef>
              <a:effectRef idx="0">
                <a:schemeClr val="accent1"/>
              </a:effectRef>
              <a:fontRef idx="minor">
                <a:schemeClr val="tx1"/>
              </a:fontRef>
            </p:style>
          </p:cxnSp>
        </p:grpSp>
      </p:grpSp>
      <p:sp>
        <p:nvSpPr>
          <p:cNvPr id="39" name="Rounded Rectangle 38">
            <a:extLst>
              <a:ext uri="{FF2B5EF4-FFF2-40B4-BE49-F238E27FC236}">
                <a16:creationId xmlns:a16="http://schemas.microsoft.com/office/drawing/2014/main" id="{B3E08D1B-BD2C-0344-909A-E8C70D011EA8}"/>
              </a:ext>
            </a:extLst>
          </p:cNvPr>
          <p:cNvSpPr/>
          <p:nvPr/>
        </p:nvSpPr>
        <p:spPr>
          <a:xfrm>
            <a:off x="2231171" y="4553939"/>
            <a:ext cx="8016468" cy="1499898"/>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Bayesian</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Network</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baseline="30000" dirty="0">
                <a:solidFill>
                  <a:srgbClr val="1922DE"/>
                </a:solidFill>
                <a:latin typeface="Arial" panose="020B0604020202020204" pitchFamily="34" charset="0"/>
                <a:cs typeface="Arial" panose="020B0604020202020204" pitchFamily="34" charset="0"/>
              </a:rPr>
              <a:t>[1]</a:t>
            </a:r>
            <a:r>
              <a:rPr lang="en-US" altLang="zh-CN" sz="2000" b="1" dirty="0">
                <a:solidFill>
                  <a:srgbClr val="1922DE"/>
                </a:solidFill>
                <a:latin typeface="Arial" panose="020B0604020202020204" pitchFamily="34" charset="0"/>
                <a:cs typeface="Arial" panose="020B0604020202020204" pitchFamily="34" charset="0"/>
              </a:rPr>
              <a:t>:</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Can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only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exploit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d-1</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marginals,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losing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many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correlation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information.</a:t>
            </a:r>
          </a:p>
          <a:p>
            <a:pPr marL="342900" indent="-342900">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Markov</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Random</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Field</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baseline="30000" dirty="0">
                <a:solidFill>
                  <a:srgbClr val="1922DE"/>
                </a:solidFill>
                <a:latin typeface="Arial" panose="020B0604020202020204" pitchFamily="34" charset="0"/>
                <a:cs typeface="Arial" panose="020B0604020202020204" pitchFamily="34" charset="0"/>
              </a:rPr>
              <a:t>[2]</a:t>
            </a:r>
            <a:r>
              <a:rPr lang="en-US" altLang="zh-CN" sz="2000" b="1" dirty="0">
                <a:solidFill>
                  <a:srgbClr val="1922DE"/>
                </a:solidFill>
                <a:latin typeface="Arial" panose="020B0604020202020204" pitchFamily="34" charset="0"/>
                <a:cs typeface="Arial" panose="020B0604020202020204" pitchFamily="34" charset="0"/>
              </a:rPr>
              <a:t>:</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Some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cliques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can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be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very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large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when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number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of</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marginals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large,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leading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to</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high</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storage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cost.</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71" name="Table 70">
                <a:extLst>
                  <a:ext uri="{FF2B5EF4-FFF2-40B4-BE49-F238E27FC236}">
                    <a16:creationId xmlns:a16="http://schemas.microsoft.com/office/drawing/2014/main" id="{4CAF67F3-9FCE-2844-B4E0-78110C99B738}"/>
                  </a:ext>
                </a:extLst>
              </p:cNvPr>
              <p:cNvGraphicFramePr>
                <a:graphicFrameLocks noGrp="1"/>
              </p:cNvGraphicFramePr>
              <p:nvPr/>
            </p:nvGraphicFramePr>
            <p:xfrm>
              <a:off x="2159376"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71" name="Table 70">
                <a:extLst>
                  <a:ext uri="{FF2B5EF4-FFF2-40B4-BE49-F238E27FC236}">
                    <a16:creationId xmlns:a16="http://schemas.microsoft.com/office/drawing/2014/main" id="{4CAF67F3-9FCE-2844-B4E0-78110C99B738}"/>
                  </a:ext>
                </a:extLst>
              </p:cNvPr>
              <p:cNvGraphicFramePr>
                <a:graphicFrameLocks noGrp="1"/>
              </p:cNvGraphicFramePr>
              <p:nvPr>
                <p:extLst>
                  <p:ext uri="{D42A27DB-BD31-4B8C-83A1-F6EECF244321}">
                    <p14:modId xmlns:p14="http://schemas.microsoft.com/office/powerpoint/2010/main" val="3993658503"/>
                  </p:ext>
                </p:extLst>
              </p:nvPr>
            </p:nvGraphicFramePr>
            <p:xfrm>
              <a:off x="2159376"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7407" r="-32592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r="-2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000" r="-1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61290" r="-3226" b="-493333"/>
                          </a:stretch>
                        </a:blipFill>
                      </a:tcPr>
                    </a:tc>
                    <a:extLst>
                      <a:ext uri="{0D108BD9-81ED-4DB2-BD59-A6C34878D82A}">
                        <a16:rowId xmlns:a16="http://schemas.microsoft.com/office/drawing/2014/main" val="2777741497"/>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103448" r="-410714" b="-4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196667" r="-410714" b="-29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306897" r="-410714" b="-20689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393333" r="-410714" b="-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510345" r="-410714" b="-344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p:sp>
        <p:nvSpPr>
          <p:cNvPr id="72" name="TextBox 71">
            <a:extLst>
              <a:ext uri="{FF2B5EF4-FFF2-40B4-BE49-F238E27FC236}">
                <a16:creationId xmlns:a16="http://schemas.microsoft.com/office/drawing/2014/main" id="{7D366616-26C2-1046-8FAA-117F2D6792FF}"/>
              </a:ext>
            </a:extLst>
          </p:cNvPr>
          <p:cNvSpPr txBox="1"/>
          <p:nvPr/>
        </p:nvSpPr>
        <p:spPr>
          <a:xfrm>
            <a:off x="2081891" y="3898696"/>
            <a:ext cx="1954381" cy="369332"/>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Original</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73" name="Table 72">
                <a:extLst>
                  <a:ext uri="{FF2B5EF4-FFF2-40B4-BE49-F238E27FC236}">
                    <a16:creationId xmlns:a16="http://schemas.microsoft.com/office/drawing/2014/main" id="{B6B46D05-B902-944A-B809-EB80855A9D14}"/>
                  </a:ext>
                </a:extLst>
              </p:cNvPr>
              <p:cNvGraphicFramePr>
                <a:graphicFrameLocks noGrp="1"/>
              </p:cNvGraphicFramePr>
              <p:nvPr/>
            </p:nvGraphicFramePr>
            <p:xfrm>
              <a:off x="8330783"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73" name="Table 72">
                <a:extLst>
                  <a:ext uri="{FF2B5EF4-FFF2-40B4-BE49-F238E27FC236}">
                    <a16:creationId xmlns:a16="http://schemas.microsoft.com/office/drawing/2014/main" id="{B6B46D05-B902-944A-B809-EB80855A9D14}"/>
                  </a:ext>
                </a:extLst>
              </p:cNvPr>
              <p:cNvGraphicFramePr>
                <a:graphicFrameLocks noGrp="1"/>
              </p:cNvGraphicFramePr>
              <p:nvPr>
                <p:extLst>
                  <p:ext uri="{D42A27DB-BD31-4B8C-83A1-F6EECF244321}">
                    <p14:modId xmlns:p14="http://schemas.microsoft.com/office/powerpoint/2010/main" val="1385483583"/>
                  </p:ext>
                </p:extLst>
              </p:nvPr>
            </p:nvGraphicFramePr>
            <p:xfrm>
              <a:off x="8330783"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r="-3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000" r="-2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00000" r="-1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61290" r="-3226" b="-493333"/>
                          </a:stretch>
                        </a:blipFill>
                      </a:tcPr>
                    </a:tc>
                    <a:extLst>
                      <a:ext uri="{0D108BD9-81ED-4DB2-BD59-A6C34878D82A}">
                        <a16:rowId xmlns:a16="http://schemas.microsoft.com/office/drawing/2014/main" val="2777741497"/>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103448" r="-414286" b="-4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196667" r="-414286" b="-29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306897" r="-414286" b="-20689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393333" r="-414286" b="-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510345" r="-414286" b="-3448"/>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p:sp>
        <p:nvSpPr>
          <p:cNvPr id="74" name="TextBox 73">
            <a:extLst>
              <a:ext uri="{FF2B5EF4-FFF2-40B4-BE49-F238E27FC236}">
                <a16:creationId xmlns:a16="http://schemas.microsoft.com/office/drawing/2014/main" id="{F0AED5E1-7D17-C44B-A56A-7AFA72A19965}"/>
              </a:ext>
            </a:extLst>
          </p:cNvPr>
          <p:cNvSpPr txBox="1"/>
          <p:nvPr/>
        </p:nvSpPr>
        <p:spPr>
          <a:xfrm>
            <a:off x="8169942" y="3898696"/>
            <a:ext cx="2121093" cy="369332"/>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Synthetic</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US" b="1" dirty="0">
              <a:latin typeface="Arial" panose="020B0604020202020204" pitchFamily="34" charset="0"/>
              <a:cs typeface="Arial" panose="020B0604020202020204" pitchFamily="34" charset="0"/>
            </a:endParaRPr>
          </a:p>
        </p:txBody>
      </p:sp>
      <p:sp>
        <p:nvSpPr>
          <p:cNvPr id="75" name="Right Arrow 74">
            <a:extLst>
              <a:ext uri="{FF2B5EF4-FFF2-40B4-BE49-F238E27FC236}">
                <a16:creationId xmlns:a16="http://schemas.microsoft.com/office/drawing/2014/main" id="{060E0F92-0D60-184F-9464-AFE6A95781D1}"/>
              </a:ext>
            </a:extLst>
          </p:cNvPr>
          <p:cNvSpPr/>
          <p:nvPr/>
        </p:nvSpPr>
        <p:spPr>
          <a:xfrm>
            <a:off x="4175081" y="2510595"/>
            <a:ext cx="407504" cy="402380"/>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Arrow 75">
            <a:extLst>
              <a:ext uri="{FF2B5EF4-FFF2-40B4-BE49-F238E27FC236}">
                <a16:creationId xmlns:a16="http://schemas.microsoft.com/office/drawing/2014/main" id="{7668E98E-F622-2B4E-978E-188FE93A0B77}"/>
              </a:ext>
            </a:extLst>
          </p:cNvPr>
          <p:cNvSpPr/>
          <p:nvPr/>
        </p:nvSpPr>
        <p:spPr>
          <a:xfrm>
            <a:off x="7706987" y="2510595"/>
            <a:ext cx="407504" cy="402380"/>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548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E5F5E439-9712-444E-B084-8AB5F5D5D905}" type="slidenum">
              <a:rPr lang="zh-CN" altLang="en-US" smtClean="0"/>
              <a:pPr/>
              <a:t>2</a:t>
            </a:fld>
            <a:endParaRPr lang="zh-CN" altLang="en-US"/>
          </a:p>
        </p:txBody>
      </p:sp>
      <p:pic>
        <p:nvPicPr>
          <p:cNvPr id="4" name="Picture 3">
            <a:extLst>
              <a:ext uri="{FF2B5EF4-FFF2-40B4-BE49-F238E27FC236}">
                <a16:creationId xmlns:a16="http://schemas.microsoft.com/office/drawing/2014/main" id="{4A54F441-340D-BD4F-870A-CFC0FD766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216" y="1460062"/>
            <a:ext cx="1997650" cy="2072524"/>
          </a:xfrm>
          <a:prstGeom prst="rect">
            <a:avLst/>
          </a:prstGeom>
        </p:spPr>
      </p:pic>
      <p:sp>
        <p:nvSpPr>
          <p:cNvPr id="6" name="TextBox 5">
            <a:extLst>
              <a:ext uri="{FF2B5EF4-FFF2-40B4-BE49-F238E27FC236}">
                <a16:creationId xmlns:a16="http://schemas.microsoft.com/office/drawing/2014/main" id="{47FE337F-C714-304A-B721-AC4545B30994}"/>
              </a:ext>
            </a:extLst>
          </p:cNvPr>
          <p:cNvSpPr txBox="1"/>
          <p:nvPr/>
        </p:nvSpPr>
        <p:spPr>
          <a:xfrm>
            <a:off x="1001799" y="3532586"/>
            <a:ext cx="2385589" cy="523220"/>
          </a:xfrm>
          <a:prstGeom prst="rect">
            <a:avLst/>
          </a:prstGeom>
          <a:noFill/>
        </p:spPr>
        <p:txBody>
          <a:bodyPr wrap="none" rtlCol="0">
            <a:spAutoFit/>
          </a:bodyPr>
          <a:lstStyle/>
          <a:p>
            <a:r>
              <a:rPr lang="en-US" altLang="zh-CN" sz="2800" dirty="0" err="1">
                <a:latin typeface="Arial" panose="020B0604020202020204" pitchFamily="34" charset="0"/>
                <a:cs typeface="Arial" panose="020B0604020202020204" pitchFamily="34" charset="0"/>
              </a:rPr>
              <a:t>Zhikun</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Zhang</a:t>
            </a:r>
            <a:endParaRPr lang="en-DE" sz="2800" dirty="0">
              <a:latin typeface="Arial" panose="020B0604020202020204" pitchFamily="34" charset="0"/>
              <a:cs typeface="Arial" panose="020B0604020202020204" pitchFamily="34" charset="0"/>
            </a:endParaRPr>
          </a:p>
        </p:txBody>
      </p:sp>
      <p:sp>
        <p:nvSpPr>
          <p:cNvPr id="15" name="Subtitle 2">
            <a:extLst>
              <a:ext uri="{FF2B5EF4-FFF2-40B4-BE49-F238E27FC236}">
                <a16:creationId xmlns:a16="http://schemas.microsoft.com/office/drawing/2014/main" id="{45375D6C-0A4C-3949-843E-4486FCD568FF}"/>
              </a:ext>
            </a:extLst>
          </p:cNvPr>
          <p:cNvSpPr txBox="1">
            <a:spLocks/>
          </p:cNvSpPr>
          <p:nvPr/>
        </p:nvSpPr>
        <p:spPr>
          <a:xfrm>
            <a:off x="5514712" y="1180705"/>
            <a:ext cx="5680215" cy="967748"/>
          </a:xfrm>
          <a:prstGeom prst="rect">
            <a:avLst/>
          </a:prstGeom>
        </p:spPr>
        <p:txBody>
          <a:bodyPr vert="horz" lIns="9000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3200" b="1" dirty="0">
                <a:solidFill>
                  <a:srgbClr val="1922DE"/>
                </a:solidFill>
                <a:latin typeface="Arial" panose="020B0604020202020204" pitchFamily="34" charset="0"/>
                <a:cs typeface="Arial" panose="020B0604020202020204" pitchFamily="34" charset="0"/>
              </a:rPr>
              <a:t>Research Interests:</a:t>
            </a:r>
          </a:p>
          <a:p>
            <a:r>
              <a:rPr lang="en-US" altLang="zh-CN" sz="2000" dirty="0">
                <a:latin typeface="Arial" panose="020B0604020202020204" pitchFamily="34" charset="0"/>
                <a:cs typeface="Arial" panose="020B0604020202020204" pitchFamily="34" charset="0"/>
              </a:rPr>
              <a:t>Machine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Learning</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Privacy</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Differential Privacy</a:t>
            </a:r>
            <a:endParaRPr lang="de-DE" sz="3600" dirty="0">
              <a:latin typeface="Arial" panose="020B0604020202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714C499B-F323-654A-96F9-B3CE2C6D5109}"/>
              </a:ext>
            </a:extLst>
          </p:cNvPr>
          <p:cNvSpPr txBox="1">
            <a:spLocks/>
          </p:cNvSpPr>
          <p:nvPr/>
        </p:nvSpPr>
        <p:spPr>
          <a:xfrm>
            <a:off x="4606779" y="2414757"/>
            <a:ext cx="7496080" cy="4054025"/>
          </a:xfrm>
          <a:prstGeom prst="rect">
            <a:avLst/>
          </a:prstGeom>
        </p:spPr>
        <p:txBody>
          <a:bodyPr vert="horz" lIns="9000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3200" b="1" dirty="0">
                <a:solidFill>
                  <a:srgbClr val="1922DE"/>
                </a:solidFill>
                <a:latin typeface="Arial" panose="020B0604020202020204" pitchFamily="34" charset="0"/>
                <a:cs typeface="Arial" panose="020B0604020202020204" pitchFamily="34" charset="0"/>
              </a:rPr>
              <a:t>Career Highlights:</a:t>
            </a:r>
          </a:p>
          <a:p>
            <a:r>
              <a:rPr lang="en-US" altLang="zh-CN" b="1" dirty="0">
                <a:solidFill>
                  <a:srgbClr val="C00000"/>
                </a:solidFill>
                <a:latin typeface="Arial" panose="020B0604020202020204" pitchFamily="34" charset="0"/>
                <a:cs typeface="Arial" panose="020B0604020202020204" pitchFamily="34" charset="0"/>
              </a:rPr>
              <a:t>16</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papers in </a:t>
            </a:r>
            <a:r>
              <a:rPr lang="en-US" altLang="zh-CN" b="1" dirty="0">
                <a:solidFill>
                  <a:srgbClr val="C00000"/>
                </a:solidFill>
                <a:latin typeface="Arial" panose="020B0604020202020204" pitchFamily="34" charset="0"/>
                <a:cs typeface="Arial" panose="020B0604020202020204" pitchFamily="34" charset="0"/>
              </a:rPr>
              <a:t>big</a:t>
            </a:r>
            <a:r>
              <a:rPr lang="zh-CN" altLang="en-US" b="1" dirty="0">
                <a:solidFill>
                  <a:srgbClr val="C00000"/>
                </a:solidFill>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four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security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conferences</a:t>
            </a:r>
          </a:p>
          <a:p>
            <a:r>
              <a:rPr lang="en-US" altLang="zh-CN" sz="1500" dirty="0">
                <a:latin typeface="Arial" panose="020B0604020202020204" pitchFamily="34" charset="0"/>
                <a:cs typeface="Arial" panose="020B0604020202020204" pitchFamily="34" charset="0"/>
              </a:rPr>
              <a:t>USENIX</a:t>
            </a:r>
            <a:r>
              <a:rPr lang="zh-CN" altLang="en-US" sz="1500" dirty="0">
                <a:latin typeface="Arial" panose="020B0604020202020204" pitchFamily="34" charset="0"/>
                <a:cs typeface="Arial" panose="020B0604020202020204" pitchFamily="34" charset="0"/>
              </a:rPr>
              <a:t> </a:t>
            </a:r>
            <a:r>
              <a:rPr lang="en-US" altLang="zh-CN" sz="1500" dirty="0">
                <a:latin typeface="Arial" panose="020B0604020202020204" pitchFamily="34" charset="0"/>
                <a:cs typeface="Arial" panose="020B0604020202020204" pitchFamily="34" charset="0"/>
              </a:rPr>
              <a:t>Security (’23c, ’23b, ’23a, ’22b, ’22a, ’21) </a:t>
            </a:r>
          </a:p>
          <a:p>
            <a:r>
              <a:rPr lang="en-US" altLang="zh-CN" sz="1500" dirty="0">
                <a:latin typeface="Arial" panose="020B0604020202020204" pitchFamily="34" charset="0"/>
                <a:cs typeface="Arial" panose="020B0604020202020204" pitchFamily="34" charset="0"/>
              </a:rPr>
              <a:t>ACM</a:t>
            </a:r>
            <a:r>
              <a:rPr lang="zh-CN" altLang="en-US" sz="1500" dirty="0">
                <a:latin typeface="Arial" panose="020B0604020202020204" pitchFamily="34" charset="0"/>
                <a:cs typeface="Arial" panose="020B0604020202020204" pitchFamily="34" charset="0"/>
              </a:rPr>
              <a:t> </a:t>
            </a:r>
            <a:r>
              <a:rPr lang="en-US" altLang="zh-CN" sz="1500" dirty="0">
                <a:latin typeface="Arial" panose="020B0604020202020204" pitchFamily="34" charset="0"/>
                <a:cs typeface="Arial" panose="020B0604020202020204" pitchFamily="34" charset="0"/>
              </a:rPr>
              <a:t>CCS (’23, ’22c, ’22b, ’22a, ’21c, ’21b, ’21a, ’18)</a:t>
            </a:r>
          </a:p>
          <a:p>
            <a:r>
              <a:rPr lang="en-US" altLang="zh-CN" sz="1500" dirty="0">
                <a:latin typeface="Arial" panose="020B0604020202020204" pitchFamily="34" charset="0"/>
                <a:cs typeface="Arial" panose="020B0604020202020204" pitchFamily="34" charset="0"/>
              </a:rPr>
              <a:t>NDSS</a:t>
            </a:r>
            <a:r>
              <a:rPr lang="zh-CN" altLang="en-US" sz="1500" dirty="0">
                <a:latin typeface="Arial" panose="020B0604020202020204" pitchFamily="34" charset="0"/>
                <a:cs typeface="Arial" panose="020B0604020202020204" pitchFamily="34" charset="0"/>
              </a:rPr>
              <a:t> </a:t>
            </a:r>
            <a:r>
              <a:rPr lang="en-US" altLang="zh-CN" sz="1500" dirty="0">
                <a:latin typeface="Arial" panose="020B0604020202020204" pitchFamily="34" charset="0"/>
                <a:cs typeface="Arial" panose="020B0604020202020204" pitchFamily="34" charset="0"/>
              </a:rPr>
              <a:t>(‘24b,</a:t>
            </a:r>
            <a:r>
              <a:rPr lang="zh-CN" altLang="en-US" sz="1500" dirty="0">
                <a:latin typeface="Arial" panose="020B0604020202020204" pitchFamily="34" charset="0"/>
                <a:cs typeface="Arial" panose="020B0604020202020204" pitchFamily="34" charset="0"/>
              </a:rPr>
              <a:t> </a:t>
            </a:r>
            <a:r>
              <a:rPr lang="en-US" altLang="zh-CN" sz="1500" dirty="0">
                <a:latin typeface="Arial" panose="020B0604020202020204" pitchFamily="34" charset="0"/>
                <a:cs typeface="Arial" panose="020B0604020202020204" pitchFamily="34" charset="0"/>
              </a:rPr>
              <a:t>’24a)</a:t>
            </a:r>
          </a:p>
          <a:p>
            <a:r>
              <a:rPr lang="en-US" altLang="zh-CN" b="1" dirty="0">
                <a:solidFill>
                  <a:srgbClr val="C00000"/>
                </a:solidFill>
                <a:latin typeface="Arial" panose="020B0604020202020204" pitchFamily="34" charset="0"/>
                <a:cs typeface="Arial" panose="020B0604020202020204" pitchFamily="34" charset="0"/>
              </a:rPr>
              <a:t>4</a:t>
            </a:r>
            <a:r>
              <a:rPr lang="en-US" altLang="zh-CN" dirty="0">
                <a:latin typeface="Arial" panose="020B0604020202020204" pitchFamily="34" charset="0"/>
                <a:cs typeface="Arial" panose="020B0604020202020204" pitchFamily="34" charset="0"/>
              </a:rPr>
              <a:t> awards in differential privacy competitions</a:t>
            </a:r>
          </a:p>
          <a:p>
            <a:r>
              <a:rPr lang="en-US" altLang="zh-CN" sz="1700" dirty="0">
                <a:latin typeface="Arial" panose="020B0604020202020204" pitchFamily="34" charset="0"/>
                <a:cs typeface="Arial" panose="020B0604020202020204" pitchFamily="34" charset="0"/>
              </a:rPr>
              <a:t>2</a:t>
            </a:r>
            <a:r>
              <a:rPr lang="en-US" altLang="zh-CN" sz="1700" baseline="30000" dirty="0">
                <a:latin typeface="Arial" panose="020B0604020202020204" pitchFamily="34" charset="0"/>
                <a:cs typeface="Arial" panose="020B0604020202020204" pitchFamily="34" charset="0"/>
              </a:rPr>
              <a:t>nd</a:t>
            </a:r>
            <a:r>
              <a:rPr lang="en-US" altLang="zh-CN" sz="1700" dirty="0">
                <a:latin typeface="Arial" panose="020B0604020202020204" pitchFamily="34" charset="0"/>
                <a:cs typeface="Arial" panose="020B0604020202020204" pitchFamily="34" charset="0"/>
              </a:rPr>
              <a:t> x 4, best overall performance</a:t>
            </a:r>
          </a:p>
          <a:p>
            <a:r>
              <a:rPr lang="en-GB" dirty="0">
                <a:latin typeface="Arial" panose="020B0604020202020204" pitchFamily="34" charset="0"/>
                <a:cs typeface="Arial" panose="020B0604020202020204" pitchFamily="34" charset="0"/>
              </a:rPr>
              <a:t>National Scholarship for Excellent Ph.D. Student</a:t>
            </a:r>
          </a:p>
          <a:p>
            <a:r>
              <a:rPr lang="en-GB" dirty="0">
                <a:latin typeface="Arial" panose="020B0604020202020204" pitchFamily="34" charset="0"/>
                <a:cs typeface="Arial" panose="020B0604020202020204" pitchFamily="34" charset="0"/>
              </a:rPr>
              <a:t>Nomination Award for Outstanding Doctoral Thesis of Zhejiang University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and</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Zhejiang</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Province</a:t>
            </a:r>
            <a:endParaRPr lang="en-GB" dirty="0">
              <a:latin typeface="Arial" panose="020B0604020202020204" pitchFamily="34" charset="0"/>
              <a:cs typeface="Arial" panose="020B0604020202020204" pitchFamily="34" charset="0"/>
            </a:endParaRPr>
          </a:p>
        </p:txBody>
      </p:sp>
      <p:sp>
        <p:nvSpPr>
          <p:cNvPr id="17" name="标题 1">
            <a:extLst>
              <a:ext uri="{FF2B5EF4-FFF2-40B4-BE49-F238E27FC236}">
                <a16:creationId xmlns:a16="http://schemas.microsoft.com/office/drawing/2014/main" id="{9863DF4C-5512-E04C-B4ED-FD4C8F74A59B}"/>
              </a:ext>
            </a:extLst>
          </p:cNvPr>
          <p:cNvSpPr>
            <a:spLocks noGrp="1"/>
          </p:cNvSpPr>
          <p:nvPr>
            <p:ph type="title"/>
          </p:nvPr>
        </p:nvSpPr>
        <p:spPr>
          <a:xfrm>
            <a:off x="838200" y="195390"/>
            <a:ext cx="10515600" cy="833310"/>
          </a:xfrm>
        </p:spPr>
        <p:txBody>
          <a:bodyPr>
            <a:normAutofit/>
          </a:bodyPr>
          <a:lstStyle/>
          <a:p>
            <a:pPr algn="ctr"/>
            <a:r>
              <a:rPr lang="en-DE" altLang="zh-CN" dirty="0"/>
              <a:t>About</a:t>
            </a:r>
            <a:r>
              <a:rPr lang="zh-CN" altLang="en-US" dirty="0"/>
              <a:t> </a:t>
            </a:r>
            <a:r>
              <a:rPr lang="en-US" altLang="zh-CN" dirty="0"/>
              <a:t>Me</a:t>
            </a:r>
            <a:endParaRPr lang="zh-CN" altLang="en-US" dirty="0"/>
          </a:p>
        </p:txBody>
      </p:sp>
      <p:sp>
        <p:nvSpPr>
          <p:cNvPr id="8" name="TextBox 7">
            <a:extLst>
              <a:ext uri="{FF2B5EF4-FFF2-40B4-BE49-F238E27FC236}">
                <a16:creationId xmlns:a16="http://schemas.microsoft.com/office/drawing/2014/main" id="{EC37D2E4-29B0-E243-B9B4-094B8285FA52}"/>
              </a:ext>
            </a:extLst>
          </p:cNvPr>
          <p:cNvSpPr txBox="1"/>
          <p:nvPr/>
        </p:nvSpPr>
        <p:spPr>
          <a:xfrm>
            <a:off x="194654" y="4235954"/>
            <a:ext cx="3999877" cy="2118529"/>
          </a:xfrm>
          <a:prstGeom prst="rect">
            <a:avLst/>
          </a:prstGeom>
          <a:noFill/>
        </p:spPr>
        <p:txBody>
          <a:bodyPr wrap="none" rtlCol="0">
            <a:spAutoFit/>
          </a:bodyPr>
          <a:lstStyle/>
          <a:p>
            <a:pPr algn="ctr">
              <a:lnSpc>
                <a:spcPct val="150000"/>
              </a:lnSpc>
            </a:pPr>
            <a:r>
              <a:rPr lang="en-US" altLang="zh-CN" b="1" dirty="0">
                <a:latin typeface="Arial" panose="020B0604020202020204" pitchFamily="34" charset="0"/>
                <a:cs typeface="Arial" panose="020B0604020202020204" pitchFamily="34" charset="0"/>
              </a:rPr>
              <a:t>Visiting</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Assistant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Prof.</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Stanford</a:t>
            </a:r>
          </a:p>
          <a:p>
            <a:pPr algn="ctr">
              <a:lnSpc>
                <a:spcPct val="150000"/>
              </a:lnSpc>
            </a:pPr>
            <a:r>
              <a:rPr lang="en-US" altLang="zh-CN" b="1" dirty="0">
                <a:latin typeface="Arial" panose="020B0604020202020204" pitchFamily="34" charset="0"/>
                <a:cs typeface="Arial" panose="020B0604020202020204" pitchFamily="34" charset="0"/>
              </a:rPr>
              <a:t>Research</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Group</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Leader</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CISPA</a:t>
            </a:r>
          </a:p>
          <a:p>
            <a:pPr algn="ctr">
              <a:lnSpc>
                <a:spcPct val="150000"/>
              </a:lnSpc>
            </a:pPr>
            <a:r>
              <a:rPr lang="en-US" altLang="zh-CN" b="1" dirty="0" err="1">
                <a:latin typeface="Arial" panose="020B0604020202020204" pitchFamily="34" charset="0"/>
                <a:cs typeface="Arial" panose="020B0604020202020204" pitchFamily="34" charset="0"/>
              </a:rPr>
              <a:t>PostDoc</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CISPA</a:t>
            </a:r>
          </a:p>
          <a:p>
            <a:pPr algn="ctr">
              <a:lnSpc>
                <a:spcPct val="150000"/>
              </a:lnSpc>
            </a:pPr>
            <a:r>
              <a:rPr lang="en-US" altLang="zh-CN" b="1" dirty="0">
                <a:latin typeface="Arial" panose="020B0604020202020204" pitchFamily="34" charset="0"/>
                <a:cs typeface="Arial" panose="020B0604020202020204" pitchFamily="34" charset="0"/>
              </a:rPr>
              <a:t>Visiting Scholar @ Purdue</a:t>
            </a:r>
          </a:p>
          <a:p>
            <a:pPr algn="ctr">
              <a:lnSpc>
                <a:spcPct val="150000"/>
              </a:lnSpc>
            </a:pPr>
            <a:r>
              <a:rPr lang="en-US" altLang="zh-CN" b="1" dirty="0">
                <a:latin typeface="Arial" panose="020B0604020202020204" pitchFamily="34" charset="0"/>
                <a:cs typeface="Arial" panose="020B0604020202020204" pitchFamily="34" charset="0"/>
              </a:rPr>
              <a:t>Ph.D.</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ZJU</a:t>
            </a:r>
          </a:p>
        </p:txBody>
      </p:sp>
    </p:spTree>
    <p:extLst>
      <p:ext uri="{BB962C8B-B14F-4D97-AF65-F5344CB8AC3E}">
        <p14:creationId xmlns:p14="http://schemas.microsoft.com/office/powerpoint/2010/main" val="979502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Existing</a:t>
            </a:r>
            <a:r>
              <a:rPr lang="zh-CN" altLang="en-US" dirty="0"/>
              <a:t> </a:t>
            </a:r>
            <a:r>
              <a:rPr lang="en-US" altLang="zh-CN" dirty="0"/>
              <a:t>Method: Generative</a:t>
            </a:r>
            <a:r>
              <a:rPr lang="zh-CN" altLang="en-US" dirty="0"/>
              <a:t> </a:t>
            </a:r>
            <a:r>
              <a:rPr lang="en-US" altLang="zh-CN" dirty="0"/>
              <a:t>Model</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20</a:t>
            </a:fld>
            <a:endParaRPr lang="zh-CN" altLang="en-US" dirty="0"/>
          </a:p>
        </p:txBody>
      </p:sp>
      <p:sp>
        <p:nvSpPr>
          <p:cNvPr id="11" name="Rounded Rectangle 10">
            <a:extLst>
              <a:ext uri="{FF2B5EF4-FFF2-40B4-BE49-F238E27FC236}">
                <a16:creationId xmlns:a16="http://schemas.microsoft.com/office/drawing/2014/main" id="{43D57765-BBE4-324C-B371-32C0F47FCAD0}"/>
              </a:ext>
            </a:extLst>
          </p:cNvPr>
          <p:cNvSpPr/>
          <p:nvPr/>
        </p:nvSpPr>
        <p:spPr>
          <a:xfrm>
            <a:off x="3247154" y="4652653"/>
            <a:ext cx="5697692" cy="1440082"/>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Performs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well</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image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datasets.</a:t>
            </a:r>
          </a:p>
          <a:p>
            <a:endParaRPr lang="en-US" altLang="zh-CN" sz="2000" dirty="0">
              <a:solidFill>
                <a:schemeClr val="tx1">
                  <a:lumMod val="95000"/>
                  <a:lumOff val="5000"/>
                </a:schemeClr>
              </a:solidFill>
              <a:latin typeface="Arial" panose="020B0604020202020204" pitchFamily="34" charset="0"/>
              <a:cs typeface="Arial" panose="020B0604020202020204" pitchFamily="34" charset="0"/>
            </a:endParaRPr>
          </a:p>
          <a:p>
            <a:pPr marL="342900" indent="-342900">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Cannot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achieve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satisfiable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performance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for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high-dimensional</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tabular</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data</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aseline="30000" dirty="0">
                <a:solidFill>
                  <a:schemeClr val="tx1">
                    <a:lumMod val="95000"/>
                    <a:lumOff val="5000"/>
                  </a:schemeClr>
                </a:solidFill>
                <a:latin typeface="Arial" panose="020B0604020202020204" pitchFamily="34" charset="0"/>
                <a:cs typeface="Arial" panose="020B0604020202020204" pitchFamily="34" charset="0"/>
              </a:rPr>
              <a:t>[1]</a:t>
            </a:r>
            <a:endParaRPr lang="en-US" sz="2000" baseline="30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02DCC1C-602B-B346-9D5B-EA8D5EE7E2C0}"/>
              </a:ext>
            </a:extLst>
          </p:cNvPr>
          <p:cNvSpPr txBox="1"/>
          <p:nvPr/>
        </p:nvSpPr>
        <p:spPr>
          <a:xfrm>
            <a:off x="0" y="6536458"/>
            <a:ext cx="6535892" cy="307777"/>
          </a:xfrm>
          <a:prstGeom prst="rect">
            <a:avLst/>
          </a:prstGeom>
          <a:noFill/>
        </p:spPr>
        <p:txBody>
          <a:bodyPr wrap="none" rtlCol="0">
            <a:spAutoFit/>
          </a:bodyPr>
          <a:lstStyle/>
          <a:p>
            <a:r>
              <a:rPr lang="en-US" altLang="zh-CN" sz="1400" dirty="0"/>
              <a:t>[1]</a:t>
            </a:r>
            <a:r>
              <a:rPr lang="zh-CN" altLang="en-US" sz="1400" dirty="0"/>
              <a:t> </a:t>
            </a:r>
            <a:r>
              <a:rPr lang="en-US" altLang="zh-CN" sz="1400" dirty="0"/>
              <a:t>https://</a:t>
            </a:r>
            <a:r>
              <a:rPr lang="en-US" altLang="zh-CN" sz="1400" dirty="0" err="1"/>
              <a:t>www.challenge.gov</a:t>
            </a:r>
            <a:r>
              <a:rPr lang="en-US" altLang="zh-CN" sz="1400" dirty="0"/>
              <a:t>/challenge/differential-privacy-synthetic-data-challenge/</a:t>
            </a:r>
            <a:endParaRPr lang="en-US" sz="1400" dirty="0"/>
          </a:p>
        </p:txBody>
      </p:sp>
      <mc:AlternateContent xmlns:mc="http://schemas.openxmlformats.org/markup-compatibility/2006" xmlns:a14="http://schemas.microsoft.com/office/drawing/2010/main">
        <mc:Choice Requires="a14">
          <p:graphicFrame>
            <p:nvGraphicFramePr>
              <p:cNvPr id="64" name="Table 63">
                <a:extLst>
                  <a:ext uri="{FF2B5EF4-FFF2-40B4-BE49-F238E27FC236}">
                    <a16:creationId xmlns:a16="http://schemas.microsoft.com/office/drawing/2014/main" id="{B4BE0E16-F6CF-F846-92F9-28D2AE506E51}"/>
                  </a:ext>
                </a:extLst>
              </p:cNvPr>
              <p:cNvGraphicFramePr>
                <a:graphicFrameLocks noGrp="1"/>
              </p:cNvGraphicFramePr>
              <p:nvPr/>
            </p:nvGraphicFramePr>
            <p:xfrm>
              <a:off x="2159376"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64" name="Table 63">
                <a:extLst>
                  <a:ext uri="{FF2B5EF4-FFF2-40B4-BE49-F238E27FC236}">
                    <a16:creationId xmlns:a16="http://schemas.microsoft.com/office/drawing/2014/main" id="{B4BE0E16-F6CF-F846-92F9-28D2AE506E51}"/>
                  </a:ext>
                </a:extLst>
              </p:cNvPr>
              <p:cNvGraphicFramePr>
                <a:graphicFrameLocks noGrp="1"/>
              </p:cNvGraphicFramePr>
              <p:nvPr>
                <p:extLst>
                  <p:ext uri="{D42A27DB-BD31-4B8C-83A1-F6EECF244321}">
                    <p14:modId xmlns:p14="http://schemas.microsoft.com/office/powerpoint/2010/main" val="2894329828"/>
                  </p:ext>
                </p:extLst>
              </p:nvPr>
            </p:nvGraphicFramePr>
            <p:xfrm>
              <a:off x="2159376"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7407" r="-32592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r="-2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000" r="-1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61290" r="-3226" b="-493333"/>
                          </a:stretch>
                        </a:blipFill>
                      </a:tcPr>
                    </a:tc>
                    <a:extLst>
                      <a:ext uri="{0D108BD9-81ED-4DB2-BD59-A6C34878D82A}">
                        <a16:rowId xmlns:a16="http://schemas.microsoft.com/office/drawing/2014/main" val="2777741497"/>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103448" r="-410714" b="-4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196667" r="-410714" b="-29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306897" r="-410714" b="-20689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393333" r="-410714" b="-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510345" r="-410714" b="-344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5" name="Table 64">
                <a:extLst>
                  <a:ext uri="{FF2B5EF4-FFF2-40B4-BE49-F238E27FC236}">
                    <a16:creationId xmlns:a16="http://schemas.microsoft.com/office/drawing/2014/main" id="{34F48BB7-18D1-3844-9007-2788F845995C}"/>
                  </a:ext>
                </a:extLst>
              </p:cNvPr>
              <p:cNvGraphicFramePr>
                <a:graphicFrameLocks noGrp="1"/>
              </p:cNvGraphicFramePr>
              <p:nvPr/>
            </p:nvGraphicFramePr>
            <p:xfrm>
              <a:off x="8330783"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65" name="Table 64">
                <a:extLst>
                  <a:ext uri="{FF2B5EF4-FFF2-40B4-BE49-F238E27FC236}">
                    <a16:creationId xmlns:a16="http://schemas.microsoft.com/office/drawing/2014/main" id="{34F48BB7-18D1-3844-9007-2788F845995C}"/>
                  </a:ext>
                </a:extLst>
              </p:cNvPr>
              <p:cNvGraphicFramePr>
                <a:graphicFrameLocks noGrp="1"/>
              </p:cNvGraphicFramePr>
              <p:nvPr>
                <p:extLst>
                  <p:ext uri="{D42A27DB-BD31-4B8C-83A1-F6EECF244321}">
                    <p14:modId xmlns:p14="http://schemas.microsoft.com/office/powerpoint/2010/main" val="864782812"/>
                  </p:ext>
                </p:extLst>
              </p:nvPr>
            </p:nvGraphicFramePr>
            <p:xfrm>
              <a:off x="8330783"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r="-3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000" r="-2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00000" r="-1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61290" r="-3226" b="-493333"/>
                          </a:stretch>
                        </a:blipFill>
                      </a:tcPr>
                    </a:tc>
                    <a:extLst>
                      <a:ext uri="{0D108BD9-81ED-4DB2-BD59-A6C34878D82A}">
                        <a16:rowId xmlns:a16="http://schemas.microsoft.com/office/drawing/2014/main" val="2777741497"/>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103448" r="-414286" b="-4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196667" r="-414286" b="-29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306897" r="-414286" b="-20689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393333" r="-414286" b="-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510345" r="-414286" b="-3448"/>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p:sp>
        <p:nvSpPr>
          <p:cNvPr id="66" name="Right Arrow 65">
            <a:extLst>
              <a:ext uri="{FF2B5EF4-FFF2-40B4-BE49-F238E27FC236}">
                <a16:creationId xmlns:a16="http://schemas.microsoft.com/office/drawing/2014/main" id="{DA01A638-183E-CD42-A2A6-1F38D5B9542E}"/>
              </a:ext>
            </a:extLst>
          </p:cNvPr>
          <p:cNvSpPr/>
          <p:nvPr/>
        </p:nvSpPr>
        <p:spPr>
          <a:xfrm>
            <a:off x="4175081" y="2510595"/>
            <a:ext cx="407504" cy="402380"/>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Arrow 66">
            <a:extLst>
              <a:ext uri="{FF2B5EF4-FFF2-40B4-BE49-F238E27FC236}">
                <a16:creationId xmlns:a16="http://schemas.microsoft.com/office/drawing/2014/main" id="{BDB2239D-9087-5C4A-AC4F-9D89FA51EFAC}"/>
              </a:ext>
            </a:extLst>
          </p:cNvPr>
          <p:cNvSpPr/>
          <p:nvPr/>
        </p:nvSpPr>
        <p:spPr>
          <a:xfrm>
            <a:off x="7706987" y="2510595"/>
            <a:ext cx="407504" cy="402380"/>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E67C624F-50C7-E94C-9A8F-98C9E711B0DB}"/>
              </a:ext>
            </a:extLst>
          </p:cNvPr>
          <p:cNvSpPr/>
          <p:nvPr/>
        </p:nvSpPr>
        <p:spPr>
          <a:xfrm>
            <a:off x="5267908" y="1847689"/>
            <a:ext cx="1656184" cy="1728192"/>
          </a:xfrm>
          <a:prstGeom prst="roundRect">
            <a:avLst/>
          </a:prstGeom>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GAN</a:t>
            </a:r>
            <a:endParaRPr lang="en-US" sz="3200" b="1" dirty="0"/>
          </a:p>
        </p:txBody>
      </p:sp>
      <p:sp>
        <p:nvSpPr>
          <p:cNvPr id="69" name="TextBox 68">
            <a:extLst>
              <a:ext uri="{FF2B5EF4-FFF2-40B4-BE49-F238E27FC236}">
                <a16:creationId xmlns:a16="http://schemas.microsoft.com/office/drawing/2014/main" id="{2D6A0DE2-CB29-334A-A7A1-1F9D42968142}"/>
              </a:ext>
            </a:extLst>
          </p:cNvPr>
          <p:cNvSpPr txBox="1"/>
          <p:nvPr/>
        </p:nvSpPr>
        <p:spPr>
          <a:xfrm>
            <a:off x="2081891" y="3898696"/>
            <a:ext cx="1954381" cy="369332"/>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Original</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US" b="1" dirty="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BB360E87-E9D0-0B42-9F46-12043D04BD1B}"/>
              </a:ext>
            </a:extLst>
          </p:cNvPr>
          <p:cNvSpPr txBox="1"/>
          <p:nvPr/>
        </p:nvSpPr>
        <p:spPr>
          <a:xfrm>
            <a:off x="8169942" y="3898696"/>
            <a:ext cx="2121093" cy="369332"/>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Synthetic</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4626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err="1"/>
              <a:t>PrivSyn</a:t>
            </a:r>
            <a:r>
              <a:rPr lang="zh-CN" altLang="en-US" dirty="0"/>
              <a:t> </a:t>
            </a:r>
            <a:r>
              <a:rPr lang="en-US" altLang="zh-CN" dirty="0"/>
              <a:t>Overview</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21</a:t>
            </a:fld>
            <a:endParaRPr lang="zh-CN" altLang="en-US" dirty="0"/>
          </a:p>
        </p:txBody>
      </p:sp>
      <p:sp>
        <p:nvSpPr>
          <p:cNvPr id="20" name="Rounded Rectangle 19">
            <a:extLst>
              <a:ext uri="{FF2B5EF4-FFF2-40B4-BE49-F238E27FC236}">
                <a16:creationId xmlns:a16="http://schemas.microsoft.com/office/drawing/2014/main" id="{17D01FC1-9B47-5B45-8ECF-B7DC2CEBDBAB}"/>
              </a:ext>
            </a:extLst>
          </p:cNvPr>
          <p:cNvSpPr/>
          <p:nvPr/>
        </p:nvSpPr>
        <p:spPr>
          <a:xfrm>
            <a:off x="1236562" y="4594255"/>
            <a:ext cx="9718876" cy="1435867"/>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itchFamily="2" charset="2"/>
              <a:buChar char="v"/>
            </a:pPr>
            <a:r>
              <a:rPr lang="en-US" altLang="zh-CN" sz="2000" b="1" dirty="0">
                <a:solidFill>
                  <a:schemeClr val="tx1">
                    <a:lumMod val="95000"/>
                    <a:lumOff val="5000"/>
                  </a:schemeClr>
                </a:solidFill>
                <a:latin typeface="Arial" panose="020B0604020202020204" pitchFamily="34" charset="0"/>
                <a:cs typeface="Arial" panose="020B0604020202020204" pitchFamily="34" charset="0"/>
              </a:rPr>
              <a:t>Challenge</a:t>
            </a:r>
            <a:r>
              <a:rPr lang="zh-CN" altLang="en-US" sz="2000" b="1"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chemeClr val="tx1">
                    <a:lumMod val="95000"/>
                    <a:lumOff val="5000"/>
                  </a:schemeClr>
                </a:solidFill>
                <a:latin typeface="Arial" panose="020B0604020202020204" pitchFamily="34" charset="0"/>
                <a:cs typeface="Arial" panose="020B0604020202020204" pitchFamily="34" charset="0"/>
              </a:rPr>
              <a:t>1:</a:t>
            </a:r>
            <a:r>
              <a:rPr lang="zh-CN" altLang="en-US" sz="2000" b="1"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How</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to</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choose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set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of</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marginals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that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captures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much</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correlation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information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and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avoid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excessive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noise.</a:t>
            </a:r>
          </a:p>
          <a:p>
            <a:endParaRPr lang="en-US" altLang="zh-CN" sz="2000" dirty="0">
              <a:solidFill>
                <a:schemeClr val="tx1">
                  <a:lumMod val="95000"/>
                  <a:lumOff val="5000"/>
                </a:schemeClr>
              </a:solidFill>
              <a:latin typeface="Arial" panose="020B0604020202020204" pitchFamily="34" charset="0"/>
              <a:cs typeface="Arial" panose="020B0604020202020204" pitchFamily="34" charset="0"/>
            </a:endParaRPr>
          </a:p>
          <a:p>
            <a:pPr marL="342900" indent="-342900">
              <a:buFont typeface="Wingdings" pitchFamily="2" charset="2"/>
              <a:buChar char="v"/>
            </a:pPr>
            <a:r>
              <a:rPr lang="en-US" altLang="zh-CN" sz="2000" b="1" dirty="0">
                <a:solidFill>
                  <a:schemeClr val="tx1">
                    <a:lumMod val="95000"/>
                    <a:lumOff val="5000"/>
                  </a:schemeClr>
                </a:solidFill>
                <a:latin typeface="Arial" panose="020B0604020202020204" pitchFamily="34" charset="0"/>
                <a:cs typeface="Arial" panose="020B0604020202020204" pitchFamily="34" charset="0"/>
              </a:rPr>
              <a:t>Challenge</a:t>
            </a:r>
            <a:r>
              <a:rPr lang="zh-CN" altLang="en-US" sz="2000" b="1"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chemeClr val="tx1">
                    <a:lumMod val="95000"/>
                    <a:lumOff val="5000"/>
                  </a:schemeClr>
                </a:solidFill>
                <a:latin typeface="Arial" panose="020B0604020202020204" pitchFamily="34" charset="0"/>
                <a:cs typeface="Arial" panose="020B0604020202020204" pitchFamily="34" charset="0"/>
              </a:rPr>
              <a:t>2:</a:t>
            </a:r>
            <a:r>
              <a:rPr lang="zh-CN" altLang="en-US" sz="2000" b="1"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How</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to</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generate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synthetic</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dataset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from</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selected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marginals.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1" name="Table 20">
                <a:extLst>
                  <a:ext uri="{FF2B5EF4-FFF2-40B4-BE49-F238E27FC236}">
                    <a16:creationId xmlns:a16="http://schemas.microsoft.com/office/drawing/2014/main" id="{75D0A2F4-AAB7-B04D-B3B7-B117A5EB6E60}"/>
                  </a:ext>
                </a:extLst>
              </p:cNvPr>
              <p:cNvGraphicFramePr>
                <a:graphicFrameLocks noGrp="1"/>
              </p:cNvGraphicFramePr>
              <p:nvPr/>
            </p:nvGraphicFramePr>
            <p:xfrm>
              <a:off x="2159376"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21" name="Table 20">
                <a:extLst>
                  <a:ext uri="{FF2B5EF4-FFF2-40B4-BE49-F238E27FC236}">
                    <a16:creationId xmlns:a16="http://schemas.microsoft.com/office/drawing/2014/main" id="{75D0A2F4-AAB7-B04D-B3B7-B117A5EB6E60}"/>
                  </a:ext>
                </a:extLst>
              </p:cNvPr>
              <p:cNvGraphicFramePr>
                <a:graphicFrameLocks noGrp="1"/>
              </p:cNvGraphicFramePr>
              <p:nvPr>
                <p:extLst>
                  <p:ext uri="{D42A27DB-BD31-4B8C-83A1-F6EECF244321}">
                    <p14:modId xmlns:p14="http://schemas.microsoft.com/office/powerpoint/2010/main" val="3028093184"/>
                  </p:ext>
                </p:extLst>
              </p:nvPr>
            </p:nvGraphicFramePr>
            <p:xfrm>
              <a:off x="2159376"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7407" r="-32592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r="-2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000" r="-1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61290" r="-3226" b="-493333"/>
                          </a:stretch>
                        </a:blipFill>
                      </a:tcPr>
                    </a:tc>
                    <a:extLst>
                      <a:ext uri="{0D108BD9-81ED-4DB2-BD59-A6C34878D82A}">
                        <a16:rowId xmlns:a16="http://schemas.microsoft.com/office/drawing/2014/main" val="2777741497"/>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103448" r="-410714" b="-4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196667" r="-410714" b="-29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306897" r="-410714" b="-20689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393333" r="-410714" b="-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1" t="-510345" r="-410714" b="-344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2" name="Table 21">
                <a:extLst>
                  <a:ext uri="{FF2B5EF4-FFF2-40B4-BE49-F238E27FC236}">
                    <a16:creationId xmlns:a16="http://schemas.microsoft.com/office/drawing/2014/main" id="{3D262982-43BC-A54F-B9ED-9586424C8D1C}"/>
                  </a:ext>
                </a:extLst>
              </p:cNvPr>
              <p:cNvGraphicFramePr>
                <a:graphicFrameLocks noGrp="1"/>
              </p:cNvGraphicFramePr>
              <p:nvPr/>
            </p:nvGraphicFramePr>
            <p:xfrm>
              <a:off x="8330783"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22" name="Table 21">
                <a:extLst>
                  <a:ext uri="{FF2B5EF4-FFF2-40B4-BE49-F238E27FC236}">
                    <a16:creationId xmlns:a16="http://schemas.microsoft.com/office/drawing/2014/main" id="{3D262982-43BC-A54F-B9ED-9586424C8D1C}"/>
                  </a:ext>
                </a:extLst>
              </p:cNvPr>
              <p:cNvGraphicFramePr>
                <a:graphicFrameLocks noGrp="1"/>
              </p:cNvGraphicFramePr>
              <p:nvPr>
                <p:extLst>
                  <p:ext uri="{D42A27DB-BD31-4B8C-83A1-F6EECF244321}">
                    <p14:modId xmlns:p14="http://schemas.microsoft.com/office/powerpoint/2010/main" val="1400682094"/>
                  </p:ext>
                </p:extLst>
              </p:nvPr>
            </p:nvGraphicFramePr>
            <p:xfrm>
              <a:off x="8330783" y="1599265"/>
              <a:ext cx="1799412" cy="2225040"/>
            </p:xfrm>
            <a:graphic>
              <a:graphicData uri="http://schemas.openxmlformats.org/drawingml/2006/table">
                <a:tbl>
                  <a:tblPr firstRow="1" bandRow="1">
                    <a:tableStyleId>{2D5ABB26-0587-4C30-8999-92F81FD0307C}</a:tableStyleId>
                  </a:tblPr>
                  <a:tblGrid>
                    <a:gridCol w="350874">
                      <a:extLst>
                        <a:ext uri="{9D8B030D-6E8A-4147-A177-3AD203B41FA5}">
                          <a16:colId xmlns:a16="http://schemas.microsoft.com/office/drawing/2014/main" val="90561819"/>
                        </a:ext>
                      </a:extLst>
                    </a:gridCol>
                    <a:gridCol w="350874">
                      <a:extLst>
                        <a:ext uri="{9D8B030D-6E8A-4147-A177-3AD203B41FA5}">
                          <a16:colId xmlns:a16="http://schemas.microsoft.com/office/drawing/2014/main" val="734140280"/>
                        </a:ext>
                      </a:extLst>
                    </a:gridCol>
                    <a:gridCol w="350874">
                      <a:extLst>
                        <a:ext uri="{9D8B030D-6E8A-4147-A177-3AD203B41FA5}">
                          <a16:colId xmlns:a16="http://schemas.microsoft.com/office/drawing/2014/main" val="2365149594"/>
                        </a:ext>
                      </a:extLst>
                    </a:gridCol>
                    <a:gridCol w="350874">
                      <a:extLst>
                        <a:ext uri="{9D8B030D-6E8A-4147-A177-3AD203B41FA5}">
                          <a16:colId xmlns:a16="http://schemas.microsoft.com/office/drawing/2014/main" val="238346711"/>
                        </a:ext>
                      </a:extLst>
                    </a:gridCol>
                    <a:gridCol w="395916">
                      <a:extLst>
                        <a:ext uri="{9D8B030D-6E8A-4147-A177-3AD203B41FA5}">
                          <a16:colId xmlns:a16="http://schemas.microsoft.com/office/drawing/2014/main" val="256879973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r="-3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000" r="-2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00000" r="-114286" b="-493333"/>
                          </a:stretch>
                        </a:blipFill>
                      </a:tcPr>
                    </a:tc>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61290" r="-3226" b="-493333"/>
                          </a:stretch>
                        </a:blipFill>
                      </a:tcPr>
                    </a:tc>
                    <a:extLst>
                      <a:ext uri="{0D108BD9-81ED-4DB2-BD59-A6C34878D82A}">
                        <a16:rowId xmlns:a16="http://schemas.microsoft.com/office/drawing/2014/main" val="2777741497"/>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103448" r="-414286" b="-4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196667" r="-414286" b="-29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306897" r="-414286" b="-20689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393333" r="-414286" b="-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0840">
                    <a:tc>
                      <a:txBody>
                        <a:bodyPr/>
                        <a:lstStyle/>
                        <a:p>
                          <a:endParaRPr lang="en-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510345" r="-414286" b="-3448"/>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p:sp>
        <p:nvSpPr>
          <p:cNvPr id="23" name="Right Arrow 22">
            <a:extLst>
              <a:ext uri="{FF2B5EF4-FFF2-40B4-BE49-F238E27FC236}">
                <a16:creationId xmlns:a16="http://schemas.microsoft.com/office/drawing/2014/main" id="{24A2BBAD-B61D-B24F-88D2-7F68A0A9300D}"/>
              </a:ext>
            </a:extLst>
          </p:cNvPr>
          <p:cNvSpPr/>
          <p:nvPr/>
        </p:nvSpPr>
        <p:spPr>
          <a:xfrm>
            <a:off x="4175081" y="2510595"/>
            <a:ext cx="407504" cy="402380"/>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CBBBD0A6-D483-8B44-8D8E-76510BB8845A}"/>
              </a:ext>
            </a:extLst>
          </p:cNvPr>
          <p:cNvSpPr/>
          <p:nvPr/>
        </p:nvSpPr>
        <p:spPr>
          <a:xfrm>
            <a:off x="7706987" y="2510595"/>
            <a:ext cx="407504" cy="402380"/>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A264C27E-E2E6-574E-BBA3-D0EBC76463C2}"/>
                  </a:ext>
                </a:extLst>
              </p:cNvPr>
              <p:cNvGraphicFramePr>
                <a:graphicFrameLocks noGrp="1"/>
              </p:cNvGraphicFramePr>
              <p:nvPr/>
            </p:nvGraphicFramePr>
            <p:xfrm>
              <a:off x="5277762" y="1641565"/>
              <a:ext cx="1734048" cy="365760"/>
            </p:xfrm>
            <a:graphic>
              <a:graphicData uri="http://schemas.openxmlformats.org/drawingml/2006/table">
                <a:tbl>
                  <a:tblPr firstRow="1" bandRow="1"/>
                  <a:tblGrid>
                    <a:gridCol w="432021">
                      <a:extLst>
                        <a:ext uri="{9D8B030D-6E8A-4147-A177-3AD203B41FA5}">
                          <a16:colId xmlns:a16="http://schemas.microsoft.com/office/drawing/2014/main" val="20000"/>
                        </a:ext>
                      </a:extLst>
                    </a:gridCol>
                    <a:gridCol w="427383">
                      <a:extLst>
                        <a:ext uri="{9D8B030D-6E8A-4147-A177-3AD203B41FA5}">
                          <a16:colId xmlns:a16="http://schemas.microsoft.com/office/drawing/2014/main" val="20001"/>
                        </a:ext>
                      </a:extLst>
                    </a:gridCol>
                    <a:gridCol w="467139">
                      <a:extLst>
                        <a:ext uri="{9D8B030D-6E8A-4147-A177-3AD203B41FA5}">
                          <a16:colId xmlns:a16="http://schemas.microsoft.com/office/drawing/2014/main" val="20002"/>
                        </a:ext>
                      </a:extLst>
                    </a:gridCol>
                    <a:gridCol w="407505">
                      <a:extLst>
                        <a:ext uri="{9D8B030D-6E8A-4147-A177-3AD203B41FA5}">
                          <a16:colId xmlns:a16="http://schemas.microsoft.com/office/drawing/2014/main" val="20003"/>
                        </a:ext>
                      </a:extLst>
                    </a:gridCol>
                  </a:tblGrid>
                  <a:tr h="3657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charset="0"/>
                                      </a:rPr>
                                      <m:t>1</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2</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3</m:t>
                                    </m:r>
                                  </m:sub>
                                </m:sSub>
                              </m:oMath>
                            </m:oMathPara>
                          </a14:m>
                          <a:endParaRPr lang="en-US"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4</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26" name="Table 25">
                <a:extLst>
                  <a:ext uri="{FF2B5EF4-FFF2-40B4-BE49-F238E27FC236}">
                    <a16:creationId xmlns:a16="http://schemas.microsoft.com/office/drawing/2014/main" id="{A264C27E-E2E6-574E-BBA3-D0EBC76463C2}"/>
                  </a:ext>
                </a:extLst>
              </p:cNvPr>
              <p:cNvGraphicFramePr>
                <a:graphicFrameLocks noGrp="1"/>
              </p:cNvGraphicFramePr>
              <p:nvPr>
                <p:extLst>
                  <p:ext uri="{D42A27DB-BD31-4B8C-83A1-F6EECF244321}">
                    <p14:modId xmlns:p14="http://schemas.microsoft.com/office/powerpoint/2010/main" val="357204460"/>
                  </p:ext>
                </p:extLst>
              </p:nvPr>
            </p:nvGraphicFramePr>
            <p:xfrm>
              <a:off x="5277762" y="1641565"/>
              <a:ext cx="1734048" cy="365760"/>
            </p:xfrm>
            <a:graphic>
              <a:graphicData uri="http://schemas.openxmlformats.org/drawingml/2006/table">
                <a:tbl>
                  <a:tblPr firstRow="1" bandRow="1"/>
                  <a:tblGrid>
                    <a:gridCol w="432021">
                      <a:extLst>
                        <a:ext uri="{9D8B030D-6E8A-4147-A177-3AD203B41FA5}">
                          <a16:colId xmlns:a16="http://schemas.microsoft.com/office/drawing/2014/main" val="20000"/>
                        </a:ext>
                      </a:extLst>
                    </a:gridCol>
                    <a:gridCol w="427383">
                      <a:extLst>
                        <a:ext uri="{9D8B030D-6E8A-4147-A177-3AD203B41FA5}">
                          <a16:colId xmlns:a16="http://schemas.microsoft.com/office/drawing/2014/main" val="20001"/>
                        </a:ext>
                      </a:extLst>
                    </a:gridCol>
                    <a:gridCol w="467139">
                      <a:extLst>
                        <a:ext uri="{9D8B030D-6E8A-4147-A177-3AD203B41FA5}">
                          <a16:colId xmlns:a16="http://schemas.microsoft.com/office/drawing/2014/main" val="20002"/>
                        </a:ext>
                      </a:extLst>
                    </a:gridCol>
                    <a:gridCol w="407505">
                      <a:extLst>
                        <a:ext uri="{9D8B030D-6E8A-4147-A177-3AD203B41FA5}">
                          <a16:colId xmlns:a16="http://schemas.microsoft.com/office/drawing/2014/main" val="20003"/>
                        </a:ext>
                      </a:extLst>
                    </a:gridCol>
                  </a:tblGrid>
                  <a:tr h="365760">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2941" t="-3333" r="-308824"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102941" t="-3333" r="-208824"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181579" t="-3333" r="-86842"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334375" t="-3333" r="-3125" b="-333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7" name="Table 26">
                <a:extLst>
                  <a:ext uri="{FF2B5EF4-FFF2-40B4-BE49-F238E27FC236}">
                    <a16:creationId xmlns:a16="http://schemas.microsoft.com/office/drawing/2014/main" id="{0D96CD8F-E56E-964E-9377-3597F5C82DB9}"/>
                  </a:ext>
                </a:extLst>
              </p:cNvPr>
              <p:cNvGraphicFramePr>
                <a:graphicFrameLocks noGrp="1"/>
              </p:cNvGraphicFramePr>
              <p:nvPr/>
            </p:nvGraphicFramePr>
            <p:xfrm>
              <a:off x="5277762" y="2092315"/>
              <a:ext cx="1734048" cy="365760"/>
            </p:xfrm>
            <a:graphic>
              <a:graphicData uri="http://schemas.openxmlformats.org/drawingml/2006/table">
                <a:tbl>
                  <a:tblPr firstRow="1" bandRow="1"/>
                  <a:tblGrid>
                    <a:gridCol w="432021">
                      <a:extLst>
                        <a:ext uri="{9D8B030D-6E8A-4147-A177-3AD203B41FA5}">
                          <a16:colId xmlns:a16="http://schemas.microsoft.com/office/drawing/2014/main" val="20000"/>
                        </a:ext>
                      </a:extLst>
                    </a:gridCol>
                    <a:gridCol w="427383">
                      <a:extLst>
                        <a:ext uri="{9D8B030D-6E8A-4147-A177-3AD203B41FA5}">
                          <a16:colId xmlns:a16="http://schemas.microsoft.com/office/drawing/2014/main" val="20001"/>
                        </a:ext>
                      </a:extLst>
                    </a:gridCol>
                    <a:gridCol w="467139">
                      <a:extLst>
                        <a:ext uri="{9D8B030D-6E8A-4147-A177-3AD203B41FA5}">
                          <a16:colId xmlns:a16="http://schemas.microsoft.com/office/drawing/2014/main" val="20002"/>
                        </a:ext>
                      </a:extLst>
                    </a:gridCol>
                    <a:gridCol w="407505">
                      <a:extLst>
                        <a:ext uri="{9D8B030D-6E8A-4147-A177-3AD203B41FA5}">
                          <a16:colId xmlns:a16="http://schemas.microsoft.com/office/drawing/2014/main" val="20003"/>
                        </a:ext>
                      </a:extLst>
                    </a:gridCol>
                  </a:tblGrid>
                  <a:tr h="3657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2</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4</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5</m:t>
                                    </m:r>
                                  </m:sub>
                                </m:sSub>
                              </m:oMath>
                            </m:oMathPara>
                          </a14:m>
                          <a:endParaRPr lang="en-US"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6</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27" name="Table 26">
                <a:extLst>
                  <a:ext uri="{FF2B5EF4-FFF2-40B4-BE49-F238E27FC236}">
                    <a16:creationId xmlns:a16="http://schemas.microsoft.com/office/drawing/2014/main" id="{0D96CD8F-E56E-964E-9377-3597F5C82DB9}"/>
                  </a:ext>
                </a:extLst>
              </p:cNvPr>
              <p:cNvGraphicFramePr>
                <a:graphicFrameLocks noGrp="1"/>
              </p:cNvGraphicFramePr>
              <p:nvPr>
                <p:extLst>
                  <p:ext uri="{D42A27DB-BD31-4B8C-83A1-F6EECF244321}">
                    <p14:modId xmlns:p14="http://schemas.microsoft.com/office/powerpoint/2010/main" val="2497774163"/>
                  </p:ext>
                </p:extLst>
              </p:nvPr>
            </p:nvGraphicFramePr>
            <p:xfrm>
              <a:off x="5277762" y="2092315"/>
              <a:ext cx="1734048" cy="365760"/>
            </p:xfrm>
            <a:graphic>
              <a:graphicData uri="http://schemas.openxmlformats.org/drawingml/2006/table">
                <a:tbl>
                  <a:tblPr firstRow="1" bandRow="1"/>
                  <a:tblGrid>
                    <a:gridCol w="432021">
                      <a:extLst>
                        <a:ext uri="{9D8B030D-6E8A-4147-A177-3AD203B41FA5}">
                          <a16:colId xmlns:a16="http://schemas.microsoft.com/office/drawing/2014/main" val="20000"/>
                        </a:ext>
                      </a:extLst>
                    </a:gridCol>
                    <a:gridCol w="427383">
                      <a:extLst>
                        <a:ext uri="{9D8B030D-6E8A-4147-A177-3AD203B41FA5}">
                          <a16:colId xmlns:a16="http://schemas.microsoft.com/office/drawing/2014/main" val="20001"/>
                        </a:ext>
                      </a:extLst>
                    </a:gridCol>
                    <a:gridCol w="467139">
                      <a:extLst>
                        <a:ext uri="{9D8B030D-6E8A-4147-A177-3AD203B41FA5}">
                          <a16:colId xmlns:a16="http://schemas.microsoft.com/office/drawing/2014/main" val="20002"/>
                        </a:ext>
                      </a:extLst>
                    </a:gridCol>
                    <a:gridCol w="407505">
                      <a:extLst>
                        <a:ext uri="{9D8B030D-6E8A-4147-A177-3AD203B41FA5}">
                          <a16:colId xmlns:a16="http://schemas.microsoft.com/office/drawing/2014/main" val="20003"/>
                        </a:ext>
                      </a:extLst>
                    </a:gridCol>
                  </a:tblGrid>
                  <a:tr h="365760">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6"/>
                          <a:stretch>
                            <a:fillRect l="-2941" r="-308824"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6"/>
                          <a:stretch>
                            <a:fillRect l="-102941" r="-208824"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6"/>
                          <a:stretch>
                            <a:fillRect l="-181579" r="-86842"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6"/>
                          <a:stretch>
                            <a:fillRect l="-334375" r="-3125" b="-333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A6235F68-4758-CA4F-953A-0A8687DB841F}"/>
                  </a:ext>
                </a:extLst>
              </p:cNvPr>
              <p:cNvGraphicFramePr>
                <a:graphicFrameLocks noGrp="1"/>
              </p:cNvGraphicFramePr>
              <p:nvPr/>
            </p:nvGraphicFramePr>
            <p:xfrm>
              <a:off x="5277762" y="2536310"/>
              <a:ext cx="1734048" cy="365760"/>
            </p:xfrm>
            <a:graphic>
              <a:graphicData uri="http://schemas.openxmlformats.org/drawingml/2006/table">
                <a:tbl>
                  <a:tblPr firstRow="1" bandRow="1"/>
                  <a:tblGrid>
                    <a:gridCol w="432021">
                      <a:extLst>
                        <a:ext uri="{9D8B030D-6E8A-4147-A177-3AD203B41FA5}">
                          <a16:colId xmlns:a16="http://schemas.microsoft.com/office/drawing/2014/main" val="20000"/>
                        </a:ext>
                      </a:extLst>
                    </a:gridCol>
                    <a:gridCol w="427383">
                      <a:extLst>
                        <a:ext uri="{9D8B030D-6E8A-4147-A177-3AD203B41FA5}">
                          <a16:colId xmlns:a16="http://schemas.microsoft.com/office/drawing/2014/main" val="20001"/>
                        </a:ext>
                      </a:extLst>
                    </a:gridCol>
                    <a:gridCol w="467139">
                      <a:extLst>
                        <a:ext uri="{9D8B030D-6E8A-4147-A177-3AD203B41FA5}">
                          <a16:colId xmlns:a16="http://schemas.microsoft.com/office/drawing/2014/main" val="20002"/>
                        </a:ext>
                      </a:extLst>
                    </a:gridCol>
                    <a:gridCol w="407505">
                      <a:extLst>
                        <a:ext uri="{9D8B030D-6E8A-4147-A177-3AD203B41FA5}">
                          <a16:colId xmlns:a16="http://schemas.microsoft.com/office/drawing/2014/main" val="20003"/>
                        </a:ext>
                      </a:extLst>
                    </a:gridCol>
                  </a:tblGrid>
                  <a:tr h="3657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4</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6</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7</m:t>
                                    </m:r>
                                  </m:sub>
                                </m:sSub>
                              </m:oMath>
                            </m:oMathPara>
                          </a14:m>
                          <a:endParaRPr lang="en-US"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8</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28" name="Table 27">
                <a:extLst>
                  <a:ext uri="{FF2B5EF4-FFF2-40B4-BE49-F238E27FC236}">
                    <a16:creationId xmlns:a16="http://schemas.microsoft.com/office/drawing/2014/main" id="{A6235F68-4758-CA4F-953A-0A8687DB841F}"/>
                  </a:ext>
                </a:extLst>
              </p:cNvPr>
              <p:cNvGraphicFramePr>
                <a:graphicFrameLocks noGrp="1"/>
              </p:cNvGraphicFramePr>
              <p:nvPr>
                <p:extLst>
                  <p:ext uri="{D42A27DB-BD31-4B8C-83A1-F6EECF244321}">
                    <p14:modId xmlns:p14="http://schemas.microsoft.com/office/powerpoint/2010/main" val="3094971030"/>
                  </p:ext>
                </p:extLst>
              </p:nvPr>
            </p:nvGraphicFramePr>
            <p:xfrm>
              <a:off x="5277762" y="2536310"/>
              <a:ext cx="1734048" cy="365760"/>
            </p:xfrm>
            <a:graphic>
              <a:graphicData uri="http://schemas.openxmlformats.org/drawingml/2006/table">
                <a:tbl>
                  <a:tblPr firstRow="1" bandRow="1"/>
                  <a:tblGrid>
                    <a:gridCol w="432021">
                      <a:extLst>
                        <a:ext uri="{9D8B030D-6E8A-4147-A177-3AD203B41FA5}">
                          <a16:colId xmlns:a16="http://schemas.microsoft.com/office/drawing/2014/main" val="20000"/>
                        </a:ext>
                      </a:extLst>
                    </a:gridCol>
                    <a:gridCol w="427383">
                      <a:extLst>
                        <a:ext uri="{9D8B030D-6E8A-4147-A177-3AD203B41FA5}">
                          <a16:colId xmlns:a16="http://schemas.microsoft.com/office/drawing/2014/main" val="20001"/>
                        </a:ext>
                      </a:extLst>
                    </a:gridCol>
                    <a:gridCol w="467139">
                      <a:extLst>
                        <a:ext uri="{9D8B030D-6E8A-4147-A177-3AD203B41FA5}">
                          <a16:colId xmlns:a16="http://schemas.microsoft.com/office/drawing/2014/main" val="20002"/>
                        </a:ext>
                      </a:extLst>
                    </a:gridCol>
                    <a:gridCol w="407505">
                      <a:extLst>
                        <a:ext uri="{9D8B030D-6E8A-4147-A177-3AD203B41FA5}">
                          <a16:colId xmlns:a16="http://schemas.microsoft.com/office/drawing/2014/main" val="20003"/>
                        </a:ext>
                      </a:extLst>
                    </a:gridCol>
                  </a:tblGrid>
                  <a:tr h="365760">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l="-2941" r="-308824"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l="-102941" r="-208824"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l="-181579" r="-86842"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l="-334375" r="-3125" b="-333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6" name="Table 35">
                <a:extLst>
                  <a:ext uri="{FF2B5EF4-FFF2-40B4-BE49-F238E27FC236}">
                    <a16:creationId xmlns:a16="http://schemas.microsoft.com/office/drawing/2014/main" id="{07BE2173-7B37-E14B-BE3F-28C51E6D66B5}"/>
                  </a:ext>
                </a:extLst>
              </p:cNvPr>
              <p:cNvGraphicFramePr>
                <a:graphicFrameLocks noGrp="1"/>
              </p:cNvGraphicFramePr>
              <p:nvPr/>
            </p:nvGraphicFramePr>
            <p:xfrm>
              <a:off x="5277762" y="3223021"/>
              <a:ext cx="1734048" cy="365760"/>
            </p:xfrm>
            <a:graphic>
              <a:graphicData uri="http://schemas.openxmlformats.org/drawingml/2006/table">
                <a:tbl>
                  <a:tblPr firstRow="1" bandRow="1"/>
                  <a:tblGrid>
                    <a:gridCol w="432021">
                      <a:extLst>
                        <a:ext uri="{9D8B030D-6E8A-4147-A177-3AD203B41FA5}">
                          <a16:colId xmlns:a16="http://schemas.microsoft.com/office/drawing/2014/main" val="20000"/>
                        </a:ext>
                      </a:extLst>
                    </a:gridCol>
                    <a:gridCol w="427383">
                      <a:extLst>
                        <a:ext uri="{9D8B030D-6E8A-4147-A177-3AD203B41FA5}">
                          <a16:colId xmlns:a16="http://schemas.microsoft.com/office/drawing/2014/main" val="20001"/>
                        </a:ext>
                      </a:extLst>
                    </a:gridCol>
                    <a:gridCol w="467139">
                      <a:extLst>
                        <a:ext uri="{9D8B030D-6E8A-4147-A177-3AD203B41FA5}">
                          <a16:colId xmlns:a16="http://schemas.microsoft.com/office/drawing/2014/main" val="20002"/>
                        </a:ext>
                      </a:extLst>
                    </a:gridCol>
                    <a:gridCol w="407505">
                      <a:extLst>
                        <a:ext uri="{9D8B030D-6E8A-4147-A177-3AD203B41FA5}">
                          <a16:colId xmlns:a16="http://schemas.microsoft.com/office/drawing/2014/main" val="20003"/>
                        </a:ext>
                      </a:extLst>
                    </a:gridCol>
                  </a:tblGrid>
                  <a:tr h="3657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3</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5</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8</m:t>
                                    </m:r>
                                  </m:sub>
                                </m:sSub>
                              </m:oMath>
                            </m:oMathPara>
                          </a14:m>
                          <a:endParaRPr lang="en-US"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9</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36" name="Table 35">
                <a:extLst>
                  <a:ext uri="{FF2B5EF4-FFF2-40B4-BE49-F238E27FC236}">
                    <a16:creationId xmlns:a16="http://schemas.microsoft.com/office/drawing/2014/main" id="{07BE2173-7B37-E14B-BE3F-28C51E6D66B5}"/>
                  </a:ext>
                </a:extLst>
              </p:cNvPr>
              <p:cNvGraphicFramePr>
                <a:graphicFrameLocks noGrp="1"/>
              </p:cNvGraphicFramePr>
              <p:nvPr>
                <p:extLst>
                  <p:ext uri="{D42A27DB-BD31-4B8C-83A1-F6EECF244321}">
                    <p14:modId xmlns:p14="http://schemas.microsoft.com/office/powerpoint/2010/main" val="2302925030"/>
                  </p:ext>
                </p:extLst>
              </p:nvPr>
            </p:nvGraphicFramePr>
            <p:xfrm>
              <a:off x="5277762" y="3223021"/>
              <a:ext cx="1734048" cy="365760"/>
            </p:xfrm>
            <a:graphic>
              <a:graphicData uri="http://schemas.openxmlformats.org/drawingml/2006/table">
                <a:tbl>
                  <a:tblPr firstRow="1" bandRow="1"/>
                  <a:tblGrid>
                    <a:gridCol w="432021">
                      <a:extLst>
                        <a:ext uri="{9D8B030D-6E8A-4147-A177-3AD203B41FA5}">
                          <a16:colId xmlns:a16="http://schemas.microsoft.com/office/drawing/2014/main" val="20000"/>
                        </a:ext>
                      </a:extLst>
                    </a:gridCol>
                    <a:gridCol w="427383">
                      <a:extLst>
                        <a:ext uri="{9D8B030D-6E8A-4147-A177-3AD203B41FA5}">
                          <a16:colId xmlns:a16="http://schemas.microsoft.com/office/drawing/2014/main" val="20001"/>
                        </a:ext>
                      </a:extLst>
                    </a:gridCol>
                    <a:gridCol w="467139">
                      <a:extLst>
                        <a:ext uri="{9D8B030D-6E8A-4147-A177-3AD203B41FA5}">
                          <a16:colId xmlns:a16="http://schemas.microsoft.com/office/drawing/2014/main" val="20002"/>
                        </a:ext>
                      </a:extLst>
                    </a:gridCol>
                    <a:gridCol w="407505">
                      <a:extLst>
                        <a:ext uri="{9D8B030D-6E8A-4147-A177-3AD203B41FA5}">
                          <a16:colId xmlns:a16="http://schemas.microsoft.com/office/drawing/2014/main" val="20003"/>
                        </a:ext>
                      </a:extLst>
                    </a:gridCol>
                  </a:tblGrid>
                  <a:tr h="365760">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8"/>
                          <a:stretch>
                            <a:fillRect l="-2941" t="-3333" r="-308824"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8"/>
                          <a:stretch>
                            <a:fillRect l="-102941" t="-3333" r="-208824"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8"/>
                          <a:stretch>
                            <a:fillRect l="-181579" t="-3333" r="-86842" b="-3333"/>
                          </a:stretch>
                        </a:blipFill>
                      </a:tcPr>
                    </a:tc>
                    <a:tc>
                      <a:txBody>
                        <a:bodyPr/>
                        <a:lstStyle/>
                        <a:p>
                          <a:endParaRPr lang="en-CN"/>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8"/>
                          <a:stretch>
                            <a:fillRect l="-334375" t="-3333" r="-3125" b="-3333"/>
                          </a:stretch>
                        </a:blipFill>
                      </a:tcPr>
                    </a:tc>
                    <a:extLst>
                      <a:ext uri="{0D108BD9-81ED-4DB2-BD59-A6C34878D82A}">
                        <a16:rowId xmlns:a16="http://schemas.microsoft.com/office/drawing/2014/main" val="10000"/>
                      </a:ext>
                    </a:extLst>
                  </a:tr>
                </a:tbl>
              </a:graphicData>
            </a:graphic>
          </p:graphicFrame>
        </mc:Fallback>
      </mc:AlternateContent>
      <p:sp>
        <p:nvSpPr>
          <p:cNvPr id="37" name="Rectangle 36">
            <a:extLst>
              <a:ext uri="{FF2B5EF4-FFF2-40B4-BE49-F238E27FC236}">
                <a16:creationId xmlns:a16="http://schemas.microsoft.com/office/drawing/2014/main" id="{08B54388-0F6B-7340-B688-EEF9BCA52AC8}"/>
              </a:ext>
            </a:extLst>
          </p:cNvPr>
          <p:cNvSpPr/>
          <p:nvPr/>
        </p:nvSpPr>
        <p:spPr>
          <a:xfrm>
            <a:off x="5163106" y="1521759"/>
            <a:ext cx="1963359" cy="2225040"/>
          </a:xfrm>
          <a:prstGeom prst="rect">
            <a:avLst/>
          </a:prstGeom>
          <a:noFill/>
          <a:ln w="28575">
            <a:solidFill>
              <a:srgbClr val="1922D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69AACD8-EEAD-0849-A9B5-9009562C8B43}"/>
              </a:ext>
            </a:extLst>
          </p:cNvPr>
          <p:cNvSpPr txBox="1"/>
          <p:nvPr/>
        </p:nvSpPr>
        <p:spPr>
          <a:xfrm>
            <a:off x="5566348" y="3793111"/>
            <a:ext cx="1261884"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Marginals</a:t>
            </a:r>
            <a:endParaRPr lang="en-US" b="1"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2868590-0B46-004B-9B2F-21E48CCBD07C}"/>
              </a:ext>
            </a:extLst>
          </p:cNvPr>
          <p:cNvSpPr txBox="1"/>
          <p:nvPr/>
        </p:nvSpPr>
        <p:spPr>
          <a:xfrm>
            <a:off x="2081891" y="3898696"/>
            <a:ext cx="1954381" cy="369332"/>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Original</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US" b="1"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5419F6A4-C036-8748-9A46-E640861C21C3}"/>
              </a:ext>
            </a:extLst>
          </p:cNvPr>
          <p:cNvSpPr txBox="1"/>
          <p:nvPr/>
        </p:nvSpPr>
        <p:spPr>
          <a:xfrm>
            <a:off x="8169942" y="3898696"/>
            <a:ext cx="2121093" cy="369332"/>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Synthetic</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399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Marginal</a:t>
            </a:r>
            <a:r>
              <a:rPr lang="zh-CN" altLang="en-US" dirty="0"/>
              <a:t> </a:t>
            </a:r>
            <a:r>
              <a:rPr lang="en-US" altLang="zh-CN" dirty="0"/>
              <a:t>Selection:</a:t>
            </a:r>
            <a:r>
              <a:rPr lang="zh-CN" altLang="en-US" dirty="0"/>
              <a:t> </a:t>
            </a:r>
            <a:r>
              <a:rPr lang="en-US" altLang="zh-CN" dirty="0" err="1"/>
              <a:t>DenseMarg</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22</a:t>
            </a:fld>
            <a:endParaRPr lang="zh-CN" altLang="en-US" dirty="0"/>
          </a:p>
        </p:txBody>
      </p:sp>
      <p:sp>
        <p:nvSpPr>
          <p:cNvPr id="4" name="TextBox 3">
            <a:extLst>
              <a:ext uri="{FF2B5EF4-FFF2-40B4-BE49-F238E27FC236}">
                <a16:creationId xmlns:a16="http://schemas.microsoft.com/office/drawing/2014/main" id="{85542C5F-701A-594F-97D5-8AC806AB466B}"/>
              </a:ext>
            </a:extLst>
          </p:cNvPr>
          <p:cNvSpPr txBox="1"/>
          <p:nvPr/>
        </p:nvSpPr>
        <p:spPr>
          <a:xfrm>
            <a:off x="598712" y="914395"/>
            <a:ext cx="8419036" cy="1789401"/>
          </a:xfrm>
          <a:prstGeom prst="rect">
            <a:avLst/>
          </a:prstGeom>
          <a:noFill/>
        </p:spPr>
        <p:txBody>
          <a:bodyPr wrap="none" rtlCol="0">
            <a:spAutoFit/>
          </a:bodyPr>
          <a:lstStyle/>
          <a:p>
            <a:pPr marL="285750" indent="-285750">
              <a:lnSpc>
                <a:spcPct val="150000"/>
              </a:lnSpc>
              <a:buFont typeface="Wingdings" pitchFamily="2" charset="2"/>
              <a:buChar char="q"/>
            </a:pPr>
            <a:r>
              <a:rPr lang="zh-CN" altLang="en-US" sz="2800" dirty="0"/>
              <a:t> </a:t>
            </a:r>
            <a:r>
              <a:rPr lang="en-US" altLang="zh-CN" sz="2800" b="1" dirty="0"/>
              <a:t>Example</a:t>
            </a:r>
          </a:p>
          <a:p>
            <a:pPr marL="742950" lvl="1" indent="-285750">
              <a:lnSpc>
                <a:spcPct val="150000"/>
              </a:lnSpc>
              <a:buFont typeface="Wingdings" pitchFamily="2" charset="2"/>
              <a:buChar char="v"/>
            </a:pPr>
            <a:r>
              <a:rPr lang="zh-CN" altLang="en-US" sz="2400" dirty="0"/>
              <a:t> </a:t>
            </a:r>
            <a:r>
              <a:rPr lang="en-US" altLang="zh-CN" sz="2400" dirty="0"/>
              <a:t>Attributes:</a:t>
            </a:r>
            <a:r>
              <a:rPr lang="zh-CN" altLang="en-US" sz="2400" dirty="0"/>
              <a:t> </a:t>
            </a:r>
            <a:r>
              <a:rPr lang="en-US" altLang="zh-CN" sz="2400" dirty="0"/>
              <a:t>a</a:t>
            </a:r>
            <a:r>
              <a:rPr lang="zh-CN" altLang="en-US" sz="2400" dirty="0"/>
              <a:t> </a:t>
            </a:r>
            <a:r>
              <a:rPr lang="en-US" altLang="zh-CN" sz="2400" dirty="0"/>
              <a:t>b</a:t>
            </a:r>
            <a:r>
              <a:rPr lang="zh-CN" altLang="en-US" sz="2400" dirty="0"/>
              <a:t> </a:t>
            </a:r>
            <a:r>
              <a:rPr lang="en-US" altLang="zh-CN" sz="2400" dirty="0"/>
              <a:t>c</a:t>
            </a:r>
            <a:r>
              <a:rPr lang="zh-CN" altLang="en-US" sz="2400" dirty="0"/>
              <a:t> </a:t>
            </a:r>
            <a:r>
              <a:rPr lang="en-US" altLang="zh-CN" sz="2400" dirty="0"/>
              <a:t>d</a:t>
            </a:r>
          </a:p>
          <a:p>
            <a:pPr marL="742950" lvl="1" indent="-285750">
              <a:lnSpc>
                <a:spcPct val="150000"/>
              </a:lnSpc>
              <a:buFont typeface="Wingdings" pitchFamily="2" charset="2"/>
              <a:buChar char="v"/>
            </a:pPr>
            <a:r>
              <a:rPr lang="zh-CN" altLang="en-US" sz="2400" dirty="0"/>
              <a:t> </a:t>
            </a:r>
            <a:r>
              <a:rPr lang="en-US" altLang="zh-CN" sz="2400" dirty="0"/>
              <a:t>All</a:t>
            </a:r>
            <a:r>
              <a:rPr lang="zh-CN" altLang="en-US" sz="2400" dirty="0"/>
              <a:t> </a:t>
            </a:r>
            <a:r>
              <a:rPr lang="en-US" altLang="zh-CN" sz="2400" dirty="0"/>
              <a:t>two-way</a:t>
            </a:r>
            <a:r>
              <a:rPr lang="zh-CN" altLang="en-US" sz="2400" dirty="0"/>
              <a:t> </a:t>
            </a:r>
            <a:r>
              <a:rPr lang="en-US" altLang="zh-CN" sz="2400" dirty="0"/>
              <a:t>marginals:</a:t>
            </a:r>
            <a:r>
              <a:rPr lang="zh-CN" altLang="en-US" sz="2400" dirty="0"/>
              <a:t> </a:t>
            </a:r>
            <a:r>
              <a:rPr lang="en-US" altLang="zh-CN" sz="2400" dirty="0"/>
              <a:t>(a,</a:t>
            </a:r>
            <a:r>
              <a:rPr lang="zh-CN" altLang="en-US" sz="2400" dirty="0"/>
              <a:t> </a:t>
            </a:r>
            <a:r>
              <a:rPr lang="en-US" altLang="zh-CN" sz="2400" dirty="0"/>
              <a:t>b),</a:t>
            </a:r>
            <a:r>
              <a:rPr lang="zh-CN" altLang="en-US" sz="2400" dirty="0"/>
              <a:t> </a:t>
            </a:r>
            <a:r>
              <a:rPr lang="en-US" altLang="zh-CN" sz="2400" dirty="0"/>
              <a:t>(a,</a:t>
            </a:r>
            <a:r>
              <a:rPr lang="zh-CN" altLang="en-US" sz="2400" dirty="0"/>
              <a:t> </a:t>
            </a:r>
            <a:r>
              <a:rPr lang="en-US" altLang="zh-CN" sz="2400" dirty="0"/>
              <a:t>c),</a:t>
            </a:r>
            <a:r>
              <a:rPr lang="zh-CN" altLang="en-US" sz="2400" dirty="0"/>
              <a:t> </a:t>
            </a:r>
            <a:r>
              <a:rPr lang="en-US" altLang="zh-CN" sz="2400" dirty="0"/>
              <a:t>(a,</a:t>
            </a:r>
            <a:r>
              <a:rPr lang="zh-CN" altLang="en-US" sz="2400" dirty="0"/>
              <a:t> </a:t>
            </a:r>
            <a:r>
              <a:rPr lang="en-US" altLang="zh-CN" sz="2400" dirty="0"/>
              <a:t>d),</a:t>
            </a:r>
            <a:r>
              <a:rPr lang="zh-CN" altLang="en-US" sz="2400" dirty="0"/>
              <a:t> </a:t>
            </a:r>
            <a:r>
              <a:rPr lang="en-US" altLang="zh-CN" sz="2400" dirty="0"/>
              <a:t>(b,</a:t>
            </a:r>
            <a:r>
              <a:rPr lang="zh-CN" altLang="en-US" sz="2400" dirty="0"/>
              <a:t> </a:t>
            </a:r>
            <a:r>
              <a:rPr lang="en-US" altLang="zh-CN" sz="2400" dirty="0"/>
              <a:t>c),</a:t>
            </a:r>
            <a:r>
              <a:rPr lang="zh-CN" altLang="en-US" sz="2400" dirty="0"/>
              <a:t> </a:t>
            </a:r>
            <a:r>
              <a:rPr lang="en-US" altLang="zh-CN" sz="2400" dirty="0"/>
              <a:t>(b,</a:t>
            </a:r>
            <a:r>
              <a:rPr lang="zh-CN" altLang="en-US" sz="2400" dirty="0"/>
              <a:t> </a:t>
            </a:r>
            <a:r>
              <a:rPr lang="en-US" altLang="zh-CN" sz="2400" dirty="0"/>
              <a:t>d),</a:t>
            </a:r>
            <a:r>
              <a:rPr lang="zh-CN" altLang="en-US" sz="2400" dirty="0"/>
              <a:t> </a:t>
            </a:r>
            <a:r>
              <a:rPr lang="en-US" altLang="zh-CN" sz="2400" dirty="0"/>
              <a:t>(c,</a:t>
            </a:r>
            <a:r>
              <a:rPr lang="zh-CN" altLang="en-US" sz="2400" dirty="0"/>
              <a:t> </a:t>
            </a:r>
            <a:r>
              <a:rPr lang="en-US" altLang="zh-CN" sz="2400" dirty="0"/>
              <a:t>d)</a:t>
            </a:r>
            <a:endParaRPr lang="en-US" sz="2400" dirty="0"/>
          </a:p>
        </p:txBody>
      </p:sp>
      <p:grpSp>
        <p:nvGrpSpPr>
          <p:cNvPr id="8" name="Group 7">
            <a:extLst>
              <a:ext uri="{FF2B5EF4-FFF2-40B4-BE49-F238E27FC236}">
                <a16:creationId xmlns:a16="http://schemas.microsoft.com/office/drawing/2014/main" id="{0C27D708-0C27-DF49-82B8-6F4BB5146389}"/>
              </a:ext>
            </a:extLst>
          </p:cNvPr>
          <p:cNvGrpSpPr/>
          <p:nvPr/>
        </p:nvGrpSpPr>
        <p:grpSpPr>
          <a:xfrm>
            <a:off x="7119255" y="2977972"/>
            <a:ext cx="4551246" cy="1548043"/>
            <a:chOff x="1163898" y="2843995"/>
            <a:chExt cx="4551246" cy="1548043"/>
          </a:xfrm>
        </p:grpSpPr>
        <p:sp>
          <p:nvSpPr>
            <p:cNvPr id="3" name="Rounded Rectangle 2">
              <a:extLst>
                <a:ext uri="{FF2B5EF4-FFF2-40B4-BE49-F238E27FC236}">
                  <a16:creationId xmlns:a16="http://schemas.microsoft.com/office/drawing/2014/main" id="{B913C2CC-E6F1-9F47-8F3A-5375492E1BDD}"/>
                </a:ext>
              </a:extLst>
            </p:cNvPr>
            <p:cNvSpPr/>
            <p:nvPr/>
          </p:nvSpPr>
          <p:spPr>
            <a:xfrm>
              <a:off x="1240963" y="2843995"/>
              <a:ext cx="4376066" cy="603951"/>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cs typeface="Arial" panose="020B0604020202020204" pitchFamily="34" charset="0"/>
                </a:rPr>
                <a:t>Dependency</a:t>
              </a:r>
              <a:r>
                <a:rPr lang="zh-CN" altLang="en-US" sz="2000" b="1" dirty="0">
                  <a:solidFill>
                    <a:schemeClr val="tx1"/>
                  </a:solidFill>
                  <a:latin typeface="Arial" panose="020B0604020202020204" pitchFamily="34" charset="0"/>
                  <a:cs typeface="Arial" panose="020B0604020202020204" pitchFamily="34" charset="0"/>
                </a:rPr>
                <a:t> </a:t>
              </a:r>
              <a:r>
                <a:rPr lang="en-US" altLang="zh-CN" sz="2000" b="1" dirty="0">
                  <a:solidFill>
                    <a:schemeClr val="tx1"/>
                  </a:solidFill>
                  <a:latin typeface="Arial" panose="020B0604020202020204" pitchFamily="34" charset="0"/>
                  <a:cs typeface="Arial" panose="020B0604020202020204" pitchFamily="34" charset="0"/>
                </a:rPr>
                <a:t>Error</a:t>
              </a:r>
              <a:endParaRPr lang="en-US" sz="2000" b="1"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CB88E3-1467-5F49-83F7-AB1CA3B1E115}"/>
                </a:ext>
              </a:extLst>
            </p:cNvPr>
            <p:cNvSpPr txBox="1"/>
            <p:nvPr/>
          </p:nvSpPr>
          <p:spPr>
            <a:xfrm>
              <a:off x="1163898" y="3468708"/>
              <a:ext cx="4551246" cy="923330"/>
            </a:xfrm>
            <a:prstGeom prst="rect">
              <a:avLst/>
            </a:prstGeom>
            <a:noFill/>
          </p:spPr>
          <p:txBody>
            <a:bodyPr wrap="none" rtlCol="0">
              <a:spAutoFit/>
            </a:bodyPr>
            <a:lstStyle/>
            <a:p>
              <a:pPr marL="285750" indent="-285750">
                <a:buFont typeface="Wingdings" pitchFamily="2" charset="2"/>
                <a:buChar char="v"/>
              </a:pPr>
              <a:r>
                <a:rPr lang="en-US" altLang="zh-CN" dirty="0">
                  <a:latin typeface="Arial" panose="020B0604020202020204" pitchFamily="34" charset="0"/>
                  <a:cs typeface="Arial" panose="020B0604020202020204" pitchFamily="34" charset="0"/>
                </a:rPr>
                <a:t>If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two-way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marginal</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is</a:t>
              </a:r>
              <a:r>
                <a:rPr lang="zh-CN" altLang="en-US" dirty="0">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not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chosen</a:t>
              </a:r>
            </a:p>
            <a:p>
              <a:pPr marL="742950" lvl="1" indent="-285750">
                <a:buFont typeface="Wingdings" pitchFamily="2" charset="2"/>
                <a:buChar char="§"/>
              </a:pPr>
              <a:r>
                <a:rPr lang="en-US" altLang="zh-CN" dirty="0">
                  <a:latin typeface="Arial" panose="020B0604020202020204" pitchFamily="34" charset="0"/>
                  <a:cs typeface="Arial" panose="020B0604020202020204" pitchFamily="34" charset="0"/>
                </a:rPr>
                <a:t>Mutual</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information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(high</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sensitivity)</a:t>
              </a:r>
            </a:p>
            <a:p>
              <a:pPr marL="742950" lvl="1" indent="-285750">
                <a:buFont typeface="Wingdings" pitchFamily="2" charset="2"/>
                <a:buChar char="§"/>
              </a:pPr>
              <a:r>
                <a:rPr lang="en-US" altLang="zh-CN" b="1" dirty="0" err="1">
                  <a:solidFill>
                    <a:srgbClr val="1922DE"/>
                  </a:solidFill>
                  <a:latin typeface="Arial" panose="020B0604020202020204" pitchFamily="34" charset="0"/>
                  <a:cs typeface="Arial" panose="020B0604020202020204" pitchFamily="34" charset="0"/>
                </a:rPr>
                <a:t>InDif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(low</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sensitivity)</a:t>
              </a:r>
            </a:p>
          </p:txBody>
        </p:sp>
      </p:grpSp>
      <p:grpSp>
        <p:nvGrpSpPr>
          <p:cNvPr id="9" name="Group 8">
            <a:extLst>
              <a:ext uri="{FF2B5EF4-FFF2-40B4-BE49-F238E27FC236}">
                <a16:creationId xmlns:a16="http://schemas.microsoft.com/office/drawing/2014/main" id="{E020663F-D4F8-054A-931C-8A266425D400}"/>
              </a:ext>
            </a:extLst>
          </p:cNvPr>
          <p:cNvGrpSpPr/>
          <p:nvPr/>
        </p:nvGrpSpPr>
        <p:grpSpPr>
          <a:xfrm>
            <a:off x="598712" y="2982113"/>
            <a:ext cx="5513048" cy="1543902"/>
            <a:chOff x="6613445" y="2843995"/>
            <a:chExt cx="5513048" cy="1543902"/>
          </a:xfrm>
        </p:grpSpPr>
        <p:sp>
          <p:nvSpPr>
            <p:cNvPr id="13" name="Rounded Rectangle 12">
              <a:extLst>
                <a:ext uri="{FF2B5EF4-FFF2-40B4-BE49-F238E27FC236}">
                  <a16:creationId xmlns:a16="http://schemas.microsoft.com/office/drawing/2014/main" id="{EA3C8D05-68C4-BB49-BEC8-6C58FAFAC2F2}"/>
                </a:ext>
              </a:extLst>
            </p:cNvPr>
            <p:cNvSpPr/>
            <p:nvPr/>
          </p:nvSpPr>
          <p:spPr>
            <a:xfrm>
              <a:off x="6749136" y="2843995"/>
              <a:ext cx="5279577" cy="603951"/>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cs typeface="Arial" panose="020B0604020202020204" pitchFamily="34" charset="0"/>
                </a:rPr>
                <a:t>Noise</a:t>
              </a:r>
              <a:r>
                <a:rPr lang="zh-CN" altLang="en-US" sz="2000" b="1" dirty="0">
                  <a:solidFill>
                    <a:schemeClr val="tx1"/>
                  </a:solidFill>
                  <a:latin typeface="Arial" panose="020B0604020202020204" pitchFamily="34" charset="0"/>
                  <a:cs typeface="Arial" panose="020B0604020202020204" pitchFamily="34" charset="0"/>
                </a:rPr>
                <a:t> </a:t>
              </a:r>
              <a:r>
                <a:rPr lang="en-US" altLang="zh-CN" sz="2000" b="1" dirty="0">
                  <a:solidFill>
                    <a:schemeClr val="tx1"/>
                  </a:solidFill>
                  <a:latin typeface="Arial" panose="020B0604020202020204" pitchFamily="34" charset="0"/>
                  <a:cs typeface="Arial" panose="020B0604020202020204" pitchFamily="34" charset="0"/>
                </a:rPr>
                <a:t>Error</a:t>
              </a:r>
              <a:endParaRPr lang="en-US" sz="2000" b="1" dirty="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27F838C-CD5A-0440-B8D5-BFCFD67B09DF}"/>
                </a:ext>
              </a:extLst>
            </p:cNvPr>
            <p:cNvSpPr txBox="1"/>
            <p:nvPr/>
          </p:nvSpPr>
          <p:spPr>
            <a:xfrm>
              <a:off x="6613445" y="3464567"/>
              <a:ext cx="5513048" cy="923330"/>
            </a:xfrm>
            <a:prstGeom prst="rect">
              <a:avLst/>
            </a:prstGeom>
            <a:noFill/>
          </p:spPr>
          <p:txBody>
            <a:bodyPr wrap="none" rtlCol="0">
              <a:spAutoFit/>
            </a:bodyPr>
            <a:lstStyle/>
            <a:p>
              <a:pPr marL="285750" indent="-285750">
                <a:buFont typeface="Wingdings" pitchFamily="2" charset="2"/>
                <a:buChar char="v"/>
              </a:pPr>
              <a:r>
                <a:rPr lang="en-US" altLang="zh-CN" dirty="0">
                  <a:latin typeface="Arial" panose="020B0604020202020204" pitchFamily="34" charset="0"/>
                  <a:cs typeface="Arial" panose="020B0604020202020204" pitchFamily="34" charset="0"/>
                </a:rPr>
                <a:t>If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two-way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marginal</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is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chosen</a:t>
              </a:r>
            </a:p>
            <a:p>
              <a:pPr marL="742950" lvl="1" indent="-285750">
                <a:buFont typeface="Wingdings" pitchFamily="2" charset="2"/>
                <a:buChar char="§"/>
              </a:pPr>
              <a:r>
                <a:rPr lang="en-US" altLang="zh-CN" dirty="0">
                  <a:latin typeface="Arial" panose="020B0604020202020204" pitchFamily="34" charset="0"/>
                  <a:cs typeface="Arial" panose="020B0604020202020204" pitchFamily="34" charset="0"/>
                </a:rPr>
                <a:t>Add</a:t>
              </a:r>
              <a:r>
                <a:rPr lang="zh-CN" altLang="en-US" dirty="0">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Gaussian noise</a:t>
              </a:r>
              <a:r>
                <a:rPr lang="en-US" altLang="zh-CN" dirty="0">
                  <a:latin typeface="Arial" panose="020B0604020202020204" pitchFamily="34" charset="0"/>
                  <a:cs typeface="Arial" panose="020B0604020202020204" pitchFamily="34" charset="0"/>
                </a:rPr>
                <a:t> to obtain the marginals</a:t>
              </a:r>
            </a:p>
            <a:p>
              <a:pPr marL="742950" lvl="1" indent="-285750">
                <a:buFont typeface="Wingdings" pitchFamily="2" charset="2"/>
                <a:buChar char="§"/>
              </a:pPr>
              <a:r>
                <a:rPr lang="en-US" altLang="zh-CN" dirty="0">
                  <a:latin typeface="Arial" panose="020B0604020202020204" pitchFamily="34" charset="0"/>
                  <a:cs typeface="Arial" panose="020B0604020202020204" pitchFamily="34" charset="0"/>
                </a:rPr>
                <a:t>Proportional to the number of cells</a:t>
              </a:r>
            </a:p>
          </p:txBody>
        </p:sp>
      </p:grpSp>
      <p:grpSp>
        <p:nvGrpSpPr>
          <p:cNvPr id="7" name="Group 6">
            <a:extLst>
              <a:ext uri="{FF2B5EF4-FFF2-40B4-BE49-F238E27FC236}">
                <a16:creationId xmlns:a16="http://schemas.microsoft.com/office/drawing/2014/main" id="{FE1E7CED-8CC5-F24B-91A5-38C8D111F75B}"/>
              </a:ext>
            </a:extLst>
          </p:cNvPr>
          <p:cNvGrpSpPr/>
          <p:nvPr/>
        </p:nvGrpSpPr>
        <p:grpSpPr>
          <a:xfrm>
            <a:off x="3344824" y="5091774"/>
            <a:ext cx="5175775" cy="1570836"/>
            <a:chOff x="3442795" y="4993250"/>
            <a:chExt cx="5175775" cy="1570836"/>
          </a:xfrm>
        </p:grpSpPr>
        <p:pic>
          <p:nvPicPr>
            <p:cNvPr id="23" name="Picture 22">
              <a:extLst>
                <a:ext uri="{FF2B5EF4-FFF2-40B4-BE49-F238E27FC236}">
                  <a16:creationId xmlns:a16="http://schemas.microsoft.com/office/drawing/2014/main" id="{FF02D770-128E-EA40-8BF8-BF04258066EA}"/>
                </a:ext>
              </a:extLst>
            </p:cNvPr>
            <p:cNvPicPr>
              <a:picLocks noChangeAspect="1"/>
            </p:cNvPicPr>
            <p:nvPr/>
          </p:nvPicPr>
          <p:blipFill>
            <a:blip r:embed="rId3"/>
            <a:stretch>
              <a:fillRect/>
            </a:stretch>
          </p:blipFill>
          <p:spPr>
            <a:xfrm>
              <a:off x="4526794" y="5409774"/>
              <a:ext cx="3007779" cy="1084104"/>
            </a:xfrm>
            <a:prstGeom prst="rect">
              <a:avLst/>
            </a:prstGeom>
          </p:spPr>
        </p:pic>
        <p:sp>
          <p:nvSpPr>
            <p:cNvPr id="24" name="Rounded Rectangle 23">
              <a:extLst>
                <a:ext uri="{FF2B5EF4-FFF2-40B4-BE49-F238E27FC236}">
                  <a16:creationId xmlns:a16="http://schemas.microsoft.com/office/drawing/2014/main" id="{921D04E3-D88E-B446-BD7F-B504F089640A}"/>
                </a:ext>
              </a:extLst>
            </p:cNvPr>
            <p:cNvSpPr/>
            <p:nvPr/>
          </p:nvSpPr>
          <p:spPr>
            <a:xfrm>
              <a:off x="3442795" y="4993250"/>
              <a:ext cx="5175775" cy="1570836"/>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CN" b="1" dirty="0">
                  <a:solidFill>
                    <a:schemeClr val="tx1"/>
                  </a:solidFill>
                  <a:latin typeface="Arial" panose="020B0604020202020204" pitchFamily="34" charset="0"/>
                  <a:cs typeface="Arial" panose="020B0604020202020204" pitchFamily="34" charset="0"/>
                </a:rPr>
                <a:t>Optimization</a:t>
              </a:r>
              <a:r>
                <a:rPr lang="zh-CN" altLang="en-US" b="1" dirty="0">
                  <a:solidFill>
                    <a:schemeClr val="tx1"/>
                  </a:solidFill>
                  <a:latin typeface="Arial" panose="020B0604020202020204" pitchFamily="34" charset="0"/>
                  <a:cs typeface="Arial" panose="020B0604020202020204" pitchFamily="34" charset="0"/>
                </a:rPr>
                <a:t> </a:t>
              </a:r>
              <a:r>
                <a:rPr lang="en-US" altLang="zh-CN" b="1" dirty="0">
                  <a:solidFill>
                    <a:schemeClr val="tx1"/>
                  </a:solidFill>
                  <a:latin typeface="Arial" panose="020B0604020202020204" pitchFamily="34" charset="0"/>
                  <a:cs typeface="Arial" panose="020B0604020202020204" pitchFamily="34" charset="0"/>
                </a:rPr>
                <a:t>Problem</a:t>
              </a:r>
              <a:r>
                <a:rPr lang="zh-CN" altLang="en-US" b="1" dirty="0">
                  <a:solidFill>
                    <a:schemeClr val="tx1"/>
                  </a:solidFill>
                  <a:latin typeface="Arial" panose="020B0604020202020204" pitchFamily="34" charset="0"/>
                  <a:cs typeface="Arial" panose="020B0604020202020204" pitchFamily="34" charset="0"/>
                </a:rPr>
                <a:t> </a:t>
              </a:r>
              <a:r>
                <a:rPr lang="en-US" altLang="zh-CN" b="1" dirty="0">
                  <a:solidFill>
                    <a:schemeClr val="tx1"/>
                  </a:solidFill>
                  <a:latin typeface="Arial" panose="020B0604020202020204" pitchFamily="34" charset="0"/>
                  <a:cs typeface="Arial" panose="020B0604020202020204" pitchFamily="34" charset="0"/>
                </a:rPr>
                <a:t>Formulation:</a:t>
              </a:r>
              <a:endParaRPr lang="en-US" b="1" dirty="0">
                <a:solidFill>
                  <a:schemeClr val="tx1"/>
                </a:solidFill>
                <a:latin typeface="Arial" panose="020B0604020202020204" pitchFamily="34" charset="0"/>
                <a:cs typeface="Arial" panose="020B0604020202020204" pitchFamily="34" charset="0"/>
              </a:endParaRPr>
            </a:p>
          </p:txBody>
        </p:sp>
      </p:grpSp>
      <p:sp>
        <p:nvSpPr>
          <p:cNvPr id="11" name="Freeform 10">
            <a:extLst>
              <a:ext uri="{FF2B5EF4-FFF2-40B4-BE49-F238E27FC236}">
                <a16:creationId xmlns:a16="http://schemas.microsoft.com/office/drawing/2014/main" id="{C8505D9E-D3D3-7447-8AB1-CB9F2F9AC8EF}"/>
              </a:ext>
            </a:extLst>
          </p:cNvPr>
          <p:cNvSpPr/>
          <p:nvPr/>
        </p:nvSpPr>
        <p:spPr>
          <a:xfrm>
            <a:off x="3530365" y="3602685"/>
            <a:ext cx="2391464" cy="2090544"/>
          </a:xfrm>
          <a:custGeom>
            <a:avLst/>
            <a:gdLst>
              <a:gd name="connsiteX0" fmla="*/ 7492 w 2391464"/>
              <a:gd name="connsiteY0" fmla="*/ 0 h 2231572"/>
              <a:gd name="connsiteX1" fmla="*/ 268749 w 2391464"/>
              <a:gd name="connsiteY1" fmla="*/ 1088572 h 2231572"/>
              <a:gd name="connsiteX2" fmla="*/ 1770978 w 2391464"/>
              <a:gd name="connsiteY2" fmla="*/ 1436914 h 2231572"/>
              <a:gd name="connsiteX3" fmla="*/ 2391464 w 2391464"/>
              <a:gd name="connsiteY3" fmla="*/ 2231572 h 2231572"/>
            </a:gdLst>
            <a:ahLst/>
            <a:cxnLst>
              <a:cxn ang="0">
                <a:pos x="connsiteX0" y="connsiteY0"/>
              </a:cxn>
              <a:cxn ang="0">
                <a:pos x="connsiteX1" y="connsiteY1"/>
              </a:cxn>
              <a:cxn ang="0">
                <a:pos x="connsiteX2" y="connsiteY2"/>
              </a:cxn>
              <a:cxn ang="0">
                <a:pos x="connsiteX3" y="connsiteY3"/>
              </a:cxn>
            </a:cxnLst>
            <a:rect l="l" t="t" r="r" b="b"/>
            <a:pathLst>
              <a:path w="2391464" h="2231572">
                <a:moveTo>
                  <a:pt x="7492" y="0"/>
                </a:moveTo>
                <a:cubicBezTo>
                  <a:pt x="-8837" y="424543"/>
                  <a:pt x="-25165" y="849086"/>
                  <a:pt x="268749" y="1088572"/>
                </a:cubicBezTo>
                <a:cubicBezTo>
                  <a:pt x="562663" y="1328058"/>
                  <a:pt x="1417192" y="1246414"/>
                  <a:pt x="1770978" y="1436914"/>
                </a:cubicBezTo>
                <a:cubicBezTo>
                  <a:pt x="2124764" y="1627414"/>
                  <a:pt x="2258114" y="1929493"/>
                  <a:pt x="2391464" y="2231572"/>
                </a:cubicBez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6A9F22CC-90E7-E54A-8BE8-CD255621C73D}"/>
              </a:ext>
            </a:extLst>
          </p:cNvPr>
          <p:cNvSpPr/>
          <p:nvPr/>
        </p:nvSpPr>
        <p:spPr>
          <a:xfrm>
            <a:off x="6542314" y="3570514"/>
            <a:ext cx="2873829" cy="2144486"/>
          </a:xfrm>
          <a:custGeom>
            <a:avLst/>
            <a:gdLst>
              <a:gd name="connsiteX0" fmla="*/ 2873829 w 2873829"/>
              <a:gd name="connsiteY0" fmla="*/ 0 h 2144486"/>
              <a:gd name="connsiteX1" fmla="*/ 2481943 w 2873829"/>
              <a:gd name="connsiteY1" fmla="*/ 751115 h 2144486"/>
              <a:gd name="connsiteX2" fmla="*/ 598715 w 2873829"/>
              <a:gd name="connsiteY2" fmla="*/ 1436915 h 2144486"/>
              <a:gd name="connsiteX3" fmla="*/ 0 w 2873829"/>
              <a:gd name="connsiteY3" fmla="*/ 2144486 h 2144486"/>
            </a:gdLst>
            <a:ahLst/>
            <a:cxnLst>
              <a:cxn ang="0">
                <a:pos x="connsiteX0" y="connsiteY0"/>
              </a:cxn>
              <a:cxn ang="0">
                <a:pos x="connsiteX1" y="connsiteY1"/>
              </a:cxn>
              <a:cxn ang="0">
                <a:pos x="connsiteX2" y="connsiteY2"/>
              </a:cxn>
              <a:cxn ang="0">
                <a:pos x="connsiteX3" y="connsiteY3"/>
              </a:cxn>
            </a:cxnLst>
            <a:rect l="l" t="t" r="r" b="b"/>
            <a:pathLst>
              <a:path w="2873829" h="2144486">
                <a:moveTo>
                  <a:pt x="2873829" y="0"/>
                </a:moveTo>
                <a:cubicBezTo>
                  <a:pt x="2867479" y="255814"/>
                  <a:pt x="2861129" y="511629"/>
                  <a:pt x="2481943" y="751115"/>
                </a:cubicBezTo>
                <a:cubicBezTo>
                  <a:pt x="2102757" y="990601"/>
                  <a:pt x="1012372" y="1204686"/>
                  <a:pt x="598715" y="1436915"/>
                </a:cubicBezTo>
                <a:cubicBezTo>
                  <a:pt x="185058" y="1669144"/>
                  <a:pt x="92529" y="1906815"/>
                  <a:pt x="0" y="2144486"/>
                </a:cubicBez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2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Marginal</a:t>
            </a:r>
            <a:r>
              <a:rPr lang="zh-CN" altLang="en-US" dirty="0"/>
              <a:t> </a:t>
            </a:r>
            <a:r>
              <a:rPr lang="en-US" altLang="zh-CN" dirty="0"/>
              <a:t>Selection:</a:t>
            </a:r>
            <a:r>
              <a:rPr lang="zh-CN" altLang="en-US" dirty="0"/>
              <a:t> </a:t>
            </a:r>
            <a:r>
              <a:rPr lang="en-US" altLang="zh-CN" dirty="0" err="1"/>
              <a:t>DenseMarg</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23</a:t>
            </a:fld>
            <a:endParaRPr lang="zh-CN" altLang="en-US" dirty="0"/>
          </a:p>
        </p:txBody>
      </p:sp>
      <p:grpSp>
        <p:nvGrpSpPr>
          <p:cNvPr id="14" name="Group 13">
            <a:extLst>
              <a:ext uri="{FF2B5EF4-FFF2-40B4-BE49-F238E27FC236}">
                <a16:creationId xmlns:a16="http://schemas.microsoft.com/office/drawing/2014/main" id="{BC06BE04-6DCB-1B4E-902B-5B5F786A6A69}"/>
              </a:ext>
            </a:extLst>
          </p:cNvPr>
          <p:cNvGrpSpPr/>
          <p:nvPr/>
        </p:nvGrpSpPr>
        <p:grpSpPr>
          <a:xfrm>
            <a:off x="774868" y="1316550"/>
            <a:ext cx="4711532" cy="1525033"/>
            <a:chOff x="3497226" y="1174624"/>
            <a:chExt cx="4711532" cy="1525033"/>
          </a:xfrm>
        </p:grpSpPr>
        <p:pic>
          <p:nvPicPr>
            <p:cNvPr id="23" name="Picture 22">
              <a:extLst>
                <a:ext uri="{FF2B5EF4-FFF2-40B4-BE49-F238E27FC236}">
                  <a16:creationId xmlns:a16="http://schemas.microsoft.com/office/drawing/2014/main" id="{FF02D770-128E-EA40-8BF8-BF04258066EA}"/>
                </a:ext>
              </a:extLst>
            </p:cNvPr>
            <p:cNvPicPr>
              <a:picLocks noChangeAspect="1"/>
            </p:cNvPicPr>
            <p:nvPr/>
          </p:nvPicPr>
          <p:blipFill>
            <a:blip r:embed="rId3"/>
            <a:stretch>
              <a:fillRect/>
            </a:stretch>
          </p:blipFill>
          <p:spPr>
            <a:xfrm>
              <a:off x="4581224" y="1591148"/>
              <a:ext cx="3007779" cy="1084104"/>
            </a:xfrm>
            <a:prstGeom prst="rect">
              <a:avLst/>
            </a:prstGeom>
          </p:spPr>
        </p:pic>
        <p:sp>
          <p:nvSpPr>
            <p:cNvPr id="24" name="Rounded Rectangle 23">
              <a:extLst>
                <a:ext uri="{FF2B5EF4-FFF2-40B4-BE49-F238E27FC236}">
                  <a16:creationId xmlns:a16="http://schemas.microsoft.com/office/drawing/2014/main" id="{921D04E3-D88E-B446-BD7F-B504F089640A}"/>
                </a:ext>
              </a:extLst>
            </p:cNvPr>
            <p:cNvSpPr/>
            <p:nvPr/>
          </p:nvSpPr>
          <p:spPr>
            <a:xfrm>
              <a:off x="3497226" y="1174624"/>
              <a:ext cx="4711532" cy="1525033"/>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CN" b="1" dirty="0">
                  <a:solidFill>
                    <a:schemeClr val="tx1"/>
                  </a:solidFill>
                  <a:latin typeface="Arial" panose="020B0604020202020204" pitchFamily="34" charset="0"/>
                  <a:cs typeface="Arial" panose="020B0604020202020204" pitchFamily="34" charset="0"/>
                </a:rPr>
                <a:t>Optimization</a:t>
              </a:r>
              <a:r>
                <a:rPr lang="zh-CN" altLang="en-US" b="1" dirty="0">
                  <a:solidFill>
                    <a:schemeClr val="tx1"/>
                  </a:solidFill>
                  <a:latin typeface="Arial" panose="020B0604020202020204" pitchFamily="34" charset="0"/>
                  <a:cs typeface="Arial" panose="020B0604020202020204" pitchFamily="34" charset="0"/>
                </a:rPr>
                <a:t> </a:t>
              </a:r>
              <a:r>
                <a:rPr lang="en-US" altLang="zh-CN" b="1" dirty="0">
                  <a:solidFill>
                    <a:schemeClr val="tx1"/>
                  </a:solidFill>
                  <a:latin typeface="Arial" panose="020B0604020202020204" pitchFamily="34" charset="0"/>
                  <a:cs typeface="Arial" panose="020B0604020202020204" pitchFamily="34" charset="0"/>
                </a:rPr>
                <a:t>Problem</a:t>
              </a:r>
              <a:r>
                <a:rPr lang="zh-CN" altLang="en-US" b="1" dirty="0">
                  <a:solidFill>
                    <a:schemeClr val="tx1"/>
                  </a:solidFill>
                  <a:latin typeface="Arial" panose="020B0604020202020204" pitchFamily="34" charset="0"/>
                  <a:cs typeface="Arial" panose="020B0604020202020204" pitchFamily="34" charset="0"/>
                </a:rPr>
                <a:t> </a:t>
              </a:r>
              <a:r>
                <a:rPr lang="en-US" altLang="zh-CN" b="1" dirty="0">
                  <a:solidFill>
                    <a:schemeClr val="tx1"/>
                  </a:solidFill>
                  <a:latin typeface="Arial" panose="020B0604020202020204" pitchFamily="34" charset="0"/>
                  <a:cs typeface="Arial" panose="020B0604020202020204" pitchFamily="34" charset="0"/>
                </a:rPr>
                <a:t>Formulation:</a:t>
              </a:r>
              <a:endParaRPr lang="en-US" b="1" dirty="0">
                <a:solidFill>
                  <a:schemeClr val="tx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B8B2F0B5-DB76-7D42-A6F0-462BB3E8AB48}"/>
              </a:ext>
            </a:extLst>
          </p:cNvPr>
          <p:cNvGrpSpPr/>
          <p:nvPr/>
        </p:nvGrpSpPr>
        <p:grpSpPr>
          <a:xfrm>
            <a:off x="933703" y="3216296"/>
            <a:ext cx="4393863" cy="3260927"/>
            <a:chOff x="559137" y="3214692"/>
            <a:chExt cx="4393863" cy="3260927"/>
          </a:xfrm>
        </p:grpSpPr>
        <p:pic>
          <p:nvPicPr>
            <p:cNvPr id="7" name="Picture 6">
              <a:extLst>
                <a:ext uri="{FF2B5EF4-FFF2-40B4-BE49-F238E27FC236}">
                  <a16:creationId xmlns:a16="http://schemas.microsoft.com/office/drawing/2014/main" id="{8196FBBB-3A0A-9F41-9436-C90FC979CE8D}"/>
                </a:ext>
              </a:extLst>
            </p:cNvPr>
            <p:cNvPicPr>
              <a:picLocks noChangeAspect="1"/>
            </p:cNvPicPr>
            <p:nvPr/>
          </p:nvPicPr>
          <p:blipFill>
            <a:blip r:embed="rId4"/>
            <a:stretch>
              <a:fillRect/>
            </a:stretch>
          </p:blipFill>
          <p:spPr>
            <a:xfrm>
              <a:off x="559137" y="3786833"/>
              <a:ext cx="3977821" cy="2688786"/>
            </a:xfrm>
            <a:prstGeom prst="rect">
              <a:avLst/>
            </a:prstGeom>
          </p:spPr>
        </p:pic>
        <p:sp>
          <p:nvSpPr>
            <p:cNvPr id="9" name="TextBox 8">
              <a:extLst>
                <a:ext uri="{FF2B5EF4-FFF2-40B4-BE49-F238E27FC236}">
                  <a16:creationId xmlns:a16="http://schemas.microsoft.com/office/drawing/2014/main" id="{7F723583-CA5F-0644-A6E8-0DCA0C5A999B}"/>
                </a:ext>
              </a:extLst>
            </p:cNvPr>
            <p:cNvSpPr txBox="1"/>
            <p:nvPr/>
          </p:nvSpPr>
          <p:spPr>
            <a:xfrm>
              <a:off x="559137" y="3214692"/>
              <a:ext cx="4393863" cy="646331"/>
            </a:xfrm>
            <a:prstGeom prst="rect">
              <a:avLst/>
            </a:prstGeom>
            <a:noFill/>
          </p:spPr>
          <p:txBody>
            <a:bodyPr wrap="square" rtlCol="0">
              <a:spAutoFit/>
            </a:bodyPr>
            <a:lstStyle/>
            <a:p>
              <a:r>
                <a:rPr lang="en-US" altLang="zh-CN" b="1" dirty="0">
                  <a:solidFill>
                    <a:srgbClr val="1922DE"/>
                  </a:solidFill>
                  <a:latin typeface="Arial" panose="020B0604020202020204" pitchFamily="34" charset="0"/>
                  <a:cs typeface="Arial" panose="020B0604020202020204" pitchFamily="34" charset="0"/>
                </a:rPr>
                <a:t>Greedy</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algorithm</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to</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solve</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the</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optimization</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problem</a:t>
              </a:r>
              <a:endParaRPr lang="en-US" b="1" dirty="0">
                <a:solidFill>
                  <a:srgbClr val="1922DE"/>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37D322DA-B535-0446-826E-4B2348F7811F}"/>
              </a:ext>
            </a:extLst>
          </p:cNvPr>
          <p:cNvGrpSpPr/>
          <p:nvPr/>
        </p:nvGrpSpPr>
        <p:grpSpPr>
          <a:xfrm>
            <a:off x="5662343" y="2196856"/>
            <a:ext cx="5881957" cy="3183162"/>
            <a:chOff x="5471843" y="2195252"/>
            <a:chExt cx="5881957" cy="3183162"/>
          </a:xfrm>
        </p:grpSpPr>
        <p:grpSp>
          <p:nvGrpSpPr>
            <p:cNvPr id="11" name="Group 10">
              <a:extLst>
                <a:ext uri="{FF2B5EF4-FFF2-40B4-BE49-F238E27FC236}">
                  <a16:creationId xmlns:a16="http://schemas.microsoft.com/office/drawing/2014/main" id="{0D2793C5-3321-5241-A770-27C00C7FBED3}"/>
                </a:ext>
              </a:extLst>
            </p:cNvPr>
            <p:cNvGrpSpPr/>
            <p:nvPr/>
          </p:nvGrpSpPr>
          <p:grpSpPr>
            <a:xfrm>
              <a:off x="6414239" y="2195252"/>
              <a:ext cx="4939561" cy="3183162"/>
              <a:chOff x="6263251" y="3258233"/>
              <a:chExt cx="4939561" cy="3183162"/>
            </a:xfrm>
          </p:grpSpPr>
          <p:pic>
            <p:nvPicPr>
              <p:cNvPr id="8" name="Picture 7">
                <a:extLst>
                  <a:ext uri="{FF2B5EF4-FFF2-40B4-BE49-F238E27FC236}">
                    <a16:creationId xmlns:a16="http://schemas.microsoft.com/office/drawing/2014/main" id="{5C89AD3D-5A38-4449-9480-F41CE8DAE206}"/>
                  </a:ext>
                </a:extLst>
              </p:cNvPr>
              <p:cNvPicPr>
                <a:picLocks noChangeAspect="1"/>
              </p:cNvPicPr>
              <p:nvPr/>
            </p:nvPicPr>
            <p:blipFill>
              <a:blip r:embed="rId5"/>
              <a:stretch>
                <a:fillRect/>
              </a:stretch>
            </p:blipFill>
            <p:spPr>
              <a:xfrm>
                <a:off x="6265233" y="3821056"/>
                <a:ext cx="4937579" cy="2620339"/>
              </a:xfrm>
              <a:prstGeom prst="rect">
                <a:avLst/>
              </a:prstGeom>
            </p:spPr>
          </p:pic>
          <p:sp>
            <p:nvSpPr>
              <p:cNvPr id="16" name="TextBox 15">
                <a:extLst>
                  <a:ext uri="{FF2B5EF4-FFF2-40B4-BE49-F238E27FC236}">
                    <a16:creationId xmlns:a16="http://schemas.microsoft.com/office/drawing/2014/main" id="{9A705BA7-83FD-DA4A-8EB1-2CB6C18EABED}"/>
                  </a:ext>
                </a:extLst>
              </p:cNvPr>
              <p:cNvSpPr txBox="1"/>
              <p:nvPr/>
            </p:nvSpPr>
            <p:spPr>
              <a:xfrm>
                <a:off x="6263251" y="3258233"/>
                <a:ext cx="4393863" cy="646331"/>
              </a:xfrm>
              <a:prstGeom prst="rect">
                <a:avLst/>
              </a:prstGeom>
              <a:noFill/>
            </p:spPr>
            <p:txBody>
              <a:bodyPr wrap="square" rtlCol="0">
                <a:spAutoFit/>
              </a:bodyPr>
              <a:lstStyle/>
              <a:p>
                <a:r>
                  <a:rPr lang="en-US" altLang="zh-CN" b="1" dirty="0">
                    <a:solidFill>
                      <a:srgbClr val="1922DE"/>
                    </a:solidFill>
                    <a:latin typeface="Arial" panose="020B0604020202020204" pitchFamily="34" charset="0"/>
                    <a:cs typeface="Arial" panose="020B0604020202020204" pitchFamily="34" charset="0"/>
                  </a:rPr>
                  <a:t>Combine</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small</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two-way</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marginals</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to</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larger</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marginals</a:t>
                </a:r>
                <a:r>
                  <a:rPr lang="zh-CN" altLang="en-US" b="1" dirty="0">
                    <a:solidFill>
                      <a:srgbClr val="1922DE"/>
                    </a:solidFill>
                    <a:latin typeface="Arial" panose="020B0604020202020204" pitchFamily="34" charset="0"/>
                    <a:cs typeface="Arial" panose="020B0604020202020204" pitchFamily="34" charset="0"/>
                  </a:rPr>
                  <a:t> </a:t>
                </a:r>
                <a:endParaRPr lang="en-US" b="1" dirty="0">
                  <a:solidFill>
                    <a:srgbClr val="1922DE"/>
                  </a:solidFill>
                  <a:latin typeface="Arial" panose="020B0604020202020204" pitchFamily="34" charset="0"/>
                  <a:cs typeface="Arial" panose="020B0604020202020204" pitchFamily="34" charset="0"/>
                </a:endParaRPr>
              </a:p>
            </p:txBody>
          </p:sp>
        </p:grpSp>
        <p:sp>
          <p:nvSpPr>
            <p:cNvPr id="3" name="Right Arrow 2">
              <a:extLst>
                <a:ext uri="{FF2B5EF4-FFF2-40B4-BE49-F238E27FC236}">
                  <a16:creationId xmlns:a16="http://schemas.microsoft.com/office/drawing/2014/main" id="{70329470-165B-BF47-97B2-3D13ABAD1BA9}"/>
                </a:ext>
              </a:extLst>
            </p:cNvPr>
            <p:cNvSpPr/>
            <p:nvPr/>
          </p:nvSpPr>
          <p:spPr>
            <a:xfrm>
              <a:off x="5471843" y="3376274"/>
              <a:ext cx="609600" cy="323165"/>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Tree>
    <p:extLst>
      <p:ext uri="{BB962C8B-B14F-4D97-AF65-F5344CB8AC3E}">
        <p14:creationId xmlns:p14="http://schemas.microsoft.com/office/powerpoint/2010/main" val="2683436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Dataset</a:t>
            </a:r>
            <a:r>
              <a:rPr lang="zh-CN" altLang="en-US" dirty="0"/>
              <a:t> </a:t>
            </a:r>
            <a:r>
              <a:rPr lang="en-US" altLang="zh-CN" dirty="0"/>
              <a:t>Generation:</a:t>
            </a:r>
            <a:r>
              <a:rPr lang="zh-CN" altLang="en-US" dirty="0"/>
              <a:t> </a:t>
            </a:r>
            <a:r>
              <a:rPr lang="en-US" altLang="zh-CN" dirty="0"/>
              <a:t>GUM</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24</a:t>
            </a:fld>
            <a:endParaRPr lang="zh-CN" altLang="en-US" dirty="0"/>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321CCC4E-C156-DF46-A102-631E2AEFA6AC}"/>
                  </a:ext>
                </a:extLst>
              </p:cNvPr>
              <p:cNvGraphicFramePr>
                <a:graphicFrameLocks noGrp="1"/>
              </p:cNvGraphicFramePr>
              <p:nvPr/>
            </p:nvGraphicFramePr>
            <p:xfrm>
              <a:off x="2073712" y="2903361"/>
              <a:ext cx="2880318" cy="2264646"/>
            </p:xfrm>
            <a:graphic>
              <a:graphicData uri="http://schemas.openxmlformats.org/drawingml/2006/table">
                <a:tbl>
                  <a:tblPr firstRow="1" bandRow="1">
                    <a:tableStyleId>{2D5ABB26-0587-4C30-8999-92F81FD0307C}</a:tableStyleId>
                  </a:tblPr>
                  <a:tblGrid>
                    <a:gridCol w="404064">
                      <a:extLst>
                        <a:ext uri="{9D8B030D-6E8A-4147-A177-3AD203B41FA5}">
                          <a16:colId xmlns:a16="http://schemas.microsoft.com/office/drawing/2014/main" val="90561819"/>
                        </a:ext>
                      </a:extLst>
                    </a:gridCol>
                    <a:gridCol w="404064">
                      <a:extLst>
                        <a:ext uri="{9D8B030D-6E8A-4147-A177-3AD203B41FA5}">
                          <a16:colId xmlns:a16="http://schemas.microsoft.com/office/drawing/2014/main" val="734140280"/>
                        </a:ext>
                      </a:extLst>
                    </a:gridCol>
                    <a:gridCol w="404064">
                      <a:extLst>
                        <a:ext uri="{9D8B030D-6E8A-4147-A177-3AD203B41FA5}">
                          <a16:colId xmlns:a16="http://schemas.microsoft.com/office/drawing/2014/main" val="2365149594"/>
                        </a:ext>
                      </a:extLst>
                    </a:gridCol>
                    <a:gridCol w="404064">
                      <a:extLst>
                        <a:ext uri="{9D8B030D-6E8A-4147-A177-3AD203B41FA5}">
                          <a16:colId xmlns:a16="http://schemas.microsoft.com/office/drawing/2014/main" val="3182643904"/>
                        </a:ext>
                      </a:extLst>
                    </a:gridCol>
                    <a:gridCol w="404064">
                      <a:extLst>
                        <a:ext uri="{9D8B030D-6E8A-4147-A177-3AD203B41FA5}">
                          <a16:colId xmlns:a16="http://schemas.microsoft.com/office/drawing/2014/main" val="1190759056"/>
                        </a:ext>
                      </a:extLst>
                    </a:gridCol>
                    <a:gridCol w="404064">
                      <a:extLst>
                        <a:ext uri="{9D8B030D-6E8A-4147-A177-3AD203B41FA5}">
                          <a16:colId xmlns:a16="http://schemas.microsoft.com/office/drawing/2014/main" val="238346711"/>
                        </a:ext>
                      </a:extLst>
                    </a:gridCol>
                    <a:gridCol w="455934">
                      <a:extLst>
                        <a:ext uri="{9D8B030D-6E8A-4147-A177-3AD203B41FA5}">
                          <a16:colId xmlns:a16="http://schemas.microsoft.com/office/drawing/2014/main" val="2568799731"/>
                        </a:ext>
                      </a:extLst>
                    </a:gridCol>
                  </a:tblGrid>
                  <a:tr h="37744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4</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7441">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7441">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7441">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7441">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7441">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11" name="Table 10">
                <a:extLst>
                  <a:ext uri="{FF2B5EF4-FFF2-40B4-BE49-F238E27FC236}">
                    <a16:creationId xmlns:a16="http://schemas.microsoft.com/office/drawing/2014/main" id="{321CCC4E-C156-DF46-A102-631E2AEFA6AC}"/>
                  </a:ext>
                </a:extLst>
              </p:cNvPr>
              <p:cNvGraphicFramePr>
                <a:graphicFrameLocks noGrp="1"/>
              </p:cNvGraphicFramePr>
              <p:nvPr>
                <p:extLst>
                  <p:ext uri="{D42A27DB-BD31-4B8C-83A1-F6EECF244321}">
                    <p14:modId xmlns:p14="http://schemas.microsoft.com/office/powerpoint/2010/main" val="3391937947"/>
                  </p:ext>
                </p:extLst>
              </p:nvPr>
            </p:nvGraphicFramePr>
            <p:xfrm>
              <a:off x="2073712" y="2903361"/>
              <a:ext cx="2880318" cy="2264646"/>
            </p:xfrm>
            <a:graphic>
              <a:graphicData uri="http://schemas.openxmlformats.org/drawingml/2006/table">
                <a:tbl>
                  <a:tblPr firstRow="1" bandRow="1">
                    <a:tableStyleId>{2D5ABB26-0587-4C30-8999-92F81FD0307C}</a:tableStyleId>
                  </a:tblPr>
                  <a:tblGrid>
                    <a:gridCol w="404064">
                      <a:extLst>
                        <a:ext uri="{9D8B030D-6E8A-4147-A177-3AD203B41FA5}">
                          <a16:colId xmlns:a16="http://schemas.microsoft.com/office/drawing/2014/main" val="90561819"/>
                        </a:ext>
                      </a:extLst>
                    </a:gridCol>
                    <a:gridCol w="404064">
                      <a:extLst>
                        <a:ext uri="{9D8B030D-6E8A-4147-A177-3AD203B41FA5}">
                          <a16:colId xmlns:a16="http://schemas.microsoft.com/office/drawing/2014/main" val="734140280"/>
                        </a:ext>
                      </a:extLst>
                    </a:gridCol>
                    <a:gridCol w="404064">
                      <a:extLst>
                        <a:ext uri="{9D8B030D-6E8A-4147-A177-3AD203B41FA5}">
                          <a16:colId xmlns:a16="http://schemas.microsoft.com/office/drawing/2014/main" val="2365149594"/>
                        </a:ext>
                      </a:extLst>
                    </a:gridCol>
                    <a:gridCol w="404064">
                      <a:extLst>
                        <a:ext uri="{9D8B030D-6E8A-4147-A177-3AD203B41FA5}">
                          <a16:colId xmlns:a16="http://schemas.microsoft.com/office/drawing/2014/main" val="3182643904"/>
                        </a:ext>
                      </a:extLst>
                    </a:gridCol>
                    <a:gridCol w="404064">
                      <a:extLst>
                        <a:ext uri="{9D8B030D-6E8A-4147-A177-3AD203B41FA5}">
                          <a16:colId xmlns:a16="http://schemas.microsoft.com/office/drawing/2014/main" val="1190759056"/>
                        </a:ext>
                      </a:extLst>
                    </a:gridCol>
                    <a:gridCol w="404064">
                      <a:extLst>
                        <a:ext uri="{9D8B030D-6E8A-4147-A177-3AD203B41FA5}">
                          <a16:colId xmlns:a16="http://schemas.microsoft.com/office/drawing/2014/main" val="238346711"/>
                        </a:ext>
                      </a:extLst>
                    </a:gridCol>
                    <a:gridCol w="455934">
                      <a:extLst>
                        <a:ext uri="{9D8B030D-6E8A-4147-A177-3AD203B41FA5}">
                          <a16:colId xmlns:a16="http://schemas.microsoft.com/office/drawing/2014/main" val="2568799731"/>
                        </a:ext>
                      </a:extLst>
                    </a:gridCol>
                  </a:tblGrid>
                  <a:tr h="37744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3125" r="-512500" b="-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3125" r="-412500" b="-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3125" r="-312500" b="-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03125" r="-212500" b="-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3125" r="-112500" b="-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36111" b="-500000"/>
                          </a:stretch>
                        </a:blipFill>
                      </a:tcPr>
                    </a:tc>
                    <a:extLst>
                      <a:ext uri="{0D108BD9-81ED-4DB2-BD59-A6C34878D82A}">
                        <a16:rowId xmlns:a16="http://schemas.microsoft.com/office/drawing/2014/main" val="2777741497"/>
                      </a:ext>
                    </a:extLst>
                  </a:tr>
                  <a:tr h="37744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125" t="-100000" r="-612500" b="-4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744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125" t="-200000" r="-612500" b="-3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744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125" t="-310345" r="-612500" b="-2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744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125" t="-396667" r="-612500" b="-103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744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125" t="-496667" r="-612500" b="-3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p:sp>
        <p:nvSpPr>
          <p:cNvPr id="13" name="TextBox 12">
            <a:extLst>
              <a:ext uri="{FF2B5EF4-FFF2-40B4-BE49-F238E27FC236}">
                <a16:creationId xmlns:a16="http://schemas.microsoft.com/office/drawing/2014/main" id="{BD988E5B-5C13-FE46-9FD5-ECBF7E8A21CF}"/>
              </a:ext>
            </a:extLst>
          </p:cNvPr>
          <p:cNvSpPr txBox="1"/>
          <p:nvPr/>
        </p:nvSpPr>
        <p:spPr>
          <a:xfrm>
            <a:off x="1585647" y="5423641"/>
            <a:ext cx="4031873"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Step</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I:</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Randomly</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generate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CN"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90F81BC5-B2F7-5F4D-AC4B-8F3EAFF16B5D}"/>
                  </a:ext>
                </a:extLst>
              </p:cNvPr>
              <p:cNvGraphicFramePr>
                <a:graphicFrameLocks noGrp="1"/>
              </p:cNvGraphicFramePr>
              <p:nvPr/>
            </p:nvGraphicFramePr>
            <p:xfrm>
              <a:off x="6754232" y="2903361"/>
              <a:ext cx="2880318" cy="2264646"/>
            </p:xfrm>
            <a:graphic>
              <a:graphicData uri="http://schemas.openxmlformats.org/drawingml/2006/table">
                <a:tbl>
                  <a:tblPr firstRow="1" bandRow="1">
                    <a:tableStyleId>{2D5ABB26-0587-4C30-8999-92F81FD0307C}</a:tableStyleId>
                  </a:tblPr>
                  <a:tblGrid>
                    <a:gridCol w="404064">
                      <a:extLst>
                        <a:ext uri="{9D8B030D-6E8A-4147-A177-3AD203B41FA5}">
                          <a16:colId xmlns:a16="http://schemas.microsoft.com/office/drawing/2014/main" val="90561819"/>
                        </a:ext>
                      </a:extLst>
                    </a:gridCol>
                    <a:gridCol w="404064">
                      <a:extLst>
                        <a:ext uri="{9D8B030D-6E8A-4147-A177-3AD203B41FA5}">
                          <a16:colId xmlns:a16="http://schemas.microsoft.com/office/drawing/2014/main" val="734140280"/>
                        </a:ext>
                      </a:extLst>
                    </a:gridCol>
                    <a:gridCol w="404064">
                      <a:extLst>
                        <a:ext uri="{9D8B030D-6E8A-4147-A177-3AD203B41FA5}">
                          <a16:colId xmlns:a16="http://schemas.microsoft.com/office/drawing/2014/main" val="2365149594"/>
                        </a:ext>
                      </a:extLst>
                    </a:gridCol>
                    <a:gridCol w="404064">
                      <a:extLst>
                        <a:ext uri="{9D8B030D-6E8A-4147-A177-3AD203B41FA5}">
                          <a16:colId xmlns:a16="http://schemas.microsoft.com/office/drawing/2014/main" val="3182643904"/>
                        </a:ext>
                      </a:extLst>
                    </a:gridCol>
                    <a:gridCol w="404064">
                      <a:extLst>
                        <a:ext uri="{9D8B030D-6E8A-4147-A177-3AD203B41FA5}">
                          <a16:colId xmlns:a16="http://schemas.microsoft.com/office/drawing/2014/main" val="1190759056"/>
                        </a:ext>
                      </a:extLst>
                    </a:gridCol>
                    <a:gridCol w="404064">
                      <a:extLst>
                        <a:ext uri="{9D8B030D-6E8A-4147-A177-3AD203B41FA5}">
                          <a16:colId xmlns:a16="http://schemas.microsoft.com/office/drawing/2014/main" val="238346711"/>
                        </a:ext>
                      </a:extLst>
                    </a:gridCol>
                    <a:gridCol w="455934">
                      <a:extLst>
                        <a:ext uri="{9D8B030D-6E8A-4147-A177-3AD203B41FA5}">
                          <a16:colId xmlns:a16="http://schemas.microsoft.com/office/drawing/2014/main" val="2568799731"/>
                        </a:ext>
                      </a:extLst>
                    </a:gridCol>
                  </a:tblGrid>
                  <a:tr h="37744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4</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𝑑</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extLst>
                      <a:ext uri="{0D108BD9-81ED-4DB2-BD59-A6C34878D82A}">
                        <a16:rowId xmlns:a16="http://schemas.microsoft.com/office/drawing/2014/main" val="2777741497"/>
                      </a:ext>
                    </a:extLst>
                  </a:tr>
                  <a:tr h="377441">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7441">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7441">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3</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7441">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7441">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9CD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Choice>
        <mc:Fallback xmlns="">
          <p:graphicFrame>
            <p:nvGraphicFramePr>
              <p:cNvPr id="14" name="Table 13">
                <a:extLst>
                  <a:ext uri="{FF2B5EF4-FFF2-40B4-BE49-F238E27FC236}">
                    <a16:creationId xmlns:a16="http://schemas.microsoft.com/office/drawing/2014/main" id="{90F81BC5-B2F7-5F4D-AC4B-8F3EAFF16B5D}"/>
                  </a:ext>
                </a:extLst>
              </p:cNvPr>
              <p:cNvGraphicFramePr>
                <a:graphicFrameLocks noGrp="1"/>
              </p:cNvGraphicFramePr>
              <p:nvPr>
                <p:extLst>
                  <p:ext uri="{D42A27DB-BD31-4B8C-83A1-F6EECF244321}">
                    <p14:modId xmlns:p14="http://schemas.microsoft.com/office/powerpoint/2010/main" val="995129463"/>
                  </p:ext>
                </p:extLst>
              </p:nvPr>
            </p:nvGraphicFramePr>
            <p:xfrm>
              <a:off x="6754232" y="2903361"/>
              <a:ext cx="2880318" cy="2264646"/>
            </p:xfrm>
            <a:graphic>
              <a:graphicData uri="http://schemas.openxmlformats.org/drawingml/2006/table">
                <a:tbl>
                  <a:tblPr firstRow="1" bandRow="1">
                    <a:tableStyleId>{2D5ABB26-0587-4C30-8999-92F81FD0307C}</a:tableStyleId>
                  </a:tblPr>
                  <a:tblGrid>
                    <a:gridCol w="404064">
                      <a:extLst>
                        <a:ext uri="{9D8B030D-6E8A-4147-A177-3AD203B41FA5}">
                          <a16:colId xmlns:a16="http://schemas.microsoft.com/office/drawing/2014/main" val="90561819"/>
                        </a:ext>
                      </a:extLst>
                    </a:gridCol>
                    <a:gridCol w="404064">
                      <a:extLst>
                        <a:ext uri="{9D8B030D-6E8A-4147-A177-3AD203B41FA5}">
                          <a16:colId xmlns:a16="http://schemas.microsoft.com/office/drawing/2014/main" val="734140280"/>
                        </a:ext>
                      </a:extLst>
                    </a:gridCol>
                    <a:gridCol w="404064">
                      <a:extLst>
                        <a:ext uri="{9D8B030D-6E8A-4147-A177-3AD203B41FA5}">
                          <a16:colId xmlns:a16="http://schemas.microsoft.com/office/drawing/2014/main" val="2365149594"/>
                        </a:ext>
                      </a:extLst>
                    </a:gridCol>
                    <a:gridCol w="404064">
                      <a:extLst>
                        <a:ext uri="{9D8B030D-6E8A-4147-A177-3AD203B41FA5}">
                          <a16:colId xmlns:a16="http://schemas.microsoft.com/office/drawing/2014/main" val="3182643904"/>
                        </a:ext>
                      </a:extLst>
                    </a:gridCol>
                    <a:gridCol w="404064">
                      <a:extLst>
                        <a:ext uri="{9D8B030D-6E8A-4147-A177-3AD203B41FA5}">
                          <a16:colId xmlns:a16="http://schemas.microsoft.com/office/drawing/2014/main" val="1190759056"/>
                        </a:ext>
                      </a:extLst>
                    </a:gridCol>
                    <a:gridCol w="404064">
                      <a:extLst>
                        <a:ext uri="{9D8B030D-6E8A-4147-A177-3AD203B41FA5}">
                          <a16:colId xmlns:a16="http://schemas.microsoft.com/office/drawing/2014/main" val="238346711"/>
                        </a:ext>
                      </a:extLst>
                    </a:gridCol>
                    <a:gridCol w="455934">
                      <a:extLst>
                        <a:ext uri="{9D8B030D-6E8A-4147-A177-3AD203B41FA5}">
                          <a16:colId xmlns:a16="http://schemas.microsoft.com/office/drawing/2014/main" val="2568799731"/>
                        </a:ext>
                      </a:extLst>
                    </a:gridCol>
                  </a:tblGrid>
                  <a:tr h="37744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3125" r="-512500" b="-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3125" r="-412500" b="-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03125" r="-312500" b="-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03125" r="-212500" b="-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03125" r="-112500" b="-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36111" b="-500000"/>
                          </a:stretch>
                        </a:blipFill>
                      </a:tcPr>
                    </a:tc>
                    <a:extLst>
                      <a:ext uri="{0D108BD9-81ED-4DB2-BD59-A6C34878D82A}">
                        <a16:rowId xmlns:a16="http://schemas.microsoft.com/office/drawing/2014/main" val="2777741497"/>
                      </a:ext>
                    </a:extLst>
                  </a:tr>
                  <a:tr h="37744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125" t="-100000" r="-612500" b="-4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696300"/>
                      </a:ext>
                    </a:extLst>
                  </a:tr>
                  <a:tr h="37744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125" t="-200000" r="-612500" b="-3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0388"/>
                      </a:ext>
                    </a:extLst>
                  </a:tr>
                  <a:tr h="37744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125" t="-310345" r="-612500" b="-2103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77101"/>
                      </a:ext>
                    </a:extLst>
                  </a:tr>
                  <a:tr h="37744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125" t="-396667" r="-612500" b="-103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799864"/>
                      </a:ext>
                    </a:extLst>
                  </a:tr>
                  <a:tr h="37744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125" t="-496667" r="-612500" b="-3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16724"/>
                      </a:ext>
                    </a:extLst>
                  </a:tr>
                </a:tbl>
              </a:graphicData>
            </a:graphic>
          </p:graphicFrame>
        </mc:Fallback>
      </mc:AlternateContent>
      <p:sp>
        <p:nvSpPr>
          <p:cNvPr id="15" name="TextBox 14">
            <a:extLst>
              <a:ext uri="{FF2B5EF4-FFF2-40B4-BE49-F238E27FC236}">
                <a16:creationId xmlns:a16="http://schemas.microsoft.com/office/drawing/2014/main" id="{98850404-A2C6-A240-BA10-61E766996CAB}"/>
              </a:ext>
            </a:extLst>
          </p:cNvPr>
          <p:cNvSpPr txBox="1"/>
          <p:nvPr/>
        </p:nvSpPr>
        <p:spPr>
          <a:xfrm>
            <a:off x="6266167" y="5423641"/>
            <a:ext cx="4336850" cy="646331"/>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Step</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II:</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Using</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all</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marginals</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to</a:t>
            </a:r>
            <a:r>
              <a:rPr lang="zh-CN" altLang="en-US" b="1" dirty="0">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update</a:t>
            </a:r>
            <a:r>
              <a:rPr lang="zh-CN" altLang="en-US" b="1" dirty="0">
                <a:solidFill>
                  <a:srgbClr val="C00000"/>
                </a:solidFill>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the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randomly</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generated</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dataset.</a:t>
            </a:r>
            <a:endParaRPr lang="en-CN"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3" name="Table 22">
                <a:extLst>
                  <a:ext uri="{FF2B5EF4-FFF2-40B4-BE49-F238E27FC236}">
                    <a16:creationId xmlns:a16="http://schemas.microsoft.com/office/drawing/2014/main" id="{019D58DD-FDD9-6648-A950-AD438A7BA819}"/>
                  </a:ext>
                </a:extLst>
              </p:cNvPr>
              <p:cNvGraphicFramePr>
                <a:graphicFrameLocks noGrp="1"/>
              </p:cNvGraphicFramePr>
              <p:nvPr/>
            </p:nvGraphicFramePr>
            <p:xfrm>
              <a:off x="7164580" y="2369232"/>
              <a:ext cx="813788" cy="388371"/>
            </p:xfrm>
            <a:graphic>
              <a:graphicData uri="http://schemas.openxmlformats.org/drawingml/2006/table">
                <a:tbl>
                  <a:tblPr firstRow="1" bandRow="1"/>
                  <a:tblGrid>
                    <a:gridCol w="409090">
                      <a:extLst>
                        <a:ext uri="{9D8B030D-6E8A-4147-A177-3AD203B41FA5}">
                          <a16:colId xmlns:a16="http://schemas.microsoft.com/office/drawing/2014/main" val="20000"/>
                        </a:ext>
                      </a:extLst>
                    </a:gridCol>
                    <a:gridCol w="404698">
                      <a:extLst>
                        <a:ext uri="{9D8B030D-6E8A-4147-A177-3AD203B41FA5}">
                          <a16:colId xmlns:a16="http://schemas.microsoft.com/office/drawing/2014/main" val="20001"/>
                        </a:ext>
                      </a:extLst>
                    </a:gridCol>
                  </a:tblGrid>
                  <a:tr h="3883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charset="0"/>
                                      </a:rPr>
                                      <m:t>1</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2</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23" name="Table 22">
                <a:extLst>
                  <a:ext uri="{FF2B5EF4-FFF2-40B4-BE49-F238E27FC236}">
                    <a16:creationId xmlns:a16="http://schemas.microsoft.com/office/drawing/2014/main" id="{019D58DD-FDD9-6648-A950-AD438A7BA819}"/>
                  </a:ext>
                </a:extLst>
              </p:cNvPr>
              <p:cNvGraphicFramePr>
                <a:graphicFrameLocks noGrp="1"/>
              </p:cNvGraphicFramePr>
              <p:nvPr>
                <p:extLst>
                  <p:ext uri="{D42A27DB-BD31-4B8C-83A1-F6EECF244321}">
                    <p14:modId xmlns:p14="http://schemas.microsoft.com/office/powerpoint/2010/main" val="745196711"/>
                  </p:ext>
                </p:extLst>
              </p:nvPr>
            </p:nvGraphicFramePr>
            <p:xfrm>
              <a:off x="7164580" y="2369232"/>
              <a:ext cx="813788" cy="388371"/>
            </p:xfrm>
            <a:graphic>
              <a:graphicData uri="http://schemas.openxmlformats.org/drawingml/2006/table">
                <a:tbl>
                  <a:tblPr firstRow="1" bandRow="1"/>
                  <a:tblGrid>
                    <a:gridCol w="409090">
                      <a:extLst>
                        <a:ext uri="{9D8B030D-6E8A-4147-A177-3AD203B41FA5}">
                          <a16:colId xmlns:a16="http://schemas.microsoft.com/office/drawing/2014/main" val="20000"/>
                        </a:ext>
                      </a:extLst>
                    </a:gridCol>
                    <a:gridCol w="404698">
                      <a:extLst>
                        <a:ext uri="{9D8B030D-6E8A-4147-A177-3AD203B41FA5}">
                          <a16:colId xmlns:a16="http://schemas.microsoft.com/office/drawing/2014/main" val="20001"/>
                        </a:ext>
                      </a:extLst>
                    </a:gridCol>
                  </a:tblGrid>
                  <a:tr h="388371">
                    <a:tc>
                      <a:txBody>
                        <a:body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3030" t="-3125" r="-96970"/>
                          </a:stretch>
                        </a:blipFill>
                      </a:tcPr>
                    </a:tc>
                    <a:tc>
                      <a:txBody>
                        <a:body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106250" t="-3125"/>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4" name="Table 23">
                <a:extLst>
                  <a:ext uri="{FF2B5EF4-FFF2-40B4-BE49-F238E27FC236}">
                    <a16:creationId xmlns:a16="http://schemas.microsoft.com/office/drawing/2014/main" id="{402D7659-86F3-2C41-BE79-31FBE3723F81}"/>
                  </a:ext>
                </a:extLst>
              </p:cNvPr>
              <p:cNvGraphicFramePr>
                <a:graphicFrameLocks noGrp="1"/>
              </p:cNvGraphicFramePr>
              <p:nvPr/>
            </p:nvGraphicFramePr>
            <p:xfrm>
              <a:off x="7989272" y="1315077"/>
              <a:ext cx="813788" cy="388371"/>
            </p:xfrm>
            <a:graphic>
              <a:graphicData uri="http://schemas.openxmlformats.org/drawingml/2006/table">
                <a:tbl>
                  <a:tblPr firstRow="1" bandRow="1"/>
                  <a:tblGrid>
                    <a:gridCol w="409090">
                      <a:extLst>
                        <a:ext uri="{9D8B030D-6E8A-4147-A177-3AD203B41FA5}">
                          <a16:colId xmlns:a16="http://schemas.microsoft.com/office/drawing/2014/main" val="20000"/>
                        </a:ext>
                      </a:extLst>
                    </a:gridCol>
                    <a:gridCol w="404698">
                      <a:extLst>
                        <a:ext uri="{9D8B030D-6E8A-4147-A177-3AD203B41FA5}">
                          <a16:colId xmlns:a16="http://schemas.microsoft.com/office/drawing/2014/main" val="20001"/>
                        </a:ext>
                      </a:extLst>
                    </a:gridCol>
                  </a:tblGrid>
                  <a:tr h="3883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3</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4</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24" name="Table 23">
                <a:extLst>
                  <a:ext uri="{FF2B5EF4-FFF2-40B4-BE49-F238E27FC236}">
                    <a16:creationId xmlns:a16="http://schemas.microsoft.com/office/drawing/2014/main" id="{402D7659-86F3-2C41-BE79-31FBE3723F81}"/>
                  </a:ext>
                </a:extLst>
              </p:cNvPr>
              <p:cNvGraphicFramePr>
                <a:graphicFrameLocks noGrp="1"/>
              </p:cNvGraphicFramePr>
              <p:nvPr>
                <p:extLst>
                  <p:ext uri="{D42A27DB-BD31-4B8C-83A1-F6EECF244321}">
                    <p14:modId xmlns:p14="http://schemas.microsoft.com/office/powerpoint/2010/main" val="2182684365"/>
                  </p:ext>
                </p:extLst>
              </p:nvPr>
            </p:nvGraphicFramePr>
            <p:xfrm>
              <a:off x="7989272" y="1315077"/>
              <a:ext cx="813788" cy="388371"/>
            </p:xfrm>
            <a:graphic>
              <a:graphicData uri="http://schemas.openxmlformats.org/drawingml/2006/table">
                <a:tbl>
                  <a:tblPr firstRow="1" bandRow="1"/>
                  <a:tblGrid>
                    <a:gridCol w="409090">
                      <a:extLst>
                        <a:ext uri="{9D8B030D-6E8A-4147-A177-3AD203B41FA5}">
                          <a16:colId xmlns:a16="http://schemas.microsoft.com/office/drawing/2014/main" val="20000"/>
                        </a:ext>
                      </a:extLst>
                    </a:gridCol>
                    <a:gridCol w="404698">
                      <a:extLst>
                        <a:ext uri="{9D8B030D-6E8A-4147-A177-3AD203B41FA5}">
                          <a16:colId xmlns:a16="http://schemas.microsoft.com/office/drawing/2014/main" val="20001"/>
                        </a:ext>
                      </a:extLst>
                    </a:gridCol>
                  </a:tblGrid>
                  <a:tr h="388371">
                    <a:tc>
                      <a:txBody>
                        <a:body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6"/>
                          <a:stretch>
                            <a:fillRect l="-3030" t="-3125" r="-96970"/>
                          </a:stretch>
                        </a:blipFill>
                      </a:tcPr>
                    </a:tc>
                    <a:tc>
                      <a:txBody>
                        <a:body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6"/>
                          <a:stretch>
                            <a:fillRect l="-106250" t="-3125"/>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5" name="Table 24">
                <a:extLst>
                  <a:ext uri="{FF2B5EF4-FFF2-40B4-BE49-F238E27FC236}">
                    <a16:creationId xmlns:a16="http://schemas.microsoft.com/office/drawing/2014/main" id="{F6DE6ADD-5757-F74F-9E21-BB3F2719D215}"/>
                  </a:ext>
                </a:extLst>
              </p:cNvPr>
              <p:cNvGraphicFramePr>
                <a:graphicFrameLocks noGrp="1"/>
              </p:cNvGraphicFramePr>
              <p:nvPr/>
            </p:nvGraphicFramePr>
            <p:xfrm>
              <a:off x="7571474" y="1849334"/>
              <a:ext cx="813788" cy="388371"/>
            </p:xfrm>
            <a:graphic>
              <a:graphicData uri="http://schemas.openxmlformats.org/drawingml/2006/table">
                <a:tbl>
                  <a:tblPr firstRow="1" bandRow="1"/>
                  <a:tblGrid>
                    <a:gridCol w="409090">
                      <a:extLst>
                        <a:ext uri="{9D8B030D-6E8A-4147-A177-3AD203B41FA5}">
                          <a16:colId xmlns:a16="http://schemas.microsoft.com/office/drawing/2014/main" val="20000"/>
                        </a:ext>
                      </a:extLst>
                    </a:gridCol>
                    <a:gridCol w="404698">
                      <a:extLst>
                        <a:ext uri="{9D8B030D-6E8A-4147-A177-3AD203B41FA5}">
                          <a16:colId xmlns:a16="http://schemas.microsoft.com/office/drawing/2014/main" val="20001"/>
                        </a:ext>
                      </a:extLst>
                    </a:gridCol>
                  </a:tblGrid>
                  <a:tr h="3883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2</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3</m:t>
                                    </m:r>
                                  </m:sub>
                                </m:sSub>
                              </m:oMath>
                            </m:oMathPara>
                          </a14:m>
                          <a:endParaRPr lang="en-US" b="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25" name="Table 24">
                <a:extLst>
                  <a:ext uri="{FF2B5EF4-FFF2-40B4-BE49-F238E27FC236}">
                    <a16:creationId xmlns:a16="http://schemas.microsoft.com/office/drawing/2014/main" id="{F6DE6ADD-5757-F74F-9E21-BB3F2719D215}"/>
                  </a:ext>
                </a:extLst>
              </p:cNvPr>
              <p:cNvGraphicFramePr>
                <a:graphicFrameLocks noGrp="1"/>
              </p:cNvGraphicFramePr>
              <p:nvPr>
                <p:extLst>
                  <p:ext uri="{D42A27DB-BD31-4B8C-83A1-F6EECF244321}">
                    <p14:modId xmlns:p14="http://schemas.microsoft.com/office/powerpoint/2010/main" val="383796198"/>
                  </p:ext>
                </p:extLst>
              </p:nvPr>
            </p:nvGraphicFramePr>
            <p:xfrm>
              <a:off x="7571474" y="1849334"/>
              <a:ext cx="813788" cy="388371"/>
            </p:xfrm>
            <a:graphic>
              <a:graphicData uri="http://schemas.openxmlformats.org/drawingml/2006/table">
                <a:tbl>
                  <a:tblPr firstRow="1" bandRow="1"/>
                  <a:tblGrid>
                    <a:gridCol w="409090">
                      <a:extLst>
                        <a:ext uri="{9D8B030D-6E8A-4147-A177-3AD203B41FA5}">
                          <a16:colId xmlns:a16="http://schemas.microsoft.com/office/drawing/2014/main" val="20000"/>
                        </a:ext>
                      </a:extLst>
                    </a:gridCol>
                    <a:gridCol w="404698">
                      <a:extLst>
                        <a:ext uri="{9D8B030D-6E8A-4147-A177-3AD203B41FA5}">
                          <a16:colId xmlns:a16="http://schemas.microsoft.com/office/drawing/2014/main" val="20001"/>
                        </a:ext>
                      </a:extLst>
                    </a:gridCol>
                  </a:tblGrid>
                  <a:tr h="388371">
                    <a:tc>
                      <a:txBody>
                        <a:body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l="-3030" t="-3125" r="-96970"/>
                          </a:stretch>
                        </a:blipFill>
                      </a:tcPr>
                    </a:tc>
                    <a:tc>
                      <a:txBody>
                        <a:body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l="-106250" t="-3125"/>
                          </a:stretch>
                        </a:blipFill>
                      </a:tcPr>
                    </a:tc>
                    <a:extLst>
                      <a:ext uri="{0D108BD9-81ED-4DB2-BD59-A6C34878D82A}">
                        <a16:rowId xmlns:a16="http://schemas.microsoft.com/office/drawing/2014/main" val="10000"/>
                      </a:ext>
                    </a:extLst>
                  </a:tr>
                </a:tbl>
              </a:graphicData>
            </a:graphic>
          </p:graphicFrame>
        </mc:Fallback>
      </mc:AlternateContent>
      <p:sp>
        <p:nvSpPr>
          <p:cNvPr id="26" name="Right Arrow 25">
            <a:extLst>
              <a:ext uri="{FF2B5EF4-FFF2-40B4-BE49-F238E27FC236}">
                <a16:creationId xmlns:a16="http://schemas.microsoft.com/office/drawing/2014/main" id="{7FA30D2B-E2EE-4D4C-BC74-F235DA3A57D6}"/>
              </a:ext>
            </a:extLst>
          </p:cNvPr>
          <p:cNvSpPr/>
          <p:nvPr/>
        </p:nvSpPr>
        <p:spPr>
          <a:xfrm>
            <a:off x="5698656" y="3834494"/>
            <a:ext cx="407504" cy="402380"/>
          </a:xfrm>
          <a:prstGeom prst="right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478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Won the NIST Differential Privacy Challenge</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25</a:t>
            </a:fld>
            <a:endParaRPr lang="zh-CN" altLang="en-US" dirty="0"/>
          </a:p>
        </p:txBody>
      </p:sp>
      <p:pic>
        <p:nvPicPr>
          <p:cNvPr id="16" name="Picture 15">
            <a:extLst>
              <a:ext uri="{FF2B5EF4-FFF2-40B4-BE49-F238E27FC236}">
                <a16:creationId xmlns:a16="http://schemas.microsoft.com/office/drawing/2014/main" id="{4764BC1E-1E50-5742-85DF-229FE490A31B}"/>
              </a:ext>
            </a:extLst>
          </p:cNvPr>
          <p:cNvPicPr>
            <a:picLocks noChangeAspect="1"/>
          </p:cNvPicPr>
          <p:nvPr/>
        </p:nvPicPr>
        <p:blipFill>
          <a:blip r:embed="rId3"/>
          <a:stretch>
            <a:fillRect/>
          </a:stretch>
        </p:blipFill>
        <p:spPr>
          <a:xfrm>
            <a:off x="6805073" y="1376272"/>
            <a:ext cx="4872334" cy="4757110"/>
          </a:xfrm>
          <a:prstGeom prst="rect">
            <a:avLst/>
          </a:prstGeom>
        </p:spPr>
      </p:pic>
      <p:pic>
        <p:nvPicPr>
          <p:cNvPr id="17" name="Picture 16">
            <a:extLst>
              <a:ext uri="{FF2B5EF4-FFF2-40B4-BE49-F238E27FC236}">
                <a16:creationId xmlns:a16="http://schemas.microsoft.com/office/drawing/2014/main" id="{811EEFFD-D3FF-2B42-82D1-4981C01C5012}"/>
              </a:ext>
            </a:extLst>
          </p:cNvPr>
          <p:cNvPicPr>
            <a:picLocks noChangeAspect="1"/>
          </p:cNvPicPr>
          <p:nvPr/>
        </p:nvPicPr>
        <p:blipFill>
          <a:blip r:embed="rId4"/>
          <a:stretch>
            <a:fillRect/>
          </a:stretch>
        </p:blipFill>
        <p:spPr>
          <a:xfrm>
            <a:off x="514593" y="1376272"/>
            <a:ext cx="6086729" cy="2457174"/>
          </a:xfrm>
          <a:prstGeom prst="rect">
            <a:avLst/>
          </a:prstGeom>
        </p:spPr>
      </p:pic>
      <p:pic>
        <p:nvPicPr>
          <p:cNvPr id="18" name="Picture 17">
            <a:extLst>
              <a:ext uri="{FF2B5EF4-FFF2-40B4-BE49-F238E27FC236}">
                <a16:creationId xmlns:a16="http://schemas.microsoft.com/office/drawing/2014/main" id="{AEB1B095-62C1-5D4C-9B44-FD355C2F0B12}"/>
              </a:ext>
            </a:extLst>
          </p:cNvPr>
          <p:cNvPicPr>
            <a:picLocks noChangeAspect="1"/>
          </p:cNvPicPr>
          <p:nvPr/>
        </p:nvPicPr>
        <p:blipFill>
          <a:blip r:embed="rId5"/>
          <a:stretch>
            <a:fillRect/>
          </a:stretch>
        </p:blipFill>
        <p:spPr>
          <a:xfrm>
            <a:off x="514593" y="4321695"/>
            <a:ext cx="6175527" cy="1525190"/>
          </a:xfrm>
          <a:prstGeom prst="rect">
            <a:avLst/>
          </a:prstGeom>
        </p:spPr>
      </p:pic>
      <p:sp>
        <p:nvSpPr>
          <p:cNvPr id="19" name="Rectangle 18">
            <a:extLst>
              <a:ext uri="{FF2B5EF4-FFF2-40B4-BE49-F238E27FC236}">
                <a16:creationId xmlns:a16="http://schemas.microsoft.com/office/drawing/2014/main" id="{17C1D4A0-8772-B94A-840B-7523DE3D2742}"/>
              </a:ext>
            </a:extLst>
          </p:cNvPr>
          <p:cNvSpPr/>
          <p:nvPr/>
        </p:nvSpPr>
        <p:spPr bwMode="auto">
          <a:xfrm>
            <a:off x="668215" y="4492898"/>
            <a:ext cx="5933107" cy="395625"/>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C00000"/>
              </a:solidFill>
              <a:effectLst/>
              <a:latin typeface="Arial" pitchFamily="34" charset="0"/>
            </a:endParaRPr>
          </a:p>
        </p:txBody>
      </p:sp>
    </p:spTree>
    <p:extLst>
      <p:ext uri="{BB962C8B-B14F-4D97-AF65-F5344CB8AC3E}">
        <p14:creationId xmlns:p14="http://schemas.microsoft.com/office/powerpoint/2010/main" val="1982228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Experimental</a:t>
            </a:r>
            <a:r>
              <a:rPr lang="zh-CN" altLang="en-US" dirty="0"/>
              <a:t> </a:t>
            </a:r>
            <a:r>
              <a:rPr lang="en-US" altLang="zh-CN" dirty="0"/>
              <a:t>Setup</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26</a:t>
            </a:fld>
            <a:endParaRPr lang="zh-CN" altLang="en-US" dirty="0"/>
          </a:p>
        </p:txBody>
      </p:sp>
      <p:sp>
        <p:nvSpPr>
          <p:cNvPr id="6" name="内容占位符 2">
            <a:extLst>
              <a:ext uri="{FF2B5EF4-FFF2-40B4-BE49-F238E27FC236}">
                <a16:creationId xmlns:a16="http://schemas.microsoft.com/office/drawing/2014/main" id="{A50EEF02-6037-2347-A665-88A4D61EE060}"/>
              </a:ext>
            </a:extLst>
          </p:cNvPr>
          <p:cNvSpPr txBox="1">
            <a:spLocks/>
          </p:cNvSpPr>
          <p:nvPr/>
        </p:nvSpPr>
        <p:spPr>
          <a:xfrm>
            <a:off x="652762" y="1126674"/>
            <a:ext cx="8437548" cy="50051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F497D"/>
              </a:buClr>
              <a:buFont typeface="Wingdings" panose="05000000000000000000" pitchFamily="2" charset="2"/>
              <a:buChar char="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F497D"/>
              </a:buClr>
              <a:buFont typeface="Wingdings" panose="05000000000000000000" pitchFamily="2" charset="2"/>
              <a:buChar char="n"/>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F497D"/>
              </a:buClr>
              <a:buFont typeface="Wingdings" panose="05000000000000000000" pitchFamily="2" charset="2"/>
              <a:buChar char="Ø"/>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277"/>
              </a:spcAft>
              <a:buClr>
                <a:srgbClr val="002060"/>
              </a:buClr>
              <a:buSzPct val="100000"/>
              <a:buFont typeface="Wingdings" charset="2"/>
              <a:buChar char="q"/>
            </a:pPr>
            <a:r>
              <a:rPr kumimoji="1" lang="zh-CN" altLang="en-US" sz="2400" b="1" dirty="0">
                <a:latin typeface="Arial" charset="0"/>
                <a:ea typeface="Arial" charset="0"/>
                <a:cs typeface="Arial" charset="0"/>
              </a:rPr>
              <a:t> </a:t>
            </a:r>
            <a:r>
              <a:rPr kumimoji="1" lang="en-US" altLang="zh-CN" sz="2400" b="1" dirty="0">
                <a:latin typeface="Arial" charset="0"/>
                <a:ea typeface="Arial" charset="0"/>
                <a:cs typeface="Arial" charset="0"/>
              </a:rPr>
              <a:t>Tasks</a:t>
            </a:r>
            <a:r>
              <a:rPr kumimoji="1" lang="zh-CN" altLang="en-US" sz="2400" b="1" dirty="0">
                <a:latin typeface="Arial" charset="0"/>
                <a:ea typeface="Arial" charset="0"/>
                <a:cs typeface="Arial" charset="0"/>
              </a:rPr>
              <a:t> </a:t>
            </a:r>
            <a:r>
              <a:rPr kumimoji="1" lang="en-US" altLang="zh-CN" sz="2400" b="1" dirty="0">
                <a:latin typeface="Arial" charset="0"/>
                <a:ea typeface="Arial" charset="0"/>
                <a:cs typeface="Arial" charset="0"/>
              </a:rPr>
              <a:t>and</a:t>
            </a:r>
            <a:r>
              <a:rPr kumimoji="1" lang="zh-CN" altLang="en-US" sz="2400" b="1" dirty="0">
                <a:latin typeface="Arial" charset="0"/>
                <a:ea typeface="Arial" charset="0"/>
                <a:cs typeface="Arial" charset="0"/>
              </a:rPr>
              <a:t> </a:t>
            </a:r>
            <a:r>
              <a:rPr kumimoji="1" lang="en-US" altLang="zh-CN" sz="2400" b="1" dirty="0">
                <a:latin typeface="Arial" charset="0"/>
                <a:ea typeface="Arial" charset="0"/>
                <a:cs typeface="Arial" charset="0"/>
              </a:rPr>
              <a:t>Metrics</a:t>
            </a:r>
          </a:p>
          <a:p>
            <a:pPr lvl="1">
              <a:lnSpc>
                <a:spcPct val="150000"/>
              </a:lnSpc>
              <a:spcAft>
                <a:spcPts val="277"/>
              </a:spcAft>
              <a:buClr>
                <a:srgbClr val="002060"/>
              </a:buClr>
              <a:buSzPct val="100000"/>
              <a:buFont typeface="Wingdings" pitchFamily="2" charset="2"/>
              <a:buChar char="v"/>
            </a:pPr>
            <a:r>
              <a:rPr kumimoji="1" lang="zh-CN" altLang="en-US" sz="2000" dirty="0">
                <a:latin typeface="Arial" charset="0"/>
                <a:ea typeface="Arial" charset="0"/>
                <a:cs typeface="Arial" charset="0"/>
              </a:rPr>
              <a:t> </a:t>
            </a:r>
            <a:r>
              <a:rPr kumimoji="1" lang="en-US" altLang="zh-CN" sz="2000" dirty="0">
                <a:latin typeface="Arial" charset="0"/>
                <a:ea typeface="Arial" charset="0"/>
                <a:cs typeface="Arial" charset="0"/>
              </a:rPr>
              <a:t>Pair-wise</a:t>
            </a:r>
            <a:r>
              <a:rPr kumimoji="1" lang="zh-CN" altLang="en-US" sz="2000" dirty="0">
                <a:latin typeface="Arial" charset="0"/>
                <a:ea typeface="Arial" charset="0"/>
                <a:cs typeface="Arial" charset="0"/>
              </a:rPr>
              <a:t> </a:t>
            </a:r>
            <a:r>
              <a:rPr kumimoji="1" lang="en-US" altLang="zh-CN" sz="2200" dirty="0">
                <a:latin typeface="Arial" charset="0"/>
                <a:ea typeface="Arial" charset="0"/>
                <a:cs typeface="Arial" charset="0"/>
              </a:rPr>
              <a:t>marginals</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(Average</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L1</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error)</a:t>
            </a:r>
          </a:p>
          <a:p>
            <a:pPr lvl="1">
              <a:lnSpc>
                <a:spcPct val="150000"/>
              </a:lnSpc>
              <a:spcAft>
                <a:spcPts val="277"/>
              </a:spcAft>
              <a:buClr>
                <a:srgbClr val="002060"/>
              </a:buClr>
              <a:buSzPct val="100000"/>
              <a:buFont typeface="Wingdings" pitchFamily="2" charset="2"/>
              <a:buChar char="v"/>
            </a:pP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Range</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query</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(Average</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L1</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error)</a:t>
            </a:r>
          </a:p>
          <a:p>
            <a:pPr lvl="1">
              <a:lnSpc>
                <a:spcPct val="150000"/>
              </a:lnSpc>
              <a:spcAft>
                <a:spcPts val="277"/>
              </a:spcAft>
              <a:buClr>
                <a:srgbClr val="002060"/>
              </a:buClr>
              <a:buSzPct val="100000"/>
              <a:buFont typeface="Wingdings" pitchFamily="2" charset="2"/>
              <a:buChar char="v"/>
            </a:pP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Classification</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(Misclassification</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rate)</a:t>
            </a:r>
          </a:p>
          <a:p>
            <a:pPr>
              <a:lnSpc>
                <a:spcPct val="150000"/>
              </a:lnSpc>
              <a:spcAft>
                <a:spcPts val="277"/>
              </a:spcAft>
              <a:buClr>
                <a:srgbClr val="002060"/>
              </a:buClr>
              <a:buSzPct val="100000"/>
              <a:buFont typeface="Wingdings" charset="2"/>
              <a:buChar char="q"/>
            </a:pPr>
            <a:r>
              <a:rPr kumimoji="1" lang="zh-CN" altLang="en-US" sz="2400" dirty="0">
                <a:latin typeface="Arial" charset="0"/>
                <a:ea typeface="Arial" charset="0"/>
                <a:cs typeface="Arial" charset="0"/>
              </a:rPr>
              <a:t> </a:t>
            </a:r>
            <a:r>
              <a:rPr kumimoji="1" lang="en-US" altLang="zh-CN" sz="2400" b="1" dirty="0">
                <a:latin typeface="Arial" charset="0"/>
                <a:ea typeface="Arial" charset="0"/>
                <a:cs typeface="Arial" charset="0"/>
              </a:rPr>
              <a:t>Competitors</a:t>
            </a:r>
          </a:p>
          <a:p>
            <a:pPr lvl="1">
              <a:lnSpc>
                <a:spcPct val="150000"/>
              </a:lnSpc>
              <a:spcAft>
                <a:spcPts val="277"/>
              </a:spcAft>
              <a:buClr>
                <a:srgbClr val="002060"/>
              </a:buClr>
              <a:buSzPct val="100000"/>
              <a:buFont typeface="Wingdings" pitchFamily="2" charset="2"/>
              <a:buChar char="v"/>
            </a:pPr>
            <a:r>
              <a:rPr kumimoji="1" lang="zh-CN" altLang="en-US" sz="2000" dirty="0">
                <a:latin typeface="Arial" charset="0"/>
                <a:ea typeface="Arial" charset="0"/>
                <a:cs typeface="Arial" charset="0"/>
              </a:rPr>
              <a:t> </a:t>
            </a:r>
            <a:r>
              <a:rPr kumimoji="1" lang="en-US" altLang="zh-CN" sz="2200" dirty="0">
                <a:latin typeface="Arial" charset="0"/>
                <a:ea typeface="Arial" charset="0"/>
                <a:cs typeface="Arial" charset="0"/>
              </a:rPr>
              <a:t>Bayesian</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network</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a:t>
            </a:r>
            <a:r>
              <a:rPr kumimoji="1" lang="en-US" altLang="zh-CN" sz="2200" dirty="0" err="1">
                <a:latin typeface="Arial" charset="0"/>
                <a:ea typeface="Arial" charset="0"/>
                <a:cs typeface="Arial" charset="0"/>
              </a:rPr>
              <a:t>PrivBayes</a:t>
            </a:r>
            <a:r>
              <a:rPr kumimoji="1" lang="en-US" altLang="zh-CN" sz="2200" dirty="0">
                <a:latin typeface="Arial" charset="0"/>
                <a:ea typeface="Arial" charset="0"/>
                <a:cs typeface="Arial" charset="0"/>
              </a:rPr>
              <a:t>)</a:t>
            </a:r>
          </a:p>
          <a:p>
            <a:pPr lvl="1">
              <a:lnSpc>
                <a:spcPct val="150000"/>
              </a:lnSpc>
              <a:spcAft>
                <a:spcPts val="277"/>
              </a:spcAft>
              <a:buClr>
                <a:srgbClr val="002060"/>
              </a:buClr>
              <a:buSzPct val="100000"/>
              <a:buFont typeface="Wingdings" pitchFamily="2" charset="2"/>
              <a:buChar char="v"/>
            </a:pP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Markov</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random</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field</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(PGM)</a:t>
            </a:r>
          </a:p>
          <a:p>
            <a:pPr lvl="1">
              <a:lnSpc>
                <a:spcPct val="150000"/>
              </a:lnSpc>
              <a:spcAft>
                <a:spcPts val="277"/>
              </a:spcAft>
              <a:buClr>
                <a:srgbClr val="002060"/>
              </a:buClr>
              <a:buSzPct val="100000"/>
              <a:buFont typeface="Wingdings" pitchFamily="2" charset="2"/>
              <a:buChar char="v"/>
            </a:pP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Game-based</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method</a:t>
            </a:r>
            <a:r>
              <a:rPr kumimoji="1" lang="zh-CN" altLang="en-US" sz="2200" dirty="0">
                <a:latin typeface="Arial" charset="0"/>
                <a:ea typeface="Arial" charset="0"/>
                <a:cs typeface="Arial" charset="0"/>
              </a:rPr>
              <a:t> </a:t>
            </a:r>
            <a:r>
              <a:rPr kumimoji="1" lang="en-US" altLang="zh-CN" sz="2200" dirty="0">
                <a:latin typeface="Arial" charset="0"/>
                <a:ea typeface="Arial" charset="0"/>
                <a:cs typeface="Arial" charset="0"/>
              </a:rPr>
              <a:t>(</a:t>
            </a:r>
            <a:r>
              <a:rPr kumimoji="1" lang="en-US" altLang="zh-CN" sz="2200" dirty="0" err="1">
                <a:latin typeface="Arial" charset="0"/>
                <a:ea typeface="Arial" charset="0"/>
                <a:cs typeface="Arial" charset="0"/>
              </a:rPr>
              <a:t>DualQuery</a:t>
            </a:r>
            <a:r>
              <a:rPr kumimoji="1" lang="en-US" altLang="zh-CN" sz="2200" dirty="0">
                <a:latin typeface="Arial" charset="0"/>
                <a:ea typeface="Arial" charset="0"/>
                <a:cs typeface="Arial" charset="0"/>
              </a:rPr>
              <a:t>)</a:t>
            </a:r>
          </a:p>
          <a:p>
            <a:pPr marL="0" indent="0">
              <a:lnSpc>
                <a:spcPct val="150000"/>
              </a:lnSpc>
              <a:spcBef>
                <a:spcPts val="1108"/>
              </a:spcBef>
              <a:spcAft>
                <a:spcPts val="277"/>
              </a:spcAft>
              <a:buSzPct val="100000"/>
              <a:buFont typeface="Wingdings" panose="05000000000000000000" pitchFamily="2" charset="2"/>
              <a:buNone/>
            </a:pPr>
            <a:endParaRPr lang="en-US" altLang="zh-CN" sz="100" b="1" dirty="0">
              <a:latin typeface="Arial" charset="0"/>
              <a:ea typeface="Arial" charset="0"/>
              <a:cs typeface="Arial" charset="0"/>
            </a:endParaRPr>
          </a:p>
        </p:txBody>
      </p:sp>
    </p:spTree>
    <p:extLst>
      <p:ext uri="{BB962C8B-B14F-4D97-AF65-F5344CB8AC3E}">
        <p14:creationId xmlns:p14="http://schemas.microsoft.com/office/powerpoint/2010/main" val="427658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End-to-end</a:t>
            </a:r>
            <a:r>
              <a:rPr lang="zh-CN" altLang="en-US" dirty="0"/>
              <a:t> </a:t>
            </a:r>
            <a:r>
              <a:rPr lang="en-US" altLang="zh-CN" dirty="0"/>
              <a:t>Comparison</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27</a:t>
            </a:fld>
            <a:endParaRPr lang="zh-CN" altLang="en-US" dirty="0"/>
          </a:p>
        </p:txBody>
      </p:sp>
      <p:pic>
        <p:nvPicPr>
          <p:cNvPr id="4" name="Picture 3">
            <a:extLst>
              <a:ext uri="{FF2B5EF4-FFF2-40B4-BE49-F238E27FC236}">
                <a16:creationId xmlns:a16="http://schemas.microsoft.com/office/drawing/2014/main" id="{833A8D09-5F9A-EF46-B2A1-259AB48C2616}"/>
              </a:ext>
            </a:extLst>
          </p:cNvPr>
          <p:cNvPicPr>
            <a:picLocks noChangeAspect="1"/>
          </p:cNvPicPr>
          <p:nvPr/>
        </p:nvPicPr>
        <p:blipFill>
          <a:blip r:embed="rId3"/>
          <a:stretch>
            <a:fillRect/>
          </a:stretch>
        </p:blipFill>
        <p:spPr>
          <a:xfrm>
            <a:off x="337457" y="1567507"/>
            <a:ext cx="11517086" cy="1861493"/>
          </a:xfrm>
          <a:prstGeom prst="rect">
            <a:avLst/>
          </a:prstGeom>
        </p:spPr>
      </p:pic>
      <p:pic>
        <p:nvPicPr>
          <p:cNvPr id="5" name="Picture 4">
            <a:extLst>
              <a:ext uri="{FF2B5EF4-FFF2-40B4-BE49-F238E27FC236}">
                <a16:creationId xmlns:a16="http://schemas.microsoft.com/office/drawing/2014/main" id="{F5B15A0C-1D62-0B47-9D93-67B952594513}"/>
              </a:ext>
            </a:extLst>
          </p:cNvPr>
          <p:cNvPicPr>
            <a:picLocks noChangeAspect="1"/>
          </p:cNvPicPr>
          <p:nvPr/>
        </p:nvPicPr>
        <p:blipFill>
          <a:blip r:embed="rId4"/>
          <a:stretch>
            <a:fillRect/>
          </a:stretch>
        </p:blipFill>
        <p:spPr>
          <a:xfrm>
            <a:off x="609599" y="3967807"/>
            <a:ext cx="11244944" cy="288736"/>
          </a:xfrm>
          <a:prstGeom prst="rect">
            <a:avLst/>
          </a:prstGeom>
        </p:spPr>
      </p:pic>
      <p:sp>
        <p:nvSpPr>
          <p:cNvPr id="6" name="TextBox 5">
            <a:extLst>
              <a:ext uri="{FF2B5EF4-FFF2-40B4-BE49-F238E27FC236}">
                <a16:creationId xmlns:a16="http://schemas.microsoft.com/office/drawing/2014/main" id="{B7F45767-7A3B-4C47-A2E8-BC2F4948ADA7}"/>
              </a:ext>
            </a:extLst>
          </p:cNvPr>
          <p:cNvSpPr txBox="1"/>
          <p:nvPr/>
        </p:nvSpPr>
        <p:spPr>
          <a:xfrm>
            <a:off x="1404255" y="3413809"/>
            <a:ext cx="2000869"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Pair-wise</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marginal</a:t>
            </a:r>
            <a:endParaRPr lang="en-US" sz="16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0B7B917-3A96-E540-B6CE-538BB3C41EEA}"/>
              </a:ext>
            </a:extLst>
          </p:cNvPr>
          <p:cNvSpPr txBox="1"/>
          <p:nvPr/>
        </p:nvSpPr>
        <p:spPr>
          <a:xfrm>
            <a:off x="5537337" y="3413809"/>
            <a:ext cx="1425390"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Range</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query</a:t>
            </a:r>
            <a:endParaRPr lang="en-US" sz="16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BDB24EC-673C-564B-ACD8-7E6C017C60A1}"/>
              </a:ext>
            </a:extLst>
          </p:cNvPr>
          <p:cNvSpPr txBox="1"/>
          <p:nvPr/>
        </p:nvSpPr>
        <p:spPr>
          <a:xfrm>
            <a:off x="9338554" y="3413809"/>
            <a:ext cx="1519968"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Classification</a:t>
            </a:r>
            <a:endParaRPr lang="en-US" sz="1600" b="1" dirty="0">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24EF5EDC-72E6-5340-A752-49934664DA92}"/>
              </a:ext>
            </a:extLst>
          </p:cNvPr>
          <p:cNvSpPr/>
          <p:nvPr/>
        </p:nvSpPr>
        <p:spPr>
          <a:xfrm>
            <a:off x="1226287" y="4700100"/>
            <a:ext cx="9739425" cy="1561000"/>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performance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of</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err="1">
                <a:solidFill>
                  <a:schemeClr val="tx1">
                    <a:lumMod val="95000"/>
                    <a:lumOff val="5000"/>
                  </a:schemeClr>
                </a:solidFill>
                <a:latin typeface="Arial" panose="020B0604020202020204" pitchFamily="34" charset="0"/>
                <a:cs typeface="Arial" panose="020B0604020202020204" pitchFamily="34" charset="0"/>
              </a:rPr>
              <a:t>PrivBayes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and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PGM</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close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to</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err="1">
                <a:solidFill>
                  <a:schemeClr val="tx1">
                    <a:lumMod val="95000"/>
                    <a:lumOff val="5000"/>
                  </a:schemeClr>
                </a:solidFill>
                <a:latin typeface="Arial" panose="020B0604020202020204" pitchFamily="34" charset="0"/>
                <a:cs typeface="Arial" panose="020B0604020202020204" pitchFamily="34" charset="0"/>
              </a:rPr>
              <a:t>PrivSyn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for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pair-wise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marginal,</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meaning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can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effectively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capture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low-dimensional</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correlation</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
            </a:r>
          </a:p>
          <a:p>
            <a:pPr marL="342900" indent="-342900">
              <a:spcAft>
                <a:spcPts val="800"/>
              </a:spcAft>
              <a:buFont typeface="Wingdings" pitchFamily="2" charset="2"/>
              <a:buChar char="v"/>
            </a:pPr>
            <a:r>
              <a:rPr lang="en-US" altLang="zh-CN" sz="2000" dirty="0" err="1">
                <a:solidFill>
                  <a:schemeClr val="tx1">
                    <a:lumMod val="95000"/>
                    <a:lumOff val="5000"/>
                  </a:schemeClr>
                </a:solidFill>
                <a:latin typeface="Arial" panose="020B0604020202020204" pitchFamily="34" charset="0"/>
                <a:cs typeface="Arial" panose="020B0604020202020204" pitchFamily="34" charset="0"/>
              </a:rPr>
              <a:t>PrivSyn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significantly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outperforms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others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for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range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query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and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classification,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meaning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err="1">
                <a:solidFill>
                  <a:schemeClr val="tx1">
                    <a:lumMod val="95000"/>
                    <a:lumOff val="5000"/>
                  </a:schemeClr>
                </a:solidFill>
                <a:latin typeface="Arial" panose="020B0604020202020204" pitchFamily="34" charset="0"/>
                <a:cs typeface="Arial" panose="020B0604020202020204" pitchFamily="34" charset="0"/>
              </a:rPr>
              <a:t>PrivSyn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can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also</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preserve</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high-dimensional</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correlation</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1EB7245E-DF28-3F47-B8A6-B72149F678D5}"/>
              </a:ext>
            </a:extLst>
          </p:cNvPr>
          <p:cNvSpPr/>
          <p:nvPr/>
        </p:nvSpPr>
        <p:spPr>
          <a:xfrm>
            <a:off x="523155" y="3806794"/>
            <a:ext cx="1425390" cy="67786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582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Marginal</a:t>
            </a:r>
            <a:r>
              <a:rPr lang="zh-CN" altLang="en-US" dirty="0"/>
              <a:t> </a:t>
            </a:r>
            <a:r>
              <a:rPr lang="en-US" altLang="zh-CN" dirty="0"/>
              <a:t>Selection</a:t>
            </a:r>
            <a:r>
              <a:rPr lang="zh-CN" altLang="en-US" dirty="0"/>
              <a:t> </a:t>
            </a:r>
            <a:r>
              <a:rPr lang="en-US" altLang="zh-CN" dirty="0"/>
              <a:t>Methods</a:t>
            </a:r>
            <a:r>
              <a:rPr lang="zh-CN" altLang="en-US" dirty="0"/>
              <a:t> </a:t>
            </a:r>
            <a:r>
              <a:rPr lang="en-US" altLang="zh-CN" dirty="0"/>
              <a:t>Comparison</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28</a:t>
            </a:fld>
            <a:endParaRPr lang="zh-CN" altLang="en-US" dirty="0"/>
          </a:p>
        </p:txBody>
      </p:sp>
      <p:pic>
        <p:nvPicPr>
          <p:cNvPr id="4" name="Picture 3">
            <a:extLst>
              <a:ext uri="{FF2B5EF4-FFF2-40B4-BE49-F238E27FC236}">
                <a16:creationId xmlns:a16="http://schemas.microsoft.com/office/drawing/2014/main" id="{72F36827-896B-1D4D-9C2F-29C7B3B11CBB}"/>
              </a:ext>
            </a:extLst>
          </p:cNvPr>
          <p:cNvPicPr>
            <a:picLocks noChangeAspect="1"/>
          </p:cNvPicPr>
          <p:nvPr/>
        </p:nvPicPr>
        <p:blipFill>
          <a:blip r:embed="rId3"/>
          <a:stretch>
            <a:fillRect/>
          </a:stretch>
        </p:blipFill>
        <p:spPr>
          <a:xfrm>
            <a:off x="639535" y="1529224"/>
            <a:ext cx="10912929" cy="1737122"/>
          </a:xfrm>
          <a:prstGeom prst="rect">
            <a:avLst/>
          </a:prstGeom>
        </p:spPr>
      </p:pic>
      <p:sp>
        <p:nvSpPr>
          <p:cNvPr id="6" name="TextBox 5">
            <a:extLst>
              <a:ext uri="{FF2B5EF4-FFF2-40B4-BE49-F238E27FC236}">
                <a16:creationId xmlns:a16="http://schemas.microsoft.com/office/drawing/2014/main" id="{805D5205-4EB8-334E-8AEB-0905DEF18DB1}"/>
              </a:ext>
            </a:extLst>
          </p:cNvPr>
          <p:cNvSpPr txBox="1"/>
          <p:nvPr/>
        </p:nvSpPr>
        <p:spPr>
          <a:xfrm>
            <a:off x="1589313" y="3272295"/>
            <a:ext cx="2000869"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Pair-wise</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marginal</a:t>
            </a:r>
            <a:endParaRPr lang="en-US" sz="1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884AA1F-C13A-204B-9912-1CC318141F03}"/>
              </a:ext>
            </a:extLst>
          </p:cNvPr>
          <p:cNvSpPr txBox="1"/>
          <p:nvPr/>
        </p:nvSpPr>
        <p:spPr>
          <a:xfrm>
            <a:off x="5580881" y="3272295"/>
            <a:ext cx="1425390"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Range</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query</a:t>
            </a:r>
            <a:endParaRPr lang="en-US" sz="16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C877162-7920-4049-A2D5-4C098337EE24}"/>
              </a:ext>
            </a:extLst>
          </p:cNvPr>
          <p:cNvSpPr txBox="1"/>
          <p:nvPr/>
        </p:nvSpPr>
        <p:spPr>
          <a:xfrm>
            <a:off x="9186154" y="3272295"/>
            <a:ext cx="1519968"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Classification</a:t>
            </a:r>
            <a:endParaRPr lang="en-US" sz="16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A54BAA2-5855-CD42-8A08-2873AA2F39C4}"/>
              </a:ext>
            </a:extLst>
          </p:cNvPr>
          <p:cNvPicPr>
            <a:picLocks noChangeAspect="1"/>
          </p:cNvPicPr>
          <p:nvPr/>
        </p:nvPicPr>
        <p:blipFill>
          <a:blip r:embed="rId4"/>
          <a:stretch>
            <a:fillRect/>
          </a:stretch>
        </p:blipFill>
        <p:spPr>
          <a:xfrm>
            <a:off x="957943" y="3793551"/>
            <a:ext cx="10276114" cy="590380"/>
          </a:xfrm>
          <a:prstGeom prst="rect">
            <a:avLst/>
          </a:prstGeom>
        </p:spPr>
      </p:pic>
      <p:sp>
        <p:nvSpPr>
          <p:cNvPr id="10" name="Rounded Rectangle 9">
            <a:extLst>
              <a:ext uri="{FF2B5EF4-FFF2-40B4-BE49-F238E27FC236}">
                <a16:creationId xmlns:a16="http://schemas.microsoft.com/office/drawing/2014/main" id="{44DC3343-60A1-8949-924A-410D40C36620}"/>
              </a:ext>
            </a:extLst>
          </p:cNvPr>
          <p:cNvSpPr/>
          <p:nvPr/>
        </p:nvSpPr>
        <p:spPr>
          <a:xfrm>
            <a:off x="632012" y="4958817"/>
            <a:ext cx="10979164" cy="1291650"/>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dirty="0" err="1">
                <a:solidFill>
                  <a:schemeClr val="tx1">
                    <a:lumMod val="95000"/>
                    <a:lumOff val="5000"/>
                  </a:schemeClr>
                </a:solidFill>
                <a:latin typeface="Arial" panose="020B0604020202020204" pitchFamily="34" charset="0"/>
                <a:cs typeface="Arial" panose="020B0604020202020204" pitchFamily="34" charset="0"/>
              </a:rPr>
              <a:t>DenseMarg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consistently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outperform</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err="1">
                <a:solidFill>
                  <a:schemeClr val="tx1">
                    <a:lumMod val="95000"/>
                    <a:lumOff val="5000"/>
                  </a:schemeClr>
                </a:solidFill>
                <a:latin typeface="Arial" panose="020B0604020202020204" pitchFamily="34" charset="0"/>
                <a:cs typeface="Arial" panose="020B0604020202020204" pitchFamily="34" charset="0"/>
              </a:rPr>
              <a:t>PrivBayes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
            </a:r>
            <a:r>
              <a:rPr lang="en-US" altLang="zh-CN" sz="2000" dirty="0" err="1">
                <a:solidFill>
                  <a:schemeClr val="tx1">
                    <a:lumMod val="95000"/>
                    <a:lumOff val="5000"/>
                  </a:schemeClr>
                </a:solidFill>
                <a:latin typeface="Arial" panose="020B0604020202020204" pitchFamily="34" charset="0"/>
                <a:cs typeface="Arial" panose="020B0604020202020204" pitchFamily="34" charset="0"/>
              </a:rPr>
              <a:t>InDif</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by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exploiting</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more</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marginals</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
            </a:r>
          </a:p>
          <a:p>
            <a:pPr marL="342900" indent="-342900">
              <a:spcAft>
                <a:spcPts val="800"/>
              </a:spcAft>
              <a:buFont typeface="Wingdings" pitchFamily="2" charset="2"/>
              <a:buChar char="v"/>
            </a:pPr>
            <a:r>
              <a:rPr lang="en-US" sz="2000" dirty="0" err="1">
                <a:solidFill>
                  <a:schemeClr val="tx1">
                    <a:lumMod val="95000"/>
                    <a:lumOff val="5000"/>
                  </a:schemeClr>
                </a:solidFill>
                <a:latin typeface="Arial" panose="020B0604020202020204" pitchFamily="34" charset="0"/>
                <a:cs typeface="Arial" panose="020B0604020202020204" pitchFamily="34" charset="0"/>
              </a:rPr>
              <a:t>De</a:t>
            </a:r>
            <a:r>
              <a:rPr lang="en-US" altLang="zh-CN" sz="2000" dirty="0" err="1">
                <a:solidFill>
                  <a:schemeClr val="tx1">
                    <a:lumMod val="95000"/>
                    <a:lumOff val="5000"/>
                  </a:schemeClr>
                </a:solidFill>
                <a:latin typeface="Arial" panose="020B0604020202020204" pitchFamily="34" charset="0"/>
                <a:cs typeface="Arial" panose="020B0604020202020204" pitchFamily="34" charset="0"/>
              </a:rPr>
              <a:t>nseMarg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performs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similar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private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setting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and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non-private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(do</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not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add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noise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marginal</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selection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phase)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setting,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indicating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err="1">
                <a:solidFill>
                  <a:srgbClr val="1922DE"/>
                </a:solidFill>
                <a:latin typeface="Arial" panose="020B0604020202020204" pitchFamily="34" charset="0"/>
                <a:cs typeface="Arial" panose="020B0604020202020204" pitchFamily="34" charset="0"/>
              </a:rPr>
              <a:t>DenseMarg</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is</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robust</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to</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noise</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430EC848-73A4-2E4B-BEA3-047538AED9E3}"/>
              </a:ext>
            </a:extLst>
          </p:cNvPr>
          <p:cNvSpPr/>
          <p:nvPr/>
        </p:nvSpPr>
        <p:spPr>
          <a:xfrm>
            <a:off x="632012" y="3657599"/>
            <a:ext cx="3722274" cy="80528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864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p:txBody>
          <a:bodyPr/>
          <a:lstStyle/>
          <a:p>
            <a:pPr algn="ctr"/>
            <a:r>
              <a:rPr lang="en-US" altLang="zh-CN" dirty="0"/>
              <a:t>Current</a:t>
            </a:r>
            <a:r>
              <a:rPr lang="zh-CN" altLang="en-US" dirty="0"/>
              <a:t> </a:t>
            </a:r>
            <a:r>
              <a:rPr lang="en-US" altLang="zh-CN" dirty="0"/>
              <a:t>Research</a:t>
            </a:r>
            <a:r>
              <a:rPr lang="zh-CN" altLang="en-US" dirty="0"/>
              <a:t> </a:t>
            </a:r>
            <a:r>
              <a:rPr lang="en-US" altLang="zh-CN" dirty="0"/>
              <a:t>Achievements</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29</a:t>
            </a:fld>
            <a:endParaRPr lang="en-US" sz="1600">
              <a:solidFill>
                <a:srgbClr val="888888"/>
              </a:solidFill>
              <a:latin typeface="Calibri"/>
              <a:ea typeface="Calibri"/>
              <a:cs typeface="Calibri"/>
              <a:sym typeface="Calibri"/>
            </a:endParaRPr>
          </a:p>
        </p:txBody>
      </p:sp>
      <p:sp>
        <p:nvSpPr>
          <p:cNvPr id="2" name="Pentagon 1">
            <a:extLst>
              <a:ext uri="{FF2B5EF4-FFF2-40B4-BE49-F238E27FC236}">
                <a16:creationId xmlns:a16="http://schemas.microsoft.com/office/drawing/2014/main" id="{90B1C2FE-081E-D5AD-A3A8-8EC6C09057C6}"/>
              </a:ext>
            </a:extLst>
          </p:cNvPr>
          <p:cNvSpPr/>
          <p:nvPr/>
        </p:nvSpPr>
        <p:spPr>
          <a:xfrm>
            <a:off x="702645" y="1414916"/>
            <a:ext cx="2329314" cy="770021"/>
          </a:xfrm>
          <a:prstGeom prst="homePlat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C</a:t>
            </a:r>
            <a:r>
              <a:rPr lang="en-US" altLang="zh-CN" sz="2800" b="1" dirty="0" err="1">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ollection</a:t>
            </a:r>
            <a:endPar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4" name="Pentagon 3">
            <a:extLst>
              <a:ext uri="{FF2B5EF4-FFF2-40B4-BE49-F238E27FC236}">
                <a16:creationId xmlns:a16="http://schemas.microsoft.com/office/drawing/2014/main" id="{67CE9460-5C78-17BE-EA9C-667A1DDEFF9E}"/>
              </a:ext>
            </a:extLst>
          </p:cNvPr>
          <p:cNvSpPr/>
          <p:nvPr/>
        </p:nvSpPr>
        <p:spPr>
          <a:xfrm>
            <a:off x="3401729" y="1414916"/>
            <a:ext cx="2329314" cy="770021"/>
          </a:xfrm>
          <a:prstGeom prst="homePlat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Publication</a:t>
            </a:r>
            <a:endPar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6" name="Pentagon 5">
            <a:extLst>
              <a:ext uri="{FF2B5EF4-FFF2-40B4-BE49-F238E27FC236}">
                <a16:creationId xmlns:a16="http://schemas.microsoft.com/office/drawing/2014/main" id="{ADCCD434-39E8-908B-5C67-A275D048937A}"/>
              </a:ext>
            </a:extLst>
          </p:cNvPr>
          <p:cNvSpPr/>
          <p:nvPr/>
        </p:nvSpPr>
        <p:spPr>
          <a:xfrm>
            <a:off x="6100813" y="1414916"/>
            <a:ext cx="2329314" cy="770021"/>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rPr>
              <a:t>Analysis</a:t>
            </a:r>
            <a:endParaRPr lang="en-DE"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7" name="Pentagon 6">
            <a:extLst>
              <a:ext uri="{FF2B5EF4-FFF2-40B4-BE49-F238E27FC236}">
                <a16:creationId xmlns:a16="http://schemas.microsoft.com/office/drawing/2014/main" id="{85C02727-45CB-5B1C-9F12-EBF1DC7A9C4B}"/>
              </a:ext>
            </a:extLst>
          </p:cNvPr>
          <p:cNvSpPr/>
          <p:nvPr/>
        </p:nvSpPr>
        <p:spPr>
          <a:xfrm>
            <a:off x="8799896" y="1414916"/>
            <a:ext cx="2671011" cy="770021"/>
          </a:xfrm>
          <a:prstGeom prst="homePlat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Consumption</a:t>
            </a:r>
            <a:endPar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8" name="Rounded Rectangle 7">
            <a:extLst>
              <a:ext uri="{FF2B5EF4-FFF2-40B4-BE49-F238E27FC236}">
                <a16:creationId xmlns:a16="http://schemas.microsoft.com/office/drawing/2014/main" id="{C3CABF4D-46DF-22A8-4C1E-CD713FF0097D}"/>
              </a:ext>
            </a:extLst>
          </p:cNvPr>
          <p:cNvSpPr/>
          <p:nvPr/>
        </p:nvSpPr>
        <p:spPr>
          <a:xfrm>
            <a:off x="702645" y="2704701"/>
            <a:ext cx="2329314" cy="3468771"/>
          </a:xfrm>
          <a:prstGeom prst="roundRect">
            <a:avLst>
              <a:gd name="adj" fmla="val 71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US" altLang="zh-CN" sz="1600" b="1" dirty="0">
                <a:solidFill>
                  <a:schemeClr val="bg1">
                    <a:lumMod val="75000"/>
                  </a:schemeClr>
                </a:solidFill>
              </a:rPr>
              <a:t>Marginal</a:t>
            </a:r>
            <a:r>
              <a:rPr lang="zh-CN" altLang="en-US" sz="1600" b="1" dirty="0">
                <a:solidFill>
                  <a:schemeClr val="bg1">
                    <a:lumMod val="75000"/>
                  </a:schemeClr>
                </a:solidFill>
              </a:rPr>
              <a:t> </a:t>
            </a:r>
            <a:r>
              <a:rPr lang="en-US" altLang="zh-CN" sz="1600" b="1" dirty="0">
                <a:solidFill>
                  <a:schemeClr val="bg1">
                    <a:lumMod val="75000"/>
                  </a:schemeClr>
                </a:solidFill>
              </a:rPr>
              <a:t>release</a:t>
            </a:r>
            <a:r>
              <a:rPr lang="zh-CN" altLang="en-US" sz="1600" b="1" dirty="0">
                <a:solidFill>
                  <a:schemeClr val="bg1">
                    <a:lumMod val="75000"/>
                  </a:schemeClr>
                </a:solidFill>
              </a:rPr>
              <a:t> </a:t>
            </a:r>
            <a:r>
              <a:rPr lang="en-US" altLang="zh-CN" sz="1600" b="1" dirty="0">
                <a:solidFill>
                  <a:schemeClr val="bg1">
                    <a:lumMod val="75000"/>
                  </a:schemeClr>
                </a:solidFill>
              </a:rPr>
              <a:t>[CCS’18]</a:t>
            </a:r>
          </a:p>
          <a:p>
            <a:pPr marL="285750" indent="-285750">
              <a:spcAft>
                <a:spcPts val="800"/>
              </a:spcAft>
              <a:buFont typeface="Wingdings" pitchFamily="2" charset="2"/>
              <a:buChar char="v"/>
            </a:pPr>
            <a:r>
              <a:rPr lang="en-US" altLang="zh-CN" sz="1600" b="1" dirty="0">
                <a:solidFill>
                  <a:schemeClr val="bg1">
                    <a:lumMod val="75000"/>
                  </a:schemeClr>
                </a:solidFill>
              </a:rPr>
              <a:t>Range</a:t>
            </a:r>
            <a:r>
              <a:rPr lang="zh-CN" altLang="en-US" sz="1600" b="1" dirty="0">
                <a:solidFill>
                  <a:schemeClr val="bg1">
                    <a:lumMod val="75000"/>
                  </a:schemeClr>
                </a:solidFill>
              </a:rPr>
              <a:t> </a:t>
            </a:r>
            <a:r>
              <a:rPr lang="en-US" altLang="zh-CN" sz="1600" b="1" dirty="0">
                <a:solidFill>
                  <a:schemeClr val="bg1">
                    <a:lumMod val="75000"/>
                  </a:schemeClr>
                </a:solidFill>
              </a:rPr>
              <a:t>query</a:t>
            </a:r>
            <a:r>
              <a:rPr lang="zh-CN" altLang="en-US" sz="1600" b="1" dirty="0">
                <a:solidFill>
                  <a:schemeClr val="bg1">
                    <a:lumMod val="75000"/>
                  </a:schemeClr>
                </a:solidFill>
              </a:rPr>
              <a:t> </a:t>
            </a:r>
            <a:r>
              <a:rPr lang="en-US" altLang="zh-CN" sz="1600" b="1" dirty="0">
                <a:solidFill>
                  <a:schemeClr val="bg1">
                    <a:lumMod val="75000"/>
                  </a:schemeClr>
                </a:solidFill>
              </a:rPr>
              <a:t>[CCS’21a]</a:t>
            </a:r>
          </a:p>
          <a:p>
            <a:pPr marL="285750" indent="-285750">
              <a:spcAft>
                <a:spcPts val="800"/>
              </a:spcAft>
              <a:buFont typeface="Wingdings" pitchFamily="2" charset="2"/>
              <a:buChar char="v"/>
            </a:pPr>
            <a:r>
              <a:rPr lang="en-US" altLang="zh-CN" sz="1600" b="1" dirty="0">
                <a:solidFill>
                  <a:schemeClr val="bg1">
                    <a:lumMod val="75000"/>
                  </a:schemeClr>
                </a:solidFill>
              </a:rPr>
              <a:t>Stream</a:t>
            </a:r>
            <a:r>
              <a:rPr lang="zh-CN" altLang="en-US" sz="1600" b="1" dirty="0">
                <a:solidFill>
                  <a:schemeClr val="bg1">
                    <a:lumMod val="75000"/>
                  </a:schemeClr>
                </a:solidFill>
              </a:rPr>
              <a:t> </a:t>
            </a:r>
            <a:r>
              <a:rPr lang="en-US" altLang="zh-CN" sz="1600" b="1" dirty="0">
                <a:solidFill>
                  <a:schemeClr val="bg1">
                    <a:lumMod val="75000"/>
                  </a:schemeClr>
                </a:solidFill>
              </a:rPr>
              <a:t>data</a:t>
            </a:r>
            <a:r>
              <a:rPr lang="zh-CN" altLang="en-US" sz="1600" b="1" dirty="0">
                <a:solidFill>
                  <a:schemeClr val="bg1">
                    <a:lumMod val="75000"/>
                  </a:schemeClr>
                </a:solidFill>
              </a:rPr>
              <a:t> </a:t>
            </a:r>
            <a:r>
              <a:rPr lang="en-US" altLang="zh-CN" sz="1600" b="1" dirty="0">
                <a:solidFill>
                  <a:schemeClr val="bg1">
                    <a:lumMod val="75000"/>
                  </a:schemeClr>
                </a:solidFill>
              </a:rPr>
              <a:t>collection</a:t>
            </a:r>
            <a:r>
              <a:rPr lang="zh-CN" altLang="en-US" sz="1600" b="1" dirty="0">
                <a:solidFill>
                  <a:schemeClr val="bg1">
                    <a:lumMod val="75000"/>
                  </a:schemeClr>
                </a:solidFill>
              </a:rPr>
              <a:t> </a:t>
            </a:r>
            <a:r>
              <a:rPr lang="en-US" altLang="zh-CN" sz="1600" b="1" dirty="0">
                <a:solidFill>
                  <a:schemeClr val="bg1">
                    <a:lumMod val="75000"/>
                  </a:schemeClr>
                </a:solidFill>
              </a:rPr>
              <a:t>[CCS’21b]</a:t>
            </a:r>
            <a:endParaRPr lang="en-DE" sz="1600" b="1" dirty="0">
              <a:solidFill>
                <a:schemeClr val="bg1">
                  <a:lumMod val="75000"/>
                </a:schemeClr>
              </a:solidFill>
            </a:endParaRPr>
          </a:p>
        </p:txBody>
      </p:sp>
      <p:sp>
        <p:nvSpPr>
          <p:cNvPr id="9" name="Rounded Rectangle 8">
            <a:extLst>
              <a:ext uri="{FF2B5EF4-FFF2-40B4-BE49-F238E27FC236}">
                <a16:creationId xmlns:a16="http://schemas.microsoft.com/office/drawing/2014/main" id="{A8CF629B-A8AA-36D3-F4F9-B86C321AE074}"/>
              </a:ext>
            </a:extLst>
          </p:cNvPr>
          <p:cNvSpPr/>
          <p:nvPr/>
        </p:nvSpPr>
        <p:spPr>
          <a:xfrm>
            <a:off x="3401729" y="2704701"/>
            <a:ext cx="2329314" cy="3468771"/>
          </a:xfrm>
          <a:prstGeom prst="roundRect">
            <a:avLst>
              <a:gd name="adj" fmla="val 71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US" altLang="zh-CN" sz="1600" b="1" dirty="0">
                <a:solidFill>
                  <a:schemeClr val="bg1">
                    <a:lumMod val="75000"/>
                  </a:schemeClr>
                </a:solidFill>
              </a:rPr>
              <a:t>Tabular</a:t>
            </a:r>
            <a:r>
              <a:rPr lang="zh-CN" altLang="en-US" sz="1600" b="1" dirty="0">
                <a:solidFill>
                  <a:schemeClr val="bg1">
                    <a:lumMod val="75000"/>
                  </a:schemeClr>
                </a:solidFill>
              </a:rPr>
              <a:t> </a:t>
            </a:r>
            <a:r>
              <a:rPr lang="en-US" altLang="zh-CN" sz="1600" b="1" dirty="0">
                <a:solidFill>
                  <a:schemeClr val="bg1">
                    <a:lumMod val="75000"/>
                  </a:schemeClr>
                </a:solidFill>
              </a:rPr>
              <a:t>data</a:t>
            </a:r>
            <a:r>
              <a:rPr lang="zh-CN" altLang="en-US" sz="1600" b="1" dirty="0">
                <a:solidFill>
                  <a:schemeClr val="bg1">
                    <a:lumMod val="75000"/>
                  </a:schemeClr>
                </a:solidFill>
              </a:rPr>
              <a:t> </a:t>
            </a:r>
            <a:r>
              <a:rPr lang="en-US" altLang="zh-CN" sz="1600" b="1" dirty="0">
                <a:solidFill>
                  <a:schemeClr val="bg1">
                    <a:lumMod val="75000"/>
                  </a:schemeClr>
                </a:solidFill>
              </a:rPr>
              <a:t>[Sec’21]</a:t>
            </a:r>
          </a:p>
          <a:p>
            <a:pPr marL="285750" indent="-285750">
              <a:spcAft>
                <a:spcPts val="800"/>
              </a:spcAft>
              <a:buFont typeface="Wingdings" pitchFamily="2" charset="2"/>
              <a:buChar char="v"/>
            </a:pPr>
            <a:r>
              <a:rPr lang="en-US" altLang="zh-CN" sz="1600" b="1" dirty="0">
                <a:solidFill>
                  <a:schemeClr val="bg1">
                    <a:lumMod val="75000"/>
                  </a:schemeClr>
                </a:solidFill>
              </a:rPr>
              <a:t>Graph</a:t>
            </a:r>
            <a:r>
              <a:rPr lang="zh-CN" altLang="en-US" sz="1600" b="1" dirty="0">
                <a:solidFill>
                  <a:schemeClr val="bg1">
                    <a:lumMod val="75000"/>
                  </a:schemeClr>
                </a:solidFill>
              </a:rPr>
              <a:t> </a:t>
            </a:r>
            <a:r>
              <a:rPr lang="en-US" altLang="zh-CN" sz="1600" b="1" dirty="0">
                <a:solidFill>
                  <a:schemeClr val="bg1">
                    <a:lumMod val="75000"/>
                  </a:schemeClr>
                </a:solidFill>
              </a:rPr>
              <a:t>data</a:t>
            </a:r>
            <a:r>
              <a:rPr lang="zh-CN" altLang="en-US" sz="1600" b="1" dirty="0">
                <a:solidFill>
                  <a:schemeClr val="bg1">
                    <a:lumMod val="75000"/>
                  </a:schemeClr>
                </a:solidFill>
              </a:rPr>
              <a:t> </a:t>
            </a:r>
            <a:r>
              <a:rPr lang="en-US" altLang="zh-CN" sz="1600" b="1" dirty="0">
                <a:solidFill>
                  <a:schemeClr val="bg1">
                    <a:lumMod val="75000"/>
                  </a:schemeClr>
                </a:solidFill>
              </a:rPr>
              <a:t>[Sec’23a]</a:t>
            </a:r>
          </a:p>
          <a:p>
            <a:pPr marL="285750" indent="-285750">
              <a:spcAft>
                <a:spcPts val="800"/>
              </a:spcAft>
              <a:buFont typeface="Wingdings" pitchFamily="2" charset="2"/>
              <a:buChar char="v"/>
            </a:pPr>
            <a:r>
              <a:rPr lang="en-US" altLang="zh-CN" sz="1600" b="1" dirty="0">
                <a:solidFill>
                  <a:schemeClr val="bg1">
                    <a:lumMod val="75000"/>
                  </a:schemeClr>
                </a:solidFill>
              </a:rPr>
              <a:t>Trajectory</a:t>
            </a:r>
            <a:r>
              <a:rPr lang="zh-CN" altLang="en-US" sz="1600" b="1" dirty="0">
                <a:solidFill>
                  <a:schemeClr val="bg1">
                    <a:lumMod val="75000"/>
                  </a:schemeClr>
                </a:solidFill>
              </a:rPr>
              <a:t> </a:t>
            </a:r>
            <a:r>
              <a:rPr lang="en-US" altLang="zh-CN" sz="1600" b="1" dirty="0">
                <a:solidFill>
                  <a:schemeClr val="bg1">
                    <a:lumMod val="75000"/>
                  </a:schemeClr>
                </a:solidFill>
              </a:rPr>
              <a:t>data</a:t>
            </a:r>
            <a:r>
              <a:rPr lang="zh-CN" altLang="en-US" sz="1600" b="1" dirty="0">
                <a:solidFill>
                  <a:schemeClr val="bg1">
                    <a:lumMod val="75000"/>
                  </a:schemeClr>
                </a:solidFill>
              </a:rPr>
              <a:t> </a:t>
            </a:r>
            <a:r>
              <a:rPr lang="en-US" altLang="zh-CN" sz="1600" b="1" dirty="0">
                <a:solidFill>
                  <a:schemeClr val="bg1">
                    <a:lumMod val="75000"/>
                  </a:schemeClr>
                </a:solidFill>
              </a:rPr>
              <a:t>[Sec’23b],</a:t>
            </a:r>
            <a:r>
              <a:rPr lang="zh-CN" altLang="en-US" sz="1600" b="1" dirty="0">
                <a:solidFill>
                  <a:schemeClr val="bg1">
                    <a:lumMod val="75000"/>
                  </a:schemeClr>
                </a:solidFill>
              </a:rPr>
              <a:t> </a:t>
            </a:r>
            <a:r>
              <a:rPr lang="en-US" altLang="zh-CN" sz="1600" b="1" dirty="0">
                <a:solidFill>
                  <a:schemeClr val="bg1">
                    <a:lumMod val="75000"/>
                  </a:schemeClr>
                </a:solidFill>
              </a:rPr>
              <a:t>[VLDB’23]</a:t>
            </a:r>
            <a:endParaRPr lang="en-DE" sz="1600" b="1" dirty="0">
              <a:solidFill>
                <a:schemeClr val="bg1">
                  <a:lumMod val="75000"/>
                </a:schemeClr>
              </a:solidFill>
            </a:endParaRPr>
          </a:p>
        </p:txBody>
      </p:sp>
      <p:sp>
        <p:nvSpPr>
          <p:cNvPr id="10" name="Rounded Rectangle 9">
            <a:extLst>
              <a:ext uri="{FF2B5EF4-FFF2-40B4-BE49-F238E27FC236}">
                <a16:creationId xmlns:a16="http://schemas.microsoft.com/office/drawing/2014/main" id="{E04FA7E5-1AA3-E9EC-00F9-EAF0A224B0F8}"/>
              </a:ext>
            </a:extLst>
          </p:cNvPr>
          <p:cNvSpPr/>
          <p:nvPr/>
        </p:nvSpPr>
        <p:spPr>
          <a:xfrm>
            <a:off x="6100813" y="2704700"/>
            <a:ext cx="2329314" cy="3468771"/>
          </a:xfrm>
          <a:prstGeom prst="roundRect">
            <a:avLst>
              <a:gd name="adj" fmla="val 7163"/>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DE" altLang="zh-CN" sz="1600" b="1" dirty="0">
                <a:solidFill>
                  <a:srgbClr val="C00000"/>
                </a:solidFill>
              </a:rPr>
              <a:t>Graph</a:t>
            </a:r>
            <a:r>
              <a:rPr lang="zh-CN" altLang="en-US" sz="1600" b="1" dirty="0">
                <a:solidFill>
                  <a:srgbClr val="C00000"/>
                </a:solidFill>
              </a:rPr>
              <a:t> </a:t>
            </a:r>
            <a:r>
              <a:rPr lang="en-US" altLang="zh-CN" sz="1600" b="1" dirty="0">
                <a:solidFill>
                  <a:srgbClr val="C00000"/>
                </a:solidFill>
              </a:rPr>
              <a:t>neural</a:t>
            </a:r>
            <a:r>
              <a:rPr lang="zh-CN" altLang="en-US" sz="1600" b="1" dirty="0">
                <a:solidFill>
                  <a:srgbClr val="C00000"/>
                </a:solidFill>
              </a:rPr>
              <a:t> </a:t>
            </a:r>
            <a:r>
              <a:rPr lang="en-US" altLang="zh-CN" sz="1600" b="1" dirty="0">
                <a:solidFill>
                  <a:srgbClr val="C00000"/>
                </a:solidFill>
              </a:rPr>
              <a:t>networks</a:t>
            </a:r>
            <a:r>
              <a:rPr lang="zh-CN" altLang="en-US" sz="1600" b="1" dirty="0">
                <a:solidFill>
                  <a:srgbClr val="C00000"/>
                </a:solidFill>
              </a:rPr>
              <a:t> </a:t>
            </a:r>
            <a:r>
              <a:rPr lang="en-US" altLang="zh-CN" sz="1600" b="1" dirty="0">
                <a:solidFill>
                  <a:srgbClr val="C00000"/>
                </a:solidFill>
              </a:rPr>
              <a:t>[Sec’22b],</a:t>
            </a:r>
            <a:r>
              <a:rPr lang="zh-CN" altLang="en-US" sz="1600" b="1" dirty="0">
                <a:solidFill>
                  <a:srgbClr val="C00000"/>
                </a:solidFill>
              </a:rPr>
              <a:t> </a:t>
            </a:r>
            <a:r>
              <a:rPr lang="en-US" altLang="zh-CN" sz="1600" b="1" dirty="0">
                <a:solidFill>
                  <a:schemeClr val="tx1"/>
                </a:solidFill>
              </a:rPr>
              <a:t>[CCS’22a],</a:t>
            </a:r>
            <a:r>
              <a:rPr lang="zh-CN" altLang="en-US" sz="1600" b="1" dirty="0">
                <a:solidFill>
                  <a:schemeClr val="tx1"/>
                </a:solidFill>
              </a:rPr>
              <a:t> </a:t>
            </a:r>
            <a:r>
              <a:rPr lang="en-US" altLang="zh-CN" sz="1600" b="1" dirty="0">
                <a:solidFill>
                  <a:schemeClr val="tx1"/>
                </a:solidFill>
              </a:rPr>
              <a:t>[ICML’23]</a:t>
            </a:r>
          </a:p>
          <a:p>
            <a:pPr marL="285750" indent="-285750">
              <a:spcAft>
                <a:spcPts val="800"/>
              </a:spcAft>
              <a:buFont typeface="Wingdings" pitchFamily="2" charset="2"/>
              <a:buChar char="v"/>
            </a:pPr>
            <a:r>
              <a:rPr lang="en-US" altLang="zh-CN" sz="1600" b="1" dirty="0">
                <a:solidFill>
                  <a:schemeClr val="tx1"/>
                </a:solidFill>
              </a:rPr>
              <a:t>Facial</a:t>
            </a:r>
            <a:r>
              <a:rPr lang="zh-CN" altLang="en-US" sz="1600" b="1" dirty="0">
                <a:solidFill>
                  <a:schemeClr val="tx1"/>
                </a:solidFill>
              </a:rPr>
              <a:t> </a:t>
            </a:r>
            <a:r>
              <a:rPr lang="en-US" altLang="zh-CN" sz="1600" b="1" dirty="0">
                <a:solidFill>
                  <a:schemeClr val="tx1"/>
                </a:solidFill>
              </a:rPr>
              <a:t>recognition</a:t>
            </a:r>
            <a:r>
              <a:rPr lang="zh-CN" altLang="en-US" sz="1600" b="1" dirty="0">
                <a:solidFill>
                  <a:schemeClr val="tx1"/>
                </a:solidFill>
              </a:rPr>
              <a:t> </a:t>
            </a:r>
            <a:r>
              <a:rPr lang="en-US" altLang="zh-CN" sz="1600" b="1" dirty="0">
                <a:solidFill>
                  <a:schemeClr val="tx1"/>
                </a:solidFill>
              </a:rPr>
              <a:t>systems</a:t>
            </a:r>
            <a:r>
              <a:rPr lang="zh-CN" altLang="en-US" sz="1600" b="1" dirty="0">
                <a:solidFill>
                  <a:schemeClr val="tx1"/>
                </a:solidFill>
              </a:rPr>
              <a:t> </a:t>
            </a:r>
            <a:r>
              <a:rPr lang="en-US" altLang="zh-CN" sz="1600" b="1" dirty="0">
                <a:solidFill>
                  <a:schemeClr val="tx1"/>
                </a:solidFill>
              </a:rPr>
              <a:t>[Sec’23c]</a:t>
            </a:r>
          </a:p>
          <a:p>
            <a:pPr marL="285750" indent="-285750">
              <a:spcAft>
                <a:spcPts val="800"/>
              </a:spcAft>
              <a:buFont typeface="Wingdings" pitchFamily="2" charset="2"/>
              <a:buChar char="v"/>
            </a:pPr>
            <a:r>
              <a:rPr lang="en-US" altLang="zh-CN" sz="1600" b="1" dirty="0">
                <a:solidFill>
                  <a:schemeClr val="tx1"/>
                </a:solidFill>
              </a:rPr>
              <a:t>Neural</a:t>
            </a:r>
            <a:r>
              <a:rPr lang="zh-CN" altLang="en-US" sz="1600" b="1" dirty="0">
                <a:solidFill>
                  <a:schemeClr val="tx1"/>
                </a:solidFill>
              </a:rPr>
              <a:t> </a:t>
            </a:r>
            <a:r>
              <a:rPr lang="en-US" altLang="zh-CN" sz="1600" b="1" dirty="0">
                <a:solidFill>
                  <a:schemeClr val="tx1"/>
                </a:solidFill>
              </a:rPr>
              <a:t>architecture</a:t>
            </a:r>
            <a:r>
              <a:rPr lang="zh-CN" altLang="en-US" sz="1600" b="1" dirty="0">
                <a:solidFill>
                  <a:schemeClr val="tx1"/>
                </a:solidFill>
              </a:rPr>
              <a:t> </a:t>
            </a:r>
            <a:r>
              <a:rPr lang="en-US" altLang="zh-CN" sz="1600" b="1" dirty="0">
                <a:solidFill>
                  <a:schemeClr val="tx1"/>
                </a:solidFill>
              </a:rPr>
              <a:t>search</a:t>
            </a:r>
            <a:r>
              <a:rPr lang="zh-CN" altLang="en-US" sz="1600" b="1" dirty="0">
                <a:solidFill>
                  <a:schemeClr val="tx1"/>
                </a:solidFill>
              </a:rPr>
              <a:t> </a:t>
            </a:r>
            <a:r>
              <a:rPr lang="en-US" altLang="zh-CN" sz="1600" b="1" dirty="0">
                <a:solidFill>
                  <a:schemeClr val="tx1"/>
                </a:solidFill>
              </a:rPr>
              <a:t>[CCS’22c]</a:t>
            </a:r>
          </a:p>
          <a:p>
            <a:pPr marL="285750" indent="-285750">
              <a:spcAft>
                <a:spcPts val="800"/>
              </a:spcAft>
              <a:buFont typeface="Wingdings" pitchFamily="2" charset="2"/>
              <a:buChar char="v"/>
            </a:pPr>
            <a:r>
              <a:rPr lang="en-US" altLang="zh-CN" sz="1600" b="1" dirty="0">
                <a:solidFill>
                  <a:schemeClr val="tx1"/>
                </a:solidFill>
              </a:rPr>
              <a:t>Reinforcement</a:t>
            </a:r>
            <a:r>
              <a:rPr lang="zh-CN" altLang="en-US" sz="1600" b="1" dirty="0">
                <a:solidFill>
                  <a:schemeClr val="tx1"/>
                </a:solidFill>
              </a:rPr>
              <a:t> </a:t>
            </a:r>
            <a:r>
              <a:rPr lang="en-US" altLang="zh-CN" sz="1600" b="1" dirty="0">
                <a:solidFill>
                  <a:schemeClr val="tx1"/>
                </a:solidFill>
              </a:rPr>
              <a:t>learning</a:t>
            </a:r>
            <a:r>
              <a:rPr lang="zh-CN" altLang="en-US" sz="1600" b="1" dirty="0">
                <a:solidFill>
                  <a:schemeClr val="tx1"/>
                </a:solidFill>
              </a:rPr>
              <a:t> </a:t>
            </a:r>
            <a:r>
              <a:rPr lang="en-US" altLang="zh-CN" sz="1600" b="1" dirty="0">
                <a:solidFill>
                  <a:schemeClr val="tx1"/>
                </a:solidFill>
              </a:rPr>
              <a:t>[NDSS’24a]</a:t>
            </a:r>
            <a:endParaRPr lang="en-US" sz="1600" b="1" dirty="0">
              <a:solidFill>
                <a:schemeClr val="tx1"/>
              </a:solidFill>
            </a:endParaRPr>
          </a:p>
          <a:p>
            <a:pPr marL="285750" indent="-285750">
              <a:spcAft>
                <a:spcPts val="800"/>
              </a:spcAft>
              <a:buFont typeface="Wingdings" pitchFamily="2" charset="2"/>
              <a:buChar char="v"/>
            </a:pPr>
            <a:r>
              <a:rPr lang="en-US" altLang="zh-CN" sz="1600" b="1" dirty="0">
                <a:solidFill>
                  <a:schemeClr val="tx1"/>
                </a:solidFill>
              </a:rPr>
              <a:t>Language</a:t>
            </a:r>
            <a:r>
              <a:rPr lang="zh-CN" altLang="en-US" sz="1600" b="1" dirty="0">
                <a:solidFill>
                  <a:schemeClr val="tx1"/>
                </a:solidFill>
              </a:rPr>
              <a:t> </a:t>
            </a:r>
            <a:r>
              <a:rPr lang="en-US" altLang="zh-CN" sz="1600" b="1" dirty="0">
                <a:solidFill>
                  <a:schemeClr val="tx1"/>
                </a:solidFill>
              </a:rPr>
              <a:t>models</a:t>
            </a:r>
            <a:r>
              <a:rPr lang="zh-CN" altLang="en-US" sz="1600" b="1" dirty="0">
                <a:solidFill>
                  <a:schemeClr val="tx1"/>
                </a:solidFill>
              </a:rPr>
              <a:t> </a:t>
            </a:r>
            <a:r>
              <a:rPr lang="en-US" altLang="zh-CN" sz="1600" b="1" dirty="0">
                <a:solidFill>
                  <a:schemeClr val="tx1"/>
                </a:solidFill>
              </a:rPr>
              <a:t>[NDSS’24b]</a:t>
            </a:r>
            <a:endParaRPr lang="en-DE" sz="1600" b="1" dirty="0">
              <a:solidFill>
                <a:schemeClr val="tx1"/>
              </a:solidFill>
            </a:endParaRPr>
          </a:p>
        </p:txBody>
      </p:sp>
      <p:sp>
        <p:nvSpPr>
          <p:cNvPr id="11" name="Rounded Rectangle 10">
            <a:extLst>
              <a:ext uri="{FF2B5EF4-FFF2-40B4-BE49-F238E27FC236}">
                <a16:creationId xmlns:a16="http://schemas.microsoft.com/office/drawing/2014/main" id="{BC7EC373-62CD-9B1C-5B61-AA62D5D797B5}"/>
              </a:ext>
            </a:extLst>
          </p:cNvPr>
          <p:cNvSpPr/>
          <p:nvPr/>
        </p:nvSpPr>
        <p:spPr>
          <a:xfrm>
            <a:off x="8817543" y="2704700"/>
            <a:ext cx="2329314" cy="3468771"/>
          </a:xfrm>
          <a:prstGeom prst="roundRect">
            <a:avLst>
              <a:gd name="adj" fmla="val 71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DE" altLang="zh-CN" sz="1600" b="1" dirty="0">
                <a:solidFill>
                  <a:schemeClr val="bg1">
                    <a:lumMod val="75000"/>
                  </a:schemeClr>
                </a:solidFill>
              </a:rPr>
              <a:t>I</a:t>
            </a:r>
            <a:r>
              <a:rPr lang="en-US" altLang="zh-CN" sz="1600" b="1" dirty="0" err="1">
                <a:solidFill>
                  <a:schemeClr val="bg1">
                    <a:lumMod val="75000"/>
                  </a:schemeClr>
                </a:solidFill>
              </a:rPr>
              <a:t>mplementation</a:t>
            </a:r>
            <a:r>
              <a:rPr lang="zh-CN" altLang="en-US" sz="1600" b="1" dirty="0">
                <a:solidFill>
                  <a:schemeClr val="bg1">
                    <a:lumMod val="75000"/>
                  </a:schemeClr>
                </a:solidFill>
              </a:rPr>
              <a:t> </a:t>
            </a:r>
            <a:r>
              <a:rPr lang="en-US" altLang="zh-CN" sz="1600" b="1" dirty="0">
                <a:solidFill>
                  <a:schemeClr val="bg1">
                    <a:lumMod val="75000"/>
                  </a:schemeClr>
                </a:solidFill>
              </a:rPr>
              <a:t>[CCS’22b]</a:t>
            </a:r>
            <a:endParaRPr lang="en-DE" altLang="zh-CN" sz="1600" b="1" dirty="0">
              <a:solidFill>
                <a:schemeClr val="bg1">
                  <a:lumMod val="75000"/>
                </a:schemeClr>
              </a:solidFill>
            </a:endParaRPr>
          </a:p>
          <a:p>
            <a:pPr marL="285750" indent="-285750">
              <a:spcAft>
                <a:spcPts val="800"/>
              </a:spcAft>
              <a:buFont typeface="Wingdings" pitchFamily="2" charset="2"/>
              <a:buChar char="v"/>
            </a:pPr>
            <a:r>
              <a:rPr lang="en-US" sz="1600" b="1" dirty="0">
                <a:solidFill>
                  <a:schemeClr val="bg1">
                    <a:lumMod val="75000"/>
                  </a:schemeClr>
                </a:solidFill>
              </a:rPr>
              <a:t>Vu</a:t>
            </a:r>
            <a:r>
              <a:rPr lang="en-US" altLang="zh-CN" sz="1600" b="1" dirty="0">
                <a:solidFill>
                  <a:schemeClr val="bg1">
                    <a:lumMod val="75000"/>
                  </a:schemeClr>
                </a:solidFill>
              </a:rPr>
              <a:t>lnerability</a:t>
            </a:r>
            <a:r>
              <a:rPr lang="zh-CN" altLang="en-US" sz="1600" b="1" dirty="0">
                <a:solidFill>
                  <a:schemeClr val="bg1">
                    <a:lumMod val="75000"/>
                  </a:schemeClr>
                </a:solidFill>
              </a:rPr>
              <a:t> </a:t>
            </a:r>
            <a:r>
              <a:rPr lang="en-US" altLang="zh-CN" sz="1600" b="1" dirty="0">
                <a:solidFill>
                  <a:schemeClr val="bg1">
                    <a:lumMod val="75000"/>
                  </a:schemeClr>
                </a:solidFill>
              </a:rPr>
              <a:t>analysis</a:t>
            </a:r>
            <a:r>
              <a:rPr lang="zh-CN" altLang="en-US" sz="1600" b="1" dirty="0">
                <a:solidFill>
                  <a:schemeClr val="bg1">
                    <a:lumMod val="75000"/>
                  </a:schemeClr>
                </a:solidFill>
              </a:rPr>
              <a:t> </a:t>
            </a:r>
            <a:r>
              <a:rPr lang="en-US" altLang="zh-CN" sz="1600" b="1" dirty="0">
                <a:solidFill>
                  <a:schemeClr val="bg1">
                    <a:lumMod val="75000"/>
                  </a:schemeClr>
                </a:solidFill>
              </a:rPr>
              <a:t>[CCS’21c]</a:t>
            </a:r>
            <a:endParaRPr lang="en-DE" sz="1600" b="1" dirty="0">
              <a:solidFill>
                <a:schemeClr val="bg1">
                  <a:lumMod val="75000"/>
                </a:schemeClr>
              </a:solidFill>
            </a:endParaRPr>
          </a:p>
        </p:txBody>
      </p:sp>
    </p:spTree>
    <p:extLst>
      <p:ext uri="{BB962C8B-B14F-4D97-AF65-F5344CB8AC3E}">
        <p14:creationId xmlns:p14="http://schemas.microsoft.com/office/powerpoint/2010/main" val="1475852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p:txBody>
          <a:bodyPr/>
          <a:lstStyle/>
          <a:p>
            <a:pPr algn="ctr"/>
            <a:r>
              <a:rPr lang="en-US" altLang="zh-CN" dirty="0"/>
              <a:t>Privacy</a:t>
            </a:r>
            <a:r>
              <a:rPr lang="zh-CN" altLang="en-US" dirty="0"/>
              <a:t> </a:t>
            </a:r>
            <a:r>
              <a:rPr lang="en-US" altLang="zh-CN" dirty="0"/>
              <a:t>Preservation</a:t>
            </a:r>
            <a:r>
              <a:rPr lang="zh-CN" altLang="en-US" dirty="0"/>
              <a:t> </a:t>
            </a:r>
            <a:r>
              <a:rPr lang="en-US" altLang="zh-CN" dirty="0"/>
              <a:t>in</a:t>
            </a:r>
            <a:r>
              <a:rPr lang="zh-CN" altLang="en-US" dirty="0"/>
              <a:t> </a:t>
            </a:r>
            <a:r>
              <a:rPr lang="en-US" altLang="zh-CN" dirty="0"/>
              <a:t>Data</a:t>
            </a:r>
            <a:r>
              <a:rPr lang="zh-CN" altLang="en-US" dirty="0"/>
              <a:t> </a:t>
            </a:r>
            <a:r>
              <a:rPr lang="en-US" altLang="zh-CN" dirty="0"/>
              <a:t>Life</a:t>
            </a:r>
            <a:r>
              <a:rPr lang="zh-CN" altLang="en-US" dirty="0"/>
              <a:t> </a:t>
            </a:r>
            <a:r>
              <a:rPr lang="en-US" altLang="zh-CN" dirty="0"/>
              <a:t>Cycle</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3</a:t>
            </a:fld>
            <a:endParaRPr lang="en-US" sz="1600">
              <a:solidFill>
                <a:srgbClr val="888888"/>
              </a:solidFill>
              <a:latin typeface="Calibri"/>
              <a:ea typeface="Calibri"/>
              <a:cs typeface="Calibri"/>
              <a:sym typeface="Calibri"/>
            </a:endParaRPr>
          </a:p>
        </p:txBody>
      </p:sp>
      <p:sp>
        <p:nvSpPr>
          <p:cNvPr id="8" name="Right Arrow 7">
            <a:extLst>
              <a:ext uri="{FF2B5EF4-FFF2-40B4-BE49-F238E27FC236}">
                <a16:creationId xmlns:a16="http://schemas.microsoft.com/office/drawing/2014/main" id="{30387BA0-826C-6FD6-B731-22020550E292}"/>
              </a:ext>
            </a:extLst>
          </p:cNvPr>
          <p:cNvSpPr/>
          <p:nvPr/>
        </p:nvSpPr>
        <p:spPr bwMode="auto">
          <a:xfrm>
            <a:off x="2898217" y="4566919"/>
            <a:ext cx="1324760" cy="972740"/>
          </a:xfrm>
          <a:prstGeom prst="rightArrow">
            <a:avLst>
              <a:gd name="adj1" fmla="val 57916"/>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Collection</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grpSp>
        <p:nvGrpSpPr>
          <p:cNvPr id="10" name="Group 9">
            <a:extLst>
              <a:ext uri="{FF2B5EF4-FFF2-40B4-BE49-F238E27FC236}">
                <a16:creationId xmlns:a16="http://schemas.microsoft.com/office/drawing/2014/main" id="{84FA7BF9-D30D-E125-DAF4-C8B701999AB1}"/>
              </a:ext>
            </a:extLst>
          </p:cNvPr>
          <p:cNvGrpSpPr/>
          <p:nvPr/>
        </p:nvGrpSpPr>
        <p:grpSpPr>
          <a:xfrm>
            <a:off x="1396761" y="3440934"/>
            <a:ext cx="1432380" cy="3221676"/>
            <a:chOff x="944374" y="3431223"/>
            <a:chExt cx="1432380" cy="3221676"/>
          </a:xfrm>
        </p:grpSpPr>
        <p:sp>
          <p:nvSpPr>
            <p:cNvPr id="11" name="Rounded Rectangle 10">
              <a:extLst>
                <a:ext uri="{FF2B5EF4-FFF2-40B4-BE49-F238E27FC236}">
                  <a16:creationId xmlns:a16="http://schemas.microsoft.com/office/drawing/2014/main" id="{34FA7736-A484-39DB-C1FB-2672BA2707AD}"/>
                </a:ext>
              </a:extLst>
            </p:cNvPr>
            <p:cNvSpPr/>
            <p:nvPr/>
          </p:nvSpPr>
          <p:spPr>
            <a:xfrm>
              <a:off x="1088763" y="3431223"/>
              <a:ext cx="1146141" cy="285752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sp>
          <p:nvSpPr>
            <p:cNvPr id="12" name="TextBox 11">
              <a:extLst>
                <a:ext uri="{FF2B5EF4-FFF2-40B4-BE49-F238E27FC236}">
                  <a16:creationId xmlns:a16="http://schemas.microsoft.com/office/drawing/2014/main" id="{C18CA49F-4112-4E58-84AD-592ADEBCA829}"/>
                </a:ext>
              </a:extLst>
            </p:cNvPr>
            <p:cNvSpPr txBox="1"/>
            <p:nvPr/>
          </p:nvSpPr>
          <p:spPr>
            <a:xfrm>
              <a:off x="1107390" y="4034880"/>
              <a:ext cx="1116011"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Medical</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sp>
          <p:nvSpPr>
            <p:cNvPr id="13" name="TextBox 12">
              <a:extLst>
                <a:ext uri="{FF2B5EF4-FFF2-40B4-BE49-F238E27FC236}">
                  <a16:creationId xmlns:a16="http://schemas.microsoft.com/office/drawing/2014/main" id="{813B8376-5029-C2B9-B091-5D073FDDB741}"/>
                </a:ext>
              </a:extLst>
            </p:cNvPr>
            <p:cNvSpPr txBox="1"/>
            <p:nvPr/>
          </p:nvSpPr>
          <p:spPr>
            <a:xfrm>
              <a:off x="1171140" y="4955594"/>
              <a:ext cx="974947"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Social</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sp>
          <p:nvSpPr>
            <p:cNvPr id="14" name="TextBox 13">
              <a:extLst>
                <a:ext uri="{FF2B5EF4-FFF2-40B4-BE49-F238E27FC236}">
                  <a16:creationId xmlns:a16="http://schemas.microsoft.com/office/drawing/2014/main" id="{D8A0B26E-CC15-6C84-6760-AB3CFAD73292}"/>
                </a:ext>
              </a:extLst>
            </p:cNvPr>
            <p:cNvSpPr txBox="1"/>
            <p:nvPr/>
          </p:nvSpPr>
          <p:spPr>
            <a:xfrm>
              <a:off x="1130116" y="5848589"/>
              <a:ext cx="1056701"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Mobile</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pic>
          <p:nvPicPr>
            <p:cNvPr id="15" name="Picture 2" descr="What is a Medical Data Management System?">
              <a:extLst>
                <a:ext uri="{FF2B5EF4-FFF2-40B4-BE49-F238E27FC236}">
                  <a16:creationId xmlns:a16="http://schemas.microsoft.com/office/drawing/2014/main" id="{4CABDE22-D654-67CD-1D37-EE0F32141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166" y="3580844"/>
              <a:ext cx="631731" cy="422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People Using Mobile Data Instead Of Internet Service Providers | NorthStar  Technology Services">
              <a:extLst>
                <a:ext uri="{FF2B5EF4-FFF2-40B4-BE49-F238E27FC236}">
                  <a16:creationId xmlns:a16="http://schemas.microsoft.com/office/drawing/2014/main" id="{FB885471-203E-8B3E-256D-520C9F5ED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071" y="5379278"/>
              <a:ext cx="665909" cy="440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ocial Network Analytics. Social Network Analytics (with a Case… | by  Shreyansh nanawati | Analytics Vidhya | Medium">
              <a:extLst>
                <a:ext uri="{FF2B5EF4-FFF2-40B4-BE49-F238E27FC236}">
                  <a16:creationId xmlns:a16="http://schemas.microsoft.com/office/drawing/2014/main" id="{32A5C832-AB39-26E0-62F4-81E2E8C8F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497" y="4472331"/>
              <a:ext cx="715199" cy="4850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87BBDFD-03DB-D207-02C2-6D54CA3FE033}"/>
                </a:ext>
              </a:extLst>
            </p:cNvPr>
            <p:cNvSpPr txBox="1"/>
            <p:nvPr/>
          </p:nvSpPr>
          <p:spPr>
            <a:xfrm>
              <a:off x="944374" y="6314345"/>
              <a:ext cx="1432380" cy="338554"/>
            </a:xfrm>
            <a:prstGeom prst="rect">
              <a:avLst/>
            </a:prstGeom>
            <a:noFill/>
          </p:spPr>
          <p:txBody>
            <a:bodyPr wrap="non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Source</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grpSp>
        <p:nvGrpSpPr>
          <p:cNvPr id="19" name="Group 18">
            <a:extLst>
              <a:ext uri="{FF2B5EF4-FFF2-40B4-BE49-F238E27FC236}">
                <a16:creationId xmlns:a16="http://schemas.microsoft.com/office/drawing/2014/main" id="{2F17E2AB-60EB-3FCE-3305-380CC047B1E5}"/>
              </a:ext>
            </a:extLst>
          </p:cNvPr>
          <p:cNvGrpSpPr/>
          <p:nvPr/>
        </p:nvGrpSpPr>
        <p:grpSpPr>
          <a:xfrm>
            <a:off x="4314200" y="3450908"/>
            <a:ext cx="1411669" cy="3211702"/>
            <a:chOff x="3640431" y="3441197"/>
            <a:chExt cx="1411669" cy="3211702"/>
          </a:xfrm>
        </p:grpSpPr>
        <p:sp>
          <p:nvSpPr>
            <p:cNvPr id="20" name="Rounded Rectangle 19">
              <a:extLst>
                <a:ext uri="{FF2B5EF4-FFF2-40B4-BE49-F238E27FC236}">
                  <a16:creationId xmlns:a16="http://schemas.microsoft.com/office/drawing/2014/main" id="{C4741D49-416E-4B66-497B-6694440BCFB6}"/>
                </a:ext>
              </a:extLst>
            </p:cNvPr>
            <p:cNvSpPr/>
            <p:nvPr/>
          </p:nvSpPr>
          <p:spPr>
            <a:xfrm>
              <a:off x="3725267" y="3441197"/>
              <a:ext cx="1243941" cy="2847548"/>
            </a:xfrm>
            <a:prstGeom prst="roundRect">
              <a:avLst>
                <a:gd name="adj" fmla="val 1328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pic>
          <p:nvPicPr>
            <p:cNvPr id="21" name="Picture 20">
              <a:extLst>
                <a:ext uri="{FF2B5EF4-FFF2-40B4-BE49-F238E27FC236}">
                  <a16:creationId xmlns:a16="http://schemas.microsoft.com/office/drawing/2014/main" id="{8BF1ED19-9BE0-6EA6-D060-A08FA731A14E}"/>
                </a:ext>
              </a:extLst>
            </p:cNvPr>
            <p:cNvPicPr>
              <a:picLocks noChangeAspect="1"/>
            </p:cNvPicPr>
            <p:nvPr/>
          </p:nvPicPr>
          <p:blipFill>
            <a:blip r:embed="rId6"/>
            <a:stretch>
              <a:fillRect/>
            </a:stretch>
          </p:blipFill>
          <p:spPr>
            <a:xfrm>
              <a:off x="4075983" y="3485762"/>
              <a:ext cx="519531" cy="610746"/>
            </a:xfrm>
            <a:prstGeom prst="rect">
              <a:avLst/>
            </a:prstGeom>
          </p:spPr>
        </p:pic>
        <p:pic>
          <p:nvPicPr>
            <p:cNvPr id="22" name="Picture 21">
              <a:extLst>
                <a:ext uri="{FF2B5EF4-FFF2-40B4-BE49-F238E27FC236}">
                  <a16:creationId xmlns:a16="http://schemas.microsoft.com/office/drawing/2014/main" id="{913476DE-191F-0026-6C65-65476D865602}"/>
                </a:ext>
              </a:extLst>
            </p:cNvPr>
            <p:cNvPicPr>
              <a:picLocks noChangeAspect="1"/>
            </p:cNvPicPr>
            <p:nvPr/>
          </p:nvPicPr>
          <p:blipFill>
            <a:blip r:embed="rId7"/>
            <a:stretch>
              <a:fillRect/>
            </a:stretch>
          </p:blipFill>
          <p:spPr>
            <a:xfrm>
              <a:off x="3833921" y="4301399"/>
              <a:ext cx="1045736" cy="365125"/>
            </a:xfrm>
            <a:prstGeom prst="rect">
              <a:avLst/>
            </a:prstGeom>
          </p:spPr>
        </p:pic>
        <p:pic>
          <p:nvPicPr>
            <p:cNvPr id="23" name="Picture 22">
              <a:extLst>
                <a:ext uri="{FF2B5EF4-FFF2-40B4-BE49-F238E27FC236}">
                  <a16:creationId xmlns:a16="http://schemas.microsoft.com/office/drawing/2014/main" id="{E19FD0C0-C408-18BD-AE7A-B82EB9802416}"/>
                </a:ext>
              </a:extLst>
            </p:cNvPr>
            <p:cNvPicPr>
              <a:picLocks noChangeAspect="1"/>
            </p:cNvPicPr>
            <p:nvPr/>
          </p:nvPicPr>
          <p:blipFill>
            <a:blip r:embed="rId8"/>
            <a:stretch>
              <a:fillRect/>
            </a:stretch>
          </p:blipFill>
          <p:spPr>
            <a:xfrm>
              <a:off x="3824369" y="5657983"/>
              <a:ext cx="1045736" cy="478634"/>
            </a:xfrm>
            <a:prstGeom prst="rect">
              <a:avLst/>
            </a:prstGeom>
          </p:spPr>
        </p:pic>
        <p:pic>
          <p:nvPicPr>
            <p:cNvPr id="24" name="Picture 23">
              <a:extLst>
                <a:ext uri="{FF2B5EF4-FFF2-40B4-BE49-F238E27FC236}">
                  <a16:creationId xmlns:a16="http://schemas.microsoft.com/office/drawing/2014/main" id="{0BB77E98-99C0-35AD-AF14-9F2D627AFF3E}"/>
                </a:ext>
              </a:extLst>
            </p:cNvPr>
            <p:cNvPicPr>
              <a:picLocks noChangeAspect="1"/>
            </p:cNvPicPr>
            <p:nvPr/>
          </p:nvPicPr>
          <p:blipFill>
            <a:blip r:embed="rId9"/>
            <a:stretch>
              <a:fillRect/>
            </a:stretch>
          </p:blipFill>
          <p:spPr>
            <a:xfrm>
              <a:off x="4002407" y="4859984"/>
              <a:ext cx="602428" cy="598755"/>
            </a:xfrm>
            <a:prstGeom prst="rect">
              <a:avLst/>
            </a:prstGeom>
          </p:spPr>
        </p:pic>
        <p:sp>
          <p:nvSpPr>
            <p:cNvPr id="25" name="TextBox 24">
              <a:extLst>
                <a:ext uri="{FF2B5EF4-FFF2-40B4-BE49-F238E27FC236}">
                  <a16:creationId xmlns:a16="http://schemas.microsoft.com/office/drawing/2014/main" id="{FB97ECE4-BDF4-8D10-2A10-3C2825E4FADA}"/>
                </a:ext>
              </a:extLst>
            </p:cNvPr>
            <p:cNvSpPr txBox="1"/>
            <p:nvPr/>
          </p:nvSpPr>
          <p:spPr>
            <a:xfrm>
              <a:off x="3640431" y="6314345"/>
              <a:ext cx="1411669" cy="338554"/>
            </a:xfrm>
            <a:prstGeom prst="rect">
              <a:avLst/>
            </a:prstGeom>
            <a:noFill/>
          </p:spPr>
          <p:txBody>
            <a:bodyPr wrap="non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Center</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sp>
        <p:nvSpPr>
          <p:cNvPr id="26" name="Right Arrow 25">
            <a:extLst>
              <a:ext uri="{FF2B5EF4-FFF2-40B4-BE49-F238E27FC236}">
                <a16:creationId xmlns:a16="http://schemas.microsoft.com/office/drawing/2014/main" id="{52DACC26-BAC7-EA64-88B6-6CB2461797A8}"/>
              </a:ext>
            </a:extLst>
          </p:cNvPr>
          <p:cNvSpPr/>
          <p:nvPr/>
        </p:nvSpPr>
        <p:spPr bwMode="auto">
          <a:xfrm>
            <a:off x="5785248" y="3509145"/>
            <a:ext cx="1536423" cy="972740"/>
          </a:xfrm>
          <a:prstGeom prst="rightArrow">
            <a:avLst>
              <a:gd name="adj1" fmla="val 59895"/>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Publication</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27" name="Right Arrow 26">
            <a:extLst>
              <a:ext uri="{FF2B5EF4-FFF2-40B4-BE49-F238E27FC236}">
                <a16:creationId xmlns:a16="http://schemas.microsoft.com/office/drawing/2014/main" id="{9C0FA1E6-6105-513C-5696-F539BAD29DAA}"/>
              </a:ext>
            </a:extLst>
          </p:cNvPr>
          <p:cNvSpPr/>
          <p:nvPr/>
        </p:nvSpPr>
        <p:spPr bwMode="auto">
          <a:xfrm>
            <a:off x="5797617" y="5216916"/>
            <a:ext cx="1524054" cy="972740"/>
          </a:xfrm>
          <a:prstGeom prst="rightArrow">
            <a:avLst>
              <a:gd name="adj1" fmla="val 61874"/>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Analysis</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grpSp>
        <p:nvGrpSpPr>
          <p:cNvPr id="28" name="Group 27">
            <a:extLst>
              <a:ext uri="{FF2B5EF4-FFF2-40B4-BE49-F238E27FC236}">
                <a16:creationId xmlns:a16="http://schemas.microsoft.com/office/drawing/2014/main" id="{1D00B880-D359-00D7-E333-333BCE2B43E8}"/>
              </a:ext>
            </a:extLst>
          </p:cNvPr>
          <p:cNvGrpSpPr/>
          <p:nvPr/>
        </p:nvGrpSpPr>
        <p:grpSpPr>
          <a:xfrm>
            <a:off x="2455424" y="1289963"/>
            <a:ext cx="7968734" cy="883762"/>
            <a:chOff x="1752780" y="1280252"/>
            <a:chExt cx="7968734" cy="883762"/>
          </a:xfrm>
        </p:grpSpPr>
        <p:sp>
          <p:nvSpPr>
            <p:cNvPr id="29" name="Rounded Rectangle 28">
              <a:extLst>
                <a:ext uri="{FF2B5EF4-FFF2-40B4-BE49-F238E27FC236}">
                  <a16:creationId xmlns:a16="http://schemas.microsoft.com/office/drawing/2014/main" id="{9F10ECEE-F967-5E20-CC8F-0495C88A2C8A}"/>
                </a:ext>
              </a:extLst>
            </p:cNvPr>
            <p:cNvSpPr/>
            <p:nvPr/>
          </p:nvSpPr>
          <p:spPr>
            <a:xfrm>
              <a:off x="1752780" y="1280252"/>
              <a:ext cx="5101681" cy="88376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pic>
          <p:nvPicPr>
            <p:cNvPr id="30" name="Picture 2" descr="EU GDPR comes into force">
              <a:extLst>
                <a:ext uri="{FF2B5EF4-FFF2-40B4-BE49-F238E27FC236}">
                  <a16:creationId xmlns:a16="http://schemas.microsoft.com/office/drawing/2014/main" id="{CF8BF74B-9BEC-2BB1-5680-ED65F46D46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1307" y="1367179"/>
              <a:ext cx="1128268" cy="684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he 7 Point CCPA Compliance Checklist for Marketers for 2020 | MarTech  Advisor">
              <a:extLst>
                <a:ext uri="{FF2B5EF4-FFF2-40B4-BE49-F238E27FC236}">
                  <a16:creationId xmlns:a16="http://schemas.microsoft.com/office/drawing/2014/main" id="{FABD8A83-7272-21F9-482D-77B29CC2DC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7405" y="1367179"/>
              <a:ext cx="1128268" cy="6844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What Is PIPEDA &amp; How to Comply | Termly">
              <a:extLst>
                <a:ext uri="{FF2B5EF4-FFF2-40B4-BE49-F238E27FC236}">
                  <a16:creationId xmlns:a16="http://schemas.microsoft.com/office/drawing/2014/main" id="{E573203D-877E-C270-0FDD-87E1A80040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3503" y="1367179"/>
              <a:ext cx="1128269" cy="6846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LGPD Compliance Solution - Mandatly Inc.">
              <a:extLst>
                <a:ext uri="{FF2B5EF4-FFF2-40B4-BE49-F238E27FC236}">
                  <a16:creationId xmlns:a16="http://schemas.microsoft.com/office/drawing/2014/main" id="{02B7238C-7D5E-D6F3-9F25-0E42C2BCAB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9601" y="1367179"/>
              <a:ext cx="1128268" cy="68466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9495867-34DD-7D0A-ED94-4D87C46092BB}"/>
                </a:ext>
              </a:extLst>
            </p:cNvPr>
            <p:cNvSpPr txBox="1"/>
            <p:nvPr/>
          </p:nvSpPr>
          <p:spPr>
            <a:xfrm>
              <a:off x="6681123" y="1552856"/>
              <a:ext cx="3040391" cy="338554"/>
            </a:xfrm>
            <a:prstGeom prst="rect">
              <a:avLst/>
            </a:prstGeom>
            <a:noFill/>
          </p:spPr>
          <p:txBody>
            <a:bodyPr wrap="squar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Regulation</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Entities</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pic>
        <p:nvPicPr>
          <p:cNvPr id="35" name="Picture 34" descr="A logo with a scale and text&#10;&#10;Description automatically generated">
            <a:extLst>
              <a:ext uri="{FF2B5EF4-FFF2-40B4-BE49-F238E27FC236}">
                <a16:creationId xmlns:a16="http://schemas.microsoft.com/office/drawing/2014/main" id="{54E260B8-CD89-C95B-325D-AA50D6C991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11121" y="2365264"/>
            <a:ext cx="745432" cy="745432"/>
          </a:xfrm>
          <a:prstGeom prst="rect">
            <a:avLst/>
          </a:prstGeom>
        </p:spPr>
      </p:pic>
      <p:pic>
        <p:nvPicPr>
          <p:cNvPr id="36" name="Picture 35" descr="A red white and blue shield with a star and a blue star&#10;&#10;Description automatically generated">
            <a:extLst>
              <a:ext uri="{FF2B5EF4-FFF2-40B4-BE49-F238E27FC236}">
                <a16:creationId xmlns:a16="http://schemas.microsoft.com/office/drawing/2014/main" id="{3A7F30DA-59BA-4A52-0A7D-68D34978EE5E}"/>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3158105" y="5347484"/>
            <a:ext cx="639520" cy="619378"/>
          </a:xfrm>
          <a:prstGeom prst="rect">
            <a:avLst/>
          </a:prstGeom>
        </p:spPr>
      </p:pic>
      <p:pic>
        <p:nvPicPr>
          <p:cNvPr id="37" name="Picture 36" descr="A red white and blue shield with a star and a blue star&#10;&#10;Description automatically generated">
            <a:extLst>
              <a:ext uri="{FF2B5EF4-FFF2-40B4-BE49-F238E27FC236}">
                <a16:creationId xmlns:a16="http://schemas.microsoft.com/office/drawing/2014/main" id="{FE686DE9-083F-FDEC-F2AB-0D8F174A3367}"/>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6197984" y="4299315"/>
            <a:ext cx="639520" cy="619378"/>
          </a:xfrm>
          <a:prstGeom prst="rect">
            <a:avLst/>
          </a:prstGeom>
        </p:spPr>
      </p:pic>
      <p:pic>
        <p:nvPicPr>
          <p:cNvPr id="38" name="Picture 37" descr="A red white and blue shield with a star and a blue star&#10;&#10;Description automatically generated">
            <a:extLst>
              <a:ext uri="{FF2B5EF4-FFF2-40B4-BE49-F238E27FC236}">
                <a16:creationId xmlns:a16="http://schemas.microsoft.com/office/drawing/2014/main" id="{B1A7F9A2-771F-4B92-3805-1042F56D061F}"/>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6197984" y="6012032"/>
            <a:ext cx="639520" cy="619378"/>
          </a:xfrm>
          <a:prstGeom prst="rect">
            <a:avLst/>
          </a:prstGeom>
        </p:spPr>
      </p:pic>
      <p:grpSp>
        <p:nvGrpSpPr>
          <p:cNvPr id="50" name="Group 49">
            <a:extLst>
              <a:ext uri="{FF2B5EF4-FFF2-40B4-BE49-F238E27FC236}">
                <a16:creationId xmlns:a16="http://schemas.microsoft.com/office/drawing/2014/main" id="{9680BCA3-71F9-9BEA-5CC5-494F9B48EA77}"/>
              </a:ext>
            </a:extLst>
          </p:cNvPr>
          <p:cNvGrpSpPr/>
          <p:nvPr/>
        </p:nvGrpSpPr>
        <p:grpSpPr>
          <a:xfrm>
            <a:off x="4336116" y="2255879"/>
            <a:ext cx="1404552" cy="1151215"/>
            <a:chOff x="4605624" y="2255879"/>
            <a:chExt cx="1404552" cy="1151215"/>
          </a:xfrm>
        </p:grpSpPr>
        <p:sp>
          <p:nvSpPr>
            <p:cNvPr id="9" name="Right Arrow 8">
              <a:extLst>
                <a:ext uri="{FF2B5EF4-FFF2-40B4-BE49-F238E27FC236}">
                  <a16:creationId xmlns:a16="http://schemas.microsoft.com/office/drawing/2014/main" id="{02AD682C-FB03-6DF3-EDA1-7810957A6DF2}"/>
                </a:ext>
              </a:extLst>
            </p:cNvPr>
            <p:cNvSpPr/>
            <p:nvPr/>
          </p:nvSpPr>
          <p:spPr bwMode="auto">
            <a:xfrm rot="5400000">
              <a:off x="4698899" y="2350362"/>
              <a:ext cx="1151215" cy="962249"/>
            </a:xfrm>
            <a:prstGeom prst="rightArrow">
              <a:avLst>
                <a:gd name="adj1" fmla="val 50000"/>
                <a:gd name="adj2" fmla="val 25894"/>
              </a:avLst>
            </a:prstGeom>
            <a:solidFill>
              <a:srgbClr val="CCECFF"/>
            </a:solidFill>
            <a:ln w="9525" cap="flat" cmpd="sng" algn="ctr">
              <a:no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49" name="TextBox 48">
              <a:extLst>
                <a:ext uri="{FF2B5EF4-FFF2-40B4-BE49-F238E27FC236}">
                  <a16:creationId xmlns:a16="http://schemas.microsoft.com/office/drawing/2014/main" id="{93A47A1E-B2FE-0E52-F69D-B312A02FB254}"/>
                </a:ext>
              </a:extLst>
            </p:cNvPr>
            <p:cNvSpPr txBox="1"/>
            <p:nvPr/>
          </p:nvSpPr>
          <p:spPr>
            <a:xfrm>
              <a:off x="4605624" y="2502966"/>
              <a:ext cx="1404552" cy="523220"/>
            </a:xfrm>
            <a:prstGeom prst="rect">
              <a:avLst/>
            </a:prstGeom>
            <a:noFill/>
          </p:spPr>
          <p:txBody>
            <a:bodyPr wrap="none" rtlCol="0">
              <a:spAutoFit/>
            </a:bodyPr>
            <a:lstStyle/>
            <a:p>
              <a:pPr algn="ctr" defTabSz="914400" eaLnBrk="0" fontAlgn="base" hangingPunct="0">
                <a:spcBef>
                  <a:spcPct val="0"/>
                </a:spcBef>
                <a:spcAft>
                  <a:spcPct val="0"/>
                </a:spcAft>
              </a:pPr>
              <a:r>
                <a:rPr lang="en-US" altLang="zh-CN" sz="1400" b="1" dirty="0">
                  <a:latin typeface="Microsoft YaHei" panose="020B0503020204020204" pitchFamily="34" charset="-122"/>
                  <a:ea typeface="Microsoft YaHei" panose="020B0503020204020204" pitchFamily="34" charset="-122"/>
                </a:rPr>
                <a:t>Data</a:t>
              </a:r>
              <a:r>
                <a:rPr lang="zh-CN" altLang="en-US" sz="1400" b="1" dirty="0">
                  <a:latin typeface="Microsoft YaHei" panose="020B0503020204020204" pitchFamily="34" charset="-122"/>
                  <a:ea typeface="Microsoft YaHei" panose="020B0503020204020204" pitchFamily="34" charset="-122"/>
                </a:rPr>
                <a:t> </a:t>
              </a:r>
              <a:endParaRPr lang="en-US" altLang="zh-CN" sz="1400" b="1" dirty="0">
                <a:latin typeface="Microsoft YaHei" panose="020B0503020204020204" pitchFamily="34" charset="-122"/>
                <a:ea typeface="Microsoft YaHei" panose="020B0503020204020204" pitchFamily="34" charset="-122"/>
              </a:endParaRPr>
            </a:p>
            <a:p>
              <a:pPr algn="ctr" defTabSz="914400" eaLnBrk="0" fontAlgn="base" hangingPunct="0">
                <a:spcBef>
                  <a:spcPct val="0"/>
                </a:spcBef>
                <a:spcAft>
                  <a:spcPct val="0"/>
                </a:spcAft>
              </a:pPr>
              <a:r>
                <a:rPr lang="en-US" altLang="zh-CN" sz="1400" b="1" dirty="0">
                  <a:latin typeface="Microsoft YaHei" panose="020B0503020204020204" pitchFamily="34" charset="-122"/>
                  <a:ea typeface="Microsoft YaHei" panose="020B0503020204020204" pitchFamily="34" charset="-122"/>
                </a:rPr>
                <a:t>Consumption</a:t>
              </a:r>
              <a:endParaRPr lang="en-DE" sz="1400" b="1" dirty="0">
                <a:latin typeface="Microsoft YaHei" panose="020B0503020204020204" pitchFamily="34" charset="-122"/>
                <a:ea typeface="Microsoft YaHei" panose="020B0503020204020204" pitchFamily="34" charset="-122"/>
              </a:endParaRPr>
            </a:p>
          </p:txBody>
        </p:sp>
      </p:grpSp>
      <p:grpSp>
        <p:nvGrpSpPr>
          <p:cNvPr id="54" name="Group 53">
            <a:extLst>
              <a:ext uri="{FF2B5EF4-FFF2-40B4-BE49-F238E27FC236}">
                <a16:creationId xmlns:a16="http://schemas.microsoft.com/office/drawing/2014/main" id="{A12ECBA6-658B-5841-479E-82497B7E4EB1}"/>
              </a:ext>
            </a:extLst>
          </p:cNvPr>
          <p:cNvGrpSpPr/>
          <p:nvPr/>
        </p:nvGrpSpPr>
        <p:grpSpPr>
          <a:xfrm>
            <a:off x="7604598" y="3429086"/>
            <a:ext cx="3127573" cy="1328304"/>
            <a:chOff x="7989606" y="3429086"/>
            <a:chExt cx="3127573" cy="1328304"/>
          </a:xfrm>
        </p:grpSpPr>
        <p:sp>
          <p:nvSpPr>
            <p:cNvPr id="40" name="Rounded Rectangle 39">
              <a:extLst>
                <a:ext uri="{FF2B5EF4-FFF2-40B4-BE49-F238E27FC236}">
                  <a16:creationId xmlns:a16="http://schemas.microsoft.com/office/drawing/2014/main" id="{CA10BD40-1E6A-C236-7D9F-F3D0A6349A88}"/>
                </a:ext>
              </a:extLst>
            </p:cNvPr>
            <p:cNvSpPr/>
            <p:nvPr/>
          </p:nvSpPr>
          <p:spPr>
            <a:xfrm>
              <a:off x="7989606" y="3429086"/>
              <a:ext cx="3127573" cy="1008112"/>
            </a:xfrm>
            <a:prstGeom prst="roundRect">
              <a:avLst/>
            </a:prstGeom>
            <a:noFill/>
            <a:ln w="28575">
              <a:solidFill>
                <a:srgbClr val="33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pic>
          <p:nvPicPr>
            <p:cNvPr id="42" name="Picture 8" descr="Database Icon. Simple Flat Logo Of Database 04 Vector Royalty Free SVG,  Cliparts, Vectors, And Stock Illustration. Image 114656557.">
              <a:extLst>
                <a:ext uri="{FF2B5EF4-FFF2-40B4-BE49-F238E27FC236}">
                  <a16:creationId xmlns:a16="http://schemas.microsoft.com/office/drawing/2014/main" id="{56F314D5-79BB-2B01-C46A-E1ADFAACF1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39818" y="3486752"/>
              <a:ext cx="866486" cy="86648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29F7C9F-FDD3-43CA-5254-9D894EB5C037}"/>
                </a:ext>
              </a:extLst>
            </p:cNvPr>
            <p:cNvSpPr txBox="1"/>
            <p:nvPr/>
          </p:nvSpPr>
          <p:spPr>
            <a:xfrm>
              <a:off x="8294745" y="4449613"/>
              <a:ext cx="2517292" cy="307777"/>
            </a:xfrm>
            <a:prstGeom prst="rect">
              <a:avLst/>
            </a:prstGeom>
            <a:noFill/>
          </p:spPr>
          <p:txBody>
            <a:bodyPr wrap="none" rtlCol="0">
              <a:spAutoFit/>
            </a:bodyPr>
            <a:lstStyle/>
            <a:p>
              <a:r>
                <a:rPr lang="en-US" altLang="zh-CN" sz="1400" b="1" dirty="0">
                  <a:solidFill>
                    <a:srgbClr val="3333CC"/>
                  </a:solidFill>
                  <a:latin typeface="Microsoft YaHei" panose="020B0503020204020204" pitchFamily="34" charset="-122"/>
                  <a:ea typeface="Microsoft YaHei" panose="020B0503020204020204" pitchFamily="34" charset="-122"/>
                </a:rPr>
                <a:t>Data</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Statistic</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Information</a:t>
              </a:r>
              <a:endParaRPr lang="en-DE" sz="1400" b="1" dirty="0">
                <a:solidFill>
                  <a:srgbClr val="3333CC"/>
                </a:solidFill>
                <a:latin typeface="Microsoft YaHei" panose="020B0503020204020204" pitchFamily="34" charset="-122"/>
                <a:ea typeface="Microsoft YaHei" panose="020B0503020204020204" pitchFamily="34" charset="-122"/>
              </a:endParaRPr>
            </a:p>
          </p:txBody>
        </p:sp>
        <p:pic>
          <p:nvPicPr>
            <p:cNvPr id="51" name="Picture 14" descr="Data analysis - Free seo and web icons">
              <a:extLst>
                <a:ext uri="{FF2B5EF4-FFF2-40B4-BE49-F238E27FC236}">
                  <a16:creationId xmlns:a16="http://schemas.microsoft.com/office/drawing/2014/main" id="{2B56C0D9-01BC-7521-C682-58DEA958778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28516" y="3573230"/>
              <a:ext cx="794089" cy="79408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Data analysis Icon - Download in Colored Outline Style">
              <a:extLst>
                <a:ext uri="{FF2B5EF4-FFF2-40B4-BE49-F238E27FC236}">
                  <a16:creationId xmlns:a16="http://schemas.microsoft.com/office/drawing/2014/main" id="{77AF8441-D14E-A4C8-B8C2-D63C598196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35500" y="3486752"/>
              <a:ext cx="846555" cy="8465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8ED650FB-3A8A-771A-87E3-89A637D2C581}"/>
              </a:ext>
            </a:extLst>
          </p:cNvPr>
          <p:cNvGrpSpPr/>
          <p:nvPr/>
        </p:nvGrpSpPr>
        <p:grpSpPr>
          <a:xfrm>
            <a:off x="7604597" y="5207289"/>
            <a:ext cx="3127573" cy="1317267"/>
            <a:chOff x="7989605" y="5188039"/>
            <a:chExt cx="3127573" cy="1317267"/>
          </a:xfrm>
        </p:grpSpPr>
        <p:sp>
          <p:nvSpPr>
            <p:cNvPr id="45" name="Rounded Rectangle 44">
              <a:extLst>
                <a:ext uri="{FF2B5EF4-FFF2-40B4-BE49-F238E27FC236}">
                  <a16:creationId xmlns:a16="http://schemas.microsoft.com/office/drawing/2014/main" id="{84CAC516-38ED-AE34-5053-646EB1A3DED8}"/>
                </a:ext>
              </a:extLst>
            </p:cNvPr>
            <p:cNvSpPr/>
            <p:nvPr/>
          </p:nvSpPr>
          <p:spPr>
            <a:xfrm>
              <a:off x="7989605" y="5188039"/>
              <a:ext cx="3127573" cy="1008112"/>
            </a:xfrm>
            <a:prstGeom prst="roundRect">
              <a:avLst/>
            </a:prstGeom>
            <a:noFill/>
            <a:ln w="28575">
              <a:solidFill>
                <a:srgbClr val="33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46" name="Picture 2">
              <a:extLst>
                <a:ext uri="{FF2B5EF4-FFF2-40B4-BE49-F238E27FC236}">
                  <a16:creationId xmlns:a16="http://schemas.microsoft.com/office/drawing/2014/main" id="{5BD61B39-C067-5D94-F401-0AB7094C500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96529" y="5337173"/>
              <a:ext cx="754916" cy="7549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Stanford Alpaca | Discover AI use cases">
              <a:extLst>
                <a:ext uri="{FF2B5EF4-FFF2-40B4-BE49-F238E27FC236}">
                  <a16:creationId xmlns:a16="http://schemas.microsoft.com/office/drawing/2014/main" id="{8E28E292-FE5D-689C-4D2B-7905737AED6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70019" y="5249429"/>
              <a:ext cx="867625" cy="88533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B333CDB5-376E-1E19-270C-316B55ED5C4D}"/>
                </a:ext>
              </a:extLst>
            </p:cNvPr>
            <p:cNvSpPr txBox="1"/>
            <p:nvPr/>
          </p:nvSpPr>
          <p:spPr>
            <a:xfrm>
              <a:off x="8267619" y="6197529"/>
              <a:ext cx="2515882" cy="307777"/>
            </a:xfrm>
            <a:prstGeom prst="rect">
              <a:avLst/>
            </a:prstGeom>
            <a:noFill/>
          </p:spPr>
          <p:txBody>
            <a:bodyPr wrap="none" rtlCol="0">
              <a:spAutoFit/>
            </a:bodyPr>
            <a:lstStyle/>
            <a:p>
              <a:r>
                <a:rPr lang="en-US" altLang="zh-CN" sz="1400" b="1" dirty="0">
                  <a:solidFill>
                    <a:srgbClr val="3333CC"/>
                  </a:solidFill>
                  <a:latin typeface="Microsoft YaHei" panose="020B0503020204020204" pitchFamily="34" charset="-122"/>
                  <a:ea typeface="Microsoft YaHei" panose="020B0503020204020204" pitchFamily="34" charset="-122"/>
                </a:rPr>
                <a:t>Machine</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Learning</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Models</a:t>
              </a:r>
              <a:endParaRPr lang="en-DE" sz="1400" b="1" dirty="0">
                <a:solidFill>
                  <a:srgbClr val="3333CC"/>
                </a:solidFill>
                <a:latin typeface="Microsoft YaHei" panose="020B0503020204020204" pitchFamily="34" charset="-122"/>
                <a:ea typeface="Microsoft YaHei" panose="020B0503020204020204" pitchFamily="34" charset="-122"/>
              </a:endParaRPr>
            </a:p>
          </p:txBody>
        </p:sp>
        <p:pic>
          <p:nvPicPr>
            <p:cNvPr id="53" name="Picture 12" descr="通义千问- 维基百科，自由的百科全书">
              <a:extLst>
                <a:ext uri="{FF2B5EF4-FFF2-40B4-BE49-F238E27FC236}">
                  <a16:creationId xmlns:a16="http://schemas.microsoft.com/office/drawing/2014/main" id="{E9C7AB38-FD6B-1424-0C19-91B1EE245E8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41311" y="5304958"/>
              <a:ext cx="841262" cy="7966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143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dissolv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dissolv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left)">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dissolve">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up)">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up)">
                                      <p:cBhvr>
                                        <p:cTn id="55" dur="500"/>
                                        <p:tgtEl>
                                          <p:spTgt spid="50"/>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dissolve">
                                      <p:cBhvr>
                                        <p:cTn id="6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Graph</a:t>
            </a:r>
            <a:r>
              <a:rPr lang="zh-CN" altLang="en-US" dirty="0"/>
              <a:t> </a:t>
            </a:r>
            <a:r>
              <a:rPr lang="en-US" altLang="zh-CN" dirty="0"/>
              <a:t>Data</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579024" y="6356355"/>
            <a:ext cx="2133600" cy="365125"/>
          </a:xfrm>
        </p:spPr>
        <p:txBody>
          <a:bodyPr/>
          <a:lstStyle/>
          <a:p>
            <a:fld id="{7BC5A36E-E481-4E7A-9AA0-4108AF2E6D3F}" type="slidenum">
              <a:rPr lang="en-US" smtClean="0"/>
              <a:pPr/>
              <a:t>30</a:t>
            </a:fld>
            <a:endParaRPr lang="en-US"/>
          </a:p>
        </p:txBody>
      </p:sp>
      <p:sp>
        <p:nvSpPr>
          <p:cNvPr id="3" name="TextBox 2">
            <a:extLst>
              <a:ext uri="{FF2B5EF4-FFF2-40B4-BE49-F238E27FC236}">
                <a16:creationId xmlns:a16="http://schemas.microsoft.com/office/drawing/2014/main" id="{CCFDAED7-4EAF-CA4E-9F66-21464B254B91}"/>
              </a:ext>
            </a:extLst>
          </p:cNvPr>
          <p:cNvSpPr txBox="1"/>
          <p:nvPr/>
        </p:nvSpPr>
        <p:spPr>
          <a:xfrm>
            <a:off x="579037" y="1167759"/>
            <a:ext cx="8182048" cy="461665"/>
          </a:xfrm>
          <a:prstGeom prst="rect">
            <a:avLst/>
          </a:prstGeom>
          <a:noFill/>
        </p:spPr>
        <p:txBody>
          <a:bodyPr wrap="none" rtlCol="0">
            <a:spAutoFit/>
          </a:bodyPr>
          <a:lstStyle/>
          <a:p>
            <a:pPr marL="342900" indent="-342900">
              <a:buFont typeface="Wingdings" pitchFamily="2" charset="2"/>
              <a:buChar char="q"/>
            </a:pPr>
            <a:r>
              <a:rPr lang="en-US" altLang="zh-CN" sz="2400" dirty="0">
                <a:latin typeface="Arial" panose="020B0604020202020204" pitchFamily="34" charset="0"/>
                <a:cs typeface="Arial" panose="020B0604020202020204" pitchFamily="34" charset="0"/>
              </a:rPr>
              <a:t>Many</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real</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world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systems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can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be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represented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graphs.</a:t>
            </a:r>
            <a:endParaRPr lang="en-DE"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6252151-FBDB-3243-93ED-C6C02A0BF634}"/>
              </a:ext>
            </a:extLst>
          </p:cNvPr>
          <p:cNvSpPr txBox="1"/>
          <p:nvPr/>
        </p:nvSpPr>
        <p:spPr>
          <a:xfrm>
            <a:off x="3072904" y="3719073"/>
            <a:ext cx="1838965"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Social</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Network</a:t>
            </a:r>
            <a:endParaRPr lang="en-DE" b="1" dirty="0">
              <a:solidFill>
                <a:srgbClr val="1922DE"/>
              </a:solidFill>
              <a:latin typeface="Arial" panose="020B0604020202020204" pitchFamily="34" charset="0"/>
              <a:cs typeface="Arial" panose="020B0604020202020204" pitchFamily="34" charset="0"/>
            </a:endParaRPr>
          </a:p>
        </p:txBody>
      </p:sp>
      <p:pic>
        <p:nvPicPr>
          <p:cNvPr id="2052" name="Picture 4" descr="A sample of the international financial network, where the nodes... |  Download Scientific Diagram">
            <a:extLst>
              <a:ext uri="{FF2B5EF4-FFF2-40B4-BE49-F238E27FC236}">
                <a16:creationId xmlns:a16="http://schemas.microsoft.com/office/drawing/2014/main" id="{7CB49577-BB62-DE40-9FC4-730CD992E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231" y="1822727"/>
            <a:ext cx="1872074" cy="18694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cial Network Analytics. Social Network Analytics (with a Case… | by  Shreyansh nanawati | Analytics Vidhya | Medium">
            <a:extLst>
              <a:ext uri="{FF2B5EF4-FFF2-40B4-BE49-F238E27FC236}">
                <a16:creationId xmlns:a16="http://schemas.microsoft.com/office/drawing/2014/main" id="{0A90B829-3C7D-7442-B45F-84147CA5B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429" y="1880225"/>
            <a:ext cx="2370496" cy="1754483"/>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EA55ACD3-DD76-F84F-8BFC-28763C34E0CB}"/>
              </a:ext>
            </a:extLst>
          </p:cNvPr>
          <p:cNvSpPr txBox="1"/>
          <p:nvPr/>
        </p:nvSpPr>
        <p:spPr>
          <a:xfrm>
            <a:off x="6783716" y="3719073"/>
            <a:ext cx="2159566"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Financial</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Network</a:t>
            </a:r>
            <a:endParaRPr lang="en-DE" b="1" dirty="0">
              <a:solidFill>
                <a:srgbClr val="1922DE"/>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B3F7C0F-A4BD-E64D-A2F1-42C357A1C21F}"/>
              </a:ext>
            </a:extLst>
          </p:cNvPr>
          <p:cNvPicPr>
            <a:picLocks noChangeAspect="1"/>
          </p:cNvPicPr>
          <p:nvPr/>
        </p:nvPicPr>
        <p:blipFill>
          <a:blip r:embed="rId5"/>
          <a:stretch>
            <a:fillRect/>
          </a:stretch>
        </p:blipFill>
        <p:spPr>
          <a:xfrm>
            <a:off x="2939640" y="4489903"/>
            <a:ext cx="1872074" cy="1866452"/>
          </a:xfrm>
          <a:prstGeom prst="rect">
            <a:avLst/>
          </a:prstGeom>
        </p:spPr>
      </p:pic>
      <p:sp>
        <p:nvSpPr>
          <p:cNvPr id="51" name="TextBox 50">
            <a:extLst>
              <a:ext uri="{FF2B5EF4-FFF2-40B4-BE49-F238E27FC236}">
                <a16:creationId xmlns:a16="http://schemas.microsoft.com/office/drawing/2014/main" id="{8857331D-5856-C340-8CE4-12FEA7C2118B}"/>
              </a:ext>
            </a:extLst>
          </p:cNvPr>
          <p:cNvSpPr txBox="1"/>
          <p:nvPr/>
        </p:nvSpPr>
        <p:spPr>
          <a:xfrm>
            <a:off x="2905124" y="6356355"/>
            <a:ext cx="2185214"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Chemical</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Network</a:t>
            </a:r>
            <a:endParaRPr lang="en-DE" b="1" dirty="0">
              <a:solidFill>
                <a:srgbClr val="1922DE"/>
              </a:solidFill>
              <a:latin typeface="Arial" panose="020B0604020202020204" pitchFamily="34" charset="0"/>
              <a:cs typeface="Arial" panose="020B0604020202020204" pitchFamily="34" charset="0"/>
            </a:endParaRPr>
          </a:p>
        </p:txBody>
      </p:sp>
      <p:pic>
        <p:nvPicPr>
          <p:cNvPr id="2056" name="Picture 8" descr="1: Geography network of intercultural communication research. | Download  Scientific Diagram">
            <a:extLst>
              <a:ext uri="{FF2B5EF4-FFF2-40B4-BE49-F238E27FC236}">
                <a16:creationId xmlns:a16="http://schemas.microsoft.com/office/drawing/2014/main" id="{A8513DD9-113B-E544-B114-D051D4495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5266" y="4504283"/>
            <a:ext cx="2312004" cy="183769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3CF2A8F3-4740-3341-9726-6296490CBF02}"/>
              </a:ext>
            </a:extLst>
          </p:cNvPr>
          <p:cNvSpPr txBox="1"/>
          <p:nvPr/>
        </p:nvSpPr>
        <p:spPr>
          <a:xfrm>
            <a:off x="6506783" y="6356355"/>
            <a:ext cx="2775183"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Transportation</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Network</a:t>
            </a:r>
            <a:endParaRPr lang="en-DE" b="1" dirty="0">
              <a:solidFill>
                <a:srgbClr val="1922D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168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Graph</a:t>
            </a:r>
            <a:r>
              <a:rPr lang="zh-CN" altLang="en-US" dirty="0"/>
              <a:t> </a:t>
            </a:r>
            <a:r>
              <a:rPr lang="en-US" altLang="zh-CN" dirty="0"/>
              <a:t>Data</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579024" y="6356355"/>
            <a:ext cx="2133600" cy="365125"/>
          </a:xfrm>
        </p:spPr>
        <p:txBody>
          <a:bodyPr/>
          <a:lstStyle/>
          <a:p>
            <a:fld id="{7BC5A36E-E481-4E7A-9AA0-4108AF2E6D3F}" type="slidenum">
              <a:rPr lang="en-US" smtClean="0"/>
              <a:pPr/>
              <a:t>31</a:t>
            </a:fld>
            <a:endParaRPr lang="en-US"/>
          </a:p>
        </p:txBody>
      </p:sp>
      <p:sp>
        <p:nvSpPr>
          <p:cNvPr id="3" name="TextBox 2">
            <a:extLst>
              <a:ext uri="{FF2B5EF4-FFF2-40B4-BE49-F238E27FC236}">
                <a16:creationId xmlns:a16="http://schemas.microsoft.com/office/drawing/2014/main" id="{CCFDAED7-4EAF-CA4E-9F66-21464B254B91}"/>
              </a:ext>
            </a:extLst>
          </p:cNvPr>
          <p:cNvSpPr txBox="1"/>
          <p:nvPr/>
        </p:nvSpPr>
        <p:spPr>
          <a:xfrm>
            <a:off x="762000" y="1144068"/>
            <a:ext cx="6402715" cy="461665"/>
          </a:xfrm>
          <a:prstGeom prst="rect">
            <a:avLst/>
          </a:prstGeom>
          <a:noFill/>
        </p:spPr>
        <p:txBody>
          <a:bodyPr wrap="none" rtlCol="0">
            <a:spAutoFit/>
          </a:bodyPr>
          <a:lstStyle/>
          <a:p>
            <a:pPr marL="342900" indent="-342900">
              <a:buFont typeface="Wingdings" pitchFamily="2" charset="2"/>
              <a:buChar char="q"/>
            </a:pPr>
            <a:r>
              <a:rPr lang="en-US" altLang="zh-CN" sz="2400" dirty="0">
                <a:latin typeface="Arial" panose="020B0604020202020204" pitchFamily="34" charset="0"/>
                <a:cs typeface="Arial" panose="020B0604020202020204" pitchFamily="34" charset="0"/>
              </a:rPr>
              <a:t>Node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classification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Vs.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Graph</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classification</a:t>
            </a:r>
            <a:endParaRPr lang="en-DE"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3713AA3-5EFD-224E-BF4A-45E0D241B358}"/>
              </a:ext>
            </a:extLst>
          </p:cNvPr>
          <p:cNvSpPr txBox="1"/>
          <p:nvPr/>
        </p:nvSpPr>
        <p:spPr>
          <a:xfrm>
            <a:off x="1868503" y="2089265"/>
            <a:ext cx="2563522" cy="400110"/>
          </a:xfrm>
          <a:prstGeom prst="rect">
            <a:avLst/>
          </a:prstGeom>
          <a:noFill/>
        </p:spPr>
        <p:txBody>
          <a:bodyPr wrap="none" rtlCol="0">
            <a:spAutoFit/>
          </a:bodyPr>
          <a:lstStyle/>
          <a:p>
            <a:r>
              <a:rPr lang="en-US" altLang="zh-CN" sz="2000" b="1" dirty="0">
                <a:solidFill>
                  <a:srgbClr val="1922DE"/>
                </a:solidFill>
                <a:latin typeface="Arial" panose="020B0604020202020204" pitchFamily="34" charset="0"/>
                <a:cs typeface="Arial" panose="020B0604020202020204" pitchFamily="34" charset="0"/>
              </a:rPr>
              <a:t>Node</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Classification</a:t>
            </a:r>
            <a:endParaRPr lang="en-DE" sz="2000" b="1" dirty="0">
              <a:solidFill>
                <a:srgbClr val="1922DE"/>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F6823008-1FD0-FE44-95F8-B63ADB0F4FB9}"/>
              </a:ext>
            </a:extLst>
          </p:cNvPr>
          <p:cNvSpPr txBox="1"/>
          <p:nvPr/>
        </p:nvSpPr>
        <p:spPr>
          <a:xfrm>
            <a:off x="7444604" y="2089265"/>
            <a:ext cx="2675732" cy="400110"/>
          </a:xfrm>
          <a:prstGeom prst="rect">
            <a:avLst/>
          </a:prstGeom>
          <a:noFill/>
        </p:spPr>
        <p:txBody>
          <a:bodyPr wrap="none" rtlCol="0">
            <a:spAutoFit/>
          </a:bodyPr>
          <a:lstStyle/>
          <a:p>
            <a:r>
              <a:rPr lang="en-US" altLang="zh-CN" sz="2000" b="1" dirty="0">
                <a:solidFill>
                  <a:srgbClr val="1922DE"/>
                </a:solidFill>
                <a:latin typeface="Arial" panose="020B0604020202020204" pitchFamily="34" charset="0"/>
                <a:cs typeface="Arial" panose="020B0604020202020204" pitchFamily="34" charset="0"/>
              </a:rPr>
              <a:t>Graph</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Classification</a:t>
            </a:r>
            <a:endParaRPr lang="en-DE" sz="2000" b="1" dirty="0">
              <a:solidFill>
                <a:srgbClr val="1922DE"/>
              </a:solidFill>
              <a:latin typeface="Arial" panose="020B0604020202020204" pitchFamily="34" charset="0"/>
              <a:cs typeface="Arial" panose="020B0604020202020204" pitchFamily="34" charset="0"/>
            </a:endParaRPr>
          </a:p>
        </p:txBody>
      </p:sp>
      <p:pic>
        <p:nvPicPr>
          <p:cNvPr id="8" name="Picture 6" descr="Social Network Analytics. Social Network Analytics (with a Case… | by  Shreyansh nanawati | Analytics Vidhya | Medium">
            <a:extLst>
              <a:ext uri="{FF2B5EF4-FFF2-40B4-BE49-F238E27FC236}">
                <a16:creationId xmlns:a16="http://schemas.microsoft.com/office/drawing/2014/main" id="{496983F0-36FC-7443-BF7F-791C1C7E3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503" y="3271999"/>
            <a:ext cx="2587050" cy="17544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C699E38-128C-3547-80E8-1A2B0F3EAB66}"/>
              </a:ext>
            </a:extLst>
          </p:cNvPr>
          <p:cNvPicPr>
            <a:picLocks noChangeAspect="1"/>
          </p:cNvPicPr>
          <p:nvPr/>
        </p:nvPicPr>
        <p:blipFill>
          <a:blip r:embed="rId4"/>
          <a:stretch>
            <a:fillRect/>
          </a:stretch>
        </p:blipFill>
        <p:spPr>
          <a:xfrm>
            <a:off x="7929480" y="3318173"/>
            <a:ext cx="1872074" cy="1866452"/>
          </a:xfrm>
          <a:prstGeom prst="rect">
            <a:avLst/>
          </a:prstGeom>
        </p:spPr>
      </p:pic>
      <p:sp>
        <p:nvSpPr>
          <p:cNvPr id="4" name="TextBox 3">
            <a:extLst>
              <a:ext uri="{FF2B5EF4-FFF2-40B4-BE49-F238E27FC236}">
                <a16:creationId xmlns:a16="http://schemas.microsoft.com/office/drawing/2014/main" id="{CCF16965-3604-2D45-969E-8A4A661109E8}"/>
              </a:ext>
            </a:extLst>
          </p:cNvPr>
          <p:cNvSpPr txBox="1"/>
          <p:nvPr/>
        </p:nvSpPr>
        <p:spPr>
          <a:xfrm>
            <a:off x="1882995" y="5184625"/>
            <a:ext cx="2518638"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Category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each</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user</a:t>
            </a:r>
            <a:r>
              <a:rPr lang="zh-CN" altLang="en-US" dirty="0">
                <a:latin typeface="Arial" panose="020B0604020202020204" pitchFamily="34" charset="0"/>
                <a:cs typeface="Arial" panose="020B0604020202020204" pitchFamily="34" charset="0"/>
              </a:rPr>
              <a:t> </a:t>
            </a:r>
            <a:endParaRPr lang="en-DE"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B76C40D-20E5-3542-9C61-7423739E5EF6}"/>
              </a:ext>
            </a:extLst>
          </p:cNvPr>
          <p:cNvSpPr txBox="1"/>
          <p:nvPr/>
        </p:nvSpPr>
        <p:spPr>
          <a:xfrm>
            <a:off x="7609599" y="5184625"/>
            <a:ext cx="2646943"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Toxicity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molecular</a:t>
            </a:r>
            <a:endParaRPr lang="en-DE"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D96D68-8978-D84D-AB47-292E046AA1EC}"/>
              </a:ext>
            </a:extLst>
          </p:cNvPr>
          <p:cNvSpPr txBox="1"/>
          <p:nvPr/>
        </p:nvSpPr>
        <p:spPr>
          <a:xfrm>
            <a:off x="1105949" y="2469351"/>
            <a:ext cx="4523546" cy="369332"/>
          </a:xfrm>
          <a:prstGeom prst="rect">
            <a:avLst/>
          </a:prstGeom>
          <a:noFill/>
        </p:spPr>
        <p:txBody>
          <a:bodyPr wrap="none" rtlCol="0">
            <a:spAutoFit/>
          </a:bodyPr>
          <a:lstStyle/>
          <a:p>
            <a:r>
              <a:rPr lang="en-US" altLang="zh-CN" dirty="0"/>
              <a:t>Determine</a:t>
            </a:r>
            <a:r>
              <a:rPr lang="zh-CN" altLang="en-US" dirty="0"/>
              <a:t> </a:t>
            </a:r>
            <a:r>
              <a:rPr lang="en-US" altLang="zh-CN" dirty="0"/>
              <a:t>the</a:t>
            </a:r>
            <a:r>
              <a:rPr lang="zh-CN" altLang="en-US" dirty="0"/>
              <a:t> </a:t>
            </a:r>
            <a:r>
              <a:rPr lang="en-US" altLang="zh-CN" b="1" dirty="0"/>
              <a:t>label</a:t>
            </a:r>
            <a:r>
              <a:rPr lang="zh-CN" altLang="en-US" b="1" dirty="0"/>
              <a:t> </a:t>
            </a:r>
            <a:r>
              <a:rPr lang="en-US" altLang="zh-CN" b="1" dirty="0"/>
              <a:t>of</a:t>
            </a:r>
            <a:r>
              <a:rPr lang="zh-CN" altLang="en-US" b="1" dirty="0"/>
              <a:t> </a:t>
            </a:r>
            <a:r>
              <a:rPr lang="en-US" altLang="zh-CN" b="1" dirty="0"/>
              <a:t>each</a:t>
            </a:r>
            <a:r>
              <a:rPr lang="zh-CN" altLang="en-US" b="1" dirty="0"/>
              <a:t> </a:t>
            </a:r>
            <a:r>
              <a:rPr lang="en-US" altLang="zh-CN" b="1" dirty="0"/>
              <a:t>node</a:t>
            </a:r>
            <a:r>
              <a:rPr lang="zh-CN" altLang="en-US" b="1" dirty="0"/>
              <a:t> </a:t>
            </a:r>
            <a:r>
              <a:rPr lang="en-US" altLang="zh-CN" dirty="0"/>
              <a:t>in</a:t>
            </a:r>
            <a:r>
              <a:rPr lang="zh-CN" altLang="en-US" dirty="0"/>
              <a:t> </a:t>
            </a:r>
            <a:r>
              <a:rPr lang="en-US" altLang="zh-CN" dirty="0"/>
              <a:t>the</a:t>
            </a:r>
            <a:r>
              <a:rPr lang="zh-CN" altLang="en-US" dirty="0"/>
              <a:t> </a:t>
            </a:r>
            <a:r>
              <a:rPr lang="en-US" altLang="zh-CN" dirty="0"/>
              <a:t>graph</a:t>
            </a:r>
            <a:endParaRPr lang="en-DE" dirty="0"/>
          </a:p>
        </p:txBody>
      </p:sp>
      <p:sp>
        <p:nvSpPr>
          <p:cNvPr id="12" name="TextBox 11">
            <a:extLst>
              <a:ext uri="{FF2B5EF4-FFF2-40B4-BE49-F238E27FC236}">
                <a16:creationId xmlns:a16="http://schemas.microsoft.com/office/drawing/2014/main" id="{B262239F-84BA-B64A-A085-C672CC801654}"/>
              </a:ext>
            </a:extLst>
          </p:cNvPr>
          <p:cNvSpPr txBox="1"/>
          <p:nvPr/>
        </p:nvSpPr>
        <p:spPr>
          <a:xfrm>
            <a:off x="6978795" y="2469351"/>
            <a:ext cx="3934923" cy="369332"/>
          </a:xfrm>
          <a:prstGeom prst="rect">
            <a:avLst/>
          </a:prstGeom>
          <a:noFill/>
        </p:spPr>
        <p:txBody>
          <a:bodyPr wrap="none" rtlCol="0">
            <a:spAutoFit/>
          </a:bodyPr>
          <a:lstStyle/>
          <a:p>
            <a:r>
              <a:rPr lang="en-US" altLang="zh-CN" dirty="0"/>
              <a:t>Determine</a:t>
            </a:r>
            <a:r>
              <a:rPr lang="zh-CN" altLang="en-US" dirty="0"/>
              <a:t> </a:t>
            </a:r>
            <a:r>
              <a:rPr lang="en-US" altLang="zh-CN" dirty="0"/>
              <a:t>the</a:t>
            </a:r>
            <a:r>
              <a:rPr lang="zh-CN" altLang="en-US" dirty="0"/>
              <a:t> </a:t>
            </a:r>
            <a:r>
              <a:rPr lang="en-US" altLang="zh-CN" b="1" dirty="0"/>
              <a:t>label</a:t>
            </a:r>
            <a:r>
              <a:rPr lang="zh-CN" altLang="en-US" b="1" dirty="0"/>
              <a:t> </a:t>
            </a:r>
            <a:r>
              <a:rPr lang="en-US" altLang="zh-CN" b="1" dirty="0"/>
              <a:t>of</a:t>
            </a:r>
            <a:r>
              <a:rPr lang="zh-CN" altLang="en-US" b="1" dirty="0"/>
              <a:t> </a:t>
            </a:r>
            <a:r>
              <a:rPr lang="en-US" altLang="zh-CN" b="1" dirty="0"/>
              <a:t>the</a:t>
            </a:r>
            <a:r>
              <a:rPr lang="zh-CN" altLang="en-US" b="1" dirty="0"/>
              <a:t> </a:t>
            </a:r>
            <a:r>
              <a:rPr lang="en-US" altLang="zh-CN" b="1" dirty="0"/>
              <a:t>whole</a:t>
            </a:r>
            <a:r>
              <a:rPr lang="zh-CN" altLang="en-US" b="1" dirty="0"/>
              <a:t> </a:t>
            </a:r>
            <a:r>
              <a:rPr lang="en-US" altLang="zh-CN" b="1" dirty="0"/>
              <a:t>graph</a:t>
            </a:r>
            <a:endParaRPr lang="en-DE" b="1" dirty="0"/>
          </a:p>
        </p:txBody>
      </p:sp>
    </p:spTree>
    <p:extLst>
      <p:ext uri="{BB962C8B-B14F-4D97-AF65-F5344CB8AC3E}">
        <p14:creationId xmlns:p14="http://schemas.microsoft.com/office/powerpoint/2010/main" val="1871665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Naïve</a:t>
            </a:r>
            <a:r>
              <a:rPr lang="zh-CN" altLang="en-US" dirty="0"/>
              <a:t> </a:t>
            </a:r>
            <a:r>
              <a:rPr lang="en-US" altLang="zh-CN" dirty="0"/>
              <a:t>Method</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579024" y="6356355"/>
            <a:ext cx="2133600" cy="365125"/>
          </a:xfrm>
        </p:spPr>
        <p:txBody>
          <a:bodyPr/>
          <a:lstStyle/>
          <a:p>
            <a:fld id="{7BC5A36E-E481-4E7A-9AA0-4108AF2E6D3F}" type="slidenum">
              <a:rPr lang="en-US" smtClean="0"/>
              <a:pPr/>
              <a:t>32</a:t>
            </a:fld>
            <a:endParaRPr lang="en-US"/>
          </a:p>
        </p:txBody>
      </p:sp>
      <p:grpSp>
        <p:nvGrpSpPr>
          <p:cNvPr id="8" name="Group 7">
            <a:extLst>
              <a:ext uri="{FF2B5EF4-FFF2-40B4-BE49-F238E27FC236}">
                <a16:creationId xmlns:a16="http://schemas.microsoft.com/office/drawing/2014/main" id="{F08D28C7-A367-9745-A396-3703DFDC8A0F}"/>
              </a:ext>
            </a:extLst>
          </p:cNvPr>
          <p:cNvGrpSpPr/>
          <p:nvPr/>
        </p:nvGrpSpPr>
        <p:grpSpPr>
          <a:xfrm>
            <a:off x="527807" y="2063403"/>
            <a:ext cx="2376264" cy="2184819"/>
            <a:chOff x="623392" y="2420888"/>
            <a:chExt cx="2376264" cy="2184819"/>
          </a:xfrm>
        </p:grpSpPr>
        <p:sp>
          <p:nvSpPr>
            <p:cNvPr id="9" name="Oval 8">
              <a:extLst>
                <a:ext uri="{FF2B5EF4-FFF2-40B4-BE49-F238E27FC236}">
                  <a16:creationId xmlns:a16="http://schemas.microsoft.com/office/drawing/2014/main" id="{08140276-050E-364D-9DDA-DBC5D069EB6B}"/>
                </a:ext>
              </a:extLst>
            </p:cNvPr>
            <p:cNvSpPr/>
            <p:nvPr/>
          </p:nvSpPr>
          <p:spPr>
            <a:xfrm>
              <a:off x="911424" y="2915987"/>
              <a:ext cx="288032" cy="28803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a:t>
              </a:r>
              <a:endParaRPr lang="en-US" dirty="0">
                <a:solidFill>
                  <a:schemeClr val="tx1"/>
                </a:solidFill>
              </a:endParaRPr>
            </a:p>
          </p:txBody>
        </p:sp>
        <p:sp>
          <p:nvSpPr>
            <p:cNvPr id="10" name="Oval 9">
              <a:extLst>
                <a:ext uri="{FF2B5EF4-FFF2-40B4-BE49-F238E27FC236}">
                  <a16:creationId xmlns:a16="http://schemas.microsoft.com/office/drawing/2014/main" id="{95DD22E6-835F-7541-A845-E0B8F250BA9F}"/>
                </a:ext>
              </a:extLst>
            </p:cNvPr>
            <p:cNvSpPr/>
            <p:nvPr/>
          </p:nvSpPr>
          <p:spPr>
            <a:xfrm>
              <a:off x="1724055" y="2420888"/>
              <a:ext cx="288032" cy="28803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B</a:t>
              </a:r>
              <a:endParaRPr lang="en-US" dirty="0">
                <a:solidFill>
                  <a:schemeClr val="tx1"/>
                </a:solidFill>
              </a:endParaRPr>
            </a:p>
          </p:txBody>
        </p:sp>
        <p:sp>
          <p:nvSpPr>
            <p:cNvPr id="11" name="Oval 10">
              <a:extLst>
                <a:ext uri="{FF2B5EF4-FFF2-40B4-BE49-F238E27FC236}">
                  <a16:creationId xmlns:a16="http://schemas.microsoft.com/office/drawing/2014/main" id="{2E8E5ABD-5F97-3F42-AD44-5C656948316B}"/>
                </a:ext>
              </a:extLst>
            </p:cNvPr>
            <p:cNvSpPr/>
            <p:nvPr/>
          </p:nvSpPr>
          <p:spPr>
            <a:xfrm>
              <a:off x="2283024" y="3132011"/>
              <a:ext cx="288032" cy="2880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a:t>
              </a:r>
              <a:endParaRPr lang="en-US" dirty="0">
                <a:solidFill>
                  <a:schemeClr val="tx1"/>
                </a:solidFill>
              </a:endParaRPr>
            </a:p>
          </p:txBody>
        </p:sp>
        <p:sp>
          <p:nvSpPr>
            <p:cNvPr id="12" name="Oval 11">
              <a:extLst>
                <a:ext uri="{FF2B5EF4-FFF2-40B4-BE49-F238E27FC236}">
                  <a16:creationId xmlns:a16="http://schemas.microsoft.com/office/drawing/2014/main" id="{7FBB4CA6-C5F9-7446-8074-2829F29D8F81}"/>
                </a:ext>
              </a:extLst>
            </p:cNvPr>
            <p:cNvSpPr/>
            <p:nvPr/>
          </p:nvSpPr>
          <p:spPr>
            <a:xfrm>
              <a:off x="623392" y="3894011"/>
              <a:ext cx="288032" cy="28803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D</a:t>
              </a:r>
              <a:endParaRPr lang="en-US" dirty="0">
                <a:solidFill>
                  <a:schemeClr val="tx1"/>
                </a:solidFill>
              </a:endParaRPr>
            </a:p>
          </p:txBody>
        </p:sp>
        <p:sp>
          <p:nvSpPr>
            <p:cNvPr id="13" name="Oval 12">
              <a:extLst>
                <a:ext uri="{FF2B5EF4-FFF2-40B4-BE49-F238E27FC236}">
                  <a16:creationId xmlns:a16="http://schemas.microsoft.com/office/drawing/2014/main" id="{1719E3C6-8FC5-A840-8080-75033561CBE8}"/>
                </a:ext>
              </a:extLst>
            </p:cNvPr>
            <p:cNvSpPr/>
            <p:nvPr/>
          </p:nvSpPr>
          <p:spPr>
            <a:xfrm>
              <a:off x="1766392" y="4317675"/>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a:t>
              </a:r>
              <a:endParaRPr lang="en-US" dirty="0">
                <a:solidFill>
                  <a:schemeClr val="tx1"/>
                </a:solidFill>
              </a:endParaRPr>
            </a:p>
          </p:txBody>
        </p:sp>
        <p:sp>
          <p:nvSpPr>
            <p:cNvPr id="14" name="Oval 13">
              <a:extLst>
                <a:ext uri="{FF2B5EF4-FFF2-40B4-BE49-F238E27FC236}">
                  <a16:creationId xmlns:a16="http://schemas.microsoft.com/office/drawing/2014/main" id="{2B6CCB5B-E1BE-C145-B632-0A30D53B9FA1}"/>
                </a:ext>
              </a:extLst>
            </p:cNvPr>
            <p:cNvSpPr/>
            <p:nvPr/>
          </p:nvSpPr>
          <p:spPr>
            <a:xfrm>
              <a:off x="2711624" y="3716459"/>
              <a:ext cx="288032" cy="28803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F</a:t>
              </a:r>
              <a:endParaRPr lang="en-US" dirty="0">
                <a:solidFill>
                  <a:schemeClr val="tx1"/>
                </a:solidFill>
              </a:endParaRPr>
            </a:p>
          </p:txBody>
        </p:sp>
        <p:cxnSp>
          <p:nvCxnSpPr>
            <p:cNvPr id="15" name="Straight Connector 14">
              <a:extLst>
                <a:ext uri="{FF2B5EF4-FFF2-40B4-BE49-F238E27FC236}">
                  <a16:creationId xmlns:a16="http://schemas.microsoft.com/office/drawing/2014/main" id="{59A1FD29-CAD3-B748-BC5F-DD1D2B1BFBDE}"/>
                </a:ext>
              </a:extLst>
            </p:cNvPr>
            <p:cNvCxnSpPr>
              <a:cxnSpLocks/>
              <a:stCxn id="9" idx="6"/>
              <a:endCxn id="10" idx="3"/>
            </p:cNvCxnSpPr>
            <p:nvPr/>
          </p:nvCxnSpPr>
          <p:spPr>
            <a:xfrm flipV="1">
              <a:off x="1199456" y="2666739"/>
              <a:ext cx="566780" cy="3932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446BCD-258A-2242-B719-4EFF0655AB41}"/>
                </a:ext>
              </a:extLst>
            </p:cNvPr>
            <p:cNvCxnSpPr>
              <a:cxnSpLocks/>
              <a:stCxn id="12" idx="0"/>
              <a:endCxn id="9" idx="4"/>
            </p:cNvCxnSpPr>
            <p:nvPr/>
          </p:nvCxnSpPr>
          <p:spPr>
            <a:xfrm flipV="1">
              <a:off x="767408" y="3204019"/>
              <a:ext cx="288032" cy="689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FDBD50-7197-4A48-8881-A7FD97CA1B72}"/>
                </a:ext>
              </a:extLst>
            </p:cNvPr>
            <p:cNvCxnSpPr>
              <a:cxnSpLocks/>
              <a:stCxn id="9" idx="5"/>
              <a:endCxn id="11" idx="2"/>
            </p:cNvCxnSpPr>
            <p:nvPr/>
          </p:nvCxnSpPr>
          <p:spPr>
            <a:xfrm>
              <a:off x="1157275" y="3161838"/>
              <a:ext cx="1125749" cy="114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5C5658-3443-F746-8C53-A42F2B3F55A5}"/>
                </a:ext>
              </a:extLst>
            </p:cNvPr>
            <p:cNvCxnSpPr>
              <a:cxnSpLocks/>
              <a:stCxn id="11" idx="0"/>
              <a:endCxn id="10" idx="5"/>
            </p:cNvCxnSpPr>
            <p:nvPr/>
          </p:nvCxnSpPr>
          <p:spPr>
            <a:xfrm flipH="1" flipV="1">
              <a:off x="1969906" y="2666739"/>
              <a:ext cx="457134" cy="4652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1901474-3AAE-EA46-A43F-25E56721626F}"/>
                </a:ext>
              </a:extLst>
            </p:cNvPr>
            <p:cNvCxnSpPr>
              <a:cxnSpLocks/>
              <a:stCxn id="13" idx="0"/>
              <a:endCxn id="11" idx="3"/>
            </p:cNvCxnSpPr>
            <p:nvPr/>
          </p:nvCxnSpPr>
          <p:spPr>
            <a:xfrm flipV="1">
              <a:off x="1910408" y="3377862"/>
              <a:ext cx="414797" cy="939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BED4B9-2109-2B4F-91C8-F2095954E138}"/>
                </a:ext>
              </a:extLst>
            </p:cNvPr>
            <p:cNvCxnSpPr>
              <a:cxnSpLocks/>
              <a:stCxn id="14" idx="1"/>
              <a:endCxn id="11" idx="5"/>
            </p:cNvCxnSpPr>
            <p:nvPr/>
          </p:nvCxnSpPr>
          <p:spPr>
            <a:xfrm flipH="1" flipV="1">
              <a:off x="2528875" y="3377862"/>
              <a:ext cx="224930" cy="3807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E716AF-BC60-E047-BC60-73CF9C20038F}"/>
                </a:ext>
              </a:extLst>
            </p:cNvPr>
            <p:cNvCxnSpPr>
              <a:cxnSpLocks/>
              <a:stCxn id="13" idx="6"/>
              <a:endCxn id="14" idx="3"/>
            </p:cNvCxnSpPr>
            <p:nvPr/>
          </p:nvCxnSpPr>
          <p:spPr>
            <a:xfrm flipV="1">
              <a:off x="2054424" y="3962310"/>
              <a:ext cx="699381" cy="499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097A349-03E1-E747-BA26-1A9185FA1CD1}"/>
              </a:ext>
            </a:extLst>
          </p:cNvPr>
          <p:cNvGrpSpPr/>
          <p:nvPr/>
        </p:nvGrpSpPr>
        <p:grpSpPr>
          <a:xfrm>
            <a:off x="4094362" y="2118356"/>
            <a:ext cx="2376264" cy="2184819"/>
            <a:chOff x="8892897" y="2420888"/>
            <a:chExt cx="2376264" cy="2184819"/>
          </a:xfrm>
        </p:grpSpPr>
        <p:sp>
          <p:nvSpPr>
            <p:cNvPr id="23" name="Oval 22">
              <a:extLst>
                <a:ext uri="{FF2B5EF4-FFF2-40B4-BE49-F238E27FC236}">
                  <a16:creationId xmlns:a16="http://schemas.microsoft.com/office/drawing/2014/main" id="{7BC578A9-DEBF-9C44-9232-C7444D111699}"/>
                </a:ext>
              </a:extLst>
            </p:cNvPr>
            <p:cNvSpPr/>
            <p:nvPr/>
          </p:nvSpPr>
          <p:spPr>
            <a:xfrm>
              <a:off x="9180929" y="2915987"/>
              <a:ext cx="288032" cy="28803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a:t>
              </a:r>
              <a:endParaRPr lang="en-US" dirty="0">
                <a:solidFill>
                  <a:schemeClr val="tx1"/>
                </a:solidFill>
              </a:endParaRPr>
            </a:p>
          </p:txBody>
        </p:sp>
        <p:sp>
          <p:nvSpPr>
            <p:cNvPr id="24" name="Oval 23">
              <a:extLst>
                <a:ext uri="{FF2B5EF4-FFF2-40B4-BE49-F238E27FC236}">
                  <a16:creationId xmlns:a16="http://schemas.microsoft.com/office/drawing/2014/main" id="{8D7B15B2-20F2-D942-BE63-C4692AF8E0B1}"/>
                </a:ext>
              </a:extLst>
            </p:cNvPr>
            <p:cNvSpPr/>
            <p:nvPr/>
          </p:nvSpPr>
          <p:spPr>
            <a:xfrm>
              <a:off x="9993560" y="2420888"/>
              <a:ext cx="288032" cy="28803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B</a:t>
              </a:r>
              <a:endParaRPr lang="en-US" dirty="0">
                <a:solidFill>
                  <a:schemeClr val="tx1"/>
                </a:solidFill>
              </a:endParaRPr>
            </a:p>
          </p:txBody>
        </p:sp>
        <p:sp>
          <p:nvSpPr>
            <p:cNvPr id="25" name="Oval 24">
              <a:extLst>
                <a:ext uri="{FF2B5EF4-FFF2-40B4-BE49-F238E27FC236}">
                  <a16:creationId xmlns:a16="http://schemas.microsoft.com/office/drawing/2014/main" id="{78AF2DA3-2F6C-0D47-8704-C087BD5B4FF7}"/>
                </a:ext>
              </a:extLst>
            </p:cNvPr>
            <p:cNvSpPr/>
            <p:nvPr/>
          </p:nvSpPr>
          <p:spPr>
            <a:xfrm>
              <a:off x="10552529" y="3132011"/>
              <a:ext cx="288032" cy="2880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a:t>
              </a:r>
              <a:endParaRPr lang="en-US" dirty="0">
                <a:solidFill>
                  <a:schemeClr val="tx1"/>
                </a:solidFill>
              </a:endParaRPr>
            </a:p>
          </p:txBody>
        </p:sp>
        <p:sp>
          <p:nvSpPr>
            <p:cNvPr id="26" name="Oval 25">
              <a:extLst>
                <a:ext uri="{FF2B5EF4-FFF2-40B4-BE49-F238E27FC236}">
                  <a16:creationId xmlns:a16="http://schemas.microsoft.com/office/drawing/2014/main" id="{9AD6F865-3B43-4C44-B769-87F98294BD9D}"/>
                </a:ext>
              </a:extLst>
            </p:cNvPr>
            <p:cNvSpPr/>
            <p:nvPr/>
          </p:nvSpPr>
          <p:spPr>
            <a:xfrm>
              <a:off x="8892897" y="3894011"/>
              <a:ext cx="288032" cy="28803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D</a:t>
              </a:r>
              <a:endParaRPr lang="en-US" dirty="0">
                <a:solidFill>
                  <a:schemeClr val="tx1"/>
                </a:solidFill>
              </a:endParaRPr>
            </a:p>
          </p:txBody>
        </p:sp>
        <p:sp>
          <p:nvSpPr>
            <p:cNvPr id="27" name="Oval 26">
              <a:extLst>
                <a:ext uri="{FF2B5EF4-FFF2-40B4-BE49-F238E27FC236}">
                  <a16:creationId xmlns:a16="http://schemas.microsoft.com/office/drawing/2014/main" id="{B1916B96-3439-134F-A00E-6F26D815EE73}"/>
                </a:ext>
              </a:extLst>
            </p:cNvPr>
            <p:cNvSpPr/>
            <p:nvPr/>
          </p:nvSpPr>
          <p:spPr>
            <a:xfrm>
              <a:off x="10035897" y="4317675"/>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a:t>
              </a:r>
              <a:endParaRPr lang="en-US" dirty="0">
                <a:solidFill>
                  <a:schemeClr val="tx1"/>
                </a:solidFill>
              </a:endParaRPr>
            </a:p>
          </p:txBody>
        </p:sp>
        <p:sp>
          <p:nvSpPr>
            <p:cNvPr id="28" name="Oval 27">
              <a:extLst>
                <a:ext uri="{FF2B5EF4-FFF2-40B4-BE49-F238E27FC236}">
                  <a16:creationId xmlns:a16="http://schemas.microsoft.com/office/drawing/2014/main" id="{6D5B4B3A-1DEB-314C-9920-55AF2BBC27AB}"/>
                </a:ext>
              </a:extLst>
            </p:cNvPr>
            <p:cNvSpPr/>
            <p:nvPr/>
          </p:nvSpPr>
          <p:spPr>
            <a:xfrm>
              <a:off x="10981129" y="3716459"/>
              <a:ext cx="288032" cy="28803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F</a:t>
              </a:r>
              <a:endParaRPr lang="en-US" dirty="0">
                <a:solidFill>
                  <a:schemeClr val="tx1"/>
                </a:solidFill>
              </a:endParaRPr>
            </a:p>
          </p:txBody>
        </p:sp>
      </p:grpSp>
      <p:sp>
        <p:nvSpPr>
          <p:cNvPr id="6" name="Rounded Rectangle 5">
            <a:extLst>
              <a:ext uri="{FF2B5EF4-FFF2-40B4-BE49-F238E27FC236}">
                <a16:creationId xmlns:a16="http://schemas.microsoft.com/office/drawing/2014/main" id="{A7B42CFA-EE2F-534A-AF38-933558AC7FA2}"/>
              </a:ext>
            </a:extLst>
          </p:cNvPr>
          <p:cNvSpPr/>
          <p:nvPr/>
        </p:nvSpPr>
        <p:spPr>
          <a:xfrm>
            <a:off x="7739496" y="2516321"/>
            <a:ext cx="2236054" cy="144386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MLP</a:t>
            </a:r>
            <a:endParaRPr lang="en-DE" sz="2800" b="1" dirty="0">
              <a:solidFill>
                <a:schemeClr val="tx1"/>
              </a:solidFill>
            </a:endParaRPr>
          </a:p>
        </p:txBody>
      </p:sp>
      <p:sp>
        <p:nvSpPr>
          <p:cNvPr id="29" name="TextBox 28">
            <a:extLst>
              <a:ext uri="{FF2B5EF4-FFF2-40B4-BE49-F238E27FC236}">
                <a16:creationId xmlns:a16="http://schemas.microsoft.com/office/drawing/2014/main" id="{8A5E39D0-1136-B448-A36B-6500DF846383}"/>
              </a:ext>
            </a:extLst>
          </p:cNvPr>
          <p:cNvSpPr txBox="1"/>
          <p:nvPr/>
        </p:nvSpPr>
        <p:spPr>
          <a:xfrm>
            <a:off x="10730299" y="2868363"/>
            <a:ext cx="1278513" cy="646331"/>
          </a:xfrm>
          <a:prstGeom prst="rect">
            <a:avLst/>
          </a:prstGeom>
          <a:noFill/>
        </p:spPr>
        <p:txBody>
          <a:bodyPr wrap="square" rtlCol="0">
            <a:spAutoFit/>
          </a:bodyPr>
          <a:lstStyle/>
          <a:p>
            <a:r>
              <a:rPr lang="en-US" altLang="zh-CN" dirty="0"/>
              <a:t>Label</a:t>
            </a:r>
            <a:r>
              <a:rPr lang="zh-CN" altLang="en-US" dirty="0"/>
              <a:t> </a:t>
            </a:r>
            <a:r>
              <a:rPr lang="en-US" altLang="zh-CN" dirty="0"/>
              <a:t>of</a:t>
            </a:r>
            <a:r>
              <a:rPr lang="zh-CN" altLang="en-US" dirty="0"/>
              <a:t> </a:t>
            </a:r>
            <a:r>
              <a:rPr lang="en-US" altLang="zh-CN" dirty="0"/>
              <a:t>each</a:t>
            </a:r>
            <a:r>
              <a:rPr lang="zh-CN" altLang="en-US" dirty="0"/>
              <a:t> </a:t>
            </a:r>
            <a:r>
              <a:rPr lang="en-US" altLang="zh-CN" dirty="0"/>
              <a:t>node</a:t>
            </a:r>
            <a:endParaRPr lang="en-DE" dirty="0"/>
          </a:p>
        </p:txBody>
      </p:sp>
      <p:sp>
        <p:nvSpPr>
          <p:cNvPr id="30" name="Right Arrow 29">
            <a:extLst>
              <a:ext uri="{FF2B5EF4-FFF2-40B4-BE49-F238E27FC236}">
                <a16:creationId xmlns:a16="http://schemas.microsoft.com/office/drawing/2014/main" id="{54797FFB-EEB2-8A4D-ABED-07803827D830}"/>
              </a:ext>
            </a:extLst>
          </p:cNvPr>
          <p:cNvSpPr/>
          <p:nvPr/>
        </p:nvSpPr>
        <p:spPr>
          <a:xfrm>
            <a:off x="3179725" y="3068955"/>
            <a:ext cx="562063" cy="338597"/>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2" name="Right Arrow 31">
            <a:extLst>
              <a:ext uri="{FF2B5EF4-FFF2-40B4-BE49-F238E27FC236}">
                <a16:creationId xmlns:a16="http://schemas.microsoft.com/office/drawing/2014/main" id="{FF935D2A-652D-B248-974A-F9F0C41C351B}"/>
              </a:ext>
            </a:extLst>
          </p:cNvPr>
          <p:cNvSpPr/>
          <p:nvPr/>
        </p:nvSpPr>
        <p:spPr>
          <a:xfrm>
            <a:off x="6879953" y="3022231"/>
            <a:ext cx="562063" cy="338597"/>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3" name="Right Arrow 32">
            <a:extLst>
              <a:ext uri="{FF2B5EF4-FFF2-40B4-BE49-F238E27FC236}">
                <a16:creationId xmlns:a16="http://schemas.microsoft.com/office/drawing/2014/main" id="{C3FCAB1E-6D0B-EF4F-8F03-E9F67B635803}"/>
              </a:ext>
            </a:extLst>
          </p:cNvPr>
          <p:cNvSpPr/>
          <p:nvPr/>
        </p:nvSpPr>
        <p:spPr>
          <a:xfrm>
            <a:off x="10123118" y="3041467"/>
            <a:ext cx="562063" cy="338597"/>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4" name="TextBox 33">
            <a:extLst>
              <a:ext uri="{FF2B5EF4-FFF2-40B4-BE49-F238E27FC236}">
                <a16:creationId xmlns:a16="http://schemas.microsoft.com/office/drawing/2014/main" id="{C2F4AABC-28FD-E64D-B064-B716E8A58E8D}"/>
              </a:ext>
            </a:extLst>
          </p:cNvPr>
          <p:cNvSpPr txBox="1"/>
          <p:nvPr/>
        </p:nvSpPr>
        <p:spPr>
          <a:xfrm>
            <a:off x="720379" y="4544638"/>
            <a:ext cx="1492716"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Input</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Graph</a:t>
            </a:r>
            <a:endParaRPr lang="en-US" b="1" dirty="0">
              <a:solidFill>
                <a:srgbClr val="1922DE"/>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651C6A9-3D53-514C-B83E-87511E8D499F}"/>
              </a:ext>
            </a:extLst>
          </p:cNvPr>
          <p:cNvSpPr txBox="1"/>
          <p:nvPr/>
        </p:nvSpPr>
        <p:spPr>
          <a:xfrm>
            <a:off x="4526410" y="4541600"/>
            <a:ext cx="1787669"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Node</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Features</a:t>
            </a:r>
            <a:endParaRPr lang="en-US" b="1" dirty="0">
              <a:solidFill>
                <a:srgbClr val="1922DE"/>
              </a:solidFill>
              <a:latin typeface="Arial" panose="020B0604020202020204" pitchFamily="34" charset="0"/>
              <a:cs typeface="Arial" panose="020B0604020202020204" pitchFamily="34" charset="0"/>
            </a:endParaRPr>
          </a:p>
        </p:txBody>
      </p:sp>
      <p:sp>
        <p:nvSpPr>
          <p:cNvPr id="36" name="Rounded Rectangle 35">
            <a:extLst>
              <a:ext uri="{FF2B5EF4-FFF2-40B4-BE49-F238E27FC236}">
                <a16:creationId xmlns:a16="http://schemas.microsoft.com/office/drawing/2014/main" id="{F9A6A5B5-03EE-664C-A7FE-761D3A24554C}"/>
              </a:ext>
            </a:extLst>
          </p:cNvPr>
          <p:cNvSpPr/>
          <p:nvPr/>
        </p:nvSpPr>
        <p:spPr>
          <a:xfrm>
            <a:off x="2159938" y="5542763"/>
            <a:ext cx="7476144" cy="553477"/>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altLang="zh-CN" sz="2000" b="1" dirty="0">
                <a:solidFill>
                  <a:srgbClr val="C00000"/>
                </a:solidFill>
                <a:latin typeface="Arial" panose="020B0604020202020204" pitchFamily="34" charset="0"/>
                <a:cs typeface="Arial" panose="020B0604020202020204" pitchFamily="34" charset="0"/>
              </a:rPr>
              <a:t>Cannot</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exploit</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information</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from</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neighboring</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nodes.</a:t>
            </a:r>
            <a:endParaRPr lang="en-US" sz="2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529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Graph</a:t>
            </a:r>
            <a:r>
              <a:rPr lang="zh-CN" altLang="en-US" dirty="0"/>
              <a:t> </a:t>
            </a:r>
            <a:r>
              <a:rPr lang="en-US" altLang="zh-CN" dirty="0"/>
              <a:t>Neural</a:t>
            </a:r>
            <a:r>
              <a:rPr lang="zh-CN" altLang="en-US" dirty="0"/>
              <a:t> </a:t>
            </a:r>
            <a:r>
              <a:rPr lang="en-US" altLang="zh-CN" dirty="0"/>
              <a:t>Network</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579024" y="6356355"/>
            <a:ext cx="2133600" cy="365125"/>
          </a:xfrm>
        </p:spPr>
        <p:txBody>
          <a:bodyPr/>
          <a:lstStyle/>
          <a:p>
            <a:fld id="{7BC5A36E-E481-4E7A-9AA0-4108AF2E6D3F}" type="slidenum">
              <a:rPr lang="en-US" smtClean="0"/>
              <a:pPr/>
              <a:t>33</a:t>
            </a:fld>
            <a:endParaRPr lang="en-US"/>
          </a:p>
        </p:txBody>
      </p:sp>
      <p:grpSp>
        <p:nvGrpSpPr>
          <p:cNvPr id="62" name="Group 61">
            <a:extLst>
              <a:ext uri="{FF2B5EF4-FFF2-40B4-BE49-F238E27FC236}">
                <a16:creationId xmlns:a16="http://schemas.microsoft.com/office/drawing/2014/main" id="{4E5A3EE7-22D2-B640-AE33-C88CF939FC73}"/>
              </a:ext>
            </a:extLst>
          </p:cNvPr>
          <p:cNvGrpSpPr/>
          <p:nvPr/>
        </p:nvGrpSpPr>
        <p:grpSpPr>
          <a:xfrm>
            <a:off x="264755" y="1562635"/>
            <a:ext cx="2376264" cy="2184819"/>
            <a:chOff x="623392" y="2420888"/>
            <a:chExt cx="2376264" cy="2184819"/>
          </a:xfrm>
        </p:grpSpPr>
        <p:sp>
          <p:nvSpPr>
            <p:cNvPr id="4" name="Oval 3">
              <a:extLst>
                <a:ext uri="{FF2B5EF4-FFF2-40B4-BE49-F238E27FC236}">
                  <a16:creationId xmlns:a16="http://schemas.microsoft.com/office/drawing/2014/main" id="{849E87B1-5E6B-C443-B24C-171105AA4D60}"/>
                </a:ext>
              </a:extLst>
            </p:cNvPr>
            <p:cNvSpPr/>
            <p:nvPr/>
          </p:nvSpPr>
          <p:spPr>
            <a:xfrm>
              <a:off x="911424" y="2915987"/>
              <a:ext cx="288032" cy="28803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a:t>
              </a:r>
              <a:endParaRPr lang="en-US" dirty="0">
                <a:solidFill>
                  <a:schemeClr val="tx1"/>
                </a:solidFill>
              </a:endParaRPr>
            </a:p>
          </p:txBody>
        </p:sp>
        <p:sp>
          <p:nvSpPr>
            <p:cNvPr id="34" name="Oval 33">
              <a:extLst>
                <a:ext uri="{FF2B5EF4-FFF2-40B4-BE49-F238E27FC236}">
                  <a16:creationId xmlns:a16="http://schemas.microsoft.com/office/drawing/2014/main" id="{F9AC7CE9-E6DF-7943-8758-2E4F569825D3}"/>
                </a:ext>
              </a:extLst>
            </p:cNvPr>
            <p:cNvSpPr/>
            <p:nvPr/>
          </p:nvSpPr>
          <p:spPr>
            <a:xfrm>
              <a:off x="1724055" y="2420888"/>
              <a:ext cx="288032" cy="28803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B</a:t>
              </a:r>
              <a:endParaRPr lang="en-US" dirty="0">
                <a:solidFill>
                  <a:schemeClr val="tx1"/>
                </a:solidFill>
              </a:endParaRPr>
            </a:p>
          </p:txBody>
        </p:sp>
        <p:sp>
          <p:nvSpPr>
            <p:cNvPr id="36" name="Oval 35">
              <a:extLst>
                <a:ext uri="{FF2B5EF4-FFF2-40B4-BE49-F238E27FC236}">
                  <a16:creationId xmlns:a16="http://schemas.microsoft.com/office/drawing/2014/main" id="{76237E35-775A-5540-BBB5-782BA5C6A573}"/>
                </a:ext>
              </a:extLst>
            </p:cNvPr>
            <p:cNvSpPr/>
            <p:nvPr/>
          </p:nvSpPr>
          <p:spPr>
            <a:xfrm>
              <a:off x="2283024" y="3132011"/>
              <a:ext cx="288032" cy="2880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a:t>
              </a:r>
              <a:endParaRPr lang="en-US" dirty="0">
                <a:solidFill>
                  <a:schemeClr val="tx1"/>
                </a:solidFill>
              </a:endParaRPr>
            </a:p>
          </p:txBody>
        </p:sp>
        <p:sp>
          <p:nvSpPr>
            <p:cNvPr id="40" name="Oval 39">
              <a:extLst>
                <a:ext uri="{FF2B5EF4-FFF2-40B4-BE49-F238E27FC236}">
                  <a16:creationId xmlns:a16="http://schemas.microsoft.com/office/drawing/2014/main" id="{2E7C796D-2A4C-994C-BDC7-EA40708E987C}"/>
                </a:ext>
              </a:extLst>
            </p:cNvPr>
            <p:cNvSpPr/>
            <p:nvPr/>
          </p:nvSpPr>
          <p:spPr>
            <a:xfrm>
              <a:off x="623392" y="3894011"/>
              <a:ext cx="288032" cy="28803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D</a:t>
              </a:r>
              <a:endParaRPr lang="en-US" dirty="0">
                <a:solidFill>
                  <a:schemeClr val="tx1"/>
                </a:solidFill>
              </a:endParaRPr>
            </a:p>
          </p:txBody>
        </p:sp>
        <p:sp>
          <p:nvSpPr>
            <p:cNvPr id="41" name="Oval 40">
              <a:extLst>
                <a:ext uri="{FF2B5EF4-FFF2-40B4-BE49-F238E27FC236}">
                  <a16:creationId xmlns:a16="http://schemas.microsoft.com/office/drawing/2014/main" id="{1FF9492F-51BB-844C-8E81-763BC602A2B8}"/>
                </a:ext>
              </a:extLst>
            </p:cNvPr>
            <p:cNvSpPr/>
            <p:nvPr/>
          </p:nvSpPr>
          <p:spPr>
            <a:xfrm>
              <a:off x="1766392" y="4317675"/>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a:t>
              </a:r>
              <a:endParaRPr lang="en-US" dirty="0">
                <a:solidFill>
                  <a:schemeClr val="tx1"/>
                </a:solidFill>
              </a:endParaRPr>
            </a:p>
          </p:txBody>
        </p:sp>
        <p:sp>
          <p:nvSpPr>
            <p:cNvPr id="52" name="Oval 51">
              <a:extLst>
                <a:ext uri="{FF2B5EF4-FFF2-40B4-BE49-F238E27FC236}">
                  <a16:creationId xmlns:a16="http://schemas.microsoft.com/office/drawing/2014/main" id="{AB182D56-3A9C-8641-BDBF-F83822DF86DC}"/>
                </a:ext>
              </a:extLst>
            </p:cNvPr>
            <p:cNvSpPr/>
            <p:nvPr/>
          </p:nvSpPr>
          <p:spPr>
            <a:xfrm>
              <a:off x="2711624" y="3716459"/>
              <a:ext cx="288032" cy="28803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F</a:t>
              </a:r>
              <a:endParaRPr lang="en-US" dirty="0">
                <a:solidFill>
                  <a:schemeClr val="tx1"/>
                </a:solidFill>
              </a:endParaRPr>
            </a:p>
          </p:txBody>
        </p:sp>
        <p:cxnSp>
          <p:nvCxnSpPr>
            <p:cNvPr id="8" name="Straight Connector 7">
              <a:extLst>
                <a:ext uri="{FF2B5EF4-FFF2-40B4-BE49-F238E27FC236}">
                  <a16:creationId xmlns:a16="http://schemas.microsoft.com/office/drawing/2014/main" id="{67117EAF-2FAA-3947-A91F-B885B3193C55}"/>
                </a:ext>
              </a:extLst>
            </p:cNvPr>
            <p:cNvCxnSpPr>
              <a:cxnSpLocks/>
              <a:stCxn id="4" idx="6"/>
              <a:endCxn id="34" idx="3"/>
            </p:cNvCxnSpPr>
            <p:nvPr/>
          </p:nvCxnSpPr>
          <p:spPr>
            <a:xfrm flipV="1">
              <a:off x="1199456" y="2666739"/>
              <a:ext cx="566780" cy="3932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A011DA3-A8DC-5440-ADB9-6F98FA747F2A}"/>
                </a:ext>
              </a:extLst>
            </p:cNvPr>
            <p:cNvCxnSpPr>
              <a:cxnSpLocks/>
              <a:stCxn id="40" idx="0"/>
              <a:endCxn id="4" idx="4"/>
            </p:cNvCxnSpPr>
            <p:nvPr/>
          </p:nvCxnSpPr>
          <p:spPr>
            <a:xfrm flipV="1">
              <a:off x="767408" y="3204019"/>
              <a:ext cx="288032" cy="689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DCDCB5E-79DD-8E49-92A1-612D58560980}"/>
                </a:ext>
              </a:extLst>
            </p:cNvPr>
            <p:cNvCxnSpPr>
              <a:cxnSpLocks/>
              <a:stCxn id="4" idx="5"/>
              <a:endCxn id="36" idx="2"/>
            </p:cNvCxnSpPr>
            <p:nvPr/>
          </p:nvCxnSpPr>
          <p:spPr>
            <a:xfrm>
              <a:off x="1157275" y="3161838"/>
              <a:ext cx="1125749" cy="114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C512AF7-CA3F-2B4B-A609-4787C3D225D2}"/>
                </a:ext>
              </a:extLst>
            </p:cNvPr>
            <p:cNvCxnSpPr>
              <a:cxnSpLocks/>
              <a:stCxn id="36" idx="0"/>
              <a:endCxn id="34" idx="5"/>
            </p:cNvCxnSpPr>
            <p:nvPr/>
          </p:nvCxnSpPr>
          <p:spPr>
            <a:xfrm flipH="1" flipV="1">
              <a:off x="1969906" y="2666739"/>
              <a:ext cx="457134" cy="4652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3F81FB-9AFD-1842-AFDB-E339CF8387F9}"/>
                </a:ext>
              </a:extLst>
            </p:cNvPr>
            <p:cNvCxnSpPr>
              <a:cxnSpLocks/>
              <a:stCxn id="41" idx="0"/>
              <a:endCxn id="36" idx="3"/>
            </p:cNvCxnSpPr>
            <p:nvPr/>
          </p:nvCxnSpPr>
          <p:spPr>
            <a:xfrm flipV="1">
              <a:off x="1910408" y="3377862"/>
              <a:ext cx="414797" cy="939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B07F984-79CC-4747-A23F-F548597DF6F9}"/>
                </a:ext>
              </a:extLst>
            </p:cNvPr>
            <p:cNvCxnSpPr>
              <a:cxnSpLocks/>
              <a:stCxn id="52" idx="1"/>
              <a:endCxn id="36" idx="5"/>
            </p:cNvCxnSpPr>
            <p:nvPr/>
          </p:nvCxnSpPr>
          <p:spPr>
            <a:xfrm flipH="1" flipV="1">
              <a:off x="2528875" y="3377862"/>
              <a:ext cx="224930" cy="3807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6EB0F0A-DADA-9441-843B-97938A04CD5C}"/>
                </a:ext>
              </a:extLst>
            </p:cNvPr>
            <p:cNvCxnSpPr>
              <a:cxnSpLocks/>
              <a:stCxn id="41" idx="6"/>
              <a:endCxn id="52" idx="3"/>
            </p:cNvCxnSpPr>
            <p:nvPr/>
          </p:nvCxnSpPr>
          <p:spPr>
            <a:xfrm flipV="1">
              <a:off x="2054424" y="3962310"/>
              <a:ext cx="699381" cy="499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7AE38E09-DFE5-6743-B4DE-FAA3F74BA800}"/>
              </a:ext>
            </a:extLst>
          </p:cNvPr>
          <p:cNvGrpSpPr/>
          <p:nvPr/>
        </p:nvGrpSpPr>
        <p:grpSpPr>
          <a:xfrm>
            <a:off x="3433107" y="1650601"/>
            <a:ext cx="2756847" cy="2072274"/>
            <a:chOff x="5283369" y="2355620"/>
            <a:chExt cx="2756847" cy="2072274"/>
          </a:xfrm>
        </p:grpSpPr>
        <p:sp>
          <p:nvSpPr>
            <p:cNvPr id="66" name="Oval 65">
              <a:extLst>
                <a:ext uri="{FF2B5EF4-FFF2-40B4-BE49-F238E27FC236}">
                  <a16:creationId xmlns:a16="http://schemas.microsoft.com/office/drawing/2014/main" id="{CA756C93-323A-E542-AACF-1D1797FFFF17}"/>
                </a:ext>
              </a:extLst>
            </p:cNvPr>
            <p:cNvSpPr/>
            <p:nvPr/>
          </p:nvSpPr>
          <p:spPr>
            <a:xfrm>
              <a:off x="7752184" y="3284984"/>
              <a:ext cx="288032" cy="28803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a:t>
              </a:r>
              <a:endParaRPr lang="en-US" dirty="0">
                <a:solidFill>
                  <a:schemeClr val="tx1"/>
                </a:solidFill>
              </a:endParaRPr>
            </a:p>
          </p:txBody>
        </p:sp>
        <p:sp>
          <p:nvSpPr>
            <p:cNvPr id="67" name="Oval 66">
              <a:extLst>
                <a:ext uri="{FF2B5EF4-FFF2-40B4-BE49-F238E27FC236}">
                  <a16:creationId xmlns:a16="http://schemas.microsoft.com/office/drawing/2014/main" id="{63156AC4-FC4A-4C4B-B7E2-D7A10C25D9CD}"/>
                </a:ext>
              </a:extLst>
            </p:cNvPr>
            <p:cNvSpPr/>
            <p:nvPr/>
          </p:nvSpPr>
          <p:spPr>
            <a:xfrm>
              <a:off x="5283369" y="2355620"/>
              <a:ext cx="288032" cy="28803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B</a:t>
              </a:r>
              <a:endParaRPr lang="en-US" dirty="0">
                <a:solidFill>
                  <a:schemeClr val="tx1"/>
                </a:solidFill>
              </a:endParaRPr>
            </a:p>
          </p:txBody>
        </p:sp>
        <p:sp>
          <p:nvSpPr>
            <p:cNvPr id="68" name="Oval 67">
              <a:extLst>
                <a:ext uri="{FF2B5EF4-FFF2-40B4-BE49-F238E27FC236}">
                  <a16:creationId xmlns:a16="http://schemas.microsoft.com/office/drawing/2014/main" id="{B16B73AE-8A83-2A40-B94E-19131CCD881A}"/>
                </a:ext>
              </a:extLst>
            </p:cNvPr>
            <p:cNvSpPr/>
            <p:nvPr/>
          </p:nvSpPr>
          <p:spPr>
            <a:xfrm>
              <a:off x="5283369" y="3247741"/>
              <a:ext cx="288032" cy="2880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a:t>
              </a:r>
              <a:endParaRPr lang="en-US" dirty="0">
                <a:solidFill>
                  <a:schemeClr val="tx1"/>
                </a:solidFill>
              </a:endParaRPr>
            </a:p>
          </p:txBody>
        </p:sp>
        <p:sp>
          <p:nvSpPr>
            <p:cNvPr id="69" name="Oval 68">
              <a:extLst>
                <a:ext uri="{FF2B5EF4-FFF2-40B4-BE49-F238E27FC236}">
                  <a16:creationId xmlns:a16="http://schemas.microsoft.com/office/drawing/2014/main" id="{78FB0D0D-4F39-AA43-A365-C8A7A6E55295}"/>
                </a:ext>
              </a:extLst>
            </p:cNvPr>
            <p:cNvSpPr/>
            <p:nvPr/>
          </p:nvSpPr>
          <p:spPr>
            <a:xfrm>
              <a:off x="5283369" y="4139862"/>
              <a:ext cx="288032" cy="28803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D</a:t>
              </a:r>
              <a:endParaRPr lang="en-US" dirty="0">
                <a:solidFill>
                  <a:schemeClr val="tx1"/>
                </a:solidFill>
              </a:endParaRPr>
            </a:p>
          </p:txBody>
        </p:sp>
        <p:sp>
          <p:nvSpPr>
            <p:cNvPr id="63" name="Rectangle 62">
              <a:extLst>
                <a:ext uri="{FF2B5EF4-FFF2-40B4-BE49-F238E27FC236}">
                  <a16:creationId xmlns:a16="http://schemas.microsoft.com/office/drawing/2014/main" id="{8D13AA6C-BBD6-F64F-A11C-75883560D0BB}"/>
                </a:ext>
              </a:extLst>
            </p:cNvPr>
            <p:cNvSpPr/>
            <p:nvPr/>
          </p:nvSpPr>
          <p:spPr>
            <a:xfrm>
              <a:off x="6240016" y="3060002"/>
              <a:ext cx="1152128" cy="6986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rPr>
                <a:t>Aggregator</a:t>
              </a:r>
              <a:endParaRPr lang="en-US" sz="1600" b="1" dirty="0">
                <a:solidFill>
                  <a:schemeClr val="tx1"/>
                </a:solidFill>
              </a:endParaRPr>
            </a:p>
          </p:txBody>
        </p:sp>
        <p:cxnSp>
          <p:nvCxnSpPr>
            <p:cNvPr id="71" name="Straight Connector 70">
              <a:extLst>
                <a:ext uri="{FF2B5EF4-FFF2-40B4-BE49-F238E27FC236}">
                  <a16:creationId xmlns:a16="http://schemas.microsoft.com/office/drawing/2014/main" id="{A447E40B-6496-0D43-B503-A070630F7A13}"/>
                </a:ext>
              </a:extLst>
            </p:cNvPr>
            <p:cNvCxnSpPr>
              <a:cxnSpLocks/>
            </p:cNvCxnSpPr>
            <p:nvPr/>
          </p:nvCxnSpPr>
          <p:spPr>
            <a:xfrm>
              <a:off x="5579212" y="2643652"/>
              <a:ext cx="588796" cy="57528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22E8B19-9CF5-4745-AAFE-CEEB1E375FC7}"/>
                </a:ext>
              </a:extLst>
            </p:cNvPr>
            <p:cNvCxnSpPr>
              <a:cxnSpLocks/>
            </p:cNvCxnSpPr>
            <p:nvPr/>
          </p:nvCxnSpPr>
          <p:spPr>
            <a:xfrm>
              <a:off x="5643409" y="3406276"/>
              <a:ext cx="524599" cy="1"/>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AF8C12E-2A2D-3E4D-BC4A-EB8A9046C606}"/>
                </a:ext>
              </a:extLst>
            </p:cNvPr>
            <p:cNvCxnSpPr>
              <a:cxnSpLocks/>
            </p:cNvCxnSpPr>
            <p:nvPr/>
          </p:nvCxnSpPr>
          <p:spPr>
            <a:xfrm flipV="1">
              <a:off x="5643409" y="3639069"/>
              <a:ext cx="524599" cy="644809"/>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02B12F8-5316-994A-9F9E-84517B7D21BC}"/>
                </a:ext>
              </a:extLst>
            </p:cNvPr>
            <p:cNvCxnSpPr>
              <a:cxnSpLocks/>
            </p:cNvCxnSpPr>
            <p:nvPr/>
          </p:nvCxnSpPr>
          <p:spPr>
            <a:xfrm>
              <a:off x="7442528" y="3426946"/>
              <a:ext cx="237648"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DC0895C6-2F8C-CB41-91BA-403F7916B55C}"/>
              </a:ext>
            </a:extLst>
          </p:cNvPr>
          <p:cNvGrpSpPr/>
          <p:nvPr/>
        </p:nvGrpSpPr>
        <p:grpSpPr>
          <a:xfrm>
            <a:off x="6817483" y="1562635"/>
            <a:ext cx="2376264" cy="2184819"/>
            <a:chOff x="8892897" y="2420888"/>
            <a:chExt cx="2376264" cy="2184819"/>
          </a:xfrm>
        </p:grpSpPr>
        <p:sp>
          <p:nvSpPr>
            <p:cNvPr id="87" name="Oval 86">
              <a:extLst>
                <a:ext uri="{FF2B5EF4-FFF2-40B4-BE49-F238E27FC236}">
                  <a16:creationId xmlns:a16="http://schemas.microsoft.com/office/drawing/2014/main" id="{7D8CE4B0-3BD1-A246-B3B0-3C482C3C2696}"/>
                </a:ext>
              </a:extLst>
            </p:cNvPr>
            <p:cNvSpPr/>
            <p:nvPr/>
          </p:nvSpPr>
          <p:spPr>
            <a:xfrm>
              <a:off x="9180929" y="2915987"/>
              <a:ext cx="288032" cy="28803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a:t>
              </a:r>
              <a:endParaRPr lang="en-US" dirty="0">
                <a:solidFill>
                  <a:schemeClr val="tx1"/>
                </a:solidFill>
              </a:endParaRPr>
            </a:p>
          </p:txBody>
        </p:sp>
        <p:sp>
          <p:nvSpPr>
            <p:cNvPr id="88" name="Oval 87">
              <a:extLst>
                <a:ext uri="{FF2B5EF4-FFF2-40B4-BE49-F238E27FC236}">
                  <a16:creationId xmlns:a16="http://schemas.microsoft.com/office/drawing/2014/main" id="{5E2A62B7-F55E-0E45-9A5A-AA4BE9134C5D}"/>
                </a:ext>
              </a:extLst>
            </p:cNvPr>
            <p:cNvSpPr/>
            <p:nvPr/>
          </p:nvSpPr>
          <p:spPr>
            <a:xfrm>
              <a:off x="9993560" y="2420888"/>
              <a:ext cx="288032" cy="28803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B</a:t>
              </a:r>
              <a:endParaRPr lang="en-US" dirty="0">
                <a:solidFill>
                  <a:schemeClr val="tx1"/>
                </a:solidFill>
              </a:endParaRPr>
            </a:p>
          </p:txBody>
        </p:sp>
        <p:sp>
          <p:nvSpPr>
            <p:cNvPr id="89" name="Oval 88">
              <a:extLst>
                <a:ext uri="{FF2B5EF4-FFF2-40B4-BE49-F238E27FC236}">
                  <a16:creationId xmlns:a16="http://schemas.microsoft.com/office/drawing/2014/main" id="{11912ABB-7F53-C14A-BAC5-0891A952D76C}"/>
                </a:ext>
              </a:extLst>
            </p:cNvPr>
            <p:cNvSpPr/>
            <p:nvPr/>
          </p:nvSpPr>
          <p:spPr>
            <a:xfrm>
              <a:off x="10552529" y="3132011"/>
              <a:ext cx="288032" cy="2880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a:t>
              </a:r>
              <a:endParaRPr lang="en-US" dirty="0">
                <a:solidFill>
                  <a:schemeClr val="tx1"/>
                </a:solidFill>
              </a:endParaRPr>
            </a:p>
          </p:txBody>
        </p:sp>
        <p:sp>
          <p:nvSpPr>
            <p:cNvPr id="90" name="Oval 89">
              <a:extLst>
                <a:ext uri="{FF2B5EF4-FFF2-40B4-BE49-F238E27FC236}">
                  <a16:creationId xmlns:a16="http://schemas.microsoft.com/office/drawing/2014/main" id="{EAB7D549-BFE5-A748-97E2-65DFFF50F671}"/>
                </a:ext>
              </a:extLst>
            </p:cNvPr>
            <p:cNvSpPr/>
            <p:nvPr/>
          </p:nvSpPr>
          <p:spPr>
            <a:xfrm>
              <a:off x="8892897" y="3894011"/>
              <a:ext cx="288032" cy="28803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D</a:t>
              </a:r>
              <a:endParaRPr lang="en-US" dirty="0">
                <a:solidFill>
                  <a:schemeClr val="tx1"/>
                </a:solidFill>
              </a:endParaRPr>
            </a:p>
          </p:txBody>
        </p:sp>
        <p:sp>
          <p:nvSpPr>
            <p:cNvPr id="91" name="Oval 90">
              <a:extLst>
                <a:ext uri="{FF2B5EF4-FFF2-40B4-BE49-F238E27FC236}">
                  <a16:creationId xmlns:a16="http://schemas.microsoft.com/office/drawing/2014/main" id="{45F0E3A3-9875-9A49-9954-801BDD342D7E}"/>
                </a:ext>
              </a:extLst>
            </p:cNvPr>
            <p:cNvSpPr/>
            <p:nvPr/>
          </p:nvSpPr>
          <p:spPr>
            <a:xfrm>
              <a:off x="10035897" y="4317675"/>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a:t>
              </a:r>
              <a:endParaRPr lang="en-US" dirty="0">
                <a:solidFill>
                  <a:schemeClr val="tx1"/>
                </a:solidFill>
              </a:endParaRPr>
            </a:p>
          </p:txBody>
        </p:sp>
        <p:sp>
          <p:nvSpPr>
            <p:cNvPr id="92" name="Oval 91">
              <a:extLst>
                <a:ext uri="{FF2B5EF4-FFF2-40B4-BE49-F238E27FC236}">
                  <a16:creationId xmlns:a16="http://schemas.microsoft.com/office/drawing/2014/main" id="{5D228574-E080-1C43-A076-78E4A5DB8FE5}"/>
                </a:ext>
              </a:extLst>
            </p:cNvPr>
            <p:cNvSpPr/>
            <p:nvPr/>
          </p:nvSpPr>
          <p:spPr>
            <a:xfrm>
              <a:off x="10981129" y="3716459"/>
              <a:ext cx="288032" cy="28803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F</a:t>
              </a:r>
              <a:endParaRPr lang="en-US" dirty="0">
                <a:solidFill>
                  <a:schemeClr val="tx1"/>
                </a:solidFill>
              </a:endParaRPr>
            </a:p>
          </p:txBody>
        </p:sp>
      </p:grpSp>
      <p:sp>
        <p:nvSpPr>
          <p:cNvPr id="85" name="TextBox 84">
            <a:extLst>
              <a:ext uri="{FF2B5EF4-FFF2-40B4-BE49-F238E27FC236}">
                <a16:creationId xmlns:a16="http://schemas.microsoft.com/office/drawing/2014/main" id="{091C0FE8-7964-E04B-9046-E8E64C757A75}"/>
              </a:ext>
            </a:extLst>
          </p:cNvPr>
          <p:cNvSpPr txBox="1"/>
          <p:nvPr/>
        </p:nvSpPr>
        <p:spPr>
          <a:xfrm>
            <a:off x="499485" y="4309526"/>
            <a:ext cx="1492716"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Input</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Graph</a:t>
            </a:r>
            <a:endParaRPr lang="en-US" b="1" dirty="0">
              <a:solidFill>
                <a:srgbClr val="1922DE"/>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AC6C9906-F6CA-554B-A668-6509330802DA}"/>
              </a:ext>
            </a:extLst>
          </p:cNvPr>
          <p:cNvSpPr txBox="1"/>
          <p:nvPr/>
        </p:nvSpPr>
        <p:spPr>
          <a:xfrm>
            <a:off x="3835457" y="4309526"/>
            <a:ext cx="2108269"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Message</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Passing</a:t>
            </a:r>
            <a:endParaRPr lang="en-US" b="1" dirty="0">
              <a:solidFill>
                <a:srgbClr val="1922DE"/>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C242B42B-6063-DE45-8E38-0444C091BA88}"/>
              </a:ext>
            </a:extLst>
          </p:cNvPr>
          <p:cNvSpPr txBox="1"/>
          <p:nvPr/>
        </p:nvSpPr>
        <p:spPr>
          <a:xfrm>
            <a:off x="7026521" y="4310229"/>
            <a:ext cx="2210862"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Node</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Embeddings</a:t>
            </a:r>
            <a:endParaRPr lang="en-US" b="1" dirty="0">
              <a:solidFill>
                <a:srgbClr val="1922DE"/>
              </a:solidFill>
              <a:latin typeface="Arial" panose="020B0604020202020204" pitchFamily="34" charset="0"/>
              <a:cs typeface="Arial" panose="020B0604020202020204" pitchFamily="34" charset="0"/>
            </a:endParaRPr>
          </a:p>
        </p:txBody>
      </p:sp>
      <p:sp>
        <p:nvSpPr>
          <p:cNvPr id="86" name="Left Brace 85">
            <a:extLst>
              <a:ext uri="{FF2B5EF4-FFF2-40B4-BE49-F238E27FC236}">
                <a16:creationId xmlns:a16="http://schemas.microsoft.com/office/drawing/2014/main" id="{8048C097-6CBA-3D4F-9A37-770BB8280C14}"/>
              </a:ext>
            </a:extLst>
          </p:cNvPr>
          <p:cNvSpPr/>
          <p:nvPr/>
        </p:nvSpPr>
        <p:spPr>
          <a:xfrm>
            <a:off x="9841221" y="1993344"/>
            <a:ext cx="300045" cy="152112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a:extLst>
              <a:ext uri="{FF2B5EF4-FFF2-40B4-BE49-F238E27FC236}">
                <a16:creationId xmlns:a16="http://schemas.microsoft.com/office/drawing/2014/main" id="{42A9491E-7AF1-3141-9487-4F56D7C8FF77}"/>
              </a:ext>
            </a:extLst>
          </p:cNvPr>
          <p:cNvSpPr txBox="1"/>
          <p:nvPr/>
        </p:nvSpPr>
        <p:spPr>
          <a:xfrm>
            <a:off x="10107028" y="1961774"/>
            <a:ext cx="2002215" cy="369332"/>
          </a:xfrm>
          <a:prstGeom prst="rect">
            <a:avLst/>
          </a:prstGeom>
          <a:noFill/>
        </p:spPr>
        <p:txBody>
          <a:bodyPr wrap="none" rtlCol="0">
            <a:spAutoFit/>
          </a:bodyPr>
          <a:lstStyle/>
          <a:p>
            <a:r>
              <a:rPr lang="en-US" altLang="zh-CN" b="1" dirty="0"/>
              <a:t>Node</a:t>
            </a:r>
            <a:r>
              <a:rPr lang="zh-CN" altLang="en-US" b="1" dirty="0"/>
              <a:t> </a:t>
            </a:r>
            <a:r>
              <a:rPr lang="en-US" altLang="zh-CN" b="1" dirty="0"/>
              <a:t>Classification</a:t>
            </a:r>
            <a:endParaRPr lang="en-US" b="1" dirty="0"/>
          </a:p>
        </p:txBody>
      </p:sp>
      <p:sp>
        <p:nvSpPr>
          <p:cNvPr id="100" name="TextBox 99">
            <a:extLst>
              <a:ext uri="{FF2B5EF4-FFF2-40B4-BE49-F238E27FC236}">
                <a16:creationId xmlns:a16="http://schemas.microsoft.com/office/drawing/2014/main" id="{E3DB416C-9DE9-884C-9F4B-CA045A5BD368}"/>
              </a:ext>
            </a:extLst>
          </p:cNvPr>
          <p:cNvSpPr txBox="1"/>
          <p:nvPr/>
        </p:nvSpPr>
        <p:spPr>
          <a:xfrm>
            <a:off x="10111665" y="3121478"/>
            <a:ext cx="1602362" cy="369332"/>
          </a:xfrm>
          <a:prstGeom prst="rect">
            <a:avLst/>
          </a:prstGeom>
          <a:noFill/>
        </p:spPr>
        <p:txBody>
          <a:bodyPr wrap="none" rtlCol="0">
            <a:spAutoFit/>
          </a:bodyPr>
          <a:lstStyle/>
          <a:p>
            <a:r>
              <a:rPr lang="en-US" altLang="zh-CN" b="1" dirty="0"/>
              <a:t>Link</a:t>
            </a:r>
            <a:r>
              <a:rPr lang="zh-CN" altLang="en-US" b="1" dirty="0"/>
              <a:t> </a:t>
            </a:r>
            <a:r>
              <a:rPr lang="en-US" altLang="zh-CN" b="1" dirty="0"/>
              <a:t>Prediction</a:t>
            </a:r>
            <a:endParaRPr lang="en-US" b="1" dirty="0"/>
          </a:p>
        </p:txBody>
      </p:sp>
      <p:sp>
        <p:nvSpPr>
          <p:cNvPr id="101" name="TextBox 100">
            <a:extLst>
              <a:ext uri="{FF2B5EF4-FFF2-40B4-BE49-F238E27FC236}">
                <a16:creationId xmlns:a16="http://schemas.microsoft.com/office/drawing/2014/main" id="{D7139F68-7D59-2040-AB29-1A0F958E27FC}"/>
              </a:ext>
            </a:extLst>
          </p:cNvPr>
          <p:cNvSpPr txBox="1"/>
          <p:nvPr/>
        </p:nvSpPr>
        <p:spPr>
          <a:xfrm>
            <a:off x="9771214" y="4309525"/>
            <a:ext cx="2270686"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Downstream</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Tasks</a:t>
            </a:r>
            <a:endParaRPr lang="en-US" b="1" dirty="0">
              <a:solidFill>
                <a:srgbClr val="1922DE"/>
              </a:solidFill>
              <a:latin typeface="Arial" panose="020B0604020202020204" pitchFamily="34" charset="0"/>
              <a:cs typeface="Arial" panose="020B0604020202020204" pitchFamily="34" charset="0"/>
            </a:endParaRPr>
          </a:p>
        </p:txBody>
      </p:sp>
      <p:sp>
        <p:nvSpPr>
          <p:cNvPr id="42" name="Right Arrow 41">
            <a:extLst>
              <a:ext uri="{FF2B5EF4-FFF2-40B4-BE49-F238E27FC236}">
                <a16:creationId xmlns:a16="http://schemas.microsoft.com/office/drawing/2014/main" id="{43B5FF06-7633-874E-A777-1D22AB8A8CEF}"/>
              </a:ext>
            </a:extLst>
          </p:cNvPr>
          <p:cNvSpPr/>
          <p:nvPr/>
        </p:nvSpPr>
        <p:spPr>
          <a:xfrm>
            <a:off x="2774760" y="2561790"/>
            <a:ext cx="411401" cy="338597"/>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3" name="Right Arrow 42">
            <a:extLst>
              <a:ext uri="{FF2B5EF4-FFF2-40B4-BE49-F238E27FC236}">
                <a16:creationId xmlns:a16="http://schemas.microsoft.com/office/drawing/2014/main" id="{83832CE6-0E49-7D40-9705-AE46D86FBDF0}"/>
              </a:ext>
            </a:extLst>
          </p:cNvPr>
          <p:cNvSpPr/>
          <p:nvPr/>
        </p:nvSpPr>
        <p:spPr>
          <a:xfrm>
            <a:off x="6361013" y="2561790"/>
            <a:ext cx="411401" cy="338597"/>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4" name="Right Arrow 43">
            <a:extLst>
              <a:ext uri="{FF2B5EF4-FFF2-40B4-BE49-F238E27FC236}">
                <a16:creationId xmlns:a16="http://schemas.microsoft.com/office/drawing/2014/main" id="{990E491C-439E-9A49-A4FA-B74A773626FA}"/>
              </a:ext>
            </a:extLst>
          </p:cNvPr>
          <p:cNvSpPr/>
          <p:nvPr/>
        </p:nvSpPr>
        <p:spPr>
          <a:xfrm>
            <a:off x="9359813" y="2579965"/>
            <a:ext cx="411401" cy="338597"/>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Rounded Rectangle 2">
            <a:extLst>
              <a:ext uri="{FF2B5EF4-FFF2-40B4-BE49-F238E27FC236}">
                <a16:creationId xmlns:a16="http://schemas.microsoft.com/office/drawing/2014/main" id="{A8FC1A03-C6C5-E74B-9406-734CE3367653}"/>
              </a:ext>
            </a:extLst>
          </p:cNvPr>
          <p:cNvSpPr/>
          <p:nvPr/>
        </p:nvSpPr>
        <p:spPr>
          <a:xfrm>
            <a:off x="3348045" y="1360857"/>
            <a:ext cx="2917365" cy="352124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extBox 4">
            <a:extLst>
              <a:ext uri="{FF2B5EF4-FFF2-40B4-BE49-F238E27FC236}">
                <a16:creationId xmlns:a16="http://schemas.microsoft.com/office/drawing/2014/main" id="{59BA5DE6-862E-0746-B6EB-60000BBAC444}"/>
              </a:ext>
            </a:extLst>
          </p:cNvPr>
          <p:cNvSpPr txBox="1"/>
          <p:nvPr/>
        </p:nvSpPr>
        <p:spPr>
          <a:xfrm>
            <a:off x="2578786" y="5047617"/>
            <a:ext cx="4461478" cy="1287532"/>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ltLang="zh-CN" b="1" dirty="0">
                <a:latin typeface="Arial" panose="020B0604020202020204" pitchFamily="34" charset="0"/>
                <a:cs typeface="Arial" panose="020B0604020202020204" pitchFamily="34" charset="0"/>
              </a:rPr>
              <a:t>Graph Convolutional Network</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(GCN)</a:t>
            </a:r>
          </a:p>
          <a:p>
            <a:pPr marL="285750" indent="-285750">
              <a:lnSpc>
                <a:spcPct val="150000"/>
              </a:lnSpc>
              <a:buFont typeface="Arial" panose="020B0604020202020204" pitchFamily="34" charset="0"/>
              <a:buChar char="•"/>
            </a:pPr>
            <a:r>
              <a:rPr lang="en-US" altLang="zh-CN" b="1" dirty="0">
                <a:latin typeface="Arial" panose="020B0604020202020204" pitchFamily="34" charset="0"/>
                <a:cs typeface="Arial" panose="020B0604020202020204" pitchFamily="34" charset="0"/>
              </a:rPr>
              <a:t>Graph</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Isomorphism</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Network</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(GIN)</a:t>
            </a:r>
          </a:p>
          <a:p>
            <a:pPr marL="285750" indent="-285750">
              <a:lnSpc>
                <a:spcPct val="150000"/>
              </a:lnSpc>
              <a:buFont typeface="Arial" panose="020B0604020202020204" pitchFamily="34" charset="0"/>
              <a:buChar char="•"/>
            </a:pPr>
            <a:r>
              <a:rPr lang="en-US" altLang="zh-CN" b="1" dirty="0">
                <a:latin typeface="Arial" panose="020B0604020202020204" pitchFamily="34" charset="0"/>
                <a:cs typeface="Arial" panose="020B0604020202020204" pitchFamily="34" charset="0"/>
              </a:rPr>
              <a:t>Graph</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Attention</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Network</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(GAT)</a:t>
            </a:r>
            <a:endParaRPr lang="en-D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458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Graph</a:t>
            </a:r>
            <a:r>
              <a:rPr lang="zh-CN" altLang="en-US" dirty="0"/>
              <a:t> </a:t>
            </a:r>
            <a:r>
              <a:rPr lang="en-US" altLang="zh-CN" dirty="0"/>
              <a:t>Pooling</a:t>
            </a:r>
            <a:r>
              <a:rPr lang="zh-CN" altLang="en-US" dirty="0"/>
              <a:t> </a:t>
            </a:r>
            <a:r>
              <a:rPr lang="en-US" altLang="zh-CN" dirty="0"/>
              <a:t>-</a:t>
            </a:r>
            <a:r>
              <a:rPr lang="zh-CN" altLang="en-US" dirty="0"/>
              <a:t> </a:t>
            </a:r>
            <a:r>
              <a:rPr lang="en-US" altLang="zh-CN" dirty="0"/>
              <a:t>Global</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579024" y="6356355"/>
            <a:ext cx="2133600" cy="365125"/>
          </a:xfrm>
        </p:spPr>
        <p:txBody>
          <a:bodyPr/>
          <a:lstStyle/>
          <a:p>
            <a:fld id="{7BC5A36E-E481-4E7A-9AA0-4108AF2E6D3F}" type="slidenum">
              <a:rPr lang="en-US" smtClean="0"/>
              <a:pPr/>
              <a:t>34</a:t>
            </a:fld>
            <a:endParaRPr lang="en-US"/>
          </a:p>
        </p:txBody>
      </p:sp>
      <p:grpSp>
        <p:nvGrpSpPr>
          <p:cNvPr id="4" name="Group 3">
            <a:extLst>
              <a:ext uri="{FF2B5EF4-FFF2-40B4-BE49-F238E27FC236}">
                <a16:creationId xmlns:a16="http://schemas.microsoft.com/office/drawing/2014/main" id="{320A2585-78A2-704A-AE15-F3684020225D}"/>
              </a:ext>
            </a:extLst>
          </p:cNvPr>
          <p:cNvGrpSpPr/>
          <p:nvPr/>
        </p:nvGrpSpPr>
        <p:grpSpPr>
          <a:xfrm>
            <a:off x="609600" y="2204864"/>
            <a:ext cx="2376264" cy="2184819"/>
            <a:chOff x="8892897" y="2420888"/>
            <a:chExt cx="2376264" cy="2184819"/>
          </a:xfrm>
        </p:grpSpPr>
        <p:sp>
          <p:nvSpPr>
            <p:cNvPr id="5" name="Oval 4">
              <a:extLst>
                <a:ext uri="{FF2B5EF4-FFF2-40B4-BE49-F238E27FC236}">
                  <a16:creationId xmlns:a16="http://schemas.microsoft.com/office/drawing/2014/main" id="{C9F76778-6F25-7348-A4D7-7E364596B8D3}"/>
                </a:ext>
              </a:extLst>
            </p:cNvPr>
            <p:cNvSpPr/>
            <p:nvPr/>
          </p:nvSpPr>
          <p:spPr>
            <a:xfrm>
              <a:off x="9180929" y="2915987"/>
              <a:ext cx="288032" cy="28803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a:t>
              </a:r>
              <a:endParaRPr lang="en-US" dirty="0">
                <a:solidFill>
                  <a:schemeClr val="tx1"/>
                </a:solidFill>
              </a:endParaRPr>
            </a:p>
          </p:txBody>
        </p:sp>
        <p:sp>
          <p:nvSpPr>
            <p:cNvPr id="6" name="Oval 5">
              <a:extLst>
                <a:ext uri="{FF2B5EF4-FFF2-40B4-BE49-F238E27FC236}">
                  <a16:creationId xmlns:a16="http://schemas.microsoft.com/office/drawing/2014/main" id="{1287BDC0-514F-C94E-A1E1-D153CFF58CC0}"/>
                </a:ext>
              </a:extLst>
            </p:cNvPr>
            <p:cNvSpPr/>
            <p:nvPr/>
          </p:nvSpPr>
          <p:spPr>
            <a:xfrm>
              <a:off x="9993560" y="2420888"/>
              <a:ext cx="288032" cy="28803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B</a:t>
              </a:r>
              <a:endParaRPr lang="en-US" dirty="0">
                <a:solidFill>
                  <a:schemeClr val="tx1"/>
                </a:solidFill>
              </a:endParaRPr>
            </a:p>
          </p:txBody>
        </p:sp>
        <p:sp>
          <p:nvSpPr>
            <p:cNvPr id="8" name="Oval 7">
              <a:extLst>
                <a:ext uri="{FF2B5EF4-FFF2-40B4-BE49-F238E27FC236}">
                  <a16:creationId xmlns:a16="http://schemas.microsoft.com/office/drawing/2014/main" id="{8BB3E287-4DC8-2F49-95B0-93ADA12C0F3E}"/>
                </a:ext>
              </a:extLst>
            </p:cNvPr>
            <p:cNvSpPr/>
            <p:nvPr/>
          </p:nvSpPr>
          <p:spPr>
            <a:xfrm>
              <a:off x="10552529" y="3132011"/>
              <a:ext cx="288032" cy="2880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a:t>
              </a:r>
              <a:endParaRPr lang="en-US" dirty="0">
                <a:solidFill>
                  <a:schemeClr val="tx1"/>
                </a:solidFill>
              </a:endParaRPr>
            </a:p>
          </p:txBody>
        </p:sp>
        <p:sp>
          <p:nvSpPr>
            <p:cNvPr id="9" name="Oval 8">
              <a:extLst>
                <a:ext uri="{FF2B5EF4-FFF2-40B4-BE49-F238E27FC236}">
                  <a16:creationId xmlns:a16="http://schemas.microsoft.com/office/drawing/2014/main" id="{8335A8D6-DC04-3243-9A17-BA964C9C97C2}"/>
                </a:ext>
              </a:extLst>
            </p:cNvPr>
            <p:cNvSpPr/>
            <p:nvPr/>
          </p:nvSpPr>
          <p:spPr>
            <a:xfrm>
              <a:off x="8892897" y="3894011"/>
              <a:ext cx="288032" cy="28803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D</a:t>
              </a:r>
              <a:endParaRPr lang="en-US" dirty="0">
                <a:solidFill>
                  <a:schemeClr val="tx1"/>
                </a:solidFill>
              </a:endParaRPr>
            </a:p>
          </p:txBody>
        </p:sp>
        <p:sp>
          <p:nvSpPr>
            <p:cNvPr id="10" name="Oval 9">
              <a:extLst>
                <a:ext uri="{FF2B5EF4-FFF2-40B4-BE49-F238E27FC236}">
                  <a16:creationId xmlns:a16="http://schemas.microsoft.com/office/drawing/2014/main" id="{4D63B05C-0A47-0B4B-8968-EFB8292D087F}"/>
                </a:ext>
              </a:extLst>
            </p:cNvPr>
            <p:cNvSpPr/>
            <p:nvPr/>
          </p:nvSpPr>
          <p:spPr>
            <a:xfrm>
              <a:off x="10035897" y="4317675"/>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a:t>
              </a:r>
              <a:endParaRPr lang="en-US" dirty="0">
                <a:solidFill>
                  <a:schemeClr val="tx1"/>
                </a:solidFill>
              </a:endParaRPr>
            </a:p>
          </p:txBody>
        </p:sp>
        <p:sp>
          <p:nvSpPr>
            <p:cNvPr id="11" name="Oval 10">
              <a:extLst>
                <a:ext uri="{FF2B5EF4-FFF2-40B4-BE49-F238E27FC236}">
                  <a16:creationId xmlns:a16="http://schemas.microsoft.com/office/drawing/2014/main" id="{16E60E71-1C4F-3846-8266-84731D762C68}"/>
                </a:ext>
              </a:extLst>
            </p:cNvPr>
            <p:cNvSpPr/>
            <p:nvPr/>
          </p:nvSpPr>
          <p:spPr>
            <a:xfrm>
              <a:off x="10981129" y="3716459"/>
              <a:ext cx="288032" cy="28803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F</a:t>
              </a:r>
              <a:endParaRPr lang="en-US" dirty="0">
                <a:solidFill>
                  <a:schemeClr val="tx1"/>
                </a:solidFill>
              </a:endParaRPr>
            </a:p>
          </p:txBody>
        </p:sp>
      </p:grpSp>
      <p:sp>
        <p:nvSpPr>
          <p:cNvPr id="12" name="TextBox 11">
            <a:extLst>
              <a:ext uri="{FF2B5EF4-FFF2-40B4-BE49-F238E27FC236}">
                <a16:creationId xmlns:a16="http://schemas.microsoft.com/office/drawing/2014/main" id="{A1CAC4E0-4F0A-4D4B-B0C2-EBBD299E8B57}"/>
              </a:ext>
            </a:extLst>
          </p:cNvPr>
          <p:cNvSpPr txBox="1"/>
          <p:nvPr/>
        </p:nvSpPr>
        <p:spPr>
          <a:xfrm>
            <a:off x="969640" y="4952458"/>
            <a:ext cx="2210862"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Node</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Embeddings</a:t>
            </a:r>
            <a:endParaRPr lang="en-US" b="1" dirty="0">
              <a:solidFill>
                <a:srgbClr val="1922DE"/>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564EE62-8A8B-C149-95EB-CB2348A51447}"/>
              </a:ext>
            </a:extLst>
          </p:cNvPr>
          <p:cNvGrpSpPr/>
          <p:nvPr/>
        </p:nvGrpSpPr>
        <p:grpSpPr>
          <a:xfrm>
            <a:off x="5858940" y="2864578"/>
            <a:ext cx="1325956" cy="1298450"/>
            <a:chOff x="5800517" y="2803201"/>
            <a:chExt cx="1325956" cy="1298450"/>
          </a:xfrm>
        </p:grpSpPr>
        <p:sp>
          <p:nvSpPr>
            <p:cNvPr id="20" name="Oval 19">
              <a:extLst>
                <a:ext uri="{FF2B5EF4-FFF2-40B4-BE49-F238E27FC236}">
                  <a16:creationId xmlns:a16="http://schemas.microsoft.com/office/drawing/2014/main" id="{4E1B23A6-236A-0F4C-B647-3821562E3954}"/>
                </a:ext>
              </a:extLst>
            </p:cNvPr>
            <p:cNvSpPr/>
            <p:nvPr/>
          </p:nvSpPr>
          <p:spPr>
            <a:xfrm>
              <a:off x="5800517" y="2803201"/>
              <a:ext cx="1325956" cy="129845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1AFA2558-7D76-3249-93A0-6652D87055EB}"/>
                </a:ext>
              </a:extLst>
            </p:cNvPr>
            <p:cNvSpPr/>
            <p:nvPr/>
          </p:nvSpPr>
          <p:spPr>
            <a:xfrm>
              <a:off x="5944533" y="3200489"/>
              <a:ext cx="288032" cy="28803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a:t>
              </a:r>
              <a:endParaRPr lang="en-US" dirty="0">
                <a:solidFill>
                  <a:schemeClr val="tx1"/>
                </a:solidFill>
              </a:endParaRPr>
            </a:p>
          </p:txBody>
        </p:sp>
        <p:sp>
          <p:nvSpPr>
            <p:cNvPr id="15" name="Oval 14">
              <a:extLst>
                <a:ext uri="{FF2B5EF4-FFF2-40B4-BE49-F238E27FC236}">
                  <a16:creationId xmlns:a16="http://schemas.microsoft.com/office/drawing/2014/main" id="{10A20F5F-6CD6-7141-9A9D-2DBDB2CC2252}"/>
                </a:ext>
              </a:extLst>
            </p:cNvPr>
            <p:cNvSpPr/>
            <p:nvPr/>
          </p:nvSpPr>
          <p:spPr>
            <a:xfrm>
              <a:off x="6262377" y="2912457"/>
              <a:ext cx="288032" cy="28803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B</a:t>
              </a:r>
              <a:endParaRPr lang="en-US" dirty="0">
                <a:solidFill>
                  <a:schemeClr val="tx1"/>
                </a:solidFill>
              </a:endParaRPr>
            </a:p>
          </p:txBody>
        </p:sp>
        <p:sp>
          <p:nvSpPr>
            <p:cNvPr id="16" name="Oval 15">
              <a:extLst>
                <a:ext uri="{FF2B5EF4-FFF2-40B4-BE49-F238E27FC236}">
                  <a16:creationId xmlns:a16="http://schemas.microsoft.com/office/drawing/2014/main" id="{EB5E6E92-47D6-B548-B341-2DEE4A73CF42}"/>
                </a:ext>
              </a:extLst>
            </p:cNvPr>
            <p:cNvSpPr/>
            <p:nvPr/>
          </p:nvSpPr>
          <p:spPr>
            <a:xfrm>
              <a:off x="6621335" y="3155495"/>
              <a:ext cx="288032" cy="2880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a:t>
              </a:r>
              <a:endParaRPr lang="en-US" dirty="0">
                <a:solidFill>
                  <a:schemeClr val="tx1"/>
                </a:solidFill>
              </a:endParaRPr>
            </a:p>
          </p:txBody>
        </p:sp>
        <p:sp>
          <p:nvSpPr>
            <p:cNvPr id="17" name="Oval 16">
              <a:extLst>
                <a:ext uri="{FF2B5EF4-FFF2-40B4-BE49-F238E27FC236}">
                  <a16:creationId xmlns:a16="http://schemas.microsoft.com/office/drawing/2014/main" id="{401D42EF-F253-5F49-825E-FFEFF06FB7FA}"/>
                </a:ext>
              </a:extLst>
            </p:cNvPr>
            <p:cNvSpPr/>
            <p:nvPr/>
          </p:nvSpPr>
          <p:spPr>
            <a:xfrm>
              <a:off x="5974345" y="3597777"/>
              <a:ext cx="288032" cy="28803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D</a:t>
              </a:r>
              <a:endParaRPr lang="en-US" dirty="0">
                <a:solidFill>
                  <a:schemeClr val="tx1"/>
                </a:solidFill>
              </a:endParaRPr>
            </a:p>
          </p:txBody>
        </p:sp>
        <p:sp>
          <p:nvSpPr>
            <p:cNvPr id="18" name="Oval 17">
              <a:extLst>
                <a:ext uri="{FF2B5EF4-FFF2-40B4-BE49-F238E27FC236}">
                  <a16:creationId xmlns:a16="http://schemas.microsoft.com/office/drawing/2014/main" id="{6E9B68A0-067B-6D44-9858-2B883B73F539}"/>
                </a:ext>
              </a:extLst>
            </p:cNvPr>
            <p:cNvSpPr/>
            <p:nvPr/>
          </p:nvSpPr>
          <p:spPr>
            <a:xfrm>
              <a:off x="6309207" y="3597777"/>
              <a:ext cx="288032" cy="28803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a:t>
              </a:r>
              <a:endParaRPr lang="en-US" dirty="0">
                <a:solidFill>
                  <a:schemeClr val="tx1"/>
                </a:solidFill>
              </a:endParaRPr>
            </a:p>
          </p:txBody>
        </p:sp>
        <p:sp>
          <p:nvSpPr>
            <p:cNvPr id="19" name="Oval 18">
              <a:extLst>
                <a:ext uri="{FF2B5EF4-FFF2-40B4-BE49-F238E27FC236}">
                  <a16:creationId xmlns:a16="http://schemas.microsoft.com/office/drawing/2014/main" id="{4A9EED95-3468-5443-984C-D8B42E5CA94D}"/>
                </a:ext>
              </a:extLst>
            </p:cNvPr>
            <p:cNvSpPr/>
            <p:nvPr/>
          </p:nvSpPr>
          <p:spPr>
            <a:xfrm>
              <a:off x="6644069" y="3530447"/>
              <a:ext cx="288032" cy="28803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F</a:t>
              </a:r>
              <a:endParaRPr lang="en-US" dirty="0">
                <a:solidFill>
                  <a:schemeClr val="tx1"/>
                </a:solidFill>
              </a:endParaRPr>
            </a:p>
          </p:txBody>
        </p:sp>
      </p:grpSp>
      <p:sp>
        <p:nvSpPr>
          <p:cNvPr id="21" name="TextBox 20">
            <a:extLst>
              <a:ext uri="{FF2B5EF4-FFF2-40B4-BE49-F238E27FC236}">
                <a16:creationId xmlns:a16="http://schemas.microsoft.com/office/drawing/2014/main" id="{DE89BEC3-C2B4-7742-9864-5FC013DFF72F}"/>
              </a:ext>
            </a:extLst>
          </p:cNvPr>
          <p:cNvSpPr txBox="1"/>
          <p:nvPr/>
        </p:nvSpPr>
        <p:spPr>
          <a:xfrm>
            <a:off x="5472650" y="4952458"/>
            <a:ext cx="2185214"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Graph</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Embedding</a:t>
            </a:r>
            <a:endParaRPr lang="en-US" b="1" dirty="0">
              <a:solidFill>
                <a:srgbClr val="1922D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2BEEDFF-C8DC-4B4D-BF97-72F287CA8267}"/>
              </a:ext>
            </a:extLst>
          </p:cNvPr>
          <p:cNvSpPr txBox="1"/>
          <p:nvPr/>
        </p:nvSpPr>
        <p:spPr>
          <a:xfrm>
            <a:off x="9494168" y="4952458"/>
            <a:ext cx="2142446" cy="369332"/>
          </a:xfrm>
          <a:prstGeom prst="rect">
            <a:avLst/>
          </a:prstGeom>
          <a:noFill/>
        </p:spPr>
        <p:txBody>
          <a:bodyPr wrap="none" rtlCol="0">
            <a:spAutoFit/>
          </a:bodyPr>
          <a:lstStyle/>
          <a:p>
            <a:r>
              <a:rPr lang="en-US" altLang="zh-CN" b="1" dirty="0">
                <a:solidFill>
                  <a:srgbClr val="1922DE"/>
                </a:solidFill>
                <a:latin typeface="Arial" panose="020B0604020202020204" pitchFamily="34" charset="0"/>
                <a:cs typeface="Arial" panose="020B0604020202020204" pitchFamily="34" charset="0"/>
              </a:rPr>
              <a:t>Downstream</a:t>
            </a:r>
            <a:r>
              <a:rPr lang="zh-CN" altLang="en-US" b="1" dirty="0">
                <a:solidFill>
                  <a:srgbClr val="1922DE"/>
                </a:solidFill>
                <a:latin typeface="Arial" panose="020B0604020202020204" pitchFamily="34" charset="0"/>
                <a:cs typeface="Arial" panose="020B0604020202020204" pitchFamily="34" charset="0"/>
              </a:rPr>
              <a:t> </a:t>
            </a:r>
            <a:r>
              <a:rPr lang="en-US" altLang="zh-CN" b="1" dirty="0">
                <a:solidFill>
                  <a:srgbClr val="1922DE"/>
                </a:solidFill>
                <a:latin typeface="Arial" panose="020B0604020202020204" pitchFamily="34" charset="0"/>
                <a:cs typeface="Arial" panose="020B0604020202020204" pitchFamily="34" charset="0"/>
              </a:rPr>
              <a:t>Task</a:t>
            </a:r>
            <a:endParaRPr lang="en-US" b="1" dirty="0">
              <a:solidFill>
                <a:srgbClr val="1922D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A4495D0-B11E-F147-AB26-E5444962B232}"/>
              </a:ext>
            </a:extLst>
          </p:cNvPr>
          <p:cNvSpPr txBox="1"/>
          <p:nvPr/>
        </p:nvSpPr>
        <p:spPr>
          <a:xfrm>
            <a:off x="3363130" y="2698174"/>
            <a:ext cx="1795684" cy="646331"/>
          </a:xfrm>
          <a:prstGeom prst="rect">
            <a:avLst/>
          </a:prstGeom>
          <a:noFill/>
        </p:spPr>
        <p:txBody>
          <a:bodyPr wrap="none" rtlCol="0">
            <a:spAutoFit/>
          </a:bodyPr>
          <a:lstStyle/>
          <a:p>
            <a:pPr marL="285750" indent="-285750">
              <a:buFont typeface="Arial" panose="020B0604020202020204" pitchFamily="34" charset="0"/>
              <a:buChar char="•"/>
            </a:pPr>
            <a:r>
              <a:rPr lang="en-US" altLang="zh-CN" b="1" dirty="0"/>
              <a:t>Mean</a:t>
            </a:r>
            <a:r>
              <a:rPr lang="zh-CN" altLang="en-US" b="1" dirty="0"/>
              <a:t> </a:t>
            </a:r>
            <a:r>
              <a:rPr lang="en-US" altLang="zh-CN" b="1" dirty="0"/>
              <a:t>pooling</a:t>
            </a:r>
          </a:p>
          <a:p>
            <a:pPr marL="285750" indent="-285750">
              <a:buFont typeface="Arial" panose="020B0604020202020204" pitchFamily="34" charset="0"/>
              <a:buChar char="•"/>
            </a:pPr>
            <a:r>
              <a:rPr lang="en-US" altLang="zh-CN" b="1" dirty="0"/>
              <a:t>Max</a:t>
            </a:r>
            <a:r>
              <a:rPr lang="zh-CN" altLang="en-US" b="1" dirty="0"/>
              <a:t> </a:t>
            </a:r>
            <a:r>
              <a:rPr lang="en-US" altLang="zh-CN" b="1" dirty="0"/>
              <a:t>pooling</a:t>
            </a:r>
          </a:p>
        </p:txBody>
      </p:sp>
      <p:sp>
        <p:nvSpPr>
          <p:cNvPr id="25" name="Right Arrow 24">
            <a:extLst>
              <a:ext uri="{FF2B5EF4-FFF2-40B4-BE49-F238E27FC236}">
                <a16:creationId xmlns:a16="http://schemas.microsoft.com/office/drawing/2014/main" id="{DDECADD4-7DC8-4D46-8B49-2AC37517F8CA}"/>
              </a:ext>
            </a:extLst>
          </p:cNvPr>
          <p:cNvSpPr/>
          <p:nvPr/>
        </p:nvSpPr>
        <p:spPr>
          <a:xfrm>
            <a:off x="3252984" y="3316807"/>
            <a:ext cx="2150226" cy="338597"/>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6" name="Right Arrow 25">
            <a:extLst>
              <a:ext uri="{FF2B5EF4-FFF2-40B4-BE49-F238E27FC236}">
                <a16:creationId xmlns:a16="http://schemas.microsoft.com/office/drawing/2014/main" id="{709A4BCE-3ECC-154A-821D-065C06BDC4E6}"/>
              </a:ext>
            </a:extLst>
          </p:cNvPr>
          <p:cNvSpPr/>
          <p:nvPr/>
        </p:nvSpPr>
        <p:spPr>
          <a:xfrm>
            <a:off x="7885022" y="3352088"/>
            <a:ext cx="712212" cy="338597"/>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7" name="Left Brace 26">
            <a:extLst>
              <a:ext uri="{FF2B5EF4-FFF2-40B4-BE49-F238E27FC236}">
                <a16:creationId xmlns:a16="http://schemas.microsoft.com/office/drawing/2014/main" id="{8AF3E488-70FC-0C4C-AC6D-627A855F5678}"/>
              </a:ext>
            </a:extLst>
          </p:cNvPr>
          <p:cNvSpPr/>
          <p:nvPr/>
        </p:nvSpPr>
        <p:spPr>
          <a:xfrm>
            <a:off x="9194123" y="2803201"/>
            <a:ext cx="300045" cy="152112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38FD02E9-5A75-FD44-B8AA-69F507B9A42A}"/>
              </a:ext>
            </a:extLst>
          </p:cNvPr>
          <p:cNvSpPr txBox="1"/>
          <p:nvPr/>
        </p:nvSpPr>
        <p:spPr>
          <a:xfrm>
            <a:off x="9459930" y="2771631"/>
            <a:ext cx="2072490" cy="369332"/>
          </a:xfrm>
          <a:prstGeom prst="rect">
            <a:avLst/>
          </a:prstGeom>
          <a:noFill/>
        </p:spPr>
        <p:txBody>
          <a:bodyPr wrap="none" rtlCol="0">
            <a:spAutoFit/>
          </a:bodyPr>
          <a:lstStyle/>
          <a:p>
            <a:r>
              <a:rPr lang="en-US" altLang="zh-CN" b="1" dirty="0"/>
              <a:t>Graph</a:t>
            </a:r>
            <a:r>
              <a:rPr lang="zh-CN" altLang="en-US" b="1" dirty="0"/>
              <a:t> </a:t>
            </a:r>
            <a:r>
              <a:rPr lang="en-US" altLang="zh-CN" b="1" dirty="0"/>
              <a:t>Classification</a:t>
            </a:r>
            <a:endParaRPr lang="en-US" b="1" dirty="0"/>
          </a:p>
        </p:txBody>
      </p:sp>
      <p:sp>
        <p:nvSpPr>
          <p:cNvPr id="29" name="TextBox 28">
            <a:extLst>
              <a:ext uri="{FF2B5EF4-FFF2-40B4-BE49-F238E27FC236}">
                <a16:creationId xmlns:a16="http://schemas.microsoft.com/office/drawing/2014/main" id="{63A382C1-825C-FC41-8B27-8BC106BBD460}"/>
              </a:ext>
            </a:extLst>
          </p:cNvPr>
          <p:cNvSpPr txBox="1"/>
          <p:nvPr/>
        </p:nvSpPr>
        <p:spPr>
          <a:xfrm>
            <a:off x="9464567" y="3931335"/>
            <a:ext cx="2038828" cy="369332"/>
          </a:xfrm>
          <a:prstGeom prst="rect">
            <a:avLst/>
          </a:prstGeom>
          <a:noFill/>
        </p:spPr>
        <p:txBody>
          <a:bodyPr wrap="none" rtlCol="0">
            <a:spAutoFit/>
          </a:bodyPr>
          <a:lstStyle/>
          <a:p>
            <a:r>
              <a:rPr lang="en-US" altLang="zh-CN" b="1" dirty="0"/>
              <a:t>Graph</a:t>
            </a:r>
            <a:r>
              <a:rPr lang="zh-CN" altLang="en-US" b="1" dirty="0"/>
              <a:t> </a:t>
            </a:r>
            <a:r>
              <a:rPr lang="en-US" altLang="zh-CN" b="1" dirty="0"/>
              <a:t>Visualization</a:t>
            </a:r>
            <a:endParaRPr lang="en-US" b="1" dirty="0"/>
          </a:p>
        </p:txBody>
      </p:sp>
      <p:sp>
        <p:nvSpPr>
          <p:cNvPr id="30" name="TextBox 29">
            <a:extLst>
              <a:ext uri="{FF2B5EF4-FFF2-40B4-BE49-F238E27FC236}">
                <a16:creationId xmlns:a16="http://schemas.microsoft.com/office/drawing/2014/main" id="{AD6C1DD0-3EDA-EB40-9B25-CFBE1D488C96}"/>
              </a:ext>
            </a:extLst>
          </p:cNvPr>
          <p:cNvSpPr txBox="1"/>
          <p:nvPr/>
        </p:nvSpPr>
        <p:spPr>
          <a:xfrm>
            <a:off x="9459930" y="3375029"/>
            <a:ext cx="1721369" cy="369332"/>
          </a:xfrm>
          <a:prstGeom prst="rect">
            <a:avLst/>
          </a:prstGeom>
          <a:noFill/>
        </p:spPr>
        <p:txBody>
          <a:bodyPr wrap="none" rtlCol="0">
            <a:spAutoFit/>
          </a:bodyPr>
          <a:lstStyle/>
          <a:p>
            <a:r>
              <a:rPr lang="en-US" altLang="zh-CN" b="1" dirty="0"/>
              <a:t>Graph</a:t>
            </a:r>
            <a:r>
              <a:rPr lang="zh-CN" altLang="en-US" b="1" dirty="0"/>
              <a:t> </a:t>
            </a:r>
            <a:r>
              <a:rPr lang="en-US" altLang="zh-CN" b="1" dirty="0"/>
              <a:t>Matching</a:t>
            </a:r>
            <a:endParaRPr lang="en-US" b="1" dirty="0"/>
          </a:p>
        </p:txBody>
      </p:sp>
      <p:sp>
        <p:nvSpPr>
          <p:cNvPr id="13" name="Oval 12">
            <a:extLst>
              <a:ext uri="{FF2B5EF4-FFF2-40B4-BE49-F238E27FC236}">
                <a16:creationId xmlns:a16="http://schemas.microsoft.com/office/drawing/2014/main" id="{D4EB8CC2-7256-664C-811C-4DE38117B037}"/>
              </a:ext>
            </a:extLst>
          </p:cNvPr>
          <p:cNvSpPr/>
          <p:nvPr/>
        </p:nvSpPr>
        <p:spPr>
          <a:xfrm>
            <a:off x="3267670" y="2640885"/>
            <a:ext cx="1905830" cy="80611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37332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Graph</a:t>
            </a:r>
            <a:r>
              <a:rPr lang="zh-CN" altLang="en-US" dirty="0"/>
              <a:t> </a:t>
            </a:r>
            <a:r>
              <a:rPr lang="en-US" altLang="zh-CN" dirty="0"/>
              <a:t>Pooling</a:t>
            </a:r>
            <a:r>
              <a:rPr lang="zh-CN" altLang="en-US" dirty="0"/>
              <a:t> </a:t>
            </a:r>
            <a:r>
              <a:rPr lang="en-US" altLang="zh-CN" dirty="0"/>
              <a:t>-</a:t>
            </a:r>
            <a:r>
              <a:rPr lang="zh-CN" altLang="en-US" dirty="0"/>
              <a:t> </a:t>
            </a:r>
            <a:r>
              <a:rPr lang="en-US" altLang="zh-CN" dirty="0"/>
              <a:t>Hierarchical</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579024" y="6356355"/>
            <a:ext cx="2133600" cy="365125"/>
          </a:xfrm>
        </p:spPr>
        <p:txBody>
          <a:bodyPr/>
          <a:lstStyle/>
          <a:p>
            <a:fld id="{7BC5A36E-E481-4E7A-9AA0-4108AF2E6D3F}" type="slidenum">
              <a:rPr lang="en-US" smtClean="0"/>
              <a:pPr/>
              <a:t>35</a:t>
            </a:fld>
            <a:endParaRPr lang="en-US"/>
          </a:p>
        </p:txBody>
      </p:sp>
      <p:pic>
        <p:nvPicPr>
          <p:cNvPr id="25" name="Picture 24">
            <a:extLst>
              <a:ext uri="{FF2B5EF4-FFF2-40B4-BE49-F238E27FC236}">
                <a16:creationId xmlns:a16="http://schemas.microsoft.com/office/drawing/2014/main" id="{72392A99-FECE-B24B-A095-010F66DA380B}"/>
              </a:ext>
            </a:extLst>
          </p:cNvPr>
          <p:cNvPicPr>
            <a:picLocks noChangeAspect="1"/>
          </p:cNvPicPr>
          <p:nvPr/>
        </p:nvPicPr>
        <p:blipFill>
          <a:blip r:embed="rId3"/>
          <a:stretch>
            <a:fillRect/>
          </a:stretch>
        </p:blipFill>
        <p:spPr>
          <a:xfrm>
            <a:off x="696086" y="2179001"/>
            <a:ext cx="10799827" cy="3089282"/>
          </a:xfrm>
          <a:prstGeom prst="rect">
            <a:avLst/>
          </a:prstGeom>
        </p:spPr>
      </p:pic>
      <p:sp>
        <p:nvSpPr>
          <p:cNvPr id="3" name="TextBox 2">
            <a:extLst>
              <a:ext uri="{FF2B5EF4-FFF2-40B4-BE49-F238E27FC236}">
                <a16:creationId xmlns:a16="http://schemas.microsoft.com/office/drawing/2014/main" id="{37347C94-E639-9E4E-BB92-F6EB9360B627}"/>
              </a:ext>
            </a:extLst>
          </p:cNvPr>
          <p:cNvSpPr txBox="1"/>
          <p:nvPr/>
        </p:nvSpPr>
        <p:spPr>
          <a:xfrm>
            <a:off x="243281" y="6418584"/>
            <a:ext cx="6441187" cy="307777"/>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[1]</a:t>
            </a:r>
            <a:r>
              <a:rPr lang="zh-CN" altLang="en-US" sz="1400" dirty="0">
                <a:latin typeface="Arial" panose="020B0604020202020204" pitchFamily="34" charset="0"/>
                <a:cs typeface="Arial" panose="020B0604020202020204" pitchFamily="34" charset="0"/>
              </a:rPr>
              <a:t> </a:t>
            </a:r>
            <a:r>
              <a:rPr lang="en-US" sz="1400" dirty="0"/>
              <a:t>Hierarchical Graph Representation Learning with Differentiable Pooling. Ying et. al.</a:t>
            </a:r>
            <a:endParaRPr lang="en-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569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Threat</a:t>
            </a:r>
            <a:r>
              <a:rPr lang="zh-CN" altLang="en-US" dirty="0"/>
              <a:t> </a:t>
            </a:r>
            <a:r>
              <a:rPr lang="en-US" altLang="zh-CN" dirty="0"/>
              <a:t>Model</a:t>
            </a:r>
            <a:r>
              <a:rPr lang="zh-CN" altLang="en-US" dirty="0"/>
              <a:t> </a:t>
            </a:r>
            <a:r>
              <a:rPr lang="en-US" altLang="zh-CN" dirty="0"/>
              <a:t>and</a:t>
            </a:r>
            <a:r>
              <a:rPr lang="zh-CN" altLang="en-US" dirty="0"/>
              <a:t> </a:t>
            </a:r>
            <a:r>
              <a:rPr lang="en-US" altLang="zh-CN" dirty="0"/>
              <a:t>Attack</a:t>
            </a:r>
            <a:r>
              <a:rPr lang="zh-CN" altLang="en-US" dirty="0"/>
              <a:t> </a:t>
            </a:r>
            <a:r>
              <a:rPr lang="en-US" altLang="zh-CN" dirty="0"/>
              <a:t>Taxonomy</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579024" y="6356355"/>
            <a:ext cx="2133600" cy="365125"/>
          </a:xfrm>
        </p:spPr>
        <p:txBody>
          <a:bodyPr/>
          <a:lstStyle/>
          <a:p>
            <a:fld id="{7BC5A36E-E481-4E7A-9AA0-4108AF2E6D3F}" type="slidenum">
              <a:rPr lang="en-US" smtClean="0"/>
              <a:pPr/>
              <a:t>36</a:t>
            </a:fld>
            <a:endParaRPr lang="en-US"/>
          </a:p>
        </p:txBody>
      </p:sp>
      <p:grpSp>
        <p:nvGrpSpPr>
          <p:cNvPr id="5" name="Group 4">
            <a:extLst>
              <a:ext uri="{FF2B5EF4-FFF2-40B4-BE49-F238E27FC236}">
                <a16:creationId xmlns:a16="http://schemas.microsoft.com/office/drawing/2014/main" id="{8E276CA8-9BB3-CD4A-AEEA-AF953D115A2D}"/>
              </a:ext>
            </a:extLst>
          </p:cNvPr>
          <p:cNvGrpSpPr/>
          <p:nvPr/>
        </p:nvGrpSpPr>
        <p:grpSpPr>
          <a:xfrm rot="10800000">
            <a:off x="7955889" y="2084620"/>
            <a:ext cx="3563952" cy="1455445"/>
            <a:chOff x="6381248" y="159609"/>
            <a:chExt cx="3191059" cy="1455445"/>
          </a:xfrm>
        </p:grpSpPr>
        <p:sp>
          <p:nvSpPr>
            <p:cNvPr id="6" name="Cloud 5">
              <a:extLst>
                <a:ext uri="{FF2B5EF4-FFF2-40B4-BE49-F238E27FC236}">
                  <a16:creationId xmlns:a16="http://schemas.microsoft.com/office/drawing/2014/main" id="{CB48B3B2-C27C-6F4E-9D85-2B0A393CAC91}"/>
                </a:ext>
              </a:extLst>
            </p:cNvPr>
            <p:cNvSpPr/>
            <p:nvPr/>
          </p:nvSpPr>
          <p:spPr>
            <a:xfrm>
              <a:off x="6381248" y="159609"/>
              <a:ext cx="3191059" cy="1455445"/>
            </a:xfrm>
            <a:prstGeom prst="cloud">
              <a:avLst/>
            </a:prstGeom>
            <a:solidFill>
              <a:schemeClr val="accent5">
                <a:lumMod val="20000"/>
                <a:lumOff val="80000"/>
              </a:schemeClr>
            </a:solidFill>
            <a:ln w="19050">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a:latin typeface="Baskerville" panose="02020502070401020303" pitchFamily="18" charset="0"/>
                <a:ea typeface="Baskerville" panose="02020502070401020303" pitchFamily="18" charset="0"/>
              </a:endParaRPr>
            </a:p>
          </p:txBody>
        </p:sp>
        <p:sp>
          <p:nvSpPr>
            <p:cNvPr id="8" name="Rounded Rectangle 7">
              <a:extLst>
                <a:ext uri="{FF2B5EF4-FFF2-40B4-BE49-F238E27FC236}">
                  <a16:creationId xmlns:a16="http://schemas.microsoft.com/office/drawing/2014/main" id="{5E38530C-EF23-2445-90F3-DD5F19413B69}"/>
                </a:ext>
              </a:extLst>
            </p:cNvPr>
            <p:cNvSpPr/>
            <p:nvPr/>
          </p:nvSpPr>
          <p:spPr>
            <a:xfrm rot="10800000">
              <a:off x="6639552" y="262720"/>
              <a:ext cx="2300985" cy="10940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Baskerville SemiBold" panose="02020502070401020303" pitchFamily="18" charset="0"/>
                  <a:ea typeface="Baskerville SemiBold" panose="02020502070401020303" pitchFamily="18" charset="0"/>
                </a:rPr>
                <a:t>Downstream Tasks</a:t>
              </a:r>
            </a:p>
            <a:p>
              <a:pPr marL="285750" indent="-285750">
                <a:buFont typeface="Arial" panose="020B0604020202020204" pitchFamily="34" charset="0"/>
                <a:buChar char="•"/>
              </a:pPr>
              <a:r>
                <a:rPr lang="en-US" altLang="zh-CN" sz="1600" dirty="0">
                  <a:solidFill>
                    <a:schemeClr val="tx1"/>
                  </a:solidFill>
                  <a:latin typeface="Baskerville" panose="02020502070401020303" pitchFamily="18" charset="0"/>
                  <a:ea typeface="Baskerville" panose="02020502070401020303" pitchFamily="18" charset="0"/>
                </a:rPr>
                <a:t>Graph Classification</a:t>
              </a:r>
            </a:p>
            <a:p>
              <a:pPr marL="285750" indent="-285750">
                <a:buFont typeface="Arial" panose="020B0604020202020204" pitchFamily="34" charset="0"/>
                <a:buChar char="•"/>
              </a:pPr>
              <a:r>
                <a:rPr lang="en-US" altLang="zh-CN" sz="1600" dirty="0">
                  <a:solidFill>
                    <a:schemeClr val="tx1"/>
                  </a:solidFill>
                  <a:latin typeface="Baskerville" panose="02020502070401020303" pitchFamily="18" charset="0"/>
                  <a:ea typeface="Baskerville" panose="02020502070401020303" pitchFamily="18" charset="0"/>
                </a:rPr>
                <a:t>Graph Matching</a:t>
              </a:r>
              <a:endParaRPr lang="en-US" sz="1600" dirty="0">
                <a:solidFill>
                  <a:schemeClr val="tx1"/>
                </a:solidFill>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altLang="zh-CN" sz="1600" dirty="0">
                  <a:solidFill>
                    <a:schemeClr val="tx1"/>
                  </a:solidFill>
                  <a:latin typeface="Baskerville" panose="02020502070401020303" pitchFamily="18" charset="0"/>
                  <a:ea typeface="Baskerville" panose="02020502070401020303" pitchFamily="18" charset="0"/>
                </a:rPr>
                <a:t>Graph Visualization</a:t>
              </a:r>
              <a:endParaRPr lang="en-US" sz="1600" dirty="0">
                <a:solidFill>
                  <a:schemeClr val="tx1"/>
                </a:solidFill>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sz="1600" b="1" dirty="0">
                  <a:solidFill>
                    <a:schemeClr val="tx1"/>
                  </a:solidFill>
                  <a:latin typeface="Baskerville" panose="02020502070401020303" pitchFamily="18" charset="0"/>
                  <a:ea typeface="Baskerville" panose="02020502070401020303" pitchFamily="18" charset="0"/>
                </a:rPr>
                <a:t>……</a:t>
              </a:r>
            </a:p>
          </p:txBody>
        </p:sp>
      </p:grpSp>
      <p:grpSp>
        <p:nvGrpSpPr>
          <p:cNvPr id="9" name="Group 8">
            <a:extLst>
              <a:ext uri="{FF2B5EF4-FFF2-40B4-BE49-F238E27FC236}">
                <a16:creationId xmlns:a16="http://schemas.microsoft.com/office/drawing/2014/main" id="{FEA63988-AC06-8847-8E1C-BBFAE0D48925}"/>
              </a:ext>
            </a:extLst>
          </p:cNvPr>
          <p:cNvGrpSpPr/>
          <p:nvPr/>
        </p:nvGrpSpPr>
        <p:grpSpPr>
          <a:xfrm>
            <a:off x="813023" y="2248097"/>
            <a:ext cx="6798185" cy="1449407"/>
            <a:chOff x="-412248" y="1234361"/>
            <a:chExt cx="6798185" cy="1449407"/>
          </a:xfrm>
        </p:grpSpPr>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756349D4-0C88-0946-8073-C8D4D303B833}"/>
                    </a:ext>
                  </a:extLst>
                </p:cNvPr>
                <p:cNvSpPr/>
                <p:nvPr/>
              </p:nvSpPr>
              <p:spPr>
                <a:xfrm>
                  <a:off x="1869910" y="1370510"/>
                  <a:ext cx="1368152" cy="830997"/>
                </a:xfrm>
                <a:prstGeom prst="roundRect">
                  <a:avLst/>
                </a:prstGeom>
                <a:solidFill>
                  <a:schemeClr val="accent5">
                    <a:lumMod val="20000"/>
                    <a:lumOff val="80000"/>
                  </a:schemeClr>
                </a:solidFill>
                <a:ln w="28575">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Baskerville" panose="02020502070401020303" pitchFamily="18" charset="0"/>
                      <a:ea typeface="Baskerville" panose="02020502070401020303" pitchFamily="18" charset="0"/>
                    </a:rPr>
                    <a:t>Target</a:t>
                  </a:r>
                  <a:r>
                    <a:rPr lang="zh-CN" altLang="en-US" sz="1600" dirty="0">
                      <a:solidFill>
                        <a:schemeClr val="tx1"/>
                      </a:solidFill>
                      <a:latin typeface="Baskerville" panose="02020502070401020303" pitchFamily="18" charset="0"/>
                    </a:rPr>
                    <a:t> </a:t>
                  </a:r>
                  <a:r>
                    <a:rPr lang="en-US" altLang="zh-CN" sz="1600" dirty="0">
                      <a:solidFill>
                        <a:schemeClr val="tx1"/>
                      </a:solidFill>
                      <a:latin typeface="Baskerville" panose="02020502070401020303" pitchFamily="18" charset="0"/>
                    </a:rPr>
                    <a:t>Embedding</a:t>
                  </a:r>
                  <a:r>
                    <a:rPr lang="zh-CN" altLang="en-US" sz="1600" dirty="0">
                      <a:solidFill>
                        <a:schemeClr val="tx1"/>
                      </a:solidFill>
                      <a:latin typeface="Baskerville" panose="02020502070401020303" pitchFamily="18" charset="0"/>
                    </a:rPr>
                    <a:t> </a:t>
                  </a:r>
                  <a:r>
                    <a:rPr lang="en-US" altLang="zh-CN" sz="1600" dirty="0">
                      <a:solidFill>
                        <a:schemeClr val="tx1"/>
                      </a:solidFill>
                      <a:latin typeface="Baskerville" panose="02020502070401020303" pitchFamily="18" charset="0"/>
                      <a:ea typeface="Baskerville" panose="02020502070401020303" pitchFamily="18" charset="0"/>
                    </a:rPr>
                    <a:t>Model</a:t>
                  </a:r>
                  <a:r>
                    <a:rPr lang="zh-CN" altLang="en-US" sz="1600" dirty="0">
                      <a:solidFill>
                        <a:schemeClr val="tx1"/>
                      </a:solidFill>
                      <a:latin typeface="Baskerville" panose="02020502070401020303" pitchFamily="18" charset="0"/>
                      <a:ea typeface="Baskerville" panose="02020502070401020303" pitchFamily="18" charset="0"/>
                    </a:rPr>
                    <a:t> </a:t>
                  </a:r>
                  <a14:m>
                    <m:oMath xmlns:m="http://schemas.openxmlformats.org/officeDocument/2006/math">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ea typeface="Cambria Math" panose="02040503050406030204" pitchFamily="18" charset="0"/>
                            </a:rPr>
                            <m:t>ℱ</m:t>
                          </m:r>
                        </m:e>
                        <m:sub>
                          <m:r>
                            <m:rPr>
                              <m:sty m:val="p"/>
                            </m:rPr>
                            <a:rPr lang="en-US" altLang="zh-CN" sz="1600">
                              <a:solidFill>
                                <a:schemeClr val="tx1"/>
                              </a:solidFill>
                              <a:latin typeface="Cambria Math" panose="02040503050406030204" pitchFamily="18" charset="0"/>
                            </a:rPr>
                            <m:t>T</m:t>
                          </m:r>
                        </m:sub>
                      </m:sSub>
                    </m:oMath>
                  </a14:m>
                  <a:endParaRPr lang="en-US" sz="1600" dirty="0">
                    <a:solidFill>
                      <a:schemeClr val="tx1"/>
                    </a:solidFill>
                    <a:latin typeface="Baskerville" panose="02020502070401020303" pitchFamily="18" charset="0"/>
                    <a:ea typeface="Baskerville" panose="02020502070401020303" pitchFamily="18" charset="0"/>
                  </a:endParaRPr>
                </a:p>
              </p:txBody>
            </p:sp>
          </mc:Choice>
          <mc:Fallback xmlns="">
            <p:sp>
              <p:nvSpPr>
                <p:cNvPr id="3" name="Rounded Rectangle 2">
                  <a:extLst>
                    <a:ext uri="{FF2B5EF4-FFF2-40B4-BE49-F238E27FC236}">
                      <a16:creationId xmlns:a16="http://schemas.microsoft.com/office/drawing/2014/main" id="{F11F7FFC-2669-0246-AF47-A886BCE6C81C}"/>
                    </a:ext>
                  </a:extLst>
                </p:cNvPr>
                <p:cNvSpPr>
                  <a:spLocks noRot="1" noChangeAspect="1" noMove="1" noResize="1" noEditPoints="1" noAdjustHandles="1" noChangeArrowheads="1" noChangeShapeType="1" noTextEdit="1"/>
                </p:cNvSpPr>
                <p:nvPr/>
              </p:nvSpPr>
              <p:spPr>
                <a:xfrm>
                  <a:off x="1869910" y="1370510"/>
                  <a:ext cx="1368152" cy="830997"/>
                </a:xfrm>
                <a:prstGeom prst="roundRect">
                  <a:avLst/>
                </a:prstGeom>
                <a:blipFill>
                  <a:blip r:embed="rId3"/>
                  <a:stretch>
                    <a:fillRect/>
                  </a:stretch>
                </a:blipFill>
                <a:ln w="28575">
                  <a:solidFill>
                    <a:srgbClr val="002060"/>
                  </a:solidFill>
                </a:ln>
                <a:effectLst>
                  <a:outerShdw blurRad="63500" sx="102000" sy="102000" algn="ctr" rotWithShape="0">
                    <a:prstClr val="black">
                      <a:alpha val="40000"/>
                    </a:prstClr>
                  </a:outerShdw>
                </a:effec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AD5FAF9B-A840-244C-9617-DDDAA63659BF}"/>
                    </a:ext>
                  </a:extLst>
                </p:cNvPr>
                <p:cNvSpPr/>
                <p:nvPr/>
              </p:nvSpPr>
              <p:spPr>
                <a:xfrm>
                  <a:off x="4170114" y="1370511"/>
                  <a:ext cx="1511035" cy="830997"/>
                </a:xfrm>
                <a:prstGeom prst="roundRect">
                  <a:avLst/>
                </a:prstGeom>
                <a:solidFill>
                  <a:schemeClr val="accent5">
                    <a:lumMod val="20000"/>
                    <a:lumOff val="80000"/>
                  </a:schemeClr>
                </a:solidFill>
                <a:ln w="28575">
                  <a:solidFill>
                    <a:srgbClr val="002060"/>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Baskerville" panose="02020502070401020303" pitchFamily="18" charset="0"/>
                      <a:ea typeface="Baskerville" panose="02020502070401020303" pitchFamily="18" charset="0"/>
                    </a:rPr>
                    <a:t>Target Graph</a:t>
                  </a:r>
                  <a:r>
                    <a:rPr lang="zh-CN" altLang="en-US" sz="1600" dirty="0">
                      <a:solidFill>
                        <a:schemeClr val="tx1"/>
                      </a:solidFill>
                      <a:latin typeface="Baskerville" panose="02020502070401020303" pitchFamily="18" charset="0"/>
                    </a:rPr>
                    <a:t> </a:t>
                  </a:r>
                  <a:r>
                    <a:rPr lang="en-US" altLang="zh-CN" sz="1600" dirty="0">
                      <a:solidFill>
                        <a:schemeClr val="tx1"/>
                      </a:solidFill>
                      <a:latin typeface="Baskerville" panose="02020502070401020303" pitchFamily="18" charset="0"/>
                      <a:ea typeface="Baskerville" panose="02020502070401020303" pitchFamily="18" charset="0"/>
                    </a:rPr>
                    <a:t>Embedding </a:t>
                  </a:r>
                  <a14:m>
                    <m:oMath xmlns:m="http://schemas.openxmlformats.org/officeDocument/2006/math">
                      <m:sSub>
                        <m:sSubPr>
                          <m:ctrlPr>
                            <a:rPr lang="en-US" sz="1600" i="1">
                              <a:solidFill>
                                <a:schemeClr val="tx1"/>
                              </a:solidFill>
                              <a:latin typeface="Cambria Math" panose="02040503050406030204" pitchFamily="18" charset="0"/>
                            </a:rPr>
                          </m:ctrlPr>
                        </m:sSubPr>
                        <m:e>
                          <m:r>
                            <m:rPr>
                              <m:sty m:val="p"/>
                            </m:rPr>
                            <a:rPr lang="en-US" sz="1600" i="1">
                              <a:solidFill>
                                <a:schemeClr val="tx1"/>
                              </a:solidFill>
                              <a:latin typeface="Cambria Math" panose="02040503050406030204" pitchFamily="18" charset="0"/>
                              <a:ea typeface="Cambria Math" panose="02040503050406030204" pitchFamily="18" charset="0"/>
                            </a:rPr>
                            <m:t>H</m:t>
                          </m:r>
                        </m:e>
                        <m:sub>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ea typeface="Cambria Math" panose="02040503050406030204" pitchFamily="18" charset="0"/>
                                </a:rPr>
                                <m:t>𝒢</m:t>
                              </m:r>
                            </m:e>
                            <m:sub>
                              <m:r>
                                <a:rPr lang="en-US" altLang="zh-CN" sz="1600" i="1">
                                  <a:solidFill>
                                    <a:schemeClr val="tx1"/>
                                  </a:solidFill>
                                  <a:latin typeface="Cambria Math" panose="02040503050406030204" pitchFamily="18" charset="0"/>
                                </a:rPr>
                                <m:t>𝑇</m:t>
                              </m:r>
                            </m:sub>
                          </m:sSub>
                        </m:sub>
                      </m:sSub>
                    </m:oMath>
                  </a14:m>
                  <a:endParaRPr lang="en-US" sz="1600" i="1" dirty="0">
                    <a:solidFill>
                      <a:schemeClr val="tx1"/>
                    </a:solidFill>
                    <a:latin typeface="Baskerville" panose="02020502070401020303" pitchFamily="18" charset="0"/>
                    <a:ea typeface="Baskerville" panose="02020502070401020303" pitchFamily="18" charset="0"/>
                  </a:endParaRPr>
                </a:p>
              </p:txBody>
            </p:sp>
          </mc:Choice>
          <mc:Fallback xmlns="">
            <p:sp>
              <p:nvSpPr>
                <p:cNvPr id="7" name="Rounded Rectangle 6">
                  <a:extLst>
                    <a:ext uri="{FF2B5EF4-FFF2-40B4-BE49-F238E27FC236}">
                      <a16:creationId xmlns:a16="http://schemas.microsoft.com/office/drawing/2014/main" id="{C484BF4F-C1E6-0D4A-9AEE-AF02C21E9426}"/>
                    </a:ext>
                  </a:extLst>
                </p:cNvPr>
                <p:cNvSpPr>
                  <a:spLocks noRot="1" noChangeAspect="1" noMove="1" noResize="1" noEditPoints="1" noAdjustHandles="1" noChangeArrowheads="1" noChangeShapeType="1" noTextEdit="1"/>
                </p:cNvSpPr>
                <p:nvPr/>
              </p:nvSpPr>
              <p:spPr>
                <a:xfrm>
                  <a:off x="4170114" y="1370511"/>
                  <a:ext cx="1511035" cy="830997"/>
                </a:xfrm>
                <a:prstGeom prst="roundRect">
                  <a:avLst/>
                </a:prstGeom>
                <a:blipFill>
                  <a:blip r:embed="rId4"/>
                  <a:stretch>
                    <a:fillRect/>
                  </a:stretch>
                </a:blipFill>
                <a:ln w="28575">
                  <a:solidFill>
                    <a:srgbClr val="002060"/>
                  </a:solidFill>
                  <a:prstDash val="sysDash"/>
                </a:ln>
                <a:effectLst>
                  <a:outerShdw blurRad="63500" sx="102000" sy="102000" algn="ctr" rotWithShape="0">
                    <a:prstClr val="black">
                      <a:alpha val="40000"/>
                    </a:prstClr>
                  </a:outerShdw>
                </a:effectLst>
              </p:spPr>
              <p:txBody>
                <a:bodyPr/>
                <a:lstStyle/>
                <a:p>
                  <a:r>
                    <a:rPr lang="en-CN">
                      <a:noFill/>
                    </a:rPr>
                    <a:t> </a:t>
                  </a:r>
                </a:p>
              </p:txBody>
            </p:sp>
          </mc:Fallback>
        </mc:AlternateContent>
        <p:sp>
          <p:nvSpPr>
            <p:cNvPr id="12" name="Right Arrow 11">
              <a:extLst>
                <a:ext uri="{FF2B5EF4-FFF2-40B4-BE49-F238E27FC236}">
                  <a16:creationId xmlns:a16="http://schemas.microsoft.com/office/drawing/2014/main" id="{CE9ED161-D435-D94E-B8EC-E12AE5CCABC4}"/>
                </a:ext>
              </a:extLst>
            </p:cNvPr>
            <p:cNvSpPr/>
            <p:nvPr/>
          </p:nvSpPr>
          <p:spPr>
            <a:xfrm>
              <a:off x="1396667" y="1680125"/>
              <a:ext cx="288032" cy="245851"/>
            </a:xfrm>
            <a:prstGeom prst="rightArrow">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3" name="Right Arrow 12">
              <a:extLst>
                <a:ext uri="{FF2B5EF4-FFF2-40B4-BE49-F238E27FC236}">
                  <a16:creationId xmlns:a16="http://schemas.microsoft.com/office/drawing/2014/main" id="{97C8739A-359B-3E41-B10D-C3FC64F42EC2}"/>
                </a:ext>
              </a:extLst>
            </p:cNvPr>
            <p:cNvSpPr/>
            <p:nvPr/>
          </p:nvSpPr>
          <p:spPr>
            <a:xfrm>
              <a:off x="3560072" y="1680125"/>
              <a:ext cx="288032" cy="245851"/>
            </a:xfrm>
            <a:prstGeom prst="rightArrow">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grpSp>
          <p:nvGrpSpPr>
            <p:cNvPr id="14" name="Group 13">
              <a:extLst>
                <a:ext uri="{FF2B5EF4-FFF2-40B4-BE49-F238E27FC236}">
                  <a16:creationId xmlns:a16="http://schemas.microsoft.com/office/drawing/2014/main" id="{58A17988-E324-9747-9735-870575FCD41D}"/>
                </a:ext>
              </a:extLst>
            </p:cNvPr>
            <p:cNvGrpSpPr/>
            <p:nvPr/>
          </p:nvGrpSpPr>
          <p:grpSpPr>
            <a:xfrm>
              <a:off x="34811" y="1234361"/>
              <a:ext cx="1258213" cy="1137379"/>
              <a:chOff x="34810" y="1283888"/>
              <a:chExt cx="1258213" cy="1137379"/>
            </a:xfrm>
          </p:grpSpPr>
          <p:sp>
            <p:nvSpPr>
              <p:cNvPr id="17" name="Oval 16">
                <a:extLst>
                  <a:ext uri="{FF2B5EF4-FFF2-40B4-BE49-F238E27FC236}">
                    <a16:creationId xmlns:a16="http://schemas.microsoft.com/office/drawing/2014/main" id="{D06C828E-ED17-B345-813C-1440857B8962}"/>
                  </a:ext>
                </a:extLst>
              </p:cNvPr>
              <p:cNvSpPr/>
              <p:nvPr/>
            </p:nvSpPr>
            <p:spPr>
              <a:xfrm>
                <a:off x="188914" y="1283888"/>
                <a:ext cx="288032" cy="288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8" name="Oval 17">
                <a:extLst>
                  <a:ext uri="{FF2B5EF4-FFF2-40B4-BE49-F238E27FC236}">
                    <a16:creationId xmlns:a16="http://schemas.microsoft.com/office/drawing/2014/main" id="{2F3DB2AE-6A43-6848-AF19-486F0604C719}"/>
                  </a:ext>
                </a:extLst>
              </p:cNvPr>
              <p:cNvSpPr/>
              <p:nvPr/>
            </p:nvSpPr>
            <p:spPr>
              <a:xfrm>
                <a:off x="34810" y="1929897"/>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9" name="Oval 18">
                <a:extLst>
                  <a:ext uri="{FF2B5EF4-FFF2-40B4-BE49-F238E27FC236}">
                    <a16:creationId xmlns:a16="http://schemas.microsoft.com/office/drawing/2014/main" id="{B8B8020A-2E08-D949-BF0C-E0754956CBC0}"/>
                  </a:ext>
                </a:extLst>
              </p:cNvPr>
              <p:cNvSpPr/>
              <p:nvPr/>
            </p:nvSpPr>
            <p:spPr>
              <a:xfrm>
                <a:off x="860975" y="1399514"/>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20" name="Oval 19">
                <a:extLst>
                  <a:ext uri="{FF2B5EF4-FFF2-40B4-BE49-F238E27FC236}">
                    <a16:creationId xmlns:a16="http://schemas.microsoft.com/office/drawing/2014/main" id="{9845A45E-ACA0-3144-88F2-9EF7E5D0BC1A}"/>
                  </a:ext>
                </a:extLst>
              </p:cNvPr>
              <p:cNvSpPr/>
              <p:nvPr/>
            </p:nvSpPr>
            <p:spPr>
              <a:xfrm>
                <a:off x="572943" y="1799464"/>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21" name="Oval 20">
                <a:extLst>
                  <a:ext uri="{FF2B5EF4-FFF2-40B4-BE49-F238E27FC236}">
                    <a16:creationId xmlns:a16="http://schemas.microsoft.com/office/drawing/2014/main" id="{E999CB8D-AA49-414F-A4F5-C9AB6305BB54}"/>
                  </a:ext>
                </a:extLst>
              </p:cNvPr>
              <p:cNvSpPr/>
              <p:nvPr/>
            </p:nvSpPr>
            <p:spPr>
              <a:xfrm>
                <a:off x="1004991" y="2133235"/>
                <a:ext cx="288032" cy="2880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22" name="Straight Connector 21">
                <a:extLst>
                  <a:ext uri="{FF2B5EF4-FFF2-40B4-BE49-F238E27FC236}">
                    <a16:creationId xmlns:a16="http://schemas.microsoft.com/office/drawing/2014/main" id="{D305DFF7-B420-6241-90A8-6B5C8D1C7801}"/>
                  </a:ext>
                </a:extLst>
              </p:cNvPr>
              <p:cNvCxnSpPr>
                <a:cxnSpLocks/>
                <a:stCxn id="17" idx="6"/>
                <a:endCxn id="19" idx="2"/>
              </p:cNvCxnSpPr>
              <p:nvPr/>
            </p:nvCxnSpPr>
            <p:spPr>
              <a:xfrm>
                <a:off x="476946" y="1427904"/>
                <a:ext cx="384029" cy="115626"/>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3A5EED-0D0B-2043-998A-6FF96B2601FC}"/>
                  </a:ext>
                </a:extLst>
              </p:cNvPr>
              <p:cNvCxnSpPr>
                <a:cxnSpLocks/>
                <a:stCxn id="17" idx="3"/>
                <a:endCxn id="18" idx="0"/>
              </p:cNvCxnSpPr>
              <p:nvPr/>
            </p:nvCxnSpPr>
            <p:spPr>
              <a:xfrm flipH="1">
                <a:off x="178826" y="1529739"/>
                <a:ext cx="52269" cy="40015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47790D-89CD-1B49-ACF8-853DB3A6969C}"/>
                  </a:ext>
                </a:extLst>
              </p:cNvPr>
              <p:cNvCxnSpPr>
                <a:cxnSpLocks/>
                <a:stCxn id="17" idx="5"/>
                <a:endCxn id="20" idx="1"/>
              </p:cNvCxnSpPr>
              <p:nvPr/>
            </p:nvCxnSpPr>
            <p:spPr>
              <a:xfrm>
                <a:off x="434765" y="1529739"/>
                <a:ext cx="180359" cy="311906"/>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EA77DC-83F9-7C48-80AF-25A3C77B178D}"/>
                  </a:ext>
                </a:extLst>
              </p:cNvPr>
              <p:cNvCxnSpPr>
                <a:cxnSpLocks/>
                <a:stCxn id="20" idx="2"/>
                <a:endCxn id="18" idx="6"/>
              </p:cNvCxnSpPr>
              <p:nvPr/>
            </p:nvCxnSpPr>
            <p:spPr>
              <a:xfrm flipH="1">
                <a:off x="322842" y="1943480"/>
                <a:ext cx="250101" cy="130433"/>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FA5B8F-BC51-4944-BA35-A5998976BBD4}"/>
                  </a:ext>
                </a:extLst>
              </p:cNvPr>
              <p:cNvCxnSpPr>
                <a:cxnSpLocks/>
                <a:stCxn id="21" idx="2"/>
                <a:endCxn id="18" idx="5"/>
              </p:cNvCxnSpPr>
              <p:nvPr/>
            </p:nvCxnSpPr>
            <p:spPr>
              <a:xfrm flipH="1" flipV="1">
                <a:off x="280661" y="2175748"/>
                <a:ext cx="724330" cy="101503"/>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E67C3FE-5697-354F-984C-CA96BC69CC8E}"/>
                  </a:ext>
                </a:extLst>
              </p:cNvPr>
              <p:cNvCxnSpPr>
                <a:cxnSpLocks/>
                <a:stCxn id="19" idx="5"/>
                <a:endCxn id="21" idx="0"/>
              </p:cNvCxnSpPr>
              <p:nvPr/>
            </p:nvCxnSpPr>
            <p:spPr>
              <a:xfrm>
                <a:off x="1106826" y="1645365"/>
                <a:ext cx="42181" cy="48787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DD8B344-3995-8B49-8432-F1094D9B1DD0}"/>
                  </a:ext>
                </a:extLst>
              </p:cNvPr>
              <p:cNvCxnSpPr>
                <a:cxnSpLocks/>
                <a:stCxn id="20" idx="5"/>
                <a:endCxn id="21" idx="1"/>
              </p:cNvCxnSpPr>
              <p:nvPr/>
            </p:nvCxnSpPr>
            <p:spPr>
              <a:xfrm>
                <a:off x="818794" y="2045315"/>
                <a:ext cx="228378" cy="130101"/>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E2091A-AE84-AB41-B58B-15F8C21F816D}"/>
                  </a:ext>
                </a:extLst>
              </p:cNvPr>
              <p:cNvCxnSpPr>
                <a:cxnSpLocks/>
                <a:stCxn id="20" idx="7"/>
                <a:endCxn id="19" idx="3"/>
              </p:cNvCxnSpPr>
              <p:nvPr/>
            </p:nvCxnSpPr>
            <p:spPr>
              <a:xfrm flipV="1">
                <a:off x="818794" y="1645365"/>
                <a:ext cx="84362" cy="19628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D3E53C8-DED4-B144-AB65-1AF70721023C}"/>
                    </a:ext>
                  </a:extLst>
                </p:cNvPr>
                <p:cNvSpPr/>
                <p:nvPr/>
              </p:nvSpPr>
              <p:spPr>
                <a:xfrm>
                  <a:off x="-412248" y="2345214"/>
                  <a:ext cx="2265784" cy="338554"/>
                </a:xfrm>
                <a:prstGeom prst="rect">
                  <a:avLst/>
                </a:prstGeom>
              </p:spPr>
              <p:txBody>
                <a:bodyPr wrap="square">
                  <a:spAutoFit/>
                </a:bodyPr>
                <a:lstStyle/>
                <a:p>
                  <a:pPr algn="ctr"/>
                  <a:r>
                    <a:rPr lang="en-US" altLang="zh-CN" sz="1600" dirty="0">
                      <a:latin typeface="Baskerville" panose="02020502070401020303" pitchFamily="18" charset="0"/>
                      <a:ea typeface="Baskerville" panose="02020502070401020303" pitchFamily="18" charset="0"/>
                    </a:rPr>
                    <a:t>Target</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Graph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𝒢</m:t>
                          </m:r>
                        </m:e>
                        <m:sub>
                          <m:r>
                            <a:rPr lang="en-US" altLang="zh-CN" sz="1600" i="1">
                              <a:latin typeface="Cambria Math" panose="02040503050406030204" pitchFamily="18" charset="0"/>
                            </a:rPr>
                            <m:t>𝑇</m:t>
                          </m:r>
                        </m:sub>
                      </m:sSub>
                    </m:oMath>
                  </a14:m>
                  <a:endParaRPr lang="en-US" sz="1600" i="1"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C2CDF103-7545-8E46-8CC4-F479BD665701}"/>
                    </a:ext>
                  </a:extLst>
                </p:cNvPr>
                <p:cNvSpPr>
                  <a:spLocks noRot="1" noChangeAspect="1" noMove="1" noResize="1" noEditPoints="1" noAdjustHandles="1" noChangeArrowheads="1" noChangeShapeType="1" noTextEdit="1"/>
                </p:cNvSpPr>
                <p:nvPr/>
              </p:nvSpPr>
              <p:spPr>
                <a:xfrm>
                  <a:off x="-412248" y="2345214"/>
                  <a:ext cx="2265784" cy="338554"/>
                </a:xfrm>
                <a:prstGeom prst="rect">
                  <a:avLst/>
                </a:prstGeom>
                <a:blipFill>
                  <a:blip r:embed="rId5"/>
                  <a:stretch>
                    <a:fillRect t="-3571" b="-17857"/>
                  </a:stretch>
                </a:blipFill>
              </p:spPr>
              <p:txBody>
                <a:bodyPr/>
                <a:lstStyle/>
                <a:p>
                  <a:r>
                    <a:rPr lang="en-CN">
                      <a:noFill/>
                    </a:rPr>
                    <a:t> </a:t>
                  </a:r>
                </a:p>
              </p:txBody>
            </p:sp>
          </mc:Fallback>
        </mc:AlternateContent>
        <p:sp>
          <p:nvSpPr>
            <p:cNvPr id="16" name="Right Arrow 15">
              <a:extLst>
                <a:ext uri="{FF2B5EF4-FFF2-40B4-BE49-F238E27FC236}">
                  <a16:creationId xmlns:a16="http://schemas.microsoft.com/office/drawing/2014/main" id="{414937AA-AA03-F646-81BE-655020588974}"/>
                </a:ext>
              </a:extLst>
            </p:cNvPr>
            <p:cNvSpPr/>
            <p:nvPr/>
          </p:nvSpPr>
          <p:spPr>
            <a:xfrm>
              <a:off x="6097905" y="1680125"/>
              <a:ext cx="288032" cy="245851"/>
            </a:xfrm>
            <a:prstGeom prst="rightArrow">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grpSp>
      <p:grpSp>
        <p:nvGrpSpPr>
          <p:cNvPr id="3" name="Group 2">
            <a:extLst>
              <a:ext uri="{FF2B5EF4-FFF2-40B4-BE49-F238E27FC236}">
                <a16:creationId xmlns:a16="http://schemas.microsoft.com/office/drawing/2014/main" id="{E2C77786-CDA3-A24C-A33E-FDF46655FFE8}"/>
              </a:ext>
            </a:extLst>
          </p:cNvPr>
          <p:cNvGrpSpPr/>
          <p:nvPr/>
        </p:nvGrpSpPr>
        <p:grpSpPr>
          <a:xfrm>
            <a:off x="618460" y="3215243"/>
            <a:ext cx="10041834" cy="2085190"/>
            <a:chOff x="618460" y="3215243"/>
            <a:chExt cx="10041834" cy="2085190"/>
          </a:xfrm>
        </p:grpSpPr>
        <p:cxnSp>
          <p:nvCxnSpPr>
            <p:cNvPr id="30" name="Curved Connector 29">
              <a:extLst>
                <a:ext uri="{FF2B5EF4-FFF2-40B4-BE49-F238E27FC236}">
                  <a16:creationId xmlns:a16="http://schemas.microsoft.com/office/drawing/2014/main" id="{A31E61ED-48C7-8C49-8FAD-DD9367E67F6D}"/>
                </a:ext>
              </a:extLst>
            </p:cNvPr>
            <p:cNvCxnSpPr>
              <a:cxnSpLocks/>
              <a:stCxn id="11" idx="2"/>
              <a:endCxn id="34" idx="0"/>
            </p:cNvCxnSpPr>
            <p:nvPr/>
          </p:nvCxnSpPr>
          <p:spPr>
            <a:xfrm rot="5400000">
              <a:off x="5551482" y="3759481"/>
              <a:ext cx="1143659" cy="55184"/>
            </a:xfrm>
            <a:prstGeom prst="curvedConnector3">
              <a:avLst>
                <a:gd name="adj1" fmla="val 50000"/>
              </a:avLst>
            </a:prstGeom>
            <a:ln w="28575">
              <a:solidFill>
                <a:srgbClr val="C00000"/>
              </a:solidFill>
              <a:prstDash val="sysDash"/>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C736EF08-EE6A-024F-A6B1-0161B5127537}"/>
                </a:ext>
              </a:extLst>
            </p:cNvPr>
            <p:cNvCxnSpPr>
              <a:cxnSpLocks/>
              <a:stCxn id="11" idx="2"/>
              <a:endCxn id="35" idx="0"/>
            </p:cNvCxnSpPr>
            <p:nvPr/>
          </p:nvCxnSpPr>
          <p:spPr>
            <a:xfrm rot="16200000" flipH="1">
              <a:off x="6800806" y="2565341"/>
              <a:ext cx="1143950" cy="2443756"/>
            </a:xfrm>
            <a:prstGeom prst="curvedConnector3">
              <a:avLst>
                <a:gd name="adj1" fmla="val 50000"/>
              </a:avLst>
            </a:prstGeom>
            <a:ln w="28575">
              <a:solidFill>
                <a:srgbClr val="C00000"/>
              </a:solidFill>
              <a:prstDash val="sysDash"/>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BCDBFB78-1EDD-AE40-8A38-7FDA13394174}"/>
                    </a:ext>
                  </a:extLst>
                </p:cNvPr>
                <p:cNvSpPr/>
                <p:nvPr/>
              </p:nvSpPr>
              <p:spPr>
                <a:xfrm>
                  <a:off x="2576061" y="4359194"/>
                  <a:ext cx="2108928" cy="539418"/>
                </a:xfrm>
                <a:prstGeom prst="roundRect">
                  <a:avLst/>
                </a:prstGeom>
                <a:solidFill>
                  <a:schemeClr val="accent2">
                    <a:lumMod val="20000"/>
                    <a:lumOff val="80000"/>
                  </a:schemeClr>
                </a:solidFill>
                <a:ln w="28575">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Baskerville" panose="02020502070401020303" pitchFamily="18" charset="0"/>
                      <a:ea typeface="Baskerville" panose="02020502070401020303" pitchFamily="18" charset="0"/>
                    </a:rPr>
                    <a:t>Property Inference </a:t>
                  </a:r>
                </a:p>
                <a:p>
                  <a:pPr algn="ctr"/>
                  <a14:m>
                    <m:oMathPara xmlns:m="http://schemas.openxmlformats.org/officeDocument/2006/math">
                      <m:oMathParaPr>
                        <m:jc m:val="centerGroup"/>
                      </m:oMathParaPr>
                      <m:oMath xmlns:m="http://schemas.openxmlformats.org/officeDocument/2006/math">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ea typeface="Cambria Math" panose="02040503050406030204" pitchFamily="18" charset="0"/>
                              </a:rPr>
                              <m:t>ℱ</m:t>
                            </m:r>
                          </m:e>
                          <m:sub>
                            <m:r>
                              <a:rPr lang="en-US" altLang="zh-CN" sz="1600" i="1">
                                <a:solidFill>
                                  <a:schemeClr val="tx1"/>
                                </a:solidFill>
                                <a:latin typeface="Cambria Math" panose="02040503050406030204" pitchFamily="18" charset="0"/>
                              </a:rPr>
                              <m:t>𝐴𝑃</m:t>
                            </m:r>
                          </m:sub>
                        </m:sSub>
                      </m:oMath>
                    </m:oMathPara>
                  </a14:m>
                  <a:endParaRPr lang="en-US" altLang="zh-CN" sz="1600" i="1" dirty="0">
                    <a:solidFill>
                      <a:schemeClr val="tx1"/>
                    </a:solidFill>
                    <a:latin typeface="Baskerville" panose="02020502070401020303" pitchFamily="18" charset="0"/>
                    <a:ea typeface="Baskerville" panose="02020502070401020303" pitchFamily="18" charset="0"/>
                  </a:endParaRPr>
                </a:p>
              </p:txBody>
            </p:sp>
          </mc:Choice>
          <mc:Fallback xmlns="">
            <p:sp>
              <p:nvSpPr>
                <p:cNvPr id="32" name="Rounded Rectangle 31">
                  <a:extLst>
                    <a:ext uri="{FF2B5EF4-FFF2-40B4-BE49-F238E27FC236}">
                      <a16:creationId xmlns:a16="http://schemas.microsoft.com/office/drawing/2014/main" id="{BCDBFB78-1EDD-AE40-8A38-7FDA13394174}"/>
                    </a:ext>
                  </a:extLst>
                </p:cNvPr>
                <p:cNvSpPr>
                  <a:spLocks noRot="1" noChangeAspect="1" noMove="1" noResize="1" noEditPoints="1" noAdjustHandles="1" noChangeArrowheads="1" noChangeShapeType="1" noTextEdit="1"/>
                </p:cNvSpPr>
                <p:nvPr/>
              </p:nvSpPr>
              <p:spPr>
                <a:xfrm>
                  <a:off x="2576061" y="4359194"/>
                  <a:ext cx="2108928" cy="539418"/>
                </a:xfrm>
                <a:prstGeom prst="roundRect">
                  <a:avLst/>
                </a:prstGeom>
                <a:blipFill>
                  <a:blip r:embed="rId6"/>
                  <a:stretch>
                    <a:fillRect/>
                  </a:stretch>
                </a:blipFill>
                <a:ln w="28575">
                  <a:solidFill>
                    <a:srgbClr val="002060"/>
                  </a:solidFill>
                </a:ln>
                <a:effectLst>
                  <a:outerShdw blurRad="63500" sx="102000" sy="102000" algn="ctr" rotWithShape="0">
                    <a:prstClr val="black">
                      <a:alpha val="40000"/>
                    </a:prstClr>
                  </a:outerShdw>
                </a:effectLst>
              </p:spPr>
              <p:txBody>
                <a:bodyPr/>
                <a:lstStyle/>
                <a:p>
                  <a:r>
                    <a:rPr lang="en-DE">
                      <a:noFill/>
                    </a:rPr>
                    <a:t> </a:t>
                  </a:r>
                </a:p>
              </p:txBody>
            </p:sp>
          </mc:Fallback>
        </mc:AlternateContent>
        <p:sp>
          <p:nvSpPr>
            <p:cNvPr id="33" name="TextBox 32">
              <a:extLst>
                <a:ext uri="{FF2B5EF4-FFF2-40B4-BE49-F238E27FC236}">
                  <a16:creationId xmlns:a16="http://schemas.microsoft.com/office/drawing/2014/main" id="{7D4C1F6B-7A0F-1648-BFD2-887424C8772A}"/>
                </a:ext>
              </a:extLst>
            </p:cNvPr>
            <p:cNvSpPr txBox="1"/>
            <p:nvPr/>
          </p:nvSpPr>
          <p:spPr>
            <a:xfrm>
              <a:off x="618460" y="4142835"/>
              <a:ext cx="1945005" cy="1077218"/>
            </a:xfrm>
            <a:prstGeom prst="rect">
              <a:avLst/>
            </a:prstGeom>
            <a:noFill/>
          </p:spPr>
          <p:txBody>
            <a:bodyPr wrap="square" rtlCol="0" anchor="ctr">
              <a:spAutoFit/>
            </a:bodyPr>
            <a:lstStyle/>
            <a:p>
              <a:pPr marL="285750" indent="-285750">
                <a:buSzPct val="80000"/>
                <a:buFont typeface="Arial" panose="020B0604020202020204" pitchFamily="34" charset="0"/>
                <a:buChar char="•"/>
              </a:pPr>
              <a:r>
                <a:rPr lang="en-DE" sz="1600" dirty="0">
                  <a:latin typeface="Baskerville" panose="02020502070401020303" pitchFamily="18" charset="0"/>
                  <a:ea typeface="Baskerville" panose="02020502070401020303" pitchFamily="18" charset="0"/>
                </a:rPr>
                <a:t>Graph density</a:t>
              </a:r>
            </a:p>
            <a:p>
              <a:pPr marL="285750" indent="-285750">
                <a:buSzPct val="80000"/>
                <a:buFont typeface="Arial" panose="020B0604020202020204" pitchFamily="34" charset="0"/>
                <a:buChar char="•"/>
              </a:pPr>
              <a:r>
                <a:rPr lang="en-DE" sz="1600" dirty="0">
                  <a:latin typeface="Baskerville" panose="02020502070401020303" pitchFamily="18" charset="0"/>
                  <a:ea typeface="Baskerville" panose="02020502070401020303" pitchFamily="18" charset="0"/>
                </a:rPr>
                <a:t>Number of nodes</a:t>
              </a:r>
            </a:p>
            <a:p>
              <a:pPr marL="285750" indent="-285750">
                <a:buSzPct val="80000"/>
                <a:buFont typeface="Arial" panose="020B0604020202020204" pitchFamily="34" charset="0"/>
                <a:buChar char="•"/>
              </a:pPr>
              <a:r>
                <a:rPr lang="en-DE" sz="1600" dirty="0">
                  <a:latin typeface="Baskerville" panose="02020502070401020303" pitchFamily="18" charset="0"/>
                  <a:ea typeface="Baskerville" panose="02020502070401020303" pitchFamily="18" charset="0"/>
                </a:rPr>
                <a:t>Number </a:t>
              </a:r>
              <a:r>
                <a:rPr lang="en-DE" sz="1600">
                  <a:latin typeface="Baskerville" panose="02020502070401020303" pitchFamily="18" charset="0"/>
                  <a:ea typeface="Baskerville" panose="02020502070401020303" pitchFamily="18" charset="0"/>
                </a:rPr>
                <a:t>of edges</a:t>
              </a:r>
              <a:endParaRPr lang="en-US" sz="1600" dirty="0">
                <a:latin typeface="Baskerville" panose="02020502070401020303" pitchFamily="18" charset="0"/>
                <a:ea typeface="Baskerville" panose="02020502070401020303" pitchFamily="18" charset="0"/>
              </a:endParaRPr>
            </a:p>
            <a:p>
              <a:pPr marL="285750" indent="-285750">
                <a:buSzPct val="80000"/>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a:t>
              </a:r>
              <a:endParaRPr lang="en-DE" sz="1600" dirty="0">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34" name="Rounded Rectangle 33">
                  <a:extLst>
                    <a:ext uri="{FF2B5EF4-FFF2-40B4-BE49-F238E27FC236}">
                      <a16:creationId xmlns:a16="http://schemas.microsoft.com/office/drawing/2014/main" id="{428AE1CD-1B64-5249-B9C6-6932EBDC9EB8}"/>
                    </a:ext>
                  </a:extLst>
                </p:cNvPr>
                <p:cNvSpPr/>
                <p:nvPr/>
              </p:nvSpPr>
              <p:spPr>
                <a:xfrm>
                  <a:off x="5041255" y="4358903"/>
                  <a:ext cx="2108928" cy="540000"/>
                </a:xfrm>
                <a:prstGeom prst="roundRect">
                  <a:avLst/>
                </a:prstGeom>
                <a:solidFill>
                  <a:schemeClr val="accent2">
                    <a:lumMod val="20000"/>
                    <a:lumOff val="80000"/>
                  </a:schemeClr>
                </a:solidFill>
                <a:ln w="28575">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Baskerville" panose="02020502070401020303" pitchFamily="18" charset="0"/>
                      <a:ea typeface="Baskerville" panose="02020502070401020303" pitchFamily="18" charset="0"/>
                    </a:rPr>
                    <a:t>Subgraph Inference</a:t>
                  </a:r>
                </a:p>
                <a:p>
                  <a:pPr algn="ctr"/>
                  <a14:m>
                    <m:oMathPara xmlns:m="http://schemas.openxmlformats.org/officeDocument/2006/math">
                      <m:oMathParaPr>
                        <m:jc m:val="centerGroup"/>
                      </m:oMathParaPr>
                      <m:oMath xmlns:m="http://schemas.openxmlformats.org/officeDocument/2006/math">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ea typeface="Cambria Math" panose="02040503050406030204" pitchFamily="18" charset="0"/>
                              </a:rPr>
                              <m:t>ℱ</m:t>
                            </m:r>
                          </m:e>
                          <m:sub>
                            <m:r>
                              <a:rPr lang="en-US" altLang="zh-CN" sz="1600" i="1">
                                <a:solidFill>
                                  <a:schemeClr val="tx1"/>
                                </a:solidFill>
                                <a:latin typeface="Cambria Math" panose="02040503050406030204" pitchFamily="18" charset="0"/>
                              </a:rPr>
                              <m:t>𝐴𝑆</m:t>
                            </m:r>
                          </m:sub>
                        </m:sSub>
                      </m:oMath>
                    </m:oMathPara>
                  </a14:m>
                  <a:endParaRPr lang="en-US" altLang="zh-CN" sz="1600" i="1" dirty="0">
                    <a:solidFill>
                      <a:schemeClr val="tx1"/>
                    </a:solidFill>
                    <a:latin typeface="Baskerville" panose="02020502070401020303" pitchFamily="18" charset="0"/>
                    <a:ea typeface="Baskerville" panose="02020502070401020303" pitchFamily="18" charset="0"/>
                  </a:endParaRPr>
                </a:p>
              </p:txBody>
            </p:sp>
          </mc:Choice>
          <mc:Fallback xmlns="">
            <p:sp>
              <p:nvSpPr>
                <p:cNvPr id="34" name="Rounded Rectangle 33">
                  <a:extLst>
                    <a:ext uri="{FF2B5EF4-FFF2-40B4-BE49-F238E27FC236}">
                      <a16:creationId xmlns:a16="http://schemas.microsoft.com/office/drawing/2014/main" id="{428AE1CD-1B64-5249-B9C6-6932EBDC9EB8}"/>
                    </a:ext>
                  </a:extLst>
                </p:cNvPr>
                <p:cNvSpPr>
                  <a:spLocks noRot="1" noChangeAspect="1" noMove="1" noResize="1" noEditPoints="1" noAdjustHandles="1" noChangeArrowheads="1" noChangeShapeType="1" noTextEdit="1"/>
                </p:cNvSpPr>
                <p:nvPr/>
              </p:nvSpPr>
              <p:spPr>
                <a:xfrm>
                  <a:off x="5041255" y="4358903"/>
                  <a:ext cx="2108928" cy="540000"/>
                </a:xfrm>
                <a:prstGeom prst="roundRect">
                  <a:avLst/>
                </a:prstGeom>
                <a:blipFill>
                  <a:blip r:embed="rId7"/>
                  <a:stretch>
                    <a:fillRect/>
                  </a:stretch>
                </a:blipFill>
                <a:ln w="28575">
                  <a:solidFill>
                    <a:srgbClr val="002060"/>
                  </a:solidFill>
                </a:ln>
                <a:effectLst>
                  <a:outerShdw blurRad="63500" sx="102000" sy="102000" algn="ctr" rotWithShape="0">
                    <a:prstClr val="black">
                      <a:alpha val="40000"/>
                    </a:prstClr>
                  </a:outerShdw>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6B9F6EC7-9FC7-F741-8A1B-BC6CECE3BBB0}"/>
                    </a:ext>
                  </a:extLst>
                </p:cNvPr>
                <p:cNvSpPr/>
                <p:nvPr/>
              </p:nvSpPr>
              <p:spPr>
                <a:xfrm>
                  <a:off x="7540195" y="4359194"/>
                  <a:ext cx="2108928" cy="539418"/>
                </a:xfrm>
                <a:prstGeom prst="roundRect">
                  <a:avLst/>
                </a:prstGeom>
                <a:solidFill>
                  <a:schemeClr val="accent2">
                    <a:lumMod val="20000"/>
                    <a:lumOff val="80000"/>
                  </a:schemeClr>
                </a:solidFill>
                <a:ln w="28575">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Baskerville" panose="02020502070401020303" pitchFamily="18" charset="0"/>
                      <a:ea typeface="Baskerville" panose="02020502070401020303" pitchFamily="18" charset="0"/>
                    </a:rPr>
                    <a:t>Graph Reconstruction </a:t>
                  </a:r>
                </a:p>
                <a:p>
                  <a:pPr algn="ctr"/>
                  <a14:m>
                    <m:oMathPara xmlns:m="http://schemas.openxmlformats.org/officeDocument/2006/math">
                      <m:oMathParaPr>
                        <m:jc m:val="centerGroup"/>
                      </m:oMathParaPr>
                      <m:oMath xmlns:m="http://schemas.openxmlformats.org/officeDocument/2006/math">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ea typeface="Cambria Math" panose="02040503050406030204" pitchFamily="18" charset="0"/>
                              </a:rPr>
                              <m:t>ℱ</m:t>
                            </m:r>
                          </m:e>
                          <m:sub>
                            <m:r>
                              <a:rPr lang="en-US" altLang="zh-CN" sz="1600" i="1">
                                <a:solidFill>
                                  <a:schemeClr val="tx1"/>
                                </a:solidFill>
                                <a:latin typeface="Cambria Math" panose="02040503050406030204" pitchFamily="18" charset="0"/>
                              </a:rPr>
                              <m:t>𝐴𝑅</m:t>
                            </m:r>
                          </m:sub>
                        </m:sSub>
                      </m:oMath>
                    </m:oMathPara>
                  </a14:m>
                  <a:endParaRPr lang="en-US" altLang="zh-CN" sz="1600" i="1" dirty="0">
                    <a:solidFill>
                      <a:schemeClr val="tx1"/>
                    </a:solidFill>
                    <a:latin typeface="Baskerville" panose="02020502070401020303" pitchFamily="18" charset="0"/>
                    <a:ea typeface="Baskerville" panose="02020502070401020303" pitchFamily="18" charset="0"/>
                  </a:endParaRPr>
                </a:p>
              </p:txBody>
            </p:sp>
          </mc:Choice>
          <mc:Fallback xmlns="">
            <p:sp>
              <p:nvSpPr>
                <p:cNvPr id="35" name="Rounded Rectangle 34">
                  <a:extLst>
                    <a:ext uri="{FF2B5EF4-FFF2-40B4-BE49-F238E27FC236}">
                      <a16:creationId xmlns:a16="http://schemas.microsoft.com/office/drawing/2014/main" id="{6B9F6EC7-9FC7-F741-8A1B-BC6CECE3BBB0}"/>
                    </a:ext>
                  </a:extLst>
                </p:cNvPr>
                <p:cNvSpPr>
                  <a:spLocks noRot="1" noChangeAspect="1" noMove="1" noResize="1" noEditPoints="1" noAdjustHandles="1" noChangeArrowheads="1" noChangeShapeType="1" noTextEdit="1"/>
                </p:cNvSpPr>
                <p:nvPr/>
              </p:nvSpPr>
              <p:spPr>
                <a:xfrm>
                  <a:off x="7540195" y="4359194"/>
                  <a:ext cx="2108928" cy="539418"/>
                </a:xfrm>
                <a:prstGeom prst="roundRect">
                  <a:avLst/>
                </a:prstGeom>
                <a:blipFill>
                  <a:blip r:embed="rId8"/>
                  <a:stretch>
                    <a:fillRect/>
                  </a:stretch>
                </a:blipFill>
                <a:ln w="28575">
                  <a:solidFill>
                    <a:srgbClr val="002060"/>
                  </a:solidFill>
                </a:ln>
                <a:effectLst>
                  <a:outerShdw blurRad="63500" sx="102000" sy="102000" algn="ctr" rotWithShape="0">
                    <a:prstClr val="black">
                      <a:alpha val="40000"/>
                    </a:prstClr>
                  </a:outerShdw>
                </a:effectLst>
              </p:spPr>
              <p:txBody>
                <a:bodyPr/>
                <a:lstStyle/>
                <a:p>
                  <a:r>
                    <a:rPr lang="en-DE">
                      <a:noFill/>
                    </a:rPr>
                    <a:t> </a:t>
                  </a:r>
                </a:p>
              </p:txBody>
            </p:sp>
          </mc:Fallback>
        </mc:AlternateContent>
        <p:grpSp>
          <p:nvGrpSpPr>
            <p:cNvPr id="36" name="Group 35">
              <a:extLst>
                <a:ext uri="{FF2B5EF4-FFF2-40B4-BE49-F238E27FC236}">
                  <a16:creationId xmlns:a16="http://schemas.microsoft.com/office/drawing/2014/main" id="{EA57C44B-0F7F-434E-ACCD-176A570B80DB}"/>
                </a:ext>
              </a:extLst>
            </p:cNvPr>
            <p:cNvGrpSpPr/>
            <p:nvPr/>
          </p:nvGrpSpPr>
          <p:grpSpPr>
            <a:xfrm>
              <a:off x="9742852" y="4676227"/>
              <a:ext cx="917442" cy="624206"/>
              <a:chOff x="9219553" y="2530189"/>
              <a:chExt cx="917442" cy="624206"/>
            </a:xfrm>
          </p:grpSpPr>
          <p:grpSp>
            <p:nvGrpSpPr>
              <p:cNvPr id="37" name="Group 36">
                <a:extLst>
                  <a:ext uri="{FF2B5EF4-FFF2-40B4-BE49-F238E27FC236}">
                    <a16:creationId xmlns:a16="http://schemas.microsoft.com/office/drawing/2014/main" id="{4C4DBE3E-D4E9-4041-993B-118E369AC0B2}"/>
                  </a:ext>
                </a:extLst>
              </p:cNvPr>
              <p:cNvGrpSpPr/>
              <p:nvPr/>
            </p:nvGrpSpPr>
            <p:grpSpPr>
              <a:xfrm>
                <a:off x="9219553" y="2530189"/>
                <a:ext cx="531361" cy="624206"/>
                <a:chOff x="10404515" y="5260749"/>
                <a:chExt cx="936722" cy="853928"/>
              </a:xfrm>
            </p:grpSpPr>
            <p:sp>
              <p:nvSpPr>
                <p:cNvPr id="39" name="Oval 38">
                  <a:extLst>
                    <a:ext uri="{FF2B5EF4-FFF2-40B4-BE49-F238E27FC236}">
                      <a16:creationId xmlns:a16="http://schemas.microsoft.com/office/drawing/2014/main" id="{F9E8EBFC-CFAD-E048-A875-7183D67D577E}"/>
                    </a:ext>
                  </a:extLst>
                </p:cNvPr>
                <p:cNvSpPr/>
                <p:nvPr/>
              </p:nvSpPr>
              <p:spPr>
                <a:xfrm>
                  <a:off x="10519243" y="5260749"/>
                  <a:ext cx="214436" cy="2162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40" name="Oval 39">
                  <a:extLst>
                    <a:ext uri="{FF2B5EF4-FFF2-40B4-BE49-F238E27FC236}">
                      <a16:creationId xmlns:a16="http://schemas.microsoft.com/office/drawing/2014/main" id="{481AD851-EC96-3541-A2EA-4A721271F0BB}"/>
                    </a:ext>
                  </a:extLst>
                </p:cNvPr>
                <p:cNvSpPr/>
                <p:nvPr/>
              </p:nvSpPr>
              <p:spPr>
                <a:xfrm>
                  <a:off x="10404515" y="5745763"/>
                  <a:ext cx="214436" cy="2162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41" name="Oval 40">
                  <a:extLst>
                    <a:ext uri="{FF2B5EF4-FFF2-40B4-BE49-F238E27FC236}">
                      <a16:creationId xmlns:a16="http://schemas.microsoft.com/office/drawing/2014/main" id="{814337D6-C149-494C-B85A-6C0B94CB2C8B}"/>
                    </a:ext>
                  </a:extLst>
                </p:cNvPr>
                <p:cNvSpPr/>
                <p:nvPr/>
              </p:nvSpPr>
              <p:spPr>
                <a:xfrm>
                  <a:off x="11019583" y="5347559"/>
                  <a:ext cx="214436" cy="2162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42" name="Oval 41">
                  <a:extLst>
                    <a:ext uri="{FF2B5EF4-FFF2-40B4-BE49-F238E27FC236}">
                      <a16:creationId xmlns:a16="http://schemas.microsoft.com/office/drawing/2014/main" id="{48026AD1-A659-C949-9381-B2A239E9A5C0}"/>
                    </a:ext>
                  </a:extLst>
                </p:cNvPr>
                <p:cNvSpPr/>
                <p:nvPr/>
              </p:nvSpPr>
              <p:spPr>
                <a:xfrm>
                  <a:off x="10805148" y="5647836"/>
                  <a:ext cx="214436" cy="2162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43" name="Oval 42">
                  <a:extLst>
                    <a:ext uri="{FF2B5EF4-FFF2-40B4-BE49-F238E27FC236}">
                      <a16:creationId xmlns:a16="http://schemas.microsoft.com/office/drawing/2014/main" id="{874CEB5A-1479-994E-A4CB-B8FE9433A0C4}"/>
                    </a:ext>
                  </a:extLst>
                </p:cNvPr>
                <p:cNvSpPr/>
                <p:nvPr/>
              </p:nvSpPr>
              <p:spPr>
                <a:xfrm>
                  <a:off x="11126801" y="5898427"/>
                  <a:ext cx="214436" cy="21625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44" name="Straight Connector 43">
                  <a:extLst>
                    <a:ext uri="{FF2B5EF4-FFF2-40B4-BE49-F238E27FC236}">
                      <a16:creationId xmlns:a16="http://schemas.microsoft.com/office/drawing/2014/main" id="{9D3199BC-CF67-0D41-933D-AD205D73780B}"/>
                    </a:ext>
                  </a:extLst>
                </p:cNvPr>
                <p:cNvCxnSpPr>
                  <a:cxnSpLocks/>
                  <a:stCxn id="39" idx="6"/>
                  <a:endCxn id="41" idx="2"/>
                </p:cNvCxnSpPr>
                <p:nvPr/>
              </p:nvCxnSpPr>
              <p:spPr>
                <a:xfrm>
                  <a:off x="10733679" y="5368874"/>
                  <a:ext cx="285904" cy="8681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48BB589-CA7F-EE45-BB7F-1864A0B8361B}"/>
                    </a:ext>
                  </a:extLst>
                </p:cNvPr>
                <p:cNvCxnSpPr>
                  <a:cxnSpLocks/>
                  <a:stCxn id="39" idx="3"/>
                  <a:endCxn id="40" idx="0"/>
                </p:cNvCxnSpPr>
                <p:nvPr/>
              </p:nvCxnSpPr>
              <p:spPr>
                <a:xfrm flipH="1">
                  <a:off x="10511733" y="5445330"/>
                  <a:ext cx="38914" cy="300433"/>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044B617-EE35-174B-82EF-0360CA79D630}"/>
                    </a:ext>
                  </a:extLst>
                </p:cNvPr>
                <p:cNvCxnSpPr>
                  <a:cxnSpLocks/>
                  <a:stCxn id="39" idx="5"/>
                  <a:endCxn id="42" idx="1"/>
                </p:cNvCxnSpPr>
                <p:nvPr/>
              </p:nvCxnSpPr>
              <p:spPr>
                <a:xfrm>
                  <a:off x="10702276" y="5445330"/>
                  <a:ext cx="134275" cy="234175"/>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2B5EE10-8B33-7945-9AC1-965E359828FB}"/>
                    </a:ext>
                  </a:extLst>
                </p:cNvPr>
                <p:cNvCxnSpPr>
                  <a:cxnSpLocks/>
                  <a:stCxn id="42" idx="2"/>
                  <a:endCxn id="40" idx="6"/>
                </p:cNvCxnSpPr>
                <p:nvPr/>
              </p:nvCxnSpPr>
              <p:spPr>
                <a:xfrm flipH="1">
                  <a:off x="10618951" y="5755961"/>
                  <a:ext cx="186197" cy="97927"/>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0FFA532-CB9E-6843-A70E-54FA7D4B41F3}"/>
                    </a:ext>
                  </a:extLst>
                </p:cNvPr>
                <p:cNvCxnSpPr>
                  <a:cxnSpLocks/>
                  <a:stCxn id="43" idx="2"/>
                  <a:endCxn id="40" idx="5"/>
                </p:cNvCxnSpPr>
                <p:nvPr/>
              </p:nvCxnSpPr>
              <p:spPr>
                <a:xfrm flipH="1" flipV="1">
                  <a:off x="10587548" y="5930345"/>
                  <a:ext cx="539253" cy="76207"/>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32D1BF1-411B-2F4A-A356-CBFD64E50B07}"/>
                    </a:ext>
                  </a:extLst>
                </p:cNvPr>
                <p:cNvCxnSpPr>
                  <a:cxnSpLocks/>
                  <a:stCxn id="41" idx="5"/>
                  <a:endCxn id="43" idx="0"/>
                </p:cNvCxnSpPr>
                <p:nvPr/>
              </p:nvCxnSpPr>
              <p:spPr>
                <a:xfrm>
                  <a:off x="11202616" y="5532141"/>
                  <a:ext cx="31403" cy="366286"/>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C53A39E-0A48-B449-84A6-E343B568B7AB}"/>
                    </a:ext>
                  </a:extLst>
                </p:cNvPr>
                <p:cNvCxnSpPr>
                  <a:cxnSpLocks/>
                  <a:stCxn id="42" idx="5"/>
                  <a:endCxn id="43" idx="1"/>
                </p:cNvCxnSpPr>
                <p:nvPr/>
              </p:nvCxnSpPr>
              <p:spPr>
                <a:xfrm>
                  <a:off x="10988180" y="5832417"/>
                  <a:ext cx="170024" cy="9767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66957FF-A2E5-CB48-B3E4-7529FB88EBC3}"/>
                    </a:ext>
                  </a:extLst>
                </p:cNvPr>
                <p:cNvCxnSpPr>
                  <a:cxnSpLocks/>
                  <a:stCxn id="42" idx="7"/>
                  <a:endCxn id="41" idx="3"/>
                </p:cNvCxnSpPr>
                <p:nvPr/>
              </p:nvCxnSpPr>
              <p:spPr>
                <a:xfrm flipV="1">
                  <a:off x="10988180" y="5532141"/>
                  <a:ext cx="62806" cy="147364"/>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AD329923-2083-BA4D-AE8B-82749C6EB4E6}"/>
                      </a:ext>
                    </a:extLst>
                  </p:cNvPr>
                  <p:cNvSpPr/>
                  <p:nvPr/>
                </p:nvSpPr>
                <p:spPr>
                  <a:xfrm>
                    <a:off x="9675522" y="2799973"/>
                    <a:ext cx="46147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𝒢</m:t>
                              </m:r>
                            </m:e>
                            <m:sub>
                              <m:r>
                                <a:rPr lang="en-US" altLang="zh-CN" sz="1600" i="1">
                                  <a:latin typeface="Cambria Math" panose="02040503050406030204" pitchFamily="18" charset="0"/>
                                </a:rPr>
                                <m:t>𝑅</m:t>
                              </m:r>
                            </m:sub>
                          </m:sSub>
                        </m:oMath>
                      </m:oMathPara>
                    </a14:m>
                    <a:endParaRPr lang="en-DE" sz="1600" i="1" dirty="0">
                      <a:latin typeface="Baskerville" panose="02020502070401020303" pitchFamily="18" charset="0"/>
                      <a:ea typeface="Baskerville" panose="02020502070401020303" pitchFamily="18" charset="0"/>
                    </a:endParaRPr>
                  </a:p>
                </p:txBody>
              </p:sp>
            </mc:Choice>
            <mc:Fallback xmlns="">
              <p:sp>
                <p:nvSpPr>
                  <p:cNvPr id="125" name="Rectangle 124">
                    <a:extLst>
                      <a:ext uri="{FF2B5EF4-FFF2-40B4-BE49-F238E27FC236}">
                        <a16:creationId xmlns:a16="http://schemas.microsoft.com/office/drawing/2014/main" id="{15DFF2CE-439D-EA4C-8C88-B9BA06779053}"/>
                      </a:ext>
                    </a:extLst>
                  </p:cNvPr>
                  <p:cNvSpPr>
                    <a:spLocks noRot="1" noChangeAspect="1" noMove="1" noResize="1" noEditPoints="1" noAdjustHandles="1" noChangeArrowheads="1" noChangeShapeType="1" noTextEdit="1"/>
                  </p:cNvSpPr>
                  <p:nvPr/>
                </p:nvSpPr>
                <p:spPr>
                  <a:xfrm>
                    <a:off x="9675522" y="2799973"/>
                    <a:ext cx="461473" cy="338554"/>
                  </a:xfrm>
                  <a:prstGeom prst="rect">
                    <a:avLst/>
                  </a:prstGeom>
                  <a:blipFill>
                    <a:blip r:embed="rId9"/>
                    <a:stretch>
                      <a:fillRect b="-7143"/>
                    </a:stretch>
                  </a:blipFill>
                </p:spPr>
                <p:txBody>
                  <a:bodyPr/>
                  <a:lstStyle/>
                  <a:p>
                    <a:r>
                      <a:rPr lang="en-CN">
                        <a:noFill/>
                      </a:rPr>
                      <a:t> </a:t>
                    </a:r>
                  </a:p>
                </p:txBody>
              </p:sp>
            </mc:Fallback>
          </mc:AlternateContent>
        </p:grpSp>
        <p:grpSp>
          <p:nvGrpSpPr>
            <p:cNvPr id="52" name="Group 51">
              <a:extLst>
                <a:ext uri="{FF2B5EF4-FFF2-40B4-BE49-F238E27FC236}">
                  <a16:creationId xmlns:a16="http://schemas.microsoft.com/office/drawing/2014/main" id="{4874954E-0C0C-3B41-90BE-033B96921350}"/>
                </a:ext>
              </a:extLst>
            </p:cNvPr>
            <p:cNvGrpSpPr/>
            <p:nvPr/>
          </p:nvGrpSpPr>
          <p:grpSpPr>
            <a:xfrm>
              <a:off x="5230301" y="3819194"/>
              <a:ext cx="673849" cy="418728"/>
              <a:chOff x="11188067" y="3585584"/>
              <a:chExt cx="993651" cy="563871"/>
            </a:xfrm>
          </p:grpSpPr>
          <p:grpSp>
            <p:nvGrpSpPr>
              <p:cNvPr id="53" name="Group 52">
                <a:extLst>
                  <a:ext uri="{FF2B5EF4-FFF2-40B4-BE49-F238E27FC236}">
                    <a16:creationId xmlns:a16="http://schemas.microsoft.com/office/drawing/2014/main" id="{5BD6401A-1C0F-6544-9137-E95417D75C9E}"/>
                  </a:ext>
                </a:extLst>
              </p:cNvPr>
              <p:cNvGrpSpPr/>
              <p:nvPr/>
            </p:nvGrpSpPr>
            <p:grpSpPr>
              <a:xfrm>
                <a:off x="11188067" y="3585584"/>
                <a:ext cx="532669" cy="563871"/>
                <a:chOff x="764286" y="4617511"/>
                <a:chExt cx="1258213" cy="1021753"/>
              </a:xfrm>
            </p:grpSpPr>
            <p:sp>
              <p:nvSpPr>
                <p:cNvPr id="55" name="Oval 54">
                  <a:extLst>
                    <a:ext uri="{FF2B5EF4-FFF2-40B4-BE49-F238E27FC236}">
                      <a16:creationId xmlns:a16="http://schemas.microsoft.com/office/drawing/2014/main" id="{60FD075B-C78D-674D-A61B-3BE29A1664EF}"/>
                    </a:ext>
                  </a:extLst>
                </p:cNvPr>
                <p:cNvSpPr/>
                <p:nvPr/>
              </p:nvSpPr>
              <p:spPr>
                <a:xfrm>
                  <a:off x="764286" y="5147894"/>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56" name="Oval 55">
                  <a:extLst>
                    <a:ext uri="{FF2B5EF4-FFF2-40B4-BE49-F238E27FC236}">
                      <a16:creationId xmlns:a16="http://schemas.microsoft.com/office/drawing/2014/main" id="{230C4472-F0F5-984B-B96A-BB2ED01EE763}"/>
                    </a:ext>
                  </a:extLst>
                </p:cNvPr>
                <p:cNvSpPr/>
                <p:nvPr/>
              </p:nvSpPr>
              <p:spPr>
                <a:xfrm>
                  <a:off x="1590451" y="4617511"/>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57" name="Oval 56">
                  <a:extLst>
                    <a:ext uri="{FF2B5EF4-FFF2-40B4-BE49-F238E27FC236}">
                      <a16:creationId xmlns:a16="http://schemas.microsoft.com/office/drawing/2014/main" id="{DFBFF47B-B61D-5241-8757-515F5D8C1E99}"/>
                    </a:ext>
                  </a:extLst>
                </p:cNvPr>
                <p:cNvSpPr/>
                <p:nvPr/>
              </p:nvSpPr>
              <p:spPr>
                <a:xfrm>
                  <a:off x="1302419" y="5017461"/>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58" name="Oval 57">
                  <a:extLst>
                    <a:ext uri="{FF2B5EF4-FFF2-40B4-BE49-F238E27FC236}">
                      <a16:creationId xmlns:a16="http://schemas.microsoft.com/office/drawing/2014/main" id="{D3693A20-882A-9E4E-B120-CE0EA755CFAB}"/>
                    </a:ext>
                  </a:extLst>
                </p:cNvPr>
                <p:cNvSpPr/>
                <p:nvPr/>
              </p:nvSpPr>
              <p:spPr>
                <a:xfrm>
                  <a:off x="1734467" y="5351232"/>
                  <a:ext cx="288032" cy="2880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59" name="Straight Connector 58">
                  <a:extLst>
                    <a:ext uri="{FF2B5EF4-FFF2-40B4-BE49-F238E27FC236}">
                      <a16:creationId xmlns:a16="http://schemas.microsoft.com/office/drawing/2014/main" id="{C61E7D68-F18C-E24F-9512-9B7B6299DF16}"/>
                    </a:ext>
                  </a:extLst>
                </p:cNvPr>
                <p:cNvCxnSpPr>
                  <a:cxnSpLocks/>
                  <a:stCxn id="57" idx="2"/>
                  <a:endCxn id="55" idx="6"/>
                </p:cNvCxnSpPr>
                <p:nvPr/>
              </p:nvCxnSpPr>
              <p:spPr>
                <a:xfrm flipH="1">
                  <a:off x="1052318" y="5161477"/>
                  <a:ext cx="250101" cy="130433"/>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68E6487-3C1A-5844-84A4-5068495C3617}"/>
                    </a:ext>
                  </a:extLst>
                </p:cNvPr>
                <p:cNvCxnSpPr>
                  <a:cxnSpLocks/>
                  <a:stCxn id="58" idx="2"/>
                  <a:endCxn id="55" idx="5"/>
                </p:cNvCxnSpPr>
                <p:nvPr/>
              </p:nvCxnSpPr>
              <p:spPr>
                <a:xfrm flipH="1" flipV="1">
                  <a:off x="1010135" y="5393744"/>
                  <a:ext cx="724333" cy="101505"/>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ED722B7-FB22-ED48-8AA9-91A4F8DD672C}"/>
                    </a:ext>
                  </a:extLst>
                </p:cNvPr>
                <p:cNvCxnSpPr>
                  <a:cxnSpLocks/>
                  <a:stCxn id="56" idx="5"/>
                  <a:endCxn id="58" idx="0"/>
                </p:cNvCxnSpPr>
                <p:nvPr/>
              </p:nvCxnSpPr>
              <p:spPr>
                <a:xfrm>
                  <a:off x="1836302" y="4863362"/>
                  <a:ext cx="42181" cy="48787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6964FB6-EF70-6647-B863-05B508DAAAAF}"/>
                    </a:ext>
                  </a:extLst>
                </p:cNvPr>
                <p:cNvCxnSpPr>
                  <a:cxnSpLocks/>
                  <a:stCxn id="57" idx="5"/>
                  <a:endCxn id="58" idx="1"/>
                </p:cNvCxnSpPr>
                <p:nvPr/>
              </p:nvCxnSpPr>
              <p:spPr>
                <a:xfrm>
                  <a:off x="1548270" y="5263312"/>
                  <a:ext cx="228378" cy="130101"/>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B16B4C5-EC1A-B24C-8ED8-CC188F383DB8}"/>
                    </a:ext>
                  </a:extLst>
                </p:cNvPr>
                <p:cNvCxnSpPr>
                  <a:cxnSpLocks/>
                  <a:stCxn id="57" idx="7"/>
                  <a:endCxn id="56" idx="3"/>
                </p:cNvCxnSpPr>
                <p:nvPr/>
              </p:nvCxnSpPr>
              <p:spPr>
                <a:xfrm flipV="1">
                  <a:off x="1548270" y="4863362"/>
                  <a:ext cx="84362" cy="19628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7984B0A0-DB83-C743-8F84-6E9BFBE12677}"/>
                      </a:ext>
                    </a:extLst>
                  </p:cNvPr>
                  <p:cNvSpPr/>
                  <p:nvPr/>
                </p:nvSpPr>
                <p:spPr>
                  <a:xfrm>
                    <a:off x="11673120" y="3624981"/>
                    <a:ext cx="508598" cy="45590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𝒢</m:t>
                              </m:r>
                            </m:e>
                            <m:sub>
                              <m:r>
                                <a:rPr lang="en-US" sz="1600" i="1">
                                  <a:latin typeface="Cambria Math" panose="02040503050406030204" pitchFamily="18" charset="0"/>
                                </a:rPr>
                                <m:t>𝑆</m:t>
                              </m:r>
                            </m:sub>
                          </m:sSub>
                        </m:oMath>
                      </m:oMathPara>
                    </a14:m>
                    <a:endParaRPr lang="en-DE" sz="1600" i="1" dirty="0">
                      <a:latin typeface="Baskerville" panose="02020502070401020303" pitchFamily="18" charset="0"/>
                      <a:ea typeface="Baskerville" panose="02020502070401020303" pitchFamily="18" charset="0"/>
                    </a:endParaRPr>
                  </a:p>
                </p:txBody>
              </p:sp>
            </mc:Choice>
            <mc:Fallback xmlns="">
              <p:sp>
                <p:nvSpPr>
                  <p:cNvPr id="126" name="Rectangle 125">
                    <a:extLst>
                      <a:ext uri="{FF2B5EF4-FFF2-40B4-BE49-F238E27FC236}">
                        <a16:creationId xmlns:a16="http://schemas.microsoft.com/office/drawing/2014/main" id="{C620F3A3-4949-FC4B-9BCE-9F9FDDDF3FE4}"/>
                      </a:ext>
                    </a:extLst>
                  </p:cNvPr>
                  <p:cNvSpPr>
                    <a:spLocks noRot="1" noChangeAspect="1" noMove="1" noResize="1" noEditPoints="1" noAdjustHandles="1" noChangeArrowheads="1" noChangeShapeType="1" noTextEdit="1"/>
                  </p:cNvSpPr>
                  <p:nvPr/>
                </p:nvSpPr>
                <p:spPr>
                  <a:xfrm>
                    <a:off x="11673120" y="3624981"/>
                    <a:ext cx="508598" cy="455906"/>
                  </a:xfrm>
                  <a:prstGeom prst="rect">
                    <a:avLst/>
                  </a:prstGeom>
                  <a:blipFill>
                    <a:blip r:embed="rId10"/>
                    <a:stretch>
                      <a:fillRect b="-7407"/>
                    </a:stretch>
                  </a:blipFill>
                </p:spPr>
                <p:txBody>
                  <a:bodyPr/>
                  <a:lstStyle/>
                  <a:p>
                    <a:r>
                      <a:rPr lang="en-CN">
                        <a:noFill/>
                      </a:rPr>
                      <a:t> </a:t>
                    </a:r>
                  </a:p>
                </p:txBody>
              </p:sp>
            </mc:Fallback>
          </mc:AlternateContent>
        </p:grpSp>
        <p:cxnSp>
          <p:nvCxnSpPr>
            <p:cNvPr id="64" name="Curved Connector 63">
              <a:extLst>
                <a:ext uri="{FF2B5EF4-FFF2-40B4-BE49-F238E27FC236}">
                  <a16:creationId xmlns:a16="http://schemas.microsoft.com/office/drawing/2014/main" id="{82D1ECC2-84F9-5D46-A899-923C60F5C3D1}"/>
                </a:ext>
              </a:extLst>
            </p:cNvPr>
            <p:cNvCxnSpPr>
              <a:cxnSpLocks/>
              <a:stCxn id="11" idx="2"/>
              <a:endCxn id="32" idx="0"/>
            </p:cNvCxnSpPr>
            <p:nvPr/>
          </p:nvCxnSpPr>
          <p:spPr>
            <a:xfrm rot="5400000">
              <a:off x="4318739" y="2527030"/>
              <a:ext cx="1143950" cy="2520378"/>
            </a:xfrm>
            <a:prstGeom prst="curvedConnector3">
              <a:avLst>
                <a:gd name="adj1" fmla="val 50000"/>
              </a:avLst>
            </a:prstGeom>
            <a:ln w="28575">
              <a:solidFill>
                <a:srgbClr val="C00000"/>
              </a:solidFill>
              <a:prstDash val="sysDash"/>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598CD55D-F0BC-4140-A9AC-B9534F291D28}"/>
                </a:ext>
              </a:extLst>
            </p:cNvPr>
            <p:cNvCxnSpPr>
              <a:cxnSpLocks/>
              <a:stCxn id="54" idx="3"/>
              <a:endCxn id="34" idx="0"/>
            </p:cNvCxnSpPr>
            <p:nvPr/>
          </p:nvCxnSpPr>
          <p:spPr>
            <a:xfrm>
              <a:off x="5904150" y="4017727"/>
              <a:ext cx="191569" cy="341176"/>
            </a:xfrm>
            <a:prstGeom prst="curvedConnector2">
              <a:avLst/>
            </a:prstGeom>
            <a:ln w="28575">
              <a:solidFill>
                <a:srgbClr val="C00000"/>
              </a:solidFill>
              <a:prstDash val="sysDash"/>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55A7CB8-1315-8340-8783-D82550D0DD5C}"/>
                    </a:ext>
                  </a:extLst>
                </p:cNvPr>
                <p:cNvSpPr txBox="1"/>
                <p:nvPr/>
              </p:nvSpPr>
              <p:spPr>
                <a:xfrm>
                  <a:off x="5153627" y="4961879"/>
                  <a:ext cx="1945005" cy="338554"/>
                </a:xfrm>
                <a:prstGeom prst="rect">
                  <a:avLst/>
                </a:prstGeom>
                <a:noFill/>
              </p:spPr>
              <p:txBody>
                <a:bodyPr wrap="square" rtlCol="0" anchor="ctr">
                  <a:spAutoFit/>
                </a:bodyPr>
                <a:lstStyle/>
                <a:p>
                  <a:pPr marL="285750" indent="-285750">
                    <a:buSzPct val="80000"/>
                    <a:buFont typeface="Arial" panose="020B0604020202020204" pitchFamily="34" charset="0"/>
                    <a:buChar char="•"/>
                  </a:pPr>
                  <a:r>
                    <a:rPr lang="en-DE" sz="1600" dirty="0">
                      <a:latin typeface="Baskerville" panose="02020502070401020303" pitchFamily="18" charset="0"/>
                      <a:ea typeface="Baskerville" panose="02020502070401020303" pitchFamily="18" charset="0"/>
                    </a:rPr>
                    <a:t>Is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𝒢</m:t>
                          </m:r>
                        </m:e>
                        <m:sub>
                          <m:r>
                            <a:rPr lang="en-US" sz="1600" i="1">
                              <a:latin typeface="Cambria Math" panose="02040503050406030204" pitchFamily="18" charset="0"/>
                            </a:rPr>
                            <m:t>𝑆</m:t>
                          </m:r>
                        </m:sub>
                      </m:sSub>
                    </m:oMath>
                  </a14:m>
                  <a:r>
                    <a:rPr lang="en-DE" sz="1600" i="1" dirty="0">
                      <a:latin typeface="Baskerville" panose="02020502070401020303" pitchFamily="18" charset="0"/>
                      <a:ea typeface="Baskerville" panose="02020502070401020303" pitchFamily="18" charset="0"/>
                    </a:rPr>
                    <a:t> </a:t>
                  </a:r>
                  <a:r>
                    <a:rPr lang="en-DE" sz="1600" dirty="0">
                      <a:latin typeface="Baskerville" panose="02020502070401020303" pitchFamily="18" charset="0"/>
                      <a:ea typeface="Baskerville" panose="02020502070401020303" pitchFamily="18" charset="0"/>
                    </a:rPr>
                    <a:t>in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𝒢</m:t>
                          </m:r>
                        </m:e>
                        <m:sub>
                          <m:r>
                            <a:rPr lang="en-US" altLang="zh-CN" sz="1600" i="1">
                              <a:latin typeface="Cambria Math" panose="02040503050406030204" pitchFamily="18" charset="0"/>
                            </a:rPr>
                            <m:t>𝑇</m:t>
                          </m:r>
                        </m:sub>
                      </m:sSub>
                      <m:r>
                        <a:rPr lang="en-US" altLang="zh-CN" sz="1600" i="1">
                          <a:latin typeface="Cambria Math" panose="02040503050406030204" pitchFamily="18" charset="0"/>
                        </a:rPr>
                        <m:t> </m:t>
                      </m:r>
                      <m:r>
                        <a:rPr lang="en-US" altLang="zh-CN" sz="1600">
                          <a:latin typeface="Cambria Math" panose="02040503050406030204" pitchFamily="18" charset="0"/>
                        </a:rPr>
                        <m:t>?</m:t>
                      </m:r>
                    </m:oMath>
                  </a14:m>
                  <a:endParaRPr lang="en-DE" sz="1600" dirty="0">
                    <a:latin typeface="Baskerville" panose="02020502070401020303" pitchFamily="18" charset="0"/>
                    <a:ea typeface="Baskerville" panose="02020502070401020303" pitchFamily="18" charset="0"/>
                  </a:endParaRPr>
                </a:p>
              </p:txBody>
            </p:sp>
          </mc:Choice>
          <mc:Fallback xmlns="">
            <p:sp>
              <p:nvSpPr>
                <p:cNvPr id="66" name="TextBox 65">
                  <a:extLst>
                    <a:ext uri="{FF2B5EF4-FFF2-40B4-BE49-F238E27FC236}">
                      <a16:creationId xmlns:a16="http://schemas.microsoft.com/office/drawing/2014/main" id="{555A7CB8-1315-8340-8783-D82550D0DD5C}"/>
                    </a:ext>
                  </a:extLst>
                </p:cNvPr>
                <p:cNvSpPr txBox="1">
                  <a:spLocks noRot="1" noChangeAspect="1" noMove="1" noResize="1" noEditPoints="1" noAdjustHandles="1" noChangeArrowheads="1" noChangeShapeType="1" noTextEdit="1"/>
                </p:cNvSpPr>
                <p:nvPr/>
              </p:nvSpPr>
              <p:spPr>
                <a:xfrm>
                  <a:off x="5153627" y="4961879"/>
                  <a:ext cx="1945005" cy="338554"/>
                </a:xfrm>
                <a:prstGeom prst="rect">
                  <a:avLst/>
                </a:prstGeom>
                <a:blipFill>
                  <a:blip r:embed="rId11"/>
                  <a:stretch>
                    <a:fillRect t="-3571" b="-2142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908E9808-BB13-2F48-AB17-A14038638001}"/>
                    </a:ext>
                  </a:extLst>
                </p:cNvPr>
                <p:cNvSpPr/>
                <p:nvPr/>
              </p:nvSpPr>
              <p:spPr>
                <a:xfrm>
                  <a:off x="7695900" y="4953997"/>
                  <a:ext cx="1789849" cy="338554"/>
                </a:xfrm>
                <a:prstGeom prst="rect">
                  <a:avLst/>
                </a:prstGeom>
              </p:spPr>
              <p:txBody>
                <a:bodyPr wrap="none">
                  <a:spAutoFit/>
                </a:bodyPr>
                <a:lstStyle/>
                <a:p>
                  <a:pPr marL="285750" indent="-285750" algn="ctr">
                    <a:buSzPct val="80000"/>
                    <a:buFont typeface="Arial" panose="020B0604020202020204" pitchFamily="34" charset="0"/>
                    <a:buChar char="•"/>
                  </a:pPr>
                  <a:r>
                    <a:rPr lang="en-US" altLang="zh-CN" sz="1600" dirty="0">
                      <a:latin typeface="Baskerville" panose="02020502070401020303" pitchFamily="18" charset="0"/>
                      <a:ea typeface="Baskerville" panose="02020502070401020303" pitchFamily="18" charset="0"/>
                    </a:rPr>
                    <a:t>Reconstruct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𝒢</m:t>
                          </m:r>
                        </m:e>
                        <m:sub>
                          <m:r>
                            <a:rPr lang="en-US" altLang="zh-CN" sz="1600" i="1">
                              <a:latin typeface="Cambria Math" panose="02040503050406030204" pitchFamily="18" charset="0"/>
                            </a:rPr>
                            <m:t>𝑇</m:t>
                          </m:r>
                        </m:sub>
                      </m:sSub>
                    </m:oMath>
                  </a14:m>
                  <a:endParaRPr lang="en-US" sz="1600" i="1" dirty="0">
                    <a:latin typeface="Baskerville" panose="02020502070401020303" pitchFamily="18" charset="0"/>
                    <a:ea typeface="Baskerville" panose="02020502070401020303" pitchFamily="18" charset="0"/>
                  </a:endParaRPr>
                </a:p>
              </p:txBody>
            </p:sp>
          </mc:Choice>
          <mc:Fallback xmlns="">
            <p:sp>
              <p:nvSpPr>
                <p:cNvPr id="67" name="Rectangle 66">
                  <a:extLst>
                    <a:ext uri="{FF2B5EF4-FFF2-40B4-BE49-F238E27FC236}">
                      <a16:creationId xmlns:a16="http://schemas.microsoft.com/office/drawing/2014/main" id="{908E9808-BB13-2F48-AB17-A14038638001}"/>
                    </a:ext>
                  </a:extLst>
                </p:cNvPr>
                <p:cNvSpPr>
                  <a:spLocks noRot="1" noChangeAspect="1" noMove="1" noResize="1" noEditPoints="1" noAdjustHandles="1" noChangeArrowheads="1" noChangeShapeType="1" noTextEdit="1"/>
                </p:cNvSpPr>
                <p:nvPr/>
              </p:nvSpPr>
              <p:spPr>
                <a:xfrm>
                  <a:off x="7695900" y="4953997"/>
                  <a:ext cx="1789849" cy="338554"/>
                </a:xfrm>
                <a:prstGeom prst="rect">
                  <a:avLst/>
                </a:prstGeom>
                <a:blipFill>
                  <a:blip r:embed="rId12"/>
                  <a:stretch>
                    <a:fillRect t="-7407" b="-22222"/>
                  </a:stretch>
                </a:blipFill>
              </p:spPr>
              <p:txBody>
                <a:bodyPr/>
                <a:lstStyle/>
                <a:p>
                  <a:r>
                    <a:rPr lang="en-DE">
                      <a:noFill/>
                    </a:rPr>
                    <a:t> </a:t>
                  </a:r>
                </a:p>
              </p:txBody>
            </p:sp>
          </mc:Fallback>
        </mc:AlternateContent>
      </p:grpSp>
    </p:spTree>
    <p:extLst>
      <p:ext uri="{BB962C8B-B14F-4D97-AF65-F5344CB8AC3E}">
        <p14:creationId xmlns:p14="http://schemas.microsoft.com/office/powerpoint/2010/main" val="3925478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Property</a:t>
            </a:r>
            <a:r>
              <a:rPr lang="zh-CN" altLang="en-US" dirty="0"/>
              <a:t> </a:t>
            </a:r>
            <a:r>
              <a:rPr lang="en-US" altLang="zh-CN" dirty="0"/>
              <a:t>Inference</a:t>
            </a:r>
            <a:r>
              <a:rPr lang="zh-CN" altLang="en-US" dirty="0"/>
              <a:t> </a:t>
            </a:r>
            <a:r>
              <a:rPr lang="en-US" altLang="zh-CN" dirty="0"/>
              <a:t>Attack</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651032" y="6356355"/>
            <a:ext cx="2133600" cy="365125"/>
          </a:xfrm>
        </p:spPr>
        <p:txBody>
          <a:bodyPr/>
          <a:lstStyle/>
          <a:p>
            <a:fld id="{7BC5A36E-E481-4E7A-9AA0-4108AF2E6D3F}" type="slidenum">
              <a:rPr lang="en-US" smtClean="0"/>
              <a:pPr/>
              <a:t>37</a:t>
            </a:fld>
            <a:endParaRPr lang="en-US"/>
          </a:p>
        </p:txBody>
      </p:sp>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F225A875-D33A-3644-A926-B1FF1758AF4C}"/>
                  </a:ext>
                </a:extLst>
              </p:cNvPr>
              <p:cNvSpPr/>
              <p:nvPr/>
            </p:nvSpPr>
            <p:spPr>
              <a:xfrm>
                <a:off x="2834919" y="4385791"/>
                <a:ext cx="1479249" cy="794857"/>
              </a:xfrm>
              <a:prstGeom prst="roundRect">
                <a:avLst/>
              </a:prstGeom>
              <a:solidFill>
                <a:schemeClr val="accent5">
                  <a:lumMod val="20000"/>
                  <a:lumOff val="80000"/>
                </a:schemeClr>
              </a:solidFill>
              <a:ln w="28575">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latin typeface="Baskerville" panose="02020502070401020303" pitchFamily="18" charset="0"/>
                    <a:ea typeface="Baskerville" panose="02020502070401020303" pitchFamily="18" charset="0"/>
                  </a:rPr>
                  <a:t>Target Graph</a:t>
                </a:r>
                <a:r>
                  <a:rPr lang="zh-CN" altLang="en-US" sz="1600" dirty="0">
                    <a:solidFill>
                      <a:schemeClr val="tx1"/>
                    </a:solidFill>
                    <a:latin typeface="Baskerville" panose="02020502070401020303" pitchFamily="18" charset="0"/>
                  </a:rPr>
                  <a:t> </a:t>
                </a:r>
                <a:r>
                  <a:rPr lang="en-US" altLang="zh-CN" sz="1600" dirty="0">
                    <a:solidFill>
                      <a:schemeClr val="tx1"/>
                    </a:solidFill>
                    <a:latin typeface="Baskerville" panose="02020502070401020303" pitchFamily="18" charset="0"/>
                    <a:ea typeface="Baskerville" panose="02020502070401020303" pitchFamily="18" charset="0"/>
                  </a:rPr>
                  <a:t>Embedding </a:t>
                </a:r>
                <a14:m>
                  <m:oMath xmlns:m="http://schemas.openxmlformats.org/officeDocument/2006/math">
                    <m:sSub>
                      <m:sSubPr>
                        <m:ctrlPr>
                          <a:rPr lang="en-US"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𝐻</m:t>
                        </m:r>
                      </m:e>
                      <m:sub>
                        <m:sSub>
                          <m:sSubPr>
                            <m:ctrlPr>
                              <a:rPr lang="en-US" sz="1600" b="0" i="1" smtClean="0">
                                <a:solidFill>
                                  <a:schemeClr val="tx1"/>
                                </a:solidFill>
                                <a:latin typeface="Cambria Math" panose="02040503050406030204" pitchFamily="18" charset="0"/>
                                <a:ea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𝒢</m:t>
                            </m:r>
                          </m:e>
                          <m:sub>
                            <m:r>
                              <a:rPr lang="en-US" sz="1600" b="0" i="1" smtClean="0">
                                <a:solidFill>
                                  <a:schemeClr val="tx1"/>
                                </a:solidFill>
                                <a:latin typeface="Cambria Math" panose="02040503050406030204" pitchFamily="18" charset="0"/>
                                <a:ea typeface="Cambria Math" panose="02040503050406030204" pitchFamily="18" charset="0"/>
                              </a:rPr>
                              <m:t>𝑇</m:t>
                            </m:r>
                          </m:sub>
                        </m:sSub>
                      </m:sub>
                    </m:sSub>
                  </m:oMath>
                </a14:m>
                <a:endParaRPr lang="en-US" sz="1600" i="1" dirty="0">
                  <a:solidFill>
                    <a:schemeClr val="tx1"/>
                  </a:solidFill>
                  <a:latin typeface="Baskerville" panose="02020502070401020303" pitchFamily="18" charset="0"/>
                  <a:ea typeface="Baskerville" panose="02020502070401020303" pitchFamily="18" charset="0"/>
                </a:endParaRPr>
              </a:p>
            </p:txBody>
          </p:sp>
        </mc:Choice>
        <mc:Fallback xmlns="">
          <p:sp>
            <p:nvSpPr>
              <p:cNvPr id="6" name="Rounded Rectangle 5">
                <a:extLst>
                  <a:ext uri="{FF2B5EF4-FFF2-40B4-BE49-F238E27FC236}">
                    <a16:creationId xmlns:a16="http://schemas.microsoft.com/office/drawing/2014/main" id="{F225A875-D33A-3644-A926-B1FF1758AF4C}"/>
                  </a:ext>
                </a:extLst>
              </p:cNvPr>
              <p:cNvSpPr>
                <a:spLocks noRot="1" noChangeAspect="1" noMove="1" noResize="1" noEditPoints="1" noAdjustHandles="1" noChangeArrowheads="1" noChangeShapeType="1" noTextEdit="1"/>
              </p:cNvSpPr>
              <p:nvPr/>
            </p:nvSpPr>
            <p:spPr>
              <a:xfrm>
                <a:off x="2834919" y="4385791"/>
                <a:ext cx="1479249" cy="794857"/>
              </a:xfrm>
              <a:prstGeom prst="roundRect">
                <a:avLst/>
              </a:prstGeom>
              <a:blipFill>
                <a:blip r:embed="rId3"/>
                <a:stretch>
                  <a:fillRect/>
                </a:stretch>
              </a:blipFill>
              <a:ln w="28575">
                <a:solidFill>
                  <a:srgbClr val="002060"/>
                </a:solidFill>
              </a:ln>
              <a:effectLst>
                <a:outerShdw blurRad="63500" sx="102000" sy="102000" algn="ctr" rotWithShape="0">
                  <a:prstClr val="black">
                    <a:alpha val="40000"/>
                  </a:prstClr>
                </a:outerShdw>
              </a:effectLst>
            </p:spPr>
            <p:txBody>
              <a:bodyPr/>
              <a:lstStyle/>
              <a:p>
                <a:r>
                  <a:rPr lang="en-CN">
                    <a:noFill/>
                  </a:rPr>
                  <a:t> </a:t>
                </a:r>
              </a:p>
            </p:txBody>
          </p:sp>
        </mc:Fallback>
      </mc:AlternateContent>
      <p:pic>
        <p:nvPicPr>
          <p:cNvPr id="8" name="Picture 7">
            <a:extLst>
              <a:ext uri="{FF2B5EF4-FFF2-40B4-BE49-F238E27FC236}">
                <a16:creationId xmlns:a16="http://schemas.microsoft.com/office/drawing/2014/main" id="{80F45564-9945-004E-B4D4-7E9C90AF8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902" y="5212812"/>
            <a:ext cx="413936" cy="377717"/>
          </a:xfrm>
          <a:prstGeom prst="rect">
            <a:avLst/>
          </a:prstGeom>
        </p:spPr>
      </p:pic>
      <p:sp>
        <p:nvSpPr>
          <p:cNvPr id="5" name="Rounded Rectangle 4">
            <a:extLst>
              <a:ext uri="{FF2B5EF4-FFF2-40B4-BE49-F238E27FC236}">
                <a16:creationId xmlns:a16="http://schemas.microsoft.com/office/drawing/2014/main" id="{55203F3A-217F-FF4A-A947-3D4168297B5B}"/>
              </a:ext>
            </a:extLst>
          </p:cNvPr>
          <p:cNvSpPr/>
          <p:nvPr/>
        </p:nvSpPr>
        <p:spPr>
          <a:xfrm>
            <a:off x="6749255" y="3781017"/>
            <a:ext cx="1764351" cy="329867"/>
          </a:xfrm>
          <a:prstGeom prst="roundRect">
            <a:avLst/>
          </a:prstGeom>
          <a:solidFill>
            <a:schemeClr val="accent5">
              <a:lumMod val="20000"/>
              <a:lumOff val="80000"/>
            </a:schemeClr>
          </a:solidFill>
          <a:ln w="28575">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Baskerville" panose="02020502070401020303" pitchFamily="18" charset="0"/>
                <a:ea typeface="Baskerville" panose="02020502070401020303" pitchFamily="18" charset="0"/>
              </a:rPr>
              <a:t>Graph Density</a:t>
            </a:r>
            <a:endParaRPr lang="en-US" sz="1600" baseline="-25000" dirty="0">
              <a:solidFill>
                <a:schemeClr val="tx1"/>
              </a:solidFill>
              <a:latin typeface="Baskerville" panose="02020502070401020303" pitchFamily="18" charset="0"/>
              <a:ea typeface="Baskerville" panose="02020502070401020303" pitchFamily="18" charset="0"/>
            </a:endParaRPr>
          </a:p>
        </p:txBody>
      </p:sp>
      <p:sp>
        <p:nvSpPr>
          <p:cNvPr id="11" name="Rounded Rectangle 10">
            <a:extLst>
              <a:ext uri="{FF2B5EF4-FFF2-40B4-BE49-F238E27FC236}">
                <a16:creationId xmlns:a16="http://schemas.microsoft.com/office/drawing/2014/main" id="{EE4C7232-AFAF-1A43-9C14-E84E3A8F6971}"/>
              </a:ext>
            </a:extLst>
          </p:cNvPr>
          <p:cNvSpPr/>
          <p:nvPr/>
        </p:nvSpPr>
        <p:spPr>
          <a:xfrm>
            <a:off x="6749255" y="4341878"/>
            <a:ext cx="1764350" cy="329867"/>
          </a:xfrm>
          <a:prstGeom prst="roundRect">
            <a:avLst/>
          </a:prstGeom>
          <a:solidFill>
            <a:schemeClr val="accent5">
              <a:lumMod val="20000"/>
              <a:lumOff val="80000"/>
            </a:schemeClr>
          </a:solidFill>
          <a:ln w="28575">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Baskerville" panose="02020502070401020303" pitchFamily="18" charset="0"/>
                <a:ea typeface="Baskerville" panose="02020502070401020303" pitchFamily="18" charset="0"/>
              </a:rPr>
              <a:t>Number of Nodes</a:t>
            </a:r>
            <a:endParaRPr lang="en-US" sz="1600" baseline="-25000" dirty="0">
              <a:solidFill>
                <a:schemeClr val="tx1"/>
              </a:solidFill>
              <a:latin typeface="Baskerville" panose="02020502070401020303" pitchFamily="18" charset="0"/>
              <a:ea typeface="Baskerville" panose="02020502070401020303" pitchFamily="18" charset="0"/>
            </a:endParaRPr>
          </a:p>
        </p:txBody>
      </p:sp>
      <p:sp>
        <p:nvSpPr>
          <p:cNvPr id="12" name="Rounded Rectangle 11">
            <a:extLst>
              <a:ext uri="{FF2B5EF4-FFF2-40B4-BE49-F238E27FC236}">
                <a16:creationId xmlns:a16="http://schemas.microsoft.com/office/drawing/2014/main" id="{300E3496-7938-CB4B-A8C0-5F8CA053ACF2}"/>
              </a:ext>
            </a:extLst>
          </p:cNvPr>
          <p:cNvSpPr/>
          <p:nvPr/>
        </p:nvSpPr>
        <p:spPr>
          <a:xfrm>
            <a:off x="6749255" y="4902739"/>
            <a:ext cx="1764351" cy="329867"/>
          </a:xfrm>
          <a:prstGeom prst="roundRect">
            <a:avLst/>
          </a:prstGeom>
          <a:solidFill>
            <a:schemeClr val="accent5">
              <a:lumMod val="20000"/>
              <a:lumOff val="80000"/>
            </a:schemeClr>
          </a:solidFill>
          <a:ln w="28575">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Baskerville" panose="02020502070401020303" pitchFamily="18" charset="0"/>
                <a:ea typeface="Baskerville" panose="02020502070401020303" pitchFamily="18" charset="0"/>
              </a:rPr>
              <a:t>Number of Edges</a:t>
            </a:r>
            <a:endParaRPr lang="en-US" sz="1600" baseline="-25000" dirty="0">
              <a:solidFill>
                <a:schemeClr val="tx1"/>
              </a:solidFill>
              <a:latin typeface="Baskerville" panose="02020502070401020303" pitchFamily="18" charset="0"/>
              <a:ea typeface="Baskerville" panose="02020502070401020303" pitchFamily="18" charset="0"/>
            </a:endParaRPr>
          </a:p>
        </p:txBody>
      </p:sp>
      <p:sp>
        <p:nvSpPr>
          <p:cNvPr id="13" name="Rounded Rectangle 12">
            <a:extLst>
              <a:ext uri="{FF2B5EF4-FFF2-40B4-BE49-F238E27FC236}">
                <a16:creationId xmlns:a16="http://schemas.microsoft.com/office/drawing/2014/main" id="{178DB7BB-16FF-7543-A2B6-CD60A682FA1C}"/>
              </a:ext>
            </a:extLst>
          </p:cNvPr>
          <p:cNvSpPr/>
          <p:nvPr/>
        </p:nvSpPr>
        <p:spPr>
          <a:xfrm>
            <a:off x="6748591" y="5463600"/>
            <a:ext cx="1765015" cy="329867"/>
          </a:xfrm>
          <a:prstGeom prst="roundRect">
            <a:avLst/>
          </a:prstGeom>
          <a:solidFill>
            <a:schemeClr val="accent5">
              <a:lumMod val="20000"/>
              <a:lumOff val="80000"/>
            </a:schemeClr>
          </a:solidFill>
          <a:ln w="28575">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Baskerville" panose="02020502070401020303" pitchFamily="18" charset="0"/>
                <a:ea typeface="Baskerville" panose="02020502070401020303" pitchFamily="18" charset="0"/>
              </a:rPr>
              <a:t>......</a:t>
            </a:r>
            <a:endParaRPr lang="en-US" sz="1600" baseline="-25000" dirty="0">
              <a:solidFill>
                <a:schemeClr val="tx1"/>
              </a:solidFill>
              <a:latin typeface="Baskerville" panose="02020502070401020303" pitchFamily="18" charset="0"/>
              <a:ea typeface="Baskerville" panose="02020502070401020303" pitchFamily="18" charset="0"/>
            </a:endParaRPr>
          </a:p>
        </p:txBody>
      </p:sp>
      <p:grpSp>
        <p:nvGrpSpPr>
          <p:cNvPr id="35" name="Group 34">
            <a:extLst>
              <a:ext uri="{FF2B5EF4-FFF2-40B4-BE49-F238E27FC236}">
                <a16:creationId xmlns:a16="http://schemas.microsoft.com/office/drawing/2014/main" id="{12AFE476-6A3F-6947-BE92-DB8C56D62B4B}"/>
              </a:ext>
            </a:extLst>
          </p:cNvPr>
          <p:cNvGrpSpPr/>
          <p:nvPr/>
        </p:nvGrpSpPr>
        <p:grpSpPr>
          <a:xfrm>
            <a:off x="4418833" y="3671396"/>
            <a:ext cx="2208054" cy="2636652"/>
            <a:chOff x="4418833" y="3671396"/>
            <a:chExt cx="2208054" cy="2636652"/>
          </a:xfrm>
        </p:grpSpPr>
        <p:sp>
          <p:nvSpPr>
            <p:cNvPr id="9" name="Right Arrow 8">
              <a:extLst>
                <a:ext uri="{FF2B5EF4-FFF2-40B4-BE49-F238E27FC236}">
                  <a16:creationId xmlns:a16="http://schemas.microsoft.com/office/drawing/2014/main" id="{BFD592EB-B7C6-4648-9D2F-2BDDBB806E2A}"/>
                </a:ext>
              </a:extLst>
            </p:cNvPr>
            <p:cNvSpPr/>
            <p:nvPr/>
          </p:nvSpPr>
          <p:spPr>
            <a:xfrm>
              <a:off x="4418833" y="4736618"/>
              <a:ext cx="233847" cy="160154"/>
            </a:xfrm>
            <a:prstGeom prst="rightArrow">
              <a:avLst/>
            </a:prstGeom>
            <a:solidFill>
              <a:srgbClr val="C00000"/>
            </a:solidFill>
            <a:ln>
              <a:solidFill>
                <a:srgbClr val="C00000"/>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0F3690D-4D73-EB4B-80FD-A18DE92A6976}"/>
                    </a:ext>
                  </a:extLst>
                </p:cNvPr>
                <p:cNvSpPr/>
                <p:nvPr/>
              </p:nvSpPr>
              <p:spPr>
                <a:xfrm>
                  <a:off x="4633581" y="5969494"/>
                  <a:ext cx="1796260" cy="338554"/>
                </a:xfrm>
                <a:prstGeom prst="rect">
                  <a:avLst/>
                </a:prstGeom>
              </p:spPr>
              <p:txBody>
                <a:bodyPr wrap="square">
                  <a:spAutoFit/>
                </a:bodyPr>
                <a:lstStyle/>
                <a:p>
                  <a:pPr algn="ctr"/>
                  <a:r>
                    <a:rPr lang="en-US" altLang="zh-CN" sz="1600" dirty="0">
                      <a:latin typeface="Baskerville" panose="02020502070401020303" pitchFamily="18" charset="0"/>
                      <a:ea typeface="Baskerville" panose="02020502070401020303" pitchFamily="18" charset="0"/>
                    </a:rPr>
                    <a:t>Attack Model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ℱ</m:t>
                          </m:r>
                        </m:e>
                        <m:sub>
                          <m:r>
                            <a:rPr lang="en-US" altLang="zh-CN" sz="1600" b="0" i="1">
                              <a:latin typeface="Cambria Math" panose="02040503050406030204" pitchFamily="18" charset="0"/>
                            </a:rPr>
                            <m:t>𝐴𝑃</m:t>
                          </m:r>
                        </m:sub>
                      </m:sSub>
                    </m:oMath>
                  </a14:m>
                  <a:endParaRPr lang="en-US" sz="1600" i="1" dirty="0">
                    <a:latin typeface="Baskerville" panose="02020502070401020303" pitchFamily="18" charset="0"/>
                    <a:ea typeface="Baskerville" panose="02020502070401020303" pitchFamily="18" charset="0"/>
                  </a:endParaRPr>
                </a:p>
              </p:txBody>
            </p:sp>
          </mc:Choice>
          <mc:Fallback xmlns="">
            <p:sp>
              <p:nvSpPr>
                <p:cNvPr id="10" name="Rectangle 9">
                  <a:extLst>
                    <a:ext uri="{FF2B5EF4-FFF2-40B4-BE49-F238E27FC236}">
                      <a16:creationId xmlns:a16="http://schemas.microsoft.com/office/drawing/2014/main" id="{30F3690D-4D73-EB4B-80FD-A18DE92A6976}"/>
                    </a:ext>
                  </a:extLst>
                </p:cNvPr>
                <p:cNvSpPr>
                  <a:spLocks noRot="1" noChangeAspect="1" noMove="1" noResize="1" noEditPoints="1" noAdjustHandles="1" noChangeArrowheads="1" noChangeShapeType="1" noTextEdit="1"/>
                </p:cNvSpPr>
                <p:nvPr/>
              </p:nvSpPr>
              <p:spPr>
                <a:xfrm>
                  <a:off x="4633581" y="5969494"/>
                  <a:ext cx="1796260" cy="338554"/>
                </a:xfrm>
                <a:prstGeom prst="rect">
                  <a:avLst/>
                </a:prstGeom>
                <a:blipFill>
                  <a:blip r:embed="rId5"/>
                  <a:stretch>
                    <a:fillRect t="-3571" b="-21429"/>
                  </a:stretch>
                </a:blipFill>
              </p:spPr>
              <p:txBody>
                <a:bodyPr/>
                <a:lstStyle/>
                <a:p>
                  <a:r>
                    <a:rPr lang="en-CN">
                      <a:noFill/>
                    </a:rPr>
                    <a:t> </a:t>
                  </a:r>
                </a:p>
              </p:txBody>
            </p:sp>
          </mc:Fallback>
        </mc:AlternateContent>
        <p:sp>
          <p:nvSpPr>
            <p:cNvPr id="14" name="Rounded Rectangle 13">
              <a:extLst>
                <a:ext uri="{FF2B5EF4-FFF2-40B4-BE49-F238E27FC236}">
                  <a16:creationId xmlns:a16="http://schemas.microsoft.com/office/drawing/2014/main" id="{7BD3B982-E362-DF41-9E94-4ABE71CCAE5D}"/>
                </a:ext>
              </a:extLst>
            </p:cNvPr>
            <p:cNvSpPr/>
            <p:nvPr/>
          </p:nvSpPr>
          <p:spPr>
            <a:xfrm>
              <a:off x="4792087" y="3671396"/>
              <a:ext cx="1479249" cy="2290598"/>
            </a:xfrm>
            <a:prstGeom prst="roundRect">
              <a:avLst/>
            </a:prstGeom>
            <a:solidFill>
              <a:schemeClr val="accent2">
                <a:lumMod val="20000"/>
                <a:lumOff val="80000"/>
              </a:schemeClr>
            </a:solidFill>
            <a:ln w="28575">
              <a:solidFill>
                <a:srgbClr val="C00000"/>
              </a:solid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DE"/>
            </a:p>
          </p:txBody>
        </p:sp>
        <p:sp>
          <p:nvSpPr>
            <p:cNvPr id="15" name="Rectangle 14">
              <a:extLst>
                <a:ext uri="{FF2B5EF4-FFF2-40B4-BE49-F238E27FC236}">
                  <a16:creationId xmlns:a16="http://schemas.microsoft.com/office/drawing/2014/main" id="{ADD77DC2-EA2E-3640-9CFE-311E97E09671}"/>
                </a:ext>
              </a:extLst>
            </p:cNvPr>
            <p:cNvSpPr/>
            <p:nvPr/>
          </p:nvSpPr>
          <p:spPr>
            <a:xfrm>
              <a:off x="4908962" y="4234170"/>
              <a:ext cx="164780" cy="1172561"/>
            </a:xfrm>
            <a:prstGeom prst="rect">
              <a:avLst/>
            </a:prstGeom>
            <a:solidFill>
              <a:schemeClr val="accent6">
                <a:lumMod val="40000"/>
                <a:lumOff val="60000"/>
              </a:schemeClr>
            </a:solidFill>
            <a:ln w="1905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defTabSz="914390">
                <a:defRPr/>
              </a:pPr>
              <a:endParaRPr lang="en-US" sz="1600" kern="0">
                <a:solidFill>
                  <a:prstClr val="white"/>
                </a:solidFill>
                <a:latin typeface="Baskerville" panose="02020502070401020303" pitchFamily="18" charset="0"/>
                <a:ea typeface="Baskerville" panose="02020502070401020303" pitchFamily="18" charset="0"/>
              </a:endParaRPr>
            </a:p>
          </p:txBody>
        </p:sp>
        <p:sp>
          <p:nvSpPr>
            <p:cNvPr id="16" name="Rectangle 15">
              <a:extLst>
                <a:ext uri="{FF2B5EF4-FFF2-40B4-BE49-F238E27FC236}">
                  <a16:creationId xmlns:a16="http://schemas.microsoft.com/office/drawing/2014/main" id="{AEB39C22-B893-7849-A4CC-9E358069B9E2}"/>
                </a:ext>
              </a:extLst>
            </p:cNvPr>
            <p:cNvSpPr/>
            <p:nvPr/>
          </p:nvSpPr>
          <p:spPr>
            <a:xfrm>
              <a:off x="5246142" y="3992214"/>
              <a:ext cx="164780" cy="1656462"/>
            </a:xfrm>
            <a:prstGeom prst="rect">
              <a:avLst/>
            </a:prstGeom>
            <a:solidFill>
              <a:schemeClr val="accent6">
                <a:lumMod val="40000"/>
                <a:lumOff val="60000"/>
              </a:schemeClr>
            </a:solidFill>
            <a:ln w="1905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defTabSz="914390">
                <a:defRPr/>
              </a:pPr>
              <a:endParaRPr lang="en-US" sz="1600" kern="0">
                <a:solidFill>
                  <a:prstClr val="white"/>
                </a:solidFill>
                <a:latin typeface="Baskerville" panose="02020502070401020303" pitchFamily="18" charset="0"/>
                <a:ea typeface="Baskerville" panose="02020502070401020303" pitchFamily="18" charset="0"/>
              </a:endParaRPr>
            </a:p>
          </p:txBody>
        </p:sp>
        <p:sp>
          <p:nvSpPr>
            <p:cNvPr id="17" name="Rectangle 16">
              <a:extLst>
                <a:ext uri="{FF2B5EF4-FFF2-40B4-BE49-F238E27FC236}">
                  <a16:creationId xmlns:a16="http://schemas.microsoft.com/office/drawing/2014/main" id="{C396765E-CDCD-4341-8AFE-C4814323B321}"/>
                </a:ext>
              </a:extLst>
            </p:cNvPr>
            <p:cNvSpPr/>
            <p:nvPr/>
          </p:nvSpPr>
          <p:spPr>
            <a:xfrm>
              <a:off x="5583322" y="4234170"/>
              <a:ext cx="164780" cy="1172561"/>
            </a:xfrm>
            <a:prstGeom prst="rect">
              <a:avLst/>
            </a:prstGeom>
            <a:solidFill>
              <a:schemeClr val="accent6">
                <a:lumMod val="40000"/>
                <a:lumOff val="60000"/>
              </a:schemeClr>
            </a:solidFill>
            <a:ln w="1905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defTabSz="914390">
                <a:defRPr/>
              </a:pPr>
              <a:endParaRPr lang="en-US" sz="1600" kern="0">
                <a:solidFill>
                  <a:prstClr val="white"/>
                </a:solidFill>
                <a:latin typeface="Baskerville" panose="02020502070401020303" pitchFamily="18" charset="0"/>
                <a:ea typeface="Baskerville" panose="02020502070401020303" pitchFamily="18" charset="0"/>
              </a:endParaRPr>
            </a:p>
          </p:txBody>
        </p:sp>
        <p:sp>
          <p:nvSpPr>
            <p:cNvPr id="18" name="Rectangle 17">
              <a:extLst>
                <a:ext uri="{FF2B5EF4-FFF2-40B4-BE49-F238E27FC236}">
                  <a16:creationId xmlns:a16="http://schemas.microsoft.com/office/drawing/2014/main" id="{CF48D809-FCF4-DA49-800C-17648EDC85C6}"/>
                </a:ext>
              </a:extLst>
            </p:cNvPr>
            <p:cNvSpPr/>
            <p:nvPr/>
          </p:nvSpPr>
          <p:spPr>
            <a:xfrm>
              <a:off x="5965366" y="3731371"/>
              <a:ext cx="190211" cy="490988"/>
            </a:xfrm>
            <a:prstGeom prst="rect">
              <a:avLst/>
            </a:prstGeom>
            <a:solidFill>
              <a:schemeClr val="accent6">
                <a:lumMod val="40000"/>
                <a:lumOff val="60000"/>
              </a:schemeClr>
            </a:solidFill>
            <a:ln w="1905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defTabSz="914390">
                <a:defRPr/>
              </a:pPr>
              <a:endParaRPr lang="en-US" sz="1600" kern="0">
                <a:solidFill>
                  <a:prstClr val="white"/>
                </a:solidFill>
                <a:latin typeface="Baskerville" panose="02020502070401020303" pitchFamily="18" charset="0"/>
                <a:ea typeface="Baskerville" panose="02020502070401020303" pitchFamily="18" charset="0"/>
              </a:endParaRPr>
            </a:p>
          </p:txBody>
        </p:sp>
        <p:cxnSp>
          <p:nvCxnSpPr>
            <p:cNvPr id="19" name="Straight Connector 18">
              <a:extLst>
                <a:ext uri="{FF2B5EF4-FFF2-40B4-BE49-F238E27FC236}">
                  <a16:creationId xmlns:a16="http://schemas.microsoft.com/office/drawing/2014/main" id="{3F0BC2AE-B293-DD42-A6D7-2BB733CE33C3}"/>
                </a:ext>
              </a:extLst>
            </p:cNvPr>
            <p:cNvCxnSpPr>
              <a:cxnSpLocks/>
              <a:stCxn id="15" idx="3"/>
              <a:endCxn id="16" idx="1"/>
            </p:cNvCxnSpPr>
            <p:nvPr/>
          </p:nvCxnSpPr>
          <p:spPr>
            <a:xfrm flipV="1">
              <a:off x="5073742" y="4820450"/>
              <a:ext cx="172400" cy="1"/>
            </a:xfrm>
            <a:prstGeom prst="line">
              <a:avLst/>
            </a:prstGeom>
            <a:noFill/>
            <a:ln w="19050" cap="flat" cmpd="sng" algn="ctr">
              <a:solidFill>
                <a:srgbClr val="002060"/>
              </a:solidFill>
              <a:prstDash val="solid"/>
              <a:headEnd type="none" w="med" len="med"/>
              <a:tailEnd type="triangle" w="med" len="med"/>
            </a:ln>
            <a:effectLst>
              <a:outerShdw blurRad="63500" sx="102000" sy="102000" algn="ctr" rotWithShape="0">
                <a:prstClr val="black">
                  <a:alpha val="40000"/>
                </a:prstClr>
              </a:outerShdw>
            </a:effectLst>
          </p:spPr>
        </p:cxnSp>
        <p:cxnSp>
          <p:nvCxnSpPr>
            <p:cNvPr id="20" name="Straight Connector 19">
              <a:extLst>
                <a:ext uri="{FF2B5EF4-FFF2-40B4-BE49-F238E27FC236}">
                  <a16:creationId xmlns:a16="http://schemas.microsoft.com/office/drawing/2014/main" id="{30B86F8B-CD81-9C40-8B09-EA529DAF7A9F}"/>
                </a:ext>
              </a:extLst>
            </p:cNvPr>
            <p:cNvCxnSpPr>
              <a:cxnSpLocks/>
              <a:stCxn id="16" idx="3"/>
              <a:endCxn id="17" idx="1"/>
            </p:cNvCxnSpPr>
            <p:nvPr/>
          </p:nvCxnSpPr>
          <p:spPr>
            <a:xfrm>
              <a:off x="5410922" y="4820450"/>
              <a:ext cx="172400" cy="1"/>
            </a:xfrm>
            <a:prstGeom prst="line">
              <a:avLst/>
            </a:prstGeom>
            <a:noFill/>
            <a:ln w="19050" cap="flat" cmpd="sng" algn="ctr">
              <a:solidFill>
                <a:srgbClr val="002060"/>
              </a:solidFill>
              <a:prstDash val="solid"/>
              <a:headEnd type="none" w="med" len="med"/>
              <a:tailEnd type="triangle" w="med" len="med"/>
            </a:ln>
            <a:effectLst>
              <a:outerShdw blurRad="63500" sx="102000" sy="102000" algn="ctr" rotWithShape="0">
                <a:prstClr val="black">
                  <a:alpha val="40000"/>
                </a:prstClr>
              </a:outerShdw>
            </a:effectLst>
          </p:spPr>
        </p:cxnSp>
        <p:cxnSp>
          <p:nvCxnSpPr>
            <p:cNvPr id="21" name="Straight Connector 20">
              <a:extLst>
                <a:ext uri="{FF2B5EF4-FFF2-40B4-BE49-F238E27FC236}">
                  <a16:creationId xmlns:a16="http://schemas.microsoft.com/office/drawing/2014/main" id="{2405B426-17CB-A647-A456-86D547BFD382}"/>
                </a:ext>
              </a:extLst>
            </p:cNvPr>
            <p:cNvCxnSpPr>
              <a:cxnSpLocks/>
              <a:stCxn id="17" idx="3"/>
              <a:endCxn id="18" idx="1"/>
            </p:cNvCxnSpPr>
            <p:nvPr/>
          </p:nvCxnSpPr>
          <p:spPr>
            <a:xfrm flipV="1">
              <a:off x="5748107" y="3976870"/>
              <a:ext cx="217259" cy="843581"/>
            </a:xfrm>
            <a:prstGeom prst="line">
              <a:avLst/>
            </a:prstGeom>
            <a:noFill/>
            <a:ln w="19050" cap="flat" cmpd="sng" algn="ctr">
              <a:solidFill>
                <a:srgbClr val="002060"/>
              </a:solidFill>
              <a:prstDash val="solid"/>
              <a:headEnd type="none" w="med" len="med"/>
              <a:tailEnd type="triangle" w="med" len="med"/>
            </a:ln>
            <a:effectLst>
              <a:outerShdw blurRad="63500" sx="102000" sy="102000" algn="ctr" rotWithShape="0">
                <a:prstClr val="black">
                  <a:alpha val="40000"/>
                </a:prstClr>
              </a:outerShdw>
            </a:effectLst>
          </p:spPr>
        </p:cxnSp>
        <p:cxnSp>
          <p:nvCxnSpPr>
            <p:cNvPr id="22" name="Straight Connector 21">
              <a:extLst>
                <a:ext uri="{FF2B5EF4-FFF2-40B4-BE49-F238E27FC236}">
                  <a16:creationId xmlns:a16="http://schemas.microsoft.com/office/drawing/2014/main" id="{CD6E7470-C7D4-A54C-9B69-1A7219F67A58}"/>
                </a:ext>
              </a:extLst>
            </p:cNvPr>
            <p:cNvCxnSpPr>
              <a:cxnSpLocks/>
              <a:stCxn id="17" idx="3"/>
              <a:endCxn id="26" idx="1"/>
            </p:cNvCxnSpPr>
            <p:nvPr/>
          </p:nvCxnSpPr>
          <p:spPr>
            <a:xfrm>
              <a:off x="5748107" y="4820446"/>
              <a:ext cx="217259" cy="839002"/>
            </a:xfrm>
            <a:prstGeom prst="line">
              <a:avLst/>
            </a:prstGeom>
            <a:noFill/>
            <a:ln w="19050" cap="flat" cmpd="sng" algn="ctr">
              <a:solidFill>
                <a:srgbClr val="002060"/>
              </a:solidFill>
              <a:prstDash val="solid"/>
              <a:headEnd type="none" w="med" len="med"/>
              <a:tailEnd type="triangle" w="med" len="med"/>
            </a:ln>
            <a:effectLst>
              <a:outerShdw blurRad="63500" sx="102000" sy="102000" algn="ctr" rotWithShape="0">
                <a:prstClr val="black">
                  <a:alpha val="40000"/>
                </a:prstClr>
              </a:outerShdw>
            </a:effectLst>
          </p:spPr>
        </p:cxnSp>
        <p:cxnSp>
          <p:nvCxnSpPr>
            <p:cNvPr id="23" name="Straight Connector 22">
              <a:extLst>
                <a:ext uri="{FF2B5EF4-FFF2-40B4-BE49-F238E27FC236}">
                  <a16:creationId xmlns:a16="http://schemas.microsoft.com/office/drawing/2014/main" id="{E9DEF380-8E0D-854A-A9D9-5AE58CA00243}"/>
                </a:ext>
              </a:extLst>
            </p:cNvPr>
            <p:cNvCxnSpPr>
              <a:cxnSpLocks/>
              <a:stCxn id="17" idx="3"/>
              <a:endCxn id="24" idx="1"/>
            </p:cNvCxnSpPr>
            <p:nvPr/>
          </p:nvCxnSpPr>
          <p:spPr>
            <a:xfrm flipV="1">
              <a:off x="5748107" y="4537726"/>
              <a:ext cx="217259" cy="282720"/>
            </a:xfrm>
            <a:prstGeom prst="line">
              <a:avLst/>
            </a:prstGeom>
            <a:noFill/>
            <a:ln w="19050" cap="flat" cmpd="sng" algn="ctr">
              <a:solidFill>
                <a:srgbClr val="002060"/>
              </a:solidFill>
              <a:prstDash val="solid"/>
              <a:headEnd type="none" w="med" len="med"/>
              <a:tailEnd type="triangle" w="med" len="med"/>
            </a:ln>
            <a:effectLst>
              <a:outerShdw blurRad="63500" sx="102000" sy="102000" algn="ctr" rotWithShape="0">
                <a:prstClr val="black">
                  <a:alpha val="40000"/>
                </a:prstClr>
              </a:outerShdw>
            </a:effectLst>
          </p:spPr>
        </p:cxnSp>
        <p:sp>
          <p:nvSpPr>
            <p:cNvPr id="24" name="Rectangle 23">
              <a:extLst>
                <a:ext uri="{FF2B5EF4-FFF2-40B4-BE49-F238E27FC236}">
                  <a16:creationId xmlns:a16="http://schemas.microsoft.com/office/drawing/2014/main" id="{3FD5E985-0950-7C4C-9057-F5A42086B13A}"/>
                </a:ext>
              </a:extLst>
            </p:cNvPr>
            <p:cNvSpPr/>
            <p:nvPr/>
          </p:nvSpPr>
          <p:spPr>
            <a:xfrm>
              <a:off x="5965366" y="4292232"/>
              <a:ext cx="190211" cy="490988"/>
            </a:xfrm>
            <a:prstGeom prst="rect">
              <a:avLst/>
            </a:prstGeom>
            <a:solidFill>
              <a:schemeClr val="accent6">
                <a:lumMod val="40000"/>
                <a:lumOff val="60000"/>
              </a:schemeClr>
            </a:solidFill>
            <a:ln w="1905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defTabSz="914390">
                <a:defRPr/>
              </a:pPr>
              <a:endParaRPr lang="en-US" sz="1600" kern="0">
                <a:solidFill>
                  <a:prstClr val="white"/>
                </a:solidFill>
                <a:latin typeface="Baskerville" panose="02020502070401020303" pitchFamily="18" charset="0"/>
                <a:ea typeface="Baskerville" panose="02020502070401020303" pitchFamily="18" charset="0"/>
              </a:endParaRPr>
            </a:p>
          </p:txBody>
        </p:sp>
        <p:sp>
          <p:nvSpPr>
            <p:cNvPr id="25" name="Rectangle 24">
              <a:extLst>
                <a:ext uri="{FF2B5EF4-FFF2-40B4-BE49-F238E27FC236}">
                  <a16:creationId xmlns:a16="http://schemas.microsoft.com/office/drawing/2014/main" id="{BB407B28-48A1-8F4D-9080-ED3003F15BCD}"/>
                </a:ext>
              </a:extLst>
            </p:cNvPr>
            <p:cNvSpPr/>
            <p:nvPr/>
          </p:nvSpPr>
          <p:spPr>
            <a:xfrm>
              <a:off x="5965366" y="4853093"/>
              <a:ext cx="190211" cy="490988"/>
            </a:xfrm>
            <a:prstGeom prst="rect">
              <a:avLst/>
            </a:prstGeom>
            <a:solidFill>
              <a:schemeClr val="accent6">
                <a:lumMod val="40000"/>
                <a:lumOff val="60000"/>
              </a:schemeClr>
            </a:solidFill>
            <a:ln w="1905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defTabSz="914390">
                <a:defRPr/>
              </a:pPr>
              <a:endParaRPr lang="en-US" sz="1600" kern="0">
                <a:solidFill>
                  <a:prstClr val="white"/>
                </a:solidFill>
                <a:latin typeface="Baskerville" panose="02020502070401020303" pitchFamily="18" charset="0"/>
                <a:ea typeface="Baskerville" panose="02020502070401020303" pitchFamily="18" charset="0"/>
              </a:endParaRPr>
            </a:p>
          </p:txBody>
        </p:sp>
        <p:sp>
          <p:nvSpPr>
            <p:cNvPr id="26" name="Rectangle 25">
              <a:extLst>
                <a:ext uri="{FF2B5EF4-FFF2-40B4-BE49-F238E27FC236}">
                  <a16:creationId xmlns:a16="http://schemas.microsoft.com/office/drawing/2014/main" id="{BCC62A68-7139-B048-9725-C9CF59A21B64}"/>
                </a:ext>
              </a:extLst>
            </p:cNvPr>
            <p:cNvSpPr/>
            <p:nvPr/>
          </p:nvSpPr>
          <p:spPr>
            <a:xfrm>
              <a:off x="5965366" y="5413954"/>
              <a:ext cx="190211" cy="490988"/>
            </a:xfrm>
            <a:prstGeom prst="rect">
              <a:avLst/>
            </a:prstGeom>
            <a:solidFill>
              <a:schemeClr val="accent6">
                <a:lumMod val="40000"/>
                <a:lumOff val="60000"/>
              </a:schemeClr>
            </a:solidFill>
            <a:ln w="1905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defTabSz="914390">
                <a:defRPr/>
              </a:pPr>
              <a:endParaRPr lang="en-US" sz="1600" kern="0">
                <a:solidFill>
                  <a:prstClr val="white"/>
                </a:solidFill>
                <a:latin typeface="Baskerville" panose="02020502070401020303" pitchFamily="18" charset="0"/>
                <a:ea typeface="Baskerville" panose="02020502070401020303" pitchFamily="18" charset="0"/>
              </a:endParaRPr>
            </a:p>
          </p:txBody>
        </p:sp>
        <p:cxnSp>
          <p:nvCxnSpPr>
            <p:cNvPr id="27" name="Straight Connector 26">
              <a:extLst>
                <a:ext uri="{FF2B5EF4-FFF2-40B4-BE49-F238E27FC236}">
                  <a16:creationId xmlns:a16="http://schemas.microsoft.com/office/drawing/2014/main" id="{BFA46AEA-3C8D-7940-A563-E34FBFD8B9E7}"/>
                </a:ext>
              </a:extLst>
            </p:cNvPr>
            <p:cNvCxnSpPr>
              <a:cxnSpLocks/>
              <a:stCxn id="17" idx="3"/>
              <a:endCxn id="25" idx="1"/>
            </p:cNvCxnSpPr>
            <p:nvPr/>
          </p:nvCxnSpPr>
          <p:spPr>
            <a:xfrm>
              <a:off x="5748107" y="4820451"/>
              <a:ext cx="217259" cy="278141"/>
            </a:xfrm>
            <a:prstGeom prst="line">
              <a:avLst/>
            </a:prstGeom>
            <a:noFill/>
            <a:ln w="19050" cap="flat" cmpd="sng" algn="ctr">
              <a:solidFill>
                <a:srgbClr val="002060"/>
              </a:solidFill>
              <a:prstDash val="solid"/>
              <a:headEnd type="none" w="med" len="med"/>
              <a:tailEnd type="triangle" w="med" len="med"/>
            </a:ln>
            <a:effectLst>
              <a:outerShdw blurRad="63500" sx="102000" sy="102000" algn="ctr" rotWithShape="0">
                <a:prstClr val="black">
                  <a:alpha val="40000"/>
                </a:prstClr>
              </a:outerShdw>
            </a:effectLst>
          </p:spPr>
        </p:cxnSp>
        <p:sp>
          <p:nvSpPr>
            <p:cNvPr id="28" name="Right Arrow 27">
              <a:extLst>
                <a:ext uri="{FF2B5EF4-FFF2-40B4-BE49-F238E27FC236}">
                  <a16:creationId xmlns:a16="http://schemas.microsoft.com/office/drawing/2014/main" id="{80B54B73-A436-FC4F-9C10-A119F154FB83}"/>
                </a:ext>
              </a:extLst>
            </p:cNvPr>
            <p:cNvSpPr/>
            <p:nvPr/>
          </p:nvSpPr>
          <p:spPr>
            <a:xfrm>
              <a:off x="6393040" y="3865873"/>
              <a:ext cx="233847" cy="160154"/>
            </a:xfrm>
            <a:prstGeom prst="rightArrow">
              <a:avLst/>
            </a:prstGeom>
            <a:solidFill>
              <a:srgbClr val="C00000"/>
            </a:solidFill>
            <a:ln>
              <a:solidFill>
                <a:srgbClr val="C00000"/>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29" name="Right Arrow 28">
              <a:extLst>
                <a:ext uri="{FF2B5EF4-FFF2-40B4-BE49-F238E27FC236}">
                  <a16:creationId xmlns:a16="http://schemas.microsoft.com/office/drawing/2014/main" id="{F4CFF453-7C72-0A41-B884-9C650528D1FF}"/>
                </a:ext>
              </a:extLst>
            </p:cNvPr>
            <p:cNvSpPr/>
            <p:nvPr/>
          </p:nvSpPr>
          <p:spPr>
            <a:xfrm>
              <a:off x="6393040" y="4426734"/>
              <a:ext cx="233847" cy="160154"/>
            </a:xfrm>
            <a:prstGeom prst="rightArrow">
              <a:avLst/>
            </a:prstGeom>
            <a:solidFill>
              <a:srgbClr val="C00000"/>
            </a:solidFill>
            <a:ln>
              <a:solidFill>
                <a:srgbClr val="C00000"/>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30" name="Right Arrow 29">
              <a:extLst>
                <a:ext uri="{FF2B5EF4-FFF2-40B4-BE49-F238E27FC236}">
                  <a16:creationId xmlns:a16="http://schemas.microsoft.com/office/drawing/2014/main" id="{328D1C33-2782-1648-8567-444F5130836A}"/>
                </a:ext>
              </a:extLst>
            </p:cNvPr>
            <p:cNvSpPr/>
            <p:nvPr/>
          </p:nvSpPr>
          <p:spPr>
            <a:xfrm>
              <a:off x="6393040" y="4987595"/>
              <a:ext cx="233847" cy="160154"/>
            </a:xfrm>
            <a:prstGeom prst="rightArrow">
              <a:avLst/>
            </a:prstGeom>
            <a:solidFill>
              <a:srgbClr val="C00000"/>
            </a:solidFill>
            <a:ln>
              <a:solidFill>
                <a:srgbClr val="C00000"/>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31" name="Right Arrow 30">
              <a:extLst>
                <a:ext uri="{FF2B5EF4-FFF2-40B4-BE49-F238E27FC236}">
                  <a16:creationId xmlns:a16="http://schemas.microsoft.com/office/drawing/2014/main" id="{1BC0278E-4E78-F84E-920E-EB1EF6991633}"/>
                </a:ext>
              </a:extLst>
            </p:cNvPr>
            <p:cNvSpPr/>
            <p:nvPr/>
          </p:nvSpPr>
          <p:spPr>
            <a:xfrm>
              <a:off x="6393040" y="5548456"/>
              <a:ext cx="233847" cy="160154"/>
            </a:xfrm>
            <a:prstGeom prst="rightArrow">
              <a:avLst/>
            </a:prstGeom>
            <a:solidFill>
              <a:srgbClr val="C00000"/>
            </a:solidFill>
            <a:ln>
              <a:solidFill>
                <a:srgbClr val="C00000"/>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grpSp>
      <p:sp>
        <p:nvSpPr>
          <p:cNvPr id="32" name="TextBox 31">
            <a:extLst>
              <a:ext uri="{FF2B5EF4-FFF2-40B4-BE49-F238E27FC236}">
                <a16:creationId xmlns:a16="http://schemas.microsoft.com/office/drawing/2014/main" id="{3C6C6758-DAA5-F64D-A68B-F20546CF02ED}"/>
              </a:ext>
            </a:extLst>
          </p:cNvPr>
          <p:cNvSpPr txBox="1"/>
          <p:nvPr/>
        </p:nvSpPr>
        <p:spPr>
          <a:xfrm>
            <a:off x="757176" y="1153346"/>
            <a:ext cx="10738138" cy="1747401"/>
          </a:xfrm>
          <a:prstGeom prst="rect">
            <a:avLst/>
          </a:prstGeom>
          <a:noFill/>
        </p:spPr>
        <p:txBody>
          <a:bodyPr wrap="square" rtlCol="0">
            <a:spAutoFit/>
          </a:bodyPr>
          <a:lstStyle/>
          <a:p>
            <a:pPr marL="285750" indent="-285750">
              <a:lnSpc>
                <a:spcPct val="150000"/>
              </a:lnSpc>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Attack</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Goal</a:t>
            </a:r>
          </a:p>
          <a:p>
            <a:pPr marL="742950" lvl="1" indent="-285750">
              <a:buFont typeface="Wingdings" pitchFamily="2" charset="2"/>
              <a:buChar char="v"/>
            </a:pPr>
            <a:r>
              <a:rPr lang="en-US" altLang="zh-CN" sz="2000" dirty="0">
                <a:latin typeface="Arial" panose="020B0604020202020204" pitchFamily="34" charset="0"/>
                <a:cs typeface="Arial" panose="020B0604020202020204" pitchFamily="34" charset="0"/>
              </a:rPr>
              <a:t>Given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target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graph</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embedding,</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infer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basic</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properties</a:t>
            </a:r>
            <a:r>
              <a:rPr lang="zh-CN" altLang="en-US" sz="2000" dirty="0">
                <a:solidFill>
                  <a:srgbClr val="1922DE"/>
                </a:solidFill>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of</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target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graph,</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such</a:t>
            </a:r>
            <a:r>
              <a:rPr lang="zh-CN" altLang="en-US" sz="2000" dirty="0">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graph</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density</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number</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of</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nodes</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and</a:t>
            </a:r>
            <a:r>
              <a:rPr lang="zh-CN" altLang="en-US" sz="2000" dirty="0">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number</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of</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edges</a:t>
            </a:r>
            <a:r>
              <a:rPr lang="en-US" altLang="zh-CN" sz="2000" dirty="0">
                <a:latin typeface="Arial" panose="020B0604020202020204" pitchFamily="34" charset="0"/>
                <a:cs typeface="Arial" panose="020B0604020202020204" pitchFamily="34" charset="0"/>
              </a:rPr>
              <a:t>.</a:t>
            </a:r>
          </a:p>
          <a:p>
            <a:pPr marL="285750" indent="-285750">
              <a:lnSpc>
                <a:spcPct val="150000"/>
              </a:lnSpc>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Attac</a:t>
            </a:r>
            <a:r>
              <a:rPr lang="en-US" altLang="zh-CN" sz="2400" b="1" dirty="0">
                <a:latin typeface="Arial" panose="020B0604020202020204" pitchFamily="34" charset="0"/>
                <a:cs typeface="Arial" panose="020B0604020202020204" pitchFamily="34" charset="0"/>
              </a:rPr>
              <a:t>k</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Methodology</a:t>
            </a:r>
            <a:endParaRPr lang="en-DE"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5225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dissolv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Property</a:t>
            </a:r>
            <a:r>
              <a:rPr lang="zh-CN" altLang="en-US" dirty="0"/>
              <a:t> </a:t>
            </a:r>
            <a:r>
              <a:rPr lang="en-US" altLang="zh-CN" dirty="0"/>
              <a:t>Inference</a:t>
            </a:r>
            <a:r>
              <a:rPr lang="zh-CN" altLang="en-US" dirty="0"/>
              <a:t> </a:t>
            </a:r>
            <a:r>
              <a:rPr lang="en-US" altLang="zh-CN" dirty="0"/>
              <a:t>Attack</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651032" y="6356355"/>
            <a:ext cx="2133600" cy="365125"/>
          </a:xfrm>
        </p:spPr>
        <p:txBody>
          <a:bodyPr/>
          <a:lstStyle/>
          <a:p>
            <a:fld id="{7BC5A36E-E481-4E7A-9AA0-4108AF2E6D3F}" type="slidenum">
              <a:rPr lang="en-US" smtClean="0"/>
              <a:pPr/>
              <a:t>38</a:t>
            </a:fld>
            <a:endParaRPr lang="en-US" dirty="0"/>
          </a:p>
        </p:txBody>
      </p:sp>
      <p:pic>
        <p:nvPicPr>
          <p:cNvPr id="3" name="Picture 2">
            <a:extLst>
              <a:ext uri="{FF2B5EF4-FFF2-40B4-BE49-F238E27FC236}">
                <a16:creationId xmlns:a16="http://schemas.microsoft.com/office/drawing/2014/main" id="{5D6D31FA-AABB-9647-AD70-AF60703F305D}"/>
              </a:ext>
            </a:extLst>
          </p:cNvPr>
          <p:cNvPicPr>
            <a:picLocks noChangeAspect="1"/>
          </p:cNvPicPr>
          <p:nvPr/>
        </p:nvPicPr>
        <p:blipFill>
          <a:blip r:embed="rId3"/>
          <a:stretch>
            <a:fillRect/>
          </a:stretch>
        </p:blipFill>
        <p:spPr>
          <a:xfrm>
            <a:off x="2422516" y="1090257"/>
            <a:ext cx="7346967" cy="4179162"/>
          </a:xfrm>
          <a:prstGeom prst="rect">
            <a:avLst/>
          </a:prstGeom>
        </p:spPr>
      </p:pic>
      <p:sp>
        <p:nvSpPr>
          <p:cNvPr id="33" name="Rounded Rectangle 32">
            <a:extLst>
              <a:ext uri="{FF2B5EF4-FFF2-40B4-BE49-F238E27FC236}">
                <a16:creationId xmlns:a16="http://schemas.microsoft.com/office/drawing/2014/main" id="{6DD86DF6-01A5-A04F-8DC0-91268F63454E}"/>
              </a:ext>
            </a:extLst>
          </p:cNvPr>
          <p:cNvSpPr/>
          <p:nvPr/>
        </p:nvSpPr>
        <p:spPr>
          <a:xfrm>
            <a:off x="1267180" y="5355870"/>
            <a:ext cx="9657638" cy="1365610"/>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Our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proposed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consistently</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outperform</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baselines.</a:t>
            </a:r>
          </a:p>
          <a:p>
            <a:pPr marL="342900" indent="-342900">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Larger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err="1">
                <a:solidFill>
                  <a:srgbClr val="1922DE"/>
                </a:solidFill>
                <a:latin typeface="Arial" panose="020B0604020202020204" pitchFamily="34" charset="0"/>
                <a:cs typeface="Arial" panose="020B0604020202020204" pitchFamily="34" charset="0"/>
              </a:rPr>
              <a:t>bucketization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leads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to</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worse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performance.</a:t>
            </a:r>
          </a:p>
          <a:p>
            <a:pPr marL="342900" indent="-342900">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accuracy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err="1">
                <a:solidFill>
                  <a:srgbClr val="1922DE"/>
                </a:solidFill>
                <a:latin typeface="Arial" panose="020B0604020202020204" pitchFamily="34" charset="0"/>
                <a:cs typeface="Arial" panose="020B0604020202020204" pitchFamily="34" charset="0"/>
              </a:rPr>
              <a:t>MeanPool</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worse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than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other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models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most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of</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cases.</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D89C2A6B-1DFE-464A-BD8A-2A6BF70E374E}"/>
              </a:ext>
            </a:extLst>
          </p:cNvPr>
          <p:cNvSpPr/>
          <p:nvPr/>
        </p:nvSpPr>
        <p:spPr>
          <a:xfrm>
            <a:off x="6854158" y="4923539"/>
            <a:ext cx="2259106" cy="3458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5" name="Rectangle 34">
            <a:extLst>
              <a:ext uri="{FF2B5EF4-FFF2-40B4-BE49-F238E27FC236}">
                <a16:creationId xmlns:a16="http://schemas.microsoft.com/office/drawing/2014/main" id="{89E6C93A-1CBE-B64F-90D9-149862AE6BDE}"/>
              </a:ext>
            </a:extLst>
          </p:cNvPr>
          <p:cNvSpPr/>
          <p:nvPr/>
        </p:nvSpPr>
        <p:spPr>
          <a:xfrm>
            <a:off x="3226014" y="4923539"/>
            <a:ext cx="3528251" cy="3458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Rectangle 35">
            <a:extLst>
              <a:ext uri="{FF2B5EF4-FFF2-40B4-BE49-F238E27FC236}">
                <a16:creationId xmlns:a16="http://schemas.microsoft.com/office/drawing/2014/main" id="{70D9EDE3-0962-E947-94E8-736F1E264D42}"/>
              </a:ext>
            </a:extLst>
          </p:cNvPr>
          <p:cNvSpPr/>
          <p:nvPr/>
        </p:nvSpPr>
        <p:spPr>
          <a:xfrm>
            <a:off x="3017263" y="2298752"/>
            <a:ext cx="1124431" cy="3458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266283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34"/>
                                        </p:tgtEl>
                                      </p:cBhvr>
                                    </p:animEffect>
                                    <p:set>
                                      <p:cBhvr>
                                        <p:cTn id="20" dur="1" fill="hold">
                                          <p:stCondLst>
                                            <p:cond delay="499"/>
                                          </p:stCondLst>
                                        </p:cTn>
                                        <p:tgtEl>
                                          <p:spTgt spid="34"/>
                                        </p:tgtEl>
                                        <p:attrNameLst>
                                          <p:attrName>style.visibility</p:attrName>
                                        </p:attrNameLst>
                                      </p:cBhvr>
                                      <p:to>
                                        <p:strVal val="hidden"/>
                                      </p:to>
                                    </p:set>
                                  </p:childTnLst>
                                </p:cTn>
                              </p:par>
                              <p:par>
                                <p:cTn id="21" presetID="16" presetClass="entr" presetSubtype="21" fill="hold" grpId="1"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500"/>
                                        <p:tgtEl>
                                          <p:spTgt spid="35"/>
                                        </p:tgtEl>
                                      </p:cBhvr>
                                    </p:animEffect>
                                    <p:set>
                                      <p:cBhvr>
                                        <p:cTn id="28" dur="1" fill="hold">
                                          <p:stCondLst>
                                            <p:cond delay="499"/>
                                          </p:stCondLst>
                                        </p:cTn>
                                        <p:tgtEl>
                                          <p:spTgt spid="35"/>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4" grpId="1" animBg="1"/>
      <p:bldP spid="35" grpId="0" animBg="1"/>
      <p:bldP spid="35" grpId="1" animBg="1"/>
      <p:bldP spid="36" grpId="0" animBg="1"/>
      <p:bldP spid="3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Subgraph</a:t>
            </a:r>
            <a:r>
              <a:rPr lang="zh-CN" altLang="en-US" dirty="0"/>
              <a:t> </a:t>
            </a:r>
            <a:r>
              <a:rPr lang="en-US" altLang="zh-CN" dirty="0"/>
              <a:t>Inference</a:t>
            </a:r>
            <a:r>
              <a:rPr lang="zh-CN" altLang="en-US" dirty="0"/>
              <a:t> </a:t>
            </a:r>
            <a:r>
              <a:rPr lang="en-US" altLang="zh-CN" dirty="0"/>
              <a:t>Attack</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579024" y="6356355"/>
            <a:ext cx="2133600" cy="365125"/>
          </a:xfrm>
        </p:spPr>
        <p:txBody>
          <a:bodyPr/>
          <a:lstStyle/>
          <a:p>
            <a:fld id="{7BC5A36E-E481-4E7A-9AA0-4108AF2E6D3F}" type="slidenum">
              <a:rPr lang="en-US" smtClean="0"/>
              <a:pPr/>
              <a:t>39</a:t>
            </a:fld>
            <a:endParaRPr lang="en-US"/>
          </a:p>
        </p:txBody>
      </p:sp>
      <p:sp>
        <p:nvSpPr>
          <p:cNvPr id="5" name="Rounded Rectangle 4">
            <a:extLst>
              <a:ext uri="{FF2B5EF4-FFF2-40B4-BE49-F238E27FC236}">
                <a16:creationId xmlns:a16="http://schemas.microsoft.com/office/drawing/2014/main" id="{B4F82C85-5E87-B44A-97F3-73D8E0FC4BC6}"/>
              </a:ext>
            </a:extLst>
          </p:cNvPr>
          <p:cNvSpPr/>
          <p:nvPr/>
        </p:nvSpPr>
        <p:spPr>
          <a:xfrm>
            <a:off x="4564823" y="3892996"/>
            <a:ext cx="3961420" cy="1799740"/>
          </a:xfrm>
          <a:prstGeom prst="roundRect">
            <a:avLst/>
          </a:prstGeom>
          <a:solidFill>
            <a:schemeClr val="accent2">
              <a:lumMod val="20000"/>
              <a:lumOff val="80000"/>
            </a:schemeClr>
          </a:solidFill>
          <a:ln w="28575"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defTabSz="914400">
              <a:defRPr/>
            </a:pPr>
            <a:endParaRPr lang="en-US" sz="1600" kern="0" dirty="0">
              <a:solidFill>
                <a:prstClr val="black"/>
              </a:solidFill>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091D84F0-A414-E24E-BD80-03D0BCB82B53}"/>
                  </a:ext>
                </a:extLst>
              </p:cNvPr>
              <p:cNvSpPr/>
              <p:nvPr/>
            </p:nvSpPr>
            <p:spPr>
              <a:xfrm>
                <a:off x="2869681" y="4017818"/>
                <a:ext cx="1509499" cy="816615"/>
              </a:xfrm>
              <a:prstGeom prst="roundRect">
                <a:avLst/>
              </a:prstGeom>
              <a:solidFill>
                <a:schemeClr val="accent5">
                  <a:lumMod val="20000"/>
                  <a:lumOff val="80000"/>
                </a:schemeClr>
              </a:solidFill>
              <a:ln w="28575"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defTabSz="914400">
                  <a:defRPr/>
                </a:pPr>
                <a:r>
                  <a:rPr lang="en-US" altLang="zh-CN" sz="1600" kern="0">
                    <a:solidFill>
                      <a:prstClr val="black"/>
                    </a:solidFill>
                    <a:latin typeface="Baskerville" panose="02020502070401020303" pitchFamily="18" charset="0"/>
                    <a:ea typeface="Baskerville" panose="02020502070401020303" pitchFamily="18" charset="0"/>
                  </a:rPr>
                  <a:t>Target Graph </a:t>
                </a:r>
                <a:endParaRPr lang="en-US" altLang="zh-CN" sz="1600" kern="0" dirty="0">
                  <a:solidFill>
                    <a:prstClr val="black"/>
                  </a:solidFill>
                  <a:latin typeface="Baskerville" panose="02020502070401020303" pitchFamily="18" charset="0"/>
                  <a:ea typeface="Baskerville" panose="02020502070401020303" pitchFamily="18" charset="0"/>
                </a:endParaRPr>
              </a:p>
              <a:p>
                <a:pPr algn="ctr" defTabSz="914400">
                  <a:defRPr/>
                </a:pPr>
                <a:r>
                  <a:rPr lang="en-US" altLang="zh-CN" sz="1600" kern="0" dirty="0">
                    <a:solidFill>
                      <a:prstClr val="black"/>
                    </a:solidFill>
                    <a:latin typeface="Baskerville" panose="02020502070401020303" pitchFamily="18" charset="0"/>
                    <a:ea typeface="Baskerville" panose="02020502070401020303" pitchFamily="18" charset="0"/>
                  </a:rPr>
                  <a:t>Embedding </a:t>
                </a:r>
                <a14:m>
                  <m:oMath xmlns:m="http://schemas.openxmlformats.org/officeDocument/2006/math">
                    <m:sSub>
                      <m:sSubPr>
                        <m:ctrlPr>
                          <a:rPr lang="en-US" sz="1600" i="1">
                            <a:latin typeface="Cambria Math" panose="02040503050406030204" pitchFamily="18" charset="0"/>
                          </a:rPr>
                        </m:ctrlPr>
                      </m:sSubPr>
                      <m:e>
                        <m:r>
                          <m:rPr>
                            <m:sty m:val="p"/>
                          </m:rPr>
                          <a:rPr lang="en-US" sz="1600" i="1">
                            <a:latin typeface="Cambria Math" panose="02040503050406030204" pitchFamily="18" charset="0"/>
                            <a:ea typeface="Cambria Math" panose="02040503050406030204" pitchFamily="18" charset="0"/>
                          </a:rPr>
                          <m:t>H</m:t>
                        </m:r>
                      </m:e>
                      <m: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𝒢</m:t>
                            </m:r>
                          </m:e>
                          <m:sub>
                            <m:r>
                              <a:rPr lang="en-US" sz="1600" b="0" i="1" smtClean="0">
                                <a:latin typeface="Cambria Math" panose="02040503050406030204" pitchFamily="18" charset="0"/>
                              </a:rPr>
                              <m:t>𝑇</m:t>
                            </m:r>
                          </m:sub>
                        </m:sSub>
                      </m:sub>
                    </m:sSub>
                  </m:oMath>
                </a14:m>
                <a:endParaRPr lang="en-US" sz="1600" i="1" kern="0" dirty="0">
                  <a:solidFill>
                    <a:prstClr val="black"/>
                  </a:solidFill>
                  <a:latin typeface="Baskerville" panose="02020502070401020303" pitchFamily="18" charset="0"/>
                  <a:ea typeface="Baskerville" panose="02020502070401020303" pitchFamily="18" charset="0"/>
                </a:endParaRPr>
              </a:p>
            </p:txBody>
          </p:sp>
        </mc:Choice>
        <mc:Fallback xmlns="">
          <p:sp>
            <p:nvSpPr>
              <p:cNvPr id="9" name="Rounded Rectangle 8">
                <a:extLst>
                  <a:ext uri="{FF2B5EF4-FFF2-40B4-BE49-F238E27FC236}">
                    <a16:creationId xmlns:a16="http://schemas.microsoft.com/office/drawing/2014/main" id="{091D84F0-A414-E24E-BD80-03D0BCB82B53}"/>
                  </a:ext>
                </a:extLst>
              </p:cNvPr>
              <p:cNvSpPr>
                <a:spLocks noRot="1" noChangeAspect="1" noMove="1" noResize="1" noEditPoints="1" noAdjustHandles="1" noChangeArrowheads="1" noChangeShapeType="1" noTextEdit="1"/>
              </p:cNvSpPr>
              <p:nvPr/>
            </p:nvSpPr>
            <p:spPr>
              <a:xfrm>
                <a:off x="2869681" y="4017818"/>
                <a:ext cx="1509499" cy="816615"/>
              </a:xfrm>
              <a:prstGeom prst="roundRect">
                <a:avLst/>
              </a:prstGeom>
              <a:blipFill>
                <a:blip r:embed="rId3"/>
                <a:stretch>
                  <a:fillRect/>
                </a:stretch>
              </a:blipFill>
              <a:ln w="28575" cap="flat" cmpd="sng" algn="ctr">
                <a:solidFill>
                  <a:srgbClr val="002060"/>
                </a:solidFill>
                <a:prstDash val="solid"/>
              </a:ln>
              <a:effectLst>
                <a:outerShdw blurRad="63500" sx="102000" sy="102000" algn="ctr" rotWithShape="0">
                  <a:prstClr val="black">
                    <a:alpha val="40000"/>
                  </a:prstClr>
                </a:outerShdw>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EC44F82-8674-E543-B76F-97046F66FCD6}"/>
                  </a:ext>
                </a:extLst>
              </p:cNvPr>
              <p:cNvSpPr/>
              <p:nvPr/>
            </p:nvSpPr>
            <p:spPr>
              <a:xfrm>
                <a:off x="5679717" y="5725750"/>
                <a:ext cx="1731629" cy="338554"/>
              </a:xfrm>
              <a:prstGeom prst="rect">
                <a:avLst/>
              </a:prstGeom>
            </p:spPr>
            <p:txBody>
              <a:bodyPr wrap="none">
                <a:spAutoFit/>
              </a:bodyPr>
              <a:lstStyle/>
              <a:p>
                <a:pPr algn="ctr">
                  <a:defRPr/>
                </a:pPr>
                <a:r>
                  <a:rPr lang="en-US" altLang="zh-CN" sz="1600" kern="0" dirty="0">
                    <a:solidFill>
                      <a:prstClr val="black"/>
                    </a:solidFill>
                    <a:latin typeface="Baskerville" panose="02020502070401020303" pitchFamily="18" charset="0"/>
                    <a:ea typeface="Baskerville" panose="02020502070401020303" pitchFamily="18" charset="0"/>
                  </a:rPr>
                  <a:t>Attack Model </a:t>
                </a:r>
                <a14:m>
                  <m:oMath xmlns:m="http://schemas.openxmlformats.org/officeDocument/2006/math">
                    <m:sSub>
                      <m:sSubPr>
                        <m:ctrlPr>
                          <a:rPr lang="en-US" sz="1600" i="1" kern="0">
                            <a:solidFill>
                              <a:prstClr val="black"/>
                            </a:solidFill>
                            <a:latin typeface="Cambria Math" panose="02040503050406030204" pitchFamily="18" charset="0"/>
                          </a:rPr>
                        </m:ctrlPr>
                      </m:sSubPr>
                      <m:e>
                        <m:r>
                          <a:rPr lang="en-US" altLang="zh-CN" sz="1600" b="0" i="1" kern="0" smtClean="0">
                            <a:solidFill>
                              <a:prstClr val="black"/>
                            </a:solidFill>
                            <a:latin typeface="Cambria Math" panose="02040503050406030204" pitchFamily="18" charset="0"/>
                            <a:ea typeface="Cambria Math" panose="02040503050406030204" pitchFamily="18" charset="0"/>
                          </a:rPr>
                          <m:t>ℱ</m:t>
                        </m:r>
                      </m:e>
                      <m:sub>
                        <m:r>
                          <a:rPr lang="en-US" altLang="zh-CN" sz="1600" b="0" i="1" kern="0">
                            <a:solidFill>
                              <a:prstClr val="black"/>
                            </a:solidFill>
                            <a:latin typeface="Cambria Math" panose="02040503050406030204" pitchFamily="18" charset="0"/>
                          </a:rPr>
                          <m:t>𝐴𝑆</m:t>
                        </m:r>
                      </m:sub>
                    </m:sSub>
                  </m:oMath>
                </a14:m>
                <a:r>
                  <a:rPr lang="en-US" altLang="zh-CN" sz="1600" i="1" kern="0" dirty="0">
                    <a:solidFill>
                      <a:prstClr val="black"/>
                    </a:solidFill>
                    <a:latin typeface="Baskerville" panose="02020502070401020303" pitchFamily="18" charset="0"/>
                    <a:ea typeface="Baskerville" panose="02020502070401020303" pitchFamily="18" charset="0"/>
                  </a:rPr>
                  <a:t> </a:t>
                </a:r>
                <a:endParaRPr lang="en-US" sz="1600" i="1" kern="0" dirty="0">
                  <a:solidFill>
                    <a:prstClr val="black"/>
                  </a:solidFill>
                  <a:latin typeface="Baskerville" panose="02020502070401020303" pitchFamily="18" charset="0"/>
                  <a:ea typeface="Baskerville" panose="02020502070401020303" pitchFamily="18" charset="0"/>
                </a:endParaRPr>
              </a:p>
            </p:txBody>
          </p:sp>
        </mc:Choice>
        <mc:Fallback xmlns="">
          <p:sp>
            <p:nvSpPr>
              <p:cNvPr id="10" name="Rectangle 9">
                <a:extLst>
                  <a:ext uri="{FF2B5EF4-FFF2-40B4-BE49-F238E27FC236}">
                    <a16:creationId xmlns:a16="http://schemas.microsoft.com/office/drawing/2014/main" id="{FEC44F82-8674-E543-B76F-97046F66FCD6}"/>
                  </a:ext>
                </a:extLst>
              </p:cNvPr>
              <p:cNvSpPr>
                <a:spLocks noRot="1" noChangeAspect="1" noMove="1" noResize="1" noEditPoints="1" noAdjustHandles="1" noChangeArrowheads="1" noChangeShapeType="1" noTextEdit="1"/>
              </p:cNvSpPr>
              <p:nvPr/>
            </p:nvSpPr>
            <p:spPr>
              <a:xfrm>
                <a:off x="5679717" y="5725750"/>
                <a:ext cx="1731629" cy="338554"/>
              </a:xfrm>
              <a:prstGeom prst="rect">
                <a:avLst/>
              </a:prstGeom>
              <a:blipFill>
                <a:blip r:embed="rId4"/>
                <a:stretch>
                  <a:fillRect l="-1460" t="-3571" b="-21429"/>
                </a:stretch>
              </a:blipFill>
            </p:spPr>
            <p:txBody>
              <a:bodyPr/>
              <a:lstStyle/>
              <a:p>
                <a:r>
                  <a:rPr lang="en-DE">
                    <a:noFill/>
                  </a:rPr>
                  <a:t> </a:t>
                </a:r>
              </a:p>
            </p:txBody>
          </p:sp>
        </mc:Fallback>
      </mc:AlternateContent>
      <p:grpSp>
        <p:nvGrpSpPr>
          <p:cNvPr id="46" name="Group 45">
            <a:extLst>
              <a:ext uri="{FF2B5EF4-FFF2-40B4-BE49-F238E27FC236}">
                <a16:creationId xmlns:a16="http://schemas.microsoft.com/office/drawing/2014/main" id="{660F2A0B-F855-8B42-B618-247388C753AA}"/>
              </a:ext>
            </a:extLst>
          </p:cNvPr>
          <p:cNvGrpSpPr/>
          <p:nvPr/>
        </p:nvGrpSpPr>
        <p:grpSpPr>
          <a:xfrm>
            <a:off x="7640395" y="4005077"/>
            <a:ext cx="773483" cy="1112914"/>
            <a:chOff x="7640395" y="3802402"/>
            <a:chExt cx="773483" cy="1112914"/>
          </a:xfrm>
        </p:grpSpPr>
        <p:sp>
          <p:nvSpPr>
            <p:cNvPr id="8" name="Rectangle 7">
              <a:extLst>
                <a:ext uri="{FF2B5EF4-FFF2-40B4-BE49-F238E27FC236}">
                  <a16:creationId xmlns:a16="http://schemas.microsoft.com/office/drawing/2014/main" id="{D8928BAE-8628-AF4B-B06E-B96D41D9F225}"/>
                </a:ext>
              </a:extLst>
            </p:cNvPr>
            <p:cNvSpPr/>
            <p:nvPr/>
          </p:nvSpPr>
          <p:spPr>
            <a:xfrm>
              <a:off x="7717591" y="4576762"/>
              <a:ext cx="614271" cy="338554"/>
            </a:xfrm>
            <a:prstGeom prst="rect">
              <a:avLst/>
            </a:prstGeom>
          </p:spPr>
          <p:txBody>
            <a:bodyPr wrap="none">
              <a:spAutoFit/>
            </a:bodyPr>
            <a:lstStyle/>
            <a:p>
              <a:pPr lvl="0" algn="ctr">
                <a:defRPr/>
              </a:pPr>
              <a:r>
                <a:rPr lang="en-US" altLang="zh-CN" sz="1600" kern="0" dirty="0">
                  <a:solidFill>
                    <a:prstClr val="black"/>
                  </a:solidFill>
                  <a:latin typeface="Baskerville" panose="02020502070401020303" pitchFamily="18" charset="0"/>
                  <a:ea typeface="Baskerville" panose="02020502070401020303" pitchFamily="18" charset="0"/>
                </a:rPr>
                <a:t>MLP</a:t>
              </a:r>
              <a:endParaRPr lang="en-US" sz="1600" kern="0" baseline="-25000" dirty="0">
                <a:solidFill>
                  <a:prstClr val="black"/>
                </a:solidFill>
                <a:latin typeface="Baskerville" panose="02020502070401020303" pitchFamily="18" charset="0"/>
                <a:ea typeface="Baskerville" panose="02020502070401020303" pitchFamily="18" charset="0"/>
              </a:endParaRPr>
            </a:p>
          </p:txBody>
        </p:sp>
        <p:sp>
          <p:nvSpPr>
            <p:cNvPr id="11" name="Rectangle 10">
              <a:extLst>
                <a:ext uri="{FF2B5EF4-FFF2-40B4-BE49-F238E27FC236}">
                  <a16:creationId xmlns:a16="http://schemas.microsoft.com/office/drawing/2014/main" id="{98B44E71-CCBA-144E-8B23-DEC46FBF5E9D}"/>
                </a:ext>
              </a:extLst>
            </p:cNvPr>
            <p:cNvSpPr/>
            <p:nvPr/>
          </p:nvSpPr>
          <p:spPr>
            <a:xfrm>
              <a:off x="7640395" y="3802402"/>
              <a:ext cx="773483" cy="831420"/>
            </a:xfrm>
            <a:prstGeom prst="rect">
              <a:avLst/>
            </a:prstGeom>
            <a:solidFill>
              <a:schemeClr val="accent6">
                <a:lumMod val="20000"/>
                <a:lumOff val="80000"/>
              </a:schemeClr>
            </a:solidFill>
            <a:ln w="12700" cap="flat" cmpd="sng" algn="ctr">
              <a:solidFill>
                <a:srgbClr val="002060"/>
              </a:solidFill>
              <a:prstDash val="solid"/>
            </a:ln>
            <a:effectLst/>
          </p:spPr>
          <p:txBody>
            <a:bodyPr rtlCol="0" anchor="ctr"/>
            <a:lstStyle/>
            <a:p>
              <a:pPr algn="ctr" defTabSz="1935672">
                <a:defRPr/>
              </a:pPr>
              <a:endParaRPr lang="en-US" sz="1600" kern="0">
                <a:solidFill>
                  <a:prstClr val="white"/>
                </a:solidFill>
                <a:latin typeface="Baskerville" panose="02020502070401020303" pitchFamily="18" charset="0"/>
                <a:ea typeface="Baskerville" panose="02020502070401020303" pitchFamily="18" charset="0"/>
              </a:endParaRPr>
            </a:p>
          </p:txBody>
        </p:sp>
        <p:sp>
          <p:nvSpPr>
            <p:cNvPr id="12" name="Rectangle 11">
              <a:extLst>
                <a:ext uri="{FF2B5EF4-FFF2-40B4-BE49-F238E27FC236}">
                  <a16:creationId xmlns:a16="http://schemas.microsoft.com/office/drawing/2014/main" id="{7C14619E-A94C-6243-BAA4-B1C147F04AF5}"/>
                </a:ext>
              </a:extLst>
            </p:cNvPr>
            <p:cNvSpPr/>
            <p:nvPr/>
          </p:nvSpPr>
          <p:spPr>
            <a:xfrm>
              <a:off x="7683548" y="3942980"/>
              <a:ext cx="90708" cy="551150"/>
            </a:xfrm>
            <a:prstGeom prst="rect">
              <a:avLst/>
            </a:prstGeom>
            <a:solidFill>
              <a:srgbClr val="1F497D">
                <a:lumMod val="40000"/>
                <a:lumOff val="60000"/>
              </a:srgbClr>
            </a:solidFill>
            <a:ln w="25400" cap="flat" cmpd="sng" algn="ctr">
              <a:noFill/>
              <a:prstDash val="solid"/>
            </a:ln>
            <a:effectLst/>
          </p:spPr>
          <p:txBody>
            <a:bodyPr rtlCol="0" anchor="ctr"/>
            <a:lstStyle/>
            <a:p>
              <a:pPr algn="ctr" defTabSz="1935672">
                <a:defRPr/>
              </a:pPr>
              <a:endParaRPr lang="en-US" sz="1600" kern="0">
                <a:solidFill>
                  <a:prstClr val="white"/>
                </a:solidFill>
                <a:latin typeface="Baskerville" panose="02020502070401020303" pitchFamily="18" charset="0"/>
                <a:ea typeface="Baskerville" panose="02020502070401020303" pitchFamily="18" charset="0"/>
              </a:endParaRPr>
            </a:p>
          </p:txBody>
        </p:sp>
        <p:sp>
          <p:nvSpPr>
            <p:cNvPr id="13" name="Rectangle 12">
              <a:extLst>
                <a:ext uri="{FF2B5EF4-FFF2-40B4-BE49-F238E27FC236}">
                  <a16:creationId xmlns:a16="http://schemas.microsoft.com/office/drawing/2014/main" id="{59F60BD8-58BB-4644-A2AC-DA5D28719413}"/>
                </a:ext>
              </a:extLst>
            </p:cNvPr>
            <p:cNvSpPr/>
            <p:nvPr/>
          </p:nvSpPr>
          <p:spPr>
            <a:xfrm>
              <a:off x="7882324" y="3829254"/>
              <a:ext cx="90708" cy="778603"/>
            </a:xfrm>
            <a:prstGeom prst="rect">
              <a:avLst/>
            </a:prstGeom>
            <a:solidFill>
              <a:srgbClr val="1F497D">
                <a:lumMod val="40000"/>
                <a:lumOff val="60000"/>
              </a:srgbClr>
            </a:solidFill>
            <a:ln w="25400" cap="flat" cmpd="sng" algn="ctr">
              <a:noFill/>
              <a:prstDash val="solid"/>
            </a:ln>
            <a:effectLst/>
          </p:spPr>
          <p:txBody>
            <a:bodyPr rtlCol="0" anchor="ctr"/>
            <a:lstStyle/>
            <a:p>
              <a:pPr algn="ctr" defTabSz="1935672">
                <a:defRPr/>
              </a:pPr>
              <a:endParaRPr lang="en-US" sz="1600" kern="0">
                <a:solidFill>
                  <a:prstClr val="white"/>
                </a:solidFill>
                <a:latin typeface="Baskerville" panose="02020502070401020303" pitchFamily="18" charset="0"/>
                <a:ea typeface="Baskerville" panose="02020502070401020303" pitchFamily="18" charset="0"/>
              </a:endParaRPr>
            </a:p>
          </p:txBody>
        </p:sp>
        <p:sp>
          <p:nvSpPr>
            <p:cNvPr id="14" name="Rectangle 13">
              <a:extLst>
                <a:ext uri="{FF2B5EF4-FFF2-40B4-BE49-F238E27FC236}">
                  <a16:creationId xmlns:a16="http://schemas.microsoft.com/office/drawing/2014/main" id="{B1F5573F-D879-7642-9528-03F445C3E682}"/>
                </a:ext>
              </a:extLst>
            </p:cNvPr>
            <p:cNvSpPr/>
            <p:nvPr/>
          </p:nvSpPr>
          <p:spPr>
            <a:xfrm>
              <a:off x="8081100" y="3942980"/>
              <a:ext cx="90708" cy="551150"/>
            </a:xfrm>
            <a:prstGeom prst="rect">
              <a:avLst/>
            </a:prstGeom>
            <a:solidFill>
              <a:srgbClr val="1F497D">
                <a:lumMod val="40000"/>
                <a:lumOff val="60000"/>
              </a:srgbClr>
            </a:solidFill>
            <a:ln w="25400" cap="flat" cmpd="sng" algn="ctr">
              <a:noFill/>
              <a:prstDash val="solid"/>
            </a:ln>
            <a:effectLst/>
          </p:spPr>
          <p:txBody>
            <a:bodyPr rtlCol="0" anchor="ctr"/>
            <a:lstStyle/>
            <a:p>
              <a:pPr algn="ctr" defTabSz="1935672">
                <a:defRPr/>
              </a:pPr>
              <a:endParaRPr lang="en-US" sz="1600" kern="0">
                <a:solidFill>
                  <a:prstClr val="white"/>
                </a:solidFill>
                <a:latin typeface="Baskerville" panose="02020502070401020303" pitchFamily="18" charset="0"/>
                <a:ea typeface="Baskerville" panose="02020502070401020303" pitchFamily="18" charset="0"/>
              </a:endParaRPr>
            </a:p>
          </p:txBody>
        </p:sp>
        <p:sp>
          <p:nvSpPr>
            <p:cNvPr id="15" name="Rectangle 14">
              <a:extLst>
                <a:ext uri="{FF2B5EF4-FFF2-40B4-BE49-F238E27FC236}">
                  <a16:creationId xmlns:a16="http://schemas.microsoft.com/office/drawing/2014/main" id="{77D027D3-8EC2-FB40-8CA8-0BEFC2E374B8}"/>
                </a:ext>
              </a:extLst>
            </p:cNvPr>
            <p:cNvSpPr/>
            <p:nvPr/>
          </p:nvSpPr>
          <p:spPr>
            <a:xfrm>
              <a:off x="8279875" y="4061084"/>
              <a:ext cx="90708" cy="314943"/>
            </a:xfrm>
            <a:prstGeom prst="rect">
              <a:avLst/>
            </a:prstGeom>
            <a:solidFill>
              <a:srgbClr val="1F497D">
                <a:lumMod val="40000"/>
                <a:lumOff val="60000"/>
              </a:srgbClr>
            </a:solidFill>
            <a:ln w="25400" cap="flat" cmpd="sng" algn="ctr">
              <a:noFill/>
              <a:prstDash val="solid"/>
            </a:ln>
            <a:effectLst/>
          </p:spPr>
          <p:txBody>
            <a:bodyPr rtlCol="0" anchor="ctr"/>
            <a:lstStyle/>
            <a:p>
              <a:pPr algn="ctr" defTabSz="1935672">
                <a:defRPr/>
              </a:pPr>
              <a:endParaRPr lang="en-US" sz="1600" kern="0">
                <a:solidFill>
                  <a:prstClr val="white"/>
                </a:solidFill>
                <a:latin typeface="Baskerville" panose="02020502070401020303" pitchFamily="18" charset="0"/>
                <a:ea typeface="Baskerville" panose="02020502070401020303" pitchFamily="18" charset="0"/>
              </a:endParaRPr>
            </a:p>
          </p:txBody>
        </p:sp>
        <p:cxnSp>
          <p:nvCxnSpPr>
            <p:cNvPr id="16" name="Straight Connector 15">
              <a:extLst>
                <a:ext uri="{FF2B5EF4-FFF2-40B4-BE49-F238E27FC236}">
                  <a16:creationId xmlns:a16="http://schemas.microsoft.com/office/drawing/2014/main" id="{B96F4E7F-8B58-6449-8F03-39FB68B87D1C}"/>
                </a:ext>
              </a:extLst>
            </p:cNvPr>
            <p:cNvCxnSpPr>
              <a:cxnSpLocks/>
              <a:stCxn id="12" idx="3"/>
              <a:endCxn id="13" idx="1"/>
            </p:cNvCxnSpPr>
            <p:nvPr/>
          </p:nvCxnSpPr>
          <p:spPr>
            <a:xfrm>
              <a:off x="7774256" y="4218555"/>
              <a:ext cx="108068" cy="1"/>
            </a:xfrm>
            <a:prstGeom prst="line">
              <a:avLst/>
            </a:prstGeom>
            <a:noFill/>
            <a:ln w="28575" cap="flat" cmpd="sng" algn="ctr">
              <a:solidFill>
                <a:srgbClr val="8EB4E3"/>
              </a:solidFill>
              <a:prstDash val="solid"/>
              <a:headEnd type="none" w="med" len="med"/>
              <a:tailEnd type="triangle" w="sm" len="med"/>
            </a:ln>
            <a:effectLst/>
          </p:spPr>
        </p:cxnSp>
        <p:cxnSp>
          <p:nvCxnSpPr>
            <p:cNvPr id="17" name="Straight Connector 16">
              <a:extLst>
                <a:ext uri="{FF2B5EF4-FFF2-40B4-BE49-F238E27FC236}">
                  <a16:creationId xmlns:a16="http://schemas.microsoft.com/office/drawing/2014/main" id="{DDBF479B-8BB3-454F-AB74-4CF1077DB9E4}"/>
                </a:ext>
              </a:extLst>
            </p:cNvPr>
            <p:cNvCxnSpPr>
              <a:cxnSpLocks/>
              <a:stCxn id="13" idx="3"/>
              <a:endCxn id="14" idx="1"/>
            </p:cNvCxnSpPr>
            <p:nvPr/>
          </p:nvCxnSpPr>
          <p:spPr>
            <a:xfrm flipV="1">
              <a:off x="7973032" y="4218555"/>
              <a:ext cx="108068" cy="1"/>
            </a:xfrm>
            <a:prstGeom prst="line">
              <a:avLst/>
            </a:prstGeom>
            <a:noFill/>
            <a:ln w="28575" cap="flat" cmpd="sng" algn="ctr">
              <a:solidFill>
                <a:srgbClr val="8EB4E3"/>
              </a:solidFill>
              <a:prstDash val="solid"/>
              <a:headEnd type="none" w="med" len="med"/>
              <a:tailEnd type="triangle" w="sm" len="med"/>
            </a:ln>
            <a:effectLst/>
          </p:spPr>
        </p:cxnSp>
        <p:cxnSp>
          <p:nvCxnSpPr>
            <p:cNvPr id="18" name="Straight Connector 17">
              <a:extLst>
                <a:ext uri="{FF2B5EF4-FFF2-40B4-BE49-F238E27FC236}">
                  <a16:creationId xmlns:a16="http://schemas.microsoft.com/office/drawing/2014/main" id="{677F809E-231D-5342-BCCD-BA5E39F6125E}"/>
                </a:ext>
              </a:extLst>
            </p:cNvPr>
            <p:cNvCxnSpPr>
              <a:cxnSpLocks/>
              <a:stCxn id="14" idx="3"/>
              <a:endCxn id="15" idx="1"/>
            </p:cNvCxnSpPr>
            <p:nvPr/>
          </p:nvCxnSpPr>
          <p:spPr>
            <a:xfrm>
              <a:off x="8171808" y="4218555"/>
              <a:ext cx="108067" cy="1"/>
            </a:xfrm>
            <a:prstGeom prst="line">
              <a:avLst/>
            </a:prstGeom>
            <a:noFill/>
            <a:ln w="28575" cap="flat" cmpd="sng" algn="ctr">
              <a:solidFill>
                <a:srgbClr val="8EB4E3"/>
              </a:solidFill>
              <a:prstDash val="solid"/>
              <a:headEnd type="none" w="med" len="med"/>
              <a:tailEnd type="triangle" w="sm" len="med"/>
            </a:ln>
            <a:effectLst/>
          </p:spPr>
        </p:cxnSp>
      </p:grpSp>
      <p:grpSp>
        <p:nvGrpSpPr>
          <p:cNvPr id="21" name="Group 20">
            <a:extLst>
              <a:ext uri="{FF2B5EF4-FFF2-40B4-BE49-F238E27FC236}">
                <a16:creationId xmlns:a16="http://schemas.microsoft.com/office/drawing/2014/main" id="{01A3E452-3067-3446-81C8-CCF35E322E16}"/>
              </a:ext>
            </a:extLst>
          </p:cNvPr>
          <p:cNvGrpSpPr/>
          <p:nvPr/>
        </p:nvGrpSpPr>
        <p:grpSpPr>
          <a:xfrm>
            <a:off x="3108728" y="4965246"/>
            <a:ext cx="624246" cy="798622"/>
            <a:chOff x="443283" y="1345895"/>
            <a:chExt cx="624246" cy="798622"/>
          </a:xfrm>
        </p:grpSpPr>
        <p:sp>
          <p:nvSpPr>
            <p:cNvPr id="22" name="Rectangle 21">
              <a:extLst>
                <a:ext uri="{FF2B5EF4-FFF2-40B4-BE49-F238E27FC236}">
                  <a16:creationId xmlns:a16="http://schemas.microsoft.com/office/drawing/2014/main" id="{291A23F4-CA22-6F46-A6CB-7EF654D04778}"/>
                </a:ext>
              </a:extLst>
            </p:cNvPr>
            <p:cNvSpPr/>
            <p:nvPr/>
          </p:nvSpPr>
          <p:spPr>
            <a:xfrm>
              <a:off x="443283" y="1345895"/>
              <a:ext cx="624246" cy="71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a:p>
          </p:txBody>
        </p:sp>
        <p:grpSp>
          <p:nvGrpSpPr>
            <p:cNvPr id="23" name="Group 22">
              <a:extLst>
                <a:ext uri="{FF2B5EF4-FFF2-40B4-BE49-F238E27FC236}">
                  <a16:creationId xmlns:a16="http://schemas.microsoft.com/office/drawing/2014/main" id="{E70DA8D8-2ECB-0041-92CD-38513FAFCA31}"/>
                </a:ext>
              </a:extLst>
            </p:cNvPr>
            <p:cNvGrpSpPr/>
            <p:nvPr/>
          </p:nvGrpSpPr>
          <p:grpSpPr>
            <a:xfrm>
              <a:off x="468377" y="1458508"/>
              <a:ext cx="565600" cy="686009"/>
              <a:chOff x="11148239" y="3585584"/>
              <a:chExt cx="572497" cy="782497"/>
            </a:xfrm>
          </p:grpSpPr>
          <p:grpSp>
            <p:nvGrpSpPr>
              <p:cNvPr id="24" name="Group 23">
                <a:extLst>
                  <a:ext uri="{FF2B5EF4-FFF2-40B4-BE49-F238E27FC236}">
                    <a16:creationId xmlns:a16="http://schemas.microsoft.com/office/drawing/2014/main" id="{1B27B949-83A6-6F45-8239-99D21608B58A}"/>
                  </a:ext>
                </a:extLst>
              </p:cNvPr>
              <p:cNvGrpSpPr/>
              <p:nvPr/>
            </p:nvGrpSpPr>
            <p:grpSpPr>
              <a:xfrm>
                <a:off x="11188067" y="3585584"/>
                <a:ext cx="532669" cy="563871"/>
                <a:chOff x="764286" y="4617511"/>
                <a:chExt cx="1258213" cy="1021753"/>
              </a:xfrm>
            </p:grpSpPr>
            <p:sp>
              <p:nvSpPr>
                <p:cNvPr id="26" name="Oval 25">
                  <a:extLst>
                    <a:ext uri="{FF2B5EF4-FFF2-40B4-BE49-F238E27FC236}">
                      <a16:creationId xmlns:a16="http://schemas.microsoft.com/office/drawing/2014/main" id="{9925E5C8-4F1D-A148-BEA1-B316F73288A0}"/>
                    </a:ext>
                  </a:extLst>
                </p:cNvPr>
                <p:cNvSpPr/>
                <p:nvPr/>
              </p:nvSpPr>
              <p:spPr>
                <a:xfrm>
                  <a:off x="764286" y="5147894"/>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27" name="Oval 26">
                  <a:extLst>
                    <a:ext uri="{FF2B5EF4-FFF2-40B4-BE49-F238E27FC236}">
                      <a16:creationId xmlns:a16="http://schemas.microsoft.com/office/drawing/2014/main" id="{7590E3F9-DA3D-2B4D-9E3E-61E7A7578B67}"/>
                    </a:ext>
                  </a:extLst>
                </p:cNvPr>
                <p:cNvSpPr/>
                <p:nvPr/>
              </p:nvSpPr>
              <p:spPr>
                <a:xfrm>
                  <a:off x="1590451" y="4617511"/>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28" name="Oval 27">
                  <a:extLst>
                    <a:ext uri="{FF2B5EF4-FFF2-40B4-BE49-F238E27FC236}">
                      <a16:creationId xmlns:a16="http://schemas.microsoft.com/office/drawing/2014/main" id="{9E00B510-68A9-B641-A9F2-7BF24D78A462}"/>
                    </a:ext>
                  </a:extLst>
                </p:cNvPr>
                <p:cNvSpPr/>
                <p:nvPr/>
              </p:nvSpPr>
              <p:spPr>
                <a:xfrm>
                  <a:off x="1302419" y="5017461"/>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29" name="Oval 28">
                  <a:extLst>
                    <a:ext uri="{FF2B5EF4-FFF2-40B4-BE49-F238E27FC236}">
                      <a16:creationId xmlns:a16="http://schemas.microsoft.com/office/drawing/2014/main" id="{FDE6B466-4FCA-8348-816A-C90994AD70C6}"/>
                    </a:ext>
                  </a:extLst>
                </p:cNvPr>
                <p:cNvSpPr/>
                <p:nvPr/>
              </p:nvSpPr>
              <p:spPr>
                <a:xfrm>
                  <a:off x="1734467" y="5351232"/>
                  <a:ext cx="288032" cy="2880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30" name="Straight Connector 29">
                  <a:extLst>
                    <a:ext uri="{FF2B5EF4-FFF2-40B4-BE49-F238E27FC236}">
                      <a16:creationId xmlns:a16="http://schemas.microsoft.com/office/drawing/2014/main" id="{212E0A1D-59E1-AF4C-90CA-49801F4B8727}"/>
                    </a:ext>
                  </a:extLst>
                </p:cNvPr>
                <p:cNvCxnSpPr>
                  <a:cxnSpLocks/>
                  <a:stCxn id="28" idx="2"/>
                  <a:endCxn id="26" idx="6"/>
                </p:cNvCxnSpPr>
                <p:nvPr/>
              </p:nvCxnSpPr>
              <p:spPr>
                <a:xfrm flipH="1">
                  <a:off x="1052319" y="5161477"/>
                  <a:ext cx="250099" cy="13043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EB33891-9FFC-6443-9F29-F9D4D1D67D07}"/>
                    </a:ext>
                  </a:extLst>
                </p:cNvPr>
                <p:cNvCxnSpPr>
                  <a:cxnSpLocks/>
                  <a:stCxn id="29" idx="2"/>
                  <a:endCxn id="26" idx="5"/>
                </p:cNvCxnSpPr>
                <p:nvPr/>
              </p:nvCxnSpPr>
              <p:spPr>
                <a:xfrm flipH="1" flipV="1">
                  <a:off x="1010135" y="5393744"/>
                  <a:ext cx="724333" cy="10150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F0F12F5-3051-6746-B203-50CF138ABD53}"/>
                    </a:ext>
                  </a:extLst>
                </p:cNvPr>
                <p:cNvCxnSpPr>
                  <a:cxnSpLocks/>
                  <a:stCxn id="27" idx="5"/>
                  <a:endCxn id="29" idx="0"/>
                </p:cNvCxnSpPr>
                <p:nvPr/>
              </p:nvCxnSpPr>
              <p:spPr>
                <a:xfrm>
                  <a:off x="1836302" y="4863362"/>
                  <a:ext cx="42181" cy="4878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4CEDCA-BEE0-7849-85F6-776C76315FD2}"/>
                    </a:ext>
                  </a:extLst>
                </p:cNvPr>
                <p:cNvCxnSpPr>
                  <a:cxnSpLocks/>
                  <a:stCxn id="28" idx="5"/>
                  <a:endCxn id="29" idx="1"/>
                </p:cNvCxnSpPr>
                <p:nvPr/>
              </p:nvCxnSpPr>
              <p:spPr>
                <a:xfrm>
                  <a:off x="1548271" y="5263311"/>
                  <a:ext cx="228378" cy="1301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C07CA6C-F5D6-7E47-A3F2-E8C1EAAE9B3F}"/>
                    </a:ext>
                  </a:extLst>
                </p:cNvPr>
                <p:cNvCxnSpPr>
                  <a:cxnSpLocks/>
                  <a:stCxn id="28" idx="7"/>
                  <a:endCxn id="27" idx="3"/>
                </p:cNvCxnSpPr>
                <p:nvPr/>
              </p:nvCxnSpPr>
              <p:spPr>
                <a:xfrm flipV="1">
                  <a:off x="1548270" y="4863362"/>
                  <a:ext cx="84362" cy="1962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0AE5C6AC-1018-504A-BA92-B3B8D513D039}"/>
                      </a:ext>
                    </a:extLst>
                  </p:cNvPr>
                  <p:cNvSpPr/>
                  <p:nvPr/>
                </p:nvSpPr>
                <p:spPr>
                  <a:xfrm>
                    <a:off x="11148239" y="3981911"/>
                    <a:ext cx="493319" cy="3861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zh-CN" altLang="en-US" sz="1600" i="1">
                                  <a:latin typeface="Cambria Math" panose="02040503050406030204" pitchFamily="18" charset="0"/>
                                </a:rPr>
                                <m:t> </m:t>
                              </m:r>
                              <m:r>
                                <a:rPr lang="en-US" sz="1600" i="1">
                                  <a:latin typeface="Cambria Math" panose="02040503050406030204" pitchFamily="18" charset="0"/>
                                  <a:ea typeface="Cambria Math" panose="02040503050406030204" pitchFamily="18" charset="0"/>
                                </a:rPr>
                                <m:t>𝒢</m:t>
                              </m:r>
                            </m:e>
                            <m:sub>
                              <m:r>
                                <m:rPr>
                                  <m:sty m:val="p"/>
                                </m:rPr>
                                <a:rPr lang="en-US" sz="1600" i="1">
                                  <a:latin typeface="Cambria Math" panose="02040503050406030204" pitchFamily="18" charset="0"/>
                                  <a:ea typeface="Cambria Math" panose="02040503050406030204" pitchFamily="18" charset="0"/>
                                </a:rPr>
                                <m:t>S</m:t>
                              </m:r>
                            </m:sub>
                          </m:sSub>
                        </m:oMath>
                      </m:oMathPara>
                    </a14:m>
                    <a:endParaRPr lang="en-DE" sz="1600" i="1" dirty="0">
                      <a:latin typeface="Baskerville" panose="02020502070401020303" pitchFamily="18" charset="0"/>
                      <a:ea typeface="Baskerville" panose="02020502070401020303" pitchFamily="18" charset="0"/>
                    </a:endParaRPr>
                  </a:p>
                </p:txBody>
              </p:sp>
            </mc:Choice>
            <mc:Fallback xmlns="">
              <p:sp>
                <p:nvSpPr>
                  <p:cNvPr id="63" name="Rectangle 62">
                    <a:extLst>
                      <a:ext uri="{FF2B5EF4-FFF2-40B4-BE49-F238E27FC236}">
                        <a16:creationId xmlns:a16="http://schemas.microsoft.com/office/drawing/2014/main" id="{4B91797A-D9EC-5147-9FCB-BF7CF12FAD47}"/>
                      </a:ext>
                    </a:extLst>
                  </p:cNvPr>
                  <p:cNvSpPr>
                    <a:spLocks noRot="1" noChangeAspect="1" noMove="1" noResize="1" noEditPoints="1" noAdjustHandles="1" noChangeArrowheads="1" noChangeShapeType="1" noTextEdit="1"/>
                  </p:cNvSpPr>
                  <p:nvPr/>
                </p:nvSpPr>
                <p:spPr>
                  <a:xfrm>
                    <a:off x="11148239" y="3981911"/>
                    <a:ext cx="493319" cy="386170"/>
                  </a:xfrm>
                  <a:prstGeom prst="rect">
                    <a:avLst/>
                  </a:prstGeom>
                  <a:blipFill>
                    <a:blip r:embed="rId7"/>
                    <a:stretch>
                      <a:fillRect b="-10714"/>
                    </a:stretch>
                  </a:blipFill>
                </p:spPr>
                <p:txBody>
                  <a:bodyPr/>
                  <a:lstStyle/>
                  <a:p>
                    <a:r>
                      <a:rPr lang="en-DE">
                        <a:noFill/>
                      </a:rPr>
                      <a:t> </a:t>
                    </a:r>
                  </a:p>
                </p:txBody>
              </p:sp>
            </mc:Fallback>
          </mc:AlternateContent>
        </p:grpSp>
      </p:grpSp>
      <p:grpSp>
        <p:nvGrpSpPr>
          <p:cNvPr id="35" name="Group 34">
            <a:extLst>
              <a:ext uri="{FF2B5EF4-FFF2-40B4-BE49-F238E27FC236}">
                <a16:creationId xmlns:a16="http://schemas.microsoft.com/office/drawing/2014/main" id="{803573EA-06E0-9E40-BE92-B1AB56F2A315}"/>
              </a:ext>
            </a:extLst>
          </p:cNvPr>
          <p:cNvGrpSpPr/>
          <p:nvPr/>
        </p:nvGrpSpPr>
        <p:grpSpPr>
          <a:xfrm>
            <a:off x="5696483" y="4223834"/>
            <a:ext cx="527931" cy="404584"/>
            <a:chOff x="3746410" y="536148"/>
            <a:chExt cx="527931" cy="404584"/>
          </a:xfrm>
          <a:effectLst>
            <a:outerShdw blurRad="63500" sx="102000" sy="102000" algn="ctr" rotWithShape="0">
              <a:prstClr val="black">
                <a:alpha val="40000"/>
              </a:prstClr>
            </a:outerShdw>
          </a:effectLst>
        </p:grpSpPr>
        <p:sp>
          <p:nvSpPr>
            <p:cNvPr id="36" name="Oval 35">
              <a:extLst>
                <a:ext uri="{FF2B5EF4-FFF2-40B4-BE49-F238E27FC236}">
                  <a16:creationId xmlns:a16="http://schemas.microsoft.com/office/drawing/2014/main" id="{6B947D16-E861-774E-AA50-52BE8A5EA04F}"/>
                </a:ext>
              </a:extLst>
            </p:cNvPr>
            <p:cNvSpPr/>
            <p:nvPr/>
          </p:nvSpPr>
          <p:spPr>
            <a:xfrm>
              <a:off x="3805281" y="536148"/>
              <a:ext cx="402772" cy="404584"/>
            </a:xfrm>
            <a:prstGeom prst="ellipse">
              <a:avLst/>
            </a:prstGeom>
            <a:solidFill>
              <a:schemeClr val="accent4">
                <a:lumMod val="60000"/>
                <a:lumOff val="40000"/>
              </a:schemeClr>
            </a:solidFill>
            <a:ln w="28575">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sz="1600" dirty="0">
                <a:solidFill>
                  <a:schemeClr val="tx1"/>
                </a:solidFill>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08A79B18-368A-674A-9FDE-3662B3EDE7A4}"/>
                    </a:ext>
                  </a:extLst>
                </p:cNvPr>
                <p:cNvSpPr/>
                <p:nvPr/>
              </p:nvSpPr>
              <p:spPr>
                <a:xfrm>
                  <a:off x="3746410" y="563824"/>
                  <a:ext cx="527931"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DE" sz="1600">
                            <a:latin typeface="Cambria Math" panose="02040503050406030204" pitchFamily="18" charset="0"/>
                            <a:ea typeface="Cambria Math" panose="02040503050406030204" pitchFamily="18" charset="0"/>
                          </a:rPr>
                          <m:t>⊕</m:t>
                        </m:r>
                      </m:oMath>
                    </m:oMathPara>
                  </a14:m>
                  <a:endParaRPr lang="en-DE" sz="1600" dirty="0">
                    <a:latin typeface="Baskerville" panose="02020502070401020303" pitchFamily="18" charset="0"/>
                    <a:ea typeface="Baskerville" panose="02020502070401020303" pitchFamily="18" charset="0"/>
                  </a:endParaRPr>
                </a:p>
              </p:txBody>
            </p:sp>
          </mc:Choice>
          <mc:Fallback xmlns="">
            <p:sp>
              <p:nvSpPr>
                <p:cNvPr id="138" name="Rectangle 137">
                  <a:extLst>
                    <a:ext uri="{FF2B5EF4-FFF2-40B4-BE49-F238E27FC236}">
                      <a16:creationId xmlns:a16="http://schemas.microsoft.com/office/drawing/2014/main" id="{F8CF75AA-DB1A-7348-8315-42662B896DC3}"/>
                    </a:ext>
                  </a:extLst>
                </p:cNvPr>
                <p:cNvSpPr>
                  <a:spLocks noRot="1" noChangeAspect="1" noMove="1" noResize="1" noEditPoints="1" noAdjustHandles="1" noChangeArrowheads="1" noChangeShapeType="1" noTextEdit="1"/>
                </p:cNvSpPr>
                <p:nvPr/>
              </p:nvSpPr>
              <p:spPr>
                <a:xfrm>
                  <a:off x="3746410" y="563824"/>
                  <a:ext cx="527931" cy="338554"/>
                </a:xfrm>
                <a:prstGeom prst="rect">
                  <a:avLst/>
                </a:prstGeom>
                <a:blipFill>
                  <a:blip r:embed="rId8"/>
                  <a:stretch>
                    <a:fillRect b="-3571"/>
                  </a:stretch>
                </a:blipFill>
              </p:spPr>
              <p:txBody>
                <a:bodyPr/>
                <a:lstStyle/>
                <a:p>
                  <a:r>
                    <a:rPr lang="en-DE">
                      <a:noFill/>
                    </a:rPr>
                    <a:t> </a:t>
                  </a:r>
                </a:p>
              </p:txBody>
            </p:sp>
          </mc:Fallback>
        </mc:AlternateContent>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0EDF7A8-5D7A-1445-A6E3-B1FE324C3073}"/>
                  </a:ext>
                </a:extLst>
              </p:cNvPr>
              <p:cNvSpPr txBox="1"/>
              <p:nvPr/>
            </p:nvSpPr>
            <p:spPr>
              <a:xfrm>
                <a:off x="8647836" y="4095253"/>
                <a:ext cx="743948" cy="58477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1600" smtClean="0">
                          <a:latin typeface="Cambria Math" panose="02040503050406030204" pitchFamily="18" charset="0"/>
                        </a:rPr>
                        <m:t>Is</m:t>
                      </m:r>
                      <m:sSub>
                        <m:sSubPr>
                          <m:ctrlPr>
                            <a:rPr lang="en-US" sz="1600" i="1">
                              <a:latin typeface="Cambria Math" panose="02040503050406030204" pitchFamily="18" charset="0"/>
                            </a:rPr>
                          </m:ctrlPr>
                        </m:sSubPr>
                        <m:e>
                          <m:r>
                            <a:rPr lang="zh-CN" altLang="en-US" sz="1600" b="0" i="1" smtClean="0">
                              <a:latin typeface="Cambria Math" panose="02040503050406030204" pitchFamily="18" charset="0"/>
                            </a:rPr>
                            <m:t> </m:t>
                          </m:r>
                          <m:r>
                            <a:rPr lang="en-US" sz="1600" i="1">
                              <a:latin typeface="Cambria Math" panose="02040503050406030204" pitchFamily="18" charset="0"/>
                              <a:ea typeface="Cambria Math" panose="02040503050406030204" pitchFamily="18" charset="0"/>
                            </a:rPr>
                            <m:t>𝒢</m:t>
                          </m:r>
                        </m:e>
                        <m:sub>
                          <m:r>
                            <m:rPr>
                              <m:sty m:val="p"/>
                            </m:rPr>
                            <a:rPr lang="en-US" sz="1600" i="1" smtClean="0">
                              <a:latin typeface="Cambria Math" panose="02040503050406030204" pitchFamily="18" charset="0"/>
                              <a:ea typeface="Cambria Math" panose="02040503050406030204" pitchFamily="18" charset="0"/>
                            </a:rPr>
                            <m:t>S</m:t>
                          </m:r>
                        </m:sub>
                      </m:sSub>
                    </m:oMath>
                  </m:oMathPara>
                </a14:m>
                <a:endParaRPr lang="en-DE" sz="1600" dirty="0">
                  <a:latin typeface="Baskerville" panose="02020502070401020303" pitchFamily="18" charset="0"/>
                  <a:ea typeface="Baskerville" panose="02020502070401020303" pitchFamily="18" charset="0"/>
                </a:endParaRPr>
              </a:p>
              <a:p>
                <a:r>
                  <a:rPr lang="en-DE" sz="1600" dirty="0">
                    <a:latin typeface="Baskerville" panose="02020502070401020303" pitchFamily="18" charset="0"/>
                    <a:ea typeface="Baskerville" panose="02020502070401020303" pitchFamily="18" charset="0"/>
                  </a:rPr>
                  <a:t>in</a:t>
                </a:r>
                <a14:m>
                  <m:oMath xmlns:m="http://schemas.openxmlformats.org/officeDocument/2006/math">
                    <m:sSub>
                      <m:sSubPr>
                        <m:ctrlPr>
                          <a:rPr lang="en-US" sz="1600" i="1">
                            <a:latin typeface="Cambria Math" panose="02040503050406030204" pitchFamily="18" charset="0"/>
                          </a:rPr>
                        </m:ctrlPr>
                      </m:sSubPr>
                      <m:e>
                        <m:r>
                          <a:rPr lang="zh-CN" altLang="en-US" sz="1600" b="0" i="1" smtClean="0">
                            <a:latin typeface="Cambria Math" panose="02040503050406030204" pitchFamily="18" charset="0"/>
                          </a:rPr>
                          <m:t> </m:t>
                        </m:r>
                        <m:r>
                          <a:rPr lang="en-US" sz="1600" i="1">
                            <a:latin typeface="Cambria Math" panose="02040503050406030204" pitchFamily="18" charset="0"/>
                            <a:ea typeface="Cambria Math" panose="02040503050406030204" pitchFamily="18" charset="0"/>
                          </a:rPr>
                          <m:t>𝒢</m:t>
                        </m:r>
                      </m:e>
                      <m:sub>
                        <m:r>
                          <a:rPr lang="en-US" sz="1600" i="1">
                            <a:latin typeface="Cambria Math" panose="02040503050406030204" pitchFamily="18" charset="0"/>
                          </a:rPr>
                          <m:t>𝑇</m:t>
                        </m:r>
                      </m:sub>
                    </m:sSub>
                  </m:oMath>
                </a14:m>
                <a:r>
                  <a:rPr lang="en-DE" sz="1600" dirty="0">
                    <a:latin typeface="Baskerville" panose="02020502070401020303" pitchFamily="18" charset="0"/>
                    <a:ea typeface="Baskerville" panose="02020502070401020303" pitchFamily="18" charset="0"/>
                  </a:rPr>
                  <a:t>?</a:t>
                </a:r>
              </a:p>
            </p:txBody>
          </p:sp>
        </mc:Choice>
        <mc:Fallback xmlns="">
          <p:sp>
            <p:nvSpPr>
              <p:cNvPr id="6" name="TextBox 5">
                <a:extLst>
                  <a:ext uri="{FF2B5EF4-FFF2-40B4-BE49-F238E27FC236}">
                    <a16:creationId xmlns:a16="http://schemas.microsoft.com/office/drawing/2014/main" id="{F0EDF7A8-5D7A-1445-A6E3-B1FE324C3073}"/>
                  </a:ext>
                </a:extLst>
              </p:cNvPr>
              <p:cNvSpPr txBox="1">
                <a:spLocks noRot="1" noChangeAspect="1" noMove="1" noResize="1" noEditPoints="1" noAdjustHandles="1" noChangeArrowheads="1" noChangeShapeType="1" noTextEdit="1"/>
              </p:cNvSpPr>
              <p:nvPr/>
            </p:nvSpPr>
            <p:spPr>
              <a:xfrm>
                <a:off x="8647836" y="4095253"/>
                <a:ext cx="743948" cy="584775"/>
              </a:xfrm>
              <a:prstGeom prst="rect">
                <a:avLst/>
              </a:prstGeom>
              <a:blipFill>
                <a:blip r:embed="rId9"/>
                <a:stretch>
                  <a:fillRect l="-5085" b="-10638"/>
                </a:stretch>
              </a:blipFill>
            </p:spPr>
            <p:txBody>
              <a:bodyPr/>
              <a:lstStyle/>
              <a:p>
                <a:r>
                  <a:rPr lang="en-DE">
                    <a:noFill/>
                  </a:rPr>
                  <a:t> </a:t>
                </a:r>
              </a:p>
            </p:txBody>
          </p:sp>
        </mc:Fallback>
      </mc:AlternateContent>
      <p:sp>
        <p:nvSpPr>
          <p:cNvPr id="38" name="Right Arrow 37">
            <a:extLst>
              <a:ext uri="{FF2B5EF4-FFF2-40B4-BE49-F238E27FC236}">
                <a16:creationId xmlns:a16="http://schemas.microsoft.com/office/drawing/2014/main" id="{32CC33B7-D3B7-A54F-9C58-0D28230639C0}"/>
              </a:ext>
            </a:extLst>
          </p:cNvPr>
          <p:cNvSpPr/>
          <p:nvPr/>
        </p:nvSpPr>
        <p:spPr>
          <a:xfrm>
            <a:off x="8570490" y="4379082"/>
            <a:ext cx="135081" cy="94089"/>
          </a:xfrm>
          <a:prstGeom prst="rightArrow">
            <a:avLst/>
          </a:prstGeom>
          <a:solidFill>
            <a:srgbClr val="C00000"/>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a:latin typeface="Baskerville" panose="02020502070401020303" pitchFamily="18" charset="0"/>
              <a:ea typeface="Baskerville" panose="02020502070401020303" pitchFamily="18" charset="0"/>
            </a:endParaRPr>
          </a:p>
        </p:txBody>
      </p:sp>
      <p:cxnSp>
        <p:nvCxnSpPr>
          <p:cNvPr id="39" name="Straight Arrow Connector 38">
            <a:extLst>
              <a:ext uri="{FF2B5EF4-FFF2-40B4-BE49-F238E27FC236}">
                <a16:creationId xmlns:a16="http://schemas.microsoft.com/office/drawing/2014/main" id="{781B963A-1D72-2941-AEDE-ED2D5F34522D}"/>
              </a:ext>
            </a:extLst>
          </p:cNvPr>
          <p:cNvCxnSpPr>
            <a:cxnSpLocks/>
            <a:stCxn id="9" idx="3"/>
            <a:endCxn id="36" idx="2"/>
          </p:cNvCxnSpPr>
          <p:nvPr/>
        </p:nvCxnSpPr>
        <p:spPr>
          <a:xfrm>
            <a:off x="4379180" y="4426126"/>
            <a:ext cx="1376174" cy="0"/>
          </a:xfrm>
          <a:prstGeom prst="straightConnector1">
            <a:avLst/>
          </a:prstGeom>
          <a:ln w="28575">
            <a:solidFill>
              <a:srgbClr val="C00000"/>
            </a:solidFill>
            <a:prstDash val="sysDash"/>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3F396D3-004F-5646-A692-151D740308CF}"/>
              </a:ext>
            </a:extLst>
          </p:cNvPr>
          <p:cNvGrpSpPr/>
          <p:nvPr/>
        </p:nvGrpSpPr>
        <p:grpSpPr>
          <a:xfrm>
            <a:off x="3732974" y="5026462"/>
            <a:ext cx="4111941" cy="576736"/>
            <a:chOff x="3732974" y="4823787"/>
            <a:chExt cx="4111941" cy="576736"/>
          </a:xfrm>
        </p:grpSpPr>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BCF9E61E-C055-BE43-9A96-2E8D2ECF31D2}"/>
                    </a:ext>
                  </a:extLst>
                </p:cNvPr>
                <p:cNvSpPr/>
                <p:nvPr/>
              </p:nvSpPr>
              <p:spPr>
                <a:xfrm>
                  <a:off x="6224474" y="4823788"/>
                  <a:ext cx="1620441" cy="576735"/>
                </a:xfrm>
                <a:prstGeom prst="roundRect">
                  <a:avLst/>
                </a:prstGeom>
                <a:noFill/>
                <a:ln w="28575" cap="flat" cmpd="sng" algn="ctr">
                  <a:solidFill>
                    <a:srgbClr val="9BBB59"/>
                  </a:solidFill>
                  <a:prstDash val="sysDash"/>
                </a:ln>
                <a:effectLst>
                  <a:outerShdw blurRad="63500" sx="102000" sy="102000" algn="ctr" rotWithShape="0">
                    <a:prstClr val="black">
                      <a:alpha val="40000"/>
                    </a:prstClr>
                  </a:outerShdw>
                </a:effectLst>
              </p:spPr>
              <p:txBody>
                <a:bodyPr rtlCol="0" anchor="ctr"/>
                <a:lstStyle/>
                <a:p>
                  <a:pPr algn="ctr" defTabSz="914400">
                    <a:defRPr/>
                  </a:pPr>
                  <a:r>
                    <a:rPr lang="en-US" altLang="zh-CN" sz="1600" kern="0" dirty="0">
                      <a:solidFill>
                        <a:prstClr val="black"/>
                      </a:solidFill>
                      <a:latin typeface="Baskerville" panose="02020502070401020303" pitchFamily="18" charset="0"/>
                      <a:ea typeface="Baskerville" panose="02020502070401020303" pitchFamily="18" charset="0"/>
                    </a:rPr>
                    <a:t>Subgraph </a:t>
                  </a:r>
                </a:p>
                <a:p>
                  <a:pPr algn="ctr" defTabSz="914400">
                    <a:defRPr/>
                  </a:pPr>
                  <a:r>
                    <a:rPr lang="en-US" altLang="zh-CN" sz="1600" kern="0" dirty="0">
                      <a:solidFill>
                        <a:prstClr val="black"/>
                      </a:solidFill>
                      <a:latin typeface="Baskerville" panose="02020502070401020303" pitchFamily="18" charset="0"/>
                      <a:ea typeface="Baskerville" panose="02020502070401020303" pitchFamily="18" charset="0"/>
                    </a:rPr>
                    <a:t>Embedding</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m:rPr>
                              <m:sty m:val="p"/>
                            </m:rPr>
                            <a:rPr lang="en-US" sz="1600" i="1">
                              <a:latin typeface="Cambria Math" panose="02040503050406030204" pitchFamily="18" charset="0"/>
                              <a:ea typeface="Cambria Math" panose="02040503050406030204" pitchFamily="18" charset="0"/>
                            </a:rPr>
                            <m:t>H</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𝒢</m:t>
                              </m:r>
                            </m:e>
                            <m:sub>
                              <m:r>
                                <a:rPr lang="en-US" sz="1600" b="0" i="1" smtClean="0">
                                  <a:latin typeface="Cambria Math" panose="02040503050406030204" pitchFamily="18" charset="0"/>
                                  <a:ea typeface="Cambria Math" panose="02040503050406030204" pitchFamily="18" charset="0"/>
                                </a:rPr>
                                <m:t>𝑆</m:t>
                              </m:r>
                            </m:sub>
                          </m:sSub>
                        </m:sub>
                      </m:sSub>
                    </m:oMath>
                  </a14:m>
                  <a:endParaRPr lang="en-US" sz="1600" i="1" kern="0" dirty="0">
                    <a:solidFill>
                      <a:prstClr val="black"/>
                    </a:solidFill>
                    <a:latin typeface="Baskerville" panose="02020502070401020303" pitchFamily="18" charset="0"/>
                    <a:ea typeface="Baskerville" panose="02020502070401020303" pitchFamily="18" charset="0"/>
                  </a:endParaRPr>
                </a:p>
              </p:txBody>
            </p:sp>
          </mc:Choice>
          <mc:Fallback xmlns="">
            <p:sp>
              <p:nvSpPr>
                <p:cNvPr id="19" name="Rounded Rectangle 18">
                  <a:extLst>
                    <a:ext uri="{FF2B5EF4-FFF2-40B4-BE49-F238E27FC236}">
                      <a16:creationId xmlns:a16="http://schemas.microsoft.com/office/drawing/2014/main" id="{BCF9E61E-C055-BE43-9A96-2E8D2ECF31D2}"/>
                    </a:ext>
                  </a:extLst>
                </p:cNvPr>
                <p:cNvSpPr>
                  <a:spLocks noRot="1" noChangeAspect="1" noMove="1" noResize="1" noEditPoints="1" noAdjustHandles="1" noChangeArrowheads="1" noChangeShapeType="1" noTextEdit="1"/>
                </p:cNvSpPr>
                <p:nvPr/>
              </p:nvSpPr>
              <p:spPr>
                <a:xfrm>
                  <a:off x="6224474" y="4823788"/>
                  <a:ext cx="1620441" cy="576735"/>
                </a:xfrm>
                <a:prstGeom prst="roundRect">
                  <a:avLst/>
                </a:prstGeom>
                <a:blipFill>
                  <a:blip r:embed="rId10"/>
                  <a:stretch>
                    <a:fillRect/>
                  </a:stretch>
                </a:blipFill>
                <a:ln w="28575" cap="flat" cmpd="sng" algn="ctr">
                  <a:solidFill>
                    <a:srgbClr val="9BBB59"/>
                  </a:solidFill>
                  <a:prstDash val="sysDash"/>
                </a:ln>
                <a:effectLst>
                  <a:outerShdw blurRad="63500" sx="102000" sy="102000" algn="ctr" rotWithShape="0">
                    <a:prstClr val="black">
                      <a:alpha val="40000"/>
                    </a:prstClr>
                  </a:outerShdw>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12FA4A3E-D930-3D4F-8BB3-DA670E4C3FF1}"/>
                    </a:ext>
                  </a:extLst>
                </p:cNvPr>
                <p:cNvSpPr/>
                <p:nvPr/>
              </p:nvSpPr>
              <p:spPr>
                <a:xfrm>
                  <a:off x="4692147" y="4823787"/>
                  <a:ext cx="1352955" cy="576736"/>
                </a:xfrm>
                <a:prstGeom prst="roundRect">
                  <a:avLst/>
                </a:prstGeom>
                <a:solidFill>
                  <a:schemeClr val="accent2">
                    <a:lumMod val="20000"/>
                    <a:lumOff val="80000"/>
                  </a:schemeClr>
                </a:solidFill>
                <a:ln w="28575"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defTabSz="914400">
                    <a:defRPr/>
                  </a:pPr>
                  <a:r>
                    <a:rPr lang="en-US" altLang="zh-CN" sz="1600" kern="0" dirty="0">
                      <a:solidFill>
                        <a:prstClr val="black"/>
                      </a:solidFill>
                      <a:latin typeface="Baskerville" panose="02020502070401020303" pitchFamily="18" charset="0"/>
                      <a:ea typeface="Baskerville" panose="02020502070401020303" pitchFamily="18" charset="0"/>
                    </a:rPr>
                    <a:t>Embedding</a:t>
                  </a:r>
                  <a:r>
                    <a:rPr lang="zh-CN" altLang="en-US" sz="1600" kern="0" dirty="0">
                      <a:solidFill>
                        <a:prstClr val="black"/>
                      </a:solidFill>
                      <a:latin typeface="Baskerville" panose="02020502070401020303" pitchFamily="18" charset="0"/>
                      <a:ea typeface="宋体" panose="02010600030101010101" pitchFamily="2" charset="-122"/>
                    </a:rPr>
                    <a:t> </a:t>
                  </a:r>
                  <a:endParaRPr lang="en-US" altLang="zh-CN" sz="1600" kern="0" dirty="0">
                    <a:solidFill>
                      <a:prstClr val="black"/>
                    </a:solidFill>
                    <a:latin typeface="Baskerville" panose="02020502070401020303" pitchFamily="18" charset="0"/>
                    <a:ea typeface="宋体" panose="02010600030101010101" pitchFamily="2" charset="-122"/>
                  </a:endParaRPr>
                </a:p>
                <a:p>
                  <a:pPr algn="ctr" defTabSz="914400">
                    <a:defRPr/>
                  </a:pPr>
                  <a:r>
                    <a:rPr lang="en-US" altLang="zh-CN" sz="1600" kern="0" dirty="0">
                      <a:solidFill>
                        <a:prstClr val="black"/>
                      </a:solidFill>
                      <a:latin typeface="Baskerville" panose="02020502070401020303" pitchFamily="18" charset="0"/>
                      <a:ea typeface="Baskerville" panose="02020502070401020303" pitchFamily="18" charset="0"/>
                    </a:rPr>
                    <a:t>Extractor </a:t>
                  </a:r>
                  <a14:m>
                    <m:oMath xmlns:m="http://schemas.openxmlformats.org/officeDocument/2006/math">
                      <m:sSub>
                        <m:sSubPr>
                          <m:ctrlPr>
                            <a:rPr lang="en-US" altLang="zh-CN" sz="1600" i="1" kern="0" smtClean="0">
                              <a:solidFill>
                                <a:prstClr val="black"/>
                              </a:solidFill>
                              <a:latin typeface="Cambria Math" panose="02040503050406030204" pitchFamily="18" charset="0"/>
                              <a:ea typeface="Baskerville" panose="02020502070401020303" pitchFamily="18" charset="0"/>
                            </a:rPr>
                          </m:ctrlPr>
                        </m:sSubPr>
                        <m:e>
                          <m:r>
                            <a:rPr lang="en-US" altLang="zh-CN" sz="1600" i="1" kern="0" smtClean="0">
                              <a:solidFill>
                                <a:prstClr val="black"/>
                              </a:solidFill>
                              <a:latin typeface="Cambria Math" panose="02040503050406030204" pitchFamily="18" charset="0"/>
                              <a:ea typeface="Cambria Math" panose="02040503050406030204" pitchFamily="18" charset="0"/>
                            </a:rPr>
                            <m:t>ℱ</m:t>
                          </m:r>
                        </m:e>
                        <m:sub>
                          <m:r>
                            <a:rPr lang="en-US" altLang="zh-CN" sz="1600" b="0" i="1" kern="0" smtClean="0">
                              <a:solidFill>
                                <a:prstClr val="black"/>
                              </a:solidFill>
                              <a:latin typeface="Cambria Math" panose="02040503050406030204" pitchFamily="18" charset="0"/>
                              <a:ea typeface="Baskerville" panose="02020502070401020303" pitchFamily="18" charset="0"/>
                            </a:rPr>
                            <m:t>𝐸</m:t>
                          </m:r>
                        </m:sub>
                      </m:sSub>
                    </m:oMath>
                  </a14:m>
                  <a:endParaRPr lang="en-US" sz="1600" i="1" kern="0" dirty="0">
                    <a:solidFill>
                      <a:prstClr val="black"/>
                    </a:solidFill>
                    <a:latin typeface="Baskerville" panose="02020502070401020303" pitchFamily="18" charset="0"/>
                    <a:ea typeface="Baskerville" panose="02020502070401020303" pitchFamily="18" charset="0"/>
                  </a:endParaRPr>
                </a:p>
              </p:txBody>
            </p:sp>
          </mc:Choice>
          <mc:Fallback xmlns="">
            <p:sp>
              <p:nvSpPr>
                <p:cNvPr id="20" name="Rounded Rectangle 19">
                  <a:extLst>
                    <a:ext uri="{FF2B5EF4-FFF2-40B4-BE49-F238E27FC236}">
                      <a16:creationId xmlns:a16="http://schemas.microsoft.com/office/drawing/2014/main" id="{12FA4A3E-D930-3D4F-8BB3-DA670E4C3FF1}"/>
                    </a:ext>
                  </a:extLst>
                </p:cNvPr>
                <p:cNvSpPr>
                  <a:spLocks noRot="1" noChangeAspect="1" noMove="1" noResize="1" noEditPoints="1" noAdjustHandles="1" noChangeArrowheads="1" noChangeShapeType="1" noTextEdit="1"/>
                </p:cNvSpPr>
                <p:nvPr/>
              </p:nvSpPr>
              <p:spPr>
                <a:xfrm>
                  <a:off x="4692147" y="4823787"/>
                  <a:ext cx="1352955" cy="576736"/>
                </a:xfrm>
                <a:prstGeom prst="roundRect">
                  <a:avLst/>
                </a:prstGeom>
                <a:blipFill>
                  <a:blip r:embed="rId11"/>
                  <a:stretch>
                    <a:fillRect/>
                  </a:stretch>
                </a:blipFill>
                <a:ln w="28575" cap="flat" cmpd="sng" algn="ctr">
                  <a:solidFill>
                    <a:srgbClr val="002060"/>
                  </a:solidFill>
                  <a:prstDash val="solid"/>
                </a:ln>
                <a:effectLst>
                  <a:outerShdw blurRad="63500" sx="102000" sy="102000" algn="ctr" rotWithShape="0">
                    <a:prstClr val="black">
                      <a:alpha val="40000"/>
                    </a:prstClr>
                  </a:outerShdw>
                </a:effectLst>
              </p:spPr>
              <p:txBody>
                <a:bodyPr/>
                <a:lstStyle/>
                <a:p>
                  <a:r>
                    <a:rPr lang="en-DE">
                      <a:noFill/>
                    </a:rPr>
                    <a:t> </a:t>
                  </a:r>
                </a:p>
              </p:txBody>
            </p:sp>
          </mc:Fallback>
        </mc:AlternateContent>
        <p:cxnSp>
          <p:nvCxnSpPr>
            <p:cNvPr id="40" name="Straight Arrow Connector 39">
              <a:extLst>
                <a:ext uri="{FF2B5EF4-FFF2-40B4-BE49-F238E27FC236}">
                  <a16:creationId xmlns:a16="http://schemas.microsoft.com/office/drawing/2014/main" id="{248F40EB-E203-1947-B9BA-14B126304F05}"/>
                </a:ext>
              </a:extLst>
            </p:cNvPr>
            <p:cNvCxnSpPr>
              <a:cxnSpLocks/>
              <a:stCxn id="20" idx="3"/>
              <a:endCxn id="19" idx="1"/>
            </p:cNvCxnSpPr>
            <p:nvPr/>
          </p:nvCxnSpPr>
          <p:spPr>
            <a:xfrm>
              <a:off x="6045102" y="5112155"/>
              <a:ext cx="179372" cy="1"/>
            </a:xfrm>
            <a:prstGeom prst="straightConnector1">
              <a:avLst/>
            </a:prstGeom>
            <a:ln w="28575">
              <a:solidFill>
                <a:srgbClr val="C00000"/>
              </a:solidFill>
              <a:prstDash val="sysDash"/>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DEF1910-A024-254A-ACC9-2858EF60E19C}"/>
                </a:ext>
              </a:extLst>
            </p:cNvPr>
            <p:cNvCxnSpPr>
              <a:cxnSpLocks/>
              <a:stCxn id="22" idx="3"/>
              <a:endCxn id="20" idx="1"/>
            </p:cNvCxnSpPr>
            <p:nvPr/>
          </p:nvCxnSpPr>
          <p:spPr>
            <a:xfrm flipV="1">
              <a:off x="3732974" y="5112155"/>
              <a:ext cx="959173" cy="15059"/>
            </a:xfrm>
            <a:prstGeom prst="straightConnector1">
              <a:avLst/>
            </a:prstGeom>
            <a:ln w="28575">
              <a:solidFill>
                <a:srgbClr val="C00000"/>
              </a:solidFill>
              <a:prstDash val="sysDash"/>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42" name="Straight Arrow Connector 41">
            <a:extLst>
              <a:ext uri="{FF2B5EF4-FFF2-40B4-BE49-F238E27FC236}">
                <a16:creationId xmlns:a16="http://schemas.microsoft.com/office/drawing/2014/main" id="{AB66B34D-09C2-2F42-BBF0-90C0F632EA86}"/>
              </a:ext>
            </a:extLst>
          </p:cNvPr>
          <p:cNvCxnSpPr>
            <a:cxnSpLocks/>
            <a:stCxn id="36" idx="6"/>
            <a:endCxn id="11" idx="1"/>
          </p:cNvCxnSpPr>
          <p:nvPr/>
        </p:nvCxnSpPr>
        <p:spPr>
          <a:xfrm flipV="1">
            <a:off x="6158126" y="4420787"/>
            <a:ext cx="1482269" cy="5339"/>
          </a:xfrm>
          <a:prstGeom prst="straightConnector1">
            <a:avLst/>
          </a:prstGeom>
          <a:ln w="28575">
            <a:solidFill>
              <a:srgbClr val="C00000"/>
            </a:solidFill>
            <a:prstDash val="sysDash"/>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100AE12D-7355-7E41-8A22-929AE113025B}"/>
              </a:ext>
            </a:extLst>
          </p:cNvPr>
          <p:cNvCxnSpPr>
            <a:cxnSpLocks/>
            <a:stCxn id="19" idx="0"/>
            <a:endCxn id="36" idx="4"/>
          </p:cNvCxnSpPr>
          <p:nvPr/>
        </p:nvCxnSpPr>
        <p:spPr>
          <a:xfrm rot="16200000" flipV="1">
            <a:off x="6296696" y="4288463"/>
            <a:ext cx="398045" cy="1077955"/>
          </a:xfrm>
          <a:prstGeom prst="bentConnector3">
            <a:avLst/>
          </a:prstGeom>
          <a:ln w="28575">
            <a:solidFill>
              <a:srgbClr val="C00000"/>
            </a:solidFill>
            <a:prstDash val="sysDash"/>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78785C1A-6854-054D-A393-2612ABE3AC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5965" y="4907747"/>
            <a:ext cx="413936" cy="377717"/>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1F10765-60CB-BF45-9AB1-C23FFB82024E}"/>
                  </a:ext>
                </a:extLst>
              </p:cNvPr>
              <p:cNvSpPr txBox="1"/>
              <p:nvPr/>
            </p:nvSpPr>
            <p:spPr>
              <a:xfrm>
                <a:off x="757176" y="1153346"/>
                <a:ext cx="10738138" cy="1773819"/>
              </a:xfrm>
              <a:prstGeom prst="rect">
                <a:avLst/>
              </a:prstGeom>
              <a:noFill/>
            </p:spPr>
            <p:txBody>
              <a:bodyPr wrap="square" rtlCol="0">
                <a:spAutoFit/>
              </a:bodyPr>
              <a:lstStyle/>
              <a:p>
                <a:pPr marL="285750" indent="-285750">
                  <a:lnSpc>
                    <a:spcPct val="150000"/>
                  </a:lnSpc>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Attack</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Goal</a:t>
                </a:r>
              </a:p>
              <a:p>
                <a:pPr marL="742950" lvl="1" indent="-285750">
                  <a:buFont typeface="Wingdings" pitchFamily="2" charset="2"/>
                  <a:buChar char="v"/>
                </a:pPr>
                <a:r>
                  <a:rPr lang="en-US" altLang="zh-CN" sz="2000" dirty="0">
                    <a:latin typeface="Arial" panose="020B0604020202020204" pitchFamily="34" charset="0"/>
                    <a:cs typeface="Arial" panose="020B0604020202020204" pitchFamily="34" charset="0"/>
                  </a:rPr>
                  <a:t>Given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target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graph</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embedding</a:t>
                </a:r>
                <a:r>
                  <a:rPr lang="zh-CN" altLang="en-US" sz="2000" dirty="0">
                    <a:latin typeface="Arial" panose="020B0604020202020204" pitchFamily="34" charset="0"/>
                    <a:cs typeface="Arial" panose="020B0604020202020204" pitchFamily="34" charset="0"/>
                  </a:rPr>
                  <a:t>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𝐻</m:t>
                        </m:r>
                      </m:e>
                      <m:sub>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𝐺</m:t>
                            </m:r>
                          </m:e>
                          <m:sub>
                            <m:r>
                              <a:rPr lang="en-US" altLang="zh-CN" sz="2000" b="0" i="1" smtClean="0">
                                <a:latin typeface="Cambria Math" panose="02040503050406030204" pitchFamily="18" charset="0"/>
                              </a:rPr>
                              <m:t>𝑇</m:t>
                            </m:r>
                          </m:sub>
                        </m:sSub>
                      </m:sub>
                    </m:sSub>
                  </m:oMath>
                </a14:m>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and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subgraph</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of</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interest</a:t>
                </a:r>
                <a:r>
                  <a:rPr lang="zh-CN" altLang="en-US" sz="2000" dirty="0">
                    <a:latin typeface="Arial" panose="020B0604020202020204" pitchFamily="34" charset="0"/>
                    <a:cs typeface="Arial" panose="020B0604020202020204" pitchFamily="34" charset="0"/>
                  </a:rPr>
                  <a:t>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𝐺</m:t>
                        </m:r>
                      </m:e>
                      <m:sub>
                        <m:r>
                          <a:rPr lang="en-US" altLang="zh-CN" sz="2000" b="0" i="1" smtClean="0">
                            <a:latin typeface="Cambria Math" panose="02040503050406030204" pitchFamily="18" charset="0"/>
                          </a:rPr>
                          <m:t>𝑆</m:t>
                        </m:r>
                      </m:sub>
                    </m:sSub>
                  </m:oMath>
                </a14:m>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attacker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aims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to</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infer</a:t>
                </a:r>
                <a:r>
                  <a:rPr lang="zh-CN" altLang="en-US" sz="2000" dirty="0">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whether</a:t>
                </a:r>
                <a:r>
                  <a:rPr lang="zh-CN" altLang="en-US" sz="2000" b="1" dirty="0">
                    <a:solidFill>
                      <a:srgbClr val="1922DE"/>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000" b="1" i="1">
                            <a:solidFill>
                              <a:srgbClr val="1922DE"/>
                            </a:solidFill>
                            <a:latin typeface="Cambria Math" panose="02040503050406030204" pitchFamily="18" charset="0"/>
                          </a:rPr>
                        </m:ctrlPr>
                      </m:sSubPr>
                      <m:e>
                        <m:r>
                          <a:rPr lang="en-US" altLang="zh-CN" sz="2000" b="1" i="1">
                            <a:solidFill>
                              <a:srgbClr val="1922DE"/>
                            </a:solidFill>
                            <a:latin typeface="Cambria Math" panose="02040503050406030204" pitchFamily="18" charset="0"/>
                          </a:rPr>
                          <m:t>𝑮</m:t>
                        </m:r>
                      </m:e>
                      <m:sub>
                        <m:r>
                          <a:rPr lang="en-US" altLang="zh-CN" sz="2000" b="1" i="1">
                            <a:solidFill>
                              <a:srgbClr val="1922DE"/>
                            </a:solidFill>
                            <a:latin typeface="Cambria Math" panose="02040503050406030204" pitchFamily="18" charset="0"/>
                          </a:rPr>
                          <m:t>𝑺</m:t>
                        </m:r>
                      </m:sub>
                    </m:sSub>
                  </m:oMath>
                </a14:m>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is</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contained</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in</a:t>
                </a:r>
                <a:r>
                  <a:rPr lang="zh-CN" altLang="en-US" sz="2000" b="1" dirty="0">
                    <a:solidFill>
                      <a:srgbClr val="1922DE"/>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000" b="1" i="1">
                            <a:solidFill>
                              <a:srgbClr val="1922DE"/>
                            </a:solidFill>
                            <a:latin typeface="Cambria Math" panose="02040503050406030204" pitchFamily="18" charset="0"/>
                          </a:rPr>
                        </m:ctrlPr>
                      </m:sSubPr>
                      <m:e>
                        <m:r>
                          <a:rPr lang="en-US" altLang="zh-CN" sz="2000" b="1" i="1">
                            <a:solidFill>
                              <a:srgbClr val="1922DE"/>
                            </a:solidFill>
                            <a:latin typeface="Cambria Math" panose="02040503050406030204" pitchFamily="18" charset="0"/>
                          </a:rPr>
                          <m:t>𝑮</m:t>
                        </m:r>
                      </m:e>
                      <m:sub>
                        <m:r>
                          <a:rPr lang="en-US" altLang="zh-CN" sz="2000" b="1" i="1" smtClean="0">
                            <a:solidFill>
                              <a:srgbClr val="1922DE"/>
                            </a:solidFill>
                            <a:latin typeface="Cambria Math" panose="02040503050406030204" pitchFamily="18" charset="0"/>
                          </a:rPr>
                          <m:t>𝑻</m:t>
                        </m:r>
                      </m:sub>
                    </m:sSub>
                  </m:oMath>
                </a14:m>
                <a:r>
                  <a:rPr lang="en-US" altLang="zh-CN" sz="2000" dirty="0">
                    <a:latin typeface="Arial" panose="020B0604020202020204" pitchFamily="34" charset="0"/>
                    <a:cs typeface="Arial" panose="020B0604020202020204" pitchFamily="34" charset="0"/>
                  </a:rPr>
                  <a:t>.</a:t>
                </a:r>
              </a:p>
              <a:p>
                <a:pPr marL="285750" indent="-285750">
                  <a:lnSpc>
                    <a:spcPct val="150000"/>
                  </a:lnSpc>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Attac</a:t>
                </a:r>
                <a:r>
                  <a:rPr lang="en-US" altLang="zh-CN" sz="2400" b="1" dirty="0">
                    <a:latin typeface="Arial" panose="020B0604020202020204" pitchFamily="34" charset="0"/>
                    <a:cs typeface="Arial" panose="020B0604020202020204" pitchFamily="34" charset="0"/>
                  </a:rPr>
                  <a:t>k</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Methodology</a:t>
                </a:r>
                <a:endParaRPr lang="en-DE" sz="2400" b="1" dirty="0">
                  <a:latin typeface="Arial" panose="020B0604020202020204" pitchFamily="34" charset="0"/>
                  <a:cs typeface="Arial" panose="020B0604020202020204" pitchFamily="34" charset="0"/>
                </a:endParaRPr>
              </a:p>
            </p:txBody>
          </p:sp>
        </mc:Choice>
        <mc:Fallback xmlns="">
          <p:sp>
            <p:nvSpPr>
              <p:cNvPr id="45" name="TextBox 44">
                <a:extLst>
                  <a:ext uri="{FF2B5EF4-FFF2-40B4-BE49-F238E27FC236}">
                    <a16:creationId xmlns:a16="http://schemas.microsoft.com/office/drawing/2014/main" id="{31F10765-60CB-BF45-9AB1-C23FFB82024E}"/>
                  </a:ext>
                </a:extLst>
              </p:cNvPr>
              <p:cNvSpPr txBox="1">
                <a:spLocks noRot="1" noChangeAspect="1" noMove="1" noResize="1" noEditPoints="1" noAdjustHandles="1" noChangeArrowheads="1" noChangeShapeType="1" noTextEdit="1"/>
              </p:cNvSpPr>
              <p:nvPr/>
            </p:nvSpPr>
            <p:spPr>
              <a:xfrm>
                <a:off x="757176" y="1153346"/>
                <a:ext cx="10738138" cy="1773819"/>
              </a:xfrm>
              <a:prstGeom prst="rect">
                <a:avLst/>
              </a:prstGeom>
              <a:blipFill>
                <a:blip r:embed="rId13"/>
                <a:stretch>
                  <a:fillRect l="-708" b="-7092"/>
                </a:stretch>
              </a:blipFill>
            </p:spPr>
            <p:txBody>
              <a:bodyPr/>
              <a:lstStyle/>
              <a:p>
                <a:r>
                  <a:rPr lang="en-CN">
                    <a:noFill/>
                  </a:rPr>
                  <a:t> </a:t>
                </a:r>
              </a:p>
            </p:txBody>
          </p:sp>
        </mc:Fallback>
      </mc:AlternateContent>
    </p:spTree>
    <p:extLst>
      <p:ext uri="{BB962C8B-B14F-4D97-AF65-F5344CB8AC3E}">
        <p14:creationId xmlns:p14="http://schemas.microsoft.com/office/powerpoint/2010/main" val="4062190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5">
                                            <p:txEl>
                                              <p:pRg st="2" end="2"/>
                                            </p:txEl>
                                          </p:spTgt>
                                        </p:tgtEl>
                                        <p:attrNameLst>
                                          <p:attrName>style.visibility</p:attrName>
                                        </p:attrNameLst>
                                      </p:cBhvr>
                                      <p:to>
                                        <p:strVal val="visible"/>
                                      </p:to>
                                    </p:set>
                                    <p:animEffect transition="in" filter="dissolve">
                                      <p:cBhvr>
                                        <p:cTn id="7" dur="500"/>
                                        <p:tgtEl>
                                          <p:spTgt spid="4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ssolve">
                                      <p:cBhvr>
                                        <p:cTn id="22" dur="500"/>
                                        <p:tgtEl>
                                          <p:spTgt spid="35"/>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500"/>
                                        <p:tgtEl>
                                          <p:spTgt spid="46"/>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p:txBody>
          <a:bodyPr/>
          <a:lstStyle/>
          <a:p>
            <a:pPr algn="ctr"/>
            <a:r>
              <a:rPr lang="en-US" altLang="zh-CN" dirty="0"/>
              <a:t>Data</a:t>
            </a:r>
            <a:r>
              <a:rPr lang="zh-CN" altLang="en-US" dirty="0"/>
              <a:t> </a:t>
            </a:r>
            <a:r>
              <a:rPr lang="en-US" altLang="zh-CN" dirty="0"/>
              <a:t>Collection:</a:t>
            </a:r>
            <a:r>
              <a:rPr lang="zh-CN" altLang="en-US" dirty="0"/>
              <a:t> </a:t>
            </a:r>
            <a:r>
              <a:rPr lang="en-US" altLang="zh-CN" dirty="0"/>
              <a:t>Local</a:t>
            </a:r>
            <a:r>
              <a:rPr lang="zh-CN" altLang="en-US" dirty="0"/>
              <a:t> </a:t>
            </a:r>
            <a:r>
              <a:rPr lang="en-US" altLang="zh-CN" dirty="0"/>
              <a:t>Differential</a:t>
            </a:r>
            <a:r>
              <a:rPr lang="zh-CN" altLang="en-US" dirty="0"/>
              <a:t> </a:t>
            </a:r>
            <a:r>
              <a:rPr lang="en-US" altLang="zh-CN" dirty="0"/>
              <a:t>Privacy</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4</a:t>
            </a:fld>
            <a:endParaRPr lang="en-US" sz="1600">
              <a:solidFill>
                <a:srgbClr val="888888"/>
              </a:solidFill>
              <a:latin typeface="Calibri"/>
              <a:ea typeface="Calibri"/>
              <a:cs typeface="Calibri"/>
              <a:sym typeface="Calibri"/>
            </a:endParaRPr>
          </a:p>
        </p:txBody>
      </p:sp>
      <p:sp>
        <p:nvSpPr>
          <p:cNvPr id="8" name="Right Arrow 7">
            <a:extLst>
              <a:ext uri="{FF2B5EF4-FFF2-40B4-BE49-F238E27FC236}">
                <a16:creationId xmlns:a16="http://schemas.microsoft.com/office/drawing/2014/main" id="{30387BA0-826C-6FD6-B731-22020550E292}"/>
              </a:ext>
            </a:extLst>
          </p:cNvPr>
          <p:cNvSpPr/>
          <p:nvPr/>
        </p:nvSpPr>
        <p:spPr bwMode="auto">
          <a:xfrm>
            <a:off x="2898217" y="4566919"/>
            <a:ext cx="1324760" cy="972740"/>
          </a:xfrm>
          <a:prstGeom prst="rightArrow">
            <a:avLst>
              <a:gd name="adj1" fmla="val 57916"/>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Collection</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grpSp>
        <p:nvGrpSpPr>
          <p:cNvPr id="10" name="Group 9">
            <a:extLst>
              <a:ext uri="{FF2B5EF4-FFF2-40B4-BE49-F238E27FC236}">
                <a16:creationId xmlns:a16="http://schemas.microsoft.com/office/drawing/2014/main" id="{84FA7BF9-D30D-E125-DAF4-C8B701999AB1}"/>
              </a:ext>
            </a:extLst>
          </p:cNvPr>
          <p:cNvGrpSpPr/>
          <p:nvPr/>
        </p:nvGrpSpPr>
        <p:grpSpPr>
          <a:xfrm>
            <a:off x="1396761" y="3440934"/>
            <a:ext cx="1432380" cy="3221676"/>
            <a:chOff x="944374" y="3431223"/>
            <a:chExt cx="1432380" cy="3221676"/>
          </a:xfrm>
        </p:grpSpPr>
        <p:sp>
          <p:nvSpPr>
            <p:cNvPr id="11" name="Rounded Rectangle 10">
              <a:extLst>
                <a:ext uri="{FF2B5EF4-FFF2-40B4-BE49-F238E27FC236}">
                  <a16:creationId xmlns:a16="http://schemas.microsoft.com/office/drawing/2014/main" id="{34FA7736-A484-39DB-C1FB-2672BA2707AD}"/>
                </a:ext>
              </a:extLst>
            </p:cNvPr>
            <p:cNvSpPr/>
            <p:nvPr/>
          </p:nvSpPr>
          <p:spPr>
            <a:xfrm>
              <a:off x="1088763" y="3431223"/>
              <a:ext cx="1146141" cy="285752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sp>
          <p:nvSpPr>
            <p:cNvPr id="12" name="TextBox 11">
              <a:extLst>
                <a:ext uri="{FF2B5EF4-FFF2-40B4-BE49-F238E27FC236}">
                  <a16:creationId xmlns:a16="http://schemas.microsoft.com/office/drawing/2014/main" id="{C18CA49F-4112-4E58-84AD-592ADEBCA829}"/>
                </a:ext>
              </a:extLst>
            </p:cNvPr>
            <p:cNvSpPr txBox="1"/>
            <p:nvPr/>
          </p:nvSpPr>
          <p:spPr>
            <a:xfrm>
              <a:off x="1107390" y="4034880"/>
              <a:ext cx="1116011"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Medical</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sp>
          <p:nvSpPr>
            <p:cNvPr id="13" name="TextBox 12">
              <a:extLst>
                <a:ext uri="{FF2B5EF4-FFF2-40B4-BE49-F238E27FC236}">
                  <a16:creationId xmlns:a16="http://schemas.microsoft.com/office/drawing/2014/main" id="{813B8376-5029-C2B9-B091-5D073FDDB741}"/>
                </a:ext>
              </a:extLst>
            </p:cNvPr>
            <p:cNvSpPr txBox="1"/>
            <p:nvPr/>
          </p:nvSpPr>
          <p:spPr>
            <a:xfrm>
              <a:off x="1171140" y="4955594"/>
              <a:ext cx="974947"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Social</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sp>
          <p:nvSpPr>
            <p:cNvPr id="14" name="TextBox 13">
              <a:extLst>
                <a:ext uri="{FF2B5EF4-FFF2-40B4-BE49-F238E27FC236}">
                  <a16:creationId xmlns:a16="http://schemas.microsoft.com/office/drawing/2014/main" id="{D8A0B26E-CC15-6C84-6760-AB3CFAD73292}"/>
                </a:ext>
              </a:extLst>
            </p:cNvPr>
            <p:cNvSpPr txBox="1"/>
            <p:nvPr/>
          </p:nvSpPr>
          <p:spPr>
            <a:xfrm>
              <a:off x="1130116" y="5848589"/>
              <a:ext cx="1056701"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Mobile</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pic>
          <p:nvPicPr>
            <p:cNvPr id="15" name="Picture 2" descr="What is a Medical Data Management System?">
              <a:extLst>
                <a:ext uri="{FF2B5EF4-FFF2-40B4-BE49-F238E27FC236}">
                  <a16:creationId xmlns:a16="http://schemas.microsoft.com/office/drawing/2014/main" id="{4CABDE22-D654-67CD-1D37-EE0F32141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166" y="3580844"/>
              <a:ext cx="631731" cy="422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People Using Mobile Data Instead Of Internet Service Providers | NorthStar  Technology Services">
              <a:extLst>
                <a:ext uri="{FF2B5EF4-FFF2-40B4-BE49-F238E27FC236}">
                  <a16:creationId xmlns:a16="http://schemas.microsoft.com/office/drawing/2014/main" id="{FB885471-203E-8B3E-256D-520C9F5ED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071" y="5379278"/>
              <a:ext cx="665909" cy="440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ocial Network Analytics. Social Network Analytics (with a Case… | by  Shreyansh nanawati | Analytics Vidhya | Medium">
              <a:extLst>
                <a:ext uri="{FF2B5EF4-FFF2-40B4-BE49-F238E27FC236}">
                  <a16:creationId xmlns:a16="http://schemas.microsoft.com/office/drawing/2014/main" id="{32A5C832-AB39-26E0-62F4-81E2E8C8F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497" y="4472331"/>
              <a:ext cx="715199" cy="4850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87BBDFD-03DB-D207-02C2-6D54CA3FE033}"/>
                </a:ext>
              </a:extLst>
            </p:cNvPr>
            <p:cNvSpPr txBox="1"/>
            <p:nvPr/>
          </p:nvSpPr>
          <p:spPr>
            <a:xfrm>
              <a:off x="944374" y="6314345"/>
              <a:ext cx="1432380" cy="338554"/>
            </a:xfrm>
            <a:prstGeom prst="rect">
              <a:avLst/>
            </a:prstGeom>
            <a:noFill/>
          </p:spPr>
          <p:txBody>
            <a:bodyPr wrap="non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Source</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grpSp>
        <p:nvGrpSpPr>
          <p:cNvPr id="19" name="Group 18">
            <a:extLst>
              <a:ext uri="{FF2B5EF4-FFF2-40B4-BE49-F238E27FC236}">
                <a16:creationId xmlns:a16="http://schemas.microsoft.com/office/drawing/2014/main" id="{2F17E2AB-60EB-3FCE-3305-380CC047B1E5}"/>
              </a:ext>
            </a:extLst>
          </p:cNvPr>
          <p:cNvGrpSpPr/>
          <p:nvPr/>
        </p:nvGrpSpPr>
        <p:grpSpPr>
          <a:xfrm>
            <a:off x="4314200" y="3450908"/>
            <a:ext cx="1411669" cy="3211702"/>
            <a:chOff x="3640431" y="3441197"/>
            <a:chExt cx="1411669" cy="3211702"/>
          </a:xfrm>
        </p:grpSpPr>
        <p:sp>
          <p:nvSpPr>
            <p:cNvPr id="20" name="Rounded Rectangle 19">
              <a:extLst>
                <a:ext uri="{FF2B5EF4-FFF2-40B4-BE49-F238E27FC236}">
                  <a16:creationId xmlns:a16="http://schemas.microsoft.com/office/drawing/2014/main" id="{C4741D49-416E-4B66-497B-6694440BCFB6}"/>
                </a:ext>
              </a:extLst>
            </p:cNvPr>
            <p:cNvSpPr/>
            <p:nvPr/>
          </p:nvSpPr>
          <p:spPr>
            <a:xfrm>
              <a:off x="3725267" y="3441197"/>
              <a:ext cx="1243941" cy="2847548"/>
            </a:xfrm>
            <a:prstGeom prst="roundRect">
              <a:avLst>
                <a:gd name="adj" fmla="val 1328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pic>
          <p:nvPicPr>
            <p:cNvPr id="21" name="Picture 20">
              <a:extLst>
                <a:ext uri="{FF2B5EF4-FFF2-40B4-BE49-F238E27FC236}">
                  <a16:creationId xmlns:a16="http://schemas.microsoft.com/office/drawing/2014/main" id="{8BF1ED19-9BE0-6EA6-D060-A08FA731A14E}"/>
                </a:ext>
              </a:extLst>
            </p:cNvPr>
            <p:cNvPicPr>
              <a:picLocks noChangeAspect="1"/>
            </p:cNvPicPr>
            <p:nvPr/>
          </p:nvPicPr>
          <p:blipFill>
            <a:blip r:embed="rId6"/>
            <a:stretch>
              <a:fillRect/>
            </a:stretch>
          </p:blipFill>
          <p:spPr>
            <a:xfrm>
              <a:off x="4075983" y="3485762"/>
              <a:ext cx="519531" cy="610746"/>
            </a:xfrm>
            <a:prstGeom prst="rect">
              <a:avLst/>
            </a:prstGeom>
          </p:spPr>
        </p:pic>
        <p:pic>
          <p:nvPicPr>
            <p:cNvPr id="22" name="Picture 21">
              <a:extLst>
                <a:ext uri="{FF2B5EF4-FFF2-40B4-BE49-F238E27FC236}">
                  <a16:creationId xmlns:a16="http://schemas.microsoft.com/office/drawing/2014/main" id="{913476DE-191F-0026-6C65-65476D865602}"/>
                </a:ext>
              </a:extLst>
            </p:cNvPr>
            <p:cNvPicPr>
              <a:picLocks noChangeAspect="1"/>
            </p:cNvPicPr>
            <p:nvPr/>
          </p:nvPicPr>
          <p:blipFill>
            <a:blip r:embed="rId7"/>
            <a:stretch>
              <a:fillRect/>
            </a:stretch>
          </p:blipFill>
          <p:spPr>
            <a:xfrm>
              <a:off x="3833921" y="4301399"/>
              <a:ext cx="1045736" cy="365125"/>
            </a:xfrm>
            <a:prstGeom prst="rect">
              <a:avLst/>
            </a:prstGeom>
          </p:spPr>
        </p:pic>
        <p:pic>
          <p:nvPicPr>
            <p:cNvPr id="23" name="Picture 22">
              <a:extLst>
                <a:ext uri="{FF2B5EF4-FFF2-40B4-BE49-F238E27FC236}">
                  <a16:creationId xmlns:a16="http://schemas.microsoft.com/office/drawing/2014/main" id="{E19FD0C0-C408-18BD-AE7A-B82EB9802416}"/>
                </a:ext>
              </a:extLst>
            </p:cNvPr>
            <p:cNvPicPr>
              <a:picLocks noChangeAspect="1"/>
            </p:cNvPicPr>
            <p:nvPr/>
          </p:nvPicPr>
          <p:blipFill>
            <a:blip r:embed="rId8"/>
            <a:stretch>
              <a:fillRect/>
            </a:stretch>
          </p:blipFill>
          <p:spPr>
            <a:xfrm>
              <a:off x="3824369" y="5657983"/>
              <a:ext cx="1045736" cy="478634"/>
            </a:xfrm>
            <a:prstGeom prst="rect">
              <a:avLst/>
            </a:prstGeom>
          </p:spPr>
        </p:pic>
        <p:pic>
          <p:nvPicPr>
            <p:cNvPr id="24" name="Picture 23">
              <a:extLst>
                <a:ext uri="{FF2B5EF4-FFF2-40B4-BE49-F238E27FC236}">
                  <a16:creationId xmlns:a16="http://schemas.microsoft.com/office/drawing/2014/main" id="{0BB77E98-99C0-35AD-AF14-9F2D627AFF3E}"/>
                </a:ext>
              </a:extLst>
            </p:cNvPr>
            <p:cNvPicPr>
              <a:picLocks noChangeAspect="1"/>
            </p:cNvPicPr>
            <p:nvPr/>
          </p:nvPicPr>
          <p:blipFill>
            <a:blip r:embed="rId9"/>
            <a:stretch>
              <a:fillRect/>
            </a:stretch>
          </p:blipFill>
          <p:spPr>
            <a:xfrm>
              <a:off x="4002407" y="4859984"/>
              <a:ext cx="602428" cy="598755"/>
            </a:xfrm>
            <a:prstGeom prst="rect">
              <a:avLst/>
            </a:prstGeom>
          </p:spPr>
        </p:pic>
        <p:sp>
          <p:nvSpPr>
            <p:cNvPr id="25" name="TextBox 24">
              <a:extLst>
                <a:ext uri="{FF2B5EF4-FFF2-40B4-BE49-F238E27FC236}">
                  <a16:creationId xmlns:a16="http://schemas.microsoft.com/office/drawing/2014/main" id="{FB97ECE4-BDF4-8D10-2A10-3C2825E4FADA}"/>
                </a:ext>
              </a:extLst>
            </p:cNvPr>
            <p:cNvSpPr txBox="1"/>
            <p:nvPr/>
          </p:nvSpPr>
          <p:spPr>
            <a:xfrm>
              <a:off x="3640431" y="6314345"/>
              <a:ext cx="1411669" cy="338554"/>
            </a:xfrm>
            <a:prstGeom prst="rect">
              <a:avLst/>
            </a:prstGeom>
            <a:noFill/>
          </p:spPr>
          <p:txBody>
            <a:bodyPr wrap="non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Center</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sp>
        <p:nvSpPr>
          <p:cNvPr id="26" name="Right Arrow 25">
            <a:extLst>
              <a:ext uri="{FF2B5EF4-FFF2-40B4-BE49-F238E27FC236}">
                <a16:creationId xmlns:a16="http://schemas.microsoft.com/office/drawing/2014/main" id="{52DACC26-BAC7-EA64-88B6-6CB2461797A8}"/>
              </a:ext>
            </a:extLst>
          </p:cNvPr>
          <p:cNvSpPr/>
          <p:nvPr/>
        </p:nvSpPr>
        <p:spPr bwMode="auto">
          <a:xfrm>
            <a:off x="5785248" y="3509145"/>
            <a:ext cx="1536423" cy="972740"/>
          </a:xfrm>
          <a:prstGeom prst="rightArrow">
            <a:avLst>
              <a:gd name="adj1" fmla="val 59895"/>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Publication</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27" name="Right Arrow 26">
            <a:extLst>
              <a:ext uri="{FF2B5EF4-FFF2-40B4-BE49-F238E27FC236}">
                <a16:creationId xmlns:a16="http://schemas.microsoft.com/office/drawing/2014/main" id="{9C0FA1E6-6105-513C-5696-F539BAD29DAA}"/>
              </a:ext>
            </a:extLst>
          </p:cNvPr>
          <p:cNvSpPr/>
          <p:nvPr/>
        </p:nvSpPr>
        <p:spPr bwMode="auto">
          <a:xfrm>
            <a:off x="5797617" y="5216916"/>
            <a:ext cx="1524054" cy="972740"/>
          </a:xfrm>
          <a:prstGeom prst="rightArrow">
            <a:avLst>
              <a:gd name="adj1" fmla="val 61874"/>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Analysis</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grpSp>
        <p:nvGrpSpPr>
          <p:cNvPr id="28" name="Group 27">
            <a:extLst>
              <a:ext uri="{FF2B5EF4-FFF2-40B4-BE49-F238E27FC236}">
                <a16:creationId xmlns:a16="http://schemas.microsoft.com/office/drawing/2014/main" id="{1D00B880-D359-00D7-E333-333BCE2B43E8}"/>
              </a:ext>
            </a:extLst>
          </p:cNvPr>
          <p:cNvGrpSpPr/>
          <p:nvPr/>
        </p:nvGrpSpPr>
        <p:grpSpPr>
          <a:xfrm>
            <a:off x="2455424" y="1289963"/>
            <a:ext cx="7968734" cy="883762"/>
            <a:chOff x="1752780" y="1280252"/>
            <a:chExt cx="7968734" cy="883762"/>
          </a:xfrm>
        </p:grpSpPr>
        <p:sp>
          <p:nvSpPr>
            <p:cNvPr id="29" name="Rounded Rectangle 28">
              <a:extLst>
                <a:ext uri="{FF2B5EF4-FFF2-40B4-BE49-F238E27FC236}">
                  <a16:creationId xmlns:a16="http://schemas.microsoft.com/office/drawing/2014/main" id="{9F10ECEE-F967-5E20-CC8F-0495C88A2C8A}"/>
                </a:ext>
              </a:extLst>
            </p:cNvPr>
            <p:cNvSpPr/>
            <p:nvPr/>
          </p:nvSpPr>
          <p:spPr>
            <a:xfrm>
              <a:off x="1752780" y="1280252"/>
              <a:ext cx="5101681" cy="88376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pic>
          <p:nvPicPr>
            <p:cNvPr id="30" name="Picture 2" descr="EU GDPR comes into force">
              <a:extLst>
                <a:ext uri="{FF2B5EF4-FFF2-40B4-BE49-F238E27FC236}">
                  <a16:creationId xmlns:a16="http://schemas.microsoft.com/office/drawing/2014/main" id="{CF8BF74B-9BEC-2BB1-5680-ED65F46D46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1307" y="1367179"/>
              <a:ext cx="1128268" cy="684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he 7 Point CCPA Compliance Checklist for Marketers for 2020 | MarTech  Advisor">
              <a:extLst>
                <a:ext uri="{FF2B5EF4-FFF2-40B4-BE49-F238E27FC236}">
                  <a16:creationId xmlns:a16="http://schemas.microsoft.com/office/drawing/2014/main" id="{FABD8A83-7272-21F9-482D-77B29CC2DC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7405" y="1367179"/>
              <a:ext cx="1128268" cy="6844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What Is PIPEDA &amp; How to Comply | Termly">
              <a:extLst>
                <a:ext uri="{FF2B5EF4-FFF2-40B4-BE49-F238E27FC236}">
                  <a16:creationId xmlns:a16="http://schemas.microsoft.com/office/drawing/2014/main" id="{E573203D-877E-C270-0FDD-87E1A80040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3503" y="1367179"/>
              <a:ext cx="1128269" cy="6846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LGPD Compliance Solution - Mandatly Inc.">
              <a:extLst>
                <a:ext uri="{FF2B5EF4-FFF2-40B4-BE49-F238E27FC236}">
                  <a16:creationId xmlns:a16="http://schemas.microsoft.com/office/drawing/2014/main" id="{02B7238C-7D5E-D6F3-9F25-0E42C2BCAB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9601" y="1367179"/>
              <a:ext cx="1128268" cy="68466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9495867-34DD-7D0A-ED94-4D87C46092BB}"/>
                </a:ext>
              </a:extLst>
            </p:cNvPr>
            <p:cNvSpPr txBox="1"/>
            <p:nvPr/>
          </p:nvSpPr>
          <p:spPr>
            <a:xfrm>
              <a:off x="6681123" y="1552856"/>
              <a:ext cx="3040391" cy="338554"/>
            </a:xfrm>
            <a:prstGeom prst="rect">
              <a:avLst/>
            </a:prstGeom>
            <a:noFill/>
          </p:spPr>
          <p:txBody>
            <a:bodyPr wrap="squar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Regulation</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Entities</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pic>
        <p:nvPicPr>
          <p:cNvPr id="35" name="Picture 34" descr="A logo with a scale and text&#10;&#10;Description automatically generated">
            <a:extLst>
              <a:ext uri="{FF2B5EF4-FFF2-40B4-BE49-F238E27FC236}">
                <a16:creationId xmlns:a16="http://schemas.microsoft.com/office/drawing/2014/main" id="{54E260B8-CD89-C95B-325D-AA50D6C991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11121" y="2365264"/>
            <a:ext cx="745432" cy="745432"/>
          </a:xfrm>
          <a:prstGeom prst="rect">
            <a:avLst/>
          </a:prstGeom>
        </p:spPr>
      </p:pic>
      <p:pic>
        <p:nvPicPr>
          <p:cNvPr id="36" name="Picture 35" descr="A red white and blue shield with a star and a blue star&#10;&#10;Description automatically generated">
            <a:extLst>
              <a:ext uri="{FF2B5EF4-FFF2-40B4-BE49-F238E27FC236}">
                <a16:creationId xmlns:a16="http://schemas.microsoft.com/office/drawing/2014/main" id="{3A7F30DA-59BA-4A52-0A7D-68D34978EE5E}"/>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3158105" y="5347484"/>
            <a:ext cx="639520" cy="619378"/>
          </a:xfrm>
          <a:prstGeom prst="rect">
            <a:avLst/>
          </a:prstGeom>
        </p:spPr>
      </p:pic>
      <p:pic>
        <p:nvPicPr>
          <p:cNvPr id="37" name="Picture 36" descr="A red white and blue shield with a star and a blue star&#10;&#10;Description automatically generated">
            <a:extLst>
              <a:ext uri="{FF2B5EF4-FFF2-40B4-BE49-F238E27FC236}">
                <a16:creationId xmlns:a16="http://schemas.microsoft.com/office/drawing/2014/main" id="{FE686DE9-083F-FDEC-F2AB-0D8F174A3367}"/>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6197984" y="4299315"/>
            <a:ext cx="639520" cy="619378"/>
          </a:xfrm>
          <a:prstGeom prst="rect">
            <a:avLst/>
          </a:prstGeom>
        </p:spPr>
      </p:pic>
      <p:pic>
        <p:nvPicPr>
          <p:cNvPr id="38" name="Picture 37" descr="A red white and blue shield with a star and a blue star&#10;&#10;Description automatically generated">
            <a:extLst>
              <a:ext uri="{FF2B5EF4-FFF2-40B4-BE49-F238E27FC236}">
                <a16:creationId xmlns:a16="http://schemas.microsoft.com/office/drawing/2014/main" id="{B1A7F9A2-771F-4B92-3805-1042F56D061F}"/>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6197984" y="6012032"/>
            <a:ext cx="639520" cy="619378"/>
          </a:xfrm>
          <a:prstGeom prst="rect">
            <a:avLst/>
          </a:prstGeom>
        </p:spPr>
      </p:pic>
      <p:grpSp>
        <p:nvGrpSpPr>
          <p:cNvPr id="50" name="Group 49">
            <a:extLst>
              <a:ext uri="{FF2B5EF4-FFF2-40B4-BE49-F238E27FC236}">
                <a16:creationId xmlns:a16="http://schemas.microsoft.com/office/drawing/2014/main" id="{9680BCA3-71F9-9BEA-5CC5-494F9B48EA77}"/>
              </a:ext>
            </a:extLst>
          </p:cNvPr>
          <p:cNvGrpSpPr/>
          <p:nvPr/>
        </p:nvGrpSpPr>
        <p:grpSpPr>
          <a:xfrm>
            <a:off x="4336116" y="2255879"/>
            <a:ext cx="1404552" cy="1151215"/>
            <a:chOff x="4605624" y="2255879"/>
            <a:chExt cx="1404552" cy="1151215"/>
          </a:xfrm>
        </p:grpSpPr>
        <p:sp>
          <p:nvSpPr>
            <p:cNvPr id="9" name="Right Arrow 8">
              <a:extLst>
                <a:ext uri="{FF2B5EF4-FFF2-40B4-BE49-F238E27FC236}">
                  <a16:creationId xmlns:a16="http://schemas.microsoft.com/office/drawing/2014/main" id="{02AD682C-FB03-6DF3-EDA1-7810957A6DF2}"/>
                </a:ext>
              </a:extLst>
            </p:cNvPr>
            <p:cNvSpPr/>
            <p:nvPr/>
          </p:nvSpPr>
          <p:spPr bwMode="auto">
            <a:xfrm rot="5400000">
              <a:off x="4698899" y="2350362"/>
              <a:ext cx="1151215" cy="962249"/>
            </a:xfrm>
            <a:prstGeom prst="rightArrow">
              <a:avLst>
                <a:gd name="adj1" fmla="val 50000"/>
                <a:gd name="adj2" fmla="val 25894"/>
              </a:avLst>
            </a:prstGeom>
            <a:solidFill>
              <a:srgbClr val="CCECFF"/>
            </a:solidFill>
            <a:ln w="9525" cap="flat" cmpd="sng" algn="ctr">
              <a:no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49" name="TextBox 48">
              <a:extLst>
                <a:ext uri="{FF2B5EF4-FFF2-40B4-BE49-F238E27FC236}">
                  <a16:creationId xmlns:a16="http://schemas.microsoft.com/office/drawing/2014/main" id="{93A47A1E-B2FE-0E52-F69D-B312A02FB254}"/>
                </a:ext>
              </a:extLst>
            </p:cNvPr>
            <p:cNvSpPr txBox="1"/>
            <p:nvPr/>
          </p:nvSpPr>
          <p:spPr>
            <a:xfrm>
              <a:off x="4605624" y="2502966"/>
              <a:ext cx="1404552" cy="523220"/>
            </a:xfrm>
            <a:prstGeom prst="rect">
              <a:avLst/>
            </a:prstGeom>
            <a:noFill/>
          </p:spPr>
          <p:txBody>
            <a:bodyPr wrap="none" rtlCol="0">
              <a:spAutoFit/>
            </a:bodyPr>
            <a:lstStyle/>
            <a:p>
              <a:pPr algn="ctr" defTabSz="914400" eaLnBrk="0" fontAlgn="base" hangingPunct="0">
                <a:spcBef>
                  <a:spcPct val="0"/>
                </a:spcBef>
                <a:spcAft>
                  <a:spcPct val="0"/>
                </a:spcAft>
              </a:pPr>
              <a:r>
                <a:rPr lang="en-US" altLang="zh-CN" sz="1400" b="1" dirty="0">
                  <a:latin typeface="Microsoft YaHei" panose="020B0503020204020204" pitchFamily="34" charset="-122"/>
                  <a:ea typeface="Microsoft YaHei" panose="020B0503020204020204" pitchFamily="34" charset="-122"/>
                </a:rPr>
                <a:t>Data</a:t>
              </a:r>
              <a:r>
                <a:rPr lang="zh-CN" altLang="en-US" sz="1400" b="1" dirty="0">
                  <a:latin typeface="Microsoft YaHei" panose="020B0503020204020204" pitchFamily="34" charset="-122"/>
                  <a:ea typeface="Microsoft YaHei" panose="020B0503020204020204" pitchFamily="34" charset="-122"/>
                </a:rPr>
                <a:t> </a:t>
              </a:r>
              <a:endParaRPr lang="en-US" altLang="zh-CN" sz="1400" b="1" dirty="0">
                <a:latin typeface="Microsoft YaHei" panose="020B0503020204020204" pitchFamily="34" charset="-122"/>
                <a:ea typeface="Microsoft YaHei" panose="020B0503020204020204" pitchFamily="34" charset="-122"/>
              </a:endParaRPr>
            </a:p>
            <a:p>
              <a:pPr algn="ctr" defTabSz="914400" eaLnBrk="0" fontAlgn="base" hangingPunct="0">
                <a:spcBef>
                  <a:spcPct val="0"/>
                </a:spcBef>
                <a:spcAft>
                  <a:spcPct val="0"/>
                </a:spcAft>
              </a:pPr>
              <a:r>
                <a:rPr lang="en-US" altLang="zh-CN" sz="1400" b="1" dirty="0">
                  <a:latin typeface="Microsoft YaHei" panose="020B0503020204020204" pitchFamily="34" charset="-122"/>
                  <a:ea typeface="Microsoft YaHei" panose="020B0503020204020204" pitchFamily="34" charset="-122"/>
                </a:rPr>
                <a:t>Consumption</a:t>
              </a:r>
              <a:endParaRPr lang="en-DE" sz="1400" b="1" dirty="0">
                <a:latin typeface="Microsoft YaHei" panose="020B0503020204020204" pitchFamily="34" charset="-122"/>
                <a:ea typeface="Microsoft YaHei" panose="020B0503020204020204" pitchFamily="34" charset="-122"/>
              </a:endParaRPr>
            </a:p>
          </p:txBody>
        </p:sp>
      </p:grpSp>
      <p:grpSp>
        <p:nvGrpSpPr>
          <p:cNvPr id="54" name="Group 53">
            <a:extLst>
              <a:ext uri="{FF2B5EF4-FFF2-40B4-BE49-F238E27FC236}">
                <a16:creationId xmlns:a16="http://schemas.microsoft.com/office/drawing/2014/main" id="{A12ECBA6-658B-5841-479E-82497B7E4EB1}"/>
              </a:ext>
            </a:extLst>
          </p:cNvPr>
          <p:cNvGrpSpPr/>
          <p:nvPr/>
        </p:nvGrpSpPr>
        <p:grpSpPr>
          <a:xfrm>
            <a:off x="7604598" y="3429086"/>
            <a:ext cx="3127573" cy="1328304"/>
            <a:chOff x="7989606" y="3429086"/>
            <a:chExt cx="3127573" cy="1328304"/>
          </a:xfrm>
        </p:grpSpPr>
        <p:sp>
          <p:nvSpPr>
            <p:cNvPr id="40" name="Rounded Rectangle 39">
              <a:extLst>
                <a:ext uri="{FF2B5EF4-FFF2-40B4-BE49-F238E27FC236}">
                  <a16:creationId xmlns:a16="http://schemas.microsoft.com/office/drawing/2014/main" id="{CA10BD40-1E6A-C236-7D9F-F3D0A6349A88}"/>
                </a:ext>
              </a:extLst>
            </p:cNvPr>
            <p:cNvSpPr/>
            <p:nvPr/>
          </p:nvSpPr>
          <p:spPr>
            <a:xfrm>
              <a:off x="7989606" y="3429086"/>
              <a:ext cx="3127573" cy="1008112"/>
            </a:xfrm>
            <a:prstGeom prst="roundRect">
              <a:avLst/>
            </a:prstGeom>
            <a:noFill/>
            <a:ln w="28575">
              <a:solidFill>
                <a:srgbClr val="33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pic>
          <p:nvPicPr>
            <p:cNvPr id="42" name="Picture 8" descr="Database Icon. Simple Flat Logo Of Database 04 Vector Royalty Free SVG,  Cliparts, Vectors, And Stock Illustration. Image 114656557.">
              <a:extLst>
                <a:ext uri="{FF2B5EF4-FFF2-40B4-BE49-F238E27FC236}">
                  <a16:creationId xmlns:a16="http://schemas.microsoft.com/office/drawing/2014/main" id="{56F314D5-79BB-2B01-C46A-E1ADFAACF1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39818" y="3486752"/>
              <a:ext cx="866486" cy="86648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29F7C9F-FDD3-43CA-5254-9D894EB5C037}"/>
                </a:ext>
              </a:extLst>
            </p:cNvPr>
            <p:cNvSpPr txBox="1"/>
            <p:nvPr/>
          </p:nvSpPr>
          <p:spPr>
            <a:xfrm>
              <a:off x="8294745" y="4449613"/>
              <a:ext cx="2517292" cy="307777"/>
            </a:xfrm>
            <a:prstGeom prst="rect">
              <a:avLst/>
            </a:prstGeom>
            <a:noFill/>
          </p:spPr>
          <p:txBody>
            <a:bodyPr wrap="none" rtlCol="0">
              <a:spAutoFit/>
            </a:bodyPr>
            <a:lstStyle/>
            <a:p>
              <a:r>
                <a:rPr lang="en-US" altLang="zh-CN" sz="1400" b="1" dirty="0">
                  <a:solidFill>
                    <a:srgbClr val="3333CC"/>
                  </a:solidFill>
                  <a:latin typeface="Microsoft YaHei" panose="020B0503020204020204" pitchFamily="34" charset="-122"/>
                  <a:ea typeface="Microsoft YaHei" panose="020B0503020204020204" pitchFamily="34" charset="-122"/>
                </a:rPr>
                <a:t>Data</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Statistic</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Information</a:t>
              </a:r>
              <a:endParaRPr lang="en-DE" sz="1400" b="1" dirty="0">
                <a:solidFill>
                  <a:srgbClr val="3333CC"/>
                </a:solidFill>
                <a:latin typeface="Microsoft YaHei" panose="020B0503020204020204" pitchFamily="34" charset="-122"/>
                <a:ea typeface="Microsoft YaHei" panose="020B0503020204020204" pitchFamily="34" charset="-122"/>
              </a:endParaRPr>
            </a:p>
          </p:txBody>
        </p:sp>
        <p:pic>
          <p:nvPicPr>
            <p:cNvPr id="51" name="Picture 14" descr="Data analysis - Free seo and web icons">
              <a:extLst>
                <a:ext uri="{FF2B5EF4-FFF2-40B4-BE49-F238E27FC236}">
                  <a16:creationId xmlns:a16="http://schemas.microsoft.com/office/drawing/2014/main" id="{2B56C0D9-01BC-7521-C682-58DEA958778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28516" y="3573230"/>
              <a:ext cx="794089" cy="79408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Data analysis Icon - Download in Colored Outline Style">
              <a:extLst>
                <a:ext uri="{FF2B5EF4-FFF2-40B4-BE49-F238E27FC236}">
                  <a16:creationId xmlns:a16="http://schemas.microsoft.com/office/drawing/2014/main" id="{77AF8441-D14E-A4C8-B8C2-D63C598196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35500" y="3486752"/>
              <a:ext cx="846555" cy="8465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8ED650FB-3A8A-771A-87E3-89A637D2C581}"/>
              </a:ext>
            </a:extLst>
          </p:cNvPr>
          <p:cNvGrpSpPr/>
          <p:nvPr/>
        </p:nvGrpSpPr>
        <p:grpSpPr>
          <a:xfrm>
            <a:off x="7604597" y="5207289"/>
            <a:ext cx="3127573" cy="1317267"/>
            <a:chOff x="7989605" y="5188039"/>
            <a:chExt cx="3127573" cy="1317267"/>
          </a:xfrm>
        </p:grpSpPr>
        <p:sp>
          <p:nvSpPr>
            <p:cNvPr id="45" name="Rounded Rectangle 44">
              <a:extLst>
                <a:ext uri="{FF2B5EF4-FFF2-40B4-BE49-F238E27FC236}">
                  <a16:creationId xmlns:a16="http://schemas.microsoft.com/office/drawing/2014/main" id="{84CAC516-38ED-AE34-5053-646EB1A3DED8}"/>
                </a:ext>
              </a:extLst>
            </p:cNvPr>
            <p:cNvSpPr/>
            <p:nvPr/>
          </p:nvSpPr>
          <p:spPr>
            <a:xfrm>
              <a:off x="7989605" y="5188039"/>
              <a:ext cx="3127573" cy="1008112"/>
            </a:xfrm>
            <a:prstGeom prst="roundRect">
              <a:avLst/>
            </a:prstGeom>
            <a:noFill/>
            <a:ln w="28575">
              <a:solidFill>
                <a:srgbClr val="33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46" name="Picture 2">
              <a:extLst>
                <a:ext uri="{FF2B5EF4-FFF2-40B4-BE49-F238E27FC236}">
                  <a16:creationId xmlns:a16="http://schemas.microsoft.com/office/drawing/2014/main" id="{5BD61B39-C067-5D94-F401-0AB7094C500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96529" y="5337173"/>
              <a:ext cx="754916" cy="7549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Stanford Alpaca | Discover AI use cases">
              <a:extLst>
                <a:ext uri="{FF2B5EF4-FFF2-40B4-BE49-F238E27FC236}">
                  <a16:creationId xmlns:a16="http://schemas.microsoft.com/office/drawing/2014/main" id="{8E28E292-FE5D-689C-4D2B-7905737AED6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70019" y="5249429"/>
              <a:ext cx="867625" cy="88533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B333CDB5-376E-1E19-270C-316B55ED5C4D}"/>
                </a:ext>
              </a:extLst>
            </p:cNvPr>
            <p:cNvSpPr txBox="1"/>
            <p:nvPr/>
          </p:nvSpPr>
          <p:spPr>
            <a:xfrm>
              <a:off x="8267619" y="6197529"/>
              <a:ext cx="2515882" cy="307777"/>
            </a:xfrm>
            <a:prstGeom prst="rect">
              <a:avLst/>
            </a:prstGeom>
            <a:noFill/>
          </p:spPr>
          <p:txBody>
            <a:bodyPr wrap="none" rtlCol="0">
              <a:spAutoFit/>
            </a:bodyPr>
            <a:lstStyle/>
            <a:p>
              <a:r>
                <a:rPr lang="en-US" altLang="zh-CN" sz="1400" b="1" dirty="0">
                  <a:solidFill>
                    <a:srgbClr val="3333CC"/>
                  </a:solidFill>
                  <a:latin typeface="Microsoft YaHei" panose="020B0503020204020204" pitchFamily="34" charset="-122"/>
                  <a:ea typeface="Microsoft YaHei" panose="020B0503020204020204" pitchFamily="34" charset="-122"/>
                </a:rPr>
                <a:t>Machine</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Learning</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Models</a:t>
              </a:r>
              <a:endParaRPr lang="en-DE" sz="1400" b="1" dirty="0">
                <a:solidFill>
                  <a:srgbClr val="3333CC"/>
                </a:solidFill>
                <a:latin typeface="Microsoft YaHei" panose="020B0503020204020204" pitchFamily="34" charset="-122"/>
                <a:ea typeface="Microsoft YaHei" panose="020B0503020204020204" pitchFamily="34" charset="-122"/>
              </a:endParaRPr>
            </a:p>
          </p:txBody>
        </p:sp>
        <p:pic>
          <p:nvPicPr>
            <p:cNvPr id="53" name="Picture 12" descr="通义千问- 维基百科，自由的百科全书">
              <a:extLst>
                <a:ext uri="{FF2B5EF4-FFF2-40B4-BE49-F238E27FC236}">
                  <a16:creationId xmlns:a16="http://schemas.microsoft.com/office/drawing/2014/main" id="{E9C7AB38-FD6B-1424-0C19-91B1EE245E8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41311" y="5304958"/>
              <a:ext cx="841262" cy="79665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B189BAA9-3591-2F37-BDC9-41008458CC88}"/>
              </a:ext>
            </a:extLst>
          </p:cNvPr>
          <p:cNvSpPr/>
          <p:nvPr/>
        </p:nvSpPr>
        <p:spPr bwMode="auto">
          <a:xfrm>
            <a:off x="1396760" y="1169861"/>
            <a:ext cx="9508663" cy="2229066"/>
          </a:xfrm>
          <a:prstGeom prst="rect">
            <a:avLst/>
          </a:prstGeom>
          <a:solidFill>
            <a:schemeClr val="bg1">
              <a:lumMod val="95000"/>
              <a:alpha val="90155"/>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4" name="Rectangle 3">
            <a:extLst>
              <a:ext uri="{FF2B5EF4-FFF2-40B4-BE49-F238E27FC236}">
                <a16:creationId xmlns:a16="http://schemas.microsoft.com/office/drawing/2014/main" id="{480A8F58-3546-74CA-930C-0509878B41B7}"/>
              </a:ext>
            </a:extLst>
          </p:cNvPr>
          <p:cNvSpPr/>
          <p:nvPr/>
        </p:nvSpPr>
        <p:spPr bwMode="auto">
          <a:xfrm>
            <a:off x="5725587" y="3394254"/>
            <a:ext cx="5179835" cy="3327221"/>
          </a:xfrm>
          <a:prstGeom prst="rect">
            <a:avLst/>
          </a:prstGeom>
          <a:solidFill>
            <a:schemeClr val="bg1">
              <a:lumMod val="95000"/>
              <a:alpha val="90155"/>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3040408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Subgraph</a:t>
            </a:r>
            <a:r>
              <a:rPr lang="zh-CN" altLang="en-US" dirty="0"/>
              <a:t> </a:t>
            </a:r>
            <a:r>
              <a:rPr lang="en-US" altLang="zh-CN" dirty="0"/>
              <a:t>Inference</a:t>
            </a:r>
            <a:r>
              <a:rPr lang="zh-CN" altLang="en-US" dirty="0"/>
              <a:t> </a:t>
            </a:r>
            <a:r>
              <a:rPr lang="en-US" altLang="zh-CN" dirty="0"/>
              <a:t>Attack</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579024" y="6356355"/>
            <a:ext cx="2133600" cy="365125"/>
          </a:xfrm>
        </p:spPr>
        <p:txBody>
          <a:bodyPr/>
          <a:lstStyle/>
          <a:p>
            <a:fld id="{7BC5A36E-E481-4E7A-9AA0-4108AF2E6D3F}" type="slidenum">
              <a:rPr lang="en-US" smtClean="0"/>
              <a:pPr/>
              <a:t>40</a:t>
            </a:fld>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1F10765-60CB-BF45-9AB1-C23FFB82024E}"/>
                  </a:ext>
                </a:extLst>
              </p:cNvPr>
              <p:cNvSpPr txBox="1"/>
              <p:nvPr/>
            </p:nvSpPr>
            <p:spPr>
              <a:xfrm>
                <a:off x="757176" y="1153346"/>
                <a:ext cx="10738138" cy="1773819"/>
              </a:xfrm>
              <a:prstGeom prst="rect">
                <a:avLst/>
              </a:prstGeom>
              <a:noFill/>
            </p:spPr>
            <p:txBody>
              <a:bodyPr wrap="square" rtlCol="0">
                <a:spAutoFit/>
              </a:bodyPr>
              <a:lstStyle/>
              <a:p>
                <a:pPr marL="285750" indent="-285750">
                  <a:lnSpc>
                    <a:spcPct val="150000"/>
                  </a:lnSpc>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Attack</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Goal</a:t>
                </a:r>
              </a:p>
              <a:p>
                <a:pPr marL="742950" lvl="1" indent="-285750">
                  <a:buFont typeface="Wingdings" pitchFamily="2" charset="2"/>
                  <a:buChar char="v"/>
                </a:pPr>
                <a:r>
                  <a:rPr lang="en-US" altLang="zh-CN" sz="2000" dirty="0">
                    <a:latin typeface="Arial" panose="020B0604020202020204" pitchFamily="34" charset="0"/>
                    <a:cs typeface="Arial" panose="020B0604020202020204" pitchFamily="34" charset="0"/>
                  </a:rPr>
                  <a:t>Given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target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graph</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embedding</a:t>
                </a:r>
                <a:r>
                  <a:rPr lang="zh-CN" altLang="en-US" sz="2000" dirty="0">
                    <a:latin typeface="Arial" panose="020B0604020202020204" pitchFamily="34" charset="0"/>
                    <a:cs typeface="Arial" panose="020B0604020202020204" pitchFamily="34" charset="0"/>
                  </a:rPr>
                  <a:t>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𝐻</m:t>
                        </m:r>
                      </m:e>
                      <m:sub>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𝐺</m:t>
                            </m:r>
                          </m:e>
                          <m:sub>
                            <m:r>
                              <a:rPr lang="en-US" altLang="zh-CN" sz="2000" b="0" i="1" smtClean="0">
                                <a:latin typeface="Cambria Math" panose="02040503050406030204" pitchFamily="18" charset="0"/>
                              </a:rPr>
                              <m:t>𝑇</m:t>
                            </m:r>
                          </m:sub>
                        </m:sSub>
                      </m:sub>
                    </m:sSub>
                  </m:oMath>
                </a14:m>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and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subgraph</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of</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interest</a:t>
                </a:r>
                <a:r>
                  <a:rPr lang="zh-CN" altLang="en-US" sz="2000" dirty="0">
                    <a:latin typeface="Arial" panose="020B0604020202020204" pitchFamily="34" charset="0"/>
                    <a:cs typeface="Arial" panose="020B0604020202020204" pitchFamily="34" charset="0"/>
                  </a:rPr>
                  <a:t>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𝐺</m:t>
                        </m:r>
                      </m:e>
                      <m:sub>
                        <m:r>
                          <a:rPr lang="en-US" altLang="zh-CN" sz="2000" b="0" i="1" smtClean="0">
                            <a:latin typeface="Cambria Math" panose="02040503050406030204" pitchFamily="18" charset="0"/>
                          </a:rPr>
                          <m:t>𝑆</m:t>
                        </m:r>
                      </m:sub>
                    </m:sSub>
                  </m:oMath>
                </a14:m>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attacker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aims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to</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infer</a:t>
                </a:r>
                <a:r>
                  <a:rPr lang="zh-CN" altLang="en-US" sz="2000" dirty="0">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whether</a:t>
                </a:r>
                <a:r>
                  <a:rPr lang="zh-CN" altLang="en-US" sz="2000" b="1" dirty="0">
                    <a:solidFill>
                      <a:srgbClr val="1922DE"/>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000" b="1" i="1">
                            <a:solidFill>
                              <a:srgbClr val="1922DE"/>
                            </a:solidFill>
                            <a:latin typeface="Cambria Math" panose="02040503050406030204" pitchFamily="18" charset="0"/>
                          </a:rPr>
                        </m:ctrlPr>
                      </m:sSubPr>
                      <m:e>
                        <m:r>
                          <a:rPr lang="en-US" altLang="zh-CN" sz="2000" b="1" i="1">
                            <a:solidFill>
                              <a:srgbClr val="1922DE"/>
                            </a:solidFill>
                            <a:latin typeface="Cambria Math" panose="02040503050406030204" pitchFamily="18" charset="0"/>
                          </a:rPr>
                          <m:t>𝑮</m:t>
                        </m:r>
                      </m:e>
                      <m:sub>
                        <m:r>
                          <a:rPr lang="en-US" altLang="zh-CN" sz="2000" b="1" i="1">
                            <a:solidFill>
                              <a:srgbClr val="1922DE"/>
                            </a:solidFill>
                            <a:latin typeface="Cambria Math" panose="02040503050406030204" pitchFamily="18" charset="0"/>
                          </a:rPr>
                          <m:t>𝑺</m:t>
                        </m:r>
                      </m:sub>
                    </m:sSub>
                  </m:oMath>
                </a14:m>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is</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contained</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in</a:t>
                </a:r>
                <a:r>
                  <a:rPr lang="zh-CN" altLang="en-US" sz="2000" b="1" dirty="0">
                    <a:solidFill>
                      <a:srgbClr val="1922DE"/>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000" b="1" i="1">
                            <a:solidFill>
                              <a:srgbClr val="1922DE"/>
                            </a:solidFill>
                            <a:latin typeface="Cambria Math" panose="02040503050406030204" pitchFamily="18" charset="0"/>
                          </a:rPr>
                        </m:ctrlPr>
                      </m:sSubPr>
                      <m:e>
                        <m:r>
                          <a:rPr lang="en-US" altLang="zh-CN" sz="2000" b="1" i="1">
                            <a:solidFill>
                              <a:srgbClr val="1922DE"/>
                            </a:solidFill>
                            <a:latin typeface="Cambria Math" panose="02040503050406030204" pitchFamily="18" charset="0"/>
                          </a:rPr>
                          <m:t>𝑮</m:t>
                        </m:r>
                      </m:e>
                      <m:sub>
                        <m:r>
                          <a:rPr lang="en-US" altLang="zh-CN" sz="2000" b="1" i="1" smtClean="0">
                            <a:solidFill>
                              <a:srgbClr val="1922DE"/>
                            </a:solidFill>
                            <a:latin typeface="Cambria Math" panose="02040503050406030204" pitchFamily="18" charset="0"/>
                          </a:rPr>
                          <m:t>𝑻</m:t>
                        </m:r>
                      </m:sub>
                    </m:sSub>
                  </m:oMath>
                </a14:m>
                <a:r>
                  <a:rPr lang="en-US" altLang="zh-CN" sz="2000" dirty="0">
                    <a:latin typeface="Arial" panose="020B0604020202020204" pitchFamily="34" charset="0"/>
                    <a:cs typeface="Arial" panose="020B0604020202020204" pitchFamily="34" charset="0"/>
                  </a:rPr>
                  <a:t>.</a:t>
                </a:r>
              </a:p>
              <a:p>
                <a:pPr marL="285750" indent="-285750">
                  <a:lnSpc>
                    <a:spcPct val="150000"/>
                  </a:lnSpc>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Attac</a:t>
                </a:r>
                <a:r>
                  <a:rPr lang="en-US" altLang="zh-CN" sz="2400" b="1" dirty="0">
                    <a:latin typeface="Arial" panose="020B0604020202020204" pitchFamily="34" charset="0"/>
                    <a:cs typeface="Arial" panose="020B0604020202020204" pitchFamily="34" charset="0"/>
                  </a:rPr>
                  <a:t>k</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Methodology</a:t>
                </a:r>
                <a:endParaRPr lang="en-DE" sz="2400" b="1" dirty="0">
                  <a:latin typeface="Arial" panose="020B0604020202020204" pitchFamily="34" charset="0"/>
                  <a:cs typeface="Arial" panose="020B0604020202020204" pitchFamily="34" charset="0"/>
                </a:endParaRPr>
              </a:p>
            </p:txBody>
          </p:sp>
        </mc:Choice>
        <mc:Fallback xmlns="">
          <p:sp>
            <p:nvSpPr>
              <p:cNvPr id="45" name="TextBox 44">
                <a:extLst>
                  <a:ext uri="{FF2B5EF4-FFF2-40B4-BE49-F238E27FC236}">
                    <a16:creationId xmlns:a16="http://schemas.microsoft.com/office/drawing/2014/main" id="{31F10765-60CB-BF45-9AB1-C23FFB82024E}"/>
                  </a:ext>
                </a:extLst>
              </p:cNvPr>
              <p:cNvSpPr txBox="1">
                <a:spLocks noRot="1" noChangeAspect="1" noMove="1" noResize="1" noEditPoints="1" noAdjustHandles="1" noChangeArrowheads="1" noChangeShapeType="1" noTextEdit="1"/>
              </p:cNvSpPr>
              <p:nvPr/>
            </p:nvSpPr>
            <p:spPr>
              <a:xfrm>
                <a:off x="757176" y="1153346"/>
                <a:ext cx="10738138" cy="1773819"/>
              </a:xfrm>
              <a:prstGeom prst="rect">
                <a:avLst/>
              </a:prstGeom>
              <a:blipFill>
                <a:blip r:embed="rId3"/>
                <a:stretch>
                  <a:fillRect l="-708" b="-7092"/>
                </a:stretch>
              </a:blipFill>
            </p:spPr>
            <p:txBody>
              <a:bodyPr/>
              <a:lstStyle/>
              <a:p>
                <a:r>
                  <a:rPr lang="en-CN">
                    <a:noFill/>
                  </a:rPr>
                  <a:t> </a:t>
                </a:r>
              </a:p>
            </p:txBody>
          </p:sp>
        </mc:Fallback>
      </mc:AlternateContent>
      <p:sp>
        <p:nvSpPr>
          <p:cNvPr id="3" name="TextBox 2">
            <a:extLst>
              <a:ext uri="{FF2B5EF4-FFF2-40B4-BE49-F238E27FC236}">
                <a16:creationId xmlns:a16="http://schemas.microsoft.com/office/drawing/2014/main" id="{C2A5DC9E-30C8-654B-B60B-13E266580E71}"/>
              </a:ext>
            </a:extLst>
          </p:cNvPr>
          <p:cNvSpPr txBox="1"/>
          <p:nvPr/>
        </p:nvSpPr>
        <p:spPr>
          <a:xfrm>
            <a:off x="647091" y="4094746"/>
            <a:ext cx="1721946" cy="400110"/>
          </a:xfrm>
          <a:prstGeom prst="rect">
            <a:avLst/>
          </a:prstGeom>
          <a:noFill/>
        </p:spPr>
        <p:txBody>
          <a:bodyPr wrap="none" rtlCol="0">
            <a:spAutoFit/>
          </a:bodyPr>
          <a:lstStyle/>
          <a:p>
            <a:pPr algn="ctr"/>
            <a:r>
              <a:rPr lang="en-US" altLang="zh-CN" sz="2000" b="1" dirty="0">
                <a:solidFill>
                  <a:srgbClr val="1922DE"/>
                </a:solidFill>
                <a:latin typeface="Arial" panose="020B0604020202020204" pitchFamily="34" charset="0"/>
                <a:cs typeface="Arial" panose="020B0604020202020204" pitchFamily="34" charset="0"/>
              </a:rPr>
              <a:t>Positive</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Pair</a:t>
            </a:r>
            <a:endParaRPr lang="en-DE" sz="2000" b="1" dirty="0">
              <a:solidFill>
                <a:srgbClr val="1922DE"/>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DC853D98-454D-D04F-A4E6-0E92A7667A7A}"/>
              </a:ext>
            </a:extLst>
          </p:cNvPr>
          <p:cNvSpPr txBox="1"/>
          <p:nvPr/>
        </p:nvSpPr>
        <p:spPr>
          <a:xfrm>
            <a:off x="599719" y="5635703"/>
            <a:ext cx="1808508" cy="400110"/>
          </a:xfrm>
          <a:prstGeom prst="rect">
            <a:avLst/>
          </a:prstGeom>
          <a:noFill/>
        </p:spPr>
        <p:txBody>
          <a:bodyPr wrap="none" rtlCol="0">
            <a:spAutoFit/>
          </a:bodyPr>
          <a:lstStyle/>
          <a:p>
            <a:pPr algn="ctr"/>
            <a:r>
              <a:rPr lang="en-US" altLang="zh-CN" sz="2000" b="1" dirty="0">
                <a:solidFill>
                  <a:srgbClr val="1922DE"/>
                </a:solidFill>
                <a:latin typeface="Arial" panose="020B0604020202020204" pitchFamily="34" charset="0"/>
                <a:cs typeface="Arial" panose="020B0604020202020204" pitchFamily="34" charset="0"/>
              </a:rPr>
              <a:t>Negative</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Pair</a:t>
            </a:r>
            <a:endParaRPr lang="en-DE" sz="2000" b="1" dirty="0">
              <a:solidFill>
                <a:srgbClr val="1922DE"/>
              </a:solidFill>
              <a:latin typeface="Arial" panose="020B0604020202020204" pitchFamily="34" charset="0"/>
              <a:cs typeface="Arial" panose="020B0604020202020204" pitchFamily="34" charset="0"/>
            </a:endParaRPr>
          </a:p>
        </p:txBody>
      </p:sp>
      <p:grpSp>
        <p:nvGrpSpPr>
          <p:cNvPr id="204" name="Group 203">
            <a:extLst>
              <a:ext uri="{FF2B5EF4-FFF2-40B4-BE49-F238E27FC236}">
                <a16:creationId xmlns:a16="http://schemas.microsoft.com/office/drawing/2014/main" id="{D8CB2E51-483F-F647-9BEF-A0AF8F2D05A7}"/>
              </a:ext>
            </a:extLst>
          </p:cNvPr>
          <p:cNvGrpSpPr/>
          <p:nvPr/>
        </p:nvGrpSpPr>
        <p:grpSpPr>
          <a:xfrm>
            <a:off x="2969643" y="3825186"/>
            <a:ext cx="7323618" cy="959027"/>
            <a:chOff x="2969643" y="3825186"/>
            <a:chExt cx="7323618" cy="959027"/>
          </a:xfrm>
        </p:grpSpPr>
        <p:grpSp>
          <p:nvGrpSpPr>
            <p:cNvPr id="47" name="Group 46">
              <a:extLst>
                <a:ext uri="{FF2B5EF4-FFF2-40B4-BE49-F238E27FC236}">
                  <a16:creationId xmlns:a16="http://schemas.microsoft.com/office/drawing/2014/main" id="{77E276E0-8218-784F-A118-433890546247}"/>
                </a:ext>
              </a:extLst>
            </p:cNvPr>
            <p:cNvGrpSpPr/>
            <p:nvPr/>
          </p:nvGrpSpPr>
          <p:grpSpPr>
            <a:xfrm>
              <a:off x="5821008" y="3871562"/>
              <a:ext cx="624246" cy="712507"/>
              <a:chOff x="443283" y="1345895"/>
              <a:chExt cx="624246" cy="712507"/>
            </a:xfrm>
          </p:grpSpPr>
          <p:sp>
            <p:nvSpPr>
              <p:cNvPr id="48" name="Rectangle 47">
                <a:extLst>
                  <a:ext uri="{FF2B5EF4-FFF2-40B4-BE49-F238E27FC236}">
                    <a16:creationId xmlns:a16="http://schemas.microsoft.com/office/drawing/2014/main" id="{46883B81-2A0E-9D4E-8191-6855F2AF420C}"/>
                  </a:ext>
                </a:extLst>
              </p:cNvPr>
              <p:cNvSpPr/>
              <p:nvPr/>
            </p:nvSpPr>
            <p:spPr>
              <a:xfrm>
                <a:off x="443283" y="1345895"/>
                <a:ext cx="624246" cy="71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a:p>
            </p:txBody>
          </p:sp>
          <p:grpSp>
            <p:nvGrpSpPr>
              <p:cNvPr id="50" name="Group 49">
                <a:extLst>
                  <a:ext uri="{FF2B5EF4-FFF2-40B4-BE49-F238E27FC236}">
                    <a16:creationId xmlns:a16="http://schemas.microsoft.com/office/drawing/2014/main" id="{74EB42CB-D8A5-8544-BAC8-71B320D6A0B3}"/>
                  </a:ext>
                </a:extLst>
              </p:cNvPr>
              <p:cNvGrpSpPr/>
              <p:nvPr/>
            </p:nvGrpSpPr>
            <p:grpSpPr>
              <a:xfrm>
                <a:off x="507725" y="1458508"/>
                <a:ext cx="526252" cy="494341"/>
                <a:chOff x="764286" y="4617511"/>
                <a:chExt cx="1258213" cy="1021753"/>
              </a:xfrm>
            </p:grpSpPr>
            <p:sp>
              <p:nvSpPr>
                <p:cNvPr id="52" name="Oval 51">
                  <a:extLst>
                    <a:ext uri="{FF2B5EF4-FFF2-40B4-BE49-F238E27FC236}">
                      <a16:creationId xmlns:a16="http://schemas.microsoft.com/office/drawing/2014/main" id="{84C53F35-3287-A84A-917F-6109778929DA}"/>
                    </a:ext>
                  </a:extLst>
                </p:cNvPr>
                <p:cNvSpPr/>
                <p:nvPr/>
              </p:nvSpPr>
              <p:spPr>
                <a:xfrm>
                  <a:off x="764286" y="5147894"/>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53" name="Oval 52">
                  <a:extLst>
                    <a:ext uri="{FF2B5EF4-FFF2-40B4-BE49-F238E27FC236}">
                      <a16:creationId xmlns:a16="http://schemas.microsoft.com/office/drawing/2014/main" id="{7D93BA28-845B-A644-836A-28E99EAF1D04}"/>
                    </a:ext>
                  </a:extLst>
                </p:cNvPr>
                <p:cNvSpPr/>
                <p:nvPr/>
              </p:nvSpPr>
              <p:spPr>
                <a:xfrm>
                  <a:off x="1590451" y="4617511"/>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54" name="Oval 53">
                  <a:extLst>
                    <a:ext uri="{FF2B5EF4-FFF2-40B4-BE49-F238E27FC236}">
                      <a16:creationId xmlns:a16="http://schemas.microsoft.com/office/drawing/2014/main" id="{C81E87F1-AAA7-CF4A-A847-CB7A9B21F9FE}"/>
                    </a:ext>
                  </a:extLst>
                </p:cNvPr>
                <p:cNvSpPr/>
                <p:nvPr/>
              </p:nvSpPr>
              <p:spPr>
                <a:xfrm>
                  <a:off x="1302419" y="5017461"/>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55" name="Oval 54">
                  <a:extLst>
                    <a:ext uri="{FF2B5EF4-FFF2-40B4-BE49-F238E27FC236}">
                      <a16:creationId xmlns:a16="http://schemas.microsoft.com/office/drawing/2014/main" id="{99092042-C7DC-AA44-91CE-393931675FBD}"/>
                    </a:ext>
                  </a:extLst>
                </p:cNvPr>
                <p:cNvSpPr/>
                <p:nvPr/>
              </p:nvSpPr>
              <p:spPr>
                <a:xfrm>
                  <a:off x="1734467" y="5351232"/>
                  <a:ext cx="288032" cy="2880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56" name="Straight Connector 55">
                  <a:extLst>
                    <a:ext uri="{FF2B5EF4-FFF2-40B4-BE49-F238E27FC236}">
                      <a16:creationId xmlns:a16="http://schemas.microsoft.com/office/drawing/2014/main" id="{16384A00-9B5C-1747-BB05-92BD560ED743}"/>
                    </a:ext>
                  </a:extLst>
                </p:cNvPr>
                <p:cNvCxnSpPr>
                  <a:cxnSpLocks/>
                  <a:stCxn id="54" idx="2"/>
                  <a:endCxn id="52" idx="6"/>
                </p:cNvCxnSpPr>
                <p:nvPr/>
              </p:nvCxnSpPr>
              <p:spPr>
                <a:xfrm flipH="1">
                  <a:off x="1052319" y="5161477"/>
                  <a:ext cx="250099" cy="13043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685D46C-F914-BE4C-B037-0CCF51BCC4ED}"/>
                    </a:ext>
                  </a:extLst>
                </p:cNvPr>
                <p:cNvCxnSpPr>
                  <a:cxnSpLocks/>
                  <a:stCxn id="55" idx="2"/>
                  <a:endCxn id="52" idx="5"/>
                </p:cNvCxnSpPr>
                <p:nvPr/>
              </p:nvCxnSpPr>
              <p:spPr>
                <a:xfrm flipH="1" flipV="1">
                  <a:off x="1010135" y="5393744"/>
                  <a:ext cx="724333" cy="10150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61F18E9-7620-6B4C-A632-3650F7A609B7}"/>
                    </a:ext>
                  </a:extLst>
                </p:cNvPr>
                <p:cNvCxnSpPr>
                  <a:cxnSpLocks/>
                  <a:stCxn id="53" idx="5"/>
                  <a:endCxn id="55" idx="0"/>
                </p:cNvCxnSpPr>
                <p:nvPr/>
              </p:nvCxnSpPr>
              <p:spPr>
                <a:xfrm>
                  <a:off x="1836302" y="4863362"/>
                  <a:ext cx="42181" cy="4878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B17E727-4A4E-B24B-AC24-A546A026444C}"/>
                    </a:ext>
                  </a:extLst>
                </p:cNvPr>
                <p:cNvCxnSpPr>
                  <a:cxnSpLocks/>
                  <a:stCxn id="54" idx="5"/>
                  <a:endCxn id="55" idx="1"/>
                </p:cNvCxnSpPr>
                <p:nvPr/>
              </p:nvCxnSpPr>
              <p:spPr>
                <a:xfrm>
                  <a:off x="1548271" y="5263311"/>
                  <a:ext cx="228378" cy="1301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90BC22-845A-0C49-B09A-0455CFF66296}"/>
                    </a:ext>
                  </a:extLst>
                </p:cNvPr>
                <p:cNvCxnSpPr>
                  <a:cxnSpLocks/>
                  <a:stCxn id="54" idx="7"/>
                  <a:endCxn id="53" idx="3"/>
                </p:cNvCxnSpPr>
                <p:nvPr/>
              </p:nvCxnSpPr>
              <p:spPr>
                <a:xfrm flipV="1">
                  <a:off x="1548270" y="4863362"/>
                  <a:ext cx="84362" cy="1962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89" name="Group 88">
              <a:extLst>
                <a:ext uri="{FF2B5EF4-FFF2-40B4-BE49-F238E27FC236}">
                  <a16:creationId xmlns:a16="http://schemas.microsoft.com/office/drawing/2014/main" id="{335908B6-4679-C340-B2F7-04BCC1720B51}"/>
                </a:ext>
              </a:extLst>
            </p:cNvPr>
            <p:cNvGrpSpPr/>
            <p:nvPr/>
          </p:nvGrpSpPr>
          <p:grpSpPr>
            <a:xfrm>
              <a:off x="2969643" y="3858251"/>
              <a:ext cx="624246" cy="903642"/>
              <a:chOff x="4188687" y="3772463"/>
              <a:chExt cx="624246" cy="903642"/>
            </a:xfrm>
          </p:grpSpPr>
          <p:grpSp>
            <p:nvGrpSpPr>
              <p:cNvPr id="62" name="Group 61">
                <a:extLst>
                  <a:ext uri="{FF2B5EF4-FFF2-40B4-BE49-F238E27FC236}">
                    <a16:creationId xmlns:a16="http://schemas.microsoft.com/office/drawing/2014/main" id="{AE8E0ECC-8037-3C4D-A32E-D07440424285}"/>
                  </a:ext>
                </a:extLst>
              </p:cNvPr>
              <p:cNvGrpSpPr/>
              <p:nvPr/>
            </p:nvGrpSpPr>
            <p:grpSpPr>
              <a:xfrm>
                <a:off x="4188687" y="3963598"/>
                <a:ext cx="624246" cy="712507"/>
                <a:chOff x="443283" y="1345895"/>
                <a:chExt cx="624246" cy="712507"/>
              </a:xfrm>
            </p:grpSpPr>
            <p:sp>
              <p:nvSpPr>
                <p:cNvPr id="63" name="Rectangle 62">
                  <a:extLst>
                    <a:ext uri="{FF2B5EF4-FFF2-40B4-BE49-F238E27FC236}">
                      <a16:creationId xmlns:a16="http://schemas.microsoft.com/office/drawing/2014/main" id="{54F4668D-E731-FD43-A32A-C95FE226D360}"/>
                    </a:ext>
                  </a:extLst>
                </p:cNvPr>
                <p:cNvSpPr/>
                <p:nvPr/>
              </p:nvSpPr>
              <p:spPr>
                <a:xfrm>
                  <a:off x="443283" y="1345895"/>
                  <a:ext cx="624246" cy="71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a:p>
              </p:txBody>
            </p:sp>
            <p:grpSp>
              <p:nvGrpSpPr>
                <p:cNvPr id="64" name="Group 63">
                  <a:extLst>
                    <a:ext uri="{FF2B5EF4-FFF2-40B4-BE49-F238E27FC236}">
                      <a16:creationId xmlns:a16="http://schemas.microsoft.com/office/drawing/2014/main" id="{DCE94B4C-BD1F-774B-90EC-C8EB319CA441}"/>
                    </a:ext>
                  </a:extLst>
                </p:cNvPr>
                <p:cNvGrpSpPr/>
                <p:nvPr/>
              </p:nvGrpSpPr>
              <p:grpSpPr>
                <a:xfrm>
                  <a:off x="507725" y="1458508"/>
                  <a:ext cx="526252" cy="494341"/>
                  <a:chOff x="764286" y="4617511"/>
                  <a:chExt cx="1258213" cy="1021753"/>
                </a:xfrm>
              </p:grpSpPr>
              <p:sp>
                <p:nvSpPr>
                  <p:cNvPr id="65" name="Oval 64">
                    <a:extLst>
                      <a:ext uri="{FF2B5EF4-FFF2-40B4-BE49-F238E27FC236}">
                        <a16:creationId xmlns:a16="http://schemas.microsoft.com/office/drawing/2014/main" id="{E65C70B3-6F07-A64C-8657-BAB24874EA03}"/>
                      </a:ext>
                    </a:extLst>
                  </p:cNvPr>
                  <p:cNvSpPr/>
                  <p:nvPr/>
                </p:nvSpPr>
                <p:spPr>
                  <a:xfrm>
                    <a:off x="764286" y="5147894"/>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66" name="Oval 65">
                    <a:extLst>
                      <a:ext uri="{FF2B5EF4-FFF2-40B4-BE49-F238E27FC236}">
                        <a16:creationId xmlns:a16="http://schemas.microsoft.com/office/drawing/2014/main" id="{219D6ED2-9525-B942-BE50-6F09B6A254CA}"/>
                      </a:ext>
                    </a:extLst>
                  </p:cNvPr>
                  <p:cNvSpPr/>
                  <p:nvPr/>
                </p:nvSpPr>
                <p:spPr>
                  <a:xfrm>
                    <a:off x="1590451" y="4617511"/>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67" name="Oval 66">
                    <a:extLst>
                      <a:ext uri="{FF2B5EF4-FFF2-40B4-BE49-F238E27FC236}">
                        <a16:creationId xmlns:a16="http://schemas.microsoft.com/office/drawing/2014/main" id="{2DFEF25C-F5F7-E246-A428-F18E995903FA}"/>
                      </a:ext>
                    </a:extLst>
                  </p:cNvPr>
                  <p:cNvSpPr/>
                  <p:nvPr/>
                </p:nvSpPr>
                <p:spPr>
                  <a:xfrm>
                    <a:off x="1302419" y="5017461"/>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68" name="Oval 67">
                    <a:extLst>
                      <a:ext uri="{FF2B5EF4-FFF2-40B4-BE49-F238E27FC236}">
                        <a16:creationId xmlns:a16="http://schemas.microsoft.com/office/drawing/2014/main" id="{32A1BAE1-E5BA-0446-A8EE-370E384C1871}"/>
                      </a:ext>
                    </a:extLst>
                  </p:cNvPr>
                  <p:cNvSpPr/>
                  <p:nvPr/>
                </p:nvSpPr>
                <p:spPr>
                  <a:xfrm>
                    <a:off x="1734467" y="5351232"/>
                    <a:ext cx="288032" cy="2880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69" name="Straight Connector 68">
                    <a:extLst>
                      <a:ext uri="{FF2B5EF4-FFF2-40B4-BE49-F238E27FC236}">
                        <a16:creationId xmlns:a16="http://schemas.microsoft.com/office/drawing/2014/main" id="{AF9AABD6-C5A8-944C-B9DB-E659E7821421}"/>
                      </a:ext>
                    </a:extLst>
                  </p:cNvPr>
                  <p:cNvCxnSpPr>
                    <a:cxnSpLocks/>
                    <a:stCxn id="67" idx="2"/>
                    <a:endCxn id="65" idx="6"/>
                  </p:cNvCxnSpPr>
                  <p:nvPr/>
                </p:nvCxnSpPr>
                <p:spPr>
                  <a:xfrm flipH="1">
                    <a:off x="1052319" y="5161477"/>
                    <a:ext cx="250099" cy="13043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5D6AC4E-642F-9D44-8132-20EB3885A571}"/>
                      </a:ext>
                    </a:extLst>
                  </p:cNvPr>
                  <p:cNvCxnSpPr>
                    <a:cxnSpLocks/>
                    <a:stCxn id="68" idx="2"/>
                    <a:endCxn id="65" idx="5"/>
                  </p:cNvCxnSpPr>
                  <p:nvPr/>
                </p:nvCxnSpPr>
                <p:spPr>
                  <a:xfrm flipH="1" flipV="1">
                    <a:off x="1010135" y="5393744"/>
                    <a:ext cx="724333" cy="10150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42EEAD-91AF-2D4A-9D29-3AFC7B446A21}"/>
                      </a:ext>
                    </a:extLst>
                  </p:cNvPr>
                  <p:cNvCxnSpPr>
                    <a:cxnSpLocks/>
                    <a:stCxn id="66" idx="5"/>
                    <a:endCxn id="68" idx="0"/>
                  </p:cNvCxnSpPr>
                  <p:nvPr/>
                </p:nvCxnSpPr>
                <p:spPr>
                  <a:xfrm>
                    <a:off x="1836302" y="4863362"/>
                    <a:ext cx="42181" cy="4878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203A28F-4844-1349-BB56-EF3C6E5CF336}"/>
                      </a:ext>
                    </a:extLst>
                  </p:cNvPr>
                  <p:cNvCxnSpPr>
                    <a:cxnSpLocks/>
                    <a:stCxn id="67" idx="5"/>
                    <a:endCxn id="68" idx="1"/>
                  </p:cNvCxnSpPr>
                  <p:nvPr/>
                </p:nvCxnSpPr>
                <p:spPr>
                  <a:xfrm>
                    <a:off x="1548271" y="5263311"/>
                    <a:ext cx="228378" cy="1301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47B101E-E192-FB49-AE9E-4407BB188209}"/>
                      </a:ext>
                    </a:extLst>
                  </p:cNvPr>
                  <p:cNvCxnSpPr>
                    <a:cxnSpLocks/>
                    <a:stCxn id="67" idx="7"/>
                    <a:endCxn id="66" idx="3"/>
                  </p:cNvCxnSpPr>
                  <p:nvPr/>
                </p:nvCxnSpPr>
                <p:spPr>
                  <a:xfrm flipV="1">
                    <a:off x="1548270" y="4863362"/>
                    <a:ext cx="84362" cy="1962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74" name="Oval 73">
                <a:extLst>
                  <a:ext uri="{FF2B5EF4-FFF2-40B4-BE49-F238E27FC236}">
                    <a16:creationId xmlns:a16="http://schemas.microsoft.com/office/drawing/2014/main" id="{016BACCA-B691-2C45-87D3-982155DC3770}"/>
                  </a:ext>
                </a:extLst>
              </p:cNvPr>
              <p:cNvSpPr/>
              <p:nvPr/>
            </p:nvSpPr>
            <p:spPr>
              <a:xfrm>
                <a:off x="4292263" y="3787443"/>
                <a:ext cx="120470" cy="1393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75" name="Oval 74">
                <a:extLst>
                  <a:ext uri="{FF2B5EF4-FFF2-40B4-BE49-F238E27FC236}">
                    <a16:creationId xmlns:a16="http://schemas.microsoft.com/office/drawing/2014/main" id="{1E47810C-1421-1C4F-BDA1-E194DA51B174}"/>
                  </a:ext>
                </a:extLst>
              </p:cNvPr>
              <p:cNvSpPr/>
              <p:nvPr/>
            </p:nvSpPr>
            <p:spPr>
              <a:xfrm>
                <a:off x="4671233" y="3772463"/>
                <a:ext cx="120470" cy="1393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76" name="Straight Connector 75">
                <a:extLst>
                  <a:ext uri="{FF2B5EF4-FFF2-40B4-BE49-F238E27FC236}">
                    <a16:creationId xmlns:a16="http://schemas.microsoft.com/office/drawing/2014/main" id="{BECB1083-7B9F-7344-B9D5-BE86B0327BAD}"/>
                  </a:ext>
                </a:extLst>
              </p:cNvPr>
              <p:cNvCxnSpPr>
                <a:cxnSpLocks/>
                <a:stCxn id="74" idx="4"/>
                <a:endCxn id="65" idx="1"/>
              </p:cNvCxnSpPr>
              <p:nvPr/>
            </p:nvCxnSpPr>
            <p:spPr>
              <a:xfrm flipH="1">
                <a:off x="4270771" y="3926798"/>
                <a:ext cx="81727" cy="42642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F99DE94-B43B-874E-965D-C81FEAD5F09D}"/>
                  </a:ext>
                </a:extLst>
              </p:cNvPr>
              <p:cNvCxnSpPr>
                <a:cxnSpLocks/>
                <a:stCxn id="74" idx="5"/>
                <a:endCxn id="66" idx="1"/>
              </p:cNvCxnSpPr>
              <p:nvPr/>
            </p:nvCxnSpPr>
            <p:spPr>
              <a:xfrm>
                <a:off x="4395091" y="3906390"/>
                <a:ext cx="221226" cy="19022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CAAEAC7-92E9-F34D-AB27-F4E14B962C2E}"/>
                  </a:ext>
                </a:extLst>
              </p:cNvPr>
              <p:cNvCxnSpPr>
                <a:cxnSpLocks/>
                <a:stCxn id="74" idx="6"/>
                <a:endCxn id="75" idx="2"/>
              </p:cNvCxnSpPr>
              <p:nvPr/>
            </p:nvCxnSpPr>
            <p:spPr>
              <a:xfrm flipV="1">
                <a:off x="4412733" y="3842141"/>
                <a:ext cx="258500" cy="149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36D4834-F93D-AE47-B628-DCE81267E0CD}"/>
                  </a:ext>
                </a:extLst>
              </p:cNvPr>
              <p:cNvCxnSpPr>
                <a:cxnSpLocks/>
                <a:stCxn id="75" idx="4"/>
                <a:endCxn id="66" idx="7"/>
              </p:cNvCxnSpPr>
              <p:nvPr/>
            </p:nvCxnSpPr>
            <p:spPr>
              <a:xfrm flipH="1">
                <a:off x="4701503" y="3911818"/>
                <a:ext cx="29965" cy="18480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91" name="Straight Arrow Connector 90">
              <a:extLst>
                <a:ext uri="{FF2B5EF4-FFF2-40B4-BE49-F238E27FC236}">
                  <a16:creationId xmlns:a16="http://schemas.microsoft.com/office/drawing/2014/main" id="{8C9A4C15-0FDA-CE43-811B-F1C4FD843032}"/>
                </a:ext>
              </a:extLst>
            </p:cNvPr>
            <p:cNvCxnSpPr>
              <a:cxnSpLocks/>
            </p:cNvCxnSpPr>
            <p:nvPr/>
          </p:nvCxnSpPr>
          <p:spPr>
            <a:xfrm>
              <a:off x="3986619" y="4324822"/>
              <a:ext cx="174056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C55E072D-0C75-1F45-BCE5-8164E9C18E0C}"/>
                </a:ext>
              </a:extLst>
            </p:cNvPr>
            <p:cNvSpPr txBox="1"/>
            <p:nvPr/>
          </p:nvSpPr>
          <p:spPr>
            <a:xfrm>
              <a:off x="3986619" y="3942908"/>
              <a:ext cx="1770036"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Graph</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Sampling</a:t>
              </a:r>
              <a:endParaRPr lang="en-DE" sz="1600" b="1" dirty="0">
                <a:latin typeface="Arial" panose="020B0604020202020204" pitchFamily="34" charset="0"/>
                <a:cs typeface="Arial" panose="020B0604020202020204" pitchFamily="34" charset="0"/>
              </a:endParaRPr>
            </a:p>
          </p:txBody>
        </p:sp>
        <p:grpSp>
          <p:nvGrpSpPr>
            <p:cNvPr id="135" name="Group 134">
              <a:extLst>
                <a:ext uri="{FF2B5EF4-FFF2-40B4-BE49-F238E27FC236}">
                  <a16:creationId xmlns:a16="http://schemas.microsoft.com/office/drawing/2014/main" id="{051072FD-D627-5A4F-98FD-A4F4721ADFCB}"/>
                </a:ext>
              </a:extLst>
            </p:cNvPr>
            <p:cNvGrpSpPr/>
            <p:nvPr/>
          </p:nvGrpSpPr>
          <p:grpSpPr>
            <a:xfrm>
              <a:off x="9259027" y="3885468"/>
              <a:ext cx="624246" cy="712507"/>
              <a:chOff x="443283" y="1345895"/>
              <a:chExt cx="624246" cy="712507"/>
            </a:xfrm>
          </p:grpSpPr>
          <p:sp>
            <p:nvSpPr>
              <p:cNvPr id="136" name="Rectangle 135">
                <a:extLst>
                  <a:ext uri="{FF2B5EF4-FFF2-40B4-BE49-F238E27FC236}">
                    <a16:creationId xmlns:a16="http://schemas.microsoft.com/office/drawing/2014/main" id="{7EAE3914-E9C8-534A-88AA-4D91150E214B}"/>
                  </a:ext>
                </a:extLst>
              </p:cNvPr>
              <p:cNvSpPr/>
              <p:nvPr/>
            </p:nvSpPr>
            <p:spPr>
              <a:xfrm>
                <a:off x="443283" y="1345895"/>
                <a:ext cx="624246" cy="71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a:p>
            </p:txBody>
          </p:sp>
          <p:grpSp>
            <p:nvGrpSpPr>
              <p:cNvPr id="137" name="Group 136">
                <a:extLst>
                  <a:ext uri="{FF2B5EF4-FFF2-40B4-BE49-F238E27FC236}">
                    <a16:creationId xmlns:a16="http://schemas.microsoft.com/office/drawing/2014/main" id="{35862F52-9503-4B46-B221-CF56E0DA892A}"/>
                  </a:ext>
                </a:extLst>
              </p:cNvPr>
              <p:cNvGrpSpPr/>
              <p:nvPr/>
            </p:nvGrpSpPr>
            <p:grpSpPr>
              <a:xfrm>
                <a:off x="507725" y="1458508"/>
                <a:ext cx="526252" cy="494341"/>
                <a:chOff x="764286" y="4617511"/>
                <a:chExt cx="1258213" cy="1021753"/>
              </a:xfrm>
            </p:grpSpPr>
            <p:sp>
              <p:nvSpPr>
                <p:cNvPr id="138" name="Oval 137">
                  <a:extLst>
                    <a:ext uri="{FF2B5EF4-FFF2-40B4-BE49-F238E27FC236}">
                      <a16:creationId xmlns:a16="http://schemas.microsoft.com/office/drawing/2014/main" id="{45BADBE3-C6F8-6647-BC95-BE0F7630FF92}"/>
                    </a:ext>
                  </a:extLst>
                </p:cNvPr>
                <p:cNvSpPr/>
                <p:nvPr/>
              </p:nvSpPr>
              <p:spPr>
                <a:xfrm>
                  <a:off x="764286" y="5147894"/>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39" name="Oval 138">
                  <a:extLst>
                    <a:ext uri="{FF2B5EF4-FFF2-40B4-BE49-F238E27FC236}">
                      <a16:creationId xmlns:a16="http://schemas.microsoft.com/office/drawing/2014/main" id="{E6200657-BBBD-7C45-B72D-D265743F712C}"/>
                    </a:ext>
                  </a:extLst>
                </p:cNvPr>
                <p:cNvSpPr/>
                <p:nvPr/>
              </p:nvSpPr>
              <p:spPr>
                <a:xfrm>
                  <a:off x="1590451" y="4617511"/>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40" name="Oval 139">
                  <a:extLst>
                    <a:ext uri="{FF2B5EF4-FFF2-40B4-BE49-F238E27FC236}">
                      <a16:creationId xmlns:a16="http://schemas.microsoft.com/office/drawing/2014/main" id="{262660F0-17D4-EE41-BDD8-0F83181F08A7}"/>
                    </a:ext>
                  </a:extLst>
                </p:cNvPr>
                <p:cNvSpPr/>
                <p:nvPr/>
              </p:nvSpPr>
              <p:spPr>
                <a:xfrm>
                  <a:off x="1302419" y="5017461"/>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41" name="Oval 140">
                  <a:extLst>
                    <a:ext uri="{FF2B5EF4-FFF2-40B4-BE49-F238E27FC236}">
                      <a16:creationId xmlns:a16="http://schemas.microsoft.com/office/drawing/2014/main" id="{52371E63-A9FA-2148-8542-189D4FF17385}"/>
                    </a:ext>
                  </a:extLst>
                </p:cNvPr>
                <p:cNvSpPr/>
                <p:nvPr/>
              </p:nvSpPr>
              <p:spPr>
                <a:xfrm>
                  <a:off x="1734467" y="5351232"/>
                  <a:ext cx="288032" cy="2880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142" name="Straight Connector 141">
                  <a:extLst>
                    <a:ext uri="{FF2B5EF4-FFF2-40B4-BE49-F238E27FC236}">
                      <a16:creationId xmlns:a16="http://schemas.microsoft.com/office/drawing/2014/main" id="{69F832A9-8D06-8943-A45A-F0941D9B12B9}"/>
                    </a:ext>
                  </a:extLst>
                </p:cNvPr>
                <p:cNvCxnSpPr>
                  <a:cxnSpLocks/>
                  <a:stCxn id="140" idx="2"/>
                  <a:endCxn id="138" idx="6"/>
                </p:cNvCxnSpPr>
                <p:nvPr/>
              </p:nvCxnSpPr>
              <p:spPr>
                <a:xfrm flipH="1">
                  <a:off x="1052319" y="5161477"/>
                  <a:ext cx="250099" cy="13043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A3761A-7D83-324A-BCBF-8A1EB6B7D2C4}"/>
                    </a:ext>
                  </a:extLst>
                </p:cNvPr>
                <p:cNvCxnSpPr>
                  <a:cxnSpLocks/>
                  <a:stCxn id="141" idx="2"/>
                  <a:endCxn id="138" idx="5"/>
                </p:cNvCxnSpPr>
                <p:nvPr/>
              </p:nvCxnSpPr>
              <p:spPr>
                <a:xfrm flipH="1" flipV="1">
                  <a:off x="1010135" y="5393744"/>
                  <a:ext cx="724333" cy="10150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0649C97-87CB-C04B-A60B-39E26A9B4437}"/>
                    </a:ext>
                  </a:extLst>
                </p:cNvPr>
                <p:cNvCxnSpPr>
                  <a:cxnSpLocks/>
                  <a:stCxn id="139" idx="5"/>
                  <a:endCxn id="141" idx="0"/>
                </p:cNvCxnSpPr>
                <p:nvPr/>
              </p:nvCxnSpPr>
              <p:spPr>
                <a:xfrm>
                  <a:off x="1836302" y="4863362"/>
                  <a:ext cx="42181" cy="4878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349685D-90A2-4A47-8CBD-F95541BE7430}"/>
                    </a:ext>
                  </a:extLst>
                </p:cNvPr>
                <p:cNvCxnSpPr>
                  <a:cxnSpLocks/>
                  <a:stCxn id="140" idx="5"/>
                  <a:endCxn id="141" idx="1"/>
                </p:cNvCxnSpPr>
                <p:nvPr/>
              </p:nvCxnSpPr>
              <p:spPr>
                <a:xfrm>
                  <a:off x="1548271" y="5263311"/>
                  <a:ext cx="228378" cy="1301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7417B43-3B7D-044C-96F9-A6FBC5E9DC62}"/>
                    </a:ext>
                  </a:extLst>
                </p:cNvPr>
                <p:cNvCxnSpPr>
                  <a:cxnSpLocks/>
                  <a:stCxn id="140" idx="7"/>
                  <a:endCxn id="139" idx="3"/>
                </p:cNvCxnSpPr>
                <p:nvPr/>
              </p:nvCxnSpPr>
              <p:spPr>
                <a:xfrm flipV="1">
                  <a:off x="1548270" y="4863362"/>
                  <a:ext cx="84362" cy="1962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47" name="Group 146">
              <a:extLst>
                <a:ext uri="{FF2B5EF4-FFF2-40B4-BE49-F238E27FC236}">
                  <a16:creationId xmlns:a16="http://schemas.microsoft.com/office/drawing/2014/main" id="{0611F08E-9E26-3049-BF9E-A0948095DF6E}"/>
                </a:ext>
              </a:extLst>
            </p:cNvPr>
            <p:cNvGrpSpPr/>
            <p:nvPr/>
          </p:nvGrpSpPr>
          <p:grpSpPr>
            <a:xfrm>
              <a:off x="8331826" y="3880571"/>
              <a:ext cx="624246" cy="903642"/>
              <a:chOff x="4188687" y="3772463"/>
              <a:chExt cx="624246" cy="903642"/>
            </a:xfrm>
          </p:grpSpPr>
          <p:grpSp>
            <p:nvGrpSpPr>
              <p:cNvPr id="148" name="Group 147">
                <a:extLst>
                  <a:ext uri="{FF2B5EF4-FFF2-40B4-BE49-F238E27FC236}">
                    <a16:creationId xmlns:a16="http://schemas.microsoft.com/office/drawing/2014/main" id="{488DA822-2110-984A-8414-202FBD2F1C2F}"/>
                  </a:ext>
                </a:extLst>
              </p:cNvPr>
              <p:cNvGrpSpPr/>
              <p:nvPr/>
            </p:nvGrpSpPr>
            <p:grpSpPr>
              <a:xfrm>
                <a:off x="4188687" y="3963598"/>
                <a:ext cx="624246" cy="712507"/>
                <a:chOff x="443283" y="1345895"/>
                <a:chExt cx="624246" cy="712507"/>
              </a:xfrm>
            </p:grpSpPr>
            <p:sp>
              <p:nvSpPr>
                <p:cNvPr id="155" name="Rectangle 154">
                  <a:extLst>
                    <a:ext uri="{FF2B5EF4-FFF2-40B4-BE49-F238E27FC236}">
                      <a16:creationId xmlns:a16="http://schemas.microsoft.com/office/drawing/2014/main" id="{1810E091-C9B0-2742-A2F7-E7E2BE797379}"/>
                    </a:ext>
                  </a:extLst>
                </p:cNvPr>
                <p:cNvSpPr/>
                <p:nvPr/>
              </p:nvSpPr>
              <p:spPr>
                <a:xfrm>
                  <a:off x="443283" y="1345895"/>
                  <a:ext cx="624246" cy="71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a:p>
              </p:txBody>
            </p:sp>
            <p:grpSp>
              <p:nvGrpSpPr>
                <p:cNvPr id="156" name="Group 155">
                  <a:extLst>
                    <a:ext uri="{FF2B5EF4-FFF2-40B4-BE49-F238E27FC236}">
                      <a16:creationId xmlns:a16="http://schemas.microsoft.com/office/drawing/2014/main" id="{E1C9DB74-9047-9B4E-A5D6-7A349C7BC109}"/>
                    </a:ext>
                  </a:extLst>
                </p:cNvPr>
                <p:cNvGrpSpPr/>
                <p:nvPr/>
              </p:nvGrpSpPr>
              <p:grpSpPr>
                <a:xfrm>
                  <a:off x="507725" y="1458508"/>
                  <a:ext cx="526252" cy="494341"/>
                  <a:chOff x="764286" y="4617511"/>
                  <a:chExt cx="1258213" cy="1021753"/>
                </a:xfrm>
              </p:grpSpPr>
              <p:sp>
                <p:nvSpPr>
                  <p:cNvPr id="157" name="Oval 156">
                    <a:extLst>
                      <a:ext uri="{FF2B5EF4-FFF2-40B4-BE49-F238E27FC236}">
                        <a16:creationId xmlns:a16="http://schemas.microsoft.com/office/drawing/2014/main" id="{DDB38125-937C-8D45-A835-AB4F829954C3}"/>
                      </a:ext>
                    </a:extLst>
                  </p:cNvPr>
                  <p:cNvSpPr/>
                  <p:nvPr/>
                </p:nvSpPr>
                <p:spPr>
                  <a:xfrm>
                    <a:off x="764286" y="5147894"/>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58" name="Oval 157">
                    <a:extLst>
                      <a:ext uri="{FF2B5EF4-FFF2-40B4-BE49-F238E27FC236}">
                        <a16:creationId xmlns:a16="http://schemas.microsoft.com/office/drawing/2014/main" id="{ABB4CFBE-E491-474B-83A7-A95E2AF87EEA}"/>
                      </a:ext>
                    </a:extLst>
                  </p:cNvPr>
                  <p:cNvSpPr/>
                  <p:nvPr/>
                </p:nvSpPr>
                <p:spPr>
                  <a:xfrm>
                    <a:off x="1590451" y="4617511"/>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59" name="Oval 158">
                    <a:extLst>
                      <a:ext uri="{FF2B5EF4-FFF2-40B4-BE49-F238E27FC236}">
                        <a16:creationId xmlns:a16="http://schemas.microsoft.com/office/drawing/2014/main" id="{23A23C6F-A6FB-404D-9AF1-8130A8D89EC7}"/>
                      </a:ext>
                    </a:extLst>
                  </p:cNvPr>
                  <p:cNvSpPr/>
                  <p:nvPr/>
                </p:nvSpPr>
                <p:spPr>
                  <a:xfrm>
                    <a:off x="1302419" y="5017461"/>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60" name="Oval 159">
                    <a:extLst>
                      <a:ext uri="{FF2B5EF4-FFF2-40B4-BE49-F238E27FC236}">
                        <a16:creationId xmlns:a16="http://schemas.microsoft.com/office/drawing/2014/main" id="{B2E1878E-0A3F-4240-9905-FD60BF172F94}"/>
                      </a:ext>
                    </a:extLst>
                  </p:cNvPr>
                  <p:cNvSpPr/>
                  <p:nvPr/>
                </p:nvSpPr>
                <p:spPr>
                  <a:xfrm>
                    <a:off x="1734467" y="5351232"/>
                    <a:ext cx="288032" cy="2880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161" name="Straight Connector 160">
                    <a:extLst>
                      <a:ext uri="{FF2B5EF4-FFF2-40B4-BE49-F238E27FC236}">
                        <a16:creationId xmlns:a16="http://schemas.microsoft.com/office/drawing/2014/main" id="{E756886E-829D-764F-84C4-E9FE95C8C00A}"/>
                      </a:ext>
                    </a:extLst>
                  </p:cNvPr>
                  <p:cNvCxnSpPr>
                    <a:cxnSpLocks/>
                    <a:stCxn id="159" idx="2"/>
                    <a:endCxn id="157" idx="6"/>
                  </p:cNvCxnSpPr>
                  <p:nvPr/>
                </p:nvCxnSpPr>
                <p:spPr>
                  <a:xfrm flipH="1">
                    <a:off x="1052319" y="5161477"/>
                    <a:ext cx="250099" cy="13043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CDBB16A-821C-B043-8795-68E498845427}"/>
                      </a:ext>
                    </a:extLst>
                  </p:cNvPr>
                  <p:cNvCxnSpPr>
                    <a:cxnSpLocks/>
                    <a:stCxn id="160" idx="2"/>
                    <a:endCxn id="157" idx="5"/>
                  </p:cNvCxnSpPr>
                  <p:nvPr/>
                </p:nvCxnSpPr>
                <p:spPr>
                  <a:xfrm flipH="1" flipV="1">
                    <a:off x="1010135" y="5393744"/>
                    <a:ext cx="724333" cy="10150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43A9485-3024-1442-8BCD-1ACD6B58CB08}"/>
                      </a:ext>
                    </a:extLst>
                  </p:cNvPr>
                  <p:cNvCxnSpPr>
                    <a:cxnSpLocks/>
                    <a:stCxn id="158" idx="5"/>
                    <a:endCxn id="160" idx="0"/>
                  </p:cNvCxnSpPr>
                  <p:nvPr/>
                </p:nvCxnSpPr>
                <p:spPr>
                  <a:xfrm>
                    <a:off x="1836302" y="4863362"/>
                    <a:ext cx="42181" cy="4878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FFDC44F-C0AA-B449-B960-997A0A4ABF40}"/>
                      </a:ext>
                    </a:extLst>
                  </p:cNvPr>
                  <p:cNvCxnSpPr>
                    <a:cxnSpLocks/>
                    <a:stCxn id="159" idx="5"/>
                    <a:endCxn id="160" idx="1"/>
                  </p:cNvCxnSpPr>
                  <p:nvPr/>
                </p:nvCxnSpPr>
                <p:spPr>
                  <a:xfrm>
                    <a:off x="1548271" y="5263311"/>
                    <a:ext cx="228378" cy="1301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660FD1F-BE44-E44B-B139-3B231305CB91}"/>
                      </a:ext>
                    </a:extLst>
                  </p:cNvPr>
                  <p:cNvCxnSpPr>
                    <a:cxnSpLocks/>
                    <a:stCxn id="159" idx="7"/>
                    <a:endCxn id="158" idx="3"/>
                  </p:cNvCxnSpPr>
                  <p:nvPr/>
                </p:nvCxnSpPr>
                <p:spPr>
                  <a:xfrm flipV="1">
                    <a:off x="1548270" y="4863362"/>
                    <a:ext cx="84362" cy="1962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49" name="Oval 148">
                <a:extLst>
                  <a:ext uri="{FF2B5EF4-FFF2-40B4-BE49-F238E27FC236}">
                    <a16:creationId xmlns:a16="http://schemas.microsoft.com/office/drawing/2014/main" id="{F764008B-9DD8-3846-8AE4-E69A5E8D1E3D}"/>
                  </a:ext>
                </a:extLst>
              </p:cNvPr>
              <p:cNvSpPr/>
              <p:nvPr/>
            </p:nvSpPr>
            <p:spPr>
              <a:xfrm>
                <a:off x="4292263" y="3787443"/>
                <a:ext cx="120470" cy="1393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50" name="Oval 149">
                <a:extLst>
                  <a:ext uri="{FF2B5EF4-FFF2-40B4-BE49-F238E27FC236}">
                    <a16:creationId xmlns:a16="http://schemas.microsoft.com/office/drawing/2014/main" id="{03EB542D-F86F-434D-BAA8-A60DDF4C4F0F}"/>
                  </a:ext>
                </a:extLst>
              </p:cNvPr>
              <p:cNvSpPr/>
              <p:nvPr/>
            </p:nvSpPr>
            <p:spPr>
              <a:xfrm>
                <a:off x="4671233" y="3772463"/>
                <a:ext cx="120470" cy="1393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151" name="Straight Connector 150">
                <a:extLst>
                  <a:ext uri="{FF2B5EF4-FFF2-40B4-BE49-F238E27FC236}">
                    <a16:creationId xmlns:a16="http://schemas.microsoft.com/office/drawing/2014/main" id="{F03824EA-8782-6B42-9A5A-13FFC8EBA349}"/>
                  </a:ext>
                </a:extLst>
              </p:cNvPr>
              <p:cNvCxnSpPr>
                <a:cxnSpLocks/>
                <a:stCxn id="149" idx="4"/>
                <a:endCxn id="157" idx="1"/>
              </p:cNvCxnSpPr>
              <p:nvPr/>
            </p:nvCxnSpPr>
            <p:spPr>
              <a:xfrm flipH="1">
                <a:off x="4270771" y="3926798"/>
                <a:ext cx="81727" cy="42642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D9E4A4A-1ED3-7D47-93A7-7F33C15CA2DA}"/>
                  </a:ext>
                </a:extLst>
              </p:cNvPr>
              <p:cNvCxnSpPr>
                <a:cxnSpLocks/>
                <a:stCxn id="149" idx="5"/>
                <a:endCxn id="158" idx="1"/>
              </p:cNvCxnSpPr>
              <p:nvPr/>
            </p:nvCxnSpPr>
            <p:spPr>
              <a:xfrm>
                <a:off x="4395091" y="3906390"/>
                <a:ext cx="221226" cy="19022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A46F88B-1C24-E949-B456-5C5C43ACECAF}"/>
                  </a:ext>
                </a:extLst>
              </p:cNvPr>
              <p:cNvCxnSpPr>
                <a:cxnSpLocks/>
                <a:stCxn id="149" idx="6"/>
                <a:endCxn id="150" idx="2"/>
              </p:cNvCxnSpPr>
              <p:nvPr/>
            </p:nvCxnSpPr>
            <p:spPr>
              <a:xfrm flipV="1">
                <a:off x="4412733" y="3842141"/>
                <a:ext cx="258500" cy="149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27D932A-75CE-9749-8599-7A67032C0D9E}"/>
                  </a:ext>
                </a:extLst>
              </p:cNvPr>
              <p:cNvCxnSpPr>
                <a:cxnSpLocks/>
                <a:stCxn id="150" idx="4"/>
                <a:endCxn id="158" idx="7"/>
              </p:cNvCxnSpPr>
              <p:nvPr/>
            </p:nvCxnSpPr>
            <p:spPr>
              <a:xfrm flipH="1">
                <a:off x="4701503" y="3911818"/>
                <a:ext cx="29965" cy="18480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5" name="Left Brace 194">
              <a:extLst>
                <a:ext uri="{FF2B5EF4-FFF2-40B4-BE49-F238E27FC236}">
                  <a16:creationId xmlns:a16="http://schemas.microsoft.com/office/drawing/2014/main" id="{67A8885A-6C06-A34A-8FC0-79F0F6D84CC5}"/>
                </a:ext>
              </a:extLst>
            </p:cNvPr>
            <p:cNvSpPr/>
            <p:nvPr/>
          </p:nvSpPr>
          <p:spPr>
            <a:xfrm>
              <a:off x="8035023" y="3825186"/>
              <a:ext cx="272281" cy="935428"/>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97" name="Right Brace 196">
              <a:extLst>
                <a:ext uri="{FF2B5EF4-FFF2-40B4-BE49-F238E27FC236}">
                  <a16:creationId xmlns:a16="http://schemas.microsoft.com/office/drawing/2014/main" id="{717F2927-3CF9-1248-8D59-BA54C2F16486}"/>
                </a:ext>
              </a:extLst>
            </p:cNvPr>
            <p:cNvSpPr/>
            <p:nvPr/>
          </p:nvSpPr>
          <p:spPr>
            <a:xfrm>
              <a:off x="10078109" y="3825186"/>
              <a:ext cx="215152" cy="95902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cxnSp>
          <p:nvCxnSpPr>
            <p:cNvPr id="199" name="Straight Arrow Connector 198">
              <a:extLst>
                <a:ext uri="{FF2B5EF4-FFF2-40B4-BE49-F238E27FC236}">
                  <a16:creationId xmlns:a16="http://schemas.microsoft.com/office/drawing/2014/main" id="{DC82BBE4-22FF-3F4B-BCA0-1C2CA51AD029}"/>
                </a:ext>
              </a:extLst>
            </p:cNvPr>
            <p:cNvCxnSpPr>
              <a:cxnSpLocks/>
            </p:cNvCxnSpPr>
            <p:nvPr/>
          </p:nvCxnSpPr>
          <p:spPr>
            <a:xfrm>
              <a:off x="6714032" y="4334093"/>
              <a:ext cx="10824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42AD61F3-6863-4944-8458-701F0405C010}"/>
              </a:ext>
            </a:extLst>
          </p:cNvPr>
          <p:cNvGrpSpPr/>
          <p:nvPr/>
        </p:nvGrpSpPr>
        <p:grpSpPr>
          <a:xfrm>
            <a:off x="3968104" y="5603547"/>
            <a:ext cx="2617746" cy="642557"/>
            <a:chOff x="3968104" y="5603547"/>
            <a:chExt cx="2617746" cy="642557"/>
          </a:xfrm>
        </p:grpSpPr>
        <p:grpSp>
          <p:nvGrpSpPr>
            <p:cNvPr id="131" name="Group 130">
              <a:extLst>
                <a:ext uri="{FF2B5EF4-FFF2-40B4-BE49-F238E27FC236}">
                  <a16:creationId xmlns:a16="http://schemas.microsoft.com/office/drawing/2014/main" id="{FF59E3BC-94E5-9647-A379-201CAA4B6112}"/>
                </a:ext>
              </a:extLst>
            </p:cNvPr>
            <p:cNvGrpSpPr/>
            <p:nvPr/>
          </p:nvGrpSpPr>
          <p:grpSpPr>
            <a:xfrm>
              <a:off x="5840249" y="5702493"/>
              <a:ext cx="745601" cy="543611"/>
              <a:chOff x="4855972" y="5557235"/>
              <a:chExt cx="745601" cy="543611"/>
            </a:xfrm>
          </p:grpSpPr>
          <p:sp>
            <p:nvSpPr>
              <p:cNvPr id="122" name="Oval 121">
                <a:extLst>
                  <a:ext uri="{FF2B5EF4-FFF2-40B4-BE49-F238E27FC236}">
                    <a16:creationId xmlns:a16="http://schemas.microsoft.com/office/drawing/2014/main" id="{439A0E27-CB75-5A4A-A6C7-780FE14E0DFB}"/>
                  </a:ext>
                </a:extLst>
              </p:cNvPr>
              <p:cNvSpPr/>
              <p:nvPr/>
            </p:nvSpPr>
            <p:spPr>
              <a:xfrm>
                <a:off x="5075321" y="5863113"/>
                <a:ext cx="120470" cy="13935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23" name="Oval 122">
                <a:extLst>
                  <a:ext uri="{FF2B5EF4-FFF2-40B4-BE49-F238E27FC236}">
                    <a16:creationId xmlns:a16="http://schemas.microsoft.com/office/drawing/2014/main" id="{011E34E4-0BC2-5545-9DBE-8A1BB3C185DE}"/>
                  </a:ext>
                </a:extLst>
              </p:cNvPr>
              <p:cNvSpPr/>
              <p:nvPr/>
            </p:nvSpPr>
            <p:spPr>
              <a:xfrm>
                <a:off x="5420867" y="5606505"/>
                <a:ext cx="120470" cy="1393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24" name="Oval 123">
                <a:extLst>
                  <a:ext uri="{FF2B5EF4-FFF2-40B4-BE49-F238E27FC236}">
                    <a16:creationId xmlns:a16="http://schemas.microsoft.com/office/drawing/2014/main" id="{F5D42E2A-5A69-1A4B-B028-5BDCB53AFE50}"/>
                  </a:ext>
                </a:extLst>
              </p:cNvPr>
              <p:cNvSpPr/>
              <p:nvPr/>
            </p:nvSpPr>
            <p:spPr>
              <a:xfrm>
                <a:off x="5481103" y="5961491"/>
                <a:ext cx="120470" cy="13935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125" name="Straight Connector 124">
                <a:extLst>
                  <a:ext uri="{FF2B5EF4-FFF2-40B4-BE49-F238E27FC236}">
                    <a16:creationId xmlns:a16="http://schemas.microsoft.com/office/drawing/2014/main" id="{76C26DED-4123-0540-81E4-D3DBFC578B76}"/>
                  </a:ext>
                </a:extLst>
              </p:cNvPr>
              <p:cNvCxnSpPr>
                <a:cxnSpLocks/>
                <a:stCxn id="124" idx="2"/>
                <a:endCxn id="122" idx="5"/>
              </p:cNvCxnSpPr>
              <p:nvPr/>
            </p:nvCxnSpPr>
            <p:spPr>
              <a:xfrm flipH="1" flipV="1">
                <a:off x="5178148" y="5982059"/>
                <a:ext cx="302955" cy="4911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8F2F851-6627-2046-B19D-54180336BC3E}"/>
                  </a:ext>
                </a:extLst>
              </p:cNvPr>
              <p:cNvCxnSpPr>
                <a:cxnSpLocks/>
                <a:stCxn id="123" idx="5"/>
                <a:endCxn id="124" idx="0"/>
              </p:cNvCxnSpPr>
              <p:nvPr/>
            </p:nvCxnSpPr>
            <p:spPr>
              <a:xfrm>
                <a:off x="5523695" y="5725452"/>
                <a:ext cx="17642" cy="23604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1E351A0-1A19-E646-812C-26DF80B38C11}"/>
                  </a:ext>
                </a:extLst>
              </p:cNvPr>
              <p:cNvCxnSpPr>
                <a:cxnSpLocks/>
                <a:stCxn id="122" idx="7"/>
                <a:endCxn id="123" idx="3"/>
              </p:cNvCxnSpPr>
              <p:nvPr/>
            </p:nvCxnSpPr>
            <p:spPr>
              <a:xfrm flipV="1">
                <a:off x="5178149" y="5725452"/>
                <a:ext cx="260360" cy="15806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C3C4BFB3-FD5F-7645-98D8-EABE367C59F7}"/>
                  </a:ext>
                </a:extLst>
              </p:cNvPr>
              <p:cNvSpPr/>
              <p:nvPr/>
            </p:nvSpPr>
            <p:spPr>
              <a:xfrm>
                <a:off x="4855972" y="5557235"/>
                <a:ext cx="120470" cy="1393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129" name="Straight Connector 128">
                <a:extLst>
                  <a:ext uri="{FF2B5EF4-FFF2-40B4-BE49-F238E27FC236}">
                    <a16:creationId xmlns:a16="http://schemas.microsoft.com/office/drawing/2014/main" id="{8EE52626-2FA4-3545-B5E6-23503278E3DF}"/>
                  </a:ext>
                </a:extLst>
              </p:cNvPr>
              <p:cNvCxnSpPr>
                <a:cxnSpLocks/>
                <a:stCxn id="122" idx="1"/>
                <a:endCxn id="128" idx="4"/>
              </p:cNvCxnSpPr>
              <p:nvPr/>
            </p:nvCxnSpPr>
            <p:spPr>
              <a:xfrm flipH="1" flipV="1">
                <a:off x="4916207" y="5696590"/>
                <a:ext cx="176756" cy="18693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A54E806-E592-4743-B9B6-F7043FDECC74}"/>
                  </a:ext>
                </a:extLst>
              </p:cNvPr>
              <p:cNvCxnSpPr>
                <a:cxnSpLocks/>
                <a:stCxn id="123" idx="2"/>
                <a:endCxn id="128" idx="6"/>
              </p:cNvCxnSpPr>
              <p:nvPr/>
            </p:nvCxnSpPr>
            <p:spPr>
              <a:xfrm flipH="1" flipV="1">
                <a:off x="4976442" y="5626913"/>
                <a:ext cx="444425" cy="492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33" name="Straight Arrow Connector 132">
              <a:extLst>
                <a:ext uri="{FF2B5EF4-FFF2-40B4-BE49-F238E27FC236}">
                  <a16:creationId xmlns:a16="http://schemas.microsoft.com/office/drawing/2014/main" id="{CADF9635-697B-264B-8697-FCCC97328327}"/>
                </a:ext>
              </a:extLst>
            </p:cNvPr>
            <p:cNvCxnSpPr>
              <a:cxnSpLocks/>
            </p:cNvCxnSpPr>
            <p:nvPr/>
          </p:nvCxnSpPr>
          <p:spPr>
            <a:xfrm>
              <a:off x="3984146" y="5969419"/>
              <a:ext cx="174056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D66AC239-CAAB-1645-B538-825FC8386C52}"/>
                </a:ext>
              </a:extLst>
            </p:cNvPr>
            <p:cNvSpPr txBox="1"/>
            <p:nvPr/>
          </p:nvSpPr>
          <p:spPr>
            <a:xfrm>
              <a:off x="3968104" y="5603547"/>
              <a:ext cx="1770036"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Graph</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Sampling</a:t>
              </a:r>
              <a:endParaRPr lang="en-DE" sz="1600" b="1" dirty="0">
                <a:latin typeface="Arial" panose="020B0604020202020204" pitchFamily="34" charset="0"/>
                <a:cs typeface="Arial" panose="020B0604020202020204" pitchFamily="34" charset="0"/>
              </a:endParaRPr>
            </a:p>
          </p:txBody>
        </p:sp>
      </p:grpSp>
      <p:grpSp>
        <p:nvGrpSpPr>
          <p:cNvPr id="205" name="Group 204">
            <a:extLst>
              <a:ext uri="{FF2B5EF4-FFF2-40B4-BE49-F238E27FC236}">
                <a16:creationId xmlns:a16="http://schemas.microsoft.com/office/drawing/2014/main" id="{872066EF-D480-4749-A62C-7512883B0782}"/>
              </a:ext>
            </a:extLst>
          </p:cNvPr>
          <p:cNvGrpSpPr/>
          <p:nvPr/>
        </p:nvGrpSpPr>
        <p:grpSpPr>
          <a:xfrm>
            <a:off x="2793506" y="4715843"/>
            <a:ext cx="779153" cy="1660449"/>
            <a:chOff x="2793506" y="4715843"/>
            <a:chExt cx="779153" cy="1660449"/>
          </a:xfrm>
        </p:grpSpPr>
        <p:grpSp>
          <p:nvGrpSpPr>
            <p:cNvPr id="132" name="Group 131">
              <a:extLst>
                <a:ext uri="{FF2B5EF4-FFF2-40B4-BE49-F238E27FC236}">
                  <a16:creationId xmlns:a16="http://schemas.microsoft.com/office/drawing/2014/main" id="{9DF8EFEE-3040-7343-BA95-FEDA7AEF6435}"/>
                </a:ext>
              </a:extLst>
            </p:cNvPr>
            <p:cNvGrpSpPr/>
            <p:nvPr/>
          </p:nvGrpSpPr>
          <p:grpSpPr>
            <a:xfrm>
              <a:off x="2793506" y="5472650"/>
              <a:ext cx="779153" cy="903642"/>
              <a:chOff x="1809229" y="5327392"/>
              <a:chExt cx="779153" cy="903642"/>
            </a:xfrm>
          </p:grpSpPr>
          <p:sp>
            <p:nvSpPr>
              <p:cNvPr id="102" name="Rectangle 101">
                <a:extLst>
                  <a:ext uri="{FF2B5EF4-FFF2-40B4-BE49-F238E27FC236}">
                    <a16:creationId xmlns:a16="http://schemas.microsoft.com/office/drawing/2014/main" id="{24F7B999-F175-EA47-AD01-135A2D462388}"/>
                  </a:ext>
                </a:extLst>
              </p:cNvPr>
              <p:cNvSpPr/>
              <p:nvPr/>
            </p:nvSpPr>
            <p:spPr>
              <a:xfrm>
                <a:off x="1964136" y="5518527"/>
                <a:ext cx="624246" cy="71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a:p>
            </p:txBody>
          </p:sp>
          <p:sp>
            <p:nvSpPr>
              <p:cNvPr id="104" name="Oval 103">
                <a:extLst>
                  <a:ext uri="{FF2B5EF4-FFF2-40B4-BE49-F238E27FC236}">
                    <a16:creationId xmlns:a16="http://schemas.microsoft.com/office/drawing/2014/main" id="{7E45A902-9608-2E44-89CD-0F1996076967}"/>
                  </a:ext>
                </a:extLst>
              </p:cNvPr>
              <p:cNvSpPr/>
              <p:nvPr/>
            </p:nvSpPr>
            <p:spPr>
              <a:xfrm>
                <a:off x="2028578" y="5887748"/>
                <a:ext cx="120470" cy="13935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05" name="Oval 104">
                <a:extLst>
                  <a:ext uri="{FF2B5EF4-FFF2-40B4-BE49-F238E27FC236}">
                    <a16:creationId xmlns:a16="http://schemas.microsoft.com/office/drawing/2014/main" id="{5249F812-CCC9-0340-B10E-7BD7B00F46EF}"/>
                  </a:ext>
                </a:extLst>
              </p:cNvPr>
              <p:cNvSpPr/>
              <p:nvPr/>
            </p:nvSpPr>
            <p:spPr>
              <a:xfrm>
                <a:off x="2374124" y="5631140"/>
                <a:ext cx="120470" cy="1393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07" name="Oval 106">
                <a:extLst>
                  <a:ext uri="{FF2B5EF4-FFF2-40B4-BE49-F238E27FC236}">
                    <a16:creationId xmlns:a16="http://schemas.microsoft.com/office/drawing/2014/main" id="{8A611898-7A55-D041-8958-FB6593EBCFCE}"/>
                  </a:ext>
                </a:extLst>
              </p:cNvPr>
              <p:cNvSpPr/>
              <p:nvPr/>
            </p:nvSpPr>
            <p:spPr>
              <a:xfrm>
                <a:off x="2434360" y="5986126"/>
                <a:ext cx="120470" cy="13935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109" name="Straight Connector 108">
                <a:extLst>
                  <a:ext uri="{FF2B5EF4-FFF2-40B4-BE49-F238E27FC236}">
                    <a16:creationId xmlns:a16="http://schemas.microsoft.com/office/drawing/2014/main" id="{CBF78028-DA4F-924C-8008-B3A3A8463CC3}"/>
                  </a:ext>
                </a:extLst>
              </p:cNvPr>
              <p:cNvCxnSpPr>
                <a:cxnSpLocks/>
                <a:stCxn id="107" idx="2"/>
                <a:endCxn id="104" idx="5"/>
              </p:cNvCxnSpPr>
              <p:nvPr/>
            </p:nvCxnSpPr>
            <p:spPr>
              <a:xfrm flipH="1" flipV="1">
                <a:off x="2131405" y="6006694"/>
                <a:ext cx="302955" cy="4911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DD53CAE-B4E4-314E-A855-FE273385B83F}"/>
                  </a:ext>
                </a:extLst>
              </p:cNvPr>
              <p:cNvCxnSpPr>
                <a:cxnSpLocks/>
                <a:stCxn id="105" idx="5"/>
                <a:endCxn id="107" idx="0"/>
              </p:cNvCxnSpPr>
              <p:nvPr/>
            </p:nvCxnSpPr>
            <p:spPr>
              <a:xfrm>
                <a:off x="2476952" y="5750087"/>
                <a:ext cx="17642" cy="23604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475255C-AD26-AF40-BAE1-5AED52F1C912}"/>
                  </a:ext>
                </a:extLst>
              </p:cNvPr>
              <p:cNvCxnSpPr>
                <a:cxnSpLocks/>
                <a:stCxn id="104" idx="7"/>
                <a:endCxn id="105" idx="3"/>
              </p:cNvCxnSpPr>
              <p:nvPr/>
            </p:nvCxnSpPr>
            <p:spPr>
              <a:xfrm flipV="1">
                <a:off x="2131406" y="5750087"/>
                <a:ext cx="260360" cy="15806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4C66DC62-9358-6240-B948-ECD97811A302}"/>
                  </a:ext>
                </a:extLst>
              </p:cNvPr>
              <p:cNvSpPr/>
              <p:nvPr/>
            </p:nvSpPr>
            <p:spPr>
              <a:xfrm>
                <a:off x="2067712" y="5342372"/>
                <a:ext cx="120470" cy="1393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97" name="Oval 96">
                <a:extLst>
                  <a:ext uri="{FF2B5EF4-FFF2-40B4-BE49-F238E27FC236}">
                    <a16:creationId xmlns:a16="http://schemas.microsoft.com/office/drawing/2014/main" id="{D4EF1992-D44D-D14F-985F-D689D7E3C006}"/>
                  </a:ext>
                </a:extLst>
              </p:cNvPr>
              <p:cNvSpPr/>
              <p:nvPr/>
            </p:nvSpPr>
            <p:spPr>
              <a:xfrm>
                <a:off x="2446682" y="5327392"/>
                <a:ext cx="120470" cy="1393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98" name="Straight Connector 97">
                <a:extLst>
                  <a:ext uri="{FF2B5EF4-FFF2-40B4-BE49-F238E27FC236}">
                    <a16:creationId xmlns:a16="http://schemas.microsoft.com/office/drawing/2014/main" id="{4746B03D-4F04-4944-83B6-BD5F9781754D}"/>
                  </a:ext>
                </a:extLst>
              </p:cNvPr>
              <p:cNvCxnSpPr>
                <a:cxnSpLocks/>
                <a:stCxn id="96" idx="4"/>
                <a:endCxn id="114" idx="7"/>
              </p:cNvCxnSpPr>
              <p:nvPr/>
            </p:nvCxnSpPr>
            <p:spPr>
              <a:xfrm flipH="1">
                <a:off x="1912057" y="5481727"/>
                <a:ext cx="215890" cy="12055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16C47C4-99F2-894C-A749-3119467AFEC3}"/>
                  </a:ext>
                </a:extLst>
              </p:cNvPr>
              <p:cNvCxnSpPr>
                <a:cxnSpLocks/>
                <a:stCxn id="96" idx="5"/>
                <a:endCxn id="105" idx="1"/>
              </p:cNvCxnSpPr>
              <p:nvPr/>
            </p:nvCxnSpPr>
            <p:spPr>
              <a:xfrm>
                <a:off x="2170540" y="5461319"/>
                <a:ext cx="221226" cy="19022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973DA5C-0D44-8841-8E6C-04674227D9F8}"/>
                  </a:ext>
                </a:extLst>
              </p:cNvPr>
              <p:cNvCxnSpPr>
                <a:cxnSpLocks/>
                <a:stCxn id="96" idx="6"/>
                <a:endCxn id="97" idx="2"/>
              </p:cNvCxnSpPr>
              <p:nvPr/>
            </p:nvCxnSpPr>
            <p:spPr>
              <a:xfrm flipV="1">
                <a:off x="2188182" y="5397070"/>
                <a:ext cx="258500" cy="149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DBBADEA-C84B-D04F-B94A-F19EFCB77F2A}"/>
                  </a:ext>
                </a:extLst>
              </p:cNvPr>
              <p:cNvCxnSpPr>
                <a:cxnSpLocks/>
                <a:stCxn id="97" idx="4"/>
                <a:endCxn id="105" idx="7"/>
              </p:cNvCxnSpPr>
              <p:nvPr/>
            </p:nvCxnSpPr>
            <p:spPr>
              <a:xfrm flipH="1">
                <a:off x="2476952" y="5466747"/>
                <a:ext cx="29965" cy="18480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A3C96F82-499D-0D49-9174-AE9BDFF83986}"/>
                  </a:ext>
                </a:extLst>
              </p:cNvPr>
              <p:cNvSpPr/>
              <p:nvPr/>
            </p:nvSpPr>
            <p:spPr>
              <a:xfrm>
                <a:off x="1809229" y="5581870"/>
                <a:ext cx="120470" cy="1393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116" name="Straight Connector 115">
                <a:extLst>
                  <a:ext uri="{FF2B5EF4-FFF2-40B4-BE49-F238E27FC236}">
                    <a16:creationId xmlns:a16="http://schemas.microsoft.com/office/drawing/2014/main" id="{AEA5E609-DD4B-2047-8B73-FC5F8CB95D21}"/>
                  </a:ext>
                </a:extLst>
              </p:cNvPr>
              <p:cNvCxnSpPr>
                <a:cxnSpLocks/>
                <a:stCxn id="104" idx="1"/>
                <a:endCxn id="114" idx="4"/>
              </p:cNvCxnSpPr>
              <p:nvPr/>
            </p:nvCxnSpPr>
            <p:spPr>
              <a:xfrm flipH="1" flipV="1">
                <a:off x="1869464" y="5721225"/>
                <a:ext cx="176756" cy="18693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EC0999A-BA13-FD45-BCC0-2B840BF374E5}"/>
                  </a:ext>
                </a:extLst>
              </p:cNvPr>
              <p:cNvCxnSpPr>
                <a:cxnSpLocks/>
                <a:stCxn id="105" idx="2"/>
                <a:endCxn id="114" idx="6"/>
              </p:cNvCxnSpPr>
              <p:nvPr/>
            </p:nvCxnSpPr>
            <p:spPr>
              <a:xfrm flipH="1" flipV="1">
                <a:off x="1929699" y="5651548"/>
                <a:ext cx="444425" cy="492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2" name="Not Equal 201">
              <a:extLst>
                <a:ext uri="{FF2B5EF4-FFF2-40B4-BE49-F238E27FC236}">
                  <a16:creationId xmlns:a16="http://schemas.microsoft.com/office/drawing/2014/main" id="{EAA99E95-B41B-964C-974A-2D9152869105}"/>
                </a:ext>
              </a:extLst>
            </p:cNvPr>
            <p:cNvSpPr/>
            <p:nvPr/>
          </p:nvSpPr>
          <p:spPr>
            <a:xfrm rot="5400000">
              <a:off x="2924700" y="4864232"/>
              <a:ext cx="641684" cy="344905"/>
            </a:xfrm>
            <a:prstGeom prst="mathNot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grpSp>
      <p:grpSp>
        <p:nvGrpSpPr>
          <p:cNvPr id="211" name="Group 210">
            <a:extLst>
              <a:ext uri="{FF2B5EF4-FFF2-40B4-BE49-F238E27FC236}">
                <a16:creationId xmlns:a16="http://schemas.microsoft.com/office/drawing/2014/main" id="{655DEE5C-02A0-5C46-B87F-DFE1DB31C83E}"/>
              </a:ext>
            </a:extLst>
          </p:cNvPr>
          <p:cNvGrpSpPr/>
          <p:nvPr/>
        </p:nvGrpSpPr>
        <p:grpSpPr>
          <a:xfrm>
            <a:off x="3968104" y="4447499"/>
            <a:ext cx="6382423" cy="2076866"/>
            <a:chOff x="3968104" y="4447499"/>
            <a:chExt cx="6382423" cy="2076866"/>
          </a:xfrm>
        </p:grpSpPr>
        <p:grpSp>
          <p:nvGrpSpPr>
            <p:cNvPr id="166" name="Group 165">
              <a:extLst>
                <a:ext uri="{FF2B5EF4-FFF2-40B4-BE49-F238E27FC236}">
                  <a16:creationId xmlns:a16="http://schemas.microsoft.com/office/drawing/2014/main" id="{27D65AB1-557D-2649-BB4C-0CBA851CEF4D}"/>
                </a:ext>
              </a:extLst>
            </p:cNvPr>
            <p:cNvGrpSpPr/>
            <p:nvPr/>
          </p:nvGrpSpPr>
          <p:grpSpPr>
            <a:xfrm>
              <a:off x="8298274" y="5620723"/>
              <a:ext cx="624246" cy="903642"/>
              <a:chOff x="4188687" y="3772463"/>
              <a:chExt cx="624246" cy="903642"/>
            </a:xfrm>
          </p:grpSpPr>
          <p:grpSp>
            <p:nvGrpSpPr>
              <p:cNvPr id="167" name="Group 166">
                <a:extLst>
                  <a:ext uri="{FF2B5EF4-FFF2-40B4-BE49-F238E27FC236}">
                    <a16:creationId xmlns:a16="http://schemas.microsoft.com/office/drawing/2014/main" id="{A564E5C8-81CA-BC4D-B3BB-645B0E8E41A9}"/>
                  </a:ext>
                </a:extLst>
              </p:cNvPr>
              <p:cNvGrpSpPr/>
              <p:nvPr/>
            </p:nvGrpSpPr>
            <p:grpSpPr>
              <a:xfrm>
                <a:off x="4188687" y="3963598"/>
                <a:ext cx="624246" cy="712507"/>
                <a:chOff x="443283" y="1345895"/>
                <a:chExt cx="624246" cy="712507"/>
              </a:xfrm>
            </p:grpSpPr>
            <p:sp>
              <p:nvSpPr>
                <p:cNvPr id="174" name="Rectangle 173">
                  <a:extLst>
                    <a:ext uri="{FF2B5EF4-FFF2-40B4-BE49-F238E27FC236}">
                      <a16:creationId xmlns:a16="http://schemas.microsoft.com/office/drawing/2014/main" id="{02B27D2F-1E67-8546-893C-A47281B77E43}"/>
                    </a:ext>
                  </a:extLst>
                </p:cNvPr>
                <p:cNvSpPr/>
                <p:nvPr/>
              </p:nvSpPr>
              <p:spPr>
                <a:xfrm>
                  <a:off x="443283" y="1345895"/>
                  <a:ext cx="624246" cy="71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a:p>
              </p:txBody>
            </p:sp>
            <p:grpSp>
              <p:nvGrpSpPr>
                <p:cNvPr id="175" name="Group 174">
                  <a:extLst>
                    <a:ext uri="{FF2B5EF4-FFF2-40B4-BE49-F238E27FC236}">
                      <a16:creationId xmlns:a16="http://schemas.microsoft.com/office/drawing/2014/main" id="{1850DDB3-11B1-D840-B1D8-C4DF918A782A}"/>
                    </a:ext>
                  </a:extLst>
                </p:cNvPr>
                <p:cNvGrpSpPr/>
                <p:nvPr/>
              </p:nvGrpSpPr>
              <p:grpSpPr>
                <a:xfrm>
                  <a:off x="507725" y="1458508"/>
                  <a:ext cx="526252" cy="494341"/>
                  <a:chOff x="764286" y="4617511"/>
                  <a:chExt cx="1258213" cy="1021753"/>
                </a:xfrm>
              </p:grpSpPr>
              <p:sp>
                <p:nvSpPr>
                  <p:cNvPr id="176" name="Oval 175">
                    <a:extLst>
                      <a:ext uri="{FF2B5EF4-FFF2-40B4-BE49-F238E27FC236}">
                        <a16:creationId xmlns:a16="http://schemas.microsoft.com/office/drawing/2014/main" id="{A3ACB484-03E0-FA4C-B90C-1A8F7335924E}"/>
                      </a:ext>
                    </a:extLst>
                  </p:cNvPr>
                  <p:cNvSpPr/>
                  <p:nvPr/>
                </p:nvSpPr>
                <p:spPr>
                  <a:xfrm>
                    <a:off x="764286" y="5147894"/>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77" name="Oval 176">
                    <a:extLst>
                      <a:ext uri="{FF2B5EF4-FFF2-40B4-BE49-F238E27FC236}">
                        <a16:creationId xmlns:a16="http://schemas.microsoft.com/office/drawing/2014/main" id="{A44DF730-3886-634A-A6DF-FDAA2F6C8447}"/>
                      </a:ext>
                    </a:extLst>
                  </p:cNvPr>
                  <p:cNvSpPr/>
                  <p:nvPr/>
                </p:nvSpPr>
                <p:spPr>
                  <a:xfrm>
                    <a:off x="1590451" y="4617511"/>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78" name="Oval 177">
                    <a:extLst>
                      <a:ext uri="{FF2B5EF4-FFF2-40B4-BE49-F238E27FC236}">
                        <a16:creationId xmlns:a16="http://schemas.microsoft.com/office/drawing/2014/main" id="{C1715671-E1EC-F24C-B25E-2F6F9751EB6E}"/>
                      </a:ext>
                    </a:extLst>
                  </p:cNvPr>
                  <p:cNvSpPr/>
                  <p:nvPr/>
                </p:nvSpPr>
                <p:spPr>
                  <a:xfrm>
                    <a:off x="1302419" y="5017461"/>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79" name="Oval 178">
                    <a:extLst>
                      <a:ext uri="{FF2B5EF4-FFF2-40B4-BE49-F238E27FC236}">
                        <a16:creationId xmlns:a16="http://schemas.microsoft.com/office/drawing/2014/main" id="{1A803052-C073-624B-BE78-90CD8F9A7CF0}"/>
                      </a:ext>
                    </a:extLst>
                  </p:cNvPr>
                  <p:cNvSpPr/>
                  <p:nvPr/>
                </p:nvSpPr>
                <p:spPr>
                  <a:xfrm>
                    <a:off x="1734467" y="5351232"/>
                    <a:ext cx="288032" cy="2880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180" name="Straight Connector 179">
                    <a:extLst>
                      <a:ext uri="{FF2B5EF4-FFF2-40B4-BE49-F238E27FC236}">
                        <a16:creationId xmlns:a16="http://schemas.microsoft.com/office/drawing/2014/main" id="{04ECCE27-9462-D74C-86F8-9ABAD4FB6DA7}"/>
                      </a:ext>
                    </a:extLst>
                  </p:cNvPr>
                  <p:cNvCxnSpPr>
                    <a:cxnSpLocks/>
                    <a:stCxn id="178" idx="2"/>
                    <a:endCxn id="176" idx="6"/>
                  </p:cNvCxnSpPr>
                  <p:nvPr/>
                </p:nvCxnSpPr>
                <p:spPr>
                  <a:xfrm flipH="1">
                    <a:off x="1052319" y="5161477"/>
                    <a:ext cx="250099" cy="13043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71F399C-7126-3449-A21A-EE1C37A11AE6}"/>
                      </a:ext>
                    </a:extLst>
                  </p:cNvPr>
                  <p:cNvCxnSpPr>
                    <a:cxnSpLocks/>
                    <a:stCxn id="179" idx="2"/>
                    <a:endCxn id="176" idx="5"/>
                  </p:cNvCxnSpPr>
                  <p:nvPr/>
                </p:nvCxnSpPr>
                <p:spPr>
                  <a:xfrm flipH="1" flipV="1">
                    <a:off x="1010135" y="5393744"/>
                    <a:ext cx="724333" cy="10150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9E23311-8D5E-A144-AEC6-599789F89BD3}"/>
                      </a:ext>
                    </a:extLst>
                  </p:cNvPr>
                  <p:cNvCxnSpPr>
                    <a:cxnSpLocks/>
                    <a:stCxn id="177" idx="5"/>
                    <a:endCxn id="179" idx="0"/>
                  </p:cNvCxnSpPr>
                  <p:nvPr/>
                </p:nvCxnSpPr>
                <p:spPr>
                  <a:xfrm>
                    <a:off x="1836302" y="4863362"/>
                    <a:ext cx="42181" cy="4878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81BA7B08-F329-F248-84DC-8D073F657981}"/>
                      </a:ext>
                    </a:extLst>
                  </p:cNvPr>
                  <p:cNvCxnSpPr>
                    <a:cxnSpLocks/>
                    <a:stCxn id="178" idx="5"/>
                    <a:endCxn id="179" idx="1"/>
                  </p:cNvCxnSpPr>
                  <p:nvPr/>
                </p:nvCxnSpPr>
                <p:spPr>
                  <a:xfrm>
                    <a:off x="1548271" y="5263311"/>
                    <a:ext cx="228378" cy="1301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4FC263BA-E0D8-4F45-A2BC-F80FC60AF04F}"/>
                      </a:ext>
                    </a:extLst>
                  </p:cNvPr>
                  <p:cNvCxnSpPr>
                    <a:cxnSpLocks/>
                    <a:stCxn id="178" idx="7"/>
                    <a:endCxn id="177" idx="3"/>
                  </p:cNvCxnSpPr>
                  <p:nvPr/>
                </p:nvCxnSpPr>
                <p:spPr>
                  <a:xfrm flipV="1">
                    <a:off x="1548270" y="4863362"/>
                    <a:ext cx="84362" cy="1962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68" name="Oval 167">
                <a:extLst>
                  <a:ext uri="{FF2B5EF4-FFF2-40B4-BE49-F238E27FC236}">
                    <a16:creationId xmlns:a16="http://schemas.microsoft.com/office/drawing/2014/main" id="{22860C26-2262-E247-9ABE-79CBC763B31F}"/>
                  </a:ext>
                </a:extLst>
              </p:cNvPr>
              <p:cNvSpPr/>
              <p:nvPr/>
            </p:nvSpPr>
            <p:spPr>
              <a:xfrm>
                <a:off x="4292263" y="3787443"/>
                <a:ext cx="120470" cy="1393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69" name="Oval 168">
                <a:extLst>
                  <a:ext uri="{FF2B5EF4-FFF2-40B4-BE49-F238E27FC236}">
                    <a16:creationId xmlns:a16="http://schemas.microsoft.com/office/drawing/2014/main" id="{4772175B-72BB-2E44-A3B8-349077298BC1}"/>
                  </a:ext>
                </a:extLst>
              </p:cNvPr>
              <p:cNvSpPr/>
              <p:nvPr/>
            </p:nvSpPr>
            <p:spPr>
              <a:xfrm>
                <a:off x="4671233" y="3772463"/>
                <a:ext cx="120470" cy="1393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170" name="Straight Connector 169">
                <a:extLst>
                  <a:ext uri="{FF2B5EF4-FFF2-40B4-BE49-F238E27FC236}">
                    <a16:creationId xmlns:a16="http://schemas.microsoft.com/office/drawing/2014/main" id="{A8D22FDA-CECB-A945-8744-B77DCD79E0E5}"/>
                  </a:ext>
                </a:extLst>
              </p:cNvPr>
              <p:cNvCxnSpPr>
                <a:cxnSpLocks/>
                <a:stCxn id="168" idx="4"/>
                <a:endCxn id="176" idx="1"/>
              </p:cNvCxnSpPr>
              <p:nvPr/>
            </p:nvCxnSpPr>
            <p:spPr>
              <a:xfrm flipH="1">
                <a:off x="4270771" y="3926798"/>
                <a:ext cx="81727" cy="42642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2BAD377-A4A3-EF45-BA32-A9B263875A25}"/>
                  </a:ext>
                </a:extLst>
              </p:cNvPr>
              <p:cNvCxnSpPr>
                <a:cxnSpLocks/>
                <a:stCxn id="168" idx="5"/>
                <a:endCxn id="177" idx="1"/>
              </p:cNvCxnSpPr>
              <p:nvPr/>
            </p:nvCxnSpPr>
            <p:spPr>
              <a:xfrm>
                <a:off x="4395091" y="3906390"/>
                <a:ext cx="221226" cy="19022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9E28572E-FF23-524F-884A-7FEDEB8EF37A}"/>
                  </a:ext>
                </a:extLst>
              </p:cNvPr>
              <p:cNvCxnSpPr>
                <a:cxnSpLocks/>
                <a:stCxn id="168" idx="6"/>
                <a:endCxn id="169" idx="2"/>
              </p:cNvCxnSpPr>
              <p:nvPr/>
            </p:nvCxnSpPr>
            <p:spPr>
              <a:xfrm flipV="1">
                <a:off x="4412733" y="3842141"/>
                <a:ext cx="258500" cy="149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2FDC18D-4B01-D54E-9480-A1D5F0DA69A8}"/>
                  </a:ext>
                </a:extLst>
              </p:cNvPr>
              <p:cNvCxnSpPr>
                <a:cxnSpLocks/>
                <a:stCxn id="169" idx="4"/>
                <a:endCxn id="177" idx="7"/>
              </p:cNvCxnSpPr>
              <p:nvPr/>
            </p:nvCxnSpPr>
            <p:spPr>
              <a:xfrm flipH="1">
                <a:off x="4701503" y="3911818"/>
                <a:ext cx="29965" cy="18480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C8FDCABC-9CB5-B74C-BC19-BBE7FDF392C3}"/>
                </a:ext>
              </a:extLst>
            </p:cNvPr>
            <p:cNvGrpSpPr/>
            <p:nvPr/>
          </p:nvGrpSpPr>
          <p:grpSpPr>
            <a:xfrm>
              <a:off x="9329539" y="5735846"/>
              <a:ext cx="745601" cy="543611"/>
              <a:chOff x="4855972" y="5557235"/>
              <a:chExt cx="745601" cy="543611"/>
            </a:xfrm>
          </p:grpSpPr>
          <p:sp>
            <p:nvSpPr>
              <p:cNvPr id="186" name="Oval 185">
                <a:extLst>
                  <a:ext uri="{FF2B5EF4-FFF2-40B4-BE49-F238E27FC236}">
                    <a16:creationId xmlns:a16="http://schemas.microsoft.com/office/drawing/2014/main" id="{08018FA7-4042-9544-81EA-DF22A5AF284D}"/>
                  </a:ext>
                </a:extLst>
              </p:cNvPr>
              <p:cNvSpPr/>
              <p:nvPr/>
            </p:nvSpPr>
            <p:spPr>
              <a:xfrm>
                <a:off x="5075321" y="5863113"/>
                <a:ext cx="120470" cy="13935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87" name="Oval 186">
                <a:extLst>
                  <a:ext uri="{FF2B5EF4-FFF2-40B4-BE49-F238E27FC236}">
                    <a16:creationId xmlns:a16="http://schemas.microsoft.com/office/drawing/2014/main" id="{610417B3-6FE4-A542-AE25-BEC6B69A25DC}"/>
                  </a:ext>
                </a:extLst>
              </p:cNvPr>
              <p:cNvSpPr/>
              <p:nvPr/>
            </p:nvSpPr>
            <p:spPr>
              <a:xfrm>
                <a:off x="5420867" y="5606505"/>
                <a:ext cx="120470" cy="1393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sp>
            <p:nvSpPr>
              <p:cNvPr id="188" name="Oval 187">
                <a:extLst>
                  <a:ext uri="{FF2B5EF4-FFF2-40B4-BE49-F238E27FC236}">
                    <a16:creationId xmlns:a16="http://schemas.microsoft.com/office/drawing/2014/main" id="{5EACCEA0-BE6B-8A42-8170-1B39EC3E9735}"/>
                  </a:ext>
                </a:extLst>
              </p:cNvPr>
              <p:cNvSpPr/>
              <p:nvPr/>
            </p:nvSpPr>
            <p:spPr>
              <a:xfrm>
                <a:off x="5481103" y="5961491"/>
                <a:ext cx="120470" cy="13935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189" name="Straight Connector 188">
                <a:extLst>
                  <a:ext uri="{FF2B5EF4-FFF2-40B4-BE49-F238E27FC236}">
                    <a16:creationId xmlns:a16="http://schemas.microsoft.com/office/drawing/2014/main" id="{B564409B-89AD-0D4A-879C-3EC6707791C4}"/>
                  </a:ext>
                </a:extLst>
              </p:cNvPr>
              <p:cNvCxnSpPr>
                <a:cxnSpLocks/>
                <a:stCxn id="188" idx="2"/>
                <a:endCxn id="186" idx="5"/>
              </p:cNvCxnSpPr>
              <p:nvPr/>
            </p:nvCxnSpPr>
            <p:spPr>
              <a:xfrm flipH="1" flipV="1">
                <a:off x="5178148" y="5982059"/>
                <a:ext cx="302955" cy="4911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8900F82-ABB6-7545-8140-90F80FE261CB}"/>
                  </a:ext>
                </a:extLst>
              </p:cNvPr>
              <p:cNvCxnSpPr>
                <a:cxnSpLocks/>
                <a:stCxn id="187" idx="5"/>
                <a:endCxn id="188" idx="0"/>
              </p:cNvCxnSpPr>
              <p:nvPr/>
            </p:nvCxnSpPr>
            <p:spPr>
              <a:xfrm>
                <a:off x="5523695" y="5725452"/>
                <a:ext cx="17642" cy="23604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A040081-60F0-EE40-A612-AFCCD0030380}"/>
                  </a:ext>
                </a:extLst>
              </p:cNvPr>
              <p:cNvCxnSpPr>
                <a:cxnSpLocks/>
                <a:stCxn id="186" idx="7"/>
                <a:endCxn id="187" idx="3"/>
              </p:cNvCxnSpPr>
              <p:nvPr/>
            </p:nvCxnSpPr>
            <p:spPr>
              <a:xfrm flipV="1">
                <a:off x="5178149" y="5725452"/>
                <a:ext cx="260360" cy="15806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2EE9E499-7F5A-1E44-899E-B4E37C6B08C5}"/>
                  </a:ext>
                </a:extLst>
              </p:cNvPr>
              <p:cNvSpPr/>
              <p:nvPr/>
            </p:nvSpPr>
            <p:spPr>
              <a:xfrm>
                <a:off x="4855972" y="5557235"/>
                <a:ext cx="120470" cy="1393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askerville" panose="02020502070401020303" pitchFamily="18" charset="0"/>
                  <a:ea typeface="Baskerville" panose="02020502070401020303" pitchFamily="18" charset="0"/>
                </a:endParaRPr>
              </a:p>
            </p:txBody>
          </p:sp>
          <p:cxnSp>
            <p:nvCxnSpPr>
              <p:cNvPr id="193" name="Straight Connector 192">
                <a:extLst>
                  <a:ext uri="{FF2B5EF4-FFF2-40B4-BE49-F238E27FC236}">
                    <a16:creationId xmlns:a16="http://schemas.microsoft.com/office/drawing/2014/main" id="{4BF541EB-45A2-4D4C-8059-8A05FCE08E62}"/>
                  </a:ext>
                </a:extLst>
              </p:cNvPr>
              <p:cNvCxnSpPr>
                <a:cxnSpLocks/>
                <a:stCxn id="186" idx="1"/>
                <a:endCxn id="192" idx="4"/>
              </p:cNvCxnSpPr>
              <p:nvPr/>
            </p:nvCxnSpPr>
            <p:spPr>
              <a:xfrm flipH="1" flipV="1">
                <a:off x="4916207" y="5696590"/>
                <a:ext cx="176756" cy="18693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AEA01AF-C07A-704C-AF68-8625EFBB303A}"/>
                  </a:ext>
                </a:extLst>
              </p:cNvPr>
              <p:cNvCxnSpPr>
                <a:cxnSpLocks/>
                <a:stCxn id="187" idx="2"/>
                <a:endCxn id="192" idx="6"/>
              </p:cNvCxnSpPr>
              <p:nvPr/>
            </p:nvCxnSpPr>
            <p:spPr>
              <a:xfrm flipH="1" flipV="1">
                <a:off x="4976442" y="5626913"/>
                <a:ext cx="444425" cy="492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6" name="Left Brace 195">
              <a:extLst>
                <a:ext uri="{FF2B5EF4-FFF2-40B4-BE49-F238E27FC236}">
                  <a16:creationId xmlns:a16="http://schemas.microsoft.com/office/drawing/2014/main" id="{7FB7C92D-C3F4-AE47-A408-384404AC2559}"/>
                </a:ext>
              </a:extLst>
            </p:cNvPr>
            <p:cNvSpPr/>
            <p:nvPr/>
          </p:nvSpPr>
          <p:spPr>
            <a:xfrm>
              <a:off x="8002790" y="5533221"/>
              <a:ext cx="272281" cy="935428"/>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98" name="Right Brace 197">
              <a:extLst>
                <a:ext uri="{FF2B5EF4-FFF2-40B4-BE49-F238E27FC236}">
                  <a16:creationId xmlns:a16="http://schemas.microsoft.com/office/drawing/2014/main" id="{B2E6E6D8-850F-624E-8322-2DC2FF04121F}"/>
                </a:ext>
              </a:extLst>
            </p:cNvPr>
            <p:cNvSpPr/>
            <p:nvPr/>
          </p:nvSpPr>
          <p:spPr>
            <a:xfrm>
              <a:off x="10135375" y="5487630"/>
              <a:ext cx="215152" cy="95902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cxnSp>
          <p:nvCxnSpPr>
            <p:cNvPr id="201" name="Straight Arrow Connector 200">
              <a:extLst>
                <a:ext uri="{FF2B5EF4-FFF2-40B4-BE49-F238E27FC236}">
                  <a16:creationId xmlns:a16="http://schemas.microsoft.com/office/drawing/2014/main" id="{4103EC9D-4F49-C64C-A12B-02E3BD385E73}"/>
                </a:ext>
              </a:extLst>
            </p:cNvPr>
            <p:cNvCxnSpPr>
              <a:cxnSpLocks/>
            </p:cNvCxnSpPr>
            <p:nvPr/>
          </p:nvCxnSpPr>
          <p:spPr>
            <a:xfrm>
              <a:off x="6714032" y="5975604"/>
              <a:ext cx="10824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DB848062-397D-344E-B647-C5ACCEF8F9DA}"/>
                </a:ext>
              </a:extLst>
            </p:cNvPr>
            <p:cNvCxnSpPr>
              <a:cxnSpLocks/>
            </p:cNvCxnSpPr>
            <p:nvPr/>
          </p:nvCxnSpPr>
          <p:spPr>
            <a:xfrm>
              <a:off x="3968104" y="4447499"/>
              <a:ext cx="3828360" cy="11882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9606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wipe(left)">
                                      <p:cBhvr>
                                        <p:cTn id="7" dur="500"/>
                                        <p:tgtEl>
                                          <p:spTgt spid="20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left)">
                                      <p:cBhvr>
                                        <p:cTn id="16" dur="500"/>
                                        <p:tgtEl>
                                          <p:spTgt spid="2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wipe(left)">
                                      <p:cBhvr>
                                        <p:cTn id="21"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Subgraph</a:t>
            </a:r>
            <a:r>
              <a:rPr lang="zh-CN" altLang="en-US" dirty="0"/>
              <a:t> </a:t>
            </a:r>
            <a:r>
              <a:rPr lang="en-US" altLang="zh-CN" dirty="0"/>
              <a:t>Inference</a:t>
            </a:r>
            <a:r>
              <a:rPr lang="zh-CN" altLang="en-US" dirty="0"/>
              <a:t> </a:t>
            </a:r>
            <a:r>
              <a:rPr lang="en-US" altLang="zh-CN" dirty="0"/>
              <a:t>Attack</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651032" y="6356355"/>
            <a:ext cx="2133600" cy="365125"/>
          </a:xfrm>
        </p:spPr>
        <p:txBody>
          <a:bodyPr/>
          <a:lstStyle/>
          <a:p>
            <a:fld id="{7BC5A36E-E481-4E7A-9AA0-4108AF2E6D3F}" type="slidenum">
              <a:rPr lang="en-US" smtClean="0"/>
              <a:pPr/>
              <a:t>41</a:t>
            </a:fld>
            <a:endParaRPr lang="en-US" dirty="0"/>
          </a:p>
        </p:txBody>
      </p:sp>
      <p:pic>
        <p:nvPicPr>
          <p:cNvPr id="3" name="Picture 2">
            <a:extLst>
              <a:ext uri="{FF2B5EF4-FFF2-40B4-BE49-F238E27FC236}">
                <a16:creationId xmlns:a16="http://schemas.microsoft.com/office/drawing/2014/main" id="{AF92CC4B-D91F-DE42-80FA-89E9C13E9C71}"/>
              </a:ext>
            </a:extLst>
          </p:cNvPr>
          <p:cNvPicPr>
            <a:picLocks noChangeAspect="1"/>
          </p:cNvPicPr>
          <p:nvPr/>
        </p:nvPicPr>
        <p:blipFill>
          <a:blip r:embed="rId3"/>
          <a:stretch>
            <a:fillRect/>
          </a:stretch>
        </p:blipFill>
        <p:spPr>
          <a:xfrm>
            <a:off x="2180986" y="1099187"/>
            <a:ext cx="8276771" cy="4245876"/>
          </a:xfrm>
          <a:prstGeom prst="rect">
            <a:avLst/>
          </a:prstGeom>
        </p:spPr>
      </p:pic>
      <p:sp>
        <p:nvSpPr>
          <p:cNvPr id="6" name="Rounded Rectangle 5">
            <a:extLst>
              <a:ext uri="{FF2B5EF4-FFF2-40B4-BE49-F238E27FC236}">
                <a16:creationId xmlns:a16="http://schemas.microsoft.com/office/drawing/2014/main" id="{F2A1B6CC-3D5A-EC4C-885D-CF262EE24A1A}"/>
              </a:ext>
            </a:extLst>
          </p:cNvPr>
          <p:cNvSpPr/>
          <p:nvPr/>
        </p:nvSpPr>
        <p:spPr>
          <a:xfrm>
            <a:off x="1546276" y="5399222"/>
            <a:ext cx="9546189" cy="1365610"/>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Our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proposed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consistently</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outperform</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baseline.</a:t>
            </a:r>
          </a:p>
          <a:p>
            <a:pPr marL="342900" indent="-342900">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Larger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sampling</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ratio</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leads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to</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better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performance.</a:t>
            </a:r>
          </a:p>
          <a:p>
            <a:pPr marL="342900" indent="-342900">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accuracy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err="1">
                <a:solidFill>
                  <a:srgbClr val="1922DE"/>
                </a:solidFill>
                <a:latin typeface="Arial" panose="020B0604020202020204" pitchFamily="34" charset="0"/>
                <a:cs typeface="Arial" panose="020B0604020202020204" pitchFamily="34" charset="0"/>
              </a:rPr>
              <a:t>MeanPool</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better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than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other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models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most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of</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cases.</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A47B6D-9004-1549-B455-B7204940CA7B}"/>
              </a:ext>
            </a:extLst>
          </p:cNvPr>
          <p:cNvSpPr/>
          <p:nvPr/>
        </p:nvSpPr>
        <p:spPr>
          <a:xfrm>
            <a:off x="2916595" y="2307141"/>
            <a:ext cx="2024521" cy="3458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592130F5-F0BC-8540-83A2-7CDC4E8D7DD8}"/>
              </a:ext>
            </a:extLst>
          </p:cNvPr>
          <p:cNvSpPr/>
          <p:nvPr/>
        </p:nvSpPr>
        <p:spPr>
          <a:xfrm>
            <a:off x="3480056" y="4999183"/>
            <a:ext cx="5680722" cy="3458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66824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9" grpId="0" animBg="1"/>
      <p:bldP spid="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Graph</a:t>
            </a:r>
            <a:r>
              <a:rPr lang="zh-CN" altLang="en-US" dirty="0"/>
              <a:t> </a:t>
            </a:r>
            <a:r>
              <a:rPr lang="en-US" altLang="zh-CN" dirty="0"/>
              <a:t>Reconstruction</a:t>
            </a:r>
            <a:r>
              <a:rPr lang="zh-CN" altLang="en-US" dirty="0"/>
              <a:t> </a:t>
            </a:r>
            <a:r>
              <a:rPr lang="en-US" altLang="zh-CN" dirty="0"/>
              <a:t>Attack</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651032" y="6356355"/>
            <a:ext cx="2133600" cy="365125"/>
          </a:xfrm>
        </p:spPr>
        <p:txBody>
          <a:bodyPr/>
          <a:lstStyle/>
          <a:p>
            <a:fld id="{7BC5A36E-E481-4E7A-9AA0-4108AF2E6D3F}" type="slidenum">
              <a:rPr lang="en-US" smtClean="0"/>
              <a:pPr/>
              <a:t>42</a:t>
            </a:fld>
            <a:endParaRPr lang="en-US"/>
          </a:p>
        </p:txBody>
      </p:sp>
      <p:cxnSp>
        <p:nvCxnSpPr>
          <p:cNvPr id="87" name="Straight Connector 86">
            <a:extLst>
              <a:ext uri="{FF2B5EF4-FFF2-40B4-BE49-F238E27FC236}">
                <a16:creationId xmlns:a16="http://schemas.microsoft.com/office/drawing/2014/main" id="{84FFA30A-CE38-9D45-87EF-AB83A14EDF85}"/>
              </a:ext>
            </a:extLst>
          </p:cNvPr>
          <p:cNvCxnSpPr>
            <a:cxnSpLocks/>
          </p:cNvCxnSpPr>
          <p:nvPr/>
        </p:nvCxnSpPr>
        <p:spPr>
          <a:xfrm>
            <a:off x="3117807" y="5115232"/>
            <a:ext cx="5480626" cy="0"/>
          </a:xfrm>
          <a:prstGeom prst="line">
            <a:avLst/>
          </a:prstGeom>
          <a:noFill/>
          <a:ln w="28575" cap="flat" cmpd="sng" algn="ctr">
            <a:solidFill>
              <a:srgbClr val="002060"/>
            </a:solidFill>
            <a:prstDash val="dash"/>
          </a:ln>
          <a:effectLst/>
        </p:spPr>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9C31A0FC-FEDD-F84F-8589-31C3417F91EF}"/>
                  </a:ext>
                </a:extLst>
              </p:cNvPr>
              <p:cNvSpPr txBox="1"/>
              <p:nvPr/>
            </p:nvSpPr>
            <p:spPr>
              <a:xfrm>
                <a:off x="5429321" y="6606303"/>
                <a:ext cx="1651937" cy="347505"/>
              </a:xfrm>
              <a:prstGeom prst="rect">
                <a:avLst/>
              </a:prstGeom>
              <a:noFill/>
            </p:spPr>
            <p:txBody>
              <a:bodyPr wrap="none" rtlCol="0">
                <a:spAutoFit/>
              </a:bodyPr>
              <a:lstStyle/>
              <a:p>
                <a:r>
                  <a:rPr lang="en-DE" sz="1200" dirty="0">
                    <a:latin typeface="Baskerville" panose="02020502070401020303" pitchFamily="18" charset="0"/>
                    <a:ea typeface="Baskerville" panose="02020502070401020303" pitchFamily="18" charset="0"/>
                  </a:rPr>
                  <a:t>Attack Model </a:t>
                </a:r>
                <a14:m>
                  <m:oMath xmlns:m="http://schemas.openxmlformats.org/officeDocument/2006/math">
                    <m:sSub>
                      <m:sSubPr>
                        <m:ctrlPr>
                          <a:rPr lang="en-US" sz="1200" i="1">
                            <a:latin typeface="Cambria Math" panose="02040503050406030204" pitchFamily="18" charset="0"/>
                          </a:rPr>
                        </m:ctrlPr>
                      </m:sSubPr>
                      <m:e>
                        <m:r>
                          <a:rPr lang="en-US" altLang="zh-CN" sz="1200" b="0" i="1" smtClean="0">
                            <a:latin typeface="Cambria Math" panose="02040503050406030204" pitchFamily="18" charset="0"/>
                            <a:ea typeface="Cambria Math" panose="02040503050406030204" pitchFamily="18" charset="0"/>
                          </a:rPr>
                          <m:t>ℱ</m:t>
                        </m:r>
                      </m:e>
                      <m:sub>
                        <m:r>
                          <a:rPr lang="en-US" altLang="zh-CN" sz="1200" b="0" i="1">
                            <a:latin typeface="Cambria Math" panose="02040503050406030204" pitchFamily="18" charset="0"/>
                          </a:rPr>
                          <m:t>𝐴𝑅</m:t>
                        </m:r>
                      </m:sub>
                    </m:sSub>
                  </m:oMath>
                </a14:m>
                <a:endParaRPr lang="en-DE" sz="1200" i="1" dirty="0">
                  <a:latin typeface="Baskerville" panose="02020502070401020303" pitchFamily="18" charset="0"/>
                  <a:ea typeface="Baskerville" panose="02020502070401020303" pitchFamily="18" charset="0"/>
                </a:endParaRPr>
              </a:p>
            </p:txBody>
          </p:sp>
        </mc:Choice>
        <mc:Fallback xmlns="">
          <p:sp>
            <p:nvSpPr>
              <p:cNvPr id="89" name="TextBox 88">
                <a:extLst>
                  <a:ext uri="{FF2B5EF4-FFF2-40B4-BE49-F238E27FC236}">
                    <a16:creationId xmlns:a16="http://schemas.microsoft.com/office/drawing/2014/main" id="{9C31A0FC-FEDD-F84F-8589-31C3417F91EF}"/>
                  </a:ext>
                </a:extLst>
              </p:cNvPr>
              <p:cNvSpPr txBox="1">
                <a:spLocks noRot="1" noChangeAspect="1" noMove="1" noResize="1" noEditPoints="1" noAdjustHandles="1" noChangeArrowheads="1" noChangeShapeType="1" noTextEdit="1"/>
              </p:cNvSpPr>
              <p:nvPr/>
            </p:nvSpPr>
            <p:spPr>
              <a:xfrm>
                <a:off x="5429321" y="6606303"/>
                <a:ext cx="1651937" cy="347505"/>
              </a:xfrm>
              <a:prstGeom prst="rect">
                <a:avLst/>
              </a:prstGeom>
              <a:blipFill>
                <a:blip r:embed="rId4"/>
                <a:stretch>
                  <a:fillRect t="-3571"/>
                </a:stretch>
              </a:blipFill>
            </p:spPr>
            <p:txBody>
              <a:bodyPr/>
              <a:lstStyle/>
              <a:p>
                <a:r>
                  <a:rPr lang="en-DE">
                    <a:noFill/>
                  </a:rPr>
                  <a:t> </a:t>
                </a:r>
              </a:p>
            </p:txBody>
          </p:sp>
        </mc:Fallback>
      </mc:AlternateContent>
      <p:pic>
        <p:nvPicPr>
          <p:cNvPr id="90" name="Picture 89">
            <a:extLst>
              <a:ext uri="{FF2B5EF4-FFF2-40B4-BE49-F238E27FC236}">
                <a16:creationId xmlns:a16="http://schemas.microsoft.com/office/drawing/2014/main" id="{8AAFDFBD-DC81-8D47-AA77-AEF3E2556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1809" y="6366173"/>
            <a:ext cx="333279" cy="304117"/>
          </a:xfrm>
          <a:prstGeom prst="rect">
            <a:avLst/>
          </a:prstGeom>
        </p:spPr>
      </p:pic>
      <p:sp>
        <p:nvSpPr>
          <p:cNvPr id="106" name="Right Arrow 105">
            <a:extLst>
              <a:ext uri="{FF2B5EF4-FFF2-40B4-BE49-F238E27FC236}">
                <a16:creationId xmlns:a16="http://schemas.microsoft.com/office/drawing/2014/main" id="{2E641A0B-5FBF-EE4F-81AD-5DAC8E227B24}"/>
              </a:ext>
            </a:extLst>
          </p:cNvPr>
          <p:cNvSpPr/>
          <p:nvPr/>
        </p:nvSpPr>
        <p:spPr>
          <a:xfrm>
            <a:off x="5209186" y="5839444"/>
            <a:ext cx="227993" cy="129724"/>
          </a:xfrm>
          <a:prstGeom prst="rightArrow">
            <a:avLst/>
          </a:prstGeom>
          <a:solidFill>
            <a:srgbClr val="C00000"/>
          </a:solidFill>
          <a:ln w="25400" cap="flat" cmpd="sng" algn="ctr">
            <a:solidFill>
              <a:srgbClr val="C00000"/>
            </a:solidFill>
            <a:prstDash val="solid"/>
          </a:ln>
          <a:effectLst/>
        </p:spPr>
        <p:txBody>
          <a:bodyPr rtlCol="0" anchor="ctr"/>
          <a:lstStyle/>
          <a:p>
            <a:pPr algn="ctr" defTabSz="914400">
              <a:defRPr/>
            </a:pPr>
            <a:endParaRPr lang="en-US" sz="1200" kern="0">
              <a:solidFill>
                <a:prstClr val="white"/>
              </a:solidFill>
              <a:latin typeface="Calibri"/>
            </a:endParaRPr>
          </a:p>
        </p:txBody>
      </p:sp>
      <p:grpSp>
        <p:nvGrpSpPr>
          <p:cNvPr id="107" name="Group 106">
            <a:extLst>
              <a:ext uri="{FF2B5EF4-FFF2-40B4-BE49-F238E27FC236}">
                <a16:creationId xmlns:a16="http://schemas.microsoft.com/office/drawing/2014/main" id="{AEA1095C-8599-B345-9C3D-FDF94AE03276}"/>
              </a:ext>
            </a:extLst>
          </p:cNvPr>
          <p:cNvGrpSpPr/>
          <p:nvPr/>
        </p:nvGrpSpPr>
        <p:grpSpPr>
          <a:xfrm>
            <a:off x="7211586" y="5466148"/>
            <a:ext cx="837086" cy="756695"/>
            <a:chOff x="34810" y="1283888"/>
            <a:chExt cx="1258213" cy="1137379"/>
          </a:xfrm>
        </p:grpSpPr>
        <p:sp>
          <p:nvSpPr>
            <p:cNvPr id="108" name="Oval 107">
              <a:extLst>
                <a:ext uri="{FF2B5EF4-FFF2-40B4-BE49-F238E27FC236}">
                  <a16:creationId xmlns:a16="http://schemas.microsoft.com/office/drawing/2014/main" id="{979642EA-A2AB-964E-A84C-0B9CF6D3FA90}"/>
                </a:ext>
              </a:extLst>
            </p:cNvPr>
            <p:cNvSpPr/>
            <p:nvPr/>
          </p:nvSpPr>
          <p:spPr>
            <a:xfrm>
              <a:off x="188914" y="1283888"/>
              <a:ext cx="288032" cy="288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109" name="Oval 108">
              <a:extLst>
                <a:ext uri="{FF2B5EF4-FFF2-40B4-BE49-F238E27FC236}">
                  <a16:creationId xmlns:a16="http://schemas.microsoft.com/office/drawing/2014/main" id="{97CEC822-8AD8-274C-BE2C-06B8A032ADDB}"/>
                </a:ext>
              </a:extLst>
            </p:cNvPr>
            <p:cNvSpPr/>
            <p:nvPr/>
          </p:nvSpPr>
          <p:spPr>
            <a:xfrm>
              <a:off x="34810" y="1929897"/>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110" name="Oval 109">
              <a:extLst>
                <a:ext uri="{FF2B5EF4-FFF2-40B4-BE49-F238E27FC236}">
                  <a16:creationId xmlns:a16="http://schemas.microsoft.com/office/drawing/2014/main" id="{ED7717C8-1DFF-BB4B-9D93-2B2F9F278A22}"/>
                </a:ext>
              </a:extLst>
            </p:cNvPr>
            <p:cNvSpPr/>
            <p:nvPr/>
          </p:nvSpPr>
          <p:spPr>
            <a:xfrm>
              <a:off x="860975" y="1399514"/>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111" name="Oval 110">
              <a:extLst>
                <a:ext uri="{FF2B5EF4-FFF2-40B4-BE49-F238E27FC236}">
                  <a16:creationId xmlns:a16="http://schemas.microsoft.com/office/drawing/2014/main" id="{811CD55B-A98E-B341-986C-D1FAFBA8AD97}"/>
                </a:ext>
              </a:extLst>
            </p:cNvPr>
            <p:cNvSpPr/>
            <p:nvPr/>
          </p:nvSpPr>
          <p:spPr>
            <a:xfrm>
              <a:off x="572943" y="1799464"/>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112" name="Oval 111">
              <a:extLst>
                <a:ext uri="{FF2B5EF4-FFF2-40B4-BE49-F238E27FC236}">
                  <a16:creationId xmlns:a16="http://schemas.microsoft.com/office/drawing/2014/main" id="{BB8D621E-5765-2A45-8359-979DE6F7777B}"/>
                </a:ext>
              </a:extLst>
            </p:cNvPr>
            <p:cNvSpPr/>
            <p:nvPr/>
          </p:nvSpPr>
          <p:spPr>
            <a:xfrm>
              <a:off x="1004991" y="2133235"/>
              <a:ext cx="288032" cy="2880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cxnSp>
          <p:nvCxnSpPr>
            <p:cNvPr id="113" name="Straight Connector 112">
              <a:extLst>
                <a:ext uri="{FF2B5EF4-FFF2-40B4-BE49-F238E27FC236}">
                  <a16:creationId xmlns:a16="http://schemas.microsoft.com/office/drawing/2014/main" id="{EA7596B0-43D5-214C-AA86-C83AC36EF70F}"/>
                </a:ext>
              </a:extLst>
            </p:cNvPr>
            <p:cNvCxnSpPr>
              <a:cxnSpLocks/>
              <a:stCxn id="108" idx="6"/>
              <a:endCxn id="110" idx="2"/>
            </p:cNvCxnSpPr>
            <p:nvPr/>
          </p:nvCxnSpPr>
          <p:spPr>
            <a:xfrm>
              <a:off x="476946" y="1427904"/>
              <a:ext cx="384029" cy="11562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8E9F741-DBFA-3243-8EDC-82B81363A499}"/>
                </a:ext>
              </a:extLst>
            </p:cNvPr>
            <p:cNvCxnSpPr>
              <a:cxnSpLocks/>
              <a:stCxn id="108" idx="3"/>
              <a:endCxn id="109" idx="0"/>
            </p:cNvCxnSpPr>
            <p:nvPr/>
          </p:nvCxnSpPr>
          <p:spPr>
            <a:xfrm flipH="1">
              <a:off x="178826" y="1529739"/>
              <a:ext cx="52269" cy="40015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CF23C61-DF63-CC47-B13F-19B8B27C2110}"/>
                </a:ext>
              </a:extLst>
            </p:cNvPr>
            <p:cNvCxnSpPr>
              <a:cxnSpLocks/>
              <a:stCxn id="108" idx="5"/>
              <a:endCxn id="111" idx="1"/>
            </p:cNvCxnSpPr>
            <p:nvPr/>
          </p:nvCxnSpPr>
          <p:spPr>
            <a:xfrm>
              <a:off x="434765" y="1529739"/>
              <a:ext cx="180359" cy="31190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96C1B7E-2035-FE41-9504-D600E80A93A5}"/>
                </a:ext>
              </a:extLst>
            </p:cNvPr>
            <p:cNvCxnSpPr>
              <a:cxnSpLocks/>
              <a:stCxn id="111" idx="2"/>
              <a:endCxn id="109" idx="6"/>
            </p:cNvCxnSpPr>
            <p:nvPr/>
          </p:nvCxnSpPr>
          <p:spPr>
            <a:xfrm flipH="1">
              <a:off x="322842" y="1943480"/>
              <a:ext cx="250101" cy="13043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E258477-F563-7F42-943E-64D656CFE534}"/>
                </a:ext>
              </a:extLst>
            </p:cNvPr>
            <p:cNvCxnSpPr>
              <a:cxnSpLocks/>
              <a:stCxn id="112" idx="2"/>
              <a:endCxn id="109" idx="5"/>
            </p:cNvCxnSpPr>
            <p:nvPr/>
          </p:nvCxnSpPr>
          <p:spPr>
            <a:xfrm flipH="1" flipV="1">
              <a:off x="280661" y="2175748"/>
              <a:ext cx="724330" cy="10150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2968432-F386-D344-8688-6FBBB56898FE}"/>
                </a:ext>
              </a:extLst>
            </p:cNvPr>
            <p:cNvCxnSpPr>
              <a:cxnSpLocks/>
              <a:stCxn id="110" idx="5"/>
              <a:endCxn id="112" idx="0"/>
            </p:cNvCxnSpPr>
            <p:nvPr/>
          </p:nvCxnSpPr>
          <p:spPr>
            <a:xfrm>
              <a:off x="1106826" y="1645365"/>
              <a:ext cx="42181" cy="4878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FD0D035-D6BB-1040-A559-59F2FA5A88C6}"/>
                </a:ext>
              </a:extLst>
            </p:cNvPr>
            <p:cNvCxnSpPr>
              <a:cxnSpLocks/>
              <a:stCxn id="111" idx="5"/>
              <a:endCxn id="112" idx="1"/>
            </p:cNvCxnSpPr>
            <p:nvPr/>
          </p:nvCxnSpPr>
          <p:spPr>
            <a:xfrm>
              <a:off x="818794" y="2045315"/>
              <a:ext cx="228378" cy="13010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409EF86-5C8F-204F-AA6B-CFCC103DC4E1}"/>
                </a:ext>
              </a:extLst>
            </p:cNvPr>
            <p:cNvCxnSpPr>
              <a:cxnSpLocks/>
              <a:stCxn id="111" idx="7"/>
              <a:endCxn id="110" idx="3"/>
            </p:cNvCxnSpPr>
            <p:nvPr/>
          </p:nvCxnSpPr>
          <p:spPr>
            <a:xfrm flipV="1">
              <a:off x="818794" y="1645365"/>
              <a:ext cx="84362" cy="1962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1" name="Rectangle 120">
                <a:extLst>
                  <a:ext uri="{FF2B5EF4-FFF2-40B4-BE49-F238E27FC236}">
                    <a16:creationId xmlns:a16="http://schemas.microsoft.com/office/drawing/2014/main" id="{AF2C3B1E-6744-CE42-A29B-9869A66D6C15}"/>
                  </a:ext>
                </a:extLst>
              </p:cNvPr>
              <p:cNvSpPr/>
              <p:nvPr/>
            </p:nvSpPr>
            <p:spPr>
              <a:xfrm>
                <a:off x="7500784" y="6136288"/>
                <a:ext cx="391839" cy="276999"/>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𝒢</m:t>
                          </m:r>
                        </m:e>
                        <m:sub>
                          <m:r>
                            <a:rPr lang="en-US" altLang="zh-CN" sz="1200" b="0" i="1" smtClean="0">
                              <a:latin typeface="Cambria Math" panose="02040503050406030204" pitchFamily="18" charset="0"/>
                              <a:ea typeface="Cambria Math" panose="02040503050406030204" pitchFamily="18" charset="0"/>
                            </a:rPr>
                            <m:t>𝑅</m:t>
                          </m:r>
                        </m:sub>
                      </m:sSub>
                    </m:oMath>
                  </m:oMathPara>
                </a14:m>
                <a:endParaRPr lang="en-US" sz="1200" i="1" dirty="0">
                  <a:latin typeface="Baskerville" panose="02020502070401020303" pitchFamily="18" charset="0"/>
                  <a:ea typeface="Baskerville" panose="02020502070401020303" pitchFamily="18" charset="0"/>
                </a:endParaRPr>
              </a:p>
            </p:txBody>
          </p:sp>
        </mc:Choice>
        <mc:Fallback xmlns="">
          <p:sp>
            <p:nvSpPr>
              <p:cNvPr id="121" name="Rectangle 120">
                <a:extLst>
                  <a:ext uri="{FF2B5EF4-FFF2-40B4-BE49-F238E27FC236}">
                    <a16:creationId xmlns:a16="http://schemas.microsoft.com/office/drawing/2014/main" id="{AF2C3B1E-6744-CE42-A29B-9869A66D6C15}"/>
                  </a:ext>
                </a:extLst>
              </p:cNvPr>
              <p:cNvSpPr>
                <a:spLocks noRot="1" noChangeAspect="1" noMove="1" noResize="1" noEditPoints="1" noAdjustHandles="1" noChangeArrowheads="1" noChangeShapeType="1" noTextEdit="1"/>
              </p:cNvSpPr>
              <p:nvPr/>
            </p:nvSpPr>
            <p:spPr>
              <a:xfrm>
                <a:off x="7500784" y="6136288"/>
                <a:ext cx="391839" cy="276999"/>
              </a:xfrm>
              <a:prstGeom prst="rect">
                <a:avLst/>
              </a:prstGeom>
              <a:blipFill>
                <a:blip r:embed="rId6"/>
                <a:stretch>
                  <a:fillRect b="-9091"/>
                </a:stretch>
              </a:blipFill>
            </p:spPr>
            <p:txBody>
              <a:bodyPr/>
              <a:lstStyle/>
              <a:p>
                <a:r>
                  <a:rPr lang="en-DE">
                    <a:noFill/>
                  </a:rPr>
                  <a:t> </a:t>
                </a:r>
              </a:p>
            </p:txBody>
          </p:sp>
        </mc:Fallback>
      </mc:AlternateContent>
      <p:grpSp>
        <p:nvGrpSpPr>
          <p:cNvPr id="128" name="Group 127">
            <a:extLst>
              <a:ext uri="{FF2B5EF4-FFF2-40B4-BE49-F238E27FC236}">
                <a16:creationId xmlns:a16="http://schemas.microsoft.com/office/drawing/2014/main" id="{DF9DEF11-59D8-8F4E-AEA1-9401ACE748C7}"/>
              </a:ext>
            </a:extLst>
          </p:cNvPr>
          <p:cNvGrpSpPr/>
          <p:nvPr/>
        </p:nvGrpSpPr>
        <p:grpSpPr>
          <a:xfrm>
            <a:off x="3172408" y="3284063"/>
            <a:ext cx="5382103" cy="1902351"/>
            <a:chOff x="3172408" y="3284063"/>
            <a:chExt cx="5382103" cy="1902351"/>
          </a:xfrm>
        </p:grpSpPr>
        <p:grpSp>
          <p:nvGrpSpPr>
            <p:cNvPr id="91" name="Group 90">
              <a:extLst>
                <a:ext uri="{FF2B5EF4-FFF2-40B4-BE49-F238E27FC236}">
                  <a16:creationId xmlns:a16="http://schemas.microsoft.com/office/drawing/2014/main" id="{C20439FC-0BF1-0D48-99CB-72298648FE70}"/>
                </a:ext>
              </a:extLst>
            </p:cNvPr>
            <p:cNvGrpSpPr/>
            <p:nvPr/>
          </p:nvGrpSpPr>
          <p:grpSpPr>
            <a:xfrm>
              <a:off x="3172408" y="3583601"/>
              <a:ext cx="837086" cy="756695"/>
              <a:chOff x="34810" y="1283888"/>
              <a:chExt cx="1258213" cy="1137379"/>
            </a:xfrm>
          </p:grpSpPr>
          <p:sp>
            <p:nvSpPr>
              <p:cNvPr id="92" name="Oval 91">
                <a:extLst>
                  <a:ext uri="{FF2B5EF4-FFF2-40B4-BE49-F238E27FC236}">
                    <a16:creationId xmlns:a16="http://schemas.microsoft.com/office/drawing/2014/main" id="{BA6C787D-B2B0-A543-97C4-4EF1C6B87834}"/>
                  </a:ext>
                </a:extLst>
              </p:cNvPr>
              <p:cNvSpPr/>
              <p:nvPr/>
            </p:nvSpPr>
            <p:spPr>
              <a:xfrm>
                <a:off x="188914" y="1283888"/>
                <a:ext cx="288032" cy="288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93" name="Oval 92">
                <a:extLst>
                  <a:ext uri="{FF2B5EF4-FFF2-40B4-BE49-F238E27FC236}">
                    <a16:creationId xmlns:a16="http://schemas.microsoft.com/office/drawing/2014/main" id="{F155B4DD-9872-594B-83B2-2132E5606E48}"/>
                  </a:ext>
                </a:extLst>
              </p:cNvPr>
              <p:cNvSpPr/>
              <p:nvPr/>
            </p:nvSpPr>
            <p:spPr>
              <a:xfrm>
                <a:off x="34810" y="1929897"/>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94" name="Oval 93">
                <a:extLst>
                  <a:ext uri="{FF2B5EF4-FFF2-40B4-BE49-F238E27FC236}">
                    <a16:creationId xmlns:a16="http://schemas.microsoft.com/office/drawing/2014/main" id="{5A181AD9-9E5A-6443-989C-6C273BBACAF3}"/>
                  </a:ext>
                </a:extLst>
              </p:cNvPr>
              <p:cNvSpPr/>
              <p:nvPr/>
            </p:nvSpPr>
            <p:spPr>
              <a:xfrm>
                <a:off x="860975" y="1399514"/>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95" name="Oval 94">
                <a:extLst>
                  <a:ext uri="{FF2B5EF4-FFF2-40B4-BE49-F238E27FC236}">
                    <a16:creationId xmlns:a16="http://schemas.microsoft.com/office/drawing/2014/main" id="{7493FA85-D5C9-9447-B021-777362DC1D74}"/>
                  </a:ext>
                </a:extLst>
              </p:cNvPr>
              <p:cNvSpPr/>
              <p:nvPr/>
            </p:nvSpPr>
            <p:spPr>
              <a:xfrm>
                <a:off x="572943" y="1799464"/>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96" name="Oval 95">
                <a:extLst>
                  <a:ext uri="{FF2B5EF4-FFF2-40B4-BE49-F238E27FC236}">
                    <a16:creationId xmlns:a16="http://schemas.microsoft.com/office/drawing/2014/main" id="{E729BEF7-2E79-7D4A-B6D6-100F9B5B0AF2}"/>
                  </a:ext>
                </a:extLst>
              </p:cNvPr>
              <p:cNvSpPr/>
              <p:nvPr/>
            </p:nvSpPr>
            <p:spPr>
              <a:xfrm>
                <a:off x="1004991" y="2133235"/>
                <a:ext cx="288032" cy="2880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cxnSp>
            <p:nvCxnSpPr>
              <p:cNvPr id="97" name="Straight Connector 96">
                <a:extLst>
                  <a:ext uri="{FF2B5EF4-FFF2-40B4-BE49-F238E27FC236}">
                    <a16:creationId xmlns:a16="http://schemas.microsoft.com/office/drawing/2014/main" id="{E874571E-9E18-2F40-8FA1-DEEE090E8570}"/>
                  </a:ext>
                </a:extLst>
              </p:cNvPr>
              <p:cNvCxnSpPr>
                <a:cxnSpLocks/>
                <a:stCxn id="92" idx="6"/>
                <a:endCxn id="94" idx="2"/>
              </p:cNvCxnSpPr>
              <p:nvPr/>
            </p:nvCxnSpPr>
            <p:spPr>
              <a:xfrm>
                <a:off x="476946" y="1427904"/>
                <a:ext cx="384029" cy="11562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552E4E6-9EBE-AA44-A842-615ABB167971}"/>
                  </a:ext>
                </a:extLst>
              </p:cNvPr>
              <p:cNvCxnSpPr>
                <a:cxnSpLocks/>
                <a:stCxn id="92" idx="3"/>
                <a:endCxn id="93" idx="0"/>
              </p:cNvCxnSpPr>
              <p:nvPr/>
            </p:nvCxnSpPr>
            <p:spPr>
              <a:xfrm flipH="1">
                <a:off x="178826" y="1529739"/>
                <a:ext cx="52269" cy="40015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16BFA92-6FAB-EC41-A521-5AC48019AC80}"/>
                  </a:ext>
                </a:extLst>
              </p:cNvPr>
              <p:cNvCxnSpPr>
                <a:cxnSpLocks/>
                <a:stCxn id="92" idx="5"/>
                <a:endCxn id="95" idx="1"/>
              </p:cNvCxnSpPr>
              <p:nvPr/>
            </p:nvCxnSpPr>
            <p:spPr>
              <a:xfrm>
                <a:off x="434765" y="1529739"/>
                <a:ext cx="180359" cy="31190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847B238-FC75-9642-84AD-FC46531B7EE0}"/>
                  </a:ext>
                </a:extLst>
              </p:cNvPr>
              <p:cNvCxnSpPr>
                <a:cxnSpLocks/>
                <a:stCxn id="95" idx="2"/>
                <a:endCxn id="93" idx="6"/>
              </p:cNvCxnSpPr>
              <p:nvPr/>
            </p:nvCxnSpPr>
            <p:spPr>
              <a:xfrm flipH="1">
                <a:off x="322842" y="1943480"/>
                <a:ext cx="250101" cy="13043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F97436E-32A8-A34C-B0FB-F8159790F5E5}"/>
                  </a:ext>
                </a:extLst>
              </p:cNvPr>
              <p:cNvCxnSpPr>
                <a:cxnSpLocks/>
                <a:stCxn id="96" idx="2"/>
                <a:endCxn id="93" idx="5"/>
              </p:cNvCxnSpPr>
              <p:nvPr/>
            </p:nvCxnSpPr>
            <p:spPr>
              <a:xfrm flipH="1" flipV="1">
                <a:off x="280661" y="2175748"/>
                <a:ext cx="724330" cy="10150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218E899-9A75-5B41-8B15-A480B8DA5A99}"/>
                  </a:ext>
                </a:extLst>
              </p:cNvPr>
              <p:cNvCxnSpPr>
                <a:cxnSpLocks/>
                <a:stCxn id="94" idx="5"/>
                <a:endCxn id="96" idx="0"/>
              </p:cNvCxnSpPr>
              <p:nvPr/>
            </p:nvCxnSpPr>
            <p:spPr>
              <a:xfrm>
                <a:off x="1106826" y="1645365"/>
                <a:ext cx="42181" cy="4878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EC85C04-A47A-E048-8CE0-837EBABB88DC}"/>
                  </a:ext>
                </a:extLst>
              </p:cNvPr>
              <p:cNvCxnSpPr>
                <a:cxnSpLocks/>
                <a:stCxn id="95" idx="5"/>
                <a:endCxn id="96" idx="1"/>
              </p:cNvCxnSpPr>
              <p:nvPr/>
            </p:nvCxnSpPr>
            <p:spPr>
              <a:xfrm>
                <a:off x="818794" y="2045315"/>
                <a:ext cx="228378" cy="13010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657BE85-8168-4249-967B-87CDD3EBCE0E}"/>
                  </a:ext>
                </a:extLst>
              </p:cNvPr>
              <p:cNvCxnSpPr>
                <a:cxnSpLocks/>
                <a:stCxn id="95" idx="7"/>
                <a:endCxn id="94" idx="3"/>
              </p:cNvCxnSpPr>
              <p:nvPr/>
            </p:nvCxnSpPr>
            <p:spPr>
              <a:xfrm flipV="1">
                <a:off x="818794" y="1645365"/>
                <a:ext cx="84362" cy="1962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DA5CBA9A-EE17-374D-AF5E-D2AAD17A1706}"/>
                    </a:ext>
                  </a:extLst>
                </p:cNvPr>
                <p:cNvSpPr/>
                <p:nvPr/>
              </p:nvSpPr>
              <p:spPr>
                <a:xfrm>
                  <a:off x="3388229" y="4253742"/>
                  <a:ext cx="689460" cy="3475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𝒢</m:t>
                            </m:r>
                          </m:e>
                          <m:sub>
                            <m:r>
                              <a:rPr lang="en-US" sz="1200" b="0" i="1">
                                <a:latin typeface="Cambria Math" panose="02040503050406030204" pitchFamily="18" charset="0"/>
                              </a:rPr>
                              <m:t>𝐴𝑈𝑋</m:t>
                            </m:r>
                          </m:sub>
                        </m:sSub>
                      </m:oMath>
                    </m:oMathPara>
                  </a14:m>
                  <a:endParaRPr lang="en-US" sz="1200" i="1" dirty="0">
                    <a:latin typeface="Baskerville" panose="02020502070401020303" pitchFamily="18" charset="0"/>
                    <a:ea typeface="Baskerville" panose="02020502070401020303" pitchFamily="18" charset="0"/>
                  </a:endParaRPr>
                </a:p>
              </p:txBody>
            </p:sp>
          </mc:Choice>
          <mc:Fallback xmlns="">
            <p:sp>
              <p:nvSpPr>
                <p:cNvPr id="105" name="Rectangle 104">
                  <a:extLst>
                    <a:ext uri="{FF2B5EF4-FFF2-40B4-BE49-F238E27FC236}">
                      <a16:creationId xmlns:a16="http://schemas.microsoft.com/office/drawing/2014/main" id="{DA5CBA9A-EE17-374D-AF5E-D2AAD17A1706}"/>
                    </a:ext>
                  </a:extLst>
                </p:cNvPr>
                <p:cNvSpPr>
                  <a:spLocks noRot="1" noChangeAspect="1" noMove="1" noResize="1" noEditPoints="1" noAdjustHandles="1" noChangeArrowheads="1" noChangeShapeType="1" noTextEdit="1"/>
                </p:cNvSpPr>
                <p:nvPr/>
              </p:nvSpPr>
              <p:spPr>
                <a:xfrm>
                  <a:off x="3388229" y="4253742"/>
                  <a:ext cx="689460" cy="347505"/>
                </a:xfrm>
                <a:prstGeom prst="rect">
                  <a:avLst/>
                </a:prstGeom>
                <a:blipFill>
                  <a:blip r:embed="rId7"/>
                  <a:stretch>
                    <a:fillRect/>
                  </a:stretch>
                </a:blipFill>
              </p:spPr>
              <p:txBody>
                <a:bodyPr/>
                <a:lstStyle/>
                <a:p>
                  <a:r>
                    <a:rPr lang="en-DE">
                      <a:noFill/>
                    </a:rPr>
                    <a:t> </a:t>
                  </a:r>
                </a:p>
              </p:txBody>
            </p:sp>
          </mc:Fallback>
        </mc:AlternateContent>
        <p:grpSp>
          <p:nvGrpSpPr>
            <p:cNvPr id="67" name="Group 66">
              <a:extLst>
                <a:ext uri="{FF2B5EF4-FFF2-40B4-BE49-F238E27FC236}">
                  <a16:creationId xmlns:a16="http://schemas.microsoft.com/office/drawing/2014/main" id="{16AA0897-AF42-6F4F-A42B-D319AC3F6DA5}"/>
                </a:ext>
              </a:extLst>
            </p:cNvPr>
            <p:cNvGrpSpPr/>
            <p:nvPr/>
          </p:nvGrpSpPr>
          <p:grpSpPr>
            <a:xfrm>
              <a:off x="7717425" y="3583601"/>
              <a:ext cx="837086" cy="756695"/>
              <a:chOff x="34810" y="1283888"/>
              <a:chExt cx="1258213" cy="1137379"/>
            </a:xfrm>
          </p:grpSpPr>
          <p:sp>
            <p:nvSpPr>
              <p:cNvPr id="68" name="Oval 67">
                <a:extLst>
                  <a:ext uri="{FF2B5EF4-FFF2-40B4-BE49-F238E27FC236}">
                    <a16:creationId xmlns:a16="http://schemas.microsoft.com/office/drawing/2014/main" id="{0D7FB5AC-034A-514D-943C-1821907F6F1F}"/>
                  </a:ext>
                </a:extLst>
              </p:cNvPr>
              <p:cNvSpPr/>
              <p:nvPr/>
            </p:nvSpPr>
            <p:spPr>
              <a:xfrm>
                <a:off x="188914" y="1283888"/>
                <a:ext cx="288032" cy="288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69" name="Oval 68">
                <a:extLst>
                  <a:ext uri="{FF2B5EF4-FFF2-40B4-BE49-F238E27FC236}">
                    <a16:creationId xmlns:a16="http://schemas.microsoft.com/office/drawing/2014/main" id="{516C1E1A-54CA-5544-A88E-87881F32EB11}"/>
                  </a:ext>
                </a:extLst>
              </p:cNvPr>
              <p:cNvSpPr/>
              <p:nvPr/>
            </p:nvSpPr>
            <p:spPr>
              <a:xfrm>
                <a:off x="34810" y="1929897"/>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70" name="Oval 69">
                <a:extLst>
                  <a:ext uri="{FF2B5EF4-FFF2-40B4-BE49-F238E27FC236}">
                    <a16:creationId xmlns:a16="http://schemas.microsoft.com/office/drawing/2014/main" id="{E84E876D-F6E8-D740-8AE6-FE5D7A4AD667}"/>
                  </a:ext>
                </a:extLst>
              </p:cNvPr>
              <p:cNvSpPr/>
              <p:nvPr/>
            </p:nvSpPr>
            <p:spPr>
              <a:xfrm>
                <a:off x="860975" y="1399514"/>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71" name="Oval 70">
                <a:extLst>
                  <a:ext uri="{FF2B5EF4-FFF2-40B4-BE49-F238E27FC236}">
                    <a16:creationId xmlns:a16="http://schemas.microsoft.com/office/drawing/2014/main" id="{745425E3-87A6-C24D-B66E-2B464DC802C0}"/>
                  </a:ext>
                </a:extLst>
              </p:cNvPr>
              <p:cNvSpPr/>
              <p:nvPr/>
            </p:nvSpPr>
            <p:spPr>
              <a:xfrm>
                <a:off x="572943" y="1799464"/>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sp>
            <p:nvSpPr>
              <p:cNvPr id="72" name="Oval 71">
                <a:extLst>
                  <a:ext uri="{FF2B5EF4-FFF2-40B4-BE49-F238E27FC236}">
                    <a16:creationId xmlns:a16="http://schemas.microsoft.com/office/drawing/2014/main" id="{66741BB8-B60C-744C-8481-4F076D4BFB41}"/>
                  </a:ext>
                </a:extLst>
              </p:cNvPr>
              <p:cNvSpPr/>
              <p:nvPr/>
            </p:nvSpPr>
            <p:spPr>
              <a:xfrm>
                <a:off x="1004991" y="2133235"/>
                <a:ext cx="288032" cy="2880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Baskerville" panose="02020502070401020303" pitchFamily="18" charset="0"/>
                  <a:ea typeface="Baskerville" panose="02020502070401020303" pitchFamily="18" charset="0"/>
                </a:endParaRPr>
              </a:p>
            </p:txBody>
          </p:sp>
          <p:cxnSp>
            <p:nvCxnSpPr>
              <p:cNvPr id="73" name="Straight Connector 72">
                <a:extLst>
                  <a:ext uri="{FF2B5EF4-FFF2-40B4-BE49-F238E27FC236}">
                    <a16:creationId xmlns:a16="http://schemas.microsoft.com/office/drawing/2014/main" id="{81327CE1-8408-2A43-A53A-0933AD6ADBBB}"/>
                  </a:ext>
                </a:extLst>
              </p:cNvPr>
              <p:cNvCxnSpPr>
                <a:cxnSpLocks/>
                <a:stCxn id="68" idx="6"/>
                <a:endCxn id="70" idx="2"/>
              </p:cNvCxnSpPr>
              <p:nvPr/>
            </p:nvCxnSpPr>
            <p:spPr>
              <a:xfrm>
                <a:off x="476946" y="1427904"/>
                <a:ext cx="384029" cy="11562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C2A4784-B46F-DD45-9B1E-BE55AB9EF30D}"/>
                  </a:ext>
                </a:extLst>
              </p:cNvPr>
              <p:cNvCxnSpPr>
                <a:cxnSpLocks/>
                <a:stCxn id="68" idx="3"/>
                <a:endCxn id="69" idx="0"/>
              </p:cNvCxnSpPr>
              <p:nvPr/>
            </p:nvCxnSpPr>
            <p:spPr>
              <a:xfrm flipH="1">
                <a:off x="178826" y="1529739"/>
                <a:ext cx="52269" cy="40015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7F9235A-43D9-2044-85AD-06E95FDC7FDD}"/>
                  </a:ext>
                </a:extLst>
              </p:cNvPr>
              <p:cNvCxnSpPr>
                <a:cxnSpLocks/>
                <a:stCxn id="68" idx="5"/>
                <a:endCxn id="71" idx="1"/>
              </p:cNvCxnSpPr>
              <p:nvPr/>
            </p:nvCxnSpPr>
            <p:spPr>
              <a:xfrm>
                <a:off x="434765" y="1529739"/>
                <a:ext cx="180359" cy="31190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F421C72-9721-B946-941C-DA4897EB2717}"/>
                  </a:ext>
                </a:extLst>
              </p:cNvPr>
              <p:cNvCxnSpPr>
                <a:cxnSpLocks/>
                <a:stCxn id="71" idx="2"/>
                <a:endCxn id="69" idx="6"/>
              </p:cNvCxnSpPr>
              <p:nvPr/>
            </p:nvCxnSpPr>
            <p:spPr>
              <a:xfrm flipH="1">
                <a:off x="322842" y="1943480"/>
                <a:ext cx="250101" cy="13043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1AC2E9C-2DCA-DE4E-9963-B19FA1F7ACD9}"/>
                  </a:ext>
                </a:extLst>
              </p:cNvPr>
              <p:cNvCxnSpPr>
                <a:cxnSpLocks/>
                <a:stCxn id="72" idx="2"/>
                <a:endCxn id="69" idx="5"/>
              </p:cNvCxnSpPr>
              <p:nvPr/>
            </p:nvCxnSpPr>
            <p:spPr>
              <a:xfrm flipH="1" flipV="1">
                <a:off x="280661" y="2175749"/>
                <a:ext cx="724329" cy="101502"/>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FE8BFEE-2C13-D643-8E18-1713C84CC3CE}"/>
                  </a:ext>
                </a:extLst>
              </p:cNvPr>
              <p:cNvCxnSpPr>
                <a:cxnSpLocks/>
                <a:stCxn id="70" idx="5"/>
                <a:endCxn id="72" idx="0"/>
              </p:cNvCxnSpPr>
              <p:nvPr/>
            </p:nvCxnSpPr>
            <p:spPr>
              <a:xfrm>
                <a:off x="1106826" y="1645365"/>
                <a:ext cx="42181" cy="4878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86EBD47-3201-BE47-82DD-252D0077F23E}"/>
                  </a:ext>
                </a:extLst>
              </p:cNvPr>
              <p:cNvCxnSpPr>
                <a:cxnSpLocks/>
                <a:stCxn id="71" idx="7"/>
                <a:endCxn id="70" idx="3"/>
              </p:cNvCxnSpPr>
              <p:nvPr/>
            </p:nvCxnSpPr>
            <p:spPr>
              <a:xfrm flipV="1">
                <a:off x="818794" y="1645365"/>
                <a:ext cx="84362" cy="19628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5CC94599-C33E-F441-B937-7B12DB4CB170}"/>
                    </a:ext>
                  </a:extLst>
                </p:cNvPr>
                <p:cNvSpPr/>
                <p:nvPr/>
              </p:nvSpPr>
              <p:spPr>
                <a:xfrm>
                  <a:off x="7997774" y="4253742"/>
                  <a:ext cx="491334" cy="347505"/>
                </a:xfrm>
                <a:prstGeom prst="rect">
                  <a:avLst/>
                </a:prstGeom>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𝒢</m:t>
                            </m:r>
                          </m:e>
                          <m:sub>
                            <m:r>
                              <m:rPr>
                                <m:sty m:val="p"/>
                              </m:rPr>
                              <a:rPr lang="en-US" sz="1200" i="1" smtClean="0">
                                <a:latin typeface="Cambria Math" panose="02040503050406030204" pitchFamily="18" charset="0"/>
                                <a:ea typeface="Cambria Math" panose="02040503050406030204" pitchFamily="18" charset="0"/>
                              </a:rPr>
                              <m:t>R</m:t>
                            </m:r>
                          </m:sub>
                        </m:sSub>
                      </m:oMath>
                    </m:oMathPara>
                  </a14:m>
                  <a:endParaRPr lang="en-US" sz="1200" i="1" dirty="0">
                    <a:latin typeface="Baskerville" panose="02020502070401020303" pitchFamily="18" charset="0"/>
                    <a:ea typeface="Baskerville" panose="02020502070401020303" pitchFamily="18" charset="0"/>
                  </a:endParaRPr>
                </a:p>
              </p:txBody>
            </p:sp>
          </mc:Choice>
          <mc:Fallback xmlns="">
            <p:sp>
              <p:nvSpPr>
                <p:cNvPr id="80" name="Rectangle 79">
                  <a:extLst>
                    <a:ext uri="{FF2B5EF4-FFF2-40B4-BE49-F238E27FC236}">
                      <a16:creationId xmlns:a16="http://schemas.microsoft.com/office/drawing/2014/main" id="{5CC94599-C33E-F441-B937-7B12DB4CB170}"/>
                    </a:ext>
                  </a:extLst>
                </p:cNvPr>
                <p:cNvSpPr>
                  <a:spLocks noRot="1" noChangeAspect="1" noMove="1" noResize="1" noEditPoints="1" noAdjustHandles="1" noChangeArrowheads="1" noChangeShapeType="1" noTextEdit="1"/>
                </p:cNvSpPr>
                <p:nvPr/>
              </p:nvSpPr>
              <p:spPr>
                <a:xfrm>
                  <a:off x="7997774" y="4253742"/>
                  <a:ext cx="491334" cy="347505"/>
                </a:xfrm>
                <a:prstGeom prst="rect">
                  <a:avLst/>
                </a:prstGeom>
                <a:blipFill>
                  <a:blip r:embed="rId8"/>
                  <a:stretch>
                    <a:fillRect/>
                  </a:stretch>
                </a:blipFill>
                <a:effectLst/>
              </p:spPr>
              <p:txBody>
                <a:bodyPr/>
                <a:lstStyle/>
                <a:p>
                  <a:r>
                    <a:rPr lang="en-DE">
                      <a:noFill/>
                    </a:rPr>
                    <a:t> </a:t>
                  </a:r>
                </a:p>
              </p:txBody>
            </p:sp>
          </mc:Fallback>
        </mc:AlternateContent>
        <p:sp>
          <p:nvSpPr>
            <p:cNvPr id="81" name="Rounded Rectangle 80">
              <a:extLst>
                <a:ext uri="{FF2B5EF4-FFF2-40B4-BE49-F238E27FC236}">
                  <a16:creationId xmlns:a16="http://schemas.microsoft.com/office/drawing/2014/main" id="{61ADA052-3E43-7649-9702-79709FBCE732}"/>
                </a:ext>
              </a:extLst>
            </p:cNvPr>
            <p:cNvSpPr/>
            <p:nvPr/>
          </p:nvSpPr>
          <p:spPr>
            <a:xfrm>
              <a:off x="4266704" y="3284063"/>
              <a:ext cx="3223291" cy="1475392"/>
            </a:xfrm>
            <a:prstGeom prst="roundRect">
              <a:avLst/>
            </a:prstGeom>
            <a:solidFill>
              <a:schemeClr val="bg1">
                <a:lumMod val="95000"/>
              </a:schemeClr>
            </a:solidFill>
            <a:ln w="19050">
              <a:solidFill>
                <a:srgbClr val="002060"/>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DE" sz="1200" dirty="0"/>
            </a:p>
          </p:txBody>
        </p:sp>
        <p:sp>
          <p:nvSpPr>
            <p:cNvPr id="82" name="Trapezoid 31">
              <a:extLst>
                <a:ext uri="{FF2B5EF4-FFF2-40B4-BE49-F238E27FC236}">
                  <a16:creationId xmlns:a16="http://schemas.microsoft.com/office/drawing/2014/main" id="{39502227-CF6C-5D46-BA21-E8BF1B625C5C}"/>
                </a:ext>
              </a:extLst>
            </p:cNvPr>
            <p:cNvSpPr/>
            <p:nvPr/>
          </p:nvSpPr>
          <p:spPr>
            <a:xfrm rot="5400000">
              <a:off x="4069997" y="3746285"/>
              <a:ext cx="1227852" cy="550948"/>
            </a:xfrm>
            <a:prstGeom prst="trapezoid">
              <a:avLst>
                <a:gd name="adj" fmla="val 59731"/>
              </a:avLst>
            </a:prstGeom>
            <a:solidFill>
              <a:schemeClr val="accent4">
                <a:lumMod val="20000"/>
                <a:lumOff val="80000"/>
              </a:schemeClr>
            </a:solidFill>
            <a:ln w="19050" cap="flat" cmpd="sng" algn="ctr">
              <a:solidFill>
                <a:srgbClr val="002060"/>
              </a:solidFill>
              <a:prstDash val="solid"/>
            </a:ln>
            <a:effectLst>
              <a:outerShdw blurRad="63500" sx="102000" sy="102000" algn="ctr" rotWithShape="0">
                <a:prstClr val="black">
                  <a:alpha val="40000"/>
                </a:prstClr>
              </a:outerShdw>
            </a:effectLst>
          </p:spPr>
          <p:txBody>
            <a:bodyPr vert="vert270" rtlCol="0" anchor="ctr"/>
            <a:lstStyle/>
            <a:p>
              <a:pPr algn="ctr" defTabSz="914400">
                <a:defRPr/>
              </a:pPr>
              <a:r>
                <a:rPr lang="en-US" altLang="zh-CN" sz="1200" kern="0" dirty="0">
                  <a:latin typeface="Baskerville" panose="02020502070401020303" pitchFamily="18" charset="0"/>
                  <a:ea typeface="Baskerville" panose="02020502070401020303" pitchFamily="18" charset="0"/>
                </a:rPr>
                <a:t>E</a:t>
              </a:r>
              <a:endParaRPr lang="en-US" sz="1200" kern="0" dirty="0">
                <a:latin typeface="Baskerville" panose="02020502070401020303" pitchFamily="18" charset="0"/>
                <a:ea typeface="Baskerville" panose="02020502070401020303" pitchFamily="18" charset="0"/>
              </a:endParaRPr>
            </a:p>
          </p:txBody>
        </p:sp>
        <p:sp>
          <p:nvSpPr>
            <p:cNvPr id="84" name="Rounded Rectangle 83">
              <a:extLst>
                <a:ext uri="{FF2B5EF4-FFF2-40B4-BE49-F238E27FC236}">
                  <a16:creationId xmlns:a16="http://schemas.microsoft.com/office/drawing/2014/main" id="{6F14FD94-930E-C640-9148-53008B8C7C18}"/>
                </a:ext>
              </a:extLst>
            </p:cNvPr>
            <p:cNvSpPr/>
            <p:nvPr/>
          </p:nvSpPr>
          <p:spPr>
            <a:xfrm>
              <a:off x="5146505" y="3729781"/>
              <a:ext cx="333555" cy="583956"/>
            </a:xfrm>
            <a:prstGeom prst="roundRect">
              <a:avLst/>
            </a:prstGeom>
            <a:solidFill>
              <a:schemeClr val="accent3">
                <a:lumMod val="20000"/>
                <a:lumOff val="80000"/>
              </a:schemeClr>
            </a:solidFill>
            <a:ln w="1905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defTabSz="914400">
                <a:defRPr/>
              </a:pPr>
              <a:r>
                <a:rPr lang="en-US" sz="1200" kern="0" dirty="0">
                  <a:solidFill>
                    <a:prstClr val="black"/>
                  </a:solidFill>
                  <a:latin typeface="Baskerville" panose="02020502070401020303" pitchFamily="18" charset="0"/>
                  <a:ea typeface="Baskerville" panose="02020502070401020303" pitchFamily="18" charset="0"/>
                </a:rPr>
                <a:t>H</a:t>
              </a:r>
            </a:p>
          </p:txBody>
        </p:sp>
        <p:sp>
          <p:nvSpPr>
            <p:cNvPr id="85" name="Rounded Rectangle 84">
              <a:extLst>
                <a:ext uri="{FF2B5EF4-FFF2-40B4-BE49-F238E27FC236}">
                  <a16:creationId xmlns:a16="http://schemas.microsoft.com/office/drawing/2014/main" id="{94662C0F-83E4-A848-919A-B396BB142065}"/>
                </a:ext>
              </a:extLst>
            </p:cNvPr>
            <p:cNvSpPr/>
            <p:nvPr/>
          </p:nvSpPr>
          <p:spPr>
            <a:xfrm>
              <a:off x="6424351" y="3407833"/>
              <a:ext cx="978861" cy="1227852"/>
            </a:xfrm>
            <a:prstGeom prst="roundRect">
              <a:avLst/>
            </a:prstGeom>
            <a:solidFill>
              <a:schemeClr val="accent6">
                <a:lumMod val="20000"/>
                <a:lumOff val="80000"/>
              </a:schemeClr>
            </a:solidFill>
            <a:ln w="1905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defTabSz="914400">
                <a:defRPr/>
              </a:pPr>
              <a:r>
                <a:rPr lang="en-US" altLang="zh-CN" sz="1200" kern="0" dirty="0">
                  <a:latin typeface="Baskerville" panose="02020502070401020303" pitchFamily="18" charset="0"/>
                  <a:ea typeface="Baskerville" panose="02020502070401020303" pitchFamily="18" charset="0"/>
                </a:rPr>
                <a:t>Graph</a:t>
              </a:r>
              <a:r>
                <a:rPr lang="zh-CN" altLang="en-US" sz="1200" kern="0" dirty="0">
                  <a:latin typeface="Baskerville" panose="02020502070401020303" pitchFamily="18" charset="0"/>
                  <a:ea typeface="宋体" panose="02010600030101010101" pitchFamily="2" charset="-122"/>
                </a:rPr>
                <a:t> </a:t>
              </a:r>
              <a:r>
                <a:rPr lang="en-US" altLang="zh-CN" sz="1200" kern="0" dirty="0">
                  <a:latin typeface="Baskerville" panose="02020502070401020303" pitchFamily="18" charset="0"/>
                  <a:ea typeface="Baskerville" panose="02020502070401020303" pitchFamily="18" charset="0"/>
                </a:rPr>
                <a:t>Matching</a:t>
              </a:r>
              <a:endParaRPr lang="en-US" sz="1200" kern="0" dirty="0">
                <a:latin typeface="Baskerville" panose="02020502070401020303" pitchFamily="18" charset="0"/>
                <a:ea typeface="Baskerville" panose="02020502070401020303" pitchFamily="18" charset="0"/>
              </a:endParaRPr>
            </a:p>
          </p:txBody>
        </p:sp>
        <p:sp>
          <p:nvSpPr>
            <p:cNvPr id="86" name="TextBox 85">
              <a:extLst>
                <a:ext uri="{FF2B5EF4-FFF2-40B4-BE49-F238E27FC236}">
                  <a16:creationId xmlns:a16="http://schemas.microsoft.com/office/drawing/2014/main" id="{E6C494B7-0071-0E4B-B1DE-A06CD8E24E2B}"/>
                </a:ext>
              </a:extLst>
            </p:cNvPr>
            <p:cNvSpPr txBox="1"/>
            <p:nvPr/>
          </p:nvSpPr>
          <p:spPr>
            <a:xfrm>
              <a:off x="4896687" y="4793637"/>
              <a:ext cx="1963324" cy="347505"/>
            </a:xfrm>
            <a:prstGeom prst="rect">
              <a:avLst/>
            </a:prstGeom>
            <a:noFill/>
          </p:spPr>
          <p:txBody>
            <a:bodyPr wrap="none" rtlCol="0">
              <a:spAutoFit/>
            </a:bodyPr>
            <a:lstStyle/>
            <a:p>
              <a:r>
                <a:rPr lang="en-DE" sz="1200" dirty="0">
                  <a:latin typeface="Baskerville" panose="02020502070401020303" pitchFamily="18" charset="0"/>
                  <a:ea typeface="Baskerville" panose="02020502070401020303" pitchFamily="18" charset="0"/>
                </a:rPr>
                <a:t>Attack Shadow Model</a:t>
              </a:r>
            </a:p>
          </p:txBody>
        </p:sp>
        <p:sp>
          <p:nvSpPr>
            <p:cNvPr id="122" name="TextBox 121">
              <a:extLst>
                <a:ext uri="{FF2B5EF4-FFF2-40B4-BE49-F238E27FC236}">
                  <a16:creationId xmlns:a16="http://schemas.microsoft.com/office/drawing/2014/main" id="{03DB5928-1ACA-AF4C-8615-95B58FF8847F}"/>
                </a:ext>
              </a:extLst>
            </p:cNvPr>
            <p:cNvSpPr txBox="1"/>
            <p:nvPr/>
          </p:nvSpPr>
          <p:spPr>
            <a:xfrm>
              <a:off x="3208040" y="4607239"/>
              <a:ext cx="674759" cy="579175"/>
            </a:xfrm>
            <a:prstGeom prst="rect">
              <a:avLst/>
            </a:prstGeom>
            <a:noFill/>
            <a:ln w="28575">
              <a:noFill/>
            </a:ln>
            <a:effectLst>
              <a:outerShdw blurRad="63500" sx="102000" sy="102000" algn="ctr" rotWithShape="0">
                <a:prstClr val="black">
                  <a:alpha val="40000"/>
                </a:prstClr>
              </a:outerShdw>
            </a:effectLst>
          </p:spPr>
          <p:txBody>
            <a:bodyPr wrap="square" rtlCol="0" anchor="ctr">
              <a:spAutoFit/>
            </a:bodyPr>
            <a:lstStyle/>
            <a:p>
              <a:pPr algn="ctr" defTabSz="914400">
                <a:defRPr/>
              </a:pPr>
              <a:r>
                <a:rPr lang="en-US" altLang="zh-CN" sz="1200" b="1" kern="0" dirty="0">
                  <a:solidFill>
                    <a:prstClr val="black"/>
                  </a:solidFill>
                  <a:latin typeface="Baskerville" panose="02020502070401020303" pitchFamily="18" charset="0"/>
                  <a:ea typeface="Baskerville" panose="02020502070401020303" pitchFamily="18" charset="0"/>
                </a:rPr>
                <a:t>Train</a:t>
              </a:r>
              <a:endParaRPr lang="en-US" sz="1200" b="1" kern="0" dirty="0">
                <a:solidFill>
                  <a:prstClr val="black"/>
                </a:solidFill>
                <a:latin typeface="Baskerville" panose="02020502070401020303" pitchFamily="18" charset="0"/>
                <a:ea typeface="Baskerville" panose="02020502070401020303" pitchFamily="18" charset="0"/>
              </a:endParaRPr>
            </a:p>
          </p:txBody>
        </p:sp>
      </p:grpSp>
      <p:sp>
        <p:nvSpPr>
          <p:cNvPr id="83" name="Trapezoid 32">
            <a:extLst>
              <a:ext uri="{FF2B5EF4-FFF2-40B4-BE49-F238E27FC236}">
                <a16:creationId xmlns:a16="http://schemas.microsoft.com/office/drawing/2014/main" id="{A613CE5B-B562-3349-8D28-1D98758BF9D1}"/>
              </a:ext>
            </a:extLst>
          </p:cNvPr>
          <p:cNvSpPr/>
          <p:nvPr/>
        </p:nvSpPr>
        <p:spPr>
          <a:xfrm rot="16200000">
            <a:off x="5338279" y="3736720"/>
            <a:ext cx="1227852" cy="570078"/>
          </a:xfrm>
          <a:prstGeom prst="trapezoid">
            <a:avLst>
              <a:gd name="adj" fmla="val 60817"/>
            </a:avLst>
          </a:prstGeom>
          <a:solidFill>
            <a:schemeClr val="accent2">
              <a:lumMod val="20000"/>
              <a:lumOff val="80000"/>
            </a:schemeClr>
          </a:solidFill>
          <a:ln w="19050" cap="flat" cmpd="sng" algn="ctr">
            <a:solidFill>
              <a:srgbClr val="C00000"/>
            </a:solidFill>
            <a:prstDash val="solid"/>
          </a:ln>
          <a:effectLst>
            <a:outerShdw blurRad="63500" sx="102000" sy="102000" algn="ctr" rotWithShape="0">
              <a:prstClr val="black">
                <a:alpha val="40000"/>
              </a:prstClr>
            </a:outerShdw>
          </a:effectLst>
        </p:spPr>
        <p:txBody>
          <a:bodyPr vert="vert" rtlCol="0" anchor="ctr"/>
          <a:lstStyle/>
          <a:p>
            <a:pPr algn="ctr" defTabSz="914400">
              <a:defRPr/>
            </a:pPr>
            <a:r>
              <a:rPr lang="en-US" altLang="zh-CN" sz="1200" kern="0" dirty="0">
                <a:solidFill>
                  <a:srgbClr val="C00000"/>
                </a:solidFill>
                <a:latin typeface="Baskerville" panose="02020502070401020303" pitchFamily="18" charset="0"/>
                <a:ea typeface="Baskerville" panose="02020502070401020303" pitchFamily="18" charset="0"/>
              </a:rPr>
              <a:t>D</a:t>
            </a:r>
            <a:endParaRPr lang="en-US" sz="1200" kern="0" dirty="0">
              <a:solidFill>
                <a:srgbClr val="C00000"/>
              </a:solidFill>
              <a:latin typeface="Baskerville" panose="02020502070401020303" pitchFamily="18" charset="0"/>
              <a:ea typeface="Baskerville" panose="02020502070401020303" pitchFamily="18" charset="0"/>
            </a:endParaRPr>
          </a:p>
        </p:txBody>
      </p:sp>
      <p:sp>
        <p:nvSpPr>
          <p:cNvPr id="123" name="TextBox 122">
            <a:extLst>
              <a:ext uri="{FF2B5EF4-FFF2-40B4-BE49-F238E27FC236}">
                <a16:creationId xmlns:a16="http://schemas.microsoft.com/office/drawing/2014/main" id="{69ECB1F6-F9EE-B546-9996-881519343A81}"/>
              </a:ext>
            </a:extLst>
          </p:cNvPr>
          <p:cNvSpPr txBox="1"/>
          <p:nvPr/>
        </p:nvSpPr>
        <p:spPr>
          <a:xfrm>
            <a:off x="2995204" y="5155939"/>
            <a:ext cx="1100433" cy="347505"/>
          </a:xfrm>
          <a:prstGeom prst="rect">
            <a:avLst/>
          </a:prstGeom>
          <a:noFill/>
          <a:ln w="28575">
            <a:noFill/>
          </a:ln>
          <a:effectLst>
            <a:outerShdw blurRad="63500" sx="102000" sy="102000" algn="ctr" rotWithShape="0">
              <a:prstClr val="black">
                <a:alpha val="40000"/>
              </a:prstClr>
            </a:outerShdw>
          </a:effectLst>
        </p:spPr>
        <p:txBody>
          <a:bodyPr wrap="none" rtlCol="0" anchor="ctr">
            <a:spAutoFit/>
          </a:bodyPr>
          <a:lstStyle/>
          <a:p>
            <a:pPr algn="ctr" defTabSz="914400">
              <a:defRPr/>
            </a:pPr>
            <a:r>
              <a:rPr lang="en-US" altLang="zh-CN" sz="1200" b="1" kern="0" dirty="0">
                <a:solidFill>
                  <a:prstClr val="black"/>
                </a:solidFill>
                <a:latin typeface="Baskerville" panose="02020502070401020303" pitchFamily="18" charset="0"/>
                <a:ea typeface="Baskerville" panose="02020502070401020303" pitchFamily="18" charset="0"/>
              </a:rPr>
              <a:t>Inference</a:t>
            </a:r>
            <a:endParaRPr lang="en-US" sz="1200" b="1" kern="0" dirty="0">
              <a:solidFill>
                <a:prstClr val="black"/>
              </a:solidFill>
              <a:latin typeface="Baskerville" panose="02020502070401020303" pitchFamily="18" charset="0"/>
              <a:ea typeface="Baskerville" panose="02020502070401020303" pitchFamily="18" charset="0"/>
            </a:endParaRPr>
          </a:p>
        </p:txBody>
      </p:sp>
      <p:sp>
        <p:nvSpPr>
          <p:cNvPr id="124" name="Right Arrow 123">
            <a:extLst>
              <a:ext uri="{FF2B5EF4-FFF2-40B4-BE49-F238E27FC236}">
                <a16:creationId xmlns:a16="http://schemas.microsoft.com/office/drawing/2014/main" id="{E21E0D48-B202-3749-B7E8-ED2010A8CD0F}"/>
              </a:ext>
            </a:extLst>
          </p:cNvPr>
          <p:cNvSpPr/>
          <p:nvPr/>
        </p:nvSpPr>
        <p:spPr>
          <a:xfrm>
            <a:off x="6586769" y="5839444"/>
            <a:ext cx="227993" cy="129724"/>
          </a:xfrm>
          <a:prstGeom prst="rightArrow">
            <a:avLst/>
          </a:prstGeom>
          <a:solidFill>
            <a:srgbClr val="C00000"/>
          </a:solidFill>
          <a:ln w="25400" cap="flat" cmpd="sng" algn="ctr">
            <a:solidFill>
              <a:srgbClr val="C00000"/>
            </a:solidFill>
            <a:prstDash val="solid"/>
          </a:ln>
          <a:effectLst/>
        </p:spPr>
        <p:txBody>
          <a:bodyPr rtlCol="0" anchor="ctr"/>
          <a:lstStyle/>
          <a:p>
            <a:pPr algn="ctr" defTabSz="914400">
              <a:defRPr/>
            </a:pPr>
            <a:endParaRPr lang="en-US" sz="1200" kern="0">
              <a:solidFill>
                <a:prstClr val="white"/>
              </a:solidFill>
              <a:latin typeface="Calibri"/>
            </a:endParaRPr>
          </a:p>
        </p:txBody>
      </p:sp>
      <mc:AlternateContent xmlns:mc="http://schemas.openxmlformats.org/markup-compatibility/2006" xmlns:a14="http://schemas.microsoft.com/office/drawing/2010/main">
        <mc:Choice Requires="a14">
          <p:sp>
            <p:nvSpPr>
              <p:cNvPr id="125" name="Rounded Rectangle 124">
                <a:extLst>
                  <a:ext uri="{FF2B5EF4-FFF2-40B4-BE49-F238E27FC236}">
                    <a16:creationId xmlns:a16="http://schemas.microsoft.com/office/drawing/2014/main" id="{D27556A2-78AB-7048-A79B-659181B476EB}"/>
                  </a:ext>
                </a:extLst>
              </p:cNvPr>
              <p:cNvSpPr/>
              <p:nvPr/>
            </p:nvSpPr>
            <p:spPr>
              <a:xfrm>
                <a:off x="3750117" y="5604297"/>
                <a:ext cx="1229036" cy="686638"/>
              </a:xfrm>
              <a:prstGeom prst="roundRect">
                <a:avLst/>
              </a:prstGeom>
              <a:solidFill>
                <a:schemeClr val="accent5">
                  <a:lumMod val="20000"/>
                  <a:lumOff val="80000"/>
                </a:schemeClr>
              </a:solidFill>
              <a:ln w="19050">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Baskerville" panose="02020502070401020303" pitchFamily="18" charset="0"/>
                    <a:ea typeface="Baskerville" panose="02020502070401020303" pitchFamily="18" charset="0"/>
                  </a:rPr>
                  <a:t>Target Graph</a:t>
                </a:r>
                <a:r>
                  <a:rPr lang="zh-CN" altLang="en-US" sz="1200" dirty="0">
                    <a:solidFill>
                      <a:schemeClr val="tx1"/>
                    </a:solidFill>
                    <a:latin typeface="Baskerville" panose="02020502070401020303" pitchFamily="18" charset="0"/>
                  </a:rPr>
                  <a:t> </a:t>
                </a:r>
                <a:r>
                  <a:rPr lang="en-US" altLang="zh-CN" sz="1200" dirty="0">
                    <a:solidFill>
                      <a:schemeClr val="tx1"/>
                    </a:solidFill>
                    <a:latin typeface="Baskerville" panose="02020502070401020303" pitchFamily="18" charset="0"/>
                    <a:ea typeface="Baskerville" panose="02020502070401020303" pitchFamily="18" charset="0"/>
                  </a:rPr>
                  <a:t>Embedding </a:t>
                </a:r>
                <a14:m>
                  <m:oMath xmlns:m="http://schemas.openxmlformats.org/officeDocument/2006/math">
                    <m:sSub>
                      <m:sSubPr>
                        <m:ctrlPr>
                          <a:rPr lang="en-US" sz="1200" i="1">
                            <a:solidFill>
                              <a:schemeClr val="tx1"/>
                            </a:solidFill>
                            <a:latin typeface="Cambria Math" panose="02040503050406030204" pitchFamily="18" charset="0"/>
                          </a:rPr>
                        </m:ctrlPr>
                      </m:sSubPr>
                      <m:e>
                        <m:r>
                          <m:rPr>
                            <m:sty m:val="p"/>
                          </m:rPr>
                          <a:rPr lang="en-US" sz="1200" i="1">
                            <a:solidFill>
                              <a:schemeClr val="tx1"/>
                            </a:solidFill>
                            <a:latin typeface="Cambria Math" panose="02040503050406030204" pitchFamily="18" charset="0"/>
                            <a:ea typeface="Cambria Math" panose="02040503050406030204" pitchFamily="18" charset="0"/>
                          </a:rPr>
                          <m:t>H</m:t>
                        </m:r>
                      </m:e>
                      <m:sub>
                        <m:sSub>
                          <m:sSubPr>
                            <m:ctrlPr>
                              <a:rPr lang="en-US" sz="1200" i="1">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ea typeface="Cambria Math" panose="02040503050406030204" pitchFamily="18" charset="0"/>
                              </a:rPr>
                              <m:t>𝒢</m:t>
                            </m:r>
                          </m:e>
                          <m:sub>
                            <m:r>
                              <a:rPr lang="en-US" altLang="zh-CN" sz="1200" i="1">
                                <a:solidFill>
                                  <a:schemeClr val="tx1"/>
                                </a:solidFill>
                                <a:latin typeface="Cambria Math" panose="02040503050406030204" pitchFamily="18" charset="0"/>
                              </a:rPr>
                              <m:t>𝑇</m:t>
                            </m:r>
                          </m:sub>
                        </m:sSub>
                      </m:sub>
                    </m:sSub>
                  </m:oMath>
                </a14:m>
                <a:endParaRPr lang="en-US" sz="1200" i="1" dirty="0">
                  <a:solidFill>
                    <a:schemeClr val="tx1"/>
                  </a:solidFill>
                  <a:latin typeface="Baskerville" panose="02020502070401020303" pitchFamily="18" charset="0"/>
                  <a:ea typeface="Baskerville" panose="02020502070401020303" pitchFamily="18" charset="0"/>
                </a:endParaRPr>
              </a:p>
            </p:txBody>
          </p:sp>
        </mc:Choice>
        <mc:Fallback xmlns="">
          <p:sp>
            <p:nvSpPr>
              <p:cNvPr id="125" name="Rounded Rectangle 124">
                <a:extLst>
                  <a:ext uri="{FF2B5EF4-FFF2-40B4-BE49-F238E27FC236}">
                    <a16:creationId xmlns:a16="http://schemas.microsoft.com/office/drawing/2014/main" id="{D27556A2-78AB-7048-A79B-659181B476EB}"/>
                  </a:ext>
                </a:extLst>
              </p:cNvPr>
              <p:cNvSpPr>
                <a:spLocks noRot="1" noChangeAspect="1" noMove="1" noResize="1" noEditPoints="1" noAdjustHandles="1" noChangeArrowheads="1" noChangeShapeType="1" noTextEdit="1"/>
              </p:cNvSpPr>
              <p:nvPr/>
            </p:nvSpPr>
            <p:spPr>
              <a:xfrm>
                <a:off x="3750117" y="5604297"/>
                <a:ext cx="1229036" cy="686638"/>
              </a:xfrm>
              <a:prstGeom prst="roundRect">
                <a:avLst/>
              </a:prstGeom>
              <a:blipFill>
                <a:blip r:embed="rId9"/>
                <a:stretch>
                  <a:fillRect/>
                </a:stretch>
              </a:blipFill>
              <a:ln w="19050">
                <a:solidFill>
                  <a:srgbClr val="002060"/>
                </a:solidFill>
              </a:ln>
              <a:effectLst>
                <a:outerShdw blurRad="63500" sx="102000" sy="102000" algn="ctr" rotWithShape="0">
                  <a:prstClr val="black">
                    <a:alpha val="40000"/>
                  </a:prstClr>
                </a:outerShdw>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0C1F9B57-2416-6045-AA54-44E544946FCB}"/>
                  </a:ext>
                </a:extLst>
              </p:cNvPr>
              <p:cNvSpPr txBox="1"/>
              <p:nvPr/>
            </p:nvSpPr>
            <p:spPr>
              <a:xfrm>
                <a:off x="757176" y="1153346"/>
                <a:ext cx="10738138" cy="1835374"/>
              </a:xfrm>
              <a:prstGeom prst="rect">
                <a:avLst/>
              </a:prstGeom>
              <a:noFill/>
            </p:spPr>
            <p:txBody>
              <a:bodyPr wrap="square" rtlCol="0">
                <a:spAutoFit/>
              </a:bodyPr>
              <a:lstStyle/>
              <a:p>
                <a:pPr marL="285750" indent="-285750">
                  <a:lnSpc>
                    <a:spcPct val="150000"/>
                  </a:lnSpc>
                  <a:buFont typeface="Wingdings" pitchFamily="2" charset="2"/>
                  <a:buChar char="q"/>
                </a:pPr>
                <a:r>
                  <a:rPr lang="en-US" altLang="zh-CN" sz="2400" b="1" dirty="0">
                    <a:latin typeface="Arial" panose="020B0604020202020204" pitchFamily="34" charset="0"/>
                    <a:cs typeface="Arial" panose="020B0604020202020204" pitchFamily="34" charset="0"/>
                  </a:rPr>
                  <a:t> Attack</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Goal</a:t>
                </a:r>
              </a:p>
              <a:p>
                <a:pPr marL="742950" lvl="1" indent="-285750">
                  <a:buFont typeface="Wingdings" pitchFamily="2" charset="2"/>
                  <a:buChar char="v"/>
                </a:pPr>
                <a:r>
                  <a:rPr lang="en-US" altLang="zh-CN" sz="2000" dirty="0">
                    <a:latin typeface="Arial" panose="020B0604020202020204" pitchFamily="34" charset="0"/>
                    <a:cs typeface="Arial" panose="020B0604020202020204" pitchFamily="34" charset="0"/>
                  </a:rPr>
                  <a:t>Given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target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graph</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embedding</a:t>
                </a:r>
                <a:r>
                  <a:rPr lang="zh-CN" altLang="en-US" sz="2000" dirty="0">
                    <a:latin typeface="Arial" panose="020B0604020202020204" pitchFamily="34" charset="0"/>
                    <a:cs typeface="Arial" panose="020B0604020202020204" pitchFamily="34" charset="0"/>
                  </a:rPr>
                  <a:t>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𝐻</m:t>
                        </m:r>
                      </m:e>
                      <m:sub>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𝐺</m:t>
                            </m:r>
                          </m:e>
                          <m:sub>
                            <m:r>
                              <a:rPr lang="en-US" altLang="zh-CN" sz="2000" i="1">
                                <a:latin typeface="Cambria Math" panose="02040503050406030204" pitchFamily="18" charset="0"/>
                              </a:rPr>
                              <m:t>𝑇</m:t>
                            </m:r>
                          </m:sub>
                        </m:sSub>
                      </m:sub>
                    </m:sSub>
                  </m:oMath>
                </a14:m>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reconstruct</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a</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graph</a:t>
                </a:r>
                <a:r>
                  <a:rPr lang="zh-CN" altLang="en-US" sz="2000" b="1" dirty="0">
                    <a:solidFill>
                      <a:srgbClr val="1922DE"/>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000" b="1" i="1">
                            <a:solidFill>
                              <a:srgbClr val="1922DE"/>
                            </a:solidFill>
                            <a:latin typeface="Cambria Math" panose="02040503050406030204" pitchFamily="18" charset="0"/>
                          </a:rPr>
                        </m:ctrlPr>
                      </m:sSubPr>
                      <m:e>
                        <m:r>
                          <a:rPr lang="en-US" altLang="zh-CN" sz="2000" b="1" i="1">
                            <a:solidFill>
                              <a:srgbClr val="1922DE"/>
                            </a:solidFill>
                            <a:latin typeface="Cambria Math" panose="02040503050406030204" pitchFamily="18" charset="0"/>
                          </a:rPr>
                          <m:t>𝑮</m:t>
                        </m:r>
                      </m:e>
                      <m:sub>
                        <m:r>
                          <a:rPr lang="en-US" altLang="zh-CN" sz="2000" b="1" i="1">
                            <a:solidFill>
                              <a:srgbClr val="1922DE"/>
                            </a:solidFill>
                            <a:latin typeface="Cambria Math" panose="02040503050406030204" pitchFamily="18" charset="0"/>
                          </a:rPr>
                          <m:t>𝑹</m:t>
                        </m:r>
                      </m:sub>
                    </m:sSub>
                  </m:oMath>
                </a14:m>
                <a:r>
                  <a:rPr lang="zh-CN" altLang="en-US" dirty="0">
                    <a:solidFill>
                      <a:srgbClr val="1922DE"/>
                    </a:solidFill>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that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shares</a:t>
                </a:r>
                <a:r>
                  <a:rPr lang="zh-CN" altLang="en-US" dirty="0">
                    <a:latin typeface="Arial" panose="020B0604020202020204" pitchFamily="34" charset="0"/>
                    <a:cs typeface="Arial" panose="020B0604020202020204" pitchFamily="34" charset="0"/>
                  </a:rPr>
                  <a:t> </a:t>
                </a:r>
                <a:r>
                  <a:rPr lang="en-US" altLang="zh-CN" dirty="0">
                    <a:solidFill>
                      <a:schemeClr val="tx1">
                        <a:lumMod val="95000"/>
                        <a:lumOff val="5000"/>
                      </a:schemeClr>
                    </a:solidFill>
                    <a:latin typeface="Arial" panose="020B0604020202020204" pitchFamily="34" charset="0"/>
                    <a:cs typeface="Arial" panose="020B0604020202020204" pitchFamily="34" charset="0"/>
                  </a:rPr>
                  <a:t>similar</a:t>
                </a:r>
                <a:r>
                  <a:rPr lang="zh-CN" altLang="en-US" dirty="0">
                    <a:solidFill>
                      <a:schemeClr val="tx1">
                        <a:lumMod val="95000"/>
                        <a:lumOff val="5000"/>
                      </a:schemeClr>
                    </a:solidFill>
                    <a:latin typeface="Arial" panose="020B0604020202020204" pitchFamily="34" charset="0"/>
                    <a:cs typeface="Arial" panose="020B0604020202020204" pitchFamily="34" charset="0"/>
                  </a:rPr>
                  <a:t> </a:t>
                </a:r>
                <a:r>
                  <a:rPr lang="en-US" altLang="zh-CN" dirty="0">
                    <a:solidFill>
                      <a:schemeClr val="tx1">
                        <a:lumMod val="95000"/>
                        <a:lumOff val="5000"/>
                      </a:schemeClr>
                    </a:solidFill>
                    <a:latin typeface="Arial" panose="020B0604020202020204" pitchFamily="34" charset="0"/>
                    <a:cs typeface="Arial" panose="020B0604020202020204" pitchFamily="34" charset="0"/>
                  </a:rPr>
                  <a:t>graph</a:t>
                </a:r>
                <a:r>
                  <a:rPr lang="zh-CN" altLang="en-US" dirty="0">
                    <a:solidFill>
                      <a:schemeClr val="tx1">
                        <a:lumMod val="95000"/>
                        <a:lumOff val="5000"/>
                      </a:schemeClr>
                    </a:solidFill>
                    <a:latin typeface="Arial" panose="020B0604020202020204" pitchFamily="34" charset="0"/>
                    <a:cs typeface="Arial" panose="020B0604020202020204" pitchFamily="34" charset="0"/>
                  </a:rPr>
                  <a:t> </a:t>
                </a:r>
                <a:r>
                  <a:rPr lang="en-US" altLang="zh-CN" dirty="0">
                    <a:solidFill>
                      <a:schemeClr val="tx1">
                        <a:lumMod val="95000"/>
                        <a:lumOff val="5000"/>
                      </a:schemeClr>
                    </a:solidFill>
                    <a:latin typeface="Arial" panose="020B0604020202020204" pitchFamily="34" charset="0"/>
                    <a:cs typeface="Arial" panose="020B0604020202020204" pitchFamily="34" charset="0"/>
                  </a:rPr>
                  <a:t>structural</a:t>
                </a:r>
                <a:r>
                  <a:rPr lang="zh-CN" altLang="en-US" dirty="0">
                    <a:solidFill>
                      <a:schemeClr val="tx1">
                        <a:lumMod val="95000"/>
                        <a:lumOff val="5000"/>
                      </a:schemeClr>
                    </a:solidFill>
                    <a:latin typeface="Arial" panose="020B0604020202020204" pitchFamily="34" charset="0"/>
                    <a:cs typeface="Arial" panose="020B0604020202020204" pitchFamily="34" charset="0"/>
                  </a:rPr>
                  <a:t> </a:t>
                </a:r>
                <a:r>
                  <a:rPr lang="en-US" altLang="zh-CN" dirty="0">
                    <a:solidFill>
                      <a:schemeClr val="tx1">
                        <a:lumMod val="95000"/>
                        <a:lumOff val="5000"/>
                      </a:schemeClr>
                    </a:solidFill>
                    <a:latin typeface="Arial" panose="020B0604020202020204" pitchFamily="34" charset="0"/>
                    <a:cs typeface="Arial" panose="020B0604020202020204" pitchFamily="34" charset="0"/>
                  </a:rPr>
                  <a:t>statistics</a:t>
                </a:r>
                <a:r>
                  <a:rPr lang="zh-CN" altLang="en-US" dirty="0">
                    <a:solidFill>
                      <a:schemeClr val="tx1">
                        <a:lumMod val="95000"/>
                        <a:lumOff val="5000"/>
                      </a:schemeClr>
                    </a:solidFill>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with</a:t>
                </a:r>
                <a:r>
                  <a:rPr lang="zh-CN" altLang="en-US" dirty="0">
                    <a:latin typeface="Arial" panose="020B0604020202020204" pitchFamily="34" charset="0"/>
                    <a:cs typeface="Arial" panose="020B0604020202020204" pitchFamily="34" charset="0"/>
                  </a:rPr>
                  <a:t> </a:t>
                </a:r>
                <a14:m>
                  <m:oMath xmlns:m="http://schemas.openxmlformats.org/officeDocument/2006/math">
                    <m:sSub>
                      <m:sSubPr>
                        <m:ctrlPr>
                          <a:rPr lang="en-US" altLang="zh-CN" i="1">
                            <a:latin typeface="Cambria Math" panose="02040503050406030204" pitchFamily="18" charset="0"/>
                            <a:cs typeface="Arial" panose="020B0604020202020204" pitchFamily="34" charset="0"/>
                          </a:rPr>
                        </m:ctrlPr>
                      </m:sSubPr>
                      <m:e>
                        <m:r>
                          <a:rPr lang="en-US" altLang="zh-CN" i="1">
                            <a:latin typeface="Cambria Math" panose="02040503050406030204" pitchFamily="18" charset="0"/>
                            <a:cs typeface="Arial" panose="020B0604020202020204" pitchFamily="34" charset="0"/>
                          </a:rPr>
                          <m:t>𝐺</m:t>
                        </m:r>
                      </m:e>
                      <m:sub>
                        <m:r>
                          <a:rPr lang="en-US" altLang="zh-CN" i="1">
                            <a:latin typeface="Cambria Math" panose="02040503050406030204" pitchFamily="18" charset="0"/>
                            <a:cs typeface="Arial" panose="020B0604020202020204" pitchFamily="34" charset="0"/>
                          </a:rPr>
                          <m:t>𝑇</m:t>
                        </m:r>
                      </m:sub>
                    </m:sSub>
                  </m:oMath>
                </a14:m>
                <a:r>
                  <a:rPr lang="en-US" altLang="zh-CN" sz="2400" dirty="0">
                    <a:latin typeface="Arial" panose="020B0604020202020204" pitchFamily="34" charset="0"/>
                    <a:cs typeface="Arial" panose="020B0604020202020204" pitchFamily="34" charset="0"/>
                  </a:rPr>
                  <a:t>.</a:t>
                </a:r>
              </a:p>
              <a:p>
                <a:pPr marL="285750" indent="-285750">
                  <a:lnSpc>
                    <a:spcPct val="150000"/>
                  </a:lnSpc>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Attac</a:t>
                </a:r>
                <a:r>
                  <a:rPr lang="en-US" altLang="zh-CN" sz="2400" b="1" dirty="0">
                    <a:latin typeface="Arial" panose="020B0604020202020204" pitchFamily="34" charset="0"/>
                    <a:cs typeface="Arial" panose="020B0604020202020204" pitchFamily="34" charset="0"/>
                  </a:rPr>
                  <a:t>k</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Methodology</a:t>
                </a:r>
                <a:endParaRPr lang="en-DE" sz="2400" b="1" dirty="0">
                  <a:latin typeface="Arial" panose="020B0604020202020204" pitchFamily="34" charset="0"/>
                  <a:cs typeface="Arial" panose="020B0604020202020204" pitchFamily="34" charset="0"/>
                </a:endParaRPr>
              </a:p>
            </p:txBody>
          </p:sp>
        </mc:Choice>
        <mc:Fallback xmlns="">
          <p:sp>
            <p:nvSpPr>
              <p:cNvPr id="64" name="TextBox 63">
                <a:extLst>
                  <a:ext uri="{FF2B5EF4-FFF2-40B4-BE49-F238E27FC236}">
                    <a16:creationId xmlns:a16="http://schemas.microsoft.com/office/drawing/2014/main" id="{0C1F9B57-2416-6045-AA54-44E544946FCB}"/>
                  </a:ext>
                </a:extLst>
              </p:cNvPr>
              <p:cNvSpPr txBox="1">
                <a:spLocks noRot="1" noChangeAspect="1" noMove="1" noResize="1" noEditPoints="1" noAdjustHandles="1" noChangeArrowheads="1" noChangeShapeType="1" noTextEdit="1"/>
              </p:cNvSpPr>
              <p:nvPr/>
            </p:nvSpPr>
            <p:spPr>
              <a:xfrm>
                <a:off x="757176" y="1153346"/>
                <a:ext cx="10738138" cy="1835374"/>
              </a:xfrm>
              <a:prstGeom prst="rect">
                <a:avLst/>
              </a:prstGeom>
              <a:blipFill>
                <a:blip r:embed="rId10"/>
                <a:stretch>
                  <a:fillRect l="-708" r="-354" b="-6164"/>
                </a:stretch>
              </a:blipFill>
            </p:spPr>
            <p:txBody>
              <a:bodyPr/>
              <a:lstStyle/>
              <a:p>
                <a:r>
                  <a:rPr lang="en-CN">
                    <a:noFill/>
                  </a:rPr>
                  <a:t> </a:t>
                </a:r>
              </a:p>
            </p:txBody>
          </p:sp>
        </mc:Fallback>
      </mc:AlternateContent>
    </p:spTree>
    <p:extLst>
      <p:ext uri="{BB962C8B-B14F-4D97-AF65-F5344CB8AC3E}">
        <p14:creationId xmlns:p14="http://schemas.microsoft.com/office/powerpoint/2010/main" val="1680510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2" end="2"/>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128"/>
                                        </p:tgtEl>
                                        <p:attrNameLst>
                                          <p:attrName>style.visibility</p:attrName>
                                        </p:attrNameLst>
                                      </p:cBhvr>
                                      <p:to>
                                        <p:strVal val="visible"/>
                                      </p:to>
                                    </p:set>
                                    <p:animEffect transition="in" filter="dissolve">
                                      <p:cBhvr>
                                        <p:cTn id="9" dur="500"/>
                                        <p:tgtEl>
                                          <p:spTgt spid="128"/>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dissolve">
                                      <p:cBhvr>
                                        <p:cTn id="12" dur="500"/>
                                        <p:tgtEl>
                                          <p:spTgt spid="83"/>
                                        </p:tgtEl>
                                      </p:cBhvr>
                                    </p:animEffect>
                                  </p:childTnLst>
                                </p:cTn>
                              </p:par>
                              <p:par>
                                <p:cTn id="13" presetID="9"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dissolve">
                                      <p:cBhvr>
                                        <p:cTn id="15" dur="500"/>
                                        <p:tgtEl>
                                          <p:spTgt spid="8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 nodeType="clickEffect">
                                  <p:stCondLst>
                                    <p:cond delay="0"/>
                                  </p:stCondLst>
                                  <p:childTnLst>
                                    <p:animMotion origin="layout" path="M -1.04167E-6 -2.59259E-6 L 0.00156 0.27477 " pathEditMode="relative" rAng="0" ptsTypes="AA">
                                      <p:cBhvr>
                                        <p:cTn id="19" dur="2000" fill="hold"/>
                                        <p:tgtEl>
                                          <p:spTgt spid="83"/>
                                        </p:tgtEl>
                                        <p:attrNameLst>
                                          <p:attrName>ppt_x</p:attrName>
                                          <p:attrName>ppt_y</p:attrName>
                                        </p:attrNameLst>
                                      </p:cBhvr>
                                      <p:rCtr x="78" y="13727"/>
                                    </p:animMotion>
                                  </p:childTnLst>
                                </p:cTn>
                              </p:par>
                              <p:par>
                                <p:cTn id="20" presetID="9" presetClass="entr" presetSubtype="0" fill="hold" grpId="0" nodeType="with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dissolve">
                                      <p:cBhvr>
                                        <p:cTn id="22" dur="500"/>
                                        <p:tgtEl>
                                          <p:spTgt spid="123"/>
                                        </p:tgtEl>
                                      </p:cBhvr>
                                    </p:animEffect>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dissolve">
                                      <p:cBhvr>
                                        <p:cTn id="26" dur="500"/>
                                        <p:tgtEl>
                                          <p:spTgt spid="8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wipe(left)">
                                      <p:cBhvr>
                                        <p:cTn id="31" dur="500"/>
                                        <p:tgtEl>
                                          <p:spTgt spid="106"/>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wipe(left)">
                                      <p:cBhvr>
                                        <p:cTn id="35"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106" grpId="0" animBg="1"/>
      <p:bldP spid="83" grpId="0" animBg="1"/>
      <p:bldP spid="83" grpId="1" animBg="1"/>
      <p:bldP spid="123" grpId="0"/>
      <p:bldP spid="1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Graph</a:t>
            </a:r>
            <a:r>
              <a:rPr lang="zh-CN" altLang="en-US" dirty="0"/>
              <a:t> </a:t>
            </a:r>
            <a:r>
              <a:rPr lang="en-US" altLang="zh-CN" dirty="0"/>
              <a:t>Reconstruction</a:t>
            </a:r>
            <a:r>
              <a:rPr lang="zh-CN" altLang="en-US" dirty="0"/>
              <a:t> </a:t>
            </a:r>
            <a:r>
              <a:rPr lang="en-US" altLang="zh-CN" dirty="0"/>
              <a:t>Attack</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651032" y="6356355"/>
            <a:ext cx="2133600" cy="365125"/>
          </a:xfrm>
        </p:spPr>
        <p:txBody>
          <a:bodyPr/>
          <a:lstStyle/>
          <a:p>
            <a:fld id="{7BC5A36E-E481-4E7A-9AA0-4108AF2E6D3F}" type="slidenum">
              <a:rPr lang="en-US" smtClean="0"/>
              <a:pPr/>
              <a:t>43</a:t>
            </a:fld>
            <a:endParaRPr lang="en-US"/>
          </a:p>
        </p:txBody>
      </p:sp>
      <p:pic>
        <p:nvPicPr>
          <p:cNvPr id="3" name="Picture 2">
            <a:extLst>
              <a:ext uri="{FF2B5EF4-FFF2-40B4-BE49-F238E27FC236}">
                <a16:creationId xmlns:a16="http://schemas.microsoft.com/office/drawing/2014/main" id="{46CFC0D4-199F-F848-BABD-C91494EECD62}"/>
              </a:ext>
            </a:extLst>
          </p:cNvPr>
          <p:cNvPicPr>
            <a:picLocks noChangeAspect="1"/>
          </p:cNvPicPr>
          <p:nvPr/>
        </p:nvPicPr>
        <p:blipFill>
          <a:blip r:embed="rId3"/>
          <a:stretch>
            <a:fillRect/>
          </a:stretch>
        </p:blipFill>
        <p:spPr>
          <a:xfrm>
            <a:off x="164496" y="2927613"/>
            <a:ext cx="4873171" cy="1302313"/>
          </a:xfrm>
          <a:prstGeom prst="rect">
            <a:avLst/>
          </a:prstGeom>
        </p:spPr>
      </p:pic>
      <p:pic>
        <p:nvPicPr>
          <p:cNvPr id="5" name="Picture 4">
            <a:extLst>
              <a:ext uri="{FF2B5EF4-FFF2-40B4-BE49-F238E27FC236}">
                <a16:creationId xmlns:a16="http://schemas.microsoft.com/office/drawing/2014/main" id="{E9F93001-242D-2644-A3E3-3D9E6B095906}"/>
              </a:ext>
            </a:extLst>
          </p:cNvPr>
          <p:cNvPicPr>
            <a:picLocks noChangeAspect="1"/>
          </p:cNvPicPr>
          <p:nvPr/>
        </p:nvPicPr>
        <p:blipFill>
          <a:blip r:embed="rId4"/>
          <a:stretch>
            <a:fillRect/>
          </a:stretch>
        </p:blipFill>
        <p:spPr>
          <a:xfrm>
            <a:off x="5259865" y="1722059"/>
            <a:ext cx="6451600" cy="3713420"/>
          </a:xfrm>
          <a:prstGeom prst="rect">
            <a:avLst/>
          </a:prstGeom>
        </p:spPr>
      </p:pic>
      <p:sp>
        <p:nvSpPr>
          <p:cNvPr id="8" name="Rounded Rectangle 7">
            <a:extLst>
              <a:ext uri="{FF2B5EF4-FFF2-40B4-BE49-F238E27FC236}">
                <a16:creationId xmlns:a16="http://schemas.microsoft.com/office/drawing/2014/main" id="{A451E827-5251-D94A-A20B-CF48FF1DB6A3}"/>
              </a:ext>
            </a:extLst>
          </p:cNvPr>
          <p:cNvSpPr/>
          <p:nvPr/>
        </p:nvSpPr>
        <p:spPr>
          <a:xfrm>
            <a:off x="1981706" y="5687705"/>
            <a:ext cx="8228587" cy="833310"/>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Our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proposed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achieves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good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reconstruction performance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regarding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graph</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isomorphism</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and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macro-level</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graph</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statistics</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7AC1C48-C90A-6C48-B125-D63F4AD6762F}"/>
              </a:ext>
            </a:extLst>
          </p:cNvPr>
          <p:cNvSpPr txBox="1"/>
          <p:nvPr/>
        </p:nvSpPr>
        <p:spPr>
          <a:xfrm>
            <a:off x="1335882" y="2683511"/>
            <a:ext cx="2377574" cy="369332"/>
          </a:xfrm>
          <a:prstGeom prst="rect">
            <a:avLst/>
          </a:prstGeom>
          <a:noFill/>
        </p:spPr>
        <p:txBody>
          <a:bodyPr wrap="none" rtlCol="0">
            <a:spAutoFit/>
          </a:bodyPr>
          <a:lstStyle/>
          <a:p>
            <a:r>
              <a:rPr lang="en-US" altLang="zh-CN" b="1" dirty="0">
                <a:solidFill>
                  <a:schemeClr val="tx1">
                    <a:lumMod val="95000"/>
                    <a:lumOff val="5000"/>
                  </a:schemeClr>
                </a:solidFill>
                <a:latin typeface="Arial" panose="020B0604020202020204" pitchFamily="34" charset="0"/>
                <a:cs typeface="Arial" panose="020B0604020202020204" pitchFamily="34" charset="0"/>
              </a:rPr>
              <a:t>Graph</a:t>
            </a:r>
            <a:r>
              <a:rPr lang="zh-CN" altLang="en-US" b="1" dirty="0">
                <a:solidFill>
                  <a:schemeClr val="tx1">
                    <a:lumMod val="95000"/>
                    <a:lumOff val="5000"/>
                  </a:schemeClr>
                </a:solidFill>
                <a:latin typeface="Arial" panose="020B0604020202020204" pitchFamily="34" charset="0"/>
                <a:cs typeface="Arial" panose="020B0604020202020204" pitchFamily="34" charset="0"/>
              </a:rPr>
              <a:t> </a:t>
            </a:r>
            <a:r>
              <a:rPr lang="en-US" altLang="zh-CN" b="1" dirty="0">
                <a:solidFill>
                  <a:schemeClr val="tx1">
                    <a:lumMod val="95000"/>
                    <a:lumOff val="5000"/>
                  </a:schemeClr>
                </a:solidFill>
                <a:latin typeface="Arial" panose="020B0604020202020204" pitchFamily="34" charset="0"/>
                <a:cs typeface="Arial" panose="020B0604020202020204" pitchFamily="34" charset="0"/>
              </a:rPr>
              <a:t>isomorphism</a:t>
            </a:r>
            <a:endParaRPr lang="en-DE"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AE2A672-85DC-F44D-83A6-786FE16DD871}"/>
              </a:ext>
            </a:extLst>
          </p:cNvPr>
          <p:cNvSpPr txBox="1"/>
          <p:nvPr/>
        </p:nvSpPr>
        <p:spPr>
          <a:xfrm>
            <a:off x="6096000" y="1486773"/>
            <a:ext cx="5250155" cy="369332"/>
          </a:xfrm>
          <a:prstGeom prst="rect">
            <a:avLst/>
          </a:prstGeom>
          <a:noFill/>
        </p:spPr>
        <p:txBody>
          <a:bodyPr wrap="none" rtlCol="0">
            <a:spAutoFit/>
          </a:bodyPr>
          <a:lstStyle/>
          <a:p>
            <a:r>
              <a:rPr lang="en-US" altLang="zh-CN" b="1" dirty="0">
                <a:solidFill>
                  <a:schemeClr val="tx1">
                    <a:lumMod val="95000"/>
                    <a:lumOff val="5000"/>
                  </a:schemeClr>
                </a:solidFill>
                <a:latin typeface="Arial" panose="020B0604020202020204" pitchFamily="34" charset="0"/>
                <a:cs typeface="Arial" panose="020B0604020202020204" pitchFamily="34" charset="0"/>
              </a:rPr>
              <a:t>Macro-level</a:t>
            </a:r>
            <a:r>
              <a:rPr lang="zh-CN" altLang="en-US" b="1" dirty="0">
                <a:solidFill>
                  <a:schemeClr val="tx1">
                    <a:lumMod val="95000"/>
                    <a:lumOff val="5000"/>
                  </a:schemeClr>
                </a:solidFill>
                <a:latin typeface="Arial" panose="020B0604020202020204" pitchFamily="34" charset="0"/>
                <a:cs typeface="Arial" panose="020B0604020202020204" pitchFamily="34" charset="0"/>
              </a:rPr>
              <a:t> </a:t>
            </a:r>
            <a:r>
              <a:rPr lang="en-US" altLang="zh-CN" b="1" dirty="0">
                <a:solidFill>
                  <a:schemeClr val="tx1">
                    <a:lumMod val="95000"/>
                    <a:lumOff val="5000"/>
                  </a:schemeClr>
                </a:solidFill>
                <a:latin typeface="Arial" panose="020B0604020202020204" pitchFamily="34" charset="0"/>
                <a:cs typeface="Arial" panose="020B0604020202020204" pitchFamily="34" charset="0"/>
              </a:rPr>
              <a:t>graph</a:t>
            </a:r>
            <a:r>
              <a:rPr lang="zh-CN" altLang="en-US" b="1" dirty="0">
                <a:solidFill>
                  <a:schemeClr val="tx1">
                    <a:lumMod val="95000"/>
                    <a:lumOff val="5000"/>
                  </a:schemeClr>
                </a:solidFill>
                <a:latin typeface="Arial" panose="020B0604020202020204" pitchFamily="34" charset="0"/>
                <a:cs typeface="Arial" panose="020B0604020202020204" pitchFamily="34" charset="0"/>
              </a:rPr>
              <a:t> </a:t>
            </a:r>
            <a:r>
              <a:rPr lang="en-US" altLang="zh-CN" b="1" dirty="0">
                <a:solidFill>
                  <a:schemeClr val="tx1">
                    <a:lumMod val="95000"/>
                    <a:lumOff val="5000"/>
                  </a:schemeClr>
                </a:solidFill>
                <a:latin typeface="Arial" panose="020B0604020202020204" pitchFamily="34" charset="0"/>
                <a:cs typeface="Arial" panose="020B0604020202020204" pitchFamily="34" charset="0"/>
              </a:rPr>
              <a:t>statistics</a:t>
            </a:r>
            <a:r>
              <a:rPr lang="zh-CN" altLang="en-US" b="1" dirty="0">
                <a:solidFill>
                  <a:schemeClr val="tx1">
                    <a:lumMod val="95000"/>
                    <a:lumOff val="5000"/>
                  </a:schemeClr>
                </a:solidFill>
                <a:latin typeface="Arial" panose="020B0604020202020204" pitchFamily="34" charset="0"/>
                <a:cs typeface="Arial" panose="020B0604020202020204" pitchFamily="34" charset="0"/>
              </a:rPr>
              <a:t> </a:t>
            </a:r>
            <a:r>
              <a:rPr lang="en-US" altLang="zh-CN" b="1" dirty="0">
                <a:solidFill>
                  <a:schemeClr val="tx1">
                    <a:lumMod val="95000"/>
                    <a:lumOff val="5000"/>
                  </a:schemeClr>
                </a:solidFill>
                <a:latin typeface="Arial" panose="020B0604020202020204" pitchFamily="34" charset="0"/>
                <a:cs typeface="Arial" panose="020B0604020202020204" pitchFamily="34" charset="0"/>
              </a:rPr>
              <a:t>(cosine</a:t>
            </a:r>
            <a:r>
              <a:rPr lang="zh-CN" altLang="en-US" b="1" dirty="0">
                <a:solidFill>
                  <a:schemeClr val="tx1">
                    <a:lumMod val="95000"/>
                    <a:lumOff val="5000"/>
                  </a:schemeClr>
                </a:solidFill>
                <a:latin typeface="Arial" panose="020B0604020202020204" pitchFamily="34" charset="0"/>
                <a:cs typeface="Arial" panose="020B0604020202020204" pitchFamily="34" charset="0"/>
              </a:rPr>
              <a:t> </a:t>
            </a:r>
            <a:r>
              <a:rPr lang="en-US" altLang="zh-CN" b="1" dirty="0">
                <a:solidFill>
                  <a:schemeClr val="tx1">
                    <a:lumMod val="95000"/>
                    <a:lumOff val="5000"/>
                  </a:schemeClr>
                </a:solidFill>
                <a:latin typeface="Arial" panose="020B0604020202020204" pitchFamily="34" charset="0"/>
                <a:cs typeface="Arial" panose="020B0604020202020204" pitchFamily="34" charset="0"/>
              </a:rPr>
              <a:t>similarity)</a:t>
            </a:r>
            <a:endParaRPr lang="en-DE"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E156433-7EDB-AC4E-95BE-0BC6C8CD98C3}"/>
              </a:ext>
            </a:extLst>
          </p:cNvPr>
          <p:cNvSpPr/>
          <p:nvPr/>
        </p:nvSpPr>
        <p:spPr>
          <a:xfrm>
            <a:off x="7067317" y="1914406"/>
            <a:ext cx="4468191" cy="3646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911710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Defense</a:t>
            </a:r>
            <a:endParaRPr lang="zh-CN" altLang="en-US" dirty="0"/>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651032" y="6356355"/>
            <a:ext cx="2133600" cy="365125"/>
          </a:xfrm>
        </p:spPr>
        <p:txBody>
          <a:bodyPr/>
          <a:lstStyle/>
          <a:p>
            <a:fld id="{7BC5A36E-E481-4E7A-9AA0-4108AF2E6D3F}" type="slidenum">
              <a:rPr lang="en-US" smtClean="0"/>
              <a:pPr/>
              <a:t>44</a:t>
            </a:fld>
            <a:endParaRPr lang="en-US"/>
          </a:p>
        </p:txBody>
      </p:sp>
      <p:pic>
        <p:nvPicPr>
          <p:cNvPr id="6" name="Picture 5">
            <a:extLst>
              <a:ext uri="{FF2B5EF4-FFF2-40B4-BE49-F238E27FC236}">
                <a16:creationId xmlns:a16="http://schemas.microsoft.com/office/drawing/2014/main" id="{FF95E3EA-8A9B-4D43-B4BC-FB224CDBB87B}"/>
              </a:ext>
            </a:extLst>
          </p:cNvPr>
          <p:cNvPicPr>
            <a:picLocks noChangeAspect="1"/>
          </p:cNvPicPr>
          <p:nvPr/>
        </p:nvPicPr>
        <p:blipFill>
          <a:blip r:embed="rId3"/>
          <a:stretch>
            <a:fillRect/>
          </a:stretch>
        </p:blipFill>
        <p:spPr>
          <a:xfrm>
            <a:off x="1292198" y="2231012"/>
            <a:ext cx="9884229" cy="3355383"/>
          </a:xfrm>
          <a:prstGeom prst="rect">
            <a:avLst/>
          </a:prstGeom>
        </p:spPr>
      </p:pic>
      <p:sp>
        <p:nvSpPr>
          <p:cNvPr id="9" name="Rounded Rectangle 8">
            <a:extLst>
              <a:ext uri="{FF2B5EF4-FFF2-40B4-BE49-F238E27FC236}">
                <a16:creationId xmlns:a16="http://schemas.microsoft.com/office/drawing/2014/main" id="{2D5F9B62-289C-C34A-9956-3B47FF233466}"/>
              </a:ext>
            </a:extLst>
          </p:cNvPr>
          <p:cNvSpPr/>
          <p:nvPr/>
        </p:nvSpPr>
        <p:spPr>
          <a:xfrm>
            <a:off x="2178541" y="5702042"/>
            <a:ext cx="8111541" cy="828869"/>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defense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can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effectively</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mitigate</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while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maintaining</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acceptable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accuracy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for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normal</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graph</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classification.</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67A3B68-7CE5-5446-8CDA-13816E020FB4}"/>
              </a:ext>
            </a:extLst>
          </p:cNvPr>
          <p:cNvSpPr txBox="1"/>
          <p:nvPr/>
        </p:nvSpPr>
        <p:spPr>
          <a:xfrm>
            <a:off x="757176" y="1153346"/>
            <a:ext cx="10738138" cy="1050929"/>
          </a:xfrm>
          <a:prstGeom prst="rect">
            <a:avLst/>
          </a:prstGeom>
          <a:noFill/>
        </p:spPr>
        <p:txBody>
          <a:bodyPr wrap="square" rtlCol="0">
            <a:spAutoFit/>
          </a:bodyPr>
          <a:lstStyle/>
          <a:p>
            <a:pPr marL="285750" indent="-285750">
              <a:lnSpc>
                <a:spcPct val="150000"/>
              </a:lnSpc>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Methodology</a:t>
            </a:r>
          </a:p>
          <a:p>
            <a:pPr marL="742950" lvl="1" indent="-285750">
              <a:lnSpc>
                <a:spcPct val="150000"/>
              </a:lnSpc>
              <a:buFont typeface="Wingdings" pitchFamily="2" charset="2"/>
              <a:buChar char="v"/>
            </a:pPr>
            <a:r>
              <a:rPr lang="en-DE" sz="2000">
                <a:latin typeface="Arial" panose="020B0604020202020204" pitchFamily="34" charset="0"/>
                <a:cs typeface="Arial" panose="020B0604020202020204" pitchFamily="34" charset="0"/>
              </a:rPr>
              <a:t>Per</a:t>
            </a:r>
            <a:r>
              <a:rPr lang="en-US" altLang="zh-CN" sz="2000" dirty="0">
                <a:latin typeface="Arial" panose="020B0604020202020204" pitchFamily="34" charset="0"/>
                <a:cs typeface="Arial" panose="020B0604020202020204" pitchFamily="34" charset="0"/>
              </a:rPr>
              <a:t>turb</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graph</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embedding</a:t>
            </a:r>
          </a:p>
        </p:txBody>
      </p:sp>
    </p:spTree>
    <p:extLst>
      <p:ext uri="{BB962C8B-B14F-4D97-AF65-F5344CB8AC3E}">
        <p14:creationId xmlns:p14="http://schemas.microsoft.com/office/powerpoint/2010/main" val="3414124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p:txBody>
          <a:bodyPr/>
          <a:lstStyle/>
          <a:p>
            <a:pPr algn="ctr"/>
            <a:r>
              <a:rPr lang="en-US" altLang="zh-CN" dirty="0"/>
              <a:t>Current</a:t>
            </a:r>
            <a:r>
              <a:rPr lang="zh-CN" altLang="en-US" dirty="0"/>
              <a:t> </a:t>
            </a:r>
            <a:r>
              <a:rPr lang="en-US" altLang="zh-CN" dirty="0"/>
              <a:t>Research</a:t>
            </a:r>
            <a:r>
              <a:rPr lang="zh-CN" altLang="en-US" dirty="0"/>
              <a:t> </a:t>
            </a:r>
            <a:r>
              <a:rPr lang="en-US" altLang="zh-CN" dirty="0"/>
              <a:t>Achievements</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45</a:t>
            </a:fld>
            <a:endParaRPr lang="en-US" sz="1600">
              <a:solidFill>
                <a:srgbClr val="888888"/>
              </a:solidFill>
              <a:latin typeface="Calibri"/>
              <a:ea typeface="Calibri"/>
              <a:cs typeface="Calibri"/>
              <a:sym typeface="Calibri"/>
            </a:endParaRPr>
          </a:p>
        </p:txBody>
      </p:sp>
      <p:sp>
        <p:nvSpPr>
          <p:cNvPr id="2" name="Pentagon 1">
            <a:extLst>
              <a:ext uri="{FF2B5EF4-FFF2-40B4-BE49-F238E27FC236}">
                <a16:creationId xmlns:a16="http://schemas.microsoft.com/office/drawing/2014/main" id="{90B1C2FE-081E-D5AD-A3A8-8EC6C09057C6}"/>
              </a:ext>
            </a:extLst>
          </p:cNvPr>
          <p:cNvSpPr/>
          <p:nvPr/>
        </p:nvSpPr>
        <p:spPr>
          <a:xfrm>
            <a:off x="702645" y="1414916"/>
            <a:ext cx="2329314" cy="770021"/>
          </a:xfrm>
          <a:prstGeom prst="homePlat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C</a:t>
            </a:r>
            <a:r>
              <a:rPr lang="en-US" altLang="zh-CN" sz="2800" b="1" dirty="0" err="1">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ollection</a:t>
            </a:r>
            <a:endPar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4" name="Pentagon 3">
            <a:extLst>
              <a:ext uri="{FF2B5EF4-FFF2-40B4-BE49-F238E27FC236}">
                <a16:creationId xmlns:a16="http://schemas.microsoft.com/office/drawing/2014/main" id="{67CE9460-5C78-17BE-EA9C-667A1DDEFF9E}"/>
              </a:ext>
            </a:extLst>
          </p:cNvPr>
          <p:cNvSpPr/>
          <p:nvPr/>
        </p:nvSpPr>
        <p:spPr>
          <a:xfrm>
            <a:off x="3401729" y="1414916"/>
            <a:ext cx="2329314" cy="770021"/>
          </a:xfrm>
          <a:prstGeom prst="homePlat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Publication</a:t>
            </a:r>
            <a:endPar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6" name="Pentagon 5">
            <a:extLst>
              <a:ext uri="{FF2B5EF4-FFF2-40B4-BE49-F238E27FC236}">
                <a16:creationId xmlns:a16="http://schemas.microsoft.com/office/drawing/2014/main" id="{ADCCD434-39E8-908B-5C67-A275D048937A}"/>
              </a:ext>
            </a:extLst>
          </p:cNvPr>
          <p:cNvSpPr/>
          <p:nvPr/>
        </p:nvSpPr>
        <p:spPr>
          <a:xfrm>
            <a:off x="6100813" y="1414916"/>
            <a:ext cx="2329314" cy="770021"/>
          </a:xfrm>
          <a:prstGeom prst="homePlat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rPr>
              <a:t>Analysis</a:t>
            </a:r>
            <a:endParaRPr lang="en-DE" sz="2800" b="1" dirty="0">
              <a:solidFill>
                <a:schemeClr val="bg1">
                  <a:lumMod val="50000"/>
                </a:schemeClr>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7" name="Pentagon 6">
            <a:extLst>
              <a:ext uri="{FF2B5EF4-FFF2-40B4-BE49-F238E27FC236}">
                <a16:creationId xmlns:a16="http://schemas.microsoft.com/office/drawing/2014/main" id="{85C02727-45CB-5B1C-9F12-EBF1DC7A9C4B}"/>
              </a:ext>
            </a:extLst>
          </p:cNvPr>
          <p:cNvSpPr/>
          <p:nvPr/>
        </p:nvSpPr>
        <p:spPr>
          <a:xfrm>
            <a:off x="8799896" y="1414916"/>
            <a:ext cx="2671011" cy="770021"/>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rPr>
              <a:t>Consumption</a:t>
            </a:r>
            <a:endParaRPr lang="en-DE" sz="2800" b="1" dirty="0">
              <a:solidFill>
                <a:schemeClr val="tx1"/>
              </a:solidFill>
              <a:latin typeface="Arial" panose="020B0604020202020204" pitchFamily="34" charset="0"/>
              <a:ea typeface="Microsoft YaHei UI" panose="020B0400000000000000" pitchFamily="34" charset="-122"/>
              <a:cs typeface="Arial" panose="020B0604020202020204" pitchFamily="34" charset="0"/>
            </a:endParaRPr>
          </a:p>
        </p:txBody>
      </p:sp>
      <p:sp>
        <p:nvSpPr>
          <p:cNvPr id="8" name="Rounded Rectangle 7">
            <a:extLst>
              <a:ext uri="{FF2B5EF4-FFF2-40B4-BE49-F238E27FC236}">
                <a16:creationId xmlns:a16="http://schemas.microsoft.com/office/drawing/2014/main" id="{C3CABF4D-46DF-22A8-4C1E-CD713FF0097D}"/>
              </a:ext>
            </a:extLst>
          </p:cNvPr>
          <p:cNvSpPr/>
          <p:nvPr/>
        </p:nvSpPr>
        <p:spPr>
          <a:xfrm>
            <a:off x="702645" y="2704701"/>
            <a:ext cx="2329314" cy="3468771"/>
          </a:xfrm>
          <a:prstGeom prst="roundRect">
            <a:avLst>
              <a:gd name="adj" fmla="val 71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US" altLang="zh-CN" sz="1600" b="1" dirty="0">
                <a:solidFill>
                  <a:schemeClr val="bg1">
                    <a:lumMod val="75000"/>
                  </a:schemeClr>
                </a:solidFill>
              </a:rPr>
              <a:t>Marginal</a:t>
            </a:r>
            <a:r>
              <a:rPr lang="zh-CN" altLang="en-US" sz="1600" b="1" dirty="0">
                <a:solidFill>
                  <a:schemeClr val="bg1">
                    <a:lumMod val="75000"/>
                  </a:schemeClr>
                </a:solidFill>
              </a:rPr>
              <a:t> </a:t>
            </a:r>
            <a:r>
              <a:rPr lang="en-US" altLang="zh-CN" sz="1600" b="1" dirty="0">
                <a:solidFill>
                  <a:schemeClr val="bg1">
                    <a:lumMod val="75000"/>
                  </a:schemeClr>
                </a:solidFill>
              </a:rPr>
              <a:t>release</a:t>
            </a:r>
            <a:r>
              <a:rPr lang="zh-CN" altLang="en-US" sz="1600" b="1" dirty="0">
                <a:solidFill>
                  <a:schemeClr val="bg1">
                    <a:lumMod val="75000"/>
                  </a:schemeClr>
                </a:solidFill>
              </a:rPr>
              <a:t> </a:t>
            </a:r>
            <a:r>
              <a:rPr lang="en-US" altLang="zh-CN" sz="1600" b="1" dirty="0">
                <a:solidFill>
                  <a:schemeClr val="bg1">
                    <a:lumMod val="75000"/>
                  </a:schemeClr>
                </a:solidFill>
              </a:rPr>
              <a:t>[CCS’18]</a:t>
            </a:r>
          </a:p>
          <a:p>
            <a:pPr marL="285750" indent="-285750">
              <a:spcAft>
                <a:spcPts val="800"/>
              </a:spcAft>
              <a:buFont typeface="Wingdings" pitchFamily="2" charset="2"/>
              <a:buChar char="v"/>
            </a:pPr>
            <a:r>
              <a:rPr lang="en-US" altLang="zh-CN" sz="1600" b="1" dirty="0">
                <a:solidFill>
                  <a:schemeClr val="bg1">
                    <a:lumMod val="75000"/>
                  </a:schemeClr>
                </a:solidFill>
              </a:rPr>
              <a:t>Range</a:t>
            </a:r>
            <a:r>
              <a:rPr lang="zh-CN" altLang="en-US" sz="1600" b="1" dirty="0">
                <a:solidFill>
                  <a:schemeClr val="bg1">
                    <a:lumMod val="75000"/>
                  </a:schemeClr>
                </a:solidFill>
              </a:rPr>
              <a:t> </a:t>
            </a:r>
            <a:r>
              <a:rPr lang="en-US" altLang="zh-CN" sz="1600" b="1" dirty="0">
                <a:solidFill>
                  <a:schemeClr val="bg1">
                    <a:lumMod val="75000"/>
                  </a:schemeClr>
                </a:solidFill>
              </a:rPr>
              <a:t>query</a:t>
            </a:r>
            <a:r>
              <a:rPr lang="zh-CN" altLang="en-US" sz="1600" b="1" dirty="0">
                <a:solidFill>
                  <a:schemeClr val="bg1">
                    <a:lumMod val="75000"/>
                  </a:schemeClr>
                </a:solidFill>
              </a:rPr>
              <a:t> </a:t>
            </a:r>
            <a:r>
              <a:rPr lang="en-US" altLang="zh-CN" sz="1600" b="1" dirty="0">
                <a:solidFill>
                  <a:schemeClr val="bg1">
                    <a:lumMod val="75000"/>
                  </a:schemeClr>
                </a:solidFill>
              </a:rPr>
              <a:t>[CCS’21a]</a:t>
            </a:r>
          </a:p>
          <a:p>
            <a:pPr marL="285750" indent="-285750">
              <a:spcAft>
                <a:spcPts val="800"/>
              </a:spcAft>
              <a:buFont typeface="Wingdings" pitchFamily="2" charset="2"/>
              <a:buChar char="v"/>
            </a:pPr>
            <a:r>
              <a:rPr lang="en-US" altLang="zh-CN" sz="1600" b="1" dirty="0">
                <a:solidFill>
                  <a:schemeClr val="bg1">
                    <a:lumMod val="75000"/>
                  </a:schemeClr>
                </a:solidFill>
              </a:rPr>
              <a:t>Stream</a:t>
            </a:r>
            <a:r>
              <a:rPr lang="zh-CN" altLang="en-US" sz="1600" b="1" dirty="0">
                <a:solidFill>
                  <a:schemeClr val="bg1">
                    <a:lumMod val="75000"/>
                  </a:schemeClr>
                </a:solidFill>
              </a:rPr>
              <a:t> </a:t>
            </a:r>
            <a:r>
              <a:rPr lang="en-US" altLang="zh-CN" sz="1600" b="1" dirty="0">
                <a:solidFill>
                  <a:schemeClr val="bg1">
                    <a:lumMod val="75000"/>
                  </a:schemeClr>
                </a:solidFill>
              </a:rPr>
              <a:t>data</a:t>
            </a:r>
            <a:r>
              <a:rPr lang="zh-CN" altLang="en-US" sz="1600" b="1" dirty="0">
                <a:solidFill>
                  <a:schemeClr val="bg1">
                    <a:lumMod val="75000"/>
                  </a:schemeClr>
                </a:solidFill>
              </a:rPr>
              <a:t> </a:t>
            </a:r>
            <a:r>
              <a:rPr lang="en-US" altLang="zh-CN" sz="1600" b="1" dirty="0">
                <a:solidFill>
                  <a:schemeClr val="bg1">
                    <a:lumMod val="75000"/>
                  </a:schemeClr>
                </a:solidFill>
              </a:rPr>
              <a:t>collection</a:t>
            </a:r>
            <a:r>
              <a:rPr lang="zh-CN" altLang="en-US" sz="1600" b="1" dirty="0">
                <a:solidFill>
                  <a:schemeClr val="bg1">
                    <a:lumMod val="75000"/>
                  </a:schemeClr>
                </a:solidFill>
              </a:rPr>
              <a:t> </a:t>
            </a:r>
            <a:r>
              <a:rPr lang="en-US" altLang="zh-CN" sz="1600" b="1" dirty="0">
                <a:solidFill>
                  <a:schemeClr val="bg1">
                    <a:lumMod val="75000"/>
                  </a:schemeClr>
                </a:solidFill>
              </a:rPr>
              <a:t>[CCS’21b]</a:t>
            </a:r>
            <a:endParaRPr lang="en-DE" sz="1600" b="1" dirty="0">
              <a:solidFill>
                <a:schemeClr val="bg1">
                  <a:lumMod val="75000"/>
                </a:schemeClr>
              </a:solidFill>
            </a:endParaRPr>
          </a:p>
        </p:txBody>
      </p:sp>
      <p:sp>
        <p:nvSpPr>
          <p:cNvPr id="9" name="Rounded Rectangle 8">
            <a:extLst>
              <a:ext uri="{FF2B5EF4-FFF2-40B4-BE49-F238E27FC236}">
                <a16:creationId xmlns:a16="http://schemas.microsoft.com/office/drawing/2014/main" id="{A8CF629B-A8AA-36D3-F4F9-B86C321AE074}"/>
              </a:ext>
            </a:extLst>
          </p:cNvPr>
          <p:cNvSpPr/>
          <p:nvPr/>
        </p:nvSpPr>
        <p:spPr>
          <a:xfrm>
            <a:off x="3401729" y="2704701"/>
            <a:ext cx="2329314" cy="3468771"/>
          </a:xfrm>
          <a:prstGeom prst="roundRect">
            <a:avLst>
              <a:gd name="adj" fmla="val 71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US" altLang="zh-CN" sz="1600" b="1" dirty="0">
                <a:solidFill>
                  <a:schemeClr val="bg1">
                    <a:lumMod val="75000"/>
                  </a:schemeClr>
                </a:solidFill>
              </a:rPr>
              <a:t>Tabular</a:t>
            </a:r>
            <a:r>
              <a:rPr lang="zh-CN" altLang="en-US" sz="1600" b="1" dirty="0">
                <a:solidFill>
                  <a:schemeClr val="bg1">
                    <a:lumMod val="75000"/>
                  </a:schemeClr>
                </a:solidFill>
              </a:rPr>
              <a:t> </a:t>
            </a:r>
            <a:r>
              <a:rPr lang="en-US" altLang="zh-CN" sz="1600" b="1" dirty="0">
                <a:solidFill>
                  <a:schemeClr val="bg1">
                    <a:lumMod val="75000"/>
                  </a:schemeClr>
                </a:solidFill>
              </a:rPr>
              <a:t>data</a:t>
            </a:r>
            <a:r>
              <a:rPr lang="zh-CN" altLang="en-US" sz="1600" b="1" dirty="0">
                <a:solidFill>
                  <a:schemeClr val="bg1">
                    <a:lumMod val="75000"/>
                  </a:schemeClr>
                </a:solidFill>
              </a:rPr>
              <a:t> </a:t>
            </a:r>
            <a:r>
              <a:rPr lang="en-US" altLang="zh-CN" sz="1600" b="1" dirty="0">
                <a:solidFill>
                  <a:schemeClr val="bg1">
                    <a:lumMod val="75000"/>
                  </a:schemeClr>
                </a:solidFill>
              </a:rPr>
              <a:t>[Sec’21]</a:t>
            </a:r>
          </a:p>
          <a:p>
            <a:pPr marL="285750" indent="-285750">
              <a:spcAft>
                <a:spcPts val="800"/>
              </a:spcAft>
              <a:buFont typeface="Wingdings" pitchFamily="2" charset="2"/>
              <a:buChar char="v"/>
            </a:pPr>
            <a:r>
              <a:rPr lang="en-US" altLang="zh-CN" sz="1600" b="1" dirty="0">
                <a:solidFill>
                  <a:schemeClr val="bg1">
                    <a:lumMod val="75000"/>
                  </a:schemeClr>
                </a:solidFill>
              </a:rPr>
              <a:t>Graph</a:t>
            </a:r>
            <a:r>
              <a:rPr lang="zh-CN" altLang="en-US" sz="1600" b="1" dirty="0">
                <a:solidFill>
                  <a:schemeClr val="bg1">
                    <a:lumMod val="75000"/>
                  </a:schemeClr>
                </a:solidFill>
              </a:rPr>
              <a:t> </a:t>
            </a:r>
            <a:r>
              <a:rPr lang="en-US" altLang="zh-CN" sz="1600" b="1" dirty="0">
                <a:solidFill>
                  <a:schemeClr val="bg1">
                    <a:lumMod val="75000"/>
                  </a:schemeClr>
                </a:solidFill>
              </a:rPr>
              <a:t>data</a:t>
            </a:r>
            <a:r>
              <a:rPr lang="zh-CN" altLang="en-US" sz="1600" b="1" dirty="0">
                <a:solidFill>
                  <a:schemeClr val="bg1">
                    <a:lumMod val="75000"/>
                  </a:schemeClr>
                </a:solidFill>
              </a:rPr>
              <a:t> </a:t>
            </a:r>
            <a:r>
              <a:rPr lang="en-US" altLang="zh-CN" sz="1600" b="1" dirty="0">
                <a:solidFill>
                  <a:schemeClr val="bg1">
                    <a:lumMod val="75000"/>
                  </a:schemeClr>
                </a:solidFill>
              </a:rPr>
              <a:t>[Sec’23a]</a:t>
            </a:r>
          </a:p>
          <a:p>
            <a:pPr marL="285750" indent="-285750">
              <a:spcAft>
                <a:spcPts val="800"/>
              </a:spcAft>
              <a:buFont typeface="Wingdings" pitchFamily="2" charset="2"/>
              <a:buChar char="v"/>
            </a:pPr>
            <a:r>
              <a:rPr lang="en-US" altLang="zh-CN" sz="1600" b="1" dirty="0">
                <a:solidFill>
                  <a:schemeClr val="bg1">
                    <a:lumMod val="75000"/>
                  </a:schemeClr>
                </a:solidFill>
              </a:rPr>
              <a:t>Trajectory</a:t>
            </a:r>
            <a:r>
              <a:rPr lang="zh-CN" altLang="en-US" sz="1600" b="1" dirty="0">
                <a:solidFill>
                  <a:schemeClr val="bg1">
                    <a:lumMod val="75000"/>
                  </a:schemeClr>
                </a:solidFill>
              </a:rPr>
              <a:t> </a:t>
            </a:r>
            <a:r>
              <a:rPr lang="en-US" altLang="zh-CN" sz="1600" b="1" dirty="0">
                <a:solidFill>
                  <a:schemeClr val="bg1">
                    <a:lumMod val="75000"/>
                  </a:schemeClr>
                </a:solidFill>
              </a:rPr>
              <a:t>data</a:t>
            </a:r>
            <a:r>
              <a:rPr lang="zh-CN" altLang="en-US" sz="1600" b="1" dirty="0">
                <a:solidFill>
                  <a:schemeClr val="bg1">
                    <a:lumMod val="75000"/>
                  </a:schemeClr>
                </a:solidFill>
              </a:rPr>
              <a:t> </a:t>
            </a:r>
            <a:r>
              <a:rPr lang="en-US" altLang="zh-CN" sz="1600" b="1" dirty="0">
                <a:solidFill>
                  <a:schemeClr val="bg1">
                    <a:lumMod val="75000"/>
                  </a:schemeClr>
                </a:solidFill>
              </a:rPr>
              <a:t>[Sec’23b],</a:t>
            </a:r>
            <a:r>
              <a:rPr lang="zh-CN" altLang="en-US" sz="1600" b="1" dirty="0">
                <a:solidFill>
                  <a:schemeClr val="bg1">
                    <a:lumMod val="75000"/>
                  </a:schemeClr>
                </a:solidFill>
              </a:rPr>
              <a:t> </a:t>
            </a:r>
            <a:r>
              <a:rPr lang="en-US" altLang="zh-CN" sz="1600" b="1" dirty="0">
                <a:solidFill>
                  <a:schemeClr val="bg1">
                    <a:lumMod val="75000"/>
                  </a:schemeClr>
                </a:solidFill>
              </a:rPr>
              <a:t>[VLDB’23]</a:t>
            </a:r>
            <a:endParaRPr lang="en-DE" sz="1600" b="1" dirty="0">
              <a:solidFill>
                <a:schemeClr val="bg1">
                  <a:lumMod val="75000"/>
                </a:schemeClr>
              </a:solidFill>
            </a:endParaRPr>
          </a:p>
        </p:txBody>
      </p:sp>
      <p:sp>
        <p:nvSpPr>
          <p:cNvPr id="10" name="Rounded Rectangle 9">
            <a:extLst>
              <a:ext uri="{FF2B5EF4-FFF2-40B4-BE49-F238E27FC236}">
                <a16:creationId xmlns:a16="http://schemas.microsoft.com/office/drawing/2014/main" id="{E04FA7E5-1AA3-E9EC-00F9-EAF0A224B0F8}"/>
              </a:ext>
            </a:extLst>
          </p:cNvPr>
          <p:cNvSpPr/>
          <p:nvPr/>
        </p:nvSpPr>
        <p:spPr>
          <a:xfrm>
            <a:off x="6100813" y="2704700"/>
            <a:ext cx="2329314" cy="3468771"/>
          </a:xfrm>
          <a:prstGeom prst="roundRect">
            <a:avLst>
              <a:gd name="adj" fmla="val 71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DE" altLang="zh-CN" sz="1600" b="1" dirty="0">
                <a:solidFill>
                  <a:schemeClr val="bg1">
                    <a:lumMod val="75000"/>
                  </a:schemeClr>
                </a:solidFill>
              </a:rPr>
              <a:t>Graph</a:t>
            </a:r>
            <a:r>
              <a:rPr lang="zh-CN" altLang="en-US" sz="1600" b="1" dirty="0">
                <a:solidFill>
                  <a:schemeClr val="bg1">
                    <a:lumMod val="75000"/>
                  </a:schemeClr>
                </a:solidFill>
              </a:rPr>
              <a:t> </a:t>
            </a:r>
            <a:r>
              <a:rPr lang="en-US" altLang="zh-CN" sz="1600" b="1" dirty="0">
                <a:solidFill>
                  <a:schemeClr val="bg1">
                    <a:lumMod val="75000"/>
                  </a:schemeClr>
                </a:solidFill>
              </a:rPr>
              <a:t>neural</a:t>
            </a:r>
            <a:r>
              <a:rPr lang="zh-CN" altLang="en-US" sz="1600" b="1" dirty="0">
                <a:solidFill>
                  <a:schemeClr val="bg1">
                    <a:lumMod val="75000"/>
                  </a:schemeClr>
                </a:solidFill>
              </a:rPr>
              <a:t> </a:t>
            </a:r>
            <a:r>
              <a:rPr lang="en-US" altLang="zh-CN" sz="1600" b="1" dirty="0">
                <a:solidFill>
                  <a:schemeClr val="bg1">
                    <a:lumMod val="75000"/>
                  </a:schemeClr>
                </a:solidFill>
              </a:rPr>
              <a:t>networks</a:t>
            </a:r>
            <a:r>
              <a:rPr lang="zh-CN" altLang="en-US" sz="1600" b="1" dirty="0">
                <a:solidFill>
                  <a:schemeClr val="bg1">
                    <a:lumMod val="75000"/>
                  </a:schemeClr>
                </a:solidFill>
              </a:rPr>
              <a:t> </a:t>
            </a:r>
            <a:r>
              <a:rPr lang="en-US" altLang="zh-CN" sz="1600" b="1" dirty="0">
                <a:solidFill>
                  <a:schemeClr val="bg1">
                    <a:lumMod val="75000"/>
                  </a:schemeClr>
                </a:solidFill>
              </a:rPr>
              <a:t>[Sec’22b],</a:t>
            </a:r>
            <a:r>
              <a:rPr lang="zh-CN" altLang="en-US" sz="1600" b="1" dirty="0">
                <a:solidFill>
                  <a:schemeClr val="bg1">
                    <a:lumMod val="75000"/>
                  </a:schemeClr>
                </a:solidFill>
              </a:rPr>
              <a:t> </a:t>
            </a:r>
            <a:r>
              <a:rPr lang="en-US" altLang="zh-CN" sz="1600" b="1" dirty="0">
                <a:solidFill>
                  <a:schemeClr val="bg1">
                    <a:lumMod val="75000"/>
                  </a:schemeClr>
                </a:solidFill>
              </a:rPr>
              <a:t>[CCS’22a],</a:t>
            </a:r>
            <a:r>
              <a:rPr lang="zh-CN" altLang="en-US" sz="1600" b="1" dirty="0">
                <a:solidFill>
                  <a:schemeClr val="bg1">
                    <a:lumMod val="75000"/>
                  </a:schemeClr>
                </a:solidFill>
              </a:rPr>
              <a:t> </a:t>
            </a:r>
            <a:r>
              <a:rPr lang="en-US" altLang="zh-CN" sz="1600" b="1" dirty="0">
                <a:solidFill>
                  <a:schemeClr val="bg1">
                    <a:lumMod val="75000"/>
                  </a:schemeClr>
                </a:solidFill>
              </a:rPr>
              <a:t>[ICML’23]</a:t>
            </a:r>
          </a:p>
          <a:p>
            <a:pPr marL="285750" indent="-285750">
              <a:spcAft>
                <a:spcPts val="800"/>
              </a:spcAft>
              <a:buFont typeface="Wingdings" pitchFamily="2" charset="2"/>
              <a:buChar char="v"/>
            </a:pPr>
            <a:r>
              <a:rPr lang="en-US" altLang="zh-CN" sz="1600" b="1" dirty="0">
                <a:solidFill>
                  <a:schemeClr val="bg1">
                    <a:lumMod val="75000"/>
                  </a:schemeClr>
                </a:solidFill>
              </a:rPr>
              <a:t>Facial</a:t>
            </a:r>
            <a:r>
              <a:rPr lang="zh-CN" altLang="en-US" sz="1600" b="1" dirty="0">
                <a:solidFill>
                  <a:schemeClr val="bg1">
                    <a:lumMod val="75000"/>
                  </a:schemeClr>
                </a:solidFill>
              </a:rPr>
              <a:t> </a:t>
            </a:r>
            <a:r>
              <a:rPr lang="en-US" altLang="zh-CN" sz="1600" b="1" dirty="0">
                <a:solidFill>
                  <a:schemeClr val="bg1">
                    <a:lumMod val="75000"/>
                  </a:schemeClr>
                </a:solidFill>
              </a:rPr>
              <a:t>recognition</a:t>
            </a:r>
            <a:r>
              <a:rPr lang="zh-CN" altLang="en-US" sz="1600" b="1" dirty="0">
                <a:solidFill>
                  <a:schemeClr val="bg1">
                    <a:lumMod val="75000"/>
                  </a:schemeClr>
                </a:solidFill>
              </a:rPr>
              <a:t> </a:t>
            </a:r>
            <a:r>
              <a:rPr lang="en-US" altLang="zh-CN" sz="1600" b="1" dirty="0">
                <a:solidFill>
                  <a:schemeClr val="bg1">
                    <a:lumMod val="75000"/>
                  </a:schemeClr>
                </a:solidFill>
              </a:rPr>
              <a:t>systems</a:t>
            </a:r>
            <a:r>
              <a:rPr lang="zh-CN" altLang="en-US" sz="1600" b="1" dirty="0">
                <a:solidFill>
                  <a:schemeClr val="bg1">
                    <a:lumMod val="75000"/>
                  </a:schemeClr>
                </a:solidFill>
              </a:rPr>
              <a:t> </a:t>
            </a:r>
            <a:r>
              <a:rPr lang="en-US" altLang="zh-CN" sz="1600" b="1" dirty="0">
                <a:solidFill>
                  <a:schemeClr val="bg1">
                    <a:lumMod val="75000"/>
                  </a:schemeClr>
                </a:solidFill>
              </a:rPr>
              <a:t>[Sec’23c]</a:t>
            </a:r>
          </a:p>
          <a:p>
            <a:pPr marL="285750" indent="-285750">
              <a:spcAft>
                <a:spcPts val="800"/>
              </a:spcAft>
              <a:buFont typeface="Wingdings" pitchFamily="2" charset="2"/>
              <a:buChar char="v"/>
            </a:pPr>
            <a:r>
              <a:rPr lang="en-US" altLang="zh-CN" sz="1600" b="1" dirty="0">
                <a:solidFill>
                  <a:schemeClr val="bg1">
                    <a:lumMod val="75000"/>
                  </a:schemeClr>
                </a:solidFill>
              </a:rPr>
              <a:t>Neural</a:t>
            </a:r>
            <a:r>
              <a:rPr lang="zh-CN" altLang="en-US" sz="1600" b="1" dirty="0">
                <a:solidFill>
                  <a:schemeClr val="bg1">
                    <a:lumMod val="75000"/>
                  </a:schemeClr>
                </a:solidFill>
              </a:rPr>
              <a:t> </a:t>
            </a:r>
            <a:r>
              <a:rPr lang="en-US" altLang="zh-CN" sz="1600" b="1" dirty="0">
                <a:solidFill>
                  <a:schemeClr val="bg1">
                    <a:lumMod val="75000"/>
                  </a:schemeClr>
                </a:solidFill>
              </a:rPr>
              <a:t>architecture</a:t>
            </a:r>
            <a:r>
              <a:rPr lang="zh-CN" altLang="en-US" sz="1600" b="1" dirty="0">
                <a:solidFill>
                  <a:schemeClr val="bg1">
                    <a:lumMod val="75000"/>
                  </a:schemeClr>
                </a:solidFill>
              </a:rPr>
              <a:t> </a:t>
            </a:r>
            <a:r>
              <a:rPr lang="en-US" altLang="zh-CN" sz="1600" b="1" dirty="0">
                <a:solidFill>
                  <a:schemeClr val="bg1">
                    <a:lumMod val="75000"/>
                  </a:schemeClr>
                </a:solidFill>
              </a:rPr>
              <a:t>search</a:t>
            </a:r>
            <a:r>
              <a:rPr lang="zh-CN" altLang="en-US" sz="1600" b="1" dirty="0">
                <a:solidFill>
                  <a:schemeClr val="bg1">
                    <a:lumMod val="75000"/>
                  </a:schemeClr>
                </a:solidFill>
              </a:rPr>
              <a:t> </a:t>
            </a:r>
            <a:r>
              <a:rPr lang="en-US" altLang="zh-CN" sz="1600" b="1" dirty="0">
                <a:solidFill>
                  <a:schemeClr val="bg1">
                    <a:lumMod val="75000"/>
                  </a:schemeClr>
                </a:solidFill>
              </a:rPr>
              <a:t>[CCS’22c]</a:t>
            </a:r>
          </a:p>
          <a:p>
            <a:pPr marL="285750" indent="-285750">
              <a:spcAft>
                <a:spcPts val="800"/>
              </a:spcAft>
              <a:buFont typeface="Wingdings" pitchFamily="2" charset="2"/>
              <a:buChar char="v"/>
            </a:pPr>
            <a:r>
              <a:rPr lang="en-US" altLang="zh-CN" sz="1600" b="1" dirty="0">
                <a:solidFill>
                  <a:schemeClr val="bg1">
                    <a:lumMod val="75000"/>
                  </a:schemeClr>
                </a:solidFill>
              </a:rPr>
              <a:t>Reinforcement</a:t>
            </a:r>
            <a:r>
              <a:rPr lang="zh-CN" altLang="en-US" sz="1600" b="1" dirty="0">
                <a:solidFill>
                  <a:schemeClr val="bg1">
                    <a:lumMod val="75000"/>
                  </a:schemeClr>
                </a:solidFill>
              </a:rPr>
              <a:t> </a:t>
            </a:r>
            <a:r>
              <a:rPr lang="en-US" altLang="zh-CN" sz="1600" b="1" dirty="0">
                <a:solidFill>
                  <a:schemeClr val="bg1">
                    <a:lumMod val="75000"/>
                  </a:schemeClr>
                </a:solidFill>
              </a:rPr>
              <a:t>learning</a:t>
            </a:r>
            <a:r>
              <a:rPr lang="zh-CN" altLang="en-US" sz="1600" b="1" dirty="0">
                <a:solidFill>
                  <a:schemeClr val="bg1">
                    <a:lumMod val="75000"/>
                  </a:schemeClr>
                </a:solidFill>
              </a:rPr>
              <a:t> </a:t>
            </a:r>
            <a:r>
              <a:rPr lang="en-US" altLang="zh-CN" sz="1600" b="1" dirty="0">
                <a:solidFill>
                  <a:schemeClr val="bg1">
                    <a:lumMod val="75000"/>
                  </a:schemeClr>
                </a:solidFill>
              </a:rPr>
              <a:t>[NDSS’24a]</a:t>
            </a:r>
            <a:endParaRPr lang="en-US" sz="1600" b="1" dirty="0">
              <a:solidFill>
                <a:schemeClr val="bg1">
                  <a:lumMod val="75000"/>
                </a:schemeClr>
              </a:solidFill>
            </a:endParaRPr>
          </a:p>
          <a:p>
            <a:pPr marL="285750" indent="-285750">
              <a:spcAft>
                <a:spcPts val="800"/>
              </a:spcAft>
              <a:buFont typeface="Wingdings" pitchFamily="2" charset="2"/>
              <a:buChar char="v"/>
            </a:pPr>
            <a:r>
              <a:rPr lang="en-US" altLang="zh-CN" sz="1600" b="1" dirty="0">
                <a:solidFill>
                  <a:schemeClr val="bg1">
                    <a:lumMod val="75000"/>
                  </a:schemeClr>
                </a:solidFill>
              </a:rPr>
              <a:t>Language</a:t>
            </a:r>
            <a:r>
              <a:rPr lang="zh-CN" altLang="en-US" sz="1600" b="1" dirty="0">
                <a:solidFill>
                  <a:schemeClr val="bg1">
                    <a:lumMod val="75000"/>
                  </a:schemeClr>
                </a:solidFill>
              </a:rPr>
              <a:t> </a:t>
            </a:r>
            <a:r>
              <a:rPr lang="en-US" altLang="zh-CN" sz="1600" b="1" dirty="0">
                <a:solidFill>
                  <a:schemeClr val="bg1">
                    <a:lumMod val="75000"/>
                  </a:schemeClr>
                </a:solidFill>
              </a:rPr>
              <a:t>models</a:t>
            </a:r>
            <a:r>
              <a:rPr lang="zh-CN" altLang="en-US" sz="1600" b="1" dirty="0">
                <a:solidFill>
                  <a:schemeClr val="bg1">
                    <a:lumMod val="75000"/>
                  </a:schemeClr>
                </a:solidFill>
              </a:rPr>
              <a:t> </a:t>
            </a:r>
            <a:r>
              <a:rPr lang="en-US" altLang="zh-CN" sz="1600" b="1" dirty="0">
                <a:solidFill>
                  <a:schemeClr val="bg1">
                    <a:lumMod val="75000"/>
                  </a:schemeClr>
                </a:solidFill>
              </a:rPr>
              <a:t>[NDSS’24b]</a:t>
            </a:r>
            <a:endParaRPr lang="en-DE" sz="1600" b="1" dirty="0">
              <a:solidFill>
                <a:schemeClr val="bg1">
                  <a:lumMod val="75000"/>
                </a:schemeClr>
              </a:solidFill>
            </a:endParaRPr>
          </a:p>
        </p:txBody>
      </p:sp>
      <p:sp>
        <p:nvSpPr>
          <p:cNvPr id="11" name="Rounded Rectangle 10">
            <a:extLst>
              <a:ext uri="{FF2B5EF4-FFF2-40B4-BE49-F238E27FC236}">
                <a16:creationId xmlns:a16="http://schemas.microsoft.com/office/drawing/2014/main" id="{BC7EC373-62CD-9B1C-5B61-AA62D5D797B5}"/>
              </a:ext>
            </a:extLst>
          </p:cNvPr>
          <p:cNvSpPr/>
          <p:nvPr/>
        </p:nvSpPr>
        <p:spPr>
          <a:xfrm>
            <a:off x="8817543" y="2704700"/>
            <a:ext cx="2329314" cy="3468771"/>
          </a:xfrm>
          <a:prstGeom prst="roundRect">
            <a:avLst>
              <a:gd name="adj" fmla="val 7163"/>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800"/>
              </a:spcAft>
              <a:buFont typeface="Wingdings" pitchFamily="2" charset="2"/>
              <a:buChar char="v"/>
            </a:pPr>
            <a:r>
              <a:rPr lang="en-DE" altLang="zh-CN" sz="1600" b="1" dirty="0">
                <a:solidFill>
                  <a:schemeClr val="tx1"/>
                </a:solidFill>
              </a:rPr>
              <a:t>I</a:t>
            </a:r>
            <a:r>
              <a:rPr lang="en-US" altLang="zh-CN" sz="1600" b="1" dirty="0" err="1">
                <a:solidFill>
                  <a:schemeClr val="tx1"/>
                </a:solidFill>
              </a:rPr>
              <a:t>mplementation</a:t>
            </a:r>
            <a:r>
              <a:rPr lang="zh-CN" altLang="en-US" sz="1600" b="1" dirty="0">
                <a:solidFill>
                  <a:schemeClr val="tx1"/>
                </a:solidFill>
              </a:rPr>
              <a:t> </a:t>
            </a:r>
            <a:r>
              <a:rPr lang="en-US" altLang="zh-CN" sz="1600" b="1" dirty="0">
                <a:solidFill>
                  <a:schemeClr val="tx1"/>
                </a:solidFill>
              </a:rPr>
              <a:t>[CCS’22b]</a:t>
            </a:r>
            <a:endParaRPr lang="en-DE" altLang="zh-CN" sz="1600" b="1" dirty="0">
              <a:solidFill>
                <a:schemeClr val="tx1"/>
              </a:solidFill>
            </a:endParaRPr>
          </a:p>
          <a:p>
            <a:pPr marL="285750" indent="-285750">
              <a:spcAft>
                <a:spcPts val="800"/>
              </a:spcAft>
              <a:buFont typeface="Wingdings" pitchFamily="2" charset="2"/>
              <a:buChar char="v"/>
            </a:pPr>
            <a:r>
              <a:rPr lang="en-US" sz="1600" b="1" dirty="0">
                <a:solidFill>
                  <a:srgbClr val="C00000"/>
                </a:solidFill>
              </a:rPr>
              <a:t>Vu</a:t>
            </a:r>
            <a:r>
              <a:rPr lang="en-US" altLang="zh-CN" sz="1600" b="1" dirty="0">
                <a:solidFill>
                  <a:srgbClr val="C00000"/>
                </a:solidFill>
              </a:rPr>
              <a:t>lnerability</a:t>
            </a:r>
            <a:r>
              <a:rPr lang="zh-CN" altLang="en-US" sz="1600" b="1" dirty="0">
                <a:solidFill>
                  <a:srgbClr val="C00000"/>
                </a:solidFill>
              </a:rPr>
              <a:t> </a:t>
            </a:r>
            <a:r>
              <a:rPr lang="en-US" altLang="zh-CN" sz="1600" b="1" dirty="0">
                <a:solidFill>
                  <a:srgbClr val="C00000"/>
                </a:solidFill>
              </a:rPr>
              <a:t>analysis</a:t>
            </a:r>
            <a:r>
              <a:rPr lang="zh-CN" altLang="en-US" sz="1600" b="1" dirty="0">
                <a:solidFill>
                  <a:srgbClr val="C00000"/>
                </a:solidFill>
              </a:rPr>
              <a:t> </a:t>
            </a:r>
            <a:r>
              <a:rPr lang="en-US" altLang="zh-CN" sz="1600" b="1" dirty="0">
                <a:solidFill>
                  <a:srgbClr val="C00000"/>
                </a:solidFill>
              </a:rPr>
              <a:t>[CCS’21c]</a:t>
            </a:r>
            <a:endParaRPr lang="en-DE" sz="1600" b="1" dirty="0">
              <a:solidFill>
                <a:srgbClr val="C00000"/>
              </a:solidFill>
            </a:endParaRPr>
          </a:p>
        </p:txBody>
      </p:sp>
    </p:spTree>
    <p:extLst>
      <p:ext uri="{BB962C8B-B14F-4D97-AF65-F5344CB8AC3E}">
        <p14:creationId xmlns:p14="http://schemas.microsoft.com/office/powerpoint/2010/main" val="3506637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B4209E-264B-5D41-A250-7625F04EA86C}"/>
              </a:ext>
            </a:extLst>
          </p:cNvPr>
          <p:cNvSpPr>
            <a:spLocks noGrp="1"/>
          </p:cNvSpPr>
          <p:nvPr>
            <p:ph type="title"/>
          </p:nvPr>
        </p:nvSpPr>
        <p:spPr/>
        <p:txBody>
          <a:bodyPr/>
          <a:lstStyle/>
          <a:p>
            <a:pPr algn="ctr"/>
            <a:r>
              <a:rPr lang="en-US" altLang="zh-CN" dirty="0"/>
              <a:t>Machine</a:t>
            </a:r>
            <a:r>
              <a:rPr lang="zh-CN" altLang="en-US" dirty="0"/>
              <a:t> </a:t>
            </a:r>
            <a:r>
              <a:rPr lang="en-US" altLang="zh-CN" dirty="0"/>
              <a:t>Unlearning</a:t>
            </a:r>
            <a:endParaRPr lang="en-DE" dirty="0"/>
          </a:p>
        </p:txBody>
      </p:sp>
      <p:grpSp>
        <p:nvGrpSpPr>
          <p:cNvPr id="20" name="Group 19">
            <a:extLst>
              <a:ext uri="{FF2B5EF4-FFF2-40B4-BE49-F238E27FC236}">
                <a16:creationId xmlns:a16="http://schemas.microsoft.com/office/drawing/2014/main" id="{A9E72751-7422-BD40-8DE8-D7783034F236}"/>
              </a:ext>
            </a:extLst>
          </p:cNvPr>
          <p:cNvGrpSpPr/>
          <p:nvPr/>
        </p:nvGrpSpPr>
        <p:grpSpPr>
          <a:xfrm>
            <a:off x="2996973" y="1884749"/>
            <a:ext cx="2339708" cy="1672699"/>
            <a:chOff x="6030334" y="3437427"/>
            <a:chExt cx="4679416" cy="3692772"/>
          </a:xfrm>
        </p:grpSpPr>
        <p:grpSp>
          <p:nvGrpSpPr>
            <p:cNvPr id="21" name="Group 20">
              <a:extLst>
                <a:ext uri="{FF2B5EF4-FFF2-40B4-BE49-F238E27FC236}">
                  <a16:creationId xmlns:a16="http://schemas.microsoft.com/office/drawing/2014/main" id="{D3878987-F7B0-1449-9E6C-00ED325E8C89}"/>
                </a:ext>
              </a:extLst>
            </p:cNvPr>
            <p:cNvGrpSpPr/>
            <p:nvPr/>
          </p:nvGrpSpPr>
          <p:grpSpPr>
            <a:xfrm>
              <a:off x="6030334" y="3437427"/>
              <a:ext cx="4679416" cy="2933029"/>
              <a:chOff x="10429043" y="3678772"/>
              <a:chExt cx="4047639" cy="2379492"/>
            </a:xfrm>
          </p:grpSpPr>
          <p:sp>
            <p:nvSpPr>
              <p:cNvPr id="23" name="Rounded Rectangle 22">
                <a:extLst>
                  <a:ext uri="{FF2B5EF4-FFF2-40B4-BE49-F238E27FC236}">
                    <a16:creationId xmlns:a16="http://schemas.microsoft.com/office/drawing/2014/main" id="{90C7A6D3-30C0-A74F-9A9A-893AF03580E0}"/>
                  </a:ext>
                </a:extLst>
              </p:cNvPr>
              <p:cNvSpPr/>
              <p:nvPr/>
            </p:nvSpPr>
            <p:spPr>
              <a:xfrm>
                <a:off x="10429043" y="3808981"/>
                <a:ext cx="4047639" cy="224928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DE" sz="2000" dirty="0"/>
              </a:p>
            </p:txBody>
          </p:sp>
          <p:sp>
            <p:nvSpPr>
              <p:cNvPr id="24" name="Rectangle: Rounded Corners 46">
                <a:extLst>
                  <a:ext uri="{FF2B5EF4-FFF2-40B4-BE49-F238E27FC236}">
                    <a16:creationId xmlns:a16="http://schemas.microsoft.com/office/drawing/2014/main" id="{48A24280-978E-5746-A568-363FE98069BC}"/>
                  </a:ext>
                </a:extLst>
              </p:cNvPr>
              <p:cNvSpPr/>
              <p:nvPr/>
            </p:nvSpPr>
            <p:spPr>
              <a:xfrm>
                <a:off x="13240979" y="4198722"/>
                <a:ext cx="570247" cy="1719941"/>
              </a:xfrm>
              <a:prstGeom prst="roundRect">
                <a:avLst/>
              </a:prstGeom>
              <a:solidFill>
                <a:srgbClr val="E7E6E6"/>
              </a:solidFill>
              <a:ln w="3810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25" name="Group 24">
                <a:extLst>
                  <a:ext uri="{FF2B5EF4-FFF2-40B4-BE49-F238E27FC236}">
                    <a16:creationId xmlns:a16="http://schemas.microsoft.com/office/drawing/2014/main" id="{862A0D81-D59B-FD4A-A487-2C89D06D0B87}"/>
                  </a:ext>
                </a:extLst>
              </p:cNvPr>
              <p:cNvGrpSpPr/>
              <p:nvPr/>
            </p:nvGrpSpPr>
            <p:grpSpPr>
              <a:xfrm>
                <a:off x="11200079" y="4102646"/>
                <a:ext cx="2500749" cy="1818230"/>
                <a:chOff x="7376160" y="4944374"/>
                <a:chExt cx="4187952" cy="3044952"/>
              </a:xfrm>
            </p:grpSpPr>
            <p:sp>
              <p:nvSpPr>
                <p:cNvPr id="28" name="Oval 27">
                  <a:extLst>
                    <a:ext uri="{FF2B5EF4-FFF2-40B4-BE49-F238E27FC236}">
                      <a16:creationId xmlns:a16="http://schemas.microsoft.com/office/drawing/2014/main" id="{2E398B7E-C546-114F-A62E-96FE870BD025}"/>
                    </a:ext>
                  </a:extLst>
                </p:cNvPr>
                <p:cNvSpPr/>
                <p:nvPr/>
              </p:nvSpPr>
              <p:spPr>
                <a:xfrm rot="5400000">
                  <a:off x="9177528" y="4944374"/>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29" name="Oval 28">
                  <a:extLst>
                    <a:ext uri="{FF2B5EF4-FFF2-40B4-BE49-F238E27FC236}">
                      <a16:creationId xmlns:a16="http://schemas.microsoft.com/office/drawing/2014/main" id="{D18E36A2-F9BC-054D-A9AA-60FF241FB67F}"/>
                    </a:ext>
                  </a:extLst>
                </p:cNvPr>
                <p:cNvSpPr/>
                <p:nvPr/>
              </p:nvSpPr>
              <p:spPr>
                <a:xfrm rot="5400000">
                  <a:off x="9177528" y="5764286"/>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0" name="Oval 29">
                  <a:extLst>
                    <a:ext uri="{FF2B5EF4-FFF2-40B4-BE49-F238E27FC236}">
                      <a16:creationId xmlns:a16="http://schemas.microsoft.com/office/drawing/2014/main" id="{DBD576D3-566B-E94F-8FDD-133885B80E8C}"/>
                    </a:ext>
                  </a:extLst>
                </p:cNvPr>
                <p:cNvSpPr/>
                <p:nvPr/>
              </p:nvSpPr>
              <p:spPr>
                <a:xfrm rot="5400000">
                  <a:off x="9177528" y="6584198"/>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1" name="Oval 30">
                  <a:extLst>
                    <a:ext uri="{FF2B5EF4-FFF2-40B4-BE49-F238E27FC236}">
                      <a16:creationId xmlns:a16="http://schemas.microsoft.com/office/drawing/2014/main" id="{AAD40232-FF60-9A4E-83DE-74A06BD5302B}"/>
                    </a:ext>
                  </a:extLst>
                </p:cNvPr>
                <p:cNvSpPr/>
                <p:nvPr/>
              </p:nvSpPr>
              <p:spPr>
                <a:xfrm rot="5400000">
                  <a:off x="9177528" y="7404110"/>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2" name="Oval 31">
                  <a:extLst>
                    <a:ext uri="{FF2B5EF4-FFF2-40B4-BE49-F238E27FC236}">
                      <a16:creationId xmlns:a16="http://schemas.microsoft.com/office/drawing/2014/main" id="{277690B5-FD0F-BE4D-8656-AA5178672E2E}"/>
                    </a:ext>
                  </a:extLst>
                </p:cNvPr>
                <p:cNvSpPr/>
                <p:nvPr/>
              </p:nvSpPr>
              <p:spPr>
                <a:xfrm rot="5400000">
                  <a:off x="10978896" y="5392430"/>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3" name="Oval 32">
                  <a:extLst>
                    <a:ext uri="{FF2B5EF4-FFF2-40B4-BE49-F238E27FC236}">
                      <a16:creationId xmlns:a16="http://schemas.microsoft.com/office/drawing/2014/main" id="{84A05937-C676-5E44-AF9B-5B9F0C070526}"/>
                    </a:ext>
                  </a:extLst>
                </p:cNvPr>
                <p:cNvSpPr/>
                <p:nvPr/>
              </p:nvSpPr>
              <p:spPr>
                <a:xfrm rot="5400000">
                  <a:off x="10978896" y="6212342"/>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4" name="Oval 33">
                  <a:extLst>
                    <a:ext uri="{FF2B5EF4-FFF2-40B4-BE49-F238E27FC236}">
                      <a16:creationId xmlns:a16="http://schemas.microsoft.com/office/drawing/2014/main" id="{24A2EC49-CF1B-D94F-B6E0-424C9D289FBF}"/>
                    </a:ext>
                  </a:extLst>
                </p:cNvPr>
                <p:cNvSpPr/>
                <p:nvPr/>
              </p:nvSpPr>
              <p:spPr>
                <a:xfrm rot="5400000">
                  <a:off x="10978896" y="7032254"/>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35" name="Straight Connector 34">
                  <a:extLst>
                    <a:ext uri="{FF2B5EF4-FFF2-40B4-BE49-F238E27FC236}">
                      <a16:creationId xmlns:a16="http://schemas.microsoft.com/office/drawing/2014/main" id="{9BD0B997-9F0F-A74F-AB78-454009EA16EA}"/>
                    </a:ext>
                  </a:extLst>
                </p:cNvPr>
                <p:cNvCxnSpPr>
                  <a:cxnSpLocks/>
                  <a:stCxn id="28" idx="0"/>
                  <a:endCxn id="32" idx="4"/>
                </p:cNvCxnSpPr>
                <p:nvPr/>
              </p:nvCxnSpPr>
              <p:spPr>
                <a:xfrm>
                  <a:off x="9762744" y="5236982"/>
                  <a:ext cx="1216152" cy="448056"/>
                </a:xfrm>
                <a:prstGeom prst="line">
                  <a:avLst/>
                </a:prstGeom>
                <a:noFill/>
                <a:ln w="28575" cap="flat" cmpd="sng" algn="ctr">
                  <a:solidFill>
                    <a:sysClr val="windowText" lastClr="000000"/>
                  </a:solidFill>
                  <a:prstDash val="solid"/>
                  <a:miter lim="800000"/>
                </a:ln>
                <a:effectLst/>
              </p:spPr>
            </p:cxnSp>
            <p:cxnSp>
              <p:nvCxnSpPr>
                <p:cNvPr id="36" name="Straight Connector 35">
                  <a:extLst>
                    <a:ext uri="{FF2B5EF4-FFF2-40B4-BE49-F238E27FC236}">
                      <a16:creationId xmlns:a16="http://schemas.microsoft.com/office/drawing/2014/main" id="{52B4020F-F067-4A45-A6DF-D6B8BD561EB7}"/>
                    </a:ext>
                  </a:extLst>
                </p:cNvPr>
                <p:cNvCxnSpPr>
                  <a:cxnSpLocks/>
                  <a:stCxn id="29" idx="0"/>
                  <a:endCxn id="32" idx="4"/>
                </p:cNvCxnSpPr>
                <p:nvPr/>
              </p:nvCxnSpPr>
              <p:spPr>
                <a:xfrm flipV="1">
                  <a:off x="9762744" y="5685038"/>
                  <a:ext cx="1216152" cy="371856"/>
                </a:xfrm>
                <a:prstGeom prst="line">
                  <a:avLst/>
                </a:prstGeom>
                <a:noFill/>
                <a:ln w="28575" cap="flat" cmpd="sng" algn="ctr">
                  <a:solidFill>
                    <a:sysClr val="windowText" lastClr="000000"/>
                  </a:solidFill>
                  <a:prstDash val="solid"/>
                  <a:miter lim="800000"/>
                </a:ln>
                <a:effectLst/>
              </p:spPr>
            </p:cxnSp>
            <p:cxnSp>
              <p:nvCxnSpPr>
                <p:cNvPr id="37" name="Straight Connector 36">
                  <a:extLst>
                    <a:ext uri="{FF2B5EF4-FFF2-40B4-BE49-F238E27FC236}">
                      <a16:creationId xmlns:a16="http://schemas.microsoft.com/office/drawing/2014/main" id="{75B53FCE-7282-7940-BFAD-91AD384AA325}"/>
                    </a:ext>
                  </a:extLst>
                </p:cNvPr>
                <p:cNvCxnSpPr>
                  <a:cxnSpLocks/>
                  <a:stCxn id="29" idx="0"/>
                  <a:endCxn id="33" idx="4"/>
                </p:cNvCxnSpPr>
                <p:nvPr/>
              </p:nvCxnSpPr>
              <p:spPr>
                <a:xfrm>
                  <a:off x="9762744" y="6056894"/>
                  <a:ext cx="1216152" cy="448056"/>
                </a:xfrm>
                <a:prstGeom prst="line">
                  <a:avLst/>
                </a:prstGeom>
                <a:noFill/>
                <a:ln w="28575" cap="flat"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AB900249-EFFC-DF4D-B4A0-619DAC4603AA}"/>
                    </a:ext>
                  </a:extLst>
                </p:cNvPr>
                <p:cNvCxnSpPr>
                  <a:cxnSpLocks/>
                  <a:stCxn id="28" idx="0"/>
                  <a:endCxn id="33" idx="4"/>
                </p:cNvCxnSpPr>
                <p:nvPr/>
              </p:nvCxnSpPr>
              <p:spPr>
                <a:xfrm>
                  <a:off x="9762744" y="5236982"/>
                  <a:ext cx="1216152" cy="1267968"/>
                </a:xfrm>
                <a:prstGeom prst="line">
                  <a:avLst/>
                </a:prstGeom>
                <a:noFill/>
                <a:ln w="28575" cap="flat" cmpd="sng" algn="ctr">
                  <a:solidFill>
                    <a:sysClr val="windowText" lastClr="000000"/>
                  </a:solidFill>
                  <a:prstDash val="solid"/>
                  <a:miter lim="800000"/>
                </a:ln>
                <a:effectLst/>
              </p:spPr>
            </p:cxnSp>
            <p:cxnSp>
              <p:nvCxnSpPr>
                <p:cNvPr id="39" name="Straight Connector 38">
                  <a:extLst>
                    <a:ext uri="{FF2B5EF4-FFF2-40B4-BE49-F238E27FC236}">
                      <a16:creationId xmlns:a16="http://schemas.microsoft.com/office/drawing/2014/main" id="{F97A5C22-22DE-9645-B1D9-EB6989985D02}"/>
                    </a:ext>
                  </a:extLst>
                </p:cNvPr>
                <p:cNvCxnSpPr>
                  <a:cxnSpLocks/>
                  <a:stCxn id="28" idx="0"/>
                  <a:endCxn id="34" idx="4"/>
                </p:cNvCxnSpPr>
                <p:nvPr/>
              </p:nvCxnSpPr>
              <p:spPr>
                <a:xfrm>
                  <a:off x="9762744" y="5236982"/>
                  <a:ext cx="1216152" cy="2087880"/>
                </a:xfrm>
                <a:prstGeom prst="line">
                  <a:avLst/>
                </a:prstGeom>
                <a:noFill/>
                <a:ln w="28575" cap="flat" cmpd="sng" algn="ctr">
                  <a:solidFill>
                    <a:sysClr val="windowText" lastClr="000000"/>
                  </a:solidFill>
                  <a:prstDash val="solid"/>
                  <a:miter lim="800000"/>
                </a:ln>
                <a:effectLst/>
              </p:spPr>
            </p:cxnSp>
            <p:cxnSp>
              <p:nvCxnSpPr>
                <p:cNvPr id="40" name="Straight Connector 39">
                  <a:extLst>
                    <a:ext uri="{FF2B5EF4-FFF2-40B4-BE49-F238E27FC236}">
                      <a16:creationId xmlns:a16="http://schemas.microsoft.com/office/drawing/2014/main" id="{A3CA8367-8A31-6643-ACEB-85F9C1ED42DF}"/>
                    </a:ext>
                  </a:extLst>
                </p:cNvPr>
                <p:cNvCxnSpPr>
                  <a:cxnSpLocks/>
                  <a:stCxn id="32" idx="4"/>
                  <a:endCxn id="30" idx="0"/>
                </p:cNvCxnSpPr>
                <p:nvPr/>
              </p:nvCxnSpPr>
              <p:spPr>
                <a:xfrm flipH="1">
                  <a:off x="9762744" y="5685038"/>
                  <a:ext cx="1216152" cy="1191768"/>
                </a:xfrm>
                <a:prstGeom prst="line">
                  <a:avLst/>
                </a:prstGeom>
                <a:noFill/>
                <a:ln w="28575"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id="{4604AC41-06F2-8242-8BD5-EEC1BC7156DB}"/>
                    </a:ext>
                  </a:extLst>
                </p:cNvPr>
                <p:cNvCxnSpPr>
                  <a:cxnSpLocks/>
                  <a:stCxn id="30" idx="0"/>
                  <a:endCxn id="33" idx="4"/>
                </p:cNvCxnSpPr>
                <p:nvPr/>
              </p:nvCxnSpPr>
              <p:spPr>
                <a:xfrm flipV="1">
                  <a:off x="9762744" y="6504950"/>
                  <a:ext cx="1216152" cy="371856"/>
                </a:xfrm>
                <a:prstGeom prst="line">
                  <a:avLst/>
                </a:prstGeom>
                <a:noFill/>
                <a:ln w="28575" cap="flat"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id="{F876BA8D-B7AC-624A-B6F8-5FA54991402A}"/>
                    </a:ext>
                  </a:extLst>
                </p:cNvPr>
                <p:cNvCxnSpPr>
                  <a:cxnSpLocks/>
                  <a:stCxn id="29" idx="0"/>
                  <a:endCxn id="34" idx="4"/>
                </p:cNvCxnSpPr>
                <p:nvPr/>
              </p:nvCxnSpPr>
              <p:spPr>
                <a:xfrm>
                  <a:off x="9762744" y="6056894"/>
                  <a:ext cx="1216152" cy="1267968"/>
                </a:xfrm>
                <a:prstGeom prst="line">
                  <a:avLst/>
                </a:prstGeom>
                <a:noFill/>
                <a:ln w="28575" cap="flat" cmpd="sng" algn="ctr">
                  <a:solidFill>
                    <a:sysClr val="windowText" lastClr="000000"/>
                  </a:solidFill>
                  <a:prstDash val="solid"/>
                  <a:miter lim="800000"/>
                </a:ln>
                <a:effectLst/>
              </p:spPr>
            </p:cxnSp>
            <p:cxnSp>
              <p:nvCxnSpPr>
                <p:cNvPr id="43" name="Straight Connector 42">
                  <a:extLst>
                    <a:ext uri="{FF2B5EF4-FFF2-40B4-BE49-F238E27FC236}">
                      <a16:creationId xmlns:a16="http://schemas.microsoft.com/office/drawing/2014/main" id="{50F7E926-AC41-974D-9573-FF2EC99280EE}"/>
                    </a:ext>
                  </a:extLst>
                </p:cNvPr>
                <p:cNvCxnSpPr>
                  <a:cxnSpLocks/>
                  <a:stCxn id="34" idx="4"/>
                  <a:endCxn id="30" idx="0"/>
                </p:cNvCxnSpPr>
                <p:nvPr/>
              </p:nvCxnSpPr>
              <p:spPr>
                <a:xfrm flipH="1" flipV="1">
                  <a:off x="9762744" y="6876806"/>
                  <a:ext cx="1216152" cy="448056"/>
                </a:xfrm>
                <a:prstGeom prst="line">
                  <a:avLst/>
                </a:prstGeom>
                <a:noFill/>
                <a:ln w="28575" cap="flat" cmpd="sng" algn="ctr">
                  <a:solidFill>
                    <a:sysClr val="windowText" lastClr="000000"/>
                  </a:solidFill>
                  <a:prstDash val="solid"/>
                  <a:miter lim="800000"/>
                </a:ln>
                <a:effectLst/>
              </p:spPr>
            </p:cxnSp>
            <p:cxnSp>
              <p:nvCxnSpPr>
                <p:cNvPr id="44" name="Straight Connector 43">
                  <a:extLst>
                    <a:ext uri="{FF2B5EF4-FFF2-40B4-BE49-F238E27FC236}">
                      <a16:creationId xmlns:a16="http://schemas.microsoft.com/office/drawing/2014/main" id="{5C2CEF02-DA14-E14F-A653-2D665B2FC6CE}"/>
                    </a:ext>
                  </a:extLst>
                </p:cNvPr>
                <p:cNvCxnSpPr>
                  <a:cxnSpLocks/>
                  <a:stCxn id="32" idx="4"/>
                  <a:endCxn id="31" idx="0"/>
                </p:cNvCxnSpPr>
                <p:nvPr/>
              </p:nvCxnSpPr>
              <p:spPr>
                <a:xfrm flipH="1">
                  <a:off x="9762744" y="5685038"/>
                  <a:ext cx="1216152" cy="2011680"/>
                </a:xfrm>
                <a:prstGeom prst="line">
                  <a:avLst/>
                </a:prstGeom>
                <a:noFill/>
                <a:ln w="28575" cap="flat" cmpd="sng" algn="ctr">
                  <a:solidFill>
                    <a:sysClr val="windowText" lastClr="000000"/>
                  </a:solidFill>
                  <a:prstDash val="solid"/>
                  <a:miter lim="800000"/>
                </a:ln>
                <a:effectLst/>
              </p:spPr>
            </p:cxnSp>
            <p:cxnSp>
              <p:nvCxnSpPr>
                <p:cNvPr id="45" name="Straight Connector 44">
                  <a:extLst>
                    <a:ext uri="{FF2B5EF4-FFF2-40B4-BE49-F238E27FC236}">
                      <a16:creationId xmlns:a16="http://schemas.microsoft.com/office/drawing/2014/main" id="{523D51EB-8D03-F542-B84B-38050A52DA19}"/>
                    </a:ext>
                  </a:extLst>
                </p:cNvPr>
                <p:cNvCxnSpPr>
                  <a:cxnSpLocks/>
                  <a:stCxn id="33" idx="4"/>
                  <a:endCxn id="31" idx="0"/>
                </p:cNvCxnSpPr>
                <p:nvPr/>
              </p:nvCxnSpPr>
              <p:spPr>
                <a:xfrm flipH="1">
                  <a:off x="9762744" y="6504950"/>
                  <a:ext cx="1216152" cy="1191768"/>
                </a:xfrm>
                <a:prstGeom prst="line">
                  <a:avLst/>
                </a:prstGeom>
                <a:noFill/>
                <a:ln w="28575" cap="flat" cmpd="sng" algn="ctr">
                  <a:solidFill>
                    <a:sysClr val="windowText" lastClr="000000"/>
                  </a:solidFill>
                  <a:prstDash val="solid"/>
                  <a:miter lim="800000"/>
                </a:ln>
                <a:effectLst/>
              </p:spPr>
            </p:cxnSp>
            <p:cxnSp>
              <p:nvCxnSpPr>
                <p:cNvPr id="46" name="Straight Connector 45">
                  <a:extLst>
                    <a:ext uri="{FF2B5EF4-FFF2-40B4-BE49-F238E27FC236}">
                      <a16:creationId xmlns:a16="http://schemas.microsoft.com/office/drawing/2014/main" id="{EDB6C4A6-AF7C-E845-B999-BF3A62BBD5E9}"/>
                    </a:ext>
                  </a:extLst>
                </p:cNvPr>
                <p:cNvCxnSpPr>
                  <a:cxnSpLocks/>
                  <a:stCxn id="34" idx="4"/>
                  <a:endCxn id="31" idx="0"/>
                </p:cNvCxnSpPr>
                <p:nvPr/>
              </p:nvCxnSpPr>
              <p:spPr>
                <a:xfrm flipH="1">
                  <a:off x="9762744" y="7324862"/>
                  <a:ext cx="1216152" cy="371856"/>
                </a:xfrm>
                <a:prstGeom prst="line">
                  <a:avLst/>
                </a:prstGeom>
                <a:noFill/>
                <a:ln w="28575" cap="flat" cmpd="sng" algn="ctr">
                  <a:solidFill>
                    <a:sysClr val="windowText" lastClr="000000"/>
                  </a:solidFill>
                  <a:prstDash val="solid"/>
                  <a:miter lim="800000"/>
                </a:ln>
                <a:effectLst/>
              </p:spPr>
            </p:cxnSp>
            <p:sp>
              <p:nvSpPr>
                <p:cNvPr id="47" name="Oval 46">
                  <a:extLst>
                    <a:ext uri="{FF2B5EF4-FFF2-40B4-BE49-F238E27FC236}">
                      <a16:creationId xmlns:a16="http://schemas.microsoft.com/office/drawing/2014/main" id="{19F3D429-2D8C-B349-802C-AD28F8C3F9EB}"/>
                    </a:ext>
                  </a:extLst>
                </p:cNvPr>
                <p:cNvSpPr/>
                <p:nvPr/>
              </p:nvSpPr>
              <p:spPr>
                <a:xfrm rot="5400000">
                  <a:off x="7376160" y="5391478"/>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48" name="Oval 47">
                  <a:extLst>
                    <a:ext uri="{FF2B5EF4-FFF2-40B4-BE49-F238E27FC236}">
                      <a16:creationId xmlns:a16="http://schemas.microsoft.com/office/drawing/2014/main" id="{8D3B9FDE-1828-7E48-B4B0-63C25158CD7C}"/>
                    </a:ext>
                  </a:extLst>
                </p:cNvPr>
                <p:cNvSpPr/>
                <p:nvPr/>
              </p:nvSpPr>
              <p:spPr>
                <a:xfrm rot="5400000">
                  <a:off x="7376160" y="6211390"/>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49" name="Oval 48">
                  <a:extLst>
                    <a:ext uri="{FF2B5EF4-FFF2-40B4-BE49-F238E27FC236}">
                      <a16:creationId xmlns:a16="http://schemas.microsoft.com/office/drawing/2014/main" id="{B80DBFF9-9C92-0946-8C39-F6DB513B5C8F}"/>
                    </a:ext>
                  </a:extLst>
                </p:cNvPr>
                <p:cNvSpPr/>
                <p:nvPr/>
              </p:nvSpPr>
              <p:spPr>
                <a:xfrm rot="5400000">
                  <a:off x="7376160" y="7031302"/>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50" name="Straight Connector 49">
                  <a:extLst>
                    <a:ext uri="{FF2B5EF4-FFF2-40B4-BE49-F238E27FC236}">
                      <a16:creationId xmlns:a16="http://schemas.microsoft.com/office/drawing/2014/main" id="{8D0E6689-8E7D-BF42-84BF-64904B831F33}"/>
                    </a:ext>
                  </a:extLst>
                </p:cNvPr>
                <p:cNvCxnSpPr>
                  <a:cxnSpLocks/>
                  <a:stCxn id="47" idx="0"/>
                  <a:endCxn id="28" idx="4"/>
                </p:cNvCxnSpPr>
                <p:nvPr/>
              </p:nvCxnSpPr>
              <p:spPr>
                <a:xfrm flipV="1">
                  <a:off x="7961376" y="5236982"/>
                  <a:ext cx="1216152" cy="447104"/>
                </a:xfrm>
                <a:prstGeom prst="line">
                  <a:avLst/>
                </a:prstGeom>
                <a:noFill/>
                <a:ln w="28575" cap="flat" cmpd="sng" algn="ctr">
                  <a:solidFill>
                    <a:sysClr val="windowText" lastClr="000000"/>
                  </a:solidFill>
                  <a:prstDash val="solid"/>
                  <a:miter lim="800000"/>
                </a:ln>
                <a:effectLst/>
              </p:spPr>
            </p:cxnSp>
            <p:cxnSp>
              <p:nvCxnSpPr>
                <p:cNvPr id="51" name="Straight Connector 50">
                  <a:extLst>
                    <a:ext uri="{FF2B5EF4-FFF2-40B4-BE49-F238E27FC236}">
                      <a16:creationId xmlns:a16="http://schemas.microsoft.com/office/drawing/2014/main" id="{DE6B9901-9E4D-E84A-A484-7316AC3DB601}"/>
                    </a:ext>
                  </a:extLst>
                </p:cNvPr>
                <p:cNvCxnSpPr>
                  <a:cxnSpLocks/>
                  <a:stCxn id="47" idx="0"/>
                  <a:endCxn id="29" idx="4"/>
                </p:cNvCxnSpPr>
                <p:nvPr/>
              </p:nvCxnSpPr>
              <p:spPr>
                <a:xfrm>
                  <a:off x="7961376" y="5684086"/>
                  <a:ext cx="1216152" cy="372808"/>
                </a:xfrm>
                <a:prstGeom prst="line">
                  <a:avLst/>
                </a:prstGeom>
                <a:noFill/>
                <a:ln w="28575" cap="flat" cmpd="sng" algn="ctr">
                  <a:solidFill>
                    <a:sysClr val="windowText" lastClr="000000"/>
                  </a:solidFill>
                  <a:prstDash val="solid"/>
                  <a:miter lim="800000"/>
                </a:ln>
                <a:effectLst/>
              </p:spPr>
            </p:cxnSp>
            <p:cxnSp>
              <p:nvCxnSpPr>
                <p:cNvPr id="52" name="Straight Connector 51">
                  <a:extLst>
                    <a:ext uri="{FF2B5EF4-FFF2-40B4-BE49-F238E27FC236}">
                      <a16:creationId xmlns:a16="http://schemas.microsoft.com/office/drawing/2014/main" id="{A7533660-1E99-1D46-9931-1759D5C37932}"/>
                    </a:ext>
                  </a:extLst>
                </p:cNvPr>
                <p:cNvCxnSpPr>
                  <a:cxnSpLocks/>
                  <a:stCxn id="47" idx="0"/>
                  <a:endCxn id="30" idx="4"/>
                </p:cNvCxnSpPr>
                <p:nvPr/>
              </p:nvCxnSpPr>
              <p:spPr>
                <a:xfrm>
                  <a:off x="7961376" y="5684086"/>
                  <a:ext cx="1216152" cy="1192720"/>
                </a:xfrm>
                <a:prstGeom prst="line">
                  <a:avLst/>
                </a:prstGeom>
                <a:noFill/>
                <a:ln w="28575" cap="flat" cmpd="sng" algn="ctr">
                  <a:solidFill>
                    <a:sysClr val="windowText" lastClr="000000"/>
                  </a:solidFill>
                  <a:prstDash val="solid"/>
                  <a:miter lim="800000"/>
                </a:ln>
                <a:effectLst/>
              </p:spPr>
            </p:cxnSp>
            <p:cxnSp>
              <p:nvCxnSpPr>
                <p:cNvPr id="53" name="Straight Connector 52">
                  <a:extLst>
                    <a:ext uri="{FF2B5EF4-FFF2-40B4-BE49-F238E27FC236}">
                      <a16:creationId xmlns:a16="http://schemas.microsoft.com/office/drawing/2014/main" id="{41EFC949-47D2-CC43-AD54-C43C3C68298E}"/>
                    </a:ext>
                  </a:extLst>
                </p:cNvPr>
                <p:cNvCxnSpPr>
                  <a:cxnSpLocks/>
                  <a:stCxn id="48" idx="0"/>
                  <a:endCxn id="28" idx="4"/>
                </p:cNvCxnSpPr>
                <p:nvPr/>
              </p:nvCxnSpPr>
              <p:spPr>
                <a:xfrm flipV="1">
                  <a:off x="7961376" y="5236982"/>
                  <a:ext cx="1216152" cy="1267016"/>
                </a:xfrm>
                <a:prstGeom prst="line">
                  <a:avLst/>
                </a:prstGeom>
                <a:noFill/>
                <a:ln w="28575" cap="flat" cmpd="sng" algn="ctr">
                  <a:solidFill>
                    <a:sysClr val="windowText" lastClr="000000"/>
                  </a:solidFill>
                  <a:prstDash val="solid"/>
                  <a:miter lim="800000"/>
                </a:ln>
                <a:effectLst/>
              </p:spPr>
            </p:cxnSp>
            <p:cxnSp>
              <p:nvCxnSpPr>
                <p:cNvPr id="54" name="Straight Connector 53">
                  <a:extLst>
                    <a:ext uri="{FF2B5EF4-FFF2-40B4-BE49-F238E27FC236}">
                      <a16:creationId xmlns:a16="http://schemas.microsoft.com/office/drawing/2014/main" id="{FD7C666A-FEBC-134A-93C8-9D7CDF67931A}"/>
                    </a:ext>
                  </a:extLst>
                </p:cNvPr>
                <p:cNvCxnSpPr>
                  <a:cxnSpLocks/>
                  <a:stCxn id="48" idx="0"/>
                  <a:endCxn id="29" idx="4"/>
                </p:cNvCxnSpPr>
                <p:nvPr/>
              </p:nvCxnSpPr>
              <p:spPr>
                <a:xfrm flipV="1">
                  <a:off x="7961376" y="6056894"/>
                  <a:ext cx="1216152" cy="447104"/>
                </a:xfrm>
                <a:prstGeom prst="line">
                  <a:avLst/>
                </a:prstGeom>
                <a:noFill/>
                <a:ln w="28575" cap="flat" cmpd="sng" algn="ctr">
                  <a:solidFill>
                    <a:sysClr val="windowText" lastClr="000000"/>
                  </a:solidFill>
                  <a:prstDash val="solid"/>
                  <a:miter lim="800000"/>
                </a:ln>
                <a:effectLst/>
              </p:spPr>
            </p:cxnSp>
            <p:cxnSp>
              <p:nvCxnSpPr>
                <p:cNvPr id="55" name="Straight Connector 54">
                  <a:extLst>
                    <a:ext uri="{FF2B5EF4-FFF2-40B4-BE49-F238E27FC236}">
                      <a16:creationId xmlns:a16="http://schemas.microsoft.com/office/drawing/2014/main" id="{34578FCD-20B5-484D-8EC8-C543FE7AB504}"/>
                    </a:ext>
                  </a:extLst>
                </p:cNvPr>
                <p:cNvCxnSpPr>
                  <a:cxnSpLocks/>
                  <a:stCxn id="48" idx="0"/>
                  <a:endCxn id="30" idx="4"/>
                </p:cNvCxnSpPr>
                <p:nvPr/>
              </p:nvCxnSpPr>
              <p:spPr>
                <a:xfrm>
                  <a:off x="7961376" y="6503998"/>
                  <a:ext cx="1216152" cy="372808"/>
                </a:xfrm>
                <a:prstGeom prst="line">
                  <a:avLst/>
                </a:prstGeom>
                <a:noFill/>
                <a:ln w="28575" cap="flat" cmpd="sng" algn="ctr">
                  <a:solidFill>
                    <a:sysClr val="windowText" lastClr="000000"/>
                  </a:solidFill>
                  <a:prstDash val="solid"/>
                  <a:miter lim="800000"/>
                </a:ln>
                <a:effectLst/>
              </p:spPr>
            </p:cxnSp>
            <p:cxnSp>
              <p:nvCxnSpPr>
                <p:cNvPr id="56" name="Straight Connector 55">
                  <a:extLst>
                    <a:ext uri="{FF2B5EF4-FFF2-40B4-BE49-F238E27FC236}">
                      <a16:creationId xmlns:a16="http://schemas.microsoft.com/office/drawing/2014/main" id="{BEAC97D3-5A9E-0E47-A142-D72807296091}"/>
                    </a:ext>
                  </a:extLst>
                </p:cNvPr>
                <p:cNvCxnSpPr>
                  <a:cxnSpLocks/>
                  <a:stCxn id="48" idx="0"/>
                  <a:endCxn id="31" idx="4"/>
                </p:cNvCxnSpPr>
                <p:nvPr/>
              </p:nvCxnSpPr>
              <p:spPr>
                <a:xfrm>
                  <a:off x="7961376" y="6503998"/>
                  <a:ext cx="1216152" cy="1192720"/>
                </a:xfrm>
                <a:prstGeom prst="line">
                  <a:avLst/>
                </a:prstGeom>
                <a:noFill/>
                <a:ln w="28575" cap="flat"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C2E03281-7F3F-CC44-920E-3ADBA484D2D9}"/>
                    </a:ext>
                  </a:extLst>
                </p:cNvPr>
                <p:cNvCxnSpPr>
                  <a:cxnSpLocks/>
                  <a:stCxn id="49" idx="0"/>
                  <a:endCxn id="28" idx="4"/>
                </p:cNvCxnSpPr>
                <p:nvPr/>
              </p:nvCxnSpPr>
              <p:spPr>
                <a:xfrm flipV="1">
                  <a:off x="7961376" y="5236982"/>
                  <a:ext cx="1216152" cy="2086928"/>
                </a:xfrm>
                <a:prstGeom prst="line">
                  <a:avLst/>
                </a:prstGeom>
                <a:noFill/>
                <a:ln w="28575"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AEA13917-0D1B-464C-BEDB-299ECF926B28}"/>
                    </a:ext>
                  </a:extLst>
                </p:cNvPr>
                <p:cNvCxnSpPr>
                  <a:cxnSpLocks/>
                  <a:stCxn id="49" idx="0"/>
                  <a:endCxn id="29" idx="4"/>
                </p:cNvCxnSpPr>
                <p:nvPr/>
              </p:nvCxnSpPr>
              <p:spPr>
                <a:xfrm flipV="1">
                  <a:off x="7961376" y="6056894"/>
                  <a:ext cx="1216152" cy="1267016"/>
                </a:xfrm>
                <a:prstGeom prst="line">
                  <a:avLst/>
                </a:prstGeom>
                <a:noFill/>
                <a:ln w="28575"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F209ED10-1E30-4D46-AAC6-AD763BFC268B}"/>
                    </a:ext>
                  </a:extLst>
                </p:cNvPr>
                <p:cNvCxnSpPr>
                  <a:cxnSpLocks/>
                  <a:stCxn id="49" idx="0"/>
                  <a:endCxn id="30" idx="4"/>
                </p:cNvCxnSpPr>
                <p:nvPr/>
              </p:nvCxnSpPr>
              <p:spPr>
                <a:xfrm flipV="1">
                  <a:off x="7961376" y="6876806"/>
                  <a:ext cx="1216152" cy="447104"/>
                </a:xfrm>
                <a:prstGeom prst="line">
                  <a:avLst/>
                </a:prstGeom>
                <a:noFill/>
                <a:ln w="28575" cap="flat" cmpd="sng" algn="ctr">
                  <a:solidFill>
                    <a:sysClr val="windowText" lastClr="000000"/>
                  </a:solidFill>
                  <a:prstDash val="solid"/>
                  <a:miter lim="800000"/>
                </a:ln>
                <a:effectLst/>
              </p:spPr>
            </p:cxnSp>
            <p:cxnSp>
              <p:nvCxnSpPr>
                <p:cNvPr id="60" name="Straight Connector 59">
                  <a:extLst>
                    <a:ext uri="{FF2B5EF4-FFF2-40B4-BE49-F238E27FC236}">
                      <a16:creationId xmlns:a16="http://schemas.microsoft.com/office/drawing/2014/main" id="{3B819D05-007C-3D45-A7CF-1E5444EE074A}"/>
                    </a:ext>
                  </a:extLst>
                </p:cNvPr>
                <p:cNvCxnSpPr>
                  <a:cxnSpLocks/>
                  <a:stCxn id="49" idx="0"/>
                  <a:endCxn id="31" idx="4"/>
                </p:cNvCxnSpPr>
                <p:nvPr/>
              </p:nvCxnSpPr>
              <p:spPr>
                <a:xfrm>
                  <a:off x="7961376" y="7323910"/>
                  <a:ext cx="1216152" cy="372808"/>
                </a:xfrm>
                <a:prstGeom prst="line">
                  <a:avLst/>
                </a:prstGeom>
                <a:noFill/>
                <a:ln w="28575" cap="flat" cmpd="sng" algn="ctr">
                  <a:solidFill>
                    <a:sysClr val="windowText" lastClr="000000"/>
                  </a:solidFill>
                  <a:prstDash val="solid"/>
                  <a:miter lim="800000"/>
                </a:ln>
                <a:effectLst/>
              </p:spPr>
            </p:cxnSp>
            <p:cxnSp>
              <p:nvCxnSpPr>
                <p:cNvPr id="61" name="Straight Connector 60">
                  <a:extLst>
                    <a:ext uri="{FF2B5EF4-FFF2-40B4-BE49-F238E27FC236}">
                      <a16:creationId xmlns:a16="http://schemas.microsoft.com/office/drawing/2014/main" id="{8DAF3F04-469D-6240-968D-6F5B629B9D83}"/>
                    </a:ext>
                  </a:extLst>
                </p:cNvPr>
                <p:cNvCxnSpPr>
                  <a:cxnSpLocks/>
                  <a:stCxn id="47" idx="0"/>
                  <a:endCxn id="31" idx="4"/>
                </p:cNvCxnSpPr>
                <p:nvPr/>
              </p:nvCxnSpPr>
              <p:spPr>
                <a:xfrm>
                  <a:off x="7961376" y="5684086"/>
                  <a:ext cx="1216152" cy="2012632"/>
                </a:xfrm>
                <a:prstGeom prst="line">
                  <a:avLst/>
                </a:prstGeom>
                <a:noFill/>
                <a:ln w="28575"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CF11C1A6-65BA-2C48-A6E9-282B43374CE1}"/>
                      </a:ext>
                    </a:extLst>
                  </p:cNvPr>
                  <p:cNvSpPr/>
                  <p:nvPr/>
                </p:nvSpPr>
                <p:spPr>
                  <a:xfrm>
                    <a:off x="13335022" y="3678772"/>
                    <a:ext cx="523685" cy="496113"/>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27" name="Rectangle 26">
                    <a:extLst>
                      <a:ext uri="{FF2B5EF4-FFF2-40B4-BE49-F238E27FC236}">
                        <a16:creationId xmlns:a16="http://schemas.microsoft.com/office/drawing/2014/main" id="{CF11C1A6-65BA-2C48-A6E9-282B43374CE1}"/>
                      </a:ext>
                    </a:extLst>
                  </p:cNvPr>
                  <p:cNvSpPr>
                    <a:spLocks noRot="1" noChangeAspect="1" noMove="1" noResize="1" noEditPoints="1" noAdjustHandles="1" noChangeArrowheads="1" noChangeShapeType="1" noTextEdit="1"/>
                  </p:cNvSpPr>
                  <p:nvPr/>
                </p:nvSpPr>
                <p:spPr>
                  <a:xfrm>
                    <a:off x="13335022" y="3678772"/>
                    <a:ext cx="523685" cy="496113"/>
                  </a:xfrm>
                  <a:prstGeom prst="rect">
                    <a:avLst/>
                  </a:prstGeom>
                  <a:blipFill>
                    <a:blip r:embed="rId3"/>
                    <a:stretch>
                      <a:fillRect/>
                    </a:stretch>
                  </a:blipFill>
                </p:spPr>
                <p:txBody>
                  <a:bodyPr/>
                  <a:lstStyle/>
                  <a:p>
                    <a:r>
                      <a:rPr lang="en-DE">
                        <a:noFill/>
                      </a:rPr>
                      <a:t> </a:t>
                    </a:r>
                  </a:p>
                </p:txBody>
              </p:sp>
            </mc:Fallback>
          </mc:AlternateContent>
        </p:grpSp>
        <p:sp>
          <p:nvSpPr>
            <p:cNvPr id="22" name="Rectangle 21">
              <a:extLst>
                <a:ext uri="{FF2B5EF4-FFF2-40B4-BE49-F238E27FC236}">
                  <a16:creationId xmlns:a16="http://schemas.microsoft.com/office/drawing/2014/main" id="{C52B9694-E649-3945-BF6C-C49ECD7F6FD4}"/>
                </a:ext>
              </a:extLst>
            </p:cNvPr>
            <p:cNvSpPr/>
            <p:nvPr/>
          </p:nvSpPr>
          <p:spPr>
            <a:xfrm>
              <a:off x="6582374" y="6314835"/>
              <a:ext cx="3575340" cy="815364"/>
            </a:xfrm>
            <a:prstGeom prst="rect">
              <a:avLst/>
            </a:prstGeom>
          </p:spPr>
          <p:txBody>
            <a:bodyPr wrap="none">
              <a:spAutoFit/>
            </a:bodyPr>
            <a:lstStyle/>
            <a:p>
              <a:pPr algn="ctr"/>
              <a:r>
                <a:rPr lang="en-DE" b="1" dirty="0">
                  <a:latin typeface="Arial" panose="020B0604020202020204" pitchFamily="34" charset="0"/>
                  <a:cs typeface="Arial" panose="020B0604020202020204" pitchFamily="34" charset="0"/>
                </a:rPr>
                <a:t>Original Model</a:t>
              </a:r>
            </a:p>
          </p:txBody>
        </p:sp>
      </p:grpSp>
      <p:grpSp>
        <p:nvGrpSpPr>
          <p:cNvPr id="62" name="Group 61">
            <a:extLst>
              <a:ext uri="{FF2B5EF4-FFF2-40B4-BE49-F238E27FC236}">
                <a16:creationId xmlns:a16="http://schemas.microsoft.com/office/drawing/2014/main" id="{7F24FFF3-1D1A-634F-B5F1-8EEB4077A5E2}"/>
              </a:ext>
            </a:extLst>
          </p:cNvPr>
          <p:cNvGrpSpPr/>
          <p:nvPr/>
        </p:nvGrpSpPr>
        <p:grpSpPr>
          <a:xfrm>
            <a:off x="2995580" y="3697046"/>
            <a:ext cx="2339708" cy="1556654"/>
            <a:chOff x="6050192" y="6719786"/>
            <a:chExt cx="4679416" cy="3900627"/>
          </a:xfrm>
        </p:grpSpPr>
        <p:grpSp>
          <p:nvGrpSpPr>
            <p:cNvPr id="63" name="Group 62">
              <a:extLst>
                <a:ext uri="{FF2B5EF4-FFF2-40B4-BE49-F238E27FC236}">
                  <a16:creationId xmlns:a16="http://schemas.microsoft.com/office/drawing/2014/main" id="{7219843D-4AA9-1240-B296-3D546C4DA9F8}"/>
                </a:ext>
              </a:extLst>
            </p:cNvPr>
            <p:cNvGrpSpPr/>
            <p:nvPr/>
          </p:nvGrpSpPr>
          <p:grpSpPr>
            <a:xfrm>
              <a:off x="6050192" y="6719786"/>
              <a:ext cx="4679416" cy="2942321"/>
              <a:chOff x="10429043" y="3671232"/>
              <a:chExt cx="4047639" cy="2387032"/>
            </a:xfrm>
          </p:grpSpPr>
          <p:sp>
            <p:nvSpPr>
              <p:cNvPr id="65" name="Rounded Rectangle 64">
                <a:extLst>
                  <a:ext uri="{FF2B5EF4-FFF2-40B4-BE49-F238E27FC236}">
                    <a16:creationId xmlns:a16="http://schemas.microsoft.com/office/drawing/2014/main" id="{5F126343-2EF0-924A-AC3A-1766BEDEB853}"/>
                  </a:ext>
                </a:extLst>
              </p:cNvPr>
              <p:cNvSpPr/>
              <p:nvPr/>
            </p:nvSpPr>
            <p:spPr>
              <a:xfrm>
                <a:off x="10429043" y="3808981"/>
                <a:ext cx="4047639" cy="224928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DE" sz="2000" dirty="0"/>
              </a:p>
            </p:txBody>
          </p:sp>
          <p:sp>
            <p:nvSpPr>
              <p:cNvPr id="66" name="Rectangle: Rounded Corners 46">
                <a:extLst>
                  <a:ext uri="{FF2B5EF4-FFF2-40B4-BE49-F238E27FC236}">
                    <a16:creationId xmlns:a16="http://schemas.microsoft.com/office/drawing/2014/main" id="{88EA30A3-0876-6348-8A43-454032984635}"/>
                  </a:ext>
                </a:extLst>
              </p:cNvPr>
              <p:cNvSpPr/>
              <p:nvPr/>
            </p:nvSpPr>
            <p:spPr>
              <a:xfrm>
                <a:off x="13240979" y="4198722"/>
                <a:ext cx="570247" cy="1719941"/>
              </a:xfrm>
              <a:prstGeom prst="roundRect">
                <a:avLst/>
              </a:prstGeom>
              <a:solidFill>
                <a:srgbClr val="E7E6E6"/>
              </a:solidFill>
              <a:ln w="3810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67" name="Group 66">
                <a:extLst>
                  <a:ext uri="{FF2B5EF4-FFF2-40B4-BE49-F238E27FC236}">
                    <a16:creationId xmlns:a16="http://schemas.microsoft.com/office/drawing/2014/main" id="{2C8CF53A-1EC3-8A47-A8BB-351597F45F39}"/>
                  </a:ext>
                </a:extLst>
              </p:cNvPr>
              <p:cNvGrpSpPr/>
              <p:nvPr/>
            </p:nvGrpSpPr>
            <p:grpSpPr>
              <a:xfrm>
                <a:off x="11200079" y="4102646"/>
                <a:ext cx="2500749" cy="1818230"/>
                <a:chOff x="7376160" y="4944374"/>
                <a:chExt cx="4187952" cy="3044952"/>
              </a:xfrm>
            </p:grpSpPr>
            <p:sp>
              <p:nvSpPr>
                <p:cNvPr id="70" name="Oval 69">
                  <a:extLst>
                    <a:ext uri="{FF2B5EF4-FFF2-40B4-BE49-F238E27FC236}">
                      <a16:creationId xmlns:a16="http://schemas.microsoft.com/office/drawing/2014/main" id="{7A57669D-E5C2-E14F-9160-23B6AE537A82}"/>
                    </a:ext>
                  </a:extLst>
                </p:cNvPr>
                <p:cNvSpPr/>
                <p:nvPr/>
              </p:nvSpPr>
              <p:spPr>
                <a:xfrm rot="5400000">
                  <a:off x="9177528" y="4944374"/>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1" name="Oval 70">
                  <a:extLst>
                    <a:ext uri="{FF2B5EF4-FFF2-40B4-BE49-F238E27FC236}">
                      <a16:creationId xmlns:a16="http://schemas.microsoft.com/office/drawing/2014/main" id="{52959E0E-D008-784B-938D-3912A12A903A}"/>
                    </a:ext>
                  </a:extLst>
                </p:cNvPr>
                <p:cNvSpPr/>
                <p:nvPr/>
              </p:nvSpPr>
              <p:spPr>
                <a:xfrm rot="5400000">
                  <a:off x="9177528" y="5764286"/>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2" name="Oval 71">
                  <a:extLst>
                    <a:ext uri="{FF2B5EF4-FFF2-40B4-BE49-F238E27FC236}">
                      <a16:creationId xmlns:a16="http://schemas.microsoft.com/office/drawing/2014/main" id="{60328A42-EEC7-DB4A-A3CF-AB4CA62F7CCB}"/>
                    </a:ext>
                  </a:extLst>
                </p:cNvPr>
                <p:cNvSpPr/>
                <p:nvPr/>
              </p:nvSpPr>
              <p:spPr>
                <a:xfrm rot="5400000">
                  <a:off x="9177528" y="6584198"/>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3" name="Oval 72">
                  <a:extLst>
                    <a:ext uri="{FF2B5EF4-FFF2-40B4-BE49-F238E27FC236}">
                      <a16:creationId xmlns:a16="http://schemas.microsoft.com/office/drawing/2014/main" id="{4A62D5F4-04E6-9048-BC20-BC35CC9B92A1}"/>
                    </a:ext>
                  </a:extLst>
                </p:cNvPr>
                <p:cNvSpPr/>
                <p:nvPr/>
              </p:nvSpPr>
              <p:spPr>
                <a:xfrm rot="5400000">
                  <a:off x="9177528" y="7404110"/>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4" name="Oval 73">
                  <a:extLst>
                    <a:ext uri="{FF2B5EF4-FFF2-40B4-BE49-F238E27FC236}">
                      <a16:creationId xmlns:a16="http://schemas.microsoft.com/office/drawing/2014/main" id="{D1471404-8032-F243-9B7C-4795189079B7}"/>
                    </a:ext>
                  </a:extLst>
                </p:cNvPr>
                <p:cNvSpPr/>
                <p:nvPr/>
              </p:nvSpPr>
              <p:spPr>
                <a:xfrm rot="5400000">
                  <a:off x="10978896" y="5392430"/>
                  <a:ext cx="585216" cy="585216"/>
                </a:xfrm>
                <a:prstGeom prst="ellipse">
                  <a:avLst/>
                </a:prstGeom>
                <a:solidFill>
                  <a:schemeClr val="accent3">
                    <a:lumMod val="60000"/>
                    <a:lumOff val="40000"/>
                  </a:scheme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75" name="Oval 74">
                  <a:extLst>
                    <a:ext uri="{FF2B5EF4-FFF2-40B4-BE49-F238E27FC236}">
                      <a16:creationId xmlns:a16="http://schemas.microsoft.com/office/drawing/2014/main" id="{73C15BE2-0AE3-DD49-902D-CA331514B43F}"/>
                    </a:ext>
                  </a:extLst>
                </p:cNvPr>
                <p:cNvSpPr/>
                <p:nvPr/>
              </p:nvSpPr>
              <p:spPr>
                <a:xfrm rot="5400000">
                  <a:off x="10978896" y="6212342"/>
                  <a:ext cx="585216" cy="585216"/>
                </a:xfrm>
                <a:prstGeom prst="ellipse">
                  <a:avLst/>
                </a:prstGeom>
                <a:solidFill>
                  <a:schemeClr val="accent3">
                    <a:lumMod val="60000"/>
                    <a:lumOff val="40000"/>
                  </a:scheme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6" name="Oval 75">
                  <a:extLst>
                    <a:ext uri="{FF2B5EF4-FFF2-40B4-BE49-F238E27FC236}">
                      <a16:creationId xmlns:a16="http://schemas.microsoft.com/office/drawing/2014/main" id="{4BE71873-E9DC-344B-A3EF-BB8E8BE6AA9B}"/>
                    </a:ext>
                  </a:extLst>
                </p:cNvPr>
                <p:cNvSpPr/>
                <p:nvPr/>
              </p:nvSpPr>
              <p:spPr>
                <a:xfrm rot="5400000">
                  <a:off x="10978896" y="7032254"/>
                  <a:ext cx="585216" cy="585216"/>
                </a:xfrm>
                <a:prstGeom prst="ellipse">
                  <a:avLst/>
                </a:prstGeom>
                <a:solidFill>
                  <a:schemeClr val="accent3">
                    <a:lumMod val="60000"/>
                    <a:lumOff val="40000"/>
                  </a:scheme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77" name="Straight Connector 76">
                  <a:extLst>
                    <a:ext uri="{FF2B5EF4-FFF2-40B4-BE49-F238E27FC236}">
                      <a16:creationId xmlns:a16="http://schemas.microsoft.com/office/drawing/2014/main" id="{BE7B8225-B040-B14D-B1BF-12E94BD1508A}"/>
                    </a:ext>
                  </a:extLst>
                </p:cNvPr>
                <p:cNvCxnSpPr>
                  <a:cxnSpLocks/>
                  <a:stCxn id="70" idx="0"/>
                  <a:endCxn id="74" idx="4"/>
                </p:cNvCxnSpPr>
                <p:nvPr/>
              </p:nvCxnSpPr>
              <p:spPr>
                <a:xfrm>
                  <a:off x="9762744" y="5236982"/>
                  <a:ext cx="1216152" cy="448056"/>
                </a:xfrm>
                <a:prstGeom prst="line">
                  <a:avLst/>
                </a:prstGeom>
                <a:noFill/>
                <a:ln w="28575" cap="flat" cmpd="sng" algn="ctr">
                  <a:solidFill>
                    <a:sysClr val="windowText" lastClr="000000"/>
                  </a:solidFill>
                  <a:prstDash val="solid"/>
                  <a:miter lim="800000"/>
                </a:ln>
                <a:effectLst/>
              </p:spPr>
            </p:cxnSp>
            <p:cxnSp>
              <p:nvCxnSpPr>
                <p:cNvPr id="78" name="Straight Connector 77">
                  <a:extLst>
                    <a:ext uri="{FF2B5EF4-FFF2-40B4-BE49-F238E27FC236}">
                      <a16:creationId xmlns:a16="http://schemas.microsoft.com/office/drawing/2014/main" id="{ECEB70B4-8828-3143-B351-D53B258508B2}"/>
                    </a:ext>
                  </a:extLst>
                </p:cNvPr>
                <p:cNvCxnSpPr>
                  <a:cxnSpLocks/>
                  <a:stCxn id="71" idx="0"/>
                  <a:endCxn id="74" idx="4"/>
                </p:cNvCxnSpPr>
                <p:nvPr/>
              </p:nvCxnSpPr>
              <p:spPr>
                <a:xfrm flipV="1">
                  <a:off x="9762744" y="5685038"/>
                  <a:ext cx="1216152" cy="371856"/>
                </a:xfrm>
                <a:prstGeom prst="line">
                  <a:avLst/>
                </a:prstGeom>
                <a:noFill/>
                <a:ln w="28575" cap="flat" cmpd="sng" algn="ctr">
                  <a:solidFill>
                    <a:sysClr val="windowText" lastClr="000000"/>
                  </a:solidFill>
                  <a:prstDash val="solid"/>
                  <a:miter lim="800000"/>
                </a:ln>
                <a:effectLst/>
              </p:spPr>
            </p:cxnSp>
            <p:cxnSp>
              <p:nvCxnSpPr>
                <p:cNvPr id="79" name="Straight Connector 78">
                  <a:extLst>
                    <a:ext uri="{FF2B5EF4-FFF2-40B4-BE49-F238E27FC236}">
                      <a16:creationId xmlns:a16="http://schemas.microsoft.com/office/drawing/2014/main" id="{AC4D3440-A3DB-EC4F-8F04-BF0957A4DFF9}"/>
                    </a:ext>
                  </a:extLst>
                </p:cNvPr>
                <p:cNvCxnSpPr>
                  <a:cxnSpLocks/>
                  <a:stCxn id="71" idx="0"/>
                  <a:endCxn id="75" idx="4"/>
                </p:cNvCxnSpPr>
                <p:nvPr/>
              </p:nvCxnSpPr>
              <p:spPr>
                <a:xfrm>
                  <a:off x="9762744" y="6056894"/>
                  <a:ext cx="1216152" cy="448056"/>
                </a:xfrm>
                <a:prstGeom prst="line">
                  <a:avLst/>
                </a:prstGeom>
                <a:noFill/>
                <a:ln w="28575" cap="flat" cmpd="sng" algn="ctr">
                  <a:solidFill>
                    <a:sysClr val="windowText" lastClr="000000"/>
                  </a:solidFill>
                  <a:prstDash val="solid"/>
                  <a:miter lim="800000"/>
                </a:ln>
                <a:effectLst/>
              </p:spPr>
            </p:cxnSp>
            <p:cxnSp>
              <p:nvCxnSpPr>
                <p:cNvPr id="80" name="Straight Connector 79">
                  <a:extLst>
                    <a:ext uri="{FF2B5EF4-FFF2-40B4-BE49-F238E27FC236}">
                      <a16:creationId xmlns:a16="http://schemas.microsoft.com/office/drawing/2014/main" id="{A8B5CB2B-7FAF-0E4B-884C-380D204A2B8F}"/>
                    </a:ext>
                  </a:extLst>
                </p:cNvPr>
                <p:cNvCxnSpPr>
                  <a:cxnSpLocks/>
                  <a:stCxn id="70" idx="0"/>
                  <a:endCxn id="75" idx="4"/>
                </p:cNvCxnSpPr>
                <p:nvPr/>
              </p:nvCxnSpPr>
              <p:spPr>
                <a:xfrm>
                  <a:off x="9762744" y="5236982"/>
                  <a:ext cx="1216152" cy="1267968"/>
                </a:xfrm>
                <a:prstGeom prst="line">
                  <a:avLst/>
                </a:prstGeom>
                <a:noFill/>
                <a:ln w="28575"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219569DB-63D4-0143-B6D9-8CC5127A5876}"/>
                    </a:ext>
                  </a:extLst>
                </p:cNvPr>
                <p:cNvCxnSpPr>
                  <a:cxnSpLocks/>
                  <a:stCxn id="70" idx="0"/>
                  <a:endCxn id="76" idx="4"/>
                </p:cNvCxnSpPr>
                <p:nvPr/>
              </p:nvCxnSpPr>
              <p:spPr>
                <a:xfrm>
                  <a:off x="9762744" y="5236982"/>
                  <a:ext cx="1216152" cy="2087880"/>
                </a:xfrm>
                <a:prstGeom prst="line">
                  <a:avLst/>
                </a:prstGeom>
                <a:noFill/>
                <a:ln w="28575" cap="flat" cmpd="sng" algn="ctr">
                  <a:solidFill>
                    <a:sysClr val="windowText" lastClr="000000"/>
                  </a:solidFill>
                  <a:prstDash val="solid"/>
                  <a:miter lim="800000"/>
                </a:ln>
                <a:effectLst/>
              </p:spPr>
            </p:cxnSp>
            <p:cxnSp>
              <p:nvCxnSpPr>
                <p:cNvPr id="82" name="Straight Connector 81">
                  <a:extLst>
                    <a:ext uri="{FF2B5EF4-FFF2-40B4-BE49-F238E27FC236}">
                      <a16:creationId xmlns:a16="http://schemas.microsoft.com/office/drawing/2014/main" id="{E7D94B6E-48FD-7040-93D3-7E930BC57A4D}"/>
                    </a:ext>
                  </a:extLst>
                </p:cNvPr>
                <p:cNvCxnSpPr>
                  <a:cxnSpLocks/>
                  <a:stCxn id="74" idx="4"/>
                  <a:endCxn id="72" idx="0"/>
                </p:cNvCxnSpPr>
                <p:nvPr/>
              </p:nvCxnSpPr>
              <p:spPr>
                <a:xfrm flipH="1">
                  <a:off x="9762744" y="5685038"/>
                  <a:ext cx="1216152" cy="1191768"/>
                </a:xfrm>
                <a:prstGeom prst="line">
                  <a:avLst/>
                </a:prstGeom>
                <a:noFill/>
                <a:ln w="28575" cap="flat" cmpd="sng" algn="ctr">
                  <a:solidFill>
                    <a:sysClr val="windowText" lastClr="000000"/>
                  </a:solidFill>
                  <a:prstDash val="solid"/>
                  <a:miter lim="800000"/>
                </a:ln>
                <a:effectLst/>
              </p:spPr>
            </p:cxnSp>
            <p:cxnSp>
              <p:nvCxnSpPr>
                <p:cNvPr id="83" name="Straight Connector 82">
                  <a:extLst>
                    <a:ext uri="{FF2B5EF4-FFF2-40B4-BE49-F238E27FC236}">
                      <a16:creationId xmlns:a16="http://schemas.microsoft.com/office/drawing/2014/main" id="{8D6A3961-F701-0A48-A424-6884BB1D4CEA}"/>
                    </a:ext>
                  </a:extLst>
                </p:cNvPr>
                <p:cNvCxnSpPr>
                  <a:cxnSpLocks/>
                  <a:stCxn id="72" idx="0"/>
                  <a:endCxn id="75" idx="4"/>
                </p:cNvCxnSpPr>
                <p:nvPr/>
              </p:nvCxnSpPr>
              <p:spPr>
                <a:xfrm flipV="1">
                  <a:off x="9762744" y="6504950"/>
                  <a:ext cx="1216152" cy="371856"/>
                </a:xfrm>
                <a:prstGeom prst="line">
                  <a:avLst/>
                </a:prstGeom>
                <a:noFill/>
                <a:ln w="28575" cap="flat" cmpd="sng" algn="ctr">
                  <a:solidFill>
                    <a:sysClr val="windowText" lastClr="000000"/>
                  </a:solidFill>
                  <a:prstDash val="solid"/>
                  <a:miter lim="800000"/>
                </a:ln>
                <a:effectLst/>
              </p:spPr>
            </p:cxnSp>
            <p:cxnSp>
              <p:nvCxnSpPr>
                <p:cNvPr id="84" name="Straight Connector 83">
                  <a:extLst>
                    <a:ext uri="{FF2B5EF4-FFF2-40B4-BE49-F238E27FC236}">
                      <a16:creationId xmlns:a16="http://schemas.microsoft.com/office/drawing/2014/main" id="{39DDCE90-9064-AF45-8AC6-D47477232ED5}"/>
                    </a:ext>
                  </a:extLst>
                </p:cNvPr>
                <p:cNvCxnSpPr>
                  <a:cxnSpLocks/>
                  <a:stCxn id="71" idx="0"/>
                  <a:endCxn id="76" idx="4"/>
                </p:cNvCxnSpPr>
                <p:nvPr/>
              </p:nvCxnSpPr>
              <p:spPr>
                <a:xfrm>
                  <a:off x="9762744" y="6056894"/>
                  <a:ext cx="1216152" cy="1267968"/>
                </a:xfrm>
                <a:prstGeom prst="line">
                  <a:avLst/>
                </a:prstGeom>
                <a:noFill/>
                <a:ln w="28575" cap="flat" cmpd="sng" algn="ctr">
                  <a:solidFill>
                    <a:sysClr val="windowText" lastClr="000000"/>
                  </a:solidFill>
                  <a:prstDash val="solid"/>
                  <a:miter lim="800000"/>
                </a:ln>
                <a:effectLst/>
              </p:spPr>
            </p:cxnSp>
            <p:cxnSp>
              <p:nvCxnSpPr>
                <p:cNvPr id="85" name="Straight Connector 84">
                  <a:extLst>
                    <a:ext uri="{FF2B5EF4-FFF2-40B4-BE49-F238E27FC236}">
                      <a16:creationId xmlns:a16="http://schemas.microsoft.com/office/drawing/2014/main" id="{10EA0F8C-0448-334B-87E7-E7C21F3DDF1F}"/>
                    </a:ext>
                  </a:extLst>
                </p:cNvPr>
                <p:cNvCxnSpPr>
                  <a:cxnSpLocks/>
                  <a:stCxn id="76" idx="4"/>
                  <a:endCxn id="72" idx="0"/>
                </p:cNvCxnSpPr>
                <p:nvPr/>
              </p:nvCxnSpPr>
              <p:spPr>
                <a:xfrm flipH="1" flipV="1">
                  <a:off x="9762744" y="6876806"/>
                  <a:ext cx="1216152" cy="448056"/>
                </a:xfrm>
                <a:prstGeom prst="line">
                  <a:avLst/>
                </a:prstGeom>
                <a:noFill/>
                <a:ln w="28575" cap="flat" cmpd="sng" algn="ctr">
                  <a:solidFill>
                    <a:sysClr val="windowText" lastClr="000000"/>
                  </a:solidFill>
                  <a:prstDash val="solid"/>
                  <a:miter lim="800000"/>
                </a:ln>
                <a:effectLst/>
              </p:spPr>
            </p:cxnSp>
            <p:cxnSp>
              <p:nvCxnSpPr>
                <p:cNvPr id="86" name="Straight Connector 85">
                  <a:extLst>
                    <a:ext uri="{FF2B5EF4-FFF2-40B4-BE49-F238E27FC236}">
                      <a16:creationId xmlns:a16="http://schemas.microsoft.com/office/drawing/2014/main" id="{D0BA823E-F3A5-DC41-A4D6-75FB32D1885B}"/>
                    </a:ext>
                  </a:extLst>
                </p:cNvPr>
                <p:cNvCxnSpPr>
                  <a:cxnSpLocks/>
                  <a:stCxn id="74" idx="4"/>
                  <a:endCxn id="73" idx="0"/>
                </p:cNvCxnSpPr>
                <p:nvPr/>
              </p:nvCxnSpPr>
              <p:spPr>
                <a:xfrm flipH="1">
                  <a:off x="9762744" y="5685038"/>
                  <a:ext cx="1216152" cy="2011680"/>
                </a:xfrm>
                <a:prstGeom prst="line">
                  <a:avLst/>
                </a:prstGeom>
                <a:noFill/>
                <a:ln w="28575" cap="flat" cmpd="sng" algn="ctr">
                  <a:solidFill>
                    <a:sysClr val="windowText" lastClr="000000"/>
                  </a:solidFill>
                  <a:prstDash val="solid"/>
                  <a:miter lim="800000"/>
                </a:ln>
                <a:effectLst/>
              </p:spPr>
            </p:cxnSp>
            <p:cxnSp>
              <p:nvCxnSpPr>
                <p:cNvPr id="87" name="Straight Connector 86">
                  <a:extLst>
                    <a:ext uri="{FF2B5EF4-FFF2-40B4-BE49-F238E27FC236}">
                      <a16:creationId xmlns:a16="http://schemas.microsoft.com/office/drawing/2014/main" id="{F0253C6D-13B3-1946-9952-79E5FB542CEE}"/>
                    </a:ext>
                  </a:extLst>
                </p:cNvPr>
                <p:cNvCxnSpPr>
                  <a:cxnSpLocks/>
                  <a:stCxn id="75" idx="4"/>
                  <a:endCxn id="73" idx="0"/>
                </p:cNvCxnSpPr>
                <p:nvPr/>
              </p:nvCxnSpPr>
              <p:spPr>
                <a:xfrm flipH="1">
                  <a:off x="9762744" y="6504950"/>
                  <a:ext cx="1216152" cy="1191768"/>
                </a:xfrm>
                <a:prstGeom prst="line">
                  <a:avLst/>
                </a:prstGeom>
                <a:noFill/>
                <a:ln w="28575" cap="flat" cmpd="sng" algn="ctr">
                  <a:solidFill>
                    <a:sysClr val="windowText" lastClr="000000"/>
                  </a:solidFill>
                  <a:prstDash val="solid"/>
                  <a:miter lim="800000"/>
                </a:ln>
                <a:effectLst/>
              </p:spPr>
            </p:cxnSp>
            <p:cxnSp>
              <p:nvCxnSpPr>
                <p:cNvPr id="88" name="Straight Connector 87">
                  <a:extLst>
                    <a:ext uri="{FF2B5EF4-FFF2-40B4-BE49-F238E27FC236}">
                      <a16:creationId xmlns:a16="http://schemas.microsoft.com/office/drawing/2014/main" id="{C0DE9551-2EF7-5849-B7C7-88BB6C9FCFCD}"/>
                    </a:ext>
                  </a:extLst>
                </p:cNvPr>
                <p:cNvCxnSpPr>
                  <a:cxnSpLocks/>
                  <a:stCxn id="76" idx="4"/>
                  <a:endCxn id="73" idx="0"/>
                </p:cNvCxnSpPr>
                <p:nvPr/>
              </p:nvCxnSpPr>
              <p:spPr>
                <a:xfrm flipH="1">
                  <a:off x="9762744" y="7324862"/>
                  <a:ext cx="1216152" cy="371856"/>
                </a:xfrm>
                <a:prstGeom prst="line">
                  <a:avLst/>
                </a:prstGeom>
                <a:noFill/>
                <a:ln w="28575" cap="flat" cmpd="sng" algn="ctr">
                  <a:solidFill>
                    <a:sysClr val="windowText" lastClr="000000"/>
                  </a:solidFill>
                  <a:prstDash val="solid"/>
                  <a:miter lim="800000"/>
                </a:ln>
                <a:effectLst/>
              </p:spPr>
            </p:cxnSp>
            <p:sp>
              <p:nvSpPr>
                <p:cNvPr id="89" name="Oval 88">
                  <a:extLst>
                    <a:ext uri="{FF2B5EF4-FFF2-40B4-BE49-F238E27FC236}">
                      <a16:creationId xmlns:a16="http://schemas.microsoft.com/office/drawing/2014/main" id="{B86069F0-9AFB-534F-80A2-69FD00AD8EE4}"/>
                    </a:ext>
                  </a:extLst>
                </p:cNvPr>
                <p:cNvSpPr/>
                <p:nvPr/>
              </p:nvSpPr>
              <p:spPr>
                <a:xfrm rot="5400000">
                  <a:off x="7376160" y="5391478"/>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90" name="Oval 89">
                  <a:extLst>
                    <a:ext uri="{FF2B5EF4-FFF2-40B4-BE49-F238E27FC236}">
                      <a16:creationId xmlns:a16="http://schemas.microsoft.com/office/drawing/2014/main" id="{495B200D-32F3-A14C-A751-D90D7A45EE62}"/>
                    </a:ext>
                  </a:extLst>
                </p:cNvPr>
                <p:cNvSpPr/>
                <p:nvPr/>
              </p:nvSpPr>
              <p:spPr>
                <a:xfrm rot="5400000">
                  <a:off x="7376160" y="6211390"/>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91" name="Oval 90">
                  <a:extLst>
                    <a:ext uri="{FF2B5EF4-FFF2-40B4-BE49-F238E27FC236}">
                      <a16:creationId xmlns:a16="http://schemas.microsoft.com/office/drawing/2014/main" id="{1E66FD76-7E06-4142-BF28-DED66B9D3F06}"/>
                    </a:ext>
                  </a:extLst>
                </p:cNvPr>
                <p:cNvSpPr/>
                <p:nvPr/>
              </p:nvSpPr>
              <p:spPr>
                <a:xfrm rot="5400000">
                  <a:off x="7376160" y="7031302"/>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92" name="Straight Connector 91">
                  <a:extLst>
                    <a:ext uri="{FF2B5EF4-FFF2-40B4-BE49-F238E27FC236}">
                      <a16:creationId xmlns:a16="http://schemas.microsoft.com/office/drawing/2014/main" id="{5A7C0EFF-8AD5-C643-A335-C45224D93A1B}"/>
                    </a:ext>
                  </a:extLst>
                </p:cNvPr>
                <p:cNvCxnSpPr>
                  <a:cxnSpLocks/>
                  <a:stCxn id="89" idx="0"/>
                  <a:endCxn id="70" idx="4"/>
                </p:cNvCxnSpPr>
                <p:nvPr/>
              </p:nvCxnSpPr>
              <p:spPr>
                <a:xfrm flipV="1">
                  <a:off x="7961376" y="5236982"/>
                  <a:ext cx="1216152" cy="447104"/>
                </a:xfrm>
                <a:prstGeom prst="line">
                  <a:avLst/>
                </a:prstGeom>
                <a:noFill/>
                <a:ln w="28575" cap="flat" cmpd="sng" algn="ctr">
                  <a:solidFill>
                    <a:sysClr val="windowText" lastClr="000000"/>
                  </a:solidFill>
                  <a:prstDash val="solid"/>
                  <a:miter lim="800000"/>
                </a:ln>
                <a:effectLst/>
              </p:spPr>
            </p:cxnSp>
            <p:cxnSp>
              <p:nvCxnSpPr>
                <p:cNvPr id="93" name="Straight Connector 92">
                  <a:extLst>
                    <a:ext uri="{FF2B5EF4-FFF2-40B4-BE49-F238E27FC236}">
                      <a16:creationId xmlns:a16="http://schemas.microsoft.com/office/drawing/2014/main" id="{F82437D6-EE93-F24D-9257-E9BC3819C4BB}"/>
                    </a:ext>
                  </a:extLst>
                </p:cNvPr>
                <p:cNvCxnSpPr>
                  <a:cxnSpLocks/>
                  <a:stCxn id="89" idx="0"/>
                  <a:endCxn id="71" idx="4"/>
                </p:cNvCxnSpPr>
                <p:nvPr/>
              </p:nvCxnSpPr>
              <p:spPr>
                <a:xfrm>
                  <a:off x="7961376" y="5684086"/>
                  <a:ext cx="1216152" cy="372808"/>
                </a:xfrm>
                <a:prstGeom prst="line">
                  <a:avLst/>
                </a:prstGeom>
                <a:noFill/>
                <a:ln w="28575" cap="flat" cmpd="sng" algn="ctr">
                  <a:solidFill>
                    <a:sysClr val="windowText" lastClr="000000"/>
                  </a:solidFill>
                  <a:prstDash val="solid"/>
                  <a:miter lim="800000"/>
                </a:ln>
                <a:effectLst/>
              </p:spPr>
            </p:cxnSp>
            <p:cxnSp>
              <p:nvCxnSpPr>
                <p:cNvPr id="94" name="Straight Connector 93">
                  <a:extLst>
                    <a:ext uri="{FF2B5EF4-FFF2-40B4-BE49-F238E27FC236}">
                      <a16:creationId xmlns:a16="http://schemas.microsoft.com/office/drawing/2014/main" id="{EC5F9DDB-FBDE-2F43-AE49-1453572F9D92}"/>
                    </a:ext>
                  </a:extLst>
                </p:cNvPr>
                <p:cNvCxnSpPr>
                  <a:cxnSpLocks/>
                  <a:stCxn id="89" idx="0"/>
                  <a:endCxn id="72" idx="4"/>
                </p:cNvCxnSpPr>
                <p:nvPr/>
              </p:nvCxnSpPr>
              <p:spPr>
                <a:xfrm>
                  <a:off x="7961376" y="5684086"/>
                  <a:ext cx="1216152" cy="1192720"/>
                </a:xfrm>
                <a:prstGeom prst="line">
                  <a:avLst/>
                </a:prstGeom>
                <a:noFill/>
                <a:ln w="28575" cap="flat" cmpd="sng" algn="ctr">
                  <a:solidFill>
                    <a:sysClr val="windowText" lastClr="000000"/>
                  </a:solidFill>
                  <a:prstDash val="solid"/>
                  <a:miter lim="800000"/>
                </a:ln>
                <a:effectLst/>
              </p:spPr>
            </p:cxnSp>
            <p:cxnSp>
              <p:nvCxnSpPr>
                <p:cNvPr id="95" name="Straight Connector 94">
                  <a:extLst>
                    <a:ext uri="{FF2B5EF4-FFF2-40B4-BE49-F238E27FC236}">
                      <a16:creationId xmlns:a16="http://schemas.microsoft.com/office/drawing/2014/main" id="{F769D44B-840A-174F-AB03-9E9901CC917E}"/>
                    </a:ext>
                  </a:extLst>
                </p:cNvPr>
                <p:cNvCxnSpPr>
                  <a:cxnSpLocks/>
                  <a:stCxn id="90" idx="0"/>
                  <a:endCxn id="70" idx="4"/>
                </p:cNvCxnSpPr>
                <p:nvPr/>
              </p:nvCxnSpPr>
              <p:spPr>
                <a:xfrm flipV="1">
                  <a:off x="7961376" y="5236982"/>
                  <a:ext cx="1216152" cy="1267016"/>
                </a:xfrm>
                <a:prstGeom prst="line">
                  <a:avLst/>
                </a:prstGeom>
                <a:noFill/>
                <a:ln w="28575" cap="flat" cmpd="sng" algn="ctr">
                  <a:solidFill>
                    <a:sysClr val="windowText" lastClr="000000"/>
                  </a:solidFill>
                  <a:prstDash val="solid"/>
                  <a:miter lim="800000"/>
                </a:ln>
                <a:effectLst/>
              </p:spPr>
            </p:cxnSp>
            <p:cxnSp>
              <p:nvCxnSpPr>
                <p:cNvPr id="96" name="Straight Connector 95">
                  <a:extLst>
                    <a:ext uri="{FF2B5EF4-FFF2-40B4-BE49-F238E27FC236}">
                      <a16:creationId xmlns:a16="http://schemas.microsoft.com/office/drawing/2014/main" id="{233ACD82-6448-EA47-9C2D-92E199E6C16F}"/>
                    </a:ext>
                  </a:extLst>
                </p:cNvPr>
                <p:cNvCxnSpPr>
                  <a:cxnSpLocks/>
                  <a:stCxn id="90" idx="0"/>
                  <a:endCxn id="71" idx="4"/>
                </p:cNvCxnSpPr>
                <p:nvPr/>
              </p:nvCxnSpPr>
              <p:spPr>
                <a:xfrm flipV="1">
                  <a:off x="7961376" y="6056894"/>
                  <a:ext cx="1216152" cy="447104"/>
                </a:xfrm>
                <a:prstGeom prst="line">
                  <a:avLst/>
                </a:prstGeom>
                <a:noFill/>
                <a:ln w="28575" cap="flat" cmpd="sng" algn="ctr">
                  <a:solidFill>
                    <a:sysClr val="windowText" lastClr="000000"/>
                  </a:solidFill>
                  <a:prstDash val="solid"/>
                  <a:miter lim="800000"/>
                </a:ln>
                <a:effectLst/>
              </p:spPr>
            </p:cxnSp>
            <p:cxnSp>
              <p:nvCxnSpPr>
                <p:cNvPr id="97" name="Straight Connector 96">
                  <a:extLst>
                    <a:ext uri="{FF2B5EF4-FFF2-40B4-BE49-F238E27FC236}">
                      <a16:creationId xmlns:a16="http://schemas.microsoft.com/office/drawing/2014/main" id="{1A0B67B6-DB22-E045-A4A1-9290F3C35F01}"/>
                    </a:ext>
                  </a:extLst>
                </p:cNvPr>
                <p:cNvCxnSpPr>
                  <a:cxnSpLocks/>
                  <a:stCxn id="90" idx="0"/>
                  <a:endCxn id="72" idx="4"/>
                </p:cNvCxnSpPr>
                <p:nvPr/>
              </p:nvCxnSpPr>
              <p:spPr>
                <a:xfrm>
                  <a:off x="7961376" y="6503998"/>
                  <a:ext cx="1216152" cy="372808"/>
                </a:xfrm>
                <a:prstGeom prst="line">
                  <a:avLst/>
                </a:prstGeom>
                <a:noFill/>
                <a:ln w="28575" cap="flat" cmpd="sng" algn="ctr">
                  <a:solidFill>
                    <a:sysClr val="windowText" lastClr="000000"/>
                  </a:solidFill>
                  <a:prstDash val="solid"/>
                  <a:miter lim="800000"/>
                </a:ln>
                <a:effectLst/>
              </p:spPr>
            </p:cxnSp>
            <p:cxnSp>
              <p:nvCxnSpPr>
                <p:cNvPr id="98" name="Straight Connector 97">
                  <a:extLst>
                    <a:ext uri="{FF2B5EF4-FFF2-40B4-BE49-F238E27FC236}">
                      <a16:creationId xmlns:a16="http://schemas.microsoft.com/office/drawing/2014/main" id="{7D7FC79B-46B9-4B4E-8E3E-FC19D5D500F9}"/>
                    </a:ext>
                  </a:extLst>
                </p:cNvPr>
                <p:cNvCxnSpPr>
                  <a:cxnSpLocks/>
                  <a:stCxn id="90" idx="0"/>
                  <a:endCxn id="73" idx="4"/>
                </p:cNvCxnSpPr>
                <p:nvPr/>
              </p:nvCxnSpPr>
              <p:spPr>
                <a:xfrm>
                  <a:off x="7961376" y="6503998"/>
                  <a:ext cx="1216152" cy="1192720"/>
                </a:xfrm>
                <a:prstGeom prst="line">
                  <a:avLst/>
                </a:prstGeom>
                <a:noFill/>
                <a:ln w="28575" cap="flat" cmpd="sng" algn="ctr">
                  <a:solidFill>
                    <a:sysClr val="windowText" lastClr="000000"/>
                  </a:solidFill>
                  <a:prstDash val="solid"/>
                  <a:miter lim="800000"/>
                </a:ln>
                <a:effectLst/>
              </p:spPr>
            </p:cxnSp>
            <p:cxnSp>
              <p:nvCxnSpPr>
                <p:cNvPr id="99" name="Straight Connector 98">
                  <a:extLst>
                    <a:ext uri="{FF2B5EF4-FFF2-40B4-BE49-F238E27FC236}">
                      <a16:creationId xmlns:a16="http://schemas.microsoft.com/office/drawing/2014/main" id="{76C852F7-52A2-3949-BA52-3C5281D2C8AA}"/>
                    </a:ext>
                  </a:extLst>
                </p:cNvPr>
                <p:cNvCxnSpPr>
                  <a:cxnSpLocks/>
                  <a:stCxn id="91" idx="0"/>
                  <a:endCxn id="70" idx="4"/>
                </p:cNvCxnSpPr>
                <p:nvPr/>
              </p:nvCxnSpPr>
              <p:spPr>
                <a:xfrm flipV="1">
                  <a:off x="7961376" y="5236982"/>
                  <a:ext cx="1216152" cy="2086928"/>
                </a:xfrm>
                <a:prstGeom prst="line">
                  <a:avLst/>
                </a:prstGeom>
                <a:noFill/>
                <a:ln w="28575" cap="flat" cmpd="sng" algn="ctr">
                  <a:solidFill>
                    <a:sysClr val="windowText" lastClr="000000"/>
                  </a:solidFill>
                  <a:prstDash val="solid"/>
                  <a:miter lim="800000"/>
                </a:ln>
                <a:effectLst/>
              </p:spPr>
            </p:cxnSp>
            <p:cxnSp>
              <p:nvCxnSpPr>
                <p:cNvPr id="100" name="Straight Connector 99">
                  <a:extLst>
                    <a:ext uri="{FF2B5EF4-FFF2-40B4-BE49-F238E27FC236}">
                      <a16:creationId xmlns:a16="http://schemas.microsoft.com/office/drawing/2014/main" id="{44C16F2E-43BB-DE49-8161-3E88BB065F1B}"/>
                    </a:ext>
                  </a:extLst>
                </p:cNvPr>
                <p:cNvCxnSpPr>
                  <a:cxnSpLocks/>
                  <a:stCxn id="91" idx="0"/>
                  <a:endCxn id="71" idx="4"/>
                </p:cNvCxnSpPr>
                <p:nvPr/>
              </p:nvCxnSpPr>
              <p:spPr>
                <a:xfrm flipV="1">
                  <a:off x="7961376" y="6056894"/>
                  <a:ext cx="1216152" cy="1267016"/>
                </a:xfrm>
                <a:prstGeom prst="line">
                  <a:avLst/>
                </a:prstGeom>
                <a:noFill/>
                <a:ln w="28575" cap="flat" cmpd="sng" algn="ctr">
                  <a:solidFill>
                    <a:sysClr val="windowText" lastClr="000000"/>
                  </a:solidFill>
                  <a:prstDash val="solid"/>
                  <a:miter lim="800000"/>
                </a:ln>
                <a:effectLst/>
              </p:spPr>
            </p:cxnSp>
            <p:cxnSp>
              <p:nvCxnSpPr>
                <p:cNvPr id="101" name="Straight Connector 100">
                  <a:extLst>
                    <a:ext uri="{FF2B5EF4-FFF2-40B4-BE49-F238E27FC236}">
                      <a16:creationId xmlns:a16="http://schemas.microsoft.com/office/drawing/2014/main" id="{70AFDE9B-CC80-9347-81AB-8F59EC685F4B}"/>
                    </a:ext>
                  </a:extLst>
                </p:cNvPr>
                <p:cNvCxnSpPr>
                  <a:cxnSpLocks/>
                  <a:stCxn id="91" idx="0"/>
                  <a:endCxn id="72" idx="4"/>
                </p:cNvCxnSpPr>
                <p:nvPr/>
              </p:nvCxnSpPr>
              <p:spPr>
                <a:xfrm flipV="1">
                  <a:off x="7961376" y="6876806"/>
                  <a:ext cx="1216152" cy="447104"/>
                </a:xfrm>
                <a:prstGeom prst="line">
                  <a:avLst/>
                </a:prstGeom>
                <a:noFill/>
                <a:ln w="28575" cap="flat" cmpd="sng" algn="ctr">
                  <a:solidFill>
                    <a:sysClr val="windowText" lastClr="000000"/>
                  </a:solidFill>
                  <a:prstDash val="solid"/>
                  <a:miter lim="800000"/>
                </a:ln>
                <a:effectLst/>
              </p:spPr>
            </p:cxnSp>
            <p:cxnSp>
              <p:nvCxnSpPr>
                <p:cNvPr id="102" name="Straight Connector 101">
                  <a:extLst>
                    <a:ext uri="{FF2B5EF4-FFF2-40B4-BE49-F238E27FC236}">
                      <a16:creationId xmlns:a16="http://schemas.microsoft.com/office/drawing/2014/main" id="{2C9A1E5F-4FFE-5647-81C7-1B8A57D7CABC}"/>
                    </a:ext>
                  </a:extLst>
                </p:cNvPr>
                <p:cNvCxnSpPr>
                  <a:cxnSpLocks/>
                  <a:stCxn id="91" idx="0"/>
                  <a:endCxn id="73" idx="4"/>
                </p:cNvCxnSpPr>
                <p:nvPr/>
              </p:nvCxnSpPr>
              <p:spPr>
                <a:xfrm>
                  <a:off x="7961376" y="7323910"/>
                  <a:ext cx="1216152" cy="372808"/>
                </a:xfrm>
                <a:prstGeom prst="line">
                  <a:avLst/>
                </a:prstGeom>
                <a:noFill/>
                <a:ln w="28575"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A74B6035-ACD2-644D-8E4B-ECCE66424DC5}"/>
                    </a:ext>
                  </a:extLst>
                </p:cNvPr>
                <p:cNvCxnSpPr>
                  <a:cxnSpLocks/>
                  <a:stCxn id="89" idx="0"/>
                  <a:endCxn id="73" idx="4"/>
                </p:cNvCxnSpPr>
                <p:nvPr/>
              </p:nvCxnSpPr>
              <p:spPr>
                <a:xfrm>
                  <a:off x="7961376" y="5684086"/>
                  <a:ext cx="1216152" cy="2012632"/>
                </a:xfrm>
                <a:prstGeom prst="line">
                  <a:avLst/>
                </a:prstGeom>
                <a:noFill/>
                <a:ln w="28575"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A11AD596-D8FB-DD4A-90BD-9EF9593CD6B5}"/>
                      </a:ext>
                    </a:extLst>
                  </p:cNvPr>
                  <p:cNvSpPr/>
                  <p:nvPr/>
                </p:nvSpPr>
                <p:spPr>
                  <a:xfrm>
                    <a:off x="13335022" y="3671232"/>
                    <a:ext cx="523685" cy="563104"/>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69" name="Rectangle 68">
                    <a:extLst>
                      <a:ext uri="{FF2B5EF4-FFF2-40B4-BE49-F238E27FC236}">
                        <a16:creationId xmlns:a16="http://schemas.microsoft.com/office/drawing/2014/main" id="{A11AD596-D8FB-DD4A-90BD-9EF9593CD6B5}"/>
                      </a:ext>
                    </a:extLst>
                  </p:cNvPr>
                  <p:cNvSpPr>
                    <a:spLocks noRot="1" noChangeAspect="1" noMove="1" noResize="1" noEditPoints="1" noAdjustHandles="1" noChangeArrowheads="1" noChangeShapeType="1" noTextEdit="1"/>
                  </p:cNvSpPr>
                  <p:nvPr/>
                </p:nvSpPr>
                <p:spPr>
                  <a:xfrm>
                    <a:off x="13335022" y="3671232"/>
                    <a:ext cx="523685" cy="563104"/>
                  </a:xfrm>
                  <a:prstGeom prst="rect">
                    <a:avLst/>
                  </a:prstGeom>
                  <a:blipFill>
                    <a:blip r:embed="rId4"/>
                    <a:stretch>
                      <a:fillRect/>
                    </a:stretch>
                  </a:blipFill>
                </p:spPr>
                <p:txBody>
                  <a:bodyPr/>
                  <a:lstStyle/>
                  <a:p>
                    <a:r>
                      <a:rPr lang="en-DE">
                        <a:noFill/>
                      </a:rPr>
                      <a:t> </a:t>
                    </a:r>
                  </a:p>
                </p:txBody>
              </p:sp>
            </mc:Fallback>
          </mc:AlternateContent>
        </p:grpSp>
        <p:sp>
          <p:nvSpPr>
            <p:cNvPr id="64" name="Rectangle 63">
              <a:extLst>
                <a:ext uri="{FF2B5EF4-FFF2-40B4-BE49-F238E27FC236}">
                  <a16:creationId xmlns:a16="http://schemas.microsoft.com/office/drawing/2014/main" id="{77151366-8D31-7D4B-AAAA-C4A375988EE7}"/>
                </a:ext>
              </a:extLst>
            </p:cNvPr>
            <p:cNvSpPr/>
            <p:nvPr/>
          </p:nvSpPr>
          <p:spPr>
            <a:xfrm>
              <a:off x="6345752" y="9694950"/>
              <a:ext cx="4088298" cy="925463"/>
            </a:xfrm>
            <a:prstGeom prst="rect">
              <a:avLst/>
            </a:prstGeom>
          </p:spPr>
          <p:txBody>
            <a:bodyPr wrap="none">
              <a:spAutoFit/>
            </a:bodyPr>
            <a:lstStyle/>
            <a:p>
              <a:pPr algn="ctr"/>
              <a:r>
                <a:rPr lang="en-DE" b="1" dirty="0">
                  <a:latin typeface="Arial" panose="020B0604020202020204" pitchFamily="34" charset="0"/>
                  <a:cs typeface="Arial" panose="020B0604020202020204" pitchFamily="34" charset="0"/>
                </a:rPr>
                <a:t>Unlearned Model</a:t>
              </a:r>
            </a:p>
          </p:txBody>
        </p:sp>
      </p:grpSp>
      <p:sp>
        <p:nvSpPr>
          <p:cNvPr id="104" name="Curved Left Arrow 103">
            <a:extLst>
              <a:ext uri="{FF2B5EF4-FFF2-40B4-BE49-F238E27FC236}">
                <a16:creationId xmlns:a16="http://schemas.microsoft.com/office/drawing/2014/main" id="{A4A0A019-80D2-4A44-A586-539D1C82F8C9}"/>
              </a:ext>
            </a:extLst>
          </p:cNvPr>
          <p:cNvSpPr/>
          <p:nvPr/>
        </p:nvSpPr>
        <p:spPr>
          <a:xfrm>
            <a:off x="5486283" y="2469369"/>
            <a:ext cx="572941" cy="2310065"/>
          </a:xfrm>
          <a:prstGeom prst="curvedLef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DE" sz="900">
              <a:solidFill>
                <a:schemeClr val="tx1"/>
              </a:solidFill>
            </a:endParaRPr>
          </a:p>
        </p:txBody>
      </p:sp>
      <p:grpSp>
        <p:nvGrpSpPr>
          <p:cNvPr id="8" name="Group 7">
            <a:extLst>
              <a:ext uri="{FF2B5EF4-FFF2-40B4-BE49-F238E27FC236}">
                <a16:creationId xmlns:a16="http://schemas.microsoft.com/office/drawing/2014/main" id="{5A5DB64C-0640-764F-9131-711F108EF775}"/>
              </a:ext>
            </a:extLst>
          </p:cNvPr>
          <p:cNvGrpSpPr/>
          <p:nvPr/>
        </p:nvGrpSpPr>
        <p:grpSpPr>
          <a:xfrm>
            <a:off x="8125988" y="2163775"/>
            <a:ext cx="1663706" cy="1255860"/>
            <a:chOff x="8282399" y="2460554"/>
            <a:chExt cx="1663706" cy="1255860"/>
          </a:xfrm>
        </p:grpSpPr>
        <p:sp>
          <p:nvSpPr>
            <p:cNvPr id="119" name="Rounded Rectangle 118">
              <a:extLst>
                <a:ext uri="{FF2B5EF4-FFF2-40B4-BE49-F238E27FC236}">
                  <a16:creationId xmlns:a16="http://schemas.microsoft.com/office/drawing/2014/main" id="{16D3C56F-5D20-6147-A09D-694BD0F72180}"/>
                </a:ext>
              </a:extLst>
            </p:cNvPr>
            <p:cNvSpPr/>
            <p:nvPr/>
          </p:nvSpPr>
          <p:spPr>
            <a:xfrm>
              <a:off x="8282399" y="2460554"/>
              <a:ext cx="1663706" cy="125586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DE" sz="2000" dirty="0"/>
            </a:p>
          </p:txBody>
        </p:sp>
        <p:pic>
          <p:nvPicPr>
            <p:cNvPr id="106" name="图片 40">
              <a:extLst>
                <a:ext uri="{FF2B5EF4-FFF2-40B4-BE49-F238E27FC236}">
                  <a16:creationId xmlns:a16="http://schemas.microsoft.com/office/drawing/2014/main" id="{3A891A39-435F-244A-8D84-26078D7363A0}"/>
                </a:ext>
              </a:extLst>
            </p:cNvPr>
            <p:cNvPicPr>
              <a:picLocks noChangeAspect="1"/>
            </p:cNvPicPr>
            <p:nvPr/>
          </p:nvPicPr>
          <p:blipFill>
            <a:blip r:embed="rId5"/>
            <a:stretch>
              <a:fillRect/>
            </a:stretch>
          </p:blipFill>
          <p:spPr>
            <a:xfrm flipH="1">
              <a:off x="8803639" y="2626740"/>
              <a:ext cx="232177" cy="435332"/>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107" name="图片 40">
              <a:extLst>
                <a:ext uri="{FF2B5EF4-FFF2-40B4-BE49-F238E27FC236}">
                  <a16:creationId xmlns:a16="http://schemas.microsoft.com/office/drawing/2014/main" id="{A06ACDBA-AC9C-794B-AF0C-4D8F7BF51968}"/>
                </a:ext>
              </a:extLst>
            </p:cNvPr>
            <p:cNvPicPr>
              <a:picLocks noChangeAspect="1"/>
            </p:cNvPicPr>
            <p:nvPr/>
          </p:nvPicPr>
          <p:blipFill>
            <a:blip r:embed="rId5"/>
            <a:stretch>
              <a:fillRect/>
            </a:stretch>
          </p:blipFill>
          <p:spPr>
            <a:xfrm flipH="1">
              <a:off x="8455681" y="2635150"/>
              <a:ext cx="232177" cy="435332"/>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108" name="图片 40">
              <a:extLst>
                <a:ext uri="{FF2B5EF4-FFF2-40B4-BE49-F238E27FC236}">
                  <a16:creationId xmlns:a16="http://schemas.microsoft.com/office/drawing/2014/main" id="{3E622125-146B-164D-9379-F6F415EE0F81}"/>
                </a:ext>
              </a:extLst>
            </p:cNvPr>
            <p:cNvPicPr>
              <a:picLocks noChangeAspect="1"/>
            </p:cNvPicPr>
            <p:nvPr/>
          </p:nvPicPr>
          <p:blipFill>
            <a:blip r:embed="rId5"/>
            <a:stretch>
              <a:fillRect/>
            </a:stretch>
          </p:blipFill>
          <p:spPr>
            <a:xfrm flipH="1">
              <a:off x="9151597" y="2626739"/>
              <a:ext cx="232177" cy="435332"/>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109" name="图片 40">
              <a:extLst>
                <a:ext uri="{FF2B5EF4-FFF2-40B4-BE49-F238E27FC236}">
                  <a16:creationId xmlns:a16="http://schemas.microsoft.com/office/drawing/2014/main" id="{F382899B-374B-4D49-B195-8397CD4FE898}"/>
                </a:ext>
              </a:extLst>
            </p:cNvPr>
            <p:cNvPicPr>
              <a:picLocks noChangeAspect="1"/>
            </p:cNvPicPr>
            <p:nvPr/>
          </p:nvPicPr>
          <p:blipFill>
            <a:blip r:embed="rId5"/>
            <a:stretch>
              <a:fillRect/>
            </a:stretch>
          </p:blipFill>
          <p:spPr>
            <a:xfrm flipH="1">
              <a:off x="9499555" y="2626739"/>
              <a:ext cx="232177" cy="435332"/>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110" name="图片 40">
              <a:extLst>
                <a:ext uri="{FF2B5EF4-FFF2-40B4-BE49-F238E27FC236}">
                  <a16:creationId xmlns:a16="http://schemas.microsoft.com/office/drawing/2014/main" id="{FDF8FF21-EB53-7C4E-8B60-524DD43B3DAA}"/>
                </a:ext>
              </a:extLst>
            </p:cNvPr>
            <p:cNvPicPr>
              <a:picLocks noChangeAspect="1"/>
            </p:cNvPicPr>
            <p:nvPr/>
          </p:nvPicPr>
          <p:blipFill>
            <a:blip r:embed="rId5"/>
            <a:stretch>
              <a:fillRect/>
            </a:stretch>
          </p:blipFill>
          <p:spPr>
            <a:xfrm flipH="1">
              <a:off x="8803639" y="3124190"/>
              <a:ext cx="232177" cy="435332"/>
            </a:xfrm>
            <a:prstGeom prst="rect">
              <a:avLst/>
            </a:prstGeom>
          </p:spPr>
        </p:pic>
        <p:pic>
          <p:nvPicPr>
            <p:cNvPr id="111" name="图片 40">
              <a:extLst>
                <a:ext uri="{FF2B5EF4-FFF2-40B4-BE49-F238E27FC236}">
                  <a16:creationId xmlns:a16="http://schemas.microsoft.com/office/drawing/2014/main" id="{1EB4FC9B-0278-C44A-A58A-D512E6BF2D1F}"/>
                </a:ext>
              </a:extLst>
            </p:cNvPr>
            <p:cNvPicPr>
              <a:picLocks noChangeAspect="1"/>
            </p:cNvPicPr>
            <p:nvPr/>
          </p:nvPicPr>
          <p:blipFill>
            <a:blip r:embed="rId5"/>
            <a:stretch>
              <a:fillRect/>
            </a:stretch>
          </p:blipFill>
          <p:spPr>
            <a:xfrm flipH="1">
              <a:off x="8455681" y="3132600"/>
              <a:ext cx="232177" cy="435332"/>
            </a:xfrm>
            <a:prstGeom prst="rect">
              <a:avLst/>
            </a:prstGeom>
          </p:spPr>
        </p:pic>
        <p:pic>
          <p:nvPicPr>
            <p:cNvPr id="112" name="图片 40">
              <a:extLst>
                <a:ext uri="{FF2B5EF4-FFF2-40B4-BE49-F238E27FC236}">
                  <a16:creationId xmlns:a16="http://schemas.microsoft.com/office/drawing/2014/main" id="{DB52FBA3-2E80-B542-94D7-302DD679214E}"/>
                </a:ext>
              </a:extLst>
            </p:cNvPr>
            <p:cNvPicPr>
              <a:picLocks noChangeAspect="1"/>
            </p:cNvPicPr>
            <p:nvPr/>
          </p:nvPicPr>
          <p:blipFill>
            <a:blip r:embed="rId5"/>
            <a:stretch>
              <a:fillRect/>
            </a:stretch>
          </p:blipFill>
          <p:spPr>
            <a:xfrm flipH="1">
              <a:off x="9151597" y="3124189"/>
              <a:ext cx="232177" cy="435332"/>
            </a:xfrm>
            <a:prstGeom prst="rect">
              <a:avLst/>
            </a:prstGeom>
          </p:spPr>
        </p:pic>
        <p:pic>
          <p:nvPicPr>
            <p:cNvPr id="114" name="图片 40">
              <a:extLst>
                <a:ext uri="{FF2B5EF4-FFF2-40B4-BE49-F238E27FC236}">
                  <a16:creationId xmlns:a16="http://schemas.microsoft.com/office/drawing/2014/main" id="{224F9768-2564-5043-B73C-25529526C967}"/>
                </a:ext>
              </a:extLst>
            </p:cNvPr>
            <p:cNvPicPr>
              <a:picLocks noChangeAspect="1"/>
            </p:cNvPicPr>
            <p:nvPr/>
          </p:nvPicPr>
          <p:blipFill>
            <a:blip r:embed="rId5"/>
            <a:stretch>
              <a:fillRect/>
            </a:stretch>
          </p:blipFill>
          <p:spPr>
            <a:xfrm flipH="1">
              <a:off x="9499555" y="3124189"/>
              <a:ext cx="232177" cy="435332"/>
            </a:xfrm>
            <a:prstGeom prst="rect">
              <a:avLst/>
            </a:prstGeom>
          </p:spPr>
        </p:pic>
      </p:grpSp>
      <p:sp>
        <p:nvSpPr>
          <p:cNvPr id="6" name="Rounded Rectangle 5">
            <a:extLst>
              <a:ext uri="{FF2B5EF4-FFF2-40B4-BE49-F238E27FC236}">
                <a16:creationId xmlns:a16="http://schemas.microsoft.com/office/drawing/2014/main" id="{1871E4FB-FBC3-B94A-B2EE-05896FAC72D9}"/>
              </a:ext>
            </a:extLst>
          </p:cNvPr>
          <p:cNvSpPr/>
          <p:nvPr/>
        </p:nvSpPr>
        <p:spPr>
          <a:xfrm>
            <a:off x="2419945" y="1811890"/>
            <a:ext cx="3785197" cy="3488267"/>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113" name="Rounded Rectangle 112">
            <a:extLst>
              <a:ext uri="{FF2B5EF4-FFF2-40B4-BE49-F238E27FC236}">
                <a16:creationId xmlns:a16="http://schemas.microsoft.com/office/drawing/2014/main" id="{F7148B09-ABF8-2542-8165-FAA3EB367E87}"/>
              </a:ext>
            </a:extLst>
          </p:cNvPr>
          <p:cNvSpPr/>
          <p:nvPr/>
        </p:nvSpPr>
        <p:spPr>
          <a:xfrm>
            <a:off x="7924242" y="1811889"/>
            <a:ext cx="2057958" cy="3488267"/>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118" name="Slide Number Placeholder 2">
            <a:extLst>
              <a:ext uri="{FF2B5EF4-FFF2-40B4-BE49-F238E27FC236}">
                <a16:creationId xmlns:a16="http://schemas.microsoft.com/office/drawing/2014/main" id="{B8A39B4F-9145-6E4F-8FF0-3EBE6D97D5DF}"/>
              </a:ext>
            </a:extLst>
          </p:cNvPr>
          <p:cNvSpPr>
            <a:spLocks noGrp="1"/>
          </p:cNvSpPr>
          <p:nvPr>
            <p:ph type="sldNum" sz="quarter" idx="12"/>
          </p:nvPr>
        </p:nvSpPr>
        <p:spPr>
          <a:xfrm>
            <a:off x="8610600" y="6356350"/>
            <a:ext cx="2743200" cy="365125"/>
          </a:xfrm>
        </p:spPr>
        <p:txBody>
          <a:bodyPr/>
          <a:lstStyle/>
          <a:p>
            <a:fld id="{F2808A62-48F8-4E48-A5E9-49DFBF34D271}" type="slidenum">
              <a:rPr lang="en-US" smtClean="0"/>
              <a:pPr/>
              <a:t>46</a:t>
            </a:fld>
            <a:endParaRPr lang="en-US" sz="1600" dirty="0">
              <a:solidFill>
                <a:srgbClr val="888888"/>
              </a:solidFill>
              <a:latin typeface="Calibri"/>
              <a:ea typeface="Calibri"/>
              <a:cs typeface="Calibri"/>
              <a:sym typeface="Calibri"/>
            </a:endParaRPr>
          </a:p>
        </p:txBody>
      </p:sp>
      <p:grpSp>
        <p:nvGrpSpPr>
          <p:cNvPr id="120" name="Group 119">
            <a:extLst>
              <a:ext uri="{FF2B5EF4-FFF2-40B4-BE49-F238E27FC236}">
                <a16:creationId xmlns:a16="http://schemas.microsoft.com/office/drawing/2014/main" id="{9F952BA8-07E7-734A-A404-059783DB8C85}"/>
              </a:ext>
            </a:extLst>
          </p:cNvPr>
          <p:cNvGrpSpPr/>
          <p:nvPr/>
        </p:nvGrpSpPr>
        <p:grpSpPr>
          <a:xfrm>
            <a:off x="8121368" y="3751627"/>
            <a:ext cx="1663706" cy="1255860"/>
            <a:chOff x="8282399" y="2460554"/>
            <a:chExt cx="1663706" cy="1255860"/>
          </a:xfrm>
        </p:grpSpPr>
        <p:sp>
          <p:nvSpPr>
            <p:cNvPr id="124" name="Rounded Rectangle 123">
              <a:extLst>
                <a:ext uri="{FF2B5EF4-FFF2-40B4-BE49-F238E27FC236}">
                  <a16:creationId xmlns:a16="http://schemas.microsoft.com/office/drawing/2014/main" id="{DE07ED98-8478-F548-8F52-1FC1F223C30F}"/>
                </a:ext>
              </a:extLst>
            </p:cNvPr>
            <p:cNvSpPr/>
            <p:nvPr/>
          </p:nvSpPr>
          <p:spPr>
            <a:xfrm>
              <a:off x="8282399" y="2460554"/>
              <a:ext cx="1663706" cy="125586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DE" sz="2000" dirty="0"/>
            </a:p>
          </p:txBody>
        </p:sp>
        <p:pic>
          <p:nvPicPr>
            <p:cNvPr id="126" name="图片 40">
              <a:extLst>
                <a:ext uri="{FF2B5EF4-FFF2-40B4-BE49-F238E27FC236}">
                  <a16:creationId xmlns:a16="http://schemas.microsoft.com/office/drawing/2014/main" id="{D85AB425-CC4E-8E40-B54A-FA5BBF8A8BFE}"/>
                </a:ext>
              </a:extLst>
            </p:cNvPr>
            <p:cNvPicPr>
              <a:picLocks noChangeAspect="1"/>
            </p:cNvPicPr>
            <p:nvPr/>
          </p:nvPicPr>
          <p:blipFill>
            <a:blip r:embed="rId5"/>
            <a:stretch>
              <a:fillRect/>
            </a:stretch>
          </p:blipFill>
          <p:spPr>
            <a:xfrm flipH="1">
              <a:off x="8803639" y="2626740"/>
              <a:ext cx="232177" cy="435332"/>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128" name="图片 40">
              <a:extLst>
                <a:ext uri="{FF2B5EF4-FFF2-40B4-BE49-F238E27FC236}">
                  <a16:creationId xmlns:a16="http://schemas.microsoft.com/office/drawing/2014/main" id="{940F897B-D69B-8141-AAA8-74F0DF708A56}"/>
                </a:ext>
              </a:extLst>
            </p:cNvPr>
            <p:cNvPicPr>
              <a:picLocks noChangeAspect="1"/>
            </p:cNvPicPr>
            <p:nvPr/>
          </p:nvPicPr>
          <p:blipFill>
            <a:blip r:embed="rId5"/>
            <a:stretch>
              <a:fillRect/>
            </a:stretch>
          </p:blipFill>
          <p:spPr>
            <a:xfrm flipH="1">
              <a:off x="9151597" y="2626739"/>
              <a:ext cx="232177" cy="435332"/>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129" name="图片 40">
              <a:extLst>
                <a:ext uri="{FF2B5EF4-FFF2-40B4-BE49-F238E27FC236}">
                  <a16:creationId xmlns:a16="http://schemas.microsoft.com/office/drawing/2014/main" id="{44FBAEDF-B556-D64B-851B-7FF0A10A35B7}"/>
                </a:ext>
              </a:extLst>
            </p:cNvPr>
            <p:cNvPicPr>
              <a:picLocks noChangeAspect="1"/>
            </p:cNvPicPr>
            <p:nvPr/>
          </p:nvPicPr>
          <p:blipFill>
            <a:blip r:embed="rId5"/>
            <a:stretch>
              <a:fillRect/>
            </a:stretch>
          </p:blipFill>
          <p:spPr>
            <a:xfrm flipH="1">
              <a:off x="9499555" y="2626739"/>
              <a:ext cx="232177" cy="435332"/>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130" name="图片 40">
              <a:extLst>
                <a:ext uri="{FF2B5EF4-FFF2-40B4-BE49-F238E27FC236}">
                  <a16:creationId xmlns:a16="http://schemas.microsoft.com/office/drawing/2014/main" id="{017BCCA4-AE9D-5A46-9016-344E87342815}"/>
                </a:ext>
              </a:extLst>
            </p:cNvPr>
            <p:cNvPicPr>
              <a:picLocks noChangeAspect="1"/>
            </p:cNvPicPr>
            <p:nvPr/>
          </p:nvPicPr>
          <p:blipFill>
            <a:blip r:embed="rId5"/>
            <a:stretch>
              <a:fillRect/>
            </a:stretch>
          </p:blipFill>
          <p:spPr>
            <a:xfrm flipH="1">
              <a:off x="8803639" y="3124190"/>
              <a:ext cx="232177" cy="435332"/>
            </a:xfrm>
            <a:prstGeom prst="rect">
              <a:avLst/>
            </a:prstGeom>
          </p:spPr>
        </p:pic>
        <p:pic>
          <p:nvPicPr>
            <p:cNvPr id="131" name="图片 40">
              <a:extLst>
                <a:ext uri="{FF2B5EF4-FFF2-40B4-BE49-F238E27FC236}">
                  <a16:creationId xmlns:a16="http://schemas.microsoft.com/office/drawing/2014/main" id="{DEAD6BA4-D9D2-9649-8491-BD5616947140}"/>
                </a:ext>
              </a:extLst>
            </p:cNvPr>
            <p:cNvPicPr>
              <a:picLocks noChangeAspect="1"/>
            </p:cNvPicPr>
            <p:nvPr/>
          </p:nvPicPr>
          <p:blipFill>
            <a:blip r:embed="rId5"/>
            <a:stretch>
              <a:fillRect/>
            </a:stretch>
          </p:blipFill>
          <p:spPr>
            <a:xfrm flipH="1">
              <a:off x="8455681" y="3132600"/>
              <a:ext cx="232177" cy="435332"/>
            </a:xfrm>
            <a:prstGeom prst="rect">
              <a:avLst/>
            </a:prstGeom>
          </p:spPr>
        </p:pic>
        <p:pic>
          <p:nvPicPr>
            <p:cNvPr id="132" name="图片 40">
              <a:extLst>
                <a:ext uri="{FF2B5EF4-FFF2-40B4-BE49-F238E27FC236}">
                  <a16:creationId xmlns:a16="http://schemas.microsoft.com/office/drawing/2014/main" id="{EAC900C2-F13E-1B40-B908-6F3B8CDE21E9}"/>
                </a:ext>
              </a:extLst>
            </p:cNvPr>
            <p:cNvPicPr>
              <a:picLocks noChangeAspect="1"/>
            </p:cNvPicPr>
            <p:nvPr/>
          </p:nvPicPr>
          <p:blipFill>
            <a:blip r:embed="rId5"/>
            <a:stretch>
              <a:fillRect/>
            </a:stretch>
          </p:blipFill>
          <p:spPr>
            <a:xfrm flipH="1">
              <a:off x="9151597" y="3124189"/>
              <a:ext cx="232177" cy="435332"/>
            </a:xfrm>
            <a:prstGeom prst="rect">
              <a:avLst/>
            </a:prstGeom>
          </p:spPr>
        </p:pic>
        <p:pic>
          <p:nvPicPr>
            <p:cNvPr id="133" name="图片 40">
              <a:extLst>
                <a:ext uri="{FF2B5EF4-FFF2-40B4-BE49-F238E27FC236}">
                  <a16:creationId xmlns:a16="http://schemas.microsoft.com/office/drawing/2014/main" id="{A77B387F-F0D6-8E42-87F0-AD99F465F332}"/>
                </a:ext>
              </a:extLst>
            </p:cNvPr>
            <p:cNvPicPr>
              <a:picLocks noChangeAspect="1"/>
            </p:cNvPicPr>
            <p:nvPr/>
          </p:nvPicPr>
          <p:blipFill>
            <a:blip r:embed="rId5"/>
            <a:stretch>
              <a:fillRect/>
            </a:stretch>
          </p:blipFill>
          <p:spPr>
            <a:xfrm flipH="1">
              <a:off x="9499555" y="3124189"/>
              <a:ext cx="232177" cy="435332"/>
            </a:xfrm>
            <a:prstGeom prst="rect">
              <a:avLst/>
            </a:prstGeom>
          </p:spPr>
        </p:pic>
      </p:grpSp>
      <p:sp>
        <p:nvSpPr>
          <p:cNvPr id="9" name="TextBox 8">
            <a:extLst>
              <a:ext uri="{FF2B5EF4-FFF2-40B4-BE49-F238E27FC236}">
                <a16:creationId xmlns:a16="http://schemas.microsoft.com/office/drawing/2014/main" id="{79CF6389-5A2E-534A-802D-A494740DE667}"/>
              </a:ext>
            </a:extLst>
          </p:cNvPr>
          <p:cNvSpPr txBox="1"/>
          <p:nvPr/>
        </p:nvSpPr>
        <p:spPr>
          <a:xfrm>
            <a:off x="3151374" y="5566296"/>
            <a:ext cx="2036135" cy="400110"/>
          </a:xfrm>
          <a:prstGeom prst="rect">
            <a:avLst/>
          </a:prstGeom>
          <a:noFill/>
        </p:spPr>
        <p:txBody>
          <a:bodyPr wrap="none" rtlCol="0">
            <a:spAutoFit/>
          </a:bodyPr>
          <a:lstStyle/>
          <a:p>
            <a:r>
              <a:rPr lang="en-US" altLang="zh-CN" sz="2000" b="1" dirty="0">
                <a:solidFill>
                  <a:srgbClr val="1922DE"/>
                </a:solidFill>
                <a:latin typeface="Arial" panose="020B0604020202020204" pitchFamily="34" charset="0"/>
                <a:cs typeface="Arial" panose="020B0604020202020204" pitchFamily="34" charset="0"/>
              </a:rPr>
              <a:t>Model</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Provider</a:t>
            </a:r>
            <a:endParaRPr lang="en-DE" sz="2000" b="1" dirty="0">
              <a:solidFill>
                <a:srgbClr val="1922DE"/>
              </a:solidFill>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E65693A8-5C1F-C449-963E-826D80511A64}"/>
              </a:ext>
            </a:extLst>
          </p:cNvPr>
          <p:cNvSpPr txBox="1"/>
          <p:nvPr/>
        </p:nvSpPr>
        <p:spPr>
          <a:xfrm>
            <a:off x="8149154" y="5590045"/>
            <a:ext cx="1608133" cy="400110"/>
          </a:xfrm>
          <a:prstGeom prst="rect">
            <a:avLst/>
          </a:prstGeom>
          <a:noFill/>
        </p:spPr>
        <p:txBody>
          <a:bodyPr wrap="none" rtlCol="0">
            <a:spAutoFit/>
          </a:bodyPr>
          <a:lstStyle/>
          <a:p>
            <a:r>
              <a:rPr lang="en-US" altLang="zh-CN" sz="2000" b="1" dirty="0">
                <a:solidFill>
                  <a:srgbClr val="1922DE"/>
                </a:solidFill>
                <a:latin typeface="Arial" panose="020B0604020202020204" pitchFamily="34" charset="0"/>
                <a:cs typeface="Arial" panose="020B0604020202020204" pitchFamily="34" charset="0"/>
              </a:rPr>
              <a:t>Data</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Owner</a:t>
            </a:r>
            <a:endParaRPr lang="en-DE" sz="2000" b="1" dirty="0">
              <a:solidFill>
                <a:srgbClr val="1922DE"/>
              </a:solidFill>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ECAFFE9E-D8EE-7B44-88CD-F378FE5B6828}"/>
              </a:ext>
            </a:extLst>
          </p:cNvPr>
          <p:cNvSpPr/>
          <p:nvPr/>
        </p:nvSpPr>
        <p:spPr>
          <a:xfrm>
            <a:off x="2176568" y="2771074"/>
            <a:ext cx="8057147" cy="1723549"/>
          </a:xfrm>
          <a:prstGeom prst="roundRect">
            <a:avLst/>
          </a:prstGeom>
          <a:solidFill>
            <a:schemeClr val="accent5">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400" b="1" dirty="0">
                <a:solidFill>
                  <a:srgbClr val="C00000"/>
                </a:solidFill>
                <a:latin typeface="Arial" panose="020B0604020202020204" pitchFamily="34" charset="0"/>
                <a:cs typeface="Arial" panose="020B0604020202020204" pitchFamily="34" charset="0"/>
              </a:rPr>
              <a:t>Does</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machine</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unlearning</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indeed</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protect</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privacy</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of</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the</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data</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owners</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who</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revoke</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their</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data</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samples?</a:t>
            </a:r>
            <a:endParaRPr lang="en-DE"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178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dissolve">
                                      <p:cBhvr>
                                        <p:cTn id="7" dur="500"/>
                                        <p:tgtEl>
                                          <p:spTgt spid="12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wipe(up)">
                                      <p:cBhvr>
                                        <p:cTn id="11" dur="500"/>
                                        <p:tgtEl>
                                          <p:spTgt spid="10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dissolve">
                                      <p:cBhvr>
                                        <p:cTn id="15" dur="500"/>
                                        <p:tgtEl>
                                          <p:spTgt spid="6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746B50-B954-8C48-83C4-1FA7664DD9EE}"/>
              </a:ext>
            </a:extLst>
          </p:cNvPr>
          <p:cNvSpPr>
            <a:spLocks noGrp="1"/>
          </p:cNvSpPr>
          <p:nvPr>
            <p:ph type="title"/>
          </p:nvPr>
        </p:nvSpPr>
        <p:spPr/>
        <p:txBody>
          <a:bodyPr/>
          <a:lstStyle/>
          <a:p>
            <a:pPr algn="ctr"/>
            <a:r>
              <a:rPr lang="en-US" altLang="zh-CN" dirty="0"/>
              <a:t>Attack</a:t>
            </a:r>
            <a:r>
              <a:rPr lang="zh-CN" altLang="en-US" dirty="0"/>
              <a:t> </a:t>
            </a:r>
            <a:r>
              <a:rPr lang="en-US" altLang="zh-CN" dirty="0"/>
              <a:t>Pipeline</a:t>
            </a:r>
            <a:endParaRPr lang="en-DE" dirty="0"/>
          </a:p>
        </p:txBody>
      </p:sp>
      <p:sp>
        <p:nvSpPr>
          <p:cNvPr id="3" name="Slide Number Placeholder 2">
            <a:extLst>
              <a:ext uri="{FF2B5EF4-FFF2-40B4-BE49-F238E27FC236}">
                <a16:creationId xmlns:a16="http://schemas.microsoft.com/office/drawing/2014/main" id="{62FC44DF-3C17-1A43-B3E5-F1E234129641}"/>
              </a:ext>
            </a:extLst>
          </p:cNvPr>
          <p:cNvSpPr>
            <a:spLocks noGrp="1"/>
          </p:cNvSpPr>
          <p:nvPr>
            <p:ph type="sldNum" sz="quarter" idx="12"/>
          </p:nvPr>
        </p:nvSpPr>
        <p:spPr/>
        <p:txBody>
          <a:bodyPr/>
          <a:lstStyle/>
          <a:p>
            <a:fld id="{F2808A62-48F8-4E48-A5E9-49DFBF34D271}" type="slidenum">
              <a:rPr lang="en-US" smtClean="0"/>
              <a:pPr/>
              <a:t>47</a:t>
            </a:fld>
            <a:endParaRPr lang="en-US" sz="1600">
              <a:solidFill>
                <a:srgbClr val="888888"/>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42F93553-3C14-2C4A-9760-FFE53AB3404A}"/>
              </a:ext>
            </a:extLst>
          </p:cNvPr>
          <p:cNvSpPr/>
          <p:nvPr/>
        </p:nvSpPr>
        <p:spPr>
          <a:xfrm>
            <a:off x="2554813" y="5567939"/>
            <a:ext cx="2569934" cy="369332"/>
          </a:xfrm>
          <a:prstGeom prst="rect">
            <a:avLst/>
          </a:prstGeom>
        </p:spPr>
        <p:txBody>
          <a:bodyPr wrap="none">
            <a:spAutoFit/>
          </a:bodyPr>
          <a:lstStyle/>
          <a:p>
            <a:pPr algn="ctr"/>
            <a:r>
              <a:rPr lang="en-GB" dirty="0">
                <a:latin typeface="Arial" panose="020B0604020202020204" pitchFamily="34" charset="0"/>
                <a:ea typeface="Baskerville" panose="02020502070401020303" pitchFamily="18" charset="0"/>
                <a:cs typeface="Arial" panose="020B0604020202020204" pitchFamily="34" charset="0"/>
              </a:rPr>
              <a:t>1. Posterior Generation</a:t>
            </a:r>
            <a:endParaRPr lang="en-DE" dirty="0">
              <a:latin typeface="Arial" panose="020B0604020202020204" pitchFamily="34" charset="0"/>
              <a:ea typeface="Baskerville" panose="02020502070401020303"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0D03EF8D-7635-2C4A-AE7F-65AB971828CC}"/>
                  </a:ext>
                </a:extLst>
              </p:cNvPr>
              <p:cNvSpPr/>
              <p:nvPr/>
            </p:nvSpPr>
            <p:spPr>
              <a:xfrm>
                <a:off x="2752124" y="4293292"/>
                <a:ext cx="2175312" cy="866482"/>
              </a:xfrm>
              <a:prstGeom prst="roundRect">
                <a:avLst/>
              </a:prstGeom>
              <a:solidFill>
                <a:schemeClr val="accent6">
                  <a:lumMod val="60000"/>
                  <a:lumOff val="40000"/>
                </a:schemeClr>
              </a:solidFill>
              <a:ln w="25400">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solidFill>
                      <a:schemeClr val="tx1"/>
                    </a:solidFill>
                    <a:latin typeface="Arial" panose="020B0604020202020204" pitchFamily="34" charset="0"/>
                    <a:ea typeface="Baskerville" panose="02020502070401020303" pitchFamily="18" charset="0"/>
                    <a:cs typeface="Arial" panose="020B0604020202020204" pitchFamily="34" charset="0"/>
                  </a:rPr>
                  <a:t>Unlearned Model</a:t>
                </a:r>
                <a:r>
                  <a:rPr lang="en-US" dirty="0">
                    <a:solidFill>
                      <a:schemeClr val="tx1"/>
                    </a:solidFill>
                    <a:latin typeface="Arial" panose="020B0604020202020204" pitchFamily="34" charset="0"/>
                    <a:ea typeface="Baskerville" panose="02020502070401020303" pitchFamily="18" charset="0"/>
                    <a:cs typeface="Arial" panose="020B0604020202020204" pitchFamily="34" charset="0"/>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ea typeface="Cambria Math" panose="02040503050406030204" pitchFamily="18" charset="0"/>
                          </a:rPr>
                          <m:t>ℳ</m:t>
                        </m:r>
                      </m:e>
                      <m:sub>
                        <m:r>
                          <a:rPr lang="en-US" altLang="zh-CN" i="1">
                            <a:solidFill>
                              <a:schemeClr val="tx1"/>
                            </a:solidFill>
                            <a:latin typeface="Cambria Math" panose="02040503050406030204" pitchFamily="18" charset="0"/>
                          </a:rPr>
                          <m:t>𝑢</m:t>
                        </m:r>
                      </m:sub>
                    </m:sSub>
                    <m:r>
                      <a:rPr lang="en-US" altLang="zh-CN" i="1">
                        <a:solidFill>
                          <a:schemeClr val="tx1"/>
                        </a:solidFill>
                        <a:latin typeface="Cambria Math" panose="02040503050406030204" pitchFamily="18" charset="0"/>
                      </a:rPr>
                      <m:t>[</m:t>
                    </m:r>
                    <m:sSub>
                      <m:sSubPr>
                        <m:ctrlPr>
                          <a:rPr lang="en-US"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ea typeface="Cambria Math" panose="02040503050406030204" pitchFamily="18" charset="0"/>
                          </a:rPr>
                          <m:t>𝒟</m:t>
                        </m:r>
                      </m:e>
                      <m:sub>
                        <m:r>
                          <a:rPr lang="en-US" altLang="zh-CN" i="1">
                            <a:solidFill>
                              <a:schemeClr val="tx1"/>
                            </a:solidFill>
                            <a:latin typeface="Cambria Math" panose="02040503050406030204" pitchFamily="18" charset="0"/>
                          </a:rPr>
                          <m:t>𝑜</m:t>
                        </m:r>
                      </m:sub>
                    </m:sSub>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𝑥</m:t>
                    </m:r>
                    <m:r>
                      <a:rPr lang="en-US" altLang="zh-CN" i="1">
                        <a:solidFill>
                          <a:schemeClr val="tx1"/>
                        </a:solidFill>
                        <a:latin typeface="Cambria Math" panose="02040503050406030204" pitchFamily="18" charset="0"/>
                      </a:rPr>
                      <m:t>]</m:t>
                    </m:r>
                  </m:oMath>
                </a14:m>
                <a:endParaRPr lang="en-US" i="1" dirty="0">
                  <a:solidFill>
                    <a:schemeClr val="tx1"/>
                  </a:solidFill>
                  <a:latin typeface="Arial" panose="020B0604020202020204" pitchFamily="34" charset="0"/>
                  <a:ea typeface="Baskerville" panose="02020502070401020303" pitchFamily="18" charset="0"/>
                  <a:cs typeface="Arial" panose="020B0604020202020204" pitchFamily="34" charset="0"/>
                </a:endParaRPr>
              </a:p>
            </p:txBody>
          </p:sp>
        </mc:Choice>
        <mc:Fallback xmlns="">
          <p:sp>
            <p:nvSpPr>
              <p:cNvPr id="6" name="Rounded Rectangle 5">
                <a:extLst>
                  <a:ext uri="{FF2B5EF4-FFF2-40B4-BE49-F238E27FC236}">
                    <a16:creationId xmlns:a16="http://schemas.microsoft.com/office/drawing/2014/main" id="{0D03EF8D-7635-2C4A-AE7F-65AB971828CC}"/>
                  </a:ext>
                </a:extLst>
              </p:cNvPr>
              <p:cNvSpPr>
                <a:spLocks noRot="1" noChangeAspect="1" noMove="1" noResize="1" noEditPoints="1" noAdjustHandles="1" noChangeArrowheads="1" noChangeShapeType="1" noTextEdit="1"/>
              </p:cNvSpPr>
              <p:nvPr/>
            </p:nvSpPr>
            <p:spPr>
              <a:xfrm>
                <a:off x="2752124" y="4293292"/>
                <a:ext cx="2175312" cy="866482"/>
              </a:xfrm>
              <a:prstGeom prst="roundRect">
                <a:avLst/>
              </a:prstGeom>
              <a:blipFill>
                <a:blip r:embed="rId3"/>
                <a:stretch>
                  <a:fillRect/>
                </a:stretch>
              </a:blipFill>
              <a:ln w="25400">
                <a:solidFill>
                  <a:schemeClr val="tx1">
                    <a:lumMod val="50000"/>
                    <a:lumOff val="50000"/>
                  </a:schemeClr>
                </a:solidFill>
              </a:ln>
              <a:effectLst>
                <a:outerShdw blurRad="63500" sx="102000" sy="102000" algn="ctr" rotWithShape="0">
                  <a:prstClr val="black">
                    <a:alpha val="40000"/>
                  </a:prstClr>
                </a:outerShdw>
              </a:effec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2114DBA9-3913-E948-AD89-B5DFB89F4537}"/>
                  </a:ext>
                </a:extLst>
              </p:cNvPr>
              <p:cNvSpPr/>
              <p:nvPr/>
            </p:nvSpPr>
            <p:spPr>
              <a:xfrm>
                <a:off x="2754965" y="3185722"/>
                <a:ext cx="2175312" cy="866482"/>
              </a:xfrm>
              <a:prstGeom prst="roundRect">
                <a:avLst/>
              </a:prstGeom>
              <a:solidFill>
                <a:schemeClr val="accent5">
                  <a:lumMod val="60000"/>
                  <a:lumOff val="40000"/>
                </a:schemeClr>
              </a:solidFill>
              <a:ln w="25400">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solidFill>
                      <a:schemeClr val="tx1"/>
                    </a:solidFill>
                    <a:latin typeface="Arial" panose="020B0604020202020204" pitchFamily="34" charset="0"/>
                    <a:ea typeface="Baskerville" panose="02020502070401020303" pitchFamily="18" charset="0"/>
                    <a:cs typeface="Arial" panose="020B0604020202020204" pitchFamily="34" charset="0"/>
                  </a:rPr>
                  <a:t>Original Model</a:t>
                </a:r>
                <a:r>
                  <a:rPr lang="en-US" dirty="0">
                    <a:solidFill>
                      <a:schemeClr val="tx1"/>
                    </a:solidFill>
                    <a:latin typeface="Arial" panose="020B0604020202020204" pitchFamily="34" charset="0"/>
                    <a:ea typeface="Baskerville" panose="02020502070401020303" pitchFamily="18" charset="0"/>
                    <a:cs typeface="Arial" panose="020B0604020202020204" pitchFamily="34" charset="0"/>
                  </a:rPr>
                  <a:t> </a:t>
                </a:r>
              </a:p>
              <a:p>
                <a:pPr algn="ctr"/>
                <a14:m>
                  <m:oMathPara xmlns:m="http://schemas.openxmlformats.org/officeDocument/2006/math">
                    <m:oMathParaPr>
                      <m:jc m:val="centerGroup"/>
                    </m:oMathParaPr>
                    <m:oMath xmlns:m="http://schemas.openxmlformats.org/officeDocument/2006/math">
                      <m:sSub>
                        <m:sSubPr>
                          <m:ctrlPr>
                            <a:rPr lang="en-US" i="1">
                              <a:solidFill>
                                <a:schemeClr val="tx2">
                                  <a:lumMod val="10000"/>
                                </a:schemeClr>
                              </a:solidFill>
                              <a:latin typeface="Cambria Math" panose="02040503050406030204" pitchFamily="18" charset="0"/>
                            </a:rPr>
                          </m:ctrlPr>
                        </m:sSubPr>
                        <m:e>
                          <m:r>
                            <a:rPr lang="en-US" i="1">
                              <a:solidFill>
                                <a:schemeClr val="tx2">
                                  <a:lumMod val="10000"/>
                                </a:schemeClr>
                              </a:solidFill>
                              <a:latin typeface="Cambria Math" panose="02040503050406030204" pitchFamily="18" charset="0"/>
                              <a:ea typeface="Cambria Math" panose="02040503050406030204" pitchFamily="18" charset="0"/>
                            </a:rPr>
                            <m:t>ℳ</m:t>
                          </m:r>
                        </m:e>
                        <m:sub>
                          <m:r>
                            <a:rPr lang="en-US" altLang="zh-CN" i="1">
                              <a:solidFill>
                                <a:schemeClr val="tx2">
                                  <a:lumMod val="10000"/>
                                </a:schemeClr>
                              </a:solidFill>
                              <a:latin typeface="Cambria Math" panose="02040503050406030204" pitchFamily="18" charset="0"/>
                            </a:rPr>
                            <m:t>𝑜</m:t>
                          </m:r>
                        </m:sub>
                      </m:sSub>
                      <m:r>
                        <a:rPr lang="en-US" altLang="zh-CN" i="1">
                          <a:solidFill>
                            <a:schemeClr val="tx2">
                              <a:lumMod val="10000"/>
                            </a:schemeClr>
                          </a:solidFill>
                          <a:latin typeface="Cambria Math" panose="02040503050406030204" pitchFamily="18" charset="0"/>
                        </a:rPr>
                        <m:t>[</m:t>
                      </m:r>
                      <m:sSub>
                        <m:sSubPr>
                          <m:ctrlPr>
                            <a:rPr lang="en-US" altLang="zh-CN" i="1">
                              <a:solidFill>
                                <a:schemeClr val="tx2">
                                  <a:lumMod val="10000"/>
                                </a:schemeClr>
                              </a:solidFill>
                              <a:latin typeface="Cambria Math" panose="02040503050406030204" pitchFamily="18" charset="0"/>
                            </a:rPr>
                          </m:ctrlPr>
                        </m:sSubPr>
                        <m:e>
                          <m:r>
                            <a:rPr lang="en-US" altLang="zh-CN" i="1">
                              <a:solidFill>
                                <a:schemeClr val="tx2">
                                  <a:lumMod val="10000"/>
                                </a:schemeClr>
                              </a:solidFill>
                              <a:latin typeface="Cambria Math" panose="02040503050406030204" pitchFamily="18" charset="0"/>
                            </a:rPr>
                            <m:t>𝐷</m:t>
                          </m:r>
                        </m:e>
                        <m:sub>
                          <m:r>
                            <a:rPr lang="en-US" altLang="zh-CN" i="1">
                              <a:solidFill>
                                <a:schemeClr val="tx2">
                                  <a:lumMod val="10000"/>
                                </a:schemeClr>
                              </a:solidFill>
                              <a:latin typeface="Cambria Math" panose="02040503050406030204" pitchFamily="18" charset="0"/>
                            </a:rPr>
                            <m:t>𝑜</m:t>
                          </m:r>
                        </m:sub>
                      </m:sSub>
                      <m:r>
                        <a:rPr lang="en-US" altLang="zh-CN" i="1">
                          <a:solidFill>
                            <a:schemeClr val="tx2">
                              <a:lumMod val="10000"/>
                            </a:schemeClr>
                          </a:solidFill>
                          <a:latin typeface="Cambria Math" panose="02040503050406030204" pitchFamily="18" charset="0"/>
                        </a:rPr>
                        <m:t>]</m:t>
                      </m:r>
                    </m:oMath>
                  </m:oMathPara>
                </a14:m>
                <a:endParaRPr lang="en-US" i="1"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endParaRPr>
              </a:p>
            </p:txBody>
          </p:sp>
        </mc:Choice>
        <mc:Fallback xmlns="">
          <p:sp>
            <p:nvSpPr>
              <p:cNvPr id="7" name="Rounded Rectangle 6">
                <a:extLst>
                  <a:ext uri="{FF2B5EF4-FFF2-40B4-BE49-F238E27FC236}">
                    <a16:creationId xmlns:a16="http://schemas.microsoft.com/office/drawing/2014/main" id="{2114DBA9-3913-E948-AD89-B5DFB89F4537}"/>
                  </a:ext>
                </a:extLst>
              </p:cNvPr>
              <p:cNvSpPr>
                <a:spLocks noRot="1" noChangeAspect="1" noMove="1" noResize="1" noEditPoints="1" noAdjustHandles="1" noChangeArrowheads="1" noChangeShapeType="1" noTextEdit="1"/>
              </p:cNvSpPr>
              <p:nvPr/>
            </p:nvSpPr>
            <p:spPr>
              <a:xfrm>
                <a:off x="2754965" y="3185722"/>
                <a:ext cx="2175312" cy="866482"/>
              </a:xfrm>
              <a:prstGeom prst="roundRect">
                <a:avLst/>
              </a:prstGeom>
              <a:blipFill>
                <a:blip r:embed="rId4"/>
                <a:stretch>
                  <a:fillRect/>
                </a:stretch>
              </a:blipFill>
              <a:ln w="25400">
                <a:solidFill>
                  <a:schemeClr val="tx1">
                    <a:lumMod val="50000"/>
                    <a:lumOff val="50000"/>
                  </a:schemeClr>
                </a:solidFill>
              </a:ln>
              <a:effectLst>
                <a:outerShdw blurRad="63500" sx="102000" sy="102000" algn="ctr" rotWithShape="0">
                  <a:prstClr val="black">
                    <a:alpha val="40000"/>
                  </a:prstClr>
                </a:outerShdw>
              </a:effectLst>
            </p:spPr>
            <p:txBody>
              <a:bodyPr/>
              <a:lstStyle/>
              <a:p>
                <a:r>
                  <a:rPr lang="en-CN">
                    <a:noFill/>
                  </a:rPr>
                  <a:t> </a:t>
                </a:r>
              </a:p>
            </p:txBody>
          </p:sp>
        </mc:Fallback>
      </mc:AlternateContent>
      <p:grpSp>
        <p:nvGrpSpPr>
          <p:cNvPr id="8" name="Group 7">
            <a:extLst>
              <a:ext uri="{FF2B5EF4-FFF2-40B4-BE49-F238E27FC236}">
                <a16:creationId xmlns:a16="http://schemas.microsoft.com/office/drawing/2014/main" id="{F2C9690E-2D15-DD49-845A-04AF33BBA634}"/>
              </a:ext>
            </a:extLst>
          </p:cNvPr>
          <p:cNvGrpSpPr/>
          <p:nvPr/>
        </p:nvGrpSpPr>
        <p:grpSpPr>
          <a:xfrm>
            <a:off x="1775838" y="3753303"/>
            <a:ext cx="877581" cy="571298"/>
            <a:chOff x="1137895" y="1007375"/>
            <a:chExt cx="1194399" cy="753518"/>
          </a:xfrm>
        </p:grpSpPr>
        <p:sp>
          <p:nvSpPr>
            <p:cNvPr id="9" name="Right Arrow 8">
              <a:extLst>
                <a:ext uri="{FF2B5EF4-FFF2-40B4-BE49-F238E27FC236}">
                  <a16:creationId xmlns:a16="http://schemas.microsoft.com/office/drawing/2014/main" id="{FFE79160-246B-B044-AB04-65B0B1BD4E2F}"/>
                </a:ext>
              </a:extLst>
            </p:cNvPr>
            <p:cNvSpPr/>
            <p:nvPr/>
          </p:nvSpPr>
          <p:spPr>
            <a:xfrm>
              <a:off x="1434185" y="1595685"/>
              <a:ext cx="547395" cy="165208"/>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Arial" panose="020B0604020202020204" pitchFamily="34" charset="0"/>
                <a:ea typeface="Baskerville" panose="02020502070401020303" pitchFamily="18" charset="0"/>
                <a:cs typeface="Arial" panose="020B0604020202020204" pitchFamily="34" charset="0"/>
              </a:endParaRPr>
            </a:p>
          </p:txBody>
        </p:sp>
        <p:sp>
          <p:nvSpPr>
            <p:cNvPr id="10" name="TextBox 9">
              <a:extLst>
                <a:ext uri="{FF2B5EF4-FFF2-40B4-BE49-F238E27FC236}">
                  <a16:creationId xmlns:a16="http://schemas.microsoft.com/office/drawing/2014/main" id="{9BCDD677-3DBC-F142-9E21-44FDD8867216}"/>
                </a:ext>
              </a:extLst>
            </p:cNvPr>
            <p:cNvSpPr txBox="1"/>
            <p:nvPr/>
          </p:nvSpPr>
          <p:spPr>
            <a:xfrm>
              <a:off x="1137895" y="1007375"/>
              <a:ext cx="1194399" cy="487133"/>
            </a:xfrm>
            <a:prstGeom prst="rect">
              <a:avLst/>
            </a:prstGeom>
            <a:noFill/>
          </p:spPr>
          <p:txBody>
            <a:bodyPr wrap="square" rtlCol="0">
              <a:spAutoFit/>
            </a:bodyPr>
            <a:lstStyle/>
            <a:p>
              <a:pPr algn="ctr"/>
              <a:r>
                <a:rPr lang="en-DE" dirty="0">
                  <a:latin typeface="Arial" panose="020B0604020202020204" pitchFamily="34" charset="0"/>
                  <a:ea typeface="Baskerville" panose="02020502070401020303" pitchFamily="18" charset="0"/>
                  <a:cs typeface="Arial" panose="020B0604020202020204" pitchFamily="34" charset="0"/>
                </a:rPr>
                <a:t>Query</a:t>
              </a:r>
            </a:p>
          </p:txBody>
        </p:sp>
      </p:grpSp>
      <p:sp>
        <p:nvSpPr>
          <p:cNvPr id="11" name="Rectangle 10">
            <a:extLst>
              <a:ext uri="{FF2B5EF4-FFF2-40B4-BE49-F238E27FC236}">
                <a16:creationId xmlns:a16="http://schemas.microsoft.com/office/drawing/2014/main" id="{1838E834-ED7C-C340-8D32-5FAAEC5DE74F}"/>
              </a:ext>
            </a:extLst>
          </p:cNvPr>
          <p:cNvSpPr/>
          <p:nvPr/>
        </p:nvSpPr>
        <p:spPr>
          <a:xfrm>
            <a:off x="6758857" y="5587496"/>
            <a:ext cx="2595582" cy="369332"/>
          </a:xfrm>
          <a:prstGeom prst="rect">
            <a:avLst/>
          </a:prstGeom>
        </p:spPr>
        <p:txBody>
          <a:bodyPr wrap="none">
            <a:spAutoFit/>
          </a:bodyPr>
          <a:lstStyle/>
          <a:p>
            <a:r>
              <a:rPr lang="en-GB" dirty="0">
                <a:latin typeface="Arial" panose="020B0604020202020204" pitchFamily="34" charset="0"/>
                <a:ea typeface="Baskerville" panose="02020502070401020303" pitchFamily="18" charset="0"/>
                <a:cs typeface="Arial" panose="020B0604020202020204" pitchFamily="34" charset="0"/>
              </a:rPr>
              <a:t>2. Feature Construction</a:t>
            </a:r>
            <a:endParaRPr lang="en-DE" dirty="0">
              <a:latin typeface="Arial" panose="020B0604020202020204" pitchFamily="34" charset="0"/>
              <a:ea typeface="Baskerville" panose="02020502070401020303" pitchFamily="18" charset="0"/>
              <a:cs typeface="Arial" panose="020B0604020202020204" pitchFamily="34" charset="0"/>
            </a:endParaRPr>
          </a:p>
        </p:txBody>
      </p:sp>
      <p:sp>
        <p:nvSpPr>
          <p:cNvPr id="12" name="Rectangle 11">
            <a:extLst>
              <a:ext uri="{FF2B5EF4-FFF2-40B4-BE49-F238E27FC236}">
                <a16:creationId xmlns:a16="http://schemas.microsoft.com/office/drawing/2014/main" id="{4B32E200-D575-D841-BEAC-28123DF46858}"/>
              </a:ext>
            </a:extLst>
          </p:cNvPr>
          <p:cNvSpPr/>
          <p:nvPr/>
        </p:nvSpPr>
        <p:spPr>
          <a:xfrm>
            <a:off x="9936547" y="5564629"/>
            <a:ext cx="1402948" cy="369332"/>
          </a:xfrm>
          <a:prstGeom prst="rect">
            <a:avLst/>
          </a:prstGeom>
        </p:spPr>
        <p:txBody>
          <a:bodyPr wrap="none">
            <a:spAutoFit/>
          </a:bodyPr>
          <a:lstStyle/>
          <a:p>
            <a:r>
              <a:rPr lang="en-GB" dirty="0">
                <a:latin typeface="Arial" panose="020B0604020202020204" pitchFamily="34" charset="0"/>
                <a:ea typeface="Baskerville" panose="02020502070401020303" pitchFamily="18" charset="0"/>
                <a:cs typeface="Arial" panose="020B0604020202020204" pitchFamily="34" charset="0"/>
              </a:rPr>
              <a:t>3. Inference</a:t>
            </a:r>
            <a:endParaRPr lang="en-DE" dirty="0">
              <a:latin typeface="Arial" panose="020B0604020202020204" pitchFamily="34" charset="0"/>
              <a:ea typeface="Baskerville" panose="02020502070401020303" pitchFamily="18" charset="0"/>
              <a:cs typeface="Arial" panose="020B0604020202020204" pitchFamily="34" charset="0"/>
            </a:endParaRPr>
          </a:p>
        </p:txBody>
      </p:sp>
      <p:pic>
        <p:nvPicPr>
          <p:cNvPr id="15" name="Graphic 14" descr="Head with gears">
            <a:extLst>
              <a:ext uri="{FF2B5EF4-FFF2-40B4-BE49-F238E27FC236}">
                <a16:creationId xmlns:a16="http://schemas.microsoft.com/office/drawing/2014/main" id="{C5523572-BF8C-F24D-938F-CAC95DFB1C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59292" y="3239706"/>
            <a:ext cx="550671" cy="579838"/>
          </a:xfrm>
          <a:prstGeom prst="rect">
            <a:avLst/>
          </a:prstGeom>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1A53C3B8-69CB-BA45-B243-047C1F7AC2AE}"/>
                  </a:ext>
                </a:extLst>
              </p:cNvPr>
              <p:cNvSpPr/>
              <p:nvPr/>
            </p:nvSpPr>
            <p:spPr>
              <a:xfrm>
                <a:off x="5025691" y="3807376"/>
                <a:ext cx="1445076" cy="369332"/>
              </a:xfrm>
              <a:prstGeom prst="rect">
                <a:avLst/>
              </a:prstGeom>
            </p:spPr>
            <p:txBody>
              <a:bodyPr wrap="none">
                <a:spAutoFit/>
              </a:bodyPr>
              <a:lstStyle/>
              <a:p>
                <a:pPr algn="ct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Posterior</a:t>
                </a:r>
                <a:r>
                  <a:rPr lang="zh-CN" altLang="en-US" dirty="0">
                    <a:solidFill>
                      <a:schemeClr val="tx2">
                        <a:lumMod val="10000"/>
                      </a:schemeClr>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i="1">
                            <a:solidFill>
                              <a:schemeClr val="tx2">
                                <a:lumMod val="10000"/>
                              </a:schemeClr>
                            </a:solidFill>
                            <a:latin typeface="Cambria Math" panose="02040503050406030204" pitchFamily="18" charset="0"/>
                          </a:rPr>
                        </m:ctrlPr>
                      </m:sSubPr>
                      <m:e>
                        <m:r>
                          <a:rPr lang="en-US" altLang="zh-CN" i="1">
                            <a:solidFill>
                              <a:schemeClr val="tx2">
                                <a:lumMod val="10000"/>
                              </a:schemeClr>
                            </a:solidFill>
                            <a:latin typeface="Cambria Math" panose="02040503050406030204" pitchFamily="18" charset="0"/>
                            <a:ea typeface="Cambria Math" panose="02040503050406030204" pitchFamily="18" charset="0"/>
                          </a:rPr>
                          <m:t>ℙ</m:t>
                        </m:r>
                      </m:e>
                      <m:sub>
                        <m:r>
                          <a:rPr lang="en-US" altLang="zh-CN" i="1">
                            <a:solidFill>
                              <a:schemeClr val="tx2">
                                <a:lumMod val="10000"/>
                              </a:schemeClr>
                            </a:solidFill>
                            <a:latin typeface="Cambria Math" panose="02040503050406030204" pitchFamily="18" charset="0"/>
                          </a:rPr>
                          <m:t>𝑜</m:t>
                        </m:r>
                      </m:sub>
                    </m:sSub>
                  </m:oMath>
                </a14:m>
                <a:endParaRPr lang="en-US" i="1"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endParaRPr>
              </a:p>
            </p:txBody>
          </p:sp>
        </mc:Choice>
        <mc:Fallback xmlns="">
          <p:sp>
            <p:nvSpPr>
              <p:cNvPr id="19" name="Rectangle 18">
                <a:extLst>
                  <a:ext uri="{FF2B5EF4-FFF2-40B4-BE49-F238E27FC236}">
                    <a16:creationId xmlns:a16="http://schemas.microsoft.com/office/drawing/2014/main" id="{1A53C3B8-69CB-BA45-B243-047C1F7AC2AE}"/>
                  </a:ext>
                </a:extLst>
              </p:cNvPr>
              <p:cNvSpPr>
                <a:spLocks noRot="1" noChangeAspect="1" noMove="1" noResize="1" noEditPoints="1" noAdjustHandles="1" noChangeArrowheads="1" noChangeShapeType="1" noTextEdit="1"/>
              </p:cNvSpPr>
              <p:nvPr/>
            </p:nvSpPr>
            <p:spPr>
              <a:xfrm>
                <a:off x="5025691" y="3807376"/>
                <a:ext cx="1445076" cy="369332"/>
              </a:xfrm>
              <a:prstGeom prst="rect">
                <a:avLst/>
              </a:prstGeom>
              <a:blipFill>
                <a:blip r:embed="rId7"/>
                <a:stretch>
                  <a:fillRect l="-2609" t="-10345" b="-27586"/>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353CB9D-AC73-1341-BC8D-C319B56BCE67}"/>
                  </a:ext>
                </a:extLst>
              </p:cNvPr>
              <p:cNvSpPr/>
              <p:nvPr/>
            </p:nvSpPr>
            <p:spPr>
              <a:xfrm>
                <a:off x="5021297" y="4881651"/>
                <a:ext cx="1453860" cy="369332"/>
              </a:xfrm>
              <a:prstGeom prst="rect">
                <a:avLst/>
              </a:prstGeom>
            </p:spPr>
            <p:txBody>
              <a:bodyPr wrap="none">
                <a:spAutoFit/>
              </a:bodyPr>
              <a:lstStyle/>
              <a:p>
                <a:pPr algn="ct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Posterior</a:t>
                </a:r>
                <a:r>
                  <a:rPr lang="zh-CN" altLang="en-US" dirty="0">
                    <a:solidFill>
                      <a:schemeClr val="tx2">
                        <a:lumMod val="10000"/>
                      </a:schemeClr>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i="1">
                            <a:solidFill>
                              <a:schemeClr val="tx2">
                                <a:lumMod val="10000"/>
                              </a:schemeClr>
                            </a:solidFill>
                            <a:latin typeface="Cambria Math" panose="02040503050406030204" pitchFamily="18" charset="0"/>
                          </a:rPr>
                        </m:ctrlPr>
                      </m:sSubPr>
                      <m:e>
                        <m:r>
                          <a:rPr lang="en-US" altLang="zh-CN" i="1">
                            <a:solidFill>
                              <a:schemeClr val="tx2">
                                <a:lumMod val="10000"/>
                              </a:schemeClr>
                            </a:solidFill>
                            <a:latin typeface="Cambria Math" panose="02040503050406030204" pitchFamily="18" charset="0"/>
                            <a:ea typeface="Cambria Math" panose="02040503050406030204" pitchFamily="18" charset="0"/>
                          </a:rPr>
                          <m:t>ℙ</m:t>
                        </m:r>
                      </m:e>
                      <m:sub>
                        <m:r>
                          <a:rPr lang="en-US" altLang="zh-CN" i="1">
                            <a:solidFill>
                              <a:schemeClr val="tx2">
                                <a:lumMod val="10000"/>
                              </a:schemeClr>
                            </a:solidFill>
                            <a:latin typeface="Cambria Math" panose="02040503050406030204" pitchFamily="18" charset="0"/>
                          </a:rPr>
                          <m:t>𝑢</m:t>
                        </m:r>
                      </m:sub>
                    </m:sSub>
                  </m:oMath>
                </a14:m>
                <a:endParaRPr lang="en-US" i="1"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endParaRPr>
              </a:p>
            </p:txBody>
          </p:sp>
        </mc:Choice>
        <mc:Fallback xmlns="">
          <p:sp>
            <p:nvSpPr>
              <p:cNvPr id="20" name="Rectangle 19">
                <a:extLst>
                  <a:ext uri="{FF2B5EF4-FFF2-40B4-BE49-F238E27FC236}">
                    <a16:creationId xmlns:a16="http://schemas.microsoft.com/office/drawing/2014/main" id="{E353CB9D-AC73-1341-BC8D-C319B56BCE67}"/>
                  </a:ext>
                </a:extLst>
              </p:cNvPr>
              <p:cNvSpPr>
                <a:spLocks noRot="1" noChangeAspect="1" noMove="1" noResize="1" noEditPoints="1" noAdjustHandles="1" noChangeArrowheads="1" noChangeShapeType="1" noTextEdit="1"/>
              </p:cNvSpPr>
              <p:nvPr/>
            </p:nvSpPr>
            <p:spPr>
              <a:xfrm>
                <a:off x="5021297" y="4881651"/>
                <a:ext cx="1453860" cy="369332"/>
              </a:xfrm>
              <a:prstGeom prst="rect">
                <a:avLst/>
              </a:prstGeom>
              <a:blipFill>
                <a:blip r:embed="rId8"/>
                <a:stretch>
                  <a:fillRect l="-3478" t="-6667" b="-2666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C637C784-1BF5-DA4B-BE31-F436B792F3B0}"/>
                  </a:ext>
                </a:extLst>
              </p:cNvPr>
              <p:cNvSpPr/>
              <p:nvPr/>
            </p:nvSpPr>
            <p:spPr>
              <a:xfrm>
                <a:off x="9446372" y="2400535"/>
                <a:ext cx="2176505" cy="646331"/>
              </a:xfrm>
              <a:prstGeom prst="rect">
                <a:avLst/>
              </a:prstGeom>
              <a:solidFill>
                <a:schemeClr val="bg1">
                  <a:lumMod val="85000"/>
                </a:schemeClr>
              </a:solidFill>
              <a:ln w="25400">
                <a:solidFill>
                  <a:srgbClr val="1922DE"/>
                </a:solidFill>
              </a:ln>
            </p:spPr>
            <p:txBody>
              <a:bodyPr wrap="square">
                <a:spAutoFit/>
              </a:bodyPr>
              <a:lstStyle/>
              <a:p>
                <a:pPr algn="ct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Is </a:t>
                </a:r>
                <a:r>
                  <a:rPr lang="en-US" altLang="zh-CN" i="1"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x</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in</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the</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training</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set</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of</a:t>
                </a:r>
                <a:r>
                  <a:rPr lang="zh-CN" altLang="en-US" dirty="0">
                    <a:solidFill>
                      <a:schemeClr val="tx2">
                        <a:lumMod val="10000"/>
                      </a:schemeClr>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i="1">
                            <a:solidFill>
                              <a:schemeClr val="tx2">
                                <a:lumMod val="10000"/>
                              </a:schemeClr>
                            </a:solidFill>
                            <a:latin typeface="Cambria Math" panose="02040503050406030204" pitchFamily="18" charset="0"/>
                          </a:rPr>
                        </m:ctrlPr>
                      </m:sSubPr>
                      <m:e>
                        <m:r>
                          <a:rPr lang="en-US" altLang="zh-CN" i="1">
                            <a:solidFill>
                              <a:schemeClr val="tx2">
                                <a:lumMod val="10000"/>
                              </a:schemeClr>
                            </a:solidFill>
                            <a:latin typeface="Cambria Math" panose="02040503050406030204" pitchFamily="18" charset="0"/>
                            <a:ea typeface="Cambria Math" panose="02040503050406030204" pitchFamily="18" charset="0"/>
                          </a:rPr>
                          <m:t>ℳ</m:t>
                        </m:r>
                      </m:e>
                      <m:sub>
                        <m:r>
                          <a:rPr lang="en-US" altLang="zh-CN" i="1">
                            <a:solidFill>
                              <a:schemeClr val="tx2">
                                <a:lumMod val="10000"/>
                              </a:schemeClr>
                            </a:solidFill>
                            <a:latin typeface="Cambria Math" panose="02040503050406030204" pitchFamily="18" charset="0"/>
                          </a:rPr>
                          <m:t>𝑜</m:t>
                        </m:r>
                      </m:sub>
                    </m:sSub>
                  </m:oMath>
                </a14:m>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a:t>
                </a:r>
                <a:endParaRPr lang="en-US"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endParaRPr>
              </a:p>
            </p:txBody>
          </p:sp>
        </mc:Choice>
        <mc:Fallback xmlns="">
          <p:sp>
            <p:nvSpPr>
              <p:cNvPr id="21" name="Rectangle 20">
                <a:extLst>
                  <a:ext uri="{FF2B5EF4-FFF2-40B4-BE49-F238E27FC236}">
                    <a16:creationId xmlns:a16="http://schemas.microsoft.com/office/drawing/2014/main" id="{C637C784-1BF5-DA4B-BE31-F436B792F3B0}"/>
                  </a:ext>
                </a:extLst>
              </p:cNvPr>
              <p:cNvSpPr>
                <a:spLocks noRot="1" noChangeAspect="1" noMove="1" noResize="1" noEditPoints="1" noAdjustHandles="1" noChangeArrowheads="1" noChangeShapeType="1" noTextEdit="1"/>
              </p:cNvSpPr>
              <p:nvPr/>
            </p:nvSpPr>
            <p:spPr>
              <a:xfrm>
                <a:off x="9446372" y="2400535"/>
                <a:ext cx="2176505" cy="646331"/>
              </a:xfrm>
              <a:prstGeom prst="rect">
                <a:avLst/>
              </a:prstGeom>
              <a:blipFill>
                <a:blip r:embed="rId9"/>
                <a:stretch>
                  <a:fillRect t="-3774" b="-11321"/>
                </a:stretch>
              </a:blipFill>
              <a:ln w="25400">
                <a:solidFill>
                  <a:srgbClr val="1922DE"/>
                </a:solidFill>
              </a:ln>
            </p:spPr>
            <p:txBody>
              <a:bodyPr/>
              <a:lstStyle/>
              <a:p>
                <a:r>
                  <a:rPr lang="en-CN">
                    <a:noFill/>
                  </a:rPr>
                  <a:t> </a:t>
                </a:r>
              </a:p>
            </p:txBody>
          </p:sp>
        </mc:Fallback>
      </mc:AlternateContent>
      <p:sp>
        <p:nvSpPr>
          <p:cNvPr id="22" name="Right Arrow 21">
            <a:extLst>
              <a:ext uri="{FF2B5EF4-FFF2-40B4-BE49-F238E27FC236}">
                <a16:creationId xmlns:a16="http://schemas.microsoft.com/office/drawing/2014/main" id="{246305E1-8623-2445-9723-903AA28C03AA}"/>
              </a:ext>
            </a:extLst>
          </p:cNvPr>
          <p:cNvSpPr/>
          <p:nvPr/>
        </p:nvSpPr>
        <p:spPr>
          <a:xfrm>
            <a:off x="6480279" y="4277204"/>
            <a:ext cx="402197" cy="125257"/>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Arial" panose="020B0604020202020204" pitchFamily="34" charset="0"/>
              <a:ea typeface="Baskerville" panose="02020502070401020303" pitchFamily="18" charset="0"/>
              <a:cs typeface="Arial" panose="020B0604020202020204" pitchFamily="34" charset="0"/>
            </a:endParaRPr>
          </a:p>
        </p:txBody>
      </p:sp>
      <mc:AlternateContent xmlns:mc="http://schemas.openxmlformats.org/markup-compatibility/2006" xmlns:cx1="http://schemas.microsoft.com/office/drawing/2015/9/8/chartex">
        <mc:Choice Requires="cx1">
          <p:graphicFrame>
            <p:nvGraphicFramePr>
              <p:cNvPr id="23" name="Chart 22">
                <a:extLst>
                  <a:ext uri="{FF2B5EF4-FFF2-40B4-BE49-F238E27FC236}">
                    <a16:creationId xmlns:a16="http://schemas.microsoft.com/office/drawing/2014/main" id="{BF369308-7F38-BF48-9BA7-32B4C5B01BCB}"/>
                  </a:ext>
                </a:extLst>
              </p:cNvPr>
              <p:cNvGraphicFramePr/>
              <p:nvPr>
                <p:extLst>
                  <p:ext uri="{D42A27DB-BD31-4B8C-83A1-F6EECF244321}">
                    <p14:modId xmlns:p14="http://schemas.microsoft.com/office/powerpoint/2010/main" val="670170305"/>
                  </p:ext>
                </p:extLst>
              </p:nvPr>
            </p:nvGraphicFramePr>
            <p:xfrm>
              <a:off x="5081972" y="3209528"/>
              <a:ext cx="1331685" cy="595780"/>
            </p:xfrm>
            <a:graphic>
              <a:graphicData uri="http://schemas.microsoft.com/office/drawing/2014/chartex">
                <cx:chart xmlns:cx="http://schemas.microsoft.com/office/drawing/2014/chartex" xmlns:r="http://schemas.openxmlformats.org/officeDocument/2006/relationships" r:id="rId10"/>
              </a:graphicData>
            </a:graphic>
          </p:graphicFrame>
        </mc:Choice>
        <mc:Fallback xmlns="">
          <p:pic>
            <p:nvPicPr>
              <p:cNvPr id="23" name="Chart 22">
                <a:extLst>
                  <a:ext uri="{FF2B5EF4-FFF2-40B4-BE49-F238E27FC236}">
                    <a16:creationId xmlns:a16="http://schemas.microsoft.com/office/drawing/2014/main" id="{BF369308-7F38-BF48-9BA7-32B4C5B01BCB}"/>
                  </a:ext>
                </a:extLst>
              </p:cNvPr>
              <p:cNvPicPr>
                <a:picLocks noGrp="1" noRot="1" noChangeAspect="1" noMove="1" noResize="1" noEditPoints="1" noAdjustHandles="1" noChangeArrowheads="1" noChangeShapeType="1"/>
              </p:cNvPicPr>
              <p:nvPr/>
            </p:nvPicPr>
            <p:blipFill>
              <a:blip r:embed="rId11"/>
              <a:stretch>
                <a:fillRect/>
              </a:stretch>
            </p:blipFill>
            <p:spPr>
              <a:xfrm>
                <a:off x="5081972" y="3209528"/>
                <a:ext cx="1331685" cy="59578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24" name="Chart 23">
                <a:extLst>
                  <a:ext uri="{FF2B5EF4-FFF2-40B4-BE49-F238E27FC236}">
                    <a16:creationId xmlns:a16="http://schemas.microsoft.com/office/drawing/2014/main" id="{3174D644-DF07-6345-AFCA-69453714DC29}"/>
                  </a:ext>
                </a:extLst>
              </p:cNvPr>
              <p:cNvGraphicFramePr/>
              <p:nvPr>
                <p:extLst>
                  <p:ext uri="{D42A27DB-BD31-4B8C-83A1-F6EECF244321}">
                    <p14:modId xmlns:p14="http://schemas.microsoft.com/office/powerpoint/2010/main" val="3252176642"/>
                  </p:ext>
                </p:extLst>
              </p:nvPr>
            </p:nvGraphicFramePr>
            <p:xfrm>
              <a:off x="5086957" y="4324837"/>
              <a:ext cx="1331685" cy="595780"/>
            </p:xfrm>
            <a:graphic>
              <a:graphicData uri="http://schemas.microsoft.com/office/drawing/2014/chartex">
                <cx:chart xmlns:cx="http://schemas.microsoft.com/office/drawing/2014/chartex" xmlns:r="http://schemas.openxmlformats.org/officeDocument/2006/relationships" r:id="rId12"/>
              </a:graphicData>
            </a:graphic>
          </p:graphicFrame>
        </mc:Choice>
        <mc:Fallback xmlns="">
          <p:pic>
            <p:nvPicPr>
              <p:cNvPr id="24" name="Chart 23">
                <a:extLst>
                  <a:ext uri="{FF2B5EF4-FFF2-40B4-BE49-F238E27FC236}">
                    <a16:creationId xmlns:a16="http://schemas.microsoft.com/office/drawing/2014/main" id="{3174D644-DF07-6345-AFCA-69453714DC29}"/>
                  </a:ext>
                </a:extLst>
              </p:cNvPr>
              <p:cNvPicPr>
                <a:picLocks noGrp="1" noRot="1" noChangeAspect="1" noMove="1" noResize="1" noEditPoints="1" noAdjustHandles="1" noChangeArrowheads="1" noChangeShapeType="1"/>
              </p:cNvPicPr>
              <p:nvPr/>
            </p:nvPicPr>
            <p:blipFill>
              <a:blip r:embed="rId13"/>
              <a:stretch>
                <a:fillRect/>
              </a:stretch>
            </p:blipFill>
            <p:spPr>
              <a:xfrm>
                <a:off x="5086957" y="4324837"/>
                <a:ext cx="1331685" cy="595780"/>
              </a:xfrm>
              <a:prstGeom prst="rect">
                <a:avLst/>
              </a:prstGeom>
            </p:spPr>
          </p:pic>
        </mc:Fallback>
      </mc:AlternateContent>
      <p:grpSp>
        <p:nvGrpSpPr>
          <p:cNvPr id="14" name="Group 13">
            <a:extLst>
              <a:ext uri="{FF2B5EF4-FFF2-40B4-BE49-F238E27FC236}">
                <a16:creationId xmlns:a16="http://schemas.microsoft.com/office/drawing/2014/main" id="{67AD1202-DFDA-EC45-A1B8-8F0A36D00B68}"/>
              </a:ext>
            </a:extLst>
          </p:cNvPr>
          <p:cNvGrpSpPr/>
          <p:nvPr/>
        </p:nvGrpSpPr>
        <p:grpSpPr>
          <a:xfrm>
            <a:off x="6978330" y="3107689"/>
            <a:ext cx="1921134" cy="2183310"/>
            <a:chOff x="6882078" y="2466009"/>
            <a:chExt cx="1921134" cy="2183310"/>
          </a:xfrm>
        </p:grpSpPr>
        <p:sp>
          <p:nvSpPr>
            <p:cNvPr id="25" name="Rectangle 24">
              <a:extLst>
                <a:ext uri="{FF2B5EF4-FFF2-40B4-BE49-F238E27FC236}">
                  <a16:creationId xmlns:a16="http://schemas.microsoft.com/office/drawing/2014/main" id="{954092D4-4813-1945-8035-013AA3462C2C}"/>
                </a:ext>
              </a:extLst>
            </p:cNvPr>
            <p:cNvSpPr/>
            <p:nvPr/>
          </p:nvSpPr>
          <p:spPr>
            <a:xfrm>
              <a:off x="6882078" y="2466009"/>
              <a:ext cx="1921134" cy="2183310"/>
            </a:xfrm>
            <a:prstGeom prst="rect">
              <a:avLst/>
            </a:prstGeom>
            <a:solidFill>
              <a:schemeClr val="bg1">
                <a:lumMod val="95000"/>
              </a:schemeClr>
            </a:solidFill>
            <a:ln w="12700" cap="rnd">
              <a:solidFill>
                <a:schemeClr val="bg1">
                  <a:lumMod val="95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N" sz="1200">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9E167DA-2BDE-2241-AC92-683ECF4428D8}"/>
                </a:ext>
              </a:extLst>
            </p:cNvPr>
            <p:cNvGrpSpPr/>
            <p:nvPr/>
          </p:nvGrpSpPr>
          <p:grpSpPr>
            <a:xfrm>
              <a:off x="6891499" y="2466009"/>
              <a:ext cx="1911713" cy="595780"/>
              <a:chOff x="8446460" y="459174"/>
              <a:chExt cx="3467738" cy="785809"/>
            </a:xfrm>
          </p:grpSpPr>
          <mc:AlternateContent xmlns:mc="http://schemas.openxmlformats.org/markup-compatibility/2006" xmlns:cx1="http://schemas.microsoft.com/office/drawing/2015/9/8/chartex">
            <mc:Choice Requires="cx1">
              <p:graphicFrame>
                <p:nvGraphicFramePr>
                  <p:cNvPr id="33" name="Chart 32">
                    <a:extLst>
                      <a:ext uri="{FF2B5EF4-FFF2-40B4-BE49-F238E27FC236}">
                        <a16:creationId xmlns:a16="http://schemas.microsoft.com/office/drawing/2014/main" id="{D1A24324-F28B-F743-B253-BD28870A37CC}"/>
                      </a:ext>
                    </a:extLst>
                  </p:cNvPr>
                  <p:cNvGraphicFramePr/>
                  <p:nvPr>
                    <p:extLst>
                      <p:ext uri="{D42A27DB-BD31-4B8C-83A1-F6EECF244321}">
                        <p14:modId xmlns:p14="http://schemas.microsoft.com/office/powerpoint/2010/main" val="788133705"/>
                      </p:ext>
                    </p:extLst>
                  </p:nvPr>
                </p:nvGraphicFramePr>
                <p:xfrm>
                  <a:off x="8446460" y="459174"/>
                  <a:ext cx="1812441" cy="785809"/>
                </p:xfrm>
                <a:graphic>
                  <a:graphicData uri="http://schemas.microsoft.com/office/drawing/2014/chartex">
                    <cx:chart xmlns:cx="http://schemas.microsoft.com/office/drawing/2014/chartex" xmlns:r="http://schemas.openxmlformats.org/officeDocument/2006/relationships" r:id="rId14"/>
                  </a:graphicData>
                </a:graphic>
              </p:graphicFrame>
            </mc:Choice>
            <mc:Fallback xmlns="">
              <p:pic>
                <p:nvPicPr>
                  <p:cNvPr id="33" name="Chart 32">
                    <a:extLst>
                      <a:ext uri="{FF2B5EF4-FFF2-40B4-BE49-F238E27FC236}">
                        <a16:creationId xmlns:a16="http://schemas.microsoft.com/office/drawing/2014/main" id="{D1A24324-F28B-F743-B253-BD28870A37CC}"/>
                      </a:ext>
                    </a:extLst>
                  </p:cNvPr>
                  <p:cNvPicPr>
                    <a:picLocks noGrp="1" noRot="1" noChangeAspect="1" noMove="1" noResize="1" noEditPoints="1" noAdjustHandles="1" noChangeArrowheads="1" noChangeShapeType="1"/>
                  </p:cNvPicPr>
                  <p:nvPr/>
                </p:nvPicPr>
                <p:blipFill>
                  <a:blip r:embed="rId15"/>
                  <a:stretch>
                    <a:fillRect/>
                  </a:stretch>
                </p:blipFill>
                <p:spPr>
                  <a:xfrm>
                    <a:off x="6987751" y="3107689"/>
                    <a:ext cx="999172" cy="59578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34" name="Chart 33">
                    <a:extLst>
                      <a:ext uri="{FF2B5EF4-FFF2-40B4-BE49-F238E27FC236}">
                        <a16:creationId xmlns:a16="http://schemas.microsoft.com/office/drawing/2014/main" id="{333019BB-5EFD-634A-B536-44D6DE58EC26}"/>
                      </a:ext>
                    </a:extLst>
                  </p:cNvPr>
                  <p:cNvGraphicFramePr/>
                  <p:nvPr>
                    <p:extLst>
                      <p:ext uri="{D42A27DB-BD31-4B8C-83A1-F6EECF244321}">
                        <p14:modId xmlns:p14="http://schemas.microsoft.com/office/powerpoint/2010/main" val="2560222899"/>
                      </p:ext>
                    </p:extLst>
                  </p:nvPr>
                </p:nvGraphicFramePr>
                <p:xfrm>
                  <a:off x="10101757" y="459174"/>
                  <a:ext cx="1812441" cy="785809"/>
                </p:xfrm>
                <a:graphic>
                  <a:graphicData uri="http://schemas.microsoft.com/office/drawing/2014/chartex">
                    <cx:chart xmlns:cx="http://schemas.microsoft.com/office/drawing/2014/chartex" xmlns:r="http://schemas.openxmlformats.org/officeDocument/2006/relationships" r:id="rId16"/>
                  </a:graphicData>
                </a:graphic>
              </p:graphicFrame>
            </mc:Choice>
            <mc:Fallback xmlns="">
              <p:pic>
                <p:nvPicPr>
                  <p:cNvPr id="34" name="Chart 33">
                    <a:extLst>
                      <a:ext uri="{FF2B5EF4-FFF2-40B4-BE49-F238E27FC236}">
                        <a16:creationId xmlns:a16="http://schemas.microsoft.com/office/drawing/2014/main" id="{333019BB-5EFD-634A-B536-44D6DE58EC26}"/>
                      </a:ext>
                    </a:extLst>
                  </p:cNvPr>
                  <p:cNvPicPr>
                    <a:picLocks noGrp="1" noRot="1" noChangeAspect="1" noMove="1" noResize="1" noEditPoints="1" noAdjustHandles="1" noChangeArrowheads="1" noChangeShapeType="1"/>
                  </p:cNvPicPr>
                  <p:nvPr/>
                </p:nvPicPr>
                <p:blipFill>
                  <a:blip r:embed="rId15"/>
                  <a:stretch>
                    <a:fillRect/>
                  </a:stretch>
                </p:blipFill>
                <p:spPr>
                  <a:xfrm>
                    <a:off x="7900292" y="3107689"/>
                    <a:ext cx="999172" cy="595780"/>
                  </a:xfrm>
                  <a:prstGeom prst="rect">
                    <a:avLst/>
                  </a:prstGeom>
                </p:spPr>
              </p:pic>
            </mc:Fallback>
          </mc:AlternateContent>
        </p:grpSp>
        <p:grpSp>
          <p:nvGrpSpPr>
            <p:cNvPr id="29" name="Group 28">
              <a:extLst>
                <a:ext uri="{FF2B5EF4-FFF2-40B4-BE49-F238E27FC236}">
                  <a16:creationId xmlns:a16="http://schemas.microsoft.com/office/drawing/2014/main" id="{4A13C62D-8C65-E74D-885B-DE6CC870DDF5}"/>
                </a:ext>
              </a:extLst>
            </p:cNvPr>
            <p:cNvGrpSpPr/>
            <p:nvPr/>
          </p:nvGrpSpPr>
          <p:grpSpPr>
            <a:xfrm>
              <a:off x="6891499" y="4008612"/>
              <a:ext cx="1880463" cy="595780"/>
              <a:chOff x="7942571" y="2422331"/>
              <a:chExt cx="2559335" cy="785809"/>
            </a:xfrm>
          </p:grpSpPr>
          <mc:AlternateContent xmlns:mc="http://schemas.openxmlformats.org/markup-compatibility/2006" xmlns:cx1="http://schemas.microsoft.com/office/drawing/2015/9/8/chartex">
            <mc:Choice Requires="cx1">
              <p:graphicFrame>
                <p:nvGraphicFramePr>
                  <p:cNvPr id="31" name="Chart 30">
                    <a:extLst>
                      <a:ext uri="{FF2B5EF4-FFF2-40B4-BE49-F238E27FC236}">
                        <a16:creationId xmlns:a16="http://schemas.microsoft.com/office/drawing/2014/main" id="{C80DF9BD-B6C8-0147-8E10-CAA5AB186289}"/>
                      </a:ext>
                    </a:extLst>
                  </p:cNvPr>
                  <p:cNvGraphicFramePr/>
                  <p:nvPr>
                    <p:extLst>
                      <p:ext uri="{D42A27DB-BD31-4B8C-83A1-F6EECF244321}">
                        <p14:modId xmlns:p14="http://schemas.microsoft.com/office/powerpoint/2010/main" val="841910882"/>
                      </p:ext>
                    </p:extLst>
                  </p:nvPr>
                </p:nvGraphicFramePr>
                <p:xfrm>
                  <a:off x="7942571" y="2422331"/>
                  <a:ext cx="1359886" cy="785809"/>
                </p:xfrm>
                <a:graphic>
                  <a:graphicData uri="http://schemas.microsoft.com/office/drawing/2014/chartex">
                    <cx:chart xmlns:cx="http://schemas.microsoft.com/office/drawing/2014/chartex" xmlns:r="http://schemas.openxmlformats.org/officeDocument/2006/relationships" r:id="rId17"/>
                  </a:graphicData>
                </a:graphic>
              </p:graphicFrame>
            </mc:Choice>
            <mc:Fallback xmlns="">
              <p:pic>
                <p:nvPicPr>
                  <p:cNvPr id="31" name="Chart 30">
                    <a:extLst>
                      <a:ext uri="{FF2B5EF4-FFF2-40B4-BE49-F238E27FC236}">
                        <a16:creationId xmlns:a16="http://schemas.microsoft.com/office/drawing/2014/main" id="{C80DF9BD-B6C8-0147-8E10-CAA5AB186289}"/>
                      </a:ext>
                    </a:extLst>
                  </p:cNvPr>
                  <p:cNvPicPr>
                    <a:picLocks noGrp="1" noRot="1" noChangeAspect="1" noMove="1" noResize="1" noEditPoints="1" noAdjustHandles="1" noChangeArrowheads="1" noChangeShapeType="1"/>
                  </p:cNvPicPr>
                  <p:nvPr/>
                </p:nvPicPr>
                <p:blipFill>
                  <a:blip r:embed="rId15"/>
                  <a:stretch>
                    <a:fillRect/>
                  </a:stretch>
                </p:blipFill>
                <p:spPr>
                  <a:xfrm>
                    <a:off x="6987751" y="4650292"/>
                    <a:ext cx="999172" cy="59578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32" name="Chart 31">
                    <a:extLst>
                      <a:ext uri="{FF2B5EF4-FFF2-40B4-BE49-F238E27FC236}">
                        <a16:creationId xmlns:a16="http://schemas.microsoft.com/office/drawing/2014/main" id="{20D952BC-F0EC-0D43-9CC4-FAE8F5F38C52}"/>
                      </a:ext>
                    </a:extLst>
                  </p:cNvPr>
                  <p:cNvGraphicFramePr/>
                  <p:nvPr>
                    <p:extLst>
                      <p:ext uri="{D42A27DB-BD31-4B8C-83A1-F6EECF244321}">
                        <p14:modId xmlns:p14="http://schemas.microsoft.com/office/powerpoint/2010/main" val="2159997938"/>
                      </p:ext>
                    </p:extLst>
                  </p:nvPr>
                </p:nvGraphicFramePr>
                <p:xfrm>
                  <a:off x="9142020" y="2422331"/>
                  <a:ext cx="1359886" cy="785809"/>
                </p:xfrm>
                <a:graphic>
                  <a:graphicData uri="http://schemas.microsoft.com/office/drawing/2014/chartex">
                    <cx:chart xmlns:cx="http://schemas.microsoft.com/office/drawing/2014/chartex" xmlns:r="http://schemas.openxmlformats.org/officeDocument/2006/relationships" r:id="rId18"/>
                  </a:graphicData>
                </a:graphic>
              </p:graphicFrame>
            </mc:Choice>
            <mc:Fallback xmlns="">
              <p:pic>
                <p:nvPicPr>
                  <p:cNvPr id="32" name="Chart 31">
                    <a:extLst>
                      <a:ext uri="{FF2B5EF4-FFF2-40B4-BE49-F238E27FC236}">
                        <a16:creationId xmlns:a16="http://schemas.microsoft.com/office/drawing/2014/main" id="{20D952BC-F0EC-0D43-9CC4-FAE8F5F38C52}"/>
                      </a:ext>
                    </a:extLst>
                  </p:cNvPr>
                  <p:cNvPicPr>
                    <a:picLocks noGrp="1" noRot="1" noChangeAspect="1" noMove="1" noResize="1" noEditPoints="1" noAdjustHandles="1" noChangeArrowheads="1" noChangeShapeType="1"/>
                  </p:cNvPicPr>
                  <p:nvPr/>
                </p:nvPicPr>
                <p:blipFill>
                  <a:blip r:embed="rId15"/>
                  <a:stretch>
                    <a:fillRect/>
                  </a:stretch>
                </p:blipFill>
                <p:spPr>
                  <a:xfrm>
                    <a:off x="7869042" y="4650292"/>
                    <a:ext cx="999172" cy="595780"/>
                  </a:xfrm>
                  <a:prstGeom prst="rect">
                    <a:avLst/>
                  </a:prstGeom>
                </p:spPr>
              </p:pic>
            </mc:Fallback>
          </mc:AlternateContent>
        </p:grpSp>
        <mc:AlternateContent xmlns:mc="http://schemas.openxmlformats.org/markup-compatibility/2006" xmlns:cx1="http://schemas.microsoft.com/office/drawing/2015/9/8/chartex">
          <mc:Choice Requires="cx1">
            <p:graphicFrame>
              <p:nvGraphicFramePr>
                <p:cNvPr id="26" name="Chart 25">
                  <a:extLst>
                    <a:ext uri="{FF2B5EF4-FFF2-40B4-BE49-F238E27FC236}">
                      <a16:creationId xmlns:a16="http://schemas.microsoft.com/office/drawing/2014/main" id="{501F1B33-111F-C84A-BE05-F1EB27D544B4}"/>
                    </a:ext>
                  </a:extLst>
                </p:cNvPr>
                <p:cNvGraphicFramePr/>
                <p:nvPr>
                  <p:extLst>
                    <p:ext uri="{D42A27DB-BD31-4B8C-83A1-F6EECF244321}">
                      <p14:modId xmlns:p14="http://schemas.microsoft.com/office/powerpoint/2010/main" val="3720833646"/>
                    </p:ext>
                  </p:extLst>
                </p:nvPr>
              </p:nvGraphicFramePr>
              <p:xfrm>
                <a:off x="7138197" y="3320195"/>
                <a:ext cx="1039712" cy="504786"/>
              </p:xfrm>
              <a:graphic>
                <a:graphicData uri="http://schemas.microsoft.com/office/drawing/2014/chartex">
                  <cx:chart xmlns:cx="http://schemas.microsoft.com/office/drawing/2014/chartex" xmlns:r="http://schemas.openxmlformats.org/officeDocument/2006/relationships" r:id="rId19"/>
                </a:graphicData>
              </a:graphic>
            </p:graphicFrame>
          </mc:Choice>
          <mc:Fallback xmlns="">
            <p:pic>
              <p:nvPicPr>
                <p:cNvPr id="26" name="Chart 25">
                  <a:extLst>
                    <a:ext uri="{FF2B5EF4-FFF2-40B4-BE49-F238E27FC236}">
                      <a16:creationId xmlns:a16="http://schemas.microsoft.com/office/drawing/2014/main" id="{501F1B33-111F-C84A-BE05-F1EB27D544B4}"/>
                    </a:ext>
                  </a:extLst>
                </p:cNvPr>
                <p:cNvPicPr>
                  <a:picLocks noGrp="1" noRot="1" noChangeAspect="1" noMove="1" noResize="1" noEditPoints="1" noAdjustHandles="1" noChangeArrowheads="1" noChangeShapeType="1"/>
                </p:cNvPicPr>
                <p:nvPr/>
              </p:nvPicPr>
              <p:blipFill>
                <a:blip r:embed="rId20"/>
                <a:stretch>
                  <a:fillRect/>
                </a:stretch>
              </p:blipFill>
              <p:spPr>
                <a:xfrm>
                  <a:off x="7234449" y="3961875"/>
                  <a:ext cx="1039712" cy="504786"/>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30" name="Chart 29">
                  <a:extLst>
                    <a:ext uri="{FF2B5EF4-FFF2-40B4-BE49-F238E27FC236}">
                      <a16:creationId xmlns:a16="http://schemas.microsoft.com/office/drawing/2014/main" id="{35C26B2C-D78B-B242-8AE7-9218D9EAF397}"/>
                    </a:ext>
                  </a:extLst>
                </p:cNvPr>
                <p:cNvGraphicFramePr/>
                <p:nvPr>
                  <p:extLst>
                    <p:ext uri="{D42A27DB-BD31-4B8C-83A1-F6EECF244321}">
                      <p14:modId xmlns:p14="http://schemas.microsoft.com/office/powerpoint/2010/main" val="997691477"/>
                    </p:ext>
                  </p:extLst>
                </p:nvPr>
              </p:nvGraphicFramePr>
              <p:xfrm>
                <a:off x="7137965" y="3390740"/>
                <a:ext cx="1039712" cy="450506"/>
              </p:xfrm>
              <a:graphic>
                <a:graphicData uri="http://schemas.microsoft.com/office/drawing/2014/chartex">
                  <cx:chart xmlns:cx="http://schemas.microsoft.com/office/drawing/2014/chartex" xmlns:r="http://schemas.openxmlformats.org/officeDocument/2006/relationships" r:id="rId21"/>
                </a:graphicData>
              </a:graphic>
            </p:graphicFrame>
          </mc:Choice>
          <mc:Fallback xmlns="">
            <p:pic>
              <p:nvPicPr>
                <p:cNvPr id="30" name="Chart 29">
                  <a:extLst>
                    <a:ext uri="{FF2B5EF4-FFF2-40B4-BE49-F238E27FC236}">
                      <a16:creationId xmlns:a16="http://schemas.microsoft.com/office/drawing/2014/main" id="{35C26B2C-D78B-B242-8AE7-9218D9EAF397}"/>
                    </a:ext>
                  </a:extLst>
                </p:cNvPr>
                <p:cNvPicPr>
                  <a:picLocks noGrp="1" noRot="1" noChangeAspect="1" noMove="1" noResize="1" noEditPoints="1" noAdjustHandles="1" noChangeArrowheads="1" noChangeShapeType="1"/>
                </p:cNvPicPr>
                <p:nvPr/>
              </p:nvPicPr>
              <p:blipFill>
                <a:blip r:embed="rId22"/>
                <a:stretch>
                  <a:fillRect/>
                </a:stretch>
              </p:blipFill>
              <p:spPr>
                <a:xfrm>
                  <a:off x="7234217" y="4032420"/>
                  <a:ext cx="1039712" cy="450506"/>
                </a:xfrm>
                <a:prstGeom prst="rect">
                  <a:avLst/>
                </a:prstGeom>
              </p:spPr>
            </p:pic>
          </mc:Fallback>
        </mc:AlternateContent>
      </p:grpSp>
      <p:sp>
        <p:nvSpPr>
          <p:cNvPr id="35" name="Right Arrow 34">
            <a:extLst>
              <a:ext uri="{FF2B5EF4-FFF2-40B4-BE49-F238E27FC236}">
                <a16:creationId xmlns:a16="http://schemas.microsoft.com/office/drawing/2014/main" id="{479F229D-AFCB-1D46-90F5-A7FF74652572}"/>
              </a:ext>
            </a:extLst>
          </p:cNvPr>
          <p:cNvSpPr/>
          <p:nvPr/>
        </p:nvSpPr>
        <p:spPr>
          <a:xfrm>
            <a:off x="9100784" y="4257673"/>
            <a:ext cx="402197" cy="125257"/>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Arial" panose="020B0604020202020204" pitchFamily="34" charset="0"/>
              <a:ea typeface="Baskerville" panose="02020502070401020303" pitchFamily="18" charset="0"/>
              <a:cs typeface="Arial" panose="020B0604020202020204" pitchFamily="34" charset="0"/>
            </a:endParaRPr>
          </a:p>
        </p:txBody>
      </p:sp>
      <p:grpSp>
        <p:nvGrpSpPr>
          <p:cNvPr id="36" name="Group 35">
            <a:extLst>
              <a:ext uri="{FF2B5EF4-FFF2-40B4-BE49-F238E27FC236}">
                <a16:creationId xmlns:a16="http://schemas.microsoft.com/office/drawing/2014/main" id="{E9325BBC-E3A5-6D43-B507-A0975847FA0D}"/>
              </a:ext>
            </a:extLst>
          </p:cNvPr>
          <p:cNvGrpSpPr/>
          <p:nvPr/>
        </p:nvGrpSpPr>
        <p:grpSpPr>
          <a:xfrm>
            <a:off x="387695" y="3776430"/>
            <a:ext cx="1851854" cy="987670"/>
            <a:chOff x="-299480" y="1453701"/>
            <a:chExt cx="2520396" cy="1302694"/>
          </a:xfrm>
        </p:grpSpPr>
        <p:pic>
          <p:nvPicPr>
            <p:cNvPr id="38" name="图片 40">
              <a:extLst>
                <a:ext uri="{FF2B5EF4-FFF2-40B4-BE49-F238E27FC236}">
                  <a16:creationId xmlns:a16="http://schemas.microsoft.com/office/drawing/2014/main" id="{9CE37526-68C8-B547-AB87-60162F16869C}"/>
                </a:ext>
              </a:extLst>
            </p:cNvPr>
            <p:cNvPicPr>
              <a:picLocks noChangeAspect="1"/>
            </p:cNvPicPr>
            <p:nvPr/>
          </p:nvPicPr>
          <p:blipFill>
            <a:blip r:embed="rId23"/>
            <a:stretch>
              <a:fillRect/>
            </a:stretch>
          </p:blipFill>
          <p:spPr>
            <a:xfrm flipH="1">
              <a:off x="750889" y="1453701"/>
              <a:ext cx="419658" cy="786859"/>
            </a:xfrm>
            <a:prstGeom prst="rect">
              <a:avLst/>
            </a:prstGeom>
          </p:spPr>
        </p:pic>
        <p:sp>
          <p:nvSpPr>
            <p:cNvPr id="39" name="Rectangle 38">
              <a:extLst>
                <a:ext uri="{FF2B5EF4-FFF2-40B4-BE49-F238E27FC236}">
                  <a16:creationId xmlns:a16="http://schemas.microsoft.com/office/drawing/2014/main" id="{5F7044CF-D0A8-1A41-82B8-034F07EC34ED}"/>
                </a:ext>
              </a:extLst>
            </p:cNvPr>
            <p:cNvSpPr/>
            <p:nvPr/>
          </p:nvSpPr>
          <p:spPr>
            <a:xfrm>
              <a:off x="-299480" y="2269262"/>
              <a:ext cx="2520396" cy="487133"/>
            </a:xfrm>
            <a:prstGeom prst="rect">
              <a:avLst/>
            </a:prstGeom>
          </p:spPr>
          <p:txBody>
            <a:bodyPr wrap="none">
              <a:spAutoFit/>
            </a:bodyPr>
            <a:lstStyle/>
            <a:p>
              <a:pPr algn="ct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Target</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Sample</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i="1"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x</a:t>
              </a:r>
              <a:endParaRPr lang="en-US" i="1"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0B114ADF-88F2-424F-AC32-FB4B00830364}"/>
                  </a:ext>
                </a:extLst>
              </p:cNvPr>
              <p:cNvSpPr/>
              <p:nvPr/>
            </p:nvSpPr>
            <p:spPr>
              <a:xfrm>
                <a:off x="9796318" y="4079397"/>
                <a:ext cx="1476615" cy="505758"/>
              </a:xfrm>
              <a:prstGeom prst="roundRect">
                <a:avLst/>
              </a:prstGeom>
              <a:solidFill>
                <a:srgbClr val="FF644E">
                  <a:lumMod val="60000"/>
                  <a:lumOff val="40000"/>
                </a:srgbClr>
              </a:solidFill>
              <a:ln w="3810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buSzPts val="1400"/>
                  <a:defRPr/>
                </a:pPr>
                <a:r>
                  <a:rPr lang="en-US" sz="1500" kern="0" dirty="0">
                    <a:solidFill>
                      <a:srgbClr val="5E5E5E">
                        <a:lumMod val="50000"/>
                      </a:srgbClr>
                    </a:solidFill>
                    <a:latin typeface="Arial" panose="020B0604020202020204" pitchFamily="34" charset="0"/>
                    <a:ea typeface="Baskerville" panose="02020502070401020303" pitchFamily="18" charset="0"/>
                    <a:cs typeface="Arial" panose="020B0604020202020204" pitchFamily="34" charset="0"/>
                    <a:sym typeface="Arial"/>
                  </a:rPr>
                  <a:t>Attack Model</a:t>
                </a:r>
                <a:r>
                  <a:rPr lang="en-US" sz="1500" kern="0" dirty="0">
                    <a:solidFill>
                      <a:srgbClr val="5E5E5E">
                        <a:lumMod val="50000"/>
                      </a:srgbClr>
                    </a:solidFill>
                    <a:latin typeface="Arial" panose="020B0604020202020204" pitchFamily="34" charset="0"/>
                    <a:ea typeface="Baskerville" panose="02020502070401020303" pitchFamily="18" charset="0"/>
                    <a:cs typeface="Arial" panose="020B0604020202020204" pitchFamily="34" charset="0"/>
                    <a:sym typeface="Caveat"/>
                  </a:rPr>
                  <a:t> </a:t>
                </a:r>
              </a:p>
              <a:p>
                <a:pPr algn="ctr">
                  <a:buClr>
                    <a:srgbClr val="000000"/>
                  </a:buClr>
                  <a:buSzPts val="1400"/>
                  <a:defRPr/>
                </a:pPr>
                <a14:m>
                  <m:oMathPara xmlns:m="http://schemas.openxmlformats.org/officeDocument/2006/math">
                    <m:oMathParaPr>
                      <m:jc m:val="centerGroup"/>
                    </m:oMathParaPr>
                    <m:oMath xmlns:m="http://schemas.openxmlformats.org/officeDocument/2006/math">
                      <m:sSub>
                        <m:sSubPr>
                          <m:ctrlPr>
                            <a:rPr lang="en-DE" sz="1500" i="1" kern="0">
                              <a:solidFill>
                                <a:srgbClr val="5E5E5E">
                                  <a:lumMod val="50000"/>
                                </a:srgbClr>
                              </a:solidFill>
                              <a:latin typeface="Cambria Math" panose="02040503050406030204" pitchFamily="18" charset="0"/>
                              <a:sym typeface="Arial"/>
                            </a:rPr>
                          </m:ctrlPr>
                        </m:sSubPr>
                        <m:e>
                          <m:r>
                            <a:rPr lang="en-DE" sz="1500" i="1" kern="0">
                              <a:solidFill>
                                <a:srgbClr val="5E5E5E">
                                  <a:lumMod val="50000"/>
                                </a:srgbClr>
                              </a:solidFill>
                              <a:latin typeface="Cambria Math" panose="02040503050406030204" pitchFamily="18" charset="0"/>
                              <a:ea typeface="Cambria Math" panose="02040503050406030204" pitchFamily="18" charset="0"/>
                              <a:sym typeface="Arial"/>
                            </a:rPr>
                            <m:t>ℳ</m:t>
                          </m:r>
                        </m:e>
                        <m:sub>
                          <m:r>
                            <a:rPr lang="en-US" sz="1500" i="1" kern="0">
                              <a:solidFill>
                                <a:srgbClr val="5E5E5E">
                                  <a:lumMod val="50000"/>
                                </a:srgbClr>
                              </a:solidFill>
                              <a:latin typeface="Cambria Math" panose="02040503050406030204" pitchFamily="18" charset="0"/>
                              <a:sym typeface="Arial"/>
                            </a:rPr>
                            <m:t>𝐴</m:t>
                          </m:r>
                        </m:sub>
                      </m:sSub>
                    </m:oMath>
                  </m:oMathPara>
                </a14:m>
                <a:endParaRPr lang="en-DE" sz="1500" kern="0" dirty="0">
                  <a:solidFill>
                    <a:srgbClr val="5E5E5E">
                      <a:lumMod val="50000"/>
                    </a:srgbClr>
                  </a:solidFill>
                  <a:latin typeface="Arial" panose="020B0604020202020204" pitchFamily="34" charset="0"/>
                  <a:ea typeface="Baskerville" panose="02020502070401020303" pitchFamily="18" charset="0"/>
                  <a:cs typeface="Arial" panose="020B0604020202020204" pitchFamily="34" charset="0"/>
                  <a:sym typeface="Arial"/>
                </a:endParaRPr>
              </a:p>
            </p:txBody>
          </p:sp>
        </mc:Choice>
        <mc:Fallback xmlns="">
          <p:sp>
            <p:nvSpPr>
              <p:cNvPr id="40" name="Rounded Rectangle 39">
                <a:extLst>
                  <a:ext uri="{FF2B5EF4-FFF2-40B4-BE49-F238E27FC236}">
                    <a16:creationId xmlns:a16="http://schemas.microsoft.com/office/drawing/2014/main" id="{0B114ADF-88F2-424F-AC32-FB4B00830364}"/>
                  </a:ext>
                </a:extLst>
              </p:cNvPr>
              <p:cNvSpPr>
                <a:spLocks noRot="1" noChangeAspect="1" noMove="1" noResize="1" noEditPoints="1" noAdjustHandles="1" noChangeArrowheads="1" noChangeShapeType="1" noTextEdit="1"/>
              </p:cNvSpPr>
              <p:nvPr/>
            </p:nvSpPr>
            <p:spPr>
              <a:xfrm>
                <a:off x="9796318" y="4079397"/>
                <a:ext cx="1476615" cy="505758"/>
              </a:xfrm>
              <a:prstGeom prst="roundRect">
                <a:avLst/>
              </a:prstGeom>
              <a:blipFill>
                <a:blip r:embed="rId24"/>
                <a:stretch>
                  <a:fillRect/>
                </a:stretch>
              </a:blipFill>
              <a:ln w="38100" cap="flat" cmpd="sng" algn="ctr">
                <a:solidFill>
                  <a:srgbClr val="002060"/>
                </a:solidFill>
                <a:prstDash val="solid"/>
              </a:ln>
              <a:effectLst>
                <a:outerShdw blurRad="63500" sx="102000" sy="102000" algn="ctr" rotWithShape="0">
                  <a:prstClr val="black">
                    <a:alpha val="40000"/>
                  </a:prstClr>
                </a:outerShdw>
              </a:effectLst>
            </p:spPr>
            <p:txBody>
              <a:bodyPr/>
              <a:lstStyle/>
              <a:p>
                <a:r>
                  <a:rPr lang="en-CN">
                    <a:noFill/>
                  </a:rPr>
                  <a:t> </a:t>
                </a:r>
              </a:p>
            </p:txBody>
          </p:sp>
        </mc:Fallback>
      </mc:AlternateContent>
      <p:sp>
        <p:nvSpPr>
          <p:cNvPr id="37" name="Content Placeholder 3">
            <a:extLst>
              <a:ext uri="{FF2B5EF4-FFF2-40B4-BE49-F238E27FC236}">
                <a16:creationId xmlns:a16="http://schemas.microsoft.com/office/drawing/2014/main" id="{E1E42B03-6768-A343-9165-5EB5E165496D}"/>
              </a:ext>
            </a:extLst>
          </p:cNvPr>
          <p:cNvSpPr>
            <a:spLocks noGrp="1"/>
          </p:cNvSpPr>
          <p:nvPr>
            <p:ph idx="1"/>
          </p:nvPr>
        </p:nvSpPr>
        <p:spPr>
          <a:xfrm>
            <a:off x="696805" y="1081659"/>
            <a:ext cx="10656995" cy="1131848"/>
          </a:xfrm>
        </p:spPr>
        <p:txBody>
          <a:bodyPr wrap="square">
            <a:spAutoFit/>
          </a:bodyPr>
          <a:lstStyle/>
          <a:p>
            <a:pPr>
              <a:lnSpc>
                <a:spcPct val="150000"/>
              </a:lnSpc>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Attack Goal</a:t>
            </a:r>
            <a:r>
              <a:rPr 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Given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target</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sample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x,</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nfer whether </a:t>
            </a:r>
            <a:r>
              <a:rPr lang="en-US" altLang="zh-CN" sz="2400" dirty="0">
                <a:latin typeface="Arial" panose="020B0604020202020204" pitchFamily="34" charset="0"/>
                <a:cs typeface="Arial" panose="020B0604020202020204" pitchFamily="34" charset="0"/>
              </a:rPr>
              <a:t>it</a:t>
            </a:r>
            <a:r>
              <a:rPr lang="zh-CN" alt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t>
            </a:r>
            <a:r>
              <a:rPr lang="en-US" altLang="zh-CN" sz="2400" dirty="0">
                <a:latin typeface="Arial" panose="020B0604020202020204" pitchFamily="34" charset="0"/>
                <a:cs typeface="Arial" panose="020B0604020202020204" pitchFamily="34" charset="0"/>
              </a:rPr>
              <a:t>a</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member</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of</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the</a:t>
            </a:r>
            <a:r>
              <a:rPr lang="en-US" sz="2400" dirty="0">
                <a:latin typeface="Arial" panose="020B0604020202020204" pitchFamily="34" charset="0"/>
                <a:cs typeface="Arial" panose="020B0604020202020204" pitchFamily="34" charset="0"/>
              </a:rPr>
              <a:t> Original Model, but revoked in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the</a:t>
            </a:r>
            <a:r>
              <a:rPr lang="en-US" sz="2400" dirty="0">
                <a:latin typeface="Arial" panose="020B0604020202020204" pitchFamily="34" charset="0"/>
                <a:cs typeface="Arial" panose="020B0604020202020204" pitchFamily="34" charset="0"/>
              </a:rPr>
              <a:t> Unlearned Model.</a:t>
            </a:r>
            <a:endParaRPr lang="en-C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875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par>
                          <p:cTn id="41" fill="hold">
                            <p:stCondLst>
                              <p:cond delay="0"/>
                            </p:stCondLst>
                            <p:childTnLst>
                              <p:par>
                                <p:cTn id="42" presetID="22" presetClass="entr" presetSubtype="8"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par>
                          <p:cTn id="45" fill="hold">
                            <p:stCondLst>
                              <p:cond delay="500"/>
                            </p:stCondLst>
                            <p:childTnLst>
                              <p:par>
                                <p:cTn id="46" presetID="22" presetClass="entr" presetSubtype="8" fill="hold" grpId="0" nodeType="afterEffect">
                                  <p:stCondLst>
                                    <p:cond delay="0"/>
                                  </p:stCondLst>
                                  <p:iterate type="lt">
                                    <p:tmPct val="0"/>
                                  </p:iterate>
                                  <p:childTnLst>
                                    <p:set>
                                      <p:cBhvr>
                                        <p:cTn id="47" dur="1" fill="hold">
                                          <p:stCondLst>
                                            <p:cond delay="0"/>
                                          </p:stCondLst>
                                        </p:cTn>
                                        <p:tgtEl>
                                          <p:spTgt spid="40"/>
                                        </p:tgtEl>
                                        <p:attrNameLst>
                                          <p:attrName>style.visibility</p:attrName>
                                        </p:attrNameLst>
                                      </p:cBhvr>
                                      <p:to>
                                        <p:strVal val="visible"/>
                                      </p:to>
                                    </p:set>
                                    <p:animEffect transition="in" filter="wipe(left)">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grpId="1" nodeType="clickEffect">
                                  <p:stCondLst>
                                    <p:cond delay="0"/>
                                  </p:stCondLst>
                                  <p:iterate type="lt">
                                    <p:tmPct val="0"/>
                                  </p:iterate>
                                  <p:childTnLst>
                                    <p:animEffect transition="out" filter="fade">
                                      <p:cBhvr>
                                        <p:cTn id="52" dur="1000" tmFilter="0, 0; .2, .5; .8, .5; 1, 0"/>
                                        <p:tgtEl>
                                          <p:spTgt spid="40"/>
                                        </p:tgtEl>
                                      </p:cBhvr>
                                    </p:animEffect>
                                    <p:animScale>
                                      <p:cBhvr>
                                        <p:cTn id="53" dur="50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9" grpId="0"/>
      <p:bldP spid="20" grpId="0"/>
      <p:bldP spid="22" grpId="0" animBg="1"/>
      <p:bldP spid="35" grpId="0" animBg="1"/>
      <p:bldP spid="40" grpId="0" animBg="1"/>
      <p:bldP spid="4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3AA68-BBC8-DE47-B6AA-A62356A831D2}"/>
              </a:ext>
            </a:extLst>
          </p:cNvPr>
          <p:cNvSpPr>
            <a:spLocks noGrp="1"/>
          </p:cNvSpPr>
          <p:nvPr>
            <p:ph type="title"/>
          </p:nvPr>
        </p:nvSpPr>
        <p:spPr/>
        <p:txBody>
          <a:bodyPr/>
          <a:lstStyle/>
          <a:p>
            <a:pPr algn="ctr"/>
            <a:r>
              <a:rPr lang="en-US" altLang="zh-CN" dirty="0"/>
              <a:t>Attack</a:t>
            </a:r>
            <a:r>
              <a:rPr lang="zh-CN" altLang="en-US" dirty="0"/>
              <a:t> </a:t>
            </a:r>
            <a:r>
              <a:rPr lang="en-US" altLang="zh-CN" dirty="0"/>
              <a:t>Model</a:t>
            </a:r>
            <a:r>
              <a:rPr lang="zh-CN" altLang="en-US" dirty="0"/>
              <a:t> </a:t>
            </a:r>
            <a:r>
              <a:rPr lang="en-US" altLang="zh-CN" dirty="0"/>
              <a:t>Training</a:t>
            </a:r>
            <a:endParaRPr lang="en-DE" dirty="0"/>
          </a:p>
        </p:txBody>
      </p:sp>
      <p:sp>
        <p:nvSpPr>
          <p:cNvPr id="3" name="Slide Number Placeholder 2">
            <a:extLst>
              <a:ext uri="{FF2B5EF4-FFF2-40B4-BE49-F238E27FC236}">
                <a16:creationId xmlns:a16="http://schemas.microsoft.com/office/drawing/2014/main" id="{FCE967DB-5A1D-7F47-9BFB-8DE9E147D659}"/>
              </a:ext>
            </a:extLst>
          </p:cNvPr>
          <p:cNvSpPr>
            <a:spLocks noGrp="1"/>
          </p:cNvSpPr>
          <p:nvPr>
            <p:ph type="sldNum" sz="quarter" idx="12"/>
          </p:nvPr>
        </p:nvSpPr>
        <p:spPr/>
        <p:txBody>
          <a:bodyPr/>
          <a:lstStyle/>
          <a:p>
            <a:fld id="{F2808A62-48F8-4E48-A5E9-49DFBF34D271}" type="slidenum">
              <a:rPr lang="en-US" smtClean="0"/>
              <a:pPr/>
              <a:t>48</a:t>
            </a:fld>
            <a:endParaRPr lang="en-US" sz="1600" dirty="0">
              <a:solidFill>
                <a:srgbClr val="888888"/>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2EFDE5A4-7D6D-FD4F-99AA-47C2110E40CE}"/>
              </a:ext>
            </a:extLst>
          </p:cNvPr>
          <p:cNvSpPr/>
          <p:nvPr/>
        </p:nvSpPr>
        <p:spPr>
          <a:xfrm>
            <a:off x="498131" y="5906657"/>
            <a:ext cx="2653631" cy="369332"/>
          </a:xfrm>
          <a:prstGeom prst="rect">
            <a:avLst/>
          </a:prstGeom>
        </p:spPr>
        <p:txBody>
          <a:bodyPr wrap="square">
            <a:spAutoFit/>
          </a:bodyPr>
          <a:lstStyle/>
          <a:p>
            <a:r>
              <a:rPr lang="en-GB" kern="0" dirty="0">
                <a:solidFill>
                  <a:srgbClr val="5E5E5E">
                    <a:lumMod val="50000"/>
                  </a:srgbClr>
                </a:solidFill>
                <a:latin typeface="Baskerville" panose="02020502070401020303" pitchFamily="18" charset="0"/>
                <a:ea typeface="Baskerville" panose="02020502070401020303" pitchFamily="18" charset="0"/>
                <a:cs typeface="Arial"/>
              </a:rPr>
              <a:t>1. Split shadow dataset</a:t>
            </a:r>
          </a:p>
        </p:txBody>
      </p:sp>
      <p:sp>
        <p:nvSpPr>
          <p:cNvPr id="19" name="Rectangle 18">
            <a:extLst>
              <a:ext uri="{FF2B5EF4-FFF2-40B4-BE49-F238E27FC236}">
                <a16:creationId xmlns:a16="http://schemas.microsoft.com/office/drawing/2014/main" id="{CFB15FB1-14F1-2841-A3A9-B1E2EAE7DC13}"/>
              </a:ext>
            </a:extLst>
          </p:cNvPr>
          <p:cNvSpPr/>
          <p:nvPr/>
        </p:nvSpPr>
        <p:spPr>
          <a:xfrm>
            <a:off x="3238480" y="5906657"/>
            <a:ext cx="3062945" cy="369332"/>
          </a:xfrm>
          <a:prstGeom prst="rect">
            <a:avLst/>
          </a:prstGeom>
        </p:spPr>
        <p:txBody>
          <a:bodyPr wrap="square">
            <a:spAutoFit/>
          </a:bodyPr>
          <a:lstStyle/>
          <a:p>
            <a:r>
              <a:rPr lang="en-DE" dirty="0">
                <a:latin typeface="Baskerville" panose="02020502070401020303" pitchFamily="18" charset="0"/>
                <a:ea typeface="Baskerville" panose="02020502070401020303" pitchFamily="18" charset="0"/>
              </a:rPr>
              <a:t>2. Train shadow model</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pairs</a:t>
            </a:r>
          </a:p>
        </p:txBody>
      </p:sp>
      <p:sp>
        <p:nvSpPr>
          <p:cNvPr id="22" name="Rectangle 21">
            <a:extLst>
              <a:ext uri="{FF2B5EF4-FFF2-40B4-BE49-F238E27FC236}">
                <a16:creationId xmlns:a16="http://schemas.microsoft.com/office/drawing/2014/main" id="{4E0B5851-547D-7948-BD46-230F1837B635}"/>
              </a:ext>
            </a:extLst>
          </p:cNvPr>
          <p:cNvSpPr/>
          <p:nvPr/>
        </p:nvSpPr>
        <p:spPr>
          <a:xfrm>
            <a:off x="6388144" y="5906657"/>
            <a:ext cx="3297434" cy="369332"/>
          </a:xfrm>
          <a:prstGeom prst="rect">
            <a:avLst/>
          </a:prstGeom>
        </p:spPr>
        <p:txBody>
          <a:bodyPr wrap="square">
            <a:spAutoFit/>
          </a:bodyPr>
          <a:lstStyle/>
          <a:p>
            <a:r>
              <a:rPr lang="en-DE" dirty="0">
                <a:latin typeface="Baskerville" panose="02020502070401020303" pitchFamily="18" charset="0"/>
                <a:ea typeface="Baskerville" panose="02020502070401020303" pitchFamily="18" charset="0"/>
              </a:rPr>
              <a:t>3. Query and label posteriors</a:t>
            </a:r>
          </a:p>
        </p:txBody>
      </p:sp>
      <p:graphicFrame>
        <p:nvGraphicFramePr>
          <p:cNvPr id="694" name="Table 693">
            <a:extLst>
              <a:ext uri="{FF2B5EF4-FFF2-40B4-BE49-F238E27FC236}">
                <a16:creationId xmlns:a16="http://schemas.microsoft.com/office/drawing/2014/main" id="{C1D85356-420F-454F-AB7C-35C6DDEA9CD8}"/>
              </a:ext>
            </a:extLst>
          </p:cNvPr>
          <p:cNvGraphicFramePr>
            <a:graphicFrameLocks noGrp="1"/>
          </p:cNvGraphicFramePr>
          <p:nvPr>
            <p:extLst>
              <p:ext uri="{D42A27DB-BD31-4B8C-83A1-F6EECF244321}">
                <p14:modId xmlns:p14="http://schemas.microsoft.com/office/powerpoint/2010/main" val="375743137"/>
              </p:ext>
            </p:extLst>
          </p:nvPr>
        </p:nvGraphicFramePr>
        <p:xfrm>
          <a:off x="8500951" y="2017646"/>
          <a:ext cx="188565" cy="888005"/>
        </p:xfrm>
        <a:graphic>
          <a:graphicData uri="http://schemas.openxmlformats.org/drawingml/2006/table">
            <a:tbl>
              <a:tblPr firstRow="1" bandRow="1"/>
              <a:tblGrid>
                <a:gridCol w="188565">
                  <a:extLst>
                    <a:ext uri="{9D8B030D-6E8A-4147-A177-3AD203B41FA5}">
                      <a16:colId xmlns:a16="http://schemas.microsoft.com/office/drawing/2014/main" val="447919754"/>
                    </a:ext>
                  </a:extLst>
                </a:gridCol>
              </a:tblGrid>
              <a:tr h="177601">
                <a:tc>
                  <a:txBody>
                    <a:bodyPr/>
                    <a:lstStyle>
                      <a:lvl1pPr marL="0" algn="l" defTabSz="1828800" rtl="0" eaLnBrk="1" latinLnBrk="0" hangingPunct="1">
                        <a:defRPr sz="3600" b="1" kern="1200">
                          <a:solidFill>
                            <a:schemeClr val="lt1"/>
                          </a:solidFill>
                          <a:latin typeface="Arial"/>
                        </a:defRPr>
                      </a:lvl1pPr>
                      <a:lvl2pPr marL="914400" algn="l" defTabSz="1828800" rtl="0" eaLnBrk="1" latinLnBrk="0" hangingPunct="1">
                        <a:defRPr sz="3600" b="1" kern="1200">
                          <a:solidFill>
                            <a:schemeClr val="lt1"/>
                          </a:solidFill>
                          <a:latin typeface="Arial"/>
                        </a:defRPr>
                      </a:lvl2pPr>
                      <a:lvl3pPr marL="1828800" algn="l" defTabSz="1828800" rtl="0" eaLnBrk="1" latinLnBrk="0" hangingPunct="1">
                        <a:defRPr sz="3600" b="1" kern="1200">
                          <a:solidFill>
                            <a:schemeClr val="lt1"/>
                          </a:solidFill>
                          <a:latin typeface="Arial"/>
                        </a:defRPr>
                      </a:lvl3pPr>
                      <a:lvl4pPr marL="2743200" algn="l" defTabSz="1828800" rtl="0" eaLnBrk="1" latinLnBrk="0" hangingPunct="1">
                        <a:defRPr sz="3600" b="1" kern="1200">
                          <a:solidFill>
                            <a:schemeClr val="lt1"/>
                          </a:solidFill>
                          <a:latin typeface="Arial"/>
                        </a:defRPr>
                      </a:lvl4pPr>
                      <a:lvl5pPr marL="3657600" algn="l" defTabSz="1828800" rtl="0" eaLnBrk="1" latinLnBrk="0" hangingPunct="1">
                        <a:defRPr sz="3600" b="1" kern="1200">
                          <a:solidFill>
                            <a:schemeClr val="lt1"/>
                          </a:solidFill>
                          <a:latin typeface="Arial"/>
                        </a:defRPr>
                      </a:lvl5pPr>
                      <a:lvl6pPr marL="4572000" algn="l" defTabSz="1828800" rtl="0" eaLnBrk="1" latinLnBrk="0" hangingPunct="1">
                        <a:defRPr sz="3600" b="1" kern="1200">
                          <a:solidFill>
                            <a:schemeClr val="lt1"/>
                          </a:solidFill>
                          <a:latin typeface="Arial"/>
                        </a:defRPr>
                      </a:lvl6pPr>
                      <a:lvl7pPr marL="5486400" algn="l" defTabSz="1828800" rtl="0" eaLnBrk="1" latinLnBrk="0" hangingPunct="1">
                        <a:defRPr sz="3600" b="1" kern="1200">
                          <a:solidFill>
                            <a:schemeClr val="lt1"/>
                          </a:solidFill>
                          <a:latin typeface="Arial"/>
                        </a:defRPr>
                      </a:lvl7pPr>
                      <a:lvl8pPr marL="6400800" algn="l" defTabSz="1828800" rtl="0" eaLnBrk="1" latinLnBrk="0" hangingPunct="1">
                        <a:defRPr sz="3600" b="1" kern="1200">
                          <a:solidFill>
                            <a:schemeClr val="lt1"/>
                          </a:solidFill>
                          <a:latin typeface="Arial"/>
                        </a:defRPr>
                      </a:lvl8pPr>
                      <a:lvl9pPr marL="7315200" algn="l" defTabSz="1828800" rtl="0" eaLnBrk="1" latinLnBrk="0" hangingPunct="1">
                        <a:defRPr sz="3600" b="1" kern="1200">
                          <a:solidFill>
                            <a:schemeClr val="lt1"/>
                          </a:solidFill>
                          <a:latin typeface="Arial"/>
                        </a:defRPr>
                      </a:lvl9pPr>
                    </a:lstStyle>
                    <a:p>
                      <a:endParaRPr lang="en-DE" sz="700" dirty="0"/>
                    </a:p>
                  </a:txBody>
                  <a:tcPr marL="43305" marR="43305" marT="21653" marB="21653">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2FF"/>
                    </a:solidFill>
                  </a:tcPr>
                </a:tc>
                <a:extLst>
                  <a:ext uri="{0D108BD9-81ED-4DB2-BD59-A6C34878D82A}">
                    <a16:rowId xmlns:a16="http://schemas.microsoft.com/office/drawing/2014/main" val="427988578"/>
                  </a:ext>
                </a:extLst>
              </a:tr>
              <a:tr h="177601">
                <a:tc>
                  <a:txBody>
                    <a:bodyPr/>
                    <a:lstStyle>
                      <a:lvl1pPr marL="0" algn="l" defTabSz="1828800" rtl="0" eaLnBrk="1" latinLnBrk="0" hangingPunct="1">
                        <a:defRPr sz="3600" kern="1200">
                          <a:solidFill>
                            <a:schemeClr val="dk1"/>
                          </a:solidFill>
                          <a:latin typeface="Arial"/>
                        </a:defRPr>
                      </a:lvl1pPr>
                      <a:lvl2pPr marL="914400" algn="l" defTabSz="1828800" rtl="0" eaLnBrk="1" latinLnBrk="0" hangingPunct="1">
                        <a:defRPr sz="3600" kern="1200">
                          <a:solidFill>
                            <a:schemeClr val="dk1"/>
                          </a:solidFill>
                          <a:latin typeface="Arial"/>
                        </a:defRPr>
                      </a:lvl2pPr>
                      <a:lvl3pPr marL="1828800" algn="l" defTabSz="1828800" rtl="0" eaLnBrk="1" latinLnBrk="0" hangingPunct="1">
                        <a:defRPr sz="3600" kern="1200">
                          <a:solidFill>
                            <a:schemeClr val="dk1"/>
                          </a:solidFill>
                          <a:latin typeface="Arial"/>
                        </a:defRPr>
                      </a:lvl3pPr>
                      <a:lvl4pPr marL="2743200" algn="l" defTabSz="1828800" rtl="0" eaLnBrk="1" latinLnBrk="0" hangingPunct="1">
                        <a:defRPr sz="3600" kern="1200">
                          <a:solidFill>
                            <a:schemeClr val="dk1"/>
                          </a:solidFill>
                          <a:latin typeface="Arial"/>
                        </a:defRPr>
                      </a:lvl4pPr>
                      <a:lvl5pPr marL="3657600" algn="l" defTabSz="1828800" rtl="0" eaLnBrk="1" latinLnBrk="0" hangingPunct="1">
                        <a:defRPr sz="3600" kern="1200">
                          <a:solidFill>
                            <a:schemeClr val="dk1"/>
                          </a:solidFill>
                          <a:latin typeface="Arial"/>
                        </a:defRPr>
                      </a:lvl5pPr>
                      <a:lvl6pPr marL="4572000" algn="l" defTabSz="1828800" rtl="0" eaLnBrk="1" latinLnBrk="0" hangingPunct="1">
                        <a:defRPr sz="3600" kern="1200">
                          <a:solidFill>
                            <a:schemeClr val="dk1"/>
                          </a:solidFill>
                          <a:latin typeface="Arial"/>
                        </a:defRPr>
                      </a:lvl6pPr>
                      <a:lvl7pPr marL="5486400" algn="l" defTabSz="1828800" rtl="0" eaLnBrk="1" latinLnBrk="0" hangingPunct="1">
                        <a:defRPr sz="3600" kern="1200">
                          <a:solidFill>
                            <a:schemeClr val="dk1"/>
                          </a:solidFill>
                          <a:latin typeface="Arial"/>
                        </a:defRPr>
                      </a:lvl7pPr>
                      <a:lvl8pPr marL="6400800" algn="l" defTabSz="1828800" rtl="0" eaLnBrk="1" latinLnBrk="0" hangingPunct="1">
                        <a:defRPr sz="3600" kern="1200">
                          <a:solidFill>
                            <a:schemeClr val="dk1"/>
                          </a:solidFill>
                          <a:latin typeface="Arial"/>
                        </a:defRPr>
                      </a:lvl8pPr>
                      <a:lvl9pPr marL="7315200" algn="l" defTabSz="1828800" rtl="0" eaLnBrk="1" latinLnBrk="0" hangingPunct="1">
                        <a:defRPr sz="3600" kern="1200">
                          <a:solidFill>
                            <a:schemeClr val="dk1"/>
                          </a:solidFill>
                          <a:latin typeface="Arial"/>
                        </a:defRPr>
                      </a:lvl9pPr>
                    </a:lstStyle>
                    <a:p>
                      <a:endParaRPr lang="en-DE" sz="700" dirty="0"/>
                    </a:p>
                  </a:txBody>
                  <a:tcPr marL="43305" marR="43305" marT="21653" marB="21653">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2FF">
                        <a:tint val="40000"/>
                      </a:srgbClr>
                    </a:solidFill>
                  </a:tcPr>
                </a:tc>
                <a:extLst>
                  <a:ext uri="{0D108BD9-81ED-4DB2-BD59-A6C34878D82A}">
                    <a16:rowId xmlns:a16="http://schemas.microsoft.com/office/drawing/2014/main" val="411429657"/>
                  </a:ext>
                </a:extLst>
              </a:tr>
              <a:tr h="177601">
                <a:tc>
                  <a:txBody>
                    <a:bodyPr/>
                    <a:lstStyle>
                      <a:lvl1pPr marL="0" algn="l" defTabSz="1828800" rtl="0" eaLnBrk="1" latinLnBrk="0" hangingPunct="1">
                        <a:defRPr sz="3600" kern="1200">
                          <a:solidFill>
                            <a:schemeClr val="dk1"/>
                          </a:solidFill>
                          <a:latin typeface="Arial"/>
                        </a:defRPr>
                      </a:lvl1pPr>
                      <a:lvl2pPr marL="914400" algn="l" defTabSz="1828800" rtl="0" eaLnBrk="1" latinLnBrk="0" hangingPunct="1">
                        <a:defRPr sz="3600" kern="1200">
                          <a:solidFill>
                            <a:schemeClr val="dk1"/>
                          </a:solidFill>
                          <a:latin typeface="Arial"/>
                        </a:defRPr>
                      </a:lvl2pPr>
                      <a:lvl3pPr marL="1828800" algn="l" defTabSz="1828800" rtl="0" eaLnBrk="1" latinLnBrk="0" hangingPunct="1">
                        <a:defRPr sz="3600" kern="1200">
                          <a:solidFill>
                            <a:schemeClr val="dk1"/>
                          </a:solidFill>
                          <a:latin typeface="Arial"/>
                        </a:defRPr>
                      </a:lvl3pPr>
                      <a:lvl4pPr marL="2743200" algn="l" defTabSz="1828800" rtl="0" eaLnBrk="1" latinLnBrk="0" hangingPunct="1">
                        <a:defRPr sz="3600" kern="1200">
                          <a:solidFill>
                            <a:schemeClr val="dk1"/>
                          </a:solidFill>
                          <a:latin typeface="Arial"/>
                        </a:defRPr>
                      </a:lvl4pPr>
                      <a:lvl5pPr marL="3657600" algn="l" defTabSz="1828800" rtl="0" eaLnBrk="1" latinLnBrk="0" hangingPunct="1">
                        <a:defRPr sz="3600" kern="1200">
                          <a:solidFill>
                            <a:schemeClr val="dk1"/>
                          </a:solidFill>
                          <a:latin typeface="Arial"/>
                        </a:defRPr>
                      </a:lvl5pPr>
                      <a:lvl6pPr marL="4572000" algn="l" defTabSz="1828800" rtl="0" eaLnBrk="1" latinLnBrk="0" hangingPunct="1">
                        <a:defRPr sz="3600" kern="1200">
                          <a:solidFill>
                            <a:schemeClr val="dk1"/>
                          </a:solidFill>
                          <a:latin typeface="Arial"/>
                        </a:defRPr>
                      </a:lvl6pPr>
                      <a:lvl7pPr marL="5486400" algn="l" defTabSz="1828800" rtl="0" eaLnBrk="1" latinLnBrk="0" hangingPunct="1">
                        <a:defRPr sz="3600" kern="1200">
                          <a:solidFill>
                            <a:schemeClr val="dk1"/>
                          </a:solidFill>
                          <a:latin typeface="Arial"/>
                        </a:defRPr>
                      </a:lvl7pPr>
                      <a:lvl8pPr marL="6400800" algn="l" defTabSz="1828800" rtl="0" eaLnBrk="1" latinLnBrk="0" hangingPunct="1">
                        <a:defRPr sz="3600" kern="1200">
                          <a:solidFill>
                            <a:schemeClr val="dk1"/>
                          </a:solidFill>
                          <a:latin typeface="Arial"/>
                        </a:defRPr>
                      </a:lvl8pPr>
                      <a:lvl9pPr marL="7315200" algn="l" defTabSz="1828800" rtl="0" eaLnBrk="1" latinLnBrk="0" hangingPunct="1">
                        <a:defRPr sz="3600" kern="1200">
                          <a:solidFill>
                            <a:schemeClr val="dk1"/>
                          </a:solidFill>
                          <a:latin typeface="Arial"/>
                        </a:defRPr>
                      </a:lvl9pPr>
                    </a:lstStyle>
                    <a:p>
                      <a:endParaRPr lang="en-DE" sz="700" dirty="0"/>
                    </a:p>
                  </a:txBody>
                  <a:tcPr marL="43305" marR="43305" marT="21653" marB="21653">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2FF">
                        <a:tint val="20000"/>
                      </a:srgbClr>
                    </a:solidFill>
                  </a:tcPr>
                </a:tc>
                <a:extLst>
                  <a:ext uri="{0D108BD9-81ED-4DB2-BD59-A6C34878D82A}">
                    <a16:rowId xmlns:a16="http://schemas.microsoft.com/office/drawing/2014/main" val="878880942"/>
                  </a:ext>
                </a:extLst>
              </a:tr>
              <a:tr h="177601">
                <a:tc>
                  <a:txBody>
                    <a:bodyPr/>
                    <a:lstStyle>
                      <a:lvl1pPr marL="0" algn="l" defTabSz="1828800" rtl="0" eaLnBrk="1" latinLnBrk="0" hangingPunct="1">
                        <a:defRPr sz="3600" kern="1200">
                          <a:solidFill>
                            <a:schemeClr val="dk1"/>
                          </a:solidFill>
                          <a:latin typeface="Arial"/>
                        </a:defRPr>
                      </a:lvl1pPr>
                      <a:lvl2pPr marL="914400" algn="l" defTabSz="1828800" rtl="0" eaLnBrk="1" latinLnBrk="0" hangingPunct="1">
                        <a:defRPr sz="3600" kern="1200">
                          <a:solidFill>
                            <a:schemeClr val="dk1"/>
                          </a:solidFill>
                          <a:latin typeface="Arial"/>
                        </a:defRPr>
                      </a:lvl2pPr>
                      <a:lvl3pPr marL="1828800" algn="l" defTabSz="1828800" rtl="0" eaLnBrk="1" latinLnBrk="0" hangingPunct="1">
                        <a:defRPr sz="3600" kern="1200">
                          <a:solidFill>
                            <a:schemeClr val="dk1"/>
                          </a:solidFill>
                          <a:latin typeface="Arial"/>
                        </a:defRPr>
                      </a:lvl3pPr>
                      <a:lvl4pPr marL="2743200" algn="l" defTabSz="1828800" rtl="0" eaLnBrk="1" latinLnBrk="0" hangingPunct="1">
                        <a:defRPr sz="3600" kern="1200">
                          <a:solidFill>
                            <a:schemeClr val="dk1"/>
                          </a:solidFill>
                          <a:latin typeface="Arial"/>
                        </a:defRPr>
                      </a:lvl4pPr>
                      <a:lvl5pPr marL="3657600" algn="l" defTabSz="1828800" rtl="0" eaLnBrk="1" latinLnBrk="0" hangingPunct="1">
                        <a:defRPr sz="3600" kern="1200">
                          <a:solidFill>
                            <a:schemeClr val="dk1"/>
                          </a:solidFill>
                          <a:latin typeface="Arial"/>
                        </a:defRPr>
                      </a:lvl5pPr>
                      <a:lvl6pPr marL="4572000" algn="l" defTabSz="1828800" rtl="0" eaLnBrk="1" latinLnBrk="0" hangingPunct="1">
                        <a:defRPr sz="3600" kern="1200">
                          <a:solidFill>
                            <a:schemeClr val="dk1"/>
                          </a:solidFill>
                          <a:latin typeface="Arial"/>
                        </a:defRPr>
                      </a:lvl6pPr>
                      <a:lvl7pPr marL="5486400" algn="l" defTabSz="1828800" rtl="0" eaLnBrk="1" latinLnBrk="0" hangingPunct="1">
                        <a:defRPr sz="3600" kern="1200">
                          <a:solidFill>
                            <a:schemeClr val="dk1"/>
                          </a:solidFill>
                          <a:latin typeface="Arial"/>
                        </a:defRPr>
                      </a:lvl7pPr>
                      <a:lvl8pPr marL="6400800" algn="l" defTabSz="1828800" rtl="0" eaLnBrk="1" latinLnBrk="0" hangingPunct="1">
                        <a:defRPr sz="3600" kern="1200">
                          <a:solidFill>
                            <a:schemeClr val="dk1"/>
                          </a:solidFill>
                          <a:latin typeface="Arial"/>
                        </a:defRPr>
                      </a:lvl8pPr>
                      <a:lvl9pPr marL="7315200" algn="l" defTabSz="1828800" rtl="0" eaLnBrk="1" latinLnBrk="0" hangingPunct="1">
                        <a:defRPr sz="3600" kern="1200">
                          <a:solidFill>
                            <a:schemeClr val="dk1"/>
                          </a:solidFill>
                          <a:latin typeface="Arial"/>
                        </a:defRPr>
                      </a:lvl9pPr>
                    </a:lstStyle>
                    <a:p>
                      <a:endParaRPr lang="en-DE" sz="700" dirty="0"/>
                    </a:p>
                  </a:txBody>
                  <a:tcPr marL="43305" marR="43305" marT="21653" marB="21653">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2FF">
                        <a:tint val="40000"/>
                      </a:srgbClr>
                    </a:solidFill>
                  </a:tcPr>
                </a:tc>
                <a:extLst>
                  <a:ext uri="{0D108BD9-81ED-4DB2-BD59-A6C34878D82A}">
                    <a16:rowId xmlns:a16="http://schemas.microsoft.com/office/drawing/2014/main" val="620795557"/>
                  </a:ext>
                </a:extLst>
              </a:tr>
              <a:tr h="177601">
                <a:tc>
                  <a:txBody>
                    <a:bodyPr/>
                    <a:lstStyle>
                      <a:lvl1pPr marL="0" algn="l" defTabSz="1828800" rtl="0" eaLnBrk="1" latinLnBrk="0" hangingPunct="1">
                        <a:defRPr sz="3600" kern="1200">
                          <a:solidFill>
                            <a:schemeClr val="dk1"/>
                          </a:solidFill>
                          <a:latin typeface="Arial"/>
                        </a:defRPr>
                      </a:lvl1pPr>
                      <a:lvl2pPr marL="914400" algn="l" defTabSz="1828800" rtl="0" eaLnBrk="1" latinLnBrk="0" hangingPunct="1">
                        <a:defRPr sz="3600" kern="1200">
                          <a:solidFill>
                            <a:schemeClr val="dk1"/>
                          </a:solidFill>
                          <a:latin typeface="Arial"/>
                        </a:defRPr>
                      </a:lvl2pPr>
                      <a:lvl3pPr marL="1828800" algn="l" defTabSz="1828800" rtl="0" eaLnBrk="1" latinLnBrk="0" hangingPunct="1">
                        <a:defRPr sz="3600" kern="1200">
                          <a:solidFill>
                            <a:schemeClr val="dk1"/>
                          </a:solidFill>
                          <a:latin typeface="Arial"/>
                        </a:defRPr>
                      </a:lvl3pPr>
                      <a:lvl4pPr marL="2743200" algn="l" defTabSz="1828800" rtl="0" eaLnBrk="1" latinLnBrk="0" hangingPunct="1">
                        <a:defRPr sz="3600" kern="1200">
                          <a:solidFill>
                            <a:schemeClr val="dk1"/>
                          </a:solidFill>
                          <a:latin typeface="Arial"/>
                        </a:defRPr>
                      </a:lvl4pPr>
                      <a:lvl5pPr marL="3657600" algn="l" defTabSz="1828800" rtl="0" eaLnBrk="1" latinLnBrk="0" hangingPunct="1">
                        <a:defRPr sz="3600" kern="1200">
                          <a:solidFill>
                            <a:schemeClr val="dk1"/>
                          </a:solidFill>
                          <a:latin typeface="Arial"/>
                        </a:defRPr>
                      </a:lvl5pPr>
                      <a:lvl6pPr marL="4572000" algn="l" defTabSz="1828800" rtl="0" eaLnBrk="1" latinLnBrk="0" hangingPunct="1">
                        <a:defRPr sz="3600" kern="1200">
                          <a:solidFill>
                            <a:schemeClr val="dk1"/>
                          </a:solidFill>
                          <a:latin typeface="Arial"/>
                        </a:defRPr>
                      </a:lvl6pPr>
                      <a:lvl7pPr marL="5486400" algn="l" defTabSz="1828800" rtl="0" eaLnBrk="1" latinLnBrk="0" hangingPunct="1">
                        <a:defRPr sz="3600" kern="1200">
                          <a:solidFill>
                            <a:schemeClr val="dk1"/>
                          </a:solidFill>
                          <a:latin typeface="Arial"/>
                        </a:defRPr>
                      </a:lvl7pPr>
                      <a:lvl8pPr marL="6400800" algn="l" defTabSz="1828800" rtl="0" eaLnBrk="1" latinLnBrk="0" hangingPunct="1">
                        <a:defRPr sz="3600" kern="1200">
                          <a:solidFill>
                            <a:schemeClr val="dk1"/>
                          </a:solidFill>
                          <a:latin typeface="Arial"/>
                        </a:defRPr>
                      </a:lvl8pPr>
                      <a:lvl9pPr marL="7315200" algn="l" defTabSz="1828800" rtl="0" eaLnBrk="1" latinLnBrk="0" hangingPunct="1">
                        <a:defRPr sz="3600" kern="1200">
                          <a:solidFill>
                            <a:schemeClr val="dk1"/>
                          </a:solidFill>
                          <a:latin typeface="Arial"/>
                        </a:defRPr>
                      </a:lvl9pPr>
                    </a:lstStyle>
                    <a:p>
                      <a:endParaRPr lang="en-DE" sz="700" dirty="0"/>
                    </a:p>
                  </a:txBody>
                  <a:tcPr marL="43305" marR="43305" marT="21653" marB="21653">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2FF">
                        <a:tint val="20000"/>
                      </a:srgbClr>
                    </a:solidFill>
                  </a:tcPr>
                </a:tc>
                <a:extLst>
                  <a:ext uri="{0D108BD9-81ED-4DB2-BD59-A6C34878D82A}">
                    <a16:rowId xmlns:a16="http://schemas.microsoft.com/office/drawing/2014/main" val="3739567648"/>
                  </a:ext>
                </a:extLst>
              </a:tr>
            </a:tbl>
          </a:graphicData>
        </a:graphic>
      </p:graphicFrame>
      <p:graphicFrame>
        <p:nvGraphicFramePr>
          <p:cNvPr id="695" name="Table 694">
            <a:extLst>
              <a:ext uri="{FF2B5EF4-FFF2-40B4-BE49-F238E27FC236}">
                <a16:creationId xmlns:a16="http://schemas.microsoft.com/office/drawing/2014/main" id="{8E6FA04F-9F54-C14E-9E47-B9DABD7052BD}"/>
              </a:ext>
            </a:extLst>
          </p:cNvPr>
          <p:cNvGraphicFramePr>
            <a:graphicFrameLocks noGrp="1"/>
          </p:cNvGraphicFramePr>
          <p:nvPr>
            <p:extLst>
              <p:ext uri="{D42A27DB-BD31-4B8C-83A1-F6EECF244321}">
                <p14:modId xmlns:p14="http://schemas.microsoft.com/office/powerpoint/2010/main" val="3751966255"/>
              </p:ext>
            </p:extLst>
          </p:nvPr>
        </p:nvGraphicFramePr>
        <p:xfrm>
          <a:off x="8500951" y="3508337"/>
          <a:ext cx="188565" cy="888005"/>
        </p:xfrm>
        <a:graphic>
          <a:graphicData uri="http://schemas.openxmlformats.org/drawingml/2006/table">
            <a:tbl>
              <a:tblPr firstRow="1" bandRow="1"/>
              <a:tblGrid>
                <a:gridCol w="188565">
                  <a:extLst>
                    <a:ext uri="{9D8B030D-6E8A-4147-A177-3AD203B41FA5}">
                      <a16:colId xmlns:a16="http://schemas.microsoft.com/office/drawing/2014/main" val="447919754"/>
                    </a:ext>
                  </a:extLst>
                </a:gridCol>
              </a:tblGrid>
              <a:tr h="177601">
                <a:tc>
                  <a:txBody>
                    <a:bodyPr/>
                    <a:lstStyle>
                      <a:lvl1pPr marL="0" algn="l" defTabSz="1828800" rtl="0" eaLnBrk="1" latinLnBrk="0" hangingPunct="1">
                        <a:defRPr sz="3600" b="1" kern="1200">
                          <a:solidFill>
                            <a:schemeClr val="lt1"/>
                          </a:solidFill>
                          <a:latin typeface="Arial"/>
                        </a:defRPr>
                      </a:lvl1pPr>
                      <a:lvl2pPr marL="914400" algn="l" defTabSz="1828800" rtl="0" eaLnBrk="1" latinLnBrk="0" hangingPunct="1">
                        <a:defRPr sz="3600" b="1" kern="1200">
                          <a:solidFill>
                            <a:schemeClr val="lt1"/>
                          </a:solidFill>
                          <a:latin typeface="Arial"/>
                        </a:defRPr>
                      </a:lvl2pPr>
                      <a:lvl3pPr marL="1828800" algn="l" defTabSz="1828800" rtl="0" eaLnBrk="1" latinLnBrk="0" hangingPunct="1">
                        <a:defRPr sz="3600" b="1" kern="1200">
                          <a:solidFill>
                            <a:schemeClr val="lt1"/>
                          </a:solidFill>
                          <a:latin typeface="Arial"/>
                        </a:defRPr>
                      </a:lvl3pPr>
                      <a:lvl4pPr marL="2743200" algn="l" defTabSz="1828800" rtl="0" eaLnBrk="1" latinLnBrk="0" hangingPunct="1">
                        <a:defRPr sz="3600" b="1" kern="1200">
                          <a:solidFill>
                            <a:schemeClr val="lt1"/>
                          </a:solidFill>
                          <a:latin typeface="Arial"/>
                        </a:defRPr>
                      </a:lvl4pPr>
                      <a:lvl5pPr marL="3657600" algn="l" defTabSz="1828800" rtl="0" eaLnBrk="1" latinLnBrk="0" hangingPunct="1">
                        <a:defRPr sz="3600" b="1" kern="1200">
                          <a:solidFill>
                            <a:schemeClr val="lt1"/>
                          </a:solidFill>
                          <a:latin typeface="Arial"/>
                        </a:defRPr>
                      </a:lvl5pPr>
                      <a:lvl6pPr marL="4572000" algn="l" defTabSz="1828800" rtl="0" eaLnBrk="1" latinLnBrk="0" hangingPunct="1">
                        <a:defRPr sz="3600" b="1" kern="1200">
                          <a:solidFill>
                            <a:schemeClr val="lt1"/>
                          </a:solidFill>
                          <a:latin typeface="Arial"/>
                        </a:defRPr>
                      </a:lvl6pPr>
                      <a:lvl7pPr marL="5486400" algn="l" defTabSz="1828800" rtl="0" eaLnBrk="1" latinLnBrk="0" hangingPunct="1">
                        <a:defRPr sz="3600" b="1" kern="1200">
                          <a:solidFill>
                            <a:schemeClr val="lt1"/>
                          </a:solidFill>
                          <a:latin typeface="Arial"/>
                        </a:defRPr>
                      </a:lvl7pPr>
                      <a:lvl8pPr marL="6400800" algn="l" defTabSz="1828800" rtl="0" eaLnBrk="1" latinLnBrk="0" hangingPunct="1">
                        <a:defRPr sz="3600" b="1" kern="1200">
                          <a:solidFill>
                            <a:schemeClr val="lt1"/>
                          </a:solidFill>
                          <a:latin typeface="Arial"/>
                        </a:defRPr>
                      </a:lvl8pPr>
                      <a:lvl9pPr marL="7315200" algn="l" defTabSz="1828800" rtl="0" eaLnBrk="1" latinLnBrk="0" hangingPunct="1">
                        <a:defRPr sz="3600" b="1" kern="1200">
                          <a:solidFill>
                            <a:schemeClr val="lt1"/>
                          </a:solidFill>
                          <a:latin typeface="Arial"/>
                        </a:defRPr>
                      </a:lvl9pPr>
                    </a:lstStyle>
                    <a:p>
                      <a:pPr marR="0" algn="l" rtl="0">
                        <a:lnSpc>
                          <a:spcPct val="100000"/>
                        </a:lnSpc>
                        <a:spcBef>
                          <a:spcPts val="0"/>
                        </a:spcBef>
                        <a:spcAft>
                          <a:spcPts val="0"/>
                        </a:spcAft>
                        <a:buClr>
                          <a:srgbClr val="000000"/>
                        </a:buClr>
                        <a:buFont typeface="Arial"/>
                      </a:pPr>
                      <a:endParaRPr lang="en-DE" sz="700" b="1" i="0" u="none" strike="noStrike" cap="none" dirty="0">
                        <a:solidFill>
                          <a:schemeClr val="lt1"/>
                        </a:solidFill>
                        <a:latin typeface="+mn-lt"/>
                        <a:ea typeface="+mn-ea"/>
                        <a:cs typeface="+mn-cs"/>
                        <a:sym typeface="Arial"/>
                      </a:endParaRPr>
                    </a:p>
                  </a:txBody>
                  <a:tcPr marL="43305" marR="43305" marT="21653" marB="21653">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644E"/>
                    </a:solidFill>
                  </a:tcPr>
                </a:tc>
                <a:extLst>
                  <a:ext uri="{0D108BD9-81ED-4DB2-BD59-A6C34878D82A}">
                    <a16:rowId xmlns:a16="http://schemas.microsoft.com/office/drawing/2014/main" val="427988578"/>
                  </a:ext>
                </a:extLst>
              </a:tr>
              <a:tr h="177601">
                <a:tc>
                  <a:txBody>
                    <a:bodyPr/>
                    <a:lstStyle>
                      <a:lvl1pPr marL="0" algn="l" defTabSz="1828800" rtl="0" eaLnBrk="1" latinLnBrk="0" hangingPunct="1">
                        <a:defRPr sz="3600" kern="1200">
                          <a:solidFill>
                            <a:schemeClr val="dk1"/>
                          </a:solidFill>
                          <a:latin typeface="Arial"/>
                        </a:defRPr>
                      </a:lvl1pPr>
                      <a:lvl2pPr marL="914400" algn="l" defTabSz="1828800" rtl="0" eaLnBrk="1" latinLnBrk="0" hangingPunct="1">
                        <a:defRPr sz="3600" kern="1200">
                          <a:solidFill>
                            <a:schemeClr val="dk1"/>
                          </a:solidFill>
                          <a:latin typeface="Arial"/>
                        </a:defRPr>
                      </a:lvl2pPr>
                      <a:lvl3pPr marL="1828800" algn="l" defTabSz="1828800" rtl="0" eaLnBrk="1" latinLnBrk="0" hangingPunct="1">
                        <a:defRPr sz="3600" kern="1200">
                          <a:solidFill>
                            <a:schemeClr val="dk1"/>
                          </a:solidFill>
                          <a:latin typeface="Arial"/>
                        </a:defRPr>
                      </a:lvl3pPr>
                      <a:lvl4pPr marL="2743200" algn="l" defTabSz="1828800" rtl="0" eaLnBrk="1" latinLnBrk="0" hangingPunct="1">
                        <a:defRPr sz="3600" kern="1200">
                          <a:solidFill>
                            <a:schemeClr val="dk1"/>
                          </a:solidFill>
                          <a:latin typeface="Arial"/>
                        </a:defRPr>
                      </a:lvl4pPr>
                      <a:lvl5pPr marL="3657600" algn="l" defTabSz="1828800" rtl="0" eaLnBrk="1" latinLnBrk="0" hangingPunct="1">
                        <a:defRPr sz="3600" kern="1200">
                          <a:solidFill>
                            <a:schemeClr val="dk1"/>
                          </a:solidFill>
                          <a:latin typeface="Arial"/>
                        </a:defRPr>
                      </a:lvl5pPr>
                      <a:lvl6pPr marL="4572000" algn="l" defTabSz="1828800" rtl="0" eaLnBrk="1" latinLnBrk="0" hangingPunct="1">
                        <a:defRPr sz="3600" kern="1200">
                          <a:solidFill>
                            <a:schemeClr val="dk1"/>
                          </a:solidFill>
                          <a:latin typeface="Arial"/>
                        </a:defRPr>
                      </a:lvl6pPr>
                      <a:lvl7pPr marL="5486400" algn="l" defTabSz="1828800" rtl="0" eaLnBrk="1" latinLnBrk="0" hangingPunct="1">
                        <a:defRPr sz="3600" kern="1200">
                          <a:solidFill>
                            <a:schemeClr val="dk1"/>
                          </a:solidFill>
                          <a:latin typeface="Arial"/>
                        </a:defRPr>
                      </a:lvl7pPr>
                      <a:lvl8pPr marL="6400800" algn="l" defTabSz="1828800" rtl="0" eaLnBrk="1" latinLnBrk="0" hangingPunct="1">
                        <a:defRPr sz="3600" kern="1200">
                          <a:solidFill>
                            <a:schemeClr val="dk1"/>
                          </a:solidFill>
                          <a:latin typeface="Arial"/>
                        </a:defRPr>
                      </a:lvl8pPr>
                      <a:lvl9pPr marL="7315200" algn="l" defTabSz="1828800" rtl="0" eaLnBrk="1" latinLnBrk="0" hangingPunct="1">
                        <a:defRPr sz="3600" kern="1200">
                          <a:solidFill>
                            <a:schemeClr val="dk1"/>
                          </a:solidFill>
                          <a:latin typeface="Arial"/>
                        </a:defRPr>
                      </a:lvl9pPr>
                    </a:lstStyle>
                    <a:p>
                      <a:pPr marR="0" algn="l" rtl="0">
                        <a:lnSpc>
                          <a:spcPct val="100000"/>
                        </a:lnSpc>
                        <a:spcBef>
                          <a:spcPts val="0"/>
                        </a:spcBef>
                        <a:spcAft>
                          <a:spcPts val="0"/>
                        </a:spcAft>
                        <a:buClr>
                          <a:srgbClr val="000000"/>
                        </a:buClr>
                        <a:buFont typeface="Arial"/>
                      </a:pPr>
                      <a:endParaRPr lang="en-DE" sz="700" b="1" i="0" u="none" strike="noStrike" cap="none" dirty="0">
                        <a:solidFill>
                          <a:schemeClr val="lt1"/>
                        </a:solidFill>
                        <a:latin typeface="+mn-lt"/>
                        <a:ea typeface="+mn-ea"/>
                        <a:cs typeface="+mn-cs"/>
                        <a:sym typeface="Arial"/>
                      </a:endParaRPr>
                    </a:p>
                  </a:txBody>
                  <a:tcPr marL="43305" marR="43305" marT="21653" marB="21653">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644E">
                        <a:tint val="40000"/>
                      </a:srgbClr>
                    </a:solidFill>
                  </a:tcPr>
                </a:tc>
                <a:extLst>
                  <a:ext uri="{0D108BD9-81ED-4DB2-BD59-A6C34878D82A}">
                    <a16:rowId xmlns:a16="http://schemas.microsoft.com/office/drawing/2014/main" val="411429657"/>
                  </a:ext>
                </a:extLst>
              </a:tr>
              <a:tr h="177601">
                <a:tc>
                  <a:txBody>
                    <a:bodyPr/>
                    <a:lstStyle>
                      <a:lvl1pPr marL="0" algn="l" defTabSz="1828800" rtl="0" eaLnBrk="1" latinLnBrk="0" hangingPunct="1">
                        <a:defRPr sz="3600" kern="1200">
                          <a:solidFill>
                            <a:schemeClr val="dk1"/>
                          </a:solidFill>
                          <a:latin typeface="Arial"/>
                        </a:defRPr>
                      </a:lvl1pPr>
                      <a:lvl2pPr marL="914400" algn="l" defTabSz="1828800" rtl="0" eaLnBrk="1" latinLnBrk="0" hangingPunct="1">
                        <a:defRPr sz="3600" kern="1200">
                          <a:solidFill>
                            <a:schemeClr val="dk1"/>
                          </a:solidFill>
                          <a:latin typeface="Arial"/>
                        </a:defRPr>
                      </a:lvl2pPr>
                      <a:lvl3pPr marL="1828800" algn="l" defTabSz="1828800" rtl="0" eaLnBrk="1" latinLnBrk="0" hangingPunct="1">
                        <a:defRPr sz="3600" kern="1200">
                          <a:solidFill>
                            <a:schemeClr val="dk1"/>
                          </a:solidFill>
                          <a:latin typeface="Arial"/>
                        </a:defRPr>
                      </a:lvl3pPr>
                      <a:lvl4pPr marL="2743200" algn="l" defTabSz="1828800" rtl="0" eaLnBrk="1" latinLnBrk="0" hangingPunct="1">
                        <a:defRPr sz="3600" kern="1200">
                          <a:solidFill>
                            <a:schemeClr val="dk1"/>
                          </a:solidFill>
                          <a:latin typeface="Arial"/>
                        </a:defRPr>
                      </a:lvl4pPr>
                      <a:lvl5pPr marL="3657600" algn="l" defTabSz="1828800" rtl="0" eaLnBrk="1" latinLnBrk="0" hangingPunct="1">
                        <a:defRPr sz="3600" kern="1200">
                          <a:solidFill>
                            <a:schemeClr val="dk1"/>
                          </a:solidFill>
                          <a:latin typeface="Arial"/>
                        </a:defRPr>
                      </a:lvl5pPr>
                      <a:lvl6pPr marL="4572000" algn="l" defTabSz="1828800" rtl="0" eaLnBrk="1" latinLnBrk="0" hangingPunct="1">
                        <a:defRPr sz="3600" kern="1200">
                          <a:solidFill>
                            <a:schemeClr val="dk1"/>
                          </a:solidFill>
                          <a:latin typeface="Arial"/>
                        </a:defRPr>
                      </a:lvl6pPr>
                      <a:lvl7pPr marL="5486400" algn="l" defTabSz="1828800" rtl="0" eaLnBrk="1" latinLnBrk="0" hangingPunct="1">
                        <a:defRPr sz="3600" kern="1200">
                          <a:solidFill>
                            <a:schemeClr val="dk1"/>
                          </a:solidFill>
                          <a:latin typeface="Arial"/>
                        </a:defRPr>
                      </a:lvl7pPr>
                      <a:lvl8pPr marL="6400800" algn="l" defTabSz="1828800" rtl="0" eaLnBrk="1" latinLnBrk="0" hangingPunct="1">
                        <a:defRPr sz="3600" kern="1200">
                          <a:solidFill>
                            <a:schemeClr val="dk1"/>
                          </a:solidFill>
                          <a:latin typeface="Arial"/>
                        </a:defRPr>
                      </a:lvl8pPr>
                      <a:lvl9pPr marL="7315200" algn="l" defTabSz="1828800" rtl="0" eaLnBrk="1" latinLnBrk="0" hangingPunct="1">
                        <a:defRPr sz="3600" kern="1200">
                          <a:solidFill>
                            <a:schemeClr val="dk1"/>
                          </a:solidFill>
                          <a:latin typeface="Arial"/>
                        </a:defRPr>
                      </a:lvl9pPr>
                    </a:lstStyle>
                    <a:p>
                      <a:pPr marR="0" algn="l" rtl="0">
                        <a:lnSpc>
                          <a:spcPct val="100000"/>
                        </a:lnSpc>
                        <a:spcBef>
                          <a:spcPts val="0"/>
                        </a:spcBef>
                        <a:spcAft>
                          <a:spcPts val="0"/>
                        </a:spcAft>
                        <a:buClr>
                          <a:srgbClr val="000000"/>
                        </a:buClr>
                        <a:buFont typeface="Arial"/>
                      </a:pPr>
                      <a:endParaRPr lang="en-DE" sz="700" b="1" i="0" u="none" strike="noStrike" cap="none" dirty="0">
                        <a:solidFill>
                          <a:schemeClr val="lt1"/>
                        </a:solidFill>
                        <a:latin typeface="+mn-lt"/>
                        <a:ea typeface="+mn-ea"/>
                        <a:cs typeface="+mn-cs"/>
                        <a:sym typeface="Arial"/>
                      </a:endParaRPr>
                    </a:p>
                  </a:txBody>
                  <a:tcPr marL="43305" marR="43305" marT="21653" marB="21653">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644E">
                        <a:tint val="20000"/>
                      </a:srgbClr>
                    </a:solidFill>
                  </a:tcPr>
                </a:tc>
                <a:extLst>
                  <a:ext uri="{0D108BD9-81ED-4DB2-BD59-A6C34878D82A}">
                    <a16:rowId xmlns:a16="http://schemas.microsoft.com/office/drawing/2014/main" val="487804417"/>
                  </a:ext>
                </a:extLst>
              </a:tr>
              <a:tr h="177601">
                <a:tc>
                  <a:txBody>
                    <a:bodyPr/>
                    <a:lstStyle>
                      <a:lvl1pPr marL="0" algn="l" defTabSz="1828800" rtl="0" eaLnBrk="1" latinLnBrk="0" hangingPunct="1">
                        <a:defRPr sz="3600" kern="1200">
                          <a:solidFill>
                            <a:schemeClr val="dk1"/>
                          </a:solidFill>
                          <a:latin typeface="Arial"/>
                        </a:defRPr>
                      </a:lvl1pPr>
                      <a:lvl2pPr marL="914400" algn="l" defTabSz="1828800" rtl="0" eaLnBrk="1" latinLnBrk="0" hangingPunct="1">
                        <a:defRPr sz="3600" kern="1200">
                          <a:solidFill>
                            <a:schemeClr val="dk1"/>
                          </a:solidFill>
                          <a:latin typeface="Arial"/>
                        </a:defRPr>
                      </a:lvl2pPr>
                      <a:lvl3pPr marL="1828800" algn="l" defTabSz="1828800" rtl="0" eaLnBrk="1" latinLnBrk="0" hangingPunct="1">
                        <a:defRPr sz="3600" kern="1200">
                          <a:solidFill>
                            <a:schemeClr val="dk1"/>
                          </a:solidFill>
                          <a:latin typeface="Arial"/>
                        </a:defRPr>
                      </a:lvl3pPr>
                      <a:lvl4pPr marL="2743200" algn="l" defTabSz="1828800" rtl="0" eaLnBrk="1" latinLnBrk="0" hangingPunct="1">
                        <a:defRPr sz="3600" kern="1200">
                          <a:solidFill>
                            <a:schemeClr val="dk1"/>
                          </a:solidFill>
                          <a:latin typeface="Arial"/>
                        </a:defRPr>
                      </a:lvl4pPr>
                      <a:lvl5pPr marL="3657600" algn="l" defTabSz="1828800" rtl="0" eaLnBrk="1" latinLnBrk="0" hangingPunct="1">
                        <a:defRPr sz="3600" kern="1200">
                          <a:solidFill>
                            <a:schemeClr val="dk1"/>
                          </a:solidFill>
                          <a:latin typeface="Arial"/>
                        </a:defRPr>
                      </a:lvl5pPr>
                      <a:lvl6pPr marL="4572000" algn="l" defTabSz="1828800" rtl="0" eaLnBrk="1" latinLnBrk="0" hangingPunct="1">
                        <a:defRPr sz="3600" kern="1200">
                          <a:solidFill>
                            <a:schemeClr val="dk1"/>
                          </a:solidFill>
                          <a:latin typeface="Arial"/>
                        </a:defRPr>
                      </a:lvl6pPr>
                      <a:lvl7pPr marL="5486400" algn="l" defTabSz="1828800" rtl="0" eaLnBrk="1" latinLnBrk="0" hangingPunct="1">
                        <a:defRPr sz="3600" kern="1200">
                          <a:solidFill>
                            <a:schemeClr val="dk1"/>
                          </a:solidFill>
                          <a:latin typeface="Arial"/>
                        </a:defRPr>
                      </a:lvl7pPr>
                      <a:lvl8pPr marL="6400800" algn="l" defTabSz="1828800" rtl="0" eaLnBrk="1" latinLnBrk="0" hangingPunct="1">
                        <a:defRPr sz="3600" kern="1200">
                          <a:solidFill>
                            <a:schemeClr val="dk1"/>
                          </a:solidFill>
                          <a:latin typeface="Arial"/>
                        </a:defRPr>
                      </a:lvl8pPr>
                      <a:lvl9pPr marL="7315200" algn="l" defTabSz="1828800" rtl="0" eaLnBrk="1" latinLnBrk="0" hangingPunct="1">
                        <a:defRPr sz="3600" kern="1200">
                          <a:solidFill>
                            <a:schemeClr val="dk1"/>
                          </a:solidFill>
                          <a:latin typeface="Arial"/>
                        </a:defRPr>
                      </a:lvl9pPr>
                    </a:lstStyle>
                    <a:p>
                      <a:pPr marR="0" algn="l" rtl="0">
                        <a:lnSpc>
                          <a:spcPct val="100000"/>
                        </a:lnSpc>
                        <a:spcBef>
                          <a:spcPts val="0"/>
                        </a:spcBef>
                        <a:spcAft>
                          <a:spcPts val="0"/>
                        </a:spcAft>
                        <a:buClr>
                          <a:srgbClr val="000000"/>
                        </a:buClr>
                        <a:buFont typeface="Arial"/>
                      </a:pPr>
                      <a:endParaRPr lang="en-DE" sz="700" b="1" i="0" u="none" strike="noStrike" cap="none" dirty="0">
                        <a:solidFill>
                          <a:schemeClr val="lt1"/>
                        </a:solidFill>
                        <a:latin typeface="+mn-lt"/>
                        <a:ea typeface="+mn-ea"/>
                        <a:cs typeface="+mn-cs"/>
                        <a:sym typeface="Arial"/>
                      </a:endParaRPr>
                    </a:p>
                  </a:txBody>
                  <a:tcPr marL="43305" marR="43305" marT="21653" marB="21653">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644E">
                        <a:tint val="40000"/>
                      </a:srgbClr>
                    </a:solidFill>
                  </a:tcPr>
                </a:tc>
                <a:extLst>
                  <a:ext uri="{0D108BD9-81ED-4DB2-BD59-A6C34878D82A}">
                    <a16:rowId xmlns:a16="http://schemas.microsoft.com/office/drawing/2014/main" val="3534535137"/>
                  </a:ext>
                </a:extLst>
              </a:tr>
              <a:tr h="177601">
                <a:tc>
                  <a:txBody>
                    <a:bodyPr/>
                    <a:lstStyle>
                      <a:lvl1pPr marL="0" algn="l" defTabSz="1828800" rtl="0" eaLnBrk="1" latinLnBrk="0" hangingPunct="1">
                        <a:defRPr sz="3600" kern="1200">
                          <a:solidFill>
                            <a:schemeClr val="dk1"/>
                          </a:solidFill>
                          <a:latin typeface="Arial"/>
                        </a:defRPr>
                      </a:lvl1pPr>
                      <a:lvl2pPr marL="914400" algn="l" defTabSz="1828800" rtl="0" eaLnBrk="1" latinLnBrk="0" hangingPunct="1">
                        <a:defRPr sz="3600" kern="1200">
                          <a:solidFill>
                            <a:schemeClr val="dk1"/>
                          </a:solidFill>
                          <a:latin typeface="Arial"/>
                        </a:defRPr>
                      </a:lvl2pPr>
                      <a:lvl3pPr marL="1828800" algn="l" defTabSz="1828800" rtl="0" eaLnBrk="1" latinLnBrk="0" hangingPunct="1">
                        <a:defRPr sz="3600" kern="1200">
                          <a:solidFill>
                            <a:schemeClr val="dk1"/>
                          </a:solidFill>
                          <a:latin typeface="Arial"/>
                        </a:defRPr>
                      </a:lvl3pPr>
                      <a:lvl4pPr marL="2743200" algn="l" defTabSz="1828800" rtl="0" eaLnBrk="1" latinLnBrk="0" hangingPunct="1">
                        <a:defRPr sz="3600" kern="1200">
                          <a:solidFill>
                            <a:schemeClr val="dk1"/>
                          </a:solidFill>
                          <a:latin typeface="Arial"/>
                        </a:defRPr>
                      </a:lvl4pPr>
                      <a:lvl5pPr marL="3657600" algn="l" defTabSz="1828800" rtl="0" eaLnBrk="1" latinLnBrk="0" hangingPunct="1">
                        <a:defRPr sz="3600" kern="1200">
                          <a:solidFill>
                            <a:schemeClr val="dk1"/>
                          </a:solidFill>
                          <a:latin typeface="Arial"/>
                        </a:defRPr>
                      </a:lvl5pPr>
                      <a:lvl6pPr marL="4572000" algn="l" defTabSz="1828800" rtl="0" eaLnBrk="1" latinLnBrk="0" hangingPunct="1">
                        <a:defRPr sz="3600" kern="1200">
                          <a:solidFill>
                            <a:schemeClr val="dk1"/>
                          </a:solidFill>
                          <a:latin typeface="Arial"/>
                        </a:defRPr>
                      </a:lvl6pPr>
                      <a:lvl7pPr marL="5486400" algn="l" defTabSz="1828800" rtl="0" eaLnBrk="1" latinLnBrk="0" hangingPunct="1">
                        <a:defRPr sz="3600" kern="1200">
                          <a:solidFill>
                            <a:schemeClr val="dk1"/>
                          </a:solidFill>
                          <a:latin typeface="Arial"/>
                        </a:defRPr>
                      </a:lvl7pPr>
                      <a:lvl8pPr marL="6400800" algn="l" defTabSz="1828800" rtl="0" eaLnBrk="1" latinLnBrk="0" hangingPunct="1">
                        <a:defRPr sz="3600" kern="1200">
                          <a:solidFill>
                            <a:schemeClr val="dk1"/>
                          </a:solidFill>
                          <a:latin typeface="Arial"/>
                        </a:defRPr>
                      </a:lvl8pPr>
                      <a:lvl9pPr marL="7315200" algn="l" defTabSz="1828800" rtl="0" eaLnBrk="1" latinLnBrk="0" hangingPunct="1">
                        <a:defRPr sz="3600" kern="1200">
                          <a:solidFill>
                            <a:schemeClr val="dk1"/>
                          </a:solidFill>
                          <a:latin typeface="Arial"/>
                        </a:defRPr>
                      </a:lvl9pPr>
                    </a:lstStyle>
                    <a:p>
                      <a:pPr marR="0" algn="l" rtl="0">
                        <a:lnSpc>
                          <a:spcPct val="100000"/>
                        </a:lnSpc>
                        <a:spcBef>
                          <a:spcPts val="0"/>
                        </a:spcBef>
                        <a:spcAft>
                          <a:spcPts val="0"/>
                        </a:spcAft>
                        <a:buClr>
                          <a:srgbClr val="000000"/>
                        </a:buClr>
                        <a:buFont typeface="Arial"/>
                      </a:pPr>
                      <a:endParaRPr lang="en-DE" sz="700" b="1" i="0" u="none" strike="noStrike" cap="none" dirty="0">
                        <a:solidFill>
                          <a:schemeClr val="lt1"/>
                        </a:solidFill>
                        <a:latin typeface="+mn-lt"/>
                        <a:ea typeface="+mn-ea"/>
                        <a:cs typeface="+mn-cs"/>
                        <a:sym typeface="Arial"/>
                      </a:endParaRPr>
                    </a:p>
                  </a:txBody>
                  <a:tcPr marL="43305" marR="43305" marT="21653" marB="21653">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644E">
                        <a:tint val="20000"/>
                      </a:srgbClr>
                    </a:solidFill>
                  </a:tcPr>
                </a:tc>
                <a:extLst>
                  <a:ext uri="{0D108BD9-81ED-4DB2-BD59-A6C34878D82A}">
                    <a16:rowId xmlns:a16="http://schemas.microsoft.com/office/drawing/2014/main" val="3739567648"/>
                  </a:ext>
                </a:extLst>
              </a:tr>
            </a:tbl>
          </a:graphicData>
        </a:graphic>
      </p:graphicFrame>
      <p:sp>
        <p:nvSpPr>
          <p:cNvPr id="708" name="Rectangle 707">
            <a:extLst>
              <a:ext uri="{FF2B5EF4-FFF2-40B4-BE49-F238E27FC236}">
                <a16:creationId xmlns:a16="http://schemas.microsoft.com/office/drawing/2014/main" id="{294162F0-D5A7-3444-BA35-512D08A9F39A}"/>
              </a:ext>
            </a:extLst>
          </p:cNvPr>
          <p:cNvSpPr/>
          <p:nvPr/>
        </p:nvSpPr>
        <p:spPr>
          <a:xfrm>
            <a:off x="8700813" y="3996829"/>
            <a:ext cx="819576" cy="323165"/>
          </a:xfrm>
          <a:prstGeom prst="rect">
            <a:avLst/>
          </a:prstGeom>
          <a:ln w="38100">
            <a:noFill/>
          </a:ln>
          <a:effectLst>
            <a:outerShdw blurRad="63500" sx="102000" sy="102000" algn="ctr" rotWithShape="0">
              <a:prstClr val="black">
                <a:alpha val="40000"/>
              </a:prstClr>
            </a:outerShdw>
          </a:effectLst>
        </p:spPr>
        <p:txBody>
          <a:bodyPr wrap="square">
            <a:spAutoFit/>
          </a:bodyPr>
          <a:lstStyle/>
          <a:p>
            <a:pPr algn="ctr">
              <a:buClr>
                <a:srgbClr val="000000"/>
              </a:buClr>
              <a:buFont typeface="Arial"/>
              <a:buNone/>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Positive</a:t>
            </a:r>
          </a:p>
        </p:txBody>
      </p:sp>
      <p:grpSp>
        <p:nvGrpSpPr>
          <p:cNvPr id="10" name="Group 9">
            <a:extLst>
              <a:ext uri="{FF2B5EF4-FFF2-40B4-BE49-F238E27FC236}">
                <a16:creationId xmlns:a16="http://schemas.microsoft.com/office/drawing/2014/main" id="{CEAF64EB-6BF8-294C-A7CC-5BB972B1D8FF}"/>
              </a:ext>
            </a:extLst>
          </p:cNvPr>
          <p:cNvGrpSpPr/>
          <p:nvPr/>
        </p:nvGrpSpPr>
        <p:grpSpPr>
          <a:xfrm>
            <a:off x="6392665" y="4652897"/>
            <a:ext cx="2668765" cy="331657"/>
            <a:chOff x="6392665" y="4652897"/>
            <a:chExt cx="2668765" cy="331657"/>
          </a:xfrm>
        </p:grpSpPr>
        <p:sp>
          <p:nvSpPr>
            <p:cNvPr id="712" name="TextBox 711">
              <a:extLst>
                <a:ext uri="{FF2B5EF4-FFF2-40B4-BE49-F238E27FC236}">
                  <a16:creationId xmlns:a16="http://schemas.microsoft.com/office/drawing/2014/main" id="{383CC89A-414D-8E46-BFE3-9E7D841E90E7}"/>
                </a:ext>
              </a:extLst>
            </p:cNvPr>
            <p:cNvSpPr txBox="1"/>
            <p:nvPr/>
          </p:nvSpPr>
          <p:spPr>
            <a:xfrm>
              <a:off x="6640222" y="4661389"/>
              <a:ext cx="2421208" cy="323165"/>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buClr>
                  <a:srgbClr val="000000"/>
                </a:buClr>
                <a:buFont typeface="Arial"/>
                <a:buNone/>
              </a:pPr>
              <a:r>
                <a:rPr lang="en-DE"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Feature Construction</a:t>
              </a:r>
              <a:r>
                <a:rPr lang="zh-CN" altLang="en-US" sz="1500" kern="0" dirty="0">
                  <a:solidFill>
                    <a:srgbClr val="5E5E5E">
                      <a:lumMod val="50000"/>
                    </a:srgbClr>
                  </a:solidFill>
                  <a:latin typeface="Baskerville" panose="02020502070401020303" pitchFamily="18" charset="0"/>
                  <a:cs typeface="Arial"/>
                  <a:sym typeface="Arial"/>
                </a:rPr>
                <a:t> </a:t>
              </a:r>
              <a:endParaRPr lang="en-DE" sz="1500" kern="0" dirty="0">
                <a:solidFill>
                  <a:srgbClr val="5E5E5E">
                    <a:lumMod val="50000"/>
                  </a:srgbClr>
                </a:solidFill>
                <a:latin typeface="Baskerville" panose="02020502070401020303" pitchFamily="18" charset="0"/>
                <a:ea typeface="Baskerville" panose="02020502070401020303" pitchFamily="18" charset="0"/>
                <a:cs typeface="Arial"/>
                <a:sym typeface="Arial"/>
              </a:endParaRPr>
            </a:p>
          </p:txBody>
        </p:sp>
        <p:sp>
          <p:nvSpPr>
            <p:cNvPr id="713" name="Google Shape;85;g6ecfdb0823_0_3">
              <a:extLst>
                <a:ext uri="{FF2B5EF4-FFF2-40B4-BE49-F238E27FC236}">
                  <a16:creationId xmlns:a16="http://schemas.microsoft.com/office/drawing/2014/main" id="{AA903881-343E-154C-8F02-3D8669681E40}"/>
                </a:ext>
              </a:extLst>
            </p:cNvPr>
            <p:cNvSpPr/>
            <p:nvPr/>
          </p:nvSpPr>
          <p:spPr>
            <a:xfrm>
              <a:off x="6392665" y="4652897"/>
              <a:ext cx="260796" cy="264771"/>
            </a:xfrm>
            <a:prstGeom prst="ellipse">
              <a:avLst/>
            </a:prstGeom>
            <a:solidFill>
              <a:srgbClr val="16E7CF">
                <a:lumMod val="20000"/>
                <a:lumOff val="80000"/>
              </a:srgbClr>
            </a:solidFill>
            <a:ln w="38100" cap="flat" cmpd="sng">
              <a:solidFill>
                <a:srgbClr val="002060"/>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F</a:t>
              </a:r>
              <a:endParaRPr sz="1500" kern="0" dirty="0">
                <a:solidFill>
                  <a:srgbClr val="5E5E5E">
                    <a:lumMod val="50000"/>
                  </a:srgbClr>
                </a:solidFill>
                <a:latin typeface="Baskerville" panose="02020502070401020303" pitchFamily="18" charset="0"/>
                <a:ea typeface="Baskerville" panose="02020502070401020303" pitchFamily="18" charset="0"/>
                <a:cs typeface="Caveat"/>
                <a:sym typeface="Caveat"/>
              </a:endParaRPr>
            </a:p>
          </p:txBody>
        </p:sp>
      </p:grpSp>
      <p:grpSp>
        <p:nvGrpSpPr>
          <p:cNvPr id="9" name="Group 8">
            <a:extLst>
              <a:ext uri="{FF2B5EF4-FFF2-40B4-BE49-F238E27FC236}">
                <a16:creationId xmlns:a16="http://schemas.microsoft.com/office/drawing/2014/main" id="{28C441C0-CC2D-C74C-862A-76AF551FC540}"/>
              </a:ext>
            </a:extLst>
          </p:cNvPr>
          <p:cNvGrpSpPr/>
          <p:nvPr/>
        </p:nvGrpSpPr>
        <p:grpSpPr>
          <a:xfrm>
            <a:off x="7444086" y="3640046"/>
            <a:ext cx="1056861" cy="679307"/>
            <a:chOff x="7444086" y="3640046"/>
            <a:chExt cx="1056861" cy="679307"/>
          </a:xfrm>
        </p:grpSpPr>
        <p:sp>
          <p:nvSpPr>
            <p:cNvPr id="696" name="Google Shape;85;g6ecfdb0823_0_3">
              <a:extLst>
                <a:ext uri="{FF2B5EF4-FFF2-40B4-BE49-F238E27FC236}">
                  <a16:creationId xmlns:a16="http://schemas.microsoft.com/office/drawing/2014/main" id="{6D937FE9-3E17-E44A-A4E3-2C13962CA902}"/>
                </a:ext>
              </a:extLst>
            </p:cNvPr>
            <p:cNvSpPr/>
            <p:nvPr/>
          </p:nvSpPr>
          <p:spPr>
            <a:xfrm>
              <a:off x="7903326" y="4054582"/>
              <a:ext cx="260796" cy="264771"/>
            </a:xfrm>
            <a:prstGeom prst="ellipse">
              <a:avLst/>
            </a:prstGeom>
            <a:solidFill>
              <a:srgbClr val="16E7CF">
                <a:lumMod val="20000"/>
                <a:lumOff val="80000"/>
              </a:srgbClr>
            </a:solidFill>
            <a:ln w="38100" cap="flat" cmpd="sng">
              <a:solidFill>
                <a:srgbClr val="002060"/>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F</a:t>
              </a:r>
              <a:endParaRPr sz="1500" kern="0" dirty="0">
                <a:solidFill>
                  <a:srgbClr val="5E5E5E">
                    <a:lumMod val="50000"/>
                  </a:srgbClr>
                </a:solidFill>
                <a:latin typeface="Baskerville" panose="02020502070401020303" pitchFamily="18" charset="0"/>
                <a:ea typeface="Baskerville" panose="02020502070401020303" pitchFamily="18" charset="0"/>
                <a:cs typeface="Caveat"/>
                <a:sym typeface="Caveat"/>
              </a:endParaRPr>
            </a:p>
          </p:txBody>
        </p:sp>
        <p:cxnSp>
          <p:nvCxnSpPr>
            <p:cNvPr id="707" name="Google Shape;91;g6ecfdb0823_0_3">
              <a:extLst>
                <a:ext uri="{FF2B5EF4-FFF2-40B4-BE49-F238E27FC236}">
                  <a16:creationId xmlns:a16="http://schemas.microsoft.com/office/drawing/2014/main" id="{9928052C-93EA-6C41-AD3C-23ECDAB0BE47}"/>
                </a:ext>
              </a:extLst>
            </p:cNvPr>
            <p:cNvCxnSpPr>
              <a:cxnSpLocks/>
              <a:stCxn id="696" idx="6"/>
            </p:cNvCxnSpPr>
            <p:nvPr/>
          </p:nvCxnSpPr>
          <p:spPr>
            <a:xfrm>
              <a:off x="8164118" y="4186967"/>
              <a:ext cx="336829" cy="0"/>
            </a:xfrm>
            <a:prstGeom prst="straightConnector1">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cxnSp>
          <p:nvCxnSpPr>
            <p:cNvPr id="722" name="Google Shape;90;g6ecfdb0823_0_3">
              <a:extLst>
                <a:ext uri="{FF2B5EF4-FFF2-40B4-BE49-F238E27FC236}">
                  <a16:creationId xmlns:a16="http://schemas.microsoft.com/office/drawing/2014/main" id="{33BEEA25-9ED3-4E4D-9F53-BA50663B5951}"/>
                </a:ext>
              </a:extLst>
            </p:cNvPr>
            <p:cNvCxnSpPr>
              <a:cxnSpLocks/>
              <a:stCxn id="735" idx="3"/>
              <a:endCxn id="696" idx="2"/>
            </p:cNvCxnSpPr>
            <p:nvPr/>
          </p:nvCxnSpPr>
          <p:spPr>
            <a:xfrm flipV="1">
              <a:off x="7449283" y="4186968"/>
              <a:ext cx="454043" cy="4803"/>
            </a:xfrm>
            <a:prstGeom prst="straightConnector1">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cxnSp>
          <p:nvCxnSpPr>
            <p:cNvPr id="723" name="Google Shape;92;g6ecfdb0823_0_3">
              <a:extLst>
                <a:ext uri="{FF2B5EF4-FFF2-40B4-BE49-F238E27FC236}">
                  <a16:creationId xmlns:a16="http://schemas.microsoft.com/office/drawing/2014/main" id="{2AF7E4F7-FCDE-BD44-B6EE-D4E6FEBEBD0D}"/>
                </a:ext>
              </a:extLst>
            </p:cNvPr>
            <p:cNvCxnSpPr>
              <a:cxnSpLocks/>
              <a:stCxn id="734" idx="3"/>
              <a:endCxn id="696" idx="0"/>
            </p:cNvCxnSpPr>
            <p:nvPr/>
          </p:nvCxnSpPr>
          <p:spPr>
            <a:xfrm>
              <a:off x="7444086" y="3640046"/>
              <a:ext cx="589638" cy="414536"/>
            </a:xfrm>
            <a:prstGeom prst="bentConnector2">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grpSp>
      <p:sp>
        <p:nvSpPr>
          <p:cNvPr id="709" name="Rectangle 708">
            <a:extLst>
              <a:ext uri="{FF2B5EF4-FFF2-40B4-BE49-F238E27FC236}">
                <a16:creationId xmlns:a16="http://schemas.microsoft.com/office/drawing/2014/main" id="{FDD448D7-1E56-C645-A73E-E78008FA96B4}"/>
              </a:ext>
            </a:extLst>
          </p:cNvPr>
          <p:cNvSpPr/>
          <p:nvPr/>
        </p:nvSpPr>
        <p:spPr>
          <a:xfrm>
            <a:off x="8715897" y="2139737"/>
            <a:ext cx="917287" cy="323165"/>
          </a:xfrm>
          <a:prstGeom prst="rect">
            <a:avLst/>
          </a:prstGeom>
          <a:ln w="38100">
            <a:noFill/>
          </a:ln>
          <a:effectLst>
            <a:outerShdw blurRad="63500" sx="102000" sy="102000" algn="ctr" rotWithShape="0">
              <a:prstClr val="black">
                <a:alpha val="40000"/>
              </a:prstClr>
            </a:outerShdw>
          </a:effectLst>
        </p:spPr>
        <p:txBody>
          <a:bodyPr wrap="square">
            <a:spAutoFit/>
          </a:bodyPr>
          <a:lstStyle/>
          <a:p>
            <a:pPr algn="ctr">
              <a:buClr>
                <a:srgbClr val="000000"/>
              </a:buClr>
              <a:buFont typeface="Arial"/>
              <a:buNone/>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Negative</a:t>
            </a:r>
          </a:p>
        </p:txBody>
      </p:sp>
      <p:grpSp>
        <p:nvGrpSpPr>
          <p:cNvPr id="11" name="Group 10">
            <a:extLst>
              <a:ext uri="{FF2B5EF4-FFF2-40B4-BE49-F238E27FC236}">
                <a16:creationId xmlns:a16="http://schemas.microsoft.com/office/drawing/2014/main" id="{18DCBE26-208C-8440-BA1F-7FCC90C4449F}"/>
              </a:ext>
            </a:extLst>
          </p:cNvPr>
          <p:cNvGrpSpPr/>
          <p:nvPr/>
        </p:nvGrpSpPr>
        <p:grpSpPr>
          <a:xfrm>
            <a:off x="7444086" y="2147776"/>
            <a:ext cx="1056861" cy="687801"/>
            <a:chOff x="7444086" y="2147776"/>
            <a:chExt cx="1056861" cy="687801"/>
          </a:xfrm>
        </p:grpSpPr>
        <p:sp>
          <p:nvSpPr>
            <p:cNvPr id="724" name="Google Shape;123;g6ecfdb0823_0_3">
              <a:extLst>
                <a:ext uri="{FF2B5EF4-FFF2-40B4-BE49-F238E27FC236}">
                  <a16:creationId xmlns:a16="http://schemas.microsoft.com/office/drawing/2014/main" id="{BD3F20AE-0D6A-3342-9FAB-2EADD12FA48D}"/>
                </a:ext>
              </a:extLst>
            </p:cNvPr>
            <p:cNvSpPr/>
            <p:nvPr/>
          </p:nvSpPr>
          <p:spPr>
            <a:xfrm>
              <a:off x="7903326" y="2570806"/>
              <a:ext cx="260796" cy="264771"/>
            </a:xfrm>
            <a:prstGeom prst="ellipse">
              <a:avLst/>
            </a:prstGeom>
            <a:solidFill>
              <a:srgbClr val="16E7CF">
                <a:lumMod val="20000"/>
                <a:lumOff val="80000"/>
              </a:srgbClr>
            </a:solidFill>
            <a:ln w="38100" cap="flat" cmpd="sng">
              <a:solidFill>
                <a:srgbClr val="002060"/>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F</a:t>
              </a:r>
              <a:endParaRPr sz="1500" kern="0" dirty="0">
                <a:solidFill>
                  <a:srgbClr val="5E5E5E">
                    <a:lumMod val="50000"/>
                  </a:srgbClr>
                </a:solidFill>
                <a:latin typeface="Baskerville" panose="02020502070401020303" pitchFamily="18" charset="0"/>
                <a:ea typeface="Baskerville" panose="02020502070401020303" pitchFamily="18" charset="0"/>
                <a:cs typeface="Caveat"/>
                <a:sym typeface="Caveat"/>
              </a:endParaRPr>
            </a:p>
          </p:txBody>
        </p:sp>
        <p:cxnSp>
          <p:nvCxnSpPr>
            <p:cNvPr id="726" name="Google Shape;129;g6ecfdb0823_0_3">
              <a:extLst>
                <a:ext uri="{FF2B5EF4-FFF2-40B4-BE49-F238E27FC236}">
                  <a16:creationId xmlns:a16="http://schemas.microsoft.com/office/drawing/2014/main" id="{C9BB3A9D-41AD-0748-AC99-06D2669D193F}"/>
                </a:ext>
              </a:extLst>
            </p:cNvPr>
            <p:cNvCxnSpPr>
              <a:cxnSpLocks/>
              <a:stCxn id="724" idx="6"/>
            </p:cNvCxnSpPr>
            <p:nvPr/>
          </p:nvCxnSpPr>
          <p:spPr>
            <a:xfrm>
              <a:off x="8164118" y="2703191"/>
              <a:ext cx="336829" cy="0"/>
            </a:xfrm>
            <a:prstGeom prst="straightConnector1">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cxnSp>
          <p:nvCxnSpPr>
            <p:cNvPr id="730" name="Google Shape;128;g6ecfdb0823_0_3">
              <a:extLst>
                <a:ext uri="{FF2B5EF4-FFF2-40B4-BE49-F238E27FC236}">
                  <a16:creationId xmlns:a16="http://schemas.microsoft.com/office/drawing/2014/main" id="{85CAE338-E9AB-B54C-BD15-A9E72DB63E4C}"/>
                </a:ext>
              </a:extLst>
            </p:cNvPr>
            <p:cNvCxnSpPr>
              <a:cxnSpLocks/>
              <a:stCxn id="733" idx="3"/>
              <a:endCxn id="724" idx="2"/>
            </p:cNvCxnSpPr>
            <p:nvPr/>
          </p:nvCxnSpPr>
          <p:spPr>
            <a:xfrm flipV="1">
              <a:off x="7448435" y="2703192"/>
              <a:ext cx="454891" cy="1355"/>
            </a:xfrm>
            <a:prstGeom prst="straightConnector1">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cxnSp>
          <p:nvCxnSpPr>
            <p:cNvPr id="731" name="Google Shape;130;g6ecfdb0823_0_3">
              <a:extLst>
                <a:ext uri="{FF2B5EF4-FFF2-40B4-BE49-F238E27FC236}">
                  <a16:creationId xmlns:a16="http://schemas.microsoft.com/office/drawing/2014/main" id="{D0CCF5F1-3648-0B47-9CF8-B781B83AF0E6}"/>
                </a:ext>
              </a:extLst>
            </p:cNvPr>
            <p:cNvCxnSpPr>
              <a:cxnSpLocks/>
              <a:stCxn id="732" idx="3"/>
              <a:endCxn id="724" idx="0"/>
            </p:cNvCxnSpPr>
            <p:nvPr/>
          </p:nvCxnSpPr>
          <p:spPr>
            <a:xfrm>
              <a:off x="7444086" y="2147776"/>
              <a:ext cx="589638" cy="423030"/>
            </a:xfrm>
            <a:prstGeom prst="bentConnector2">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grpSp>
      <p:grpSp>
        <p:nvGrpSpPr>
          <p:cNvPr id="23" name="Group 22">
            <a:extLst>
              <a:ext uri="{FF2B5EF4-FFF2-40B4-BE49-F238E27FC236}">
                <a16:creationId xmlns:a16="http://schemas.microsoft.com/office/drawing/2014/main" id="{AFC18052-7A0E-614D-884A-AD057D8405A4}"/>
              </a:ext>
            </a:extLst>
          </p:cNvPr>
          <p:cNvGrpSpPr/>
          <p:nvPr/>
        </p:nvGrpSpPr>
        <p:grpSpPr>
          <a:xfrm>
            <a:off x="5732793" y="1770393"/>
            <a:ext cx="1851643" cy="1231231"/>
            <a:chOff x="11465586" y="3590664"/>
            <a:chExt cx="3703286" cy="2462461"/>
          </a:xfrm>
        </p:grpSpPr>
        <p:sp>
          <p:nvSpPr>
            <p:cNvPr id="727" name="Rounded Rectangle 726">
              <a:extLst>
                <a:ext uri="{FF2B5EF4-FFF2-40B4-BE49-F238E27FC236}">
                  <a16:creationId xmlns:a16="http://schemas.microsoft.com/office/drawing/2014/main" id="{42712909-78F8-B54B-B548-1CC0E7AF1C7E}"/>
                </a:ext>
              </a:extLst>
            </p:cNvPr>
            <p:cNvSpPr/>
            <p:nvPr/>
          </p:nvSpPr>
          <p:spPr>
            <a:xfrm>
              <a:off x="11564522" y="3590664"/>
              <a:ext cx="3604350" cy="2386141"/>
            </a:xfrm>
            <a:prstGeom prst="roundRect">
              <a:avLst/>
            </a:prstGeom>
            <a:solidFill>
              <a:srgbClr val="FFFFFF">
                <a:lumMod val="95000"/>
              </a:srgbClr>
            </a:solidFill>
            <a:ln w="38100" cap="flat" cmpd="sng" algn="ctr">
              <a:solidFill>
                <a:srgbClr val="000000"/>
              </a:solidFill>
              <a:prstDash val="sysDash"/>
            </a:ln>
            <a:effectLst>
              <a:outerShdw blurRad="63500" sx="102000" sy="102000" algn="ctr" rotWithShape="0">
                <a:prstClr val="black">
                  <a:alpha val="40000"/>
                </a:prstClr>
              </a:outerShdw>
            </a:effectLst>
          </p:spPr>
          <p:txBody>
            <a:bodyPr rtlCol="0" anchor="ctr"/>
            <a:lstStyle/>
            <a:p>
              <a:pPr algn="ctr">
                <a:buClr>
                  <a:srgbClr val="000000"/>
                </a:buClr>
                <a:defRPr/>
              </a:pPr>
              <a:endParaRPr lang="en-DE" sz="1500" kern="0">
                <a:solidFill>
                  <a:srgbClr val="5E5E5E">
                    <a:lumMod val="50000"/>
                  </a:srgbClr>
                </a:solidFill>
                <a:latin typeface="Baskerville" panose="02020502070401020303" pitchFamily="18" charset="0"/>
                <a:ea typeface="Baskerville" panose="02020502070401020303" pitchFamily="18" charset="0"/>
                <a:sym typeface="Arial"/>
              </a:endParaRPr>
            </a:p>
          </p:txBody>
        </p:sp>
        <p:sp>
          <p:nvSpPr>
            <p:cNvPr id="728" name="Rounded Rectangle 727">
              <a:extLst>
                <a:ext uri="{FF2B5EF4-FFF2-40B4-BE49-F238E27FC236}">
                  <a16:creationId xmlns:a16="http://schemas.microsoft.com/office/drawing/2014/main" id="{CA37F31F-5C04-D547-8342-D610DABA7F76}"/>
                </a:ext>
              </a:extLst>
            </p:cNvPr>
            <p:cNvSpPr/>
            <p:nvPr/>
          </p:nvSpPr>
          <p:spPr>
            <a:xfrm>
              <a:off x="11465586" y="3743129"/>
              <a:ext cx="3604350" cy="2309996"/>
            </a:xfrm>
            <a:prstGeom prst="roundRect">
              <a:avLst/>
            </a:prstGeom>
            <a:solidFill>
              <a:srgbClr val="FFFFFF">
                <a:lumMod val="95000"/>
              </a:srgbClr>
            </a:solidFill>
            <a:ln w="38100" cap="flat" cmpd="sng" algn="ctr">
              <a:solidFill>
                <a:srgbClr val="000000"/>
              </a:solidFill>
              <a:prstDash val="sysDash"/>
            </a:ln>
            <a:effectLst>
              <a:outerShdw blurRad="63500" sx="102000" sy="102000" algn="ctr" rotWithShape="0">
                <a:prstClr val="black">
                  <a:alpha val="40000"/>
                </a:prstClr>
              </a:outerShdw>
            </a:effectLst>
          </p:spPr>
          <p:txBody>
            <a:bodyPr rtlCol="0" anchor="ctr"/>
            <a:lstStyle/>
            <a:p>
              <a:pPr algn="ctr">
                <a:buClr>
                  <a:srgbClr val="000000"/>
                </a:buClr>
                <a:defRPr/>
              </a:pPr>
              <a:endParaRPr lang="en-DE" sz="1500" kern="0">
                <a:solidFill>
                  <a:srgbClr val="5E5E5E">
                    <a:lumMod val="50000"/>
                  </a:srgbClr>
                </a:solidFill>
                <a:latin typeface="Baskerville" panose="02020502070401020303" pitchFamily="18" charset="0"/>
                <a:ea typeface="Baskerville" panose="02020502070401020303" pitchFamily="18" charset="0"/>
                <a:sym typeface="Arial"/>
              </a:endParaRPr>
            </a:p>
          </p:txBody>
        </p:sp>
        <mc:AlternateContent xmlns:mc="http://schemas.openxmlformats.org/markup-compatibility/2006" xmlns:a14="http://schemas.microsoft.com/office/drawing/2010/main">
          <mc:Choice Requires="a14">
            <p:sp>
              <p:nvSpPr>
                <p:cNvPr id="732" name="Rounded Rectangle 731">
                  <a:extLst>
                    <a:ext uri="{FF2B5EF4-FFF2-40B4-BE49-F238E27FC236}">
                      <a16:creationId xmlns:a16="http://schemas.microsoft.com/office/drawing/2014/main" id="{E0E1C230-28A7-6042-9AE3-F3FBCDD709FA}"/>
                    </a:ext>
                  </a:extLst>
                </p:cNvPr>
                <p:cNvSpPr/>
                <p:nvPr/>
              </p:nvSpPr>
              <p:spPr>
                <a:xfrm>
                  <a:off x="11647351" y="3841202"/>
                  <a:ext cx="3240820" cy="1008453"/>
                </a:xfrm>
                <a:prstGeom prst="roundRect">
                  <a:avLst/>
                </a:prstGeom>
                <a:solidFill>
                  <a:schemeClr val="accent5">
                    <a:lumMod val="60000"/>
                    <a:lumOff val="40000"/>
                  </a:schemeClr>
                </a:solidFill>
                <a:ln w="3810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buSzPts val="1400"/>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Original Model</a:t>
                  </a: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 </a:t>
                  </a:r>
                </a:p>
                <a:p>
                  <a:pPr algn="ctr">
                    <a:buClr>
                      <a:srgbClr val="000000"/>
                    </a:buClr>
                    <a:buSzPts val="1400"/>
                    <a:defRPr/>
                  </a:pPr>
                  <a14:m>
                    <m:oMathPara xmlns:m="http://schemas.openxmlformats.org/officeDocument/2006/math">
                      <m:oMathParaPr>
                        <m:jc m:val="centerGroup"/>
                      </m:oMathParaPr>
                      <m:oMath xmlns:m="http://schemas.openxmlformats.org/officeDocument/2006/math">
                        <m:sSubSup>
                          <m:sSubSupPr>
                            <m:ctrlPr>
                              <a:rPr lang="en-DE" sz="1500" i="1" kern="0">
                                <a:solidFill>
                                  <a:srgbClr val="5E5E5E">
                                    <a:lumMod val="50000"/>
                                  </a:srgbClr>
                                </a:solidFill>
                                <a:latin typeface="Cambria Math" panose="02040503050406030204" pitchFamily="18" charset="0"/>
                                <a:sym typeface="Arial"/>
                              </a:rPr>
                            </m:ctrlPr>
                          </m:sSubSupPr>
                          <m:e>
                            <m:r>
                              <a:rPr lang="en-DE" sz="1500" i="1" kern="0">
                                <a:solidFill>
                                  <a:srgbClr val="5E5E5E">
                                    <a:lumMod val="50000"/>
                                  </a:srgbClr>
                                </a:solidFill>
                                <a:latin typeface="Cambria Math" panose="02040503050406030204" pitchFamily="18" charset="0"/>
                                <a:ea typeface="Cambria Math" panose="02040503050406030204" pitchFamily="18" charset="0"/>
                                <a:sym typeface="Arial"/>
                              </a:rPr>
                              <m:t>ℳ</m:t>
                            </m:r>
                          </m:e>
                          <m:sub>
                            <m:r>
                              <a:rPr lang="en-US" altLang="zh-CN" sz="1500" i="1" kern="0">
                                <a:solidFill>
                                  <a:srgbClr val="5E5E5E">
                                    <a:lumMod val="50000"/>
                                  </a:srgbClr>
                                </a:solidFill>
                                <a:latin typeface="Cambria Math" panose="02040503050406030204" pitchFamily="18" charset="0"/>
                                <a:sym typeface="Arial"/>
                              </a:rPr>
                              <m:t>𝑜</m:t>
                            </m:r>
                          </m:sub>
                          <m:sup>
                            <m:r>
                              <a:rPr lang="en-US" altLang="zh-CN" sz="1500" i="1" kern="0">
                                <a:solidFill>
                                  <a:srgbClr val="5E5E5E">
                                    <a:lumMod val="50000"/>
                                  </a:srgbClr>
                                </a:solidFill>
                                <a:latin typeface="Cambria Math" panose="02040503050406030204" pitchFamily="18" charset="0"/>
                                <a:sym typeface="Arial"/>
                              </a:rPr>
                              <m:t>𝑠</m:t>
                            </m:r>
                          </m:sup>
                        </m:sSubSup>
                        <m:sSubSup>
                          <m:sSubSupPr>
                            <m:ctrlPr>
                              <a:rPr lang="en-DE" sz="1500" i="1" kern="0" dirty="0">
                                <a:solidFill>
                                  <a:srgbClr val="5E5E5E">
                                    <a:lumMod val="50000"/>
                                  </a:srgbClr>
                                </a:solidFill>
                                <a:latin typeface="Cambria Math" panose="02040503050406030204" pitchFamily="18" charset="0"/>
                                <a:sym typeface="Arial"/>
                              </a:rPr>
                            </m:ctrlPr>
                          </m:sSubSupPr>
                          <m:e>
                            <m:r>
                              <a:rPr lang="en-US" sz="1500" i="1" kern="0" dirty="0">
                                <a:solidFill>
                                  <a:srgbClr val="5E5E5E">
                                    <a:lumMod val="50000"/>
                                  </a:srgbClr>
                                </a:solidFill>
                                <a:latin typeface="Cambria Math" panose="02040503050406030204" pitchFamily="18" charset="0"/>
                                <a:sym typeface="Arial"/>
                              </a:rPr>
                              <m:t>[</m:t>
                            </m:r>
                            <m:r>
                              <a:rPr lang="en-US" sz="1500" i="1" kern="0" dirty="0">
                                <a:solidFill>
                                  <a:srgbClr val="5E5E5E">
                                    <a:lumMod val="50000"/>
                                  </a:srgbClr>
                                </a:solidFill>
                                <a:latin typeface="Cambria Math" panose="02040503050406030204" pitchFamily="18" charset="0"/>
                                <a:ea typeface="Cambria Math" panose="02040503050406030204" pitchFamily="18" charset="0"/>
                                <a:sym typeface="Arial"/>
                              </a:rPr>
                              <m:t>𝒟</m:t>
                            </m:r>
                          </m:e>
                          <m:sub>
                            <m:r>
                              <a:rPr lang="en-US" sz="1500" i="1" kern="0" dirty="0">
                                <a:solidFill>
                                  <a:srgbClr val="5E5E5E">
                                    <a:lumMod val="50000"/>
                                  </a:srgbClr>
                                </a:solidFill>
                                <a:latin typeface="Cambria Math" panose="02040503050406030204" pitchFamily="18" charset="0"/>
                                <a:sym typeface="Arial"/>
                              </a:rPr>
                              <m:t>𝑝</m:t>
                            </m:r>
                          </m:sub>
                          <m:sup>
                            <m:r>
                              <a:rPr lang="en-US" sz="1500" i="1" kern="0" dirty="0">
                                <a:solidFill>
                                  <a:srgbClr val="5E5E5E">
                                    <a:lumMod val="50000"/>
                                  </a:srgbClr>
                                </a:solidFill>
                                <a:latin typeface="Cambria Math" panose="02040503050406030204" pitchFamily="18" charset="0"/>
                                <a:sym typeface="Arial"/>
                              </a:rPr>
                              <m:t>𝑠</m:t>
                            </m:r>
                          </m:sup>
                        </m:sSubSup>
                        <m:r>
                          <a:rPr lang="en-US" sz="1500" i="1" kern="0" dirty="0">
                            <a:solidFill>
                              <a:srgbClr val="5E5E5E">
                                <a:lumMod val="50000"/>
                              </a:srgbClr>
                            </a:solidFill>
                            <a:latin typeface="Cambria Math" panose="02040503050406030204" pitchFamily="18" charset="0"/>
                            <a:sym typeface="Arial"/>
                          </a:rPr>
                          <m:t>]</m:t>
                        </m:r>
                      </m:oMath>
                    </m:oMathPara>
                  </a14:m>
                  <a:endParaRPr lang="en-DE" sz="1500" i="1" kern="0" dirty="0">
                    <a:solidFill>
                      <a:srgbClr val="5E5E5E">
                        <a:lumMod val="50000"/>
                      </a:srgbClr>
                    </a:solidFill>
                    <a:latin typeface="Baskerville" panose="02020502070401020303" pitchFamily="18" charset="0"/>
                    <a:ea typeface="Baskerville" panose="02020502070401020303" pitchFamily="18" charset="0"/>
                    <a:cs typeface="Arial"/>
                    <a:sym typeface="Arial"/>
                  </a:endParaRPr>
                </a:p>
              </p:txBody>
            </p:sp>
          </mc:Choice>
          <mc:Fallback xmlns="">
            <p:sp>
              <p:nvSpPr>
                <p:cNvPr id="732" name="Rounded Rectangle 731">
                  <a:extLst>
                    <a:ext uri="{FF2B5EF4-FFF2-40B4-BE49-F238E27FC236}">
                      <a16:creationId xmlns:a16="http://schemas.microsoft.com/office/drawing/2014/main" id="{E0E1C230-28A7-6042-9AE3-F3FBCDD709FA}"/>
                    </a:ext>
                  </a:extLst>
                </p:cNvPr>
                <p:cNvSpPr>
                  <a:spLocks noRot="1" noChangeAspect="1" noMove="1" noResize="1" noEditPoints="1" noAdjustHandles="1" noChangeArrowheads="1" noChangeShapeType="1" noTextEdit="1"/>
                </p:cNvSpPr>
                <p:nvPr/>
              </p:nvSpPr>
              <p:spPr>
                <a:xfrm>
                  <a:off x="11647351" y="3841202"/>
                  <a:ext cx="3240820" cy="1008453"/>
                </a:xfrm>
                <a:prstGeom prst="roundRect">
                  <a:avLst/>
                </a:prstGeom>
                <a:blipFill>
                  <a:blip r:embed="rId3"/>
                  <a:stretch>
                    <a:fillRect/>
                  </a:stretch>
                </a:blipFill>
                <a:ln w="38100" cap="flat" cmpd="sng" algn="ctr">
                  <a:solidFill>
                    <a:srgbClr val="002060"/>
                  </a:solidFill>
                  <a:prstDash val="solid"/>
                </a:ln>
                <a:effectLst>
                  <a:outerShdw blurRad="63500" sx="102000" sy="102000" algn="ctr" rotWithShape="0">
                    <a:prstClr val="black">
                      <a:alpha val="40000"/>
                    </a:prstClr>
                  </a:outerShdw>
                </a:effec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733" name="Rounded Rectangle 732">
                  <a:extLst>
                    <a:ext uri="{FF2B5EF4-FFF2-40B4-BE49-F238E27FC236}">
                      <a16:creationId xmlns:a16="http://schemas.microsoft.com/office/drawing/2014/main" id="{422DFB3B-E699-1F48-9B76-57475E382A86}"/>
                    </a:ext>
                  </a:extLst>
                </p:cNvPr>
                <p:cNvSpPr/>
                <p:nvPr/>
              </p:nvSpPr>
              <p:spPr>
                <a:xfrm>
                  <a:off x="11638664" y="4954743"/>
                  <a:ext cx="3258206" cy="1008453"/>
                </a:xfrm>
                <a:prstGeom prst="roundRect">
                  <a:avLst/>
                </a:prstGeom>
                <a:solidFill>
                  <a:schemeClr val="accent6">
                    <a:lumMod val="60000"/>
                    <a:lumOff val="40000"/>
                  </a:schemeClr>
                </a:solidFill>
                <a:ln w="3810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Unlearned Model</a:t>
                  </a:r>
                </a:p>
                <a:p>
                  <a:pPr algn="ctr">
                    <a:buClr>
                      <a:srgbClr val="000000"/>
                    </a:buClr>
                    <a:defRPr/>
                  </a:pPr>
                  <a14:m>
                    <m:oMath xmlns:m="http://schemas.openxmlformats.org/officeDocument/2006/math">
                      <m:sSubSup>
                        <m:sSubSupPr>
                          <m:ctrlPr>
                            <a:rPr lang="en-DE" sz="1500" i="1" kern="0">
                              <a:solidFill>
                                <a:srgbClr val="5E5E5E">
                                  <a:lumMod val="50000"/>
                                </a:srgbClr>
                              </a:solidFill>
                              <a:latin typeface="Cambria Math" panose="02040503050406030204" pitchFamily="18" charset="0"/>
                              <a:sym typeface="Arial"/>
                            </a:rPr>
                          </m:ctrlPr>
                        </m:sSubSupPr>
                        <m:e>
                          <m:r>
                            <a:rPr lang="en-DE" sz="1500" i="1" kern="0">
                              <a:solidFill>
                                <a:srgbClr val="5E5E5E">
                                  <a:lumMod val="50000"/>
                                </a:srgbClr>
                              </a:solidFill>
                              <a:latin typeface="Cambria Math" panose="02040503050406030204" pitchFamily="18" charset="0"/>
                              <a:ea typeface="Cambria Math" panose="02040503050406030204" pitchFamily="18" charset="0"/>
                              <a:sym typeface="Arial"/>
                            </a:rPr>
                            <m:t>ℳ</m:t>
                          </m:r>
                        </m:e>
                        <m:sub>
                          <m:r>
                            <a:rPr lang="en-US" altLang="zh-CN" sz="1500" i="1" kern="0">
                              <a:solidFill>
                                <a:srgbClr val="5E5E5E">
                                  <a:lumMod val="50000"/>
                                </a:srgbClr>
                              </a:solidFill>
                              <a:latin typeface="Cambria Math" panose="02040503050406030204" pitchFamily="18" charset="0"/>
                              <a:sym typeface="Arial"/>
                            </a:rPr>
                            <m:t>𝑢</m:t>
                          </m:r>
                        </m:sub>
                        <m:sup>
                          <m:r>
                            <a:rPr lang="en-US" altLang="zh-CN" sz="1500" i="1" kern="0">
                              <a:solidFill>
                                <a:srgbClr val="5E5E5E">
                                  <a:lumMod val="50000"/>
                                </a:srgbClr>
                              </a:solidFill>
                              <a:latin typeface="Cambria Math" panose="02040503050406030204" pitchFamily="18" charset="0"/>
                              <a:sym typeface="Arial"/>
                            </a:rPr>
                            <m:t>𝑠</m:t>
                          </m:r>
                          <m:r>
                            <a:rPr lang="en-US" altLang="zh-CN" sz="1500" i="1" kern="0">
                              <a:solidFill>
                                <a:srgbClr val="5E5E5E">
                                  <a:lumMod val="50000"/>
                                </a:srgbClr>
                              </a:solidFill>
                              <a:latin typeface="Cambria Math" panose="02040503050406030204" pitchFamily="18" charset="0"/>
                              <a:sym typeface="Arial"/>
                            </a:rPr>
                            <m:t>,</m:t>
                          </m:r>
                          <m:r>
                            <a:rPr lang="en-US" altLang="zh-CN" sz="1500" i="1" kern="0">
                              <a:solidFill>
                                <a:srgbClr val="5E5E5E">
                                  <a:lumMod val="50000"/>
                                </a:srgbClr>
                              </a:solidFill>
                              <a:latin typeface="Cambria Math" panose="02040503050406030204" pitchFamily="18" charset="0"/>
                              <a:sym typeface="Arial"/>
                            </a:rPr>
                            <m:t>𝑖</m:t>
                          </m:r>
                        </m:sup>
                      </m:sSubSup>
                    </m:oMath>
                  </a14:m>
                  <a:r>
                    <a:rPr lang="en-DE" sz="1500" i="1" kern="0" dirty="0">
                      <a:solidFill>
                        <a:srgbClr val="5E5E5E">
                          <a:lumMod val="50000"/>
                        </a:srgbClr>
                      </a:solidFill>
                      <a:latin typeface="Baskerville" panose="02020502070401020303" pitchFamily="18" charset="0"/>
                      <a:ea typeface="Baskerville" panose="02020502070401020303" pitchFamily="18" charset="0"/>
                      <a:cs typeface="Arial"/>
                      <a:sym typeface="Arial"/>
                    </a:rPr>
                    <a:t> </a:t>
                  </a:r>
                  <a14:m>
                    <m:oMath xmlns:m="http://schemas.openxmlformats.org/officeDocument/2006/math">
                      <m:sSubSup>
                        <m:sSubSupPr>
                          <m:ctrlPr>
                            <a:rPr lang="en-DE" sz="1500" i="1" kern="0" dirty="0">
                              <a:solidFill>
                                <a:srgbClr val="5E5E5E">
                                  <a:lumMod val="50000"/>
                                </a:srgbClr>
                              </a:solidFill>
                              <a:latin typeface="Cambria Math" panose="02040503050406030204" pitchFamily="18" charset="0"/>
                              <a:sym typeface="Arial"/>
                            </a:rPr>
                          </m:ctrlPr>
                        </m:sSubSupPr>
                        <m:e>
                          <m:r>
                            <a:rPr lang="en-US" sz="1500" i="1" kern="0" dirty="0">
                              <a:solidFill>
                                <a:srgbClr val="5E5E5E">
                                  <a:lumMod val="50000"/>
                                </a:srgbClr>
                              </a:solidFill>
                              <a:latin typeface="Cambria Math" panose="02040503050406030204" pitchFamily="18" charset="0"/>
                              <a:sym typeface="Arial"/>
                            </a:rPr>
                            <m:t>[</m:t>
                          </m:r>
                          <m:r>
                            <a:rPr lang="en-US" sz="1500" i="1" kern="0" dirty="0">
                              <a:solidFill>
                                <a:srgbClr val="5E5E5E">
                                  <a:lumMod val="50000"/>
                                </a:srgbClr>
                              </a:solidFill>
                              <a:latin typeface="Cambria Math" panose="02040503050406030204" pitchFamily="18" charset="0"/>
                              <a:ea typeface="Cambria Math" panose="02040503050406030204" pitchFamily="18" charset="0"/>
                              <a:sym typeface="Arial"/>
                            </a:rPr>
                            <m:t>𝒟</m:t>
                          </m:r>
                        </m:e>
                        <m:sub>
                          <m:r>
                            <a:rPr lang="en-US" sz="1500" i="1" kern="0" dirty="0">
                              <a:solidFill>
                                <a:srgbClr val="5E5E5E">
                                  <a:lumMod val="50000"/>
                                </a:srgbClr>
                              </a:solidFill>
                              <a:latin typeface="Cambria Math" panose="02040503050406030204" pitchFamily="18" charset="0"/>
                              <a:sym typeface="Arial"/>
                            </a:rPr>
                            <m:t>𝑝</m:t>
                          </m:r>
                        </m:sub>
                        <m:sup>
                          <m:r>
                            <a:rPr lang="en-US" sz="1500" i="1" kern="0" dirty="0">
                              <a:solidFill>
                                <a:srgbClr val="5E5E5E">
                                  <a:lumMod val="50000"/>
                                </a:srgbClr>
                              </a:solidFill>
                              <a:latin typeface="Cambria Math" panose="02040503050406030204" pitchFamily="18" charset="0"/>
                              <a:sym typeface="Arial"/>
                            </a:rPr>
                            <m:t>𝑠</m:t>
                          </m:r>
                        </m:sup>
                      </m:sSubSup>
                      <m:r>
                        <a:rPr lang="en-US" sz="1500" i="1" kern="0" dirty="0">
                          <a:solidFill>
                            <a:srgbClr val="5E5E5E">
                              <a:lumMod val="50000"/>
                            </a:srgbClr>
                          </a:solidFill>
                          <a:latin typeface="Cambria Math" panose="02040503050406030204" pitchFamily="18" charset="0"/>
                          <a:sym typeface="Arial"/>
                        </a:rPr>
                        <m:t>\</m:t>
                      </m:r>
                      <m:sSubSup>
                        <m:sSubSupPr>
                          <m:ctrlPr>
                            <a:rPr lang="en-US" sz="1500" i="1" kern="0" dirty="0">
                              <a:solidFill>
                                <a:srgbClr val="5E5E5E">
                                  <a:lumMod val="50000"/>
                                </a:srgbClr>
                              </a:solidFill>
                              <a:latin typeface="Cambria Math" panose="02040503050406030204" pitchFamily="18" charset="0"/>
                              <a:sym typeface="Arial"/>
                            </a:rPr>
                          </m:ctrlPr>
                        </m:sSubSupPr>
                        <m:e>
                          <m:r>
                            <a:rPr lang="en-US" sz="1500" i="1" kern="0" dirty="0">
                              <a:solidFill>
                                <a:srgbClr val="5E5E5E">
                                  <a:lumMod val="50000"/>
                                </a:srgbClr>
                              </a:solidFill>
                              <a:latin typeface="Cambria Math" panose="02040503050406030204" pitchFamily="18" charset="0"/>
                              <a:sym typeface="Arial"/>
                            </a:rPr>
                            <m:t>𝑥</m:t>
                          </m:r>
                        </m:e>
                        <m:sub>
                          <m:r>
                            <a:rPr lang="en-US" sz="1500" i="1" kern="0" dirty="0">
                              <a:solidFill>
                                <a:srgbClr val="5E5E5E">
                                  <a:lumMod val="50000"/>
                                </a:srgbClr>
                              </a:solidFill>
                              <a:latin typeface="Cambria Math" panose="02040503050406030204" pitchFamily="18" charset="0"/>
                              <a:sym typeface="Arial"/>
                            </a:rPr>
                            <m:t>𝑝</m:t>
                          </m:r>
                        </m:sub>
                        <m:sup>
                          <m:r>
                            <a:rPr lang="en-US" sz="1500" i="1" kern="0" dirty="0">
                              <a:solidFill>
                                <a:srgbClr val="5E5E5E">
                                  <a:lumMod val="50000"/>
                                </a:srgbClr>
                              </a:solidFill>
                              <a:latin typeface="Cambria Math" panose="02040503050406030204" pitchFamily="18" charset="0"/>
                              <a:sym typeface="Arial"/>
                            </a:rPr>
                            <m:t>𝑖</m:t>
                          </m:r>
                        </m:sup>
                      </m:sSubSup>
                      <m:r>
                        <a:rPr lang="en-US" sz="1500" i="1" kern="0" dirty="0">
                          <a:solidFill>
                            <a:srgbClr val="5E5E5E">
                              <a:lumMod val="50000"/>
                            </a:srgbClr>
                          </a:solidFill>
                          <a:latin typeface="Cambria Math" panose="02040503050406030204" pitchFamily="18" charset="0"/>
                          <a:sym typeface="Arial"/>
                        </a:rPr>
                        <m:t>]</m:t>
                      </m:r>
                    </m:oMath>
                  </a14:m>
                  <a:endParaRPr lang="en-DE" sz="1500" i="1" kern="0" dirty="0">
                    <a:solidFill>
                      <a:srgbClr val="5E5E5E">
                        <a:lumMod val="50000"/>
                      </a:srgbClr>
                    </a:solidFill>
                    <a:latin typeface="Baskerville" panose="02020502070401020303" pitchFamily="18" charset="0"/>
                    <a:ea typeface="Baskerville" panose="02020502070401020303" pitchFamily="18" charset="0"/>
                    <a:cs typeface="Arial"/>
                    <a:sym typeface="Arial"/>
                  </a:endParaRPr>
                </a:p>
              </p:txBody>
            </p:sp>
          </mc:Choice>
          <mc:Fallback xmlns="">
            <p:sp>
              <p:nvSpPr>
                <p:cNvPr id="733" name="Rounded Rectangle 732">
                  <a:extLst>
                    <a:ext uri="{FF2B5EF4-FFF2-40B4-BE49-F238E27FC236}">
                      <a16:creationId xmlns:a16="http://schemas.microsoft.com/office/drawing/2014/main" id="{422DFB3B-E699-1F48-9B76-57475E382A86}"/>
                    </a:ext>
                  </a:extLst>
                </p:cNvPr>
                <p:cNvSpPr>
                  <a:spLocks noRot="1" noChangeAspect="1" noMove="1" noResize="1" noEditPoints="1" noAdjustHandles="1" noChangeArrowheads="1" noChangeShapeType="1" noTextEdit="1"/>
                </p:cNvSpPr>
                <p:nvPr/>
              </p:nvSpPr>
              <p:spPr>
                <a:xfrm>
                  <a:off x="11638664" y="4954743"/>
                  <a:ext cx="3258206" cy="1008453"/>
                </a:xfrm>
                <a:prstGeom prst="roundRect">
                  <a:avLst/>
                </a:prstGeom>
                <a:blipFill>
                  <a:blip r:embed="rId4"/>
                  <a:stretch>
                    <a:fillRect/>
                  </a:stretch>
                </a:blipFill>
                <a:ln w="38100" cap="flat" cmpd="sng" algn="ctr">
                  <a:solidFill>
                    <a:srgbClr val="002060"/>
                  </a:solidFill>
                  <a:prstDash val="solid"/>
                </a:ln>
                <a:effectLst>
                  <a:outerShdw blurRad="63500" sx="102000" sy="102000" algn="ctr" rotWithShape="0">
                    <a:prstClr val="black">
                      <a:alpha val="40000"/>
                    </a:prstClr>
                  </a:outerShdw>
                </a:effectLst>
              </p:spPr>
              <p:txBody>
                <a:bodyPr/>
                <a:lstStyle/>
                <a:p>
                  <a:r>
                    <a:rPr lang="en-CN">
                      <a:noFill/>
                    </a:rPr>
                    <a:t> </a:t>
                  </a:r>
                </a:p>
              </p:txBody>
            </p:sp>
          </mc:Fallback>
        </mc:AlternateContent>
      </p:grpSp>
      <p:sp>
        <p:nvSpPr>
          <p:cNvPr id="703" name="Rounded Rectangle 702">
            <a:extLst>
              <a:ext uri="{FF2B5EF4-FFF2-40B4-BE49-F238E27FC236}">
                <a16:creationId xmlns:a16="http://schemas.microsoft.com/office/drawing/2014/main" id="{30E5A914-3DEC-3F41-8281-9212979EECEE}"/>
              </a:ext>
            </a:extLst>
          </p:cNvPr>
          <p:cNvSpPr/>
          <p:nvPr/>
        </p:nvSpPr>
        <p:spPr>
          <a:xfrm>
            <a:off x="5782261" y="3255888"/>
            <a:ext cx="1802175" cy="1193070"/>
          </a:xfrm>
          <a:prstGeom prst="roundRect">
            <a:avLst/>
          </a:prstGeom>
          <a:solidFill>
            <a:srgbClr val="FFFFFF">
              <a:lumMod val="95000"/>
            </a:srgbClr>
          </a:solidFill>
          <a:ln w="38100" cap="flat" cmpd="sng" algn="ctr">
            <a:solidFill>
              <a:srgbClr val="000000"/>
            </a:solidFill>
            <a:prstDash val="sysDash"/>
          </a:ln>
          <a:effectLst>
            <a:outerShdw blurRad="63500" sx="102000" sy="102000" algn="ctr" rotWithShape="0">
              <a:prstClr val="black">
                <a:alpha val="40000"/>
              </a:prstClr>
            </a:outerShdw>
          </a:effectLst>
        </p:spPr>
        <p:txBody>
          <a:bodyPr rtlCol="0" anchor="ctr"/>
          <a:lstStyle/>
          <a:p>
            <a:pPr algn="ctr">
              <a:buClr>
                <a:srgbClr val="000000"/>
              </a:buClr>
              <a:defRPr/>
            </a:pPr>
            <a:endParaRPr lang="en-DE" sz="1500" kern="0">
              <a:solidFill>
                <a:srgbClr val="5E5E5E">
                  <a:lumMod val="50000"/>
                </a:srgbClr>
              </a:solidFill>
              <a:latin typeface="Baskerville" panose="02020502070401020303" pitchFamily="18" charset="0"/>
              <a:ea typeface="Baskerville" panose="02020502070401020303" pitchFamily="18" charset="0"/>
              <a:sym typeface="Arial"/>
            </a:endParaRPr>
          </a:p>
        </p:txBody>
      </p:sp>
      <p:sp>
        <p:nvSpPr>
          <p:cNvPr id="704" name="Rounded Rectangle 703">
            <a:extLst>
              <a:ext uri="{FF2B5EF4-FFF2-40B4-BE49-F238E27FC236}">
                <a16:creationId xmlns:a16="http://schemas.microsoft.com/office/drawing/2014/main" id="{50C9D259-89C1-2742-8225-B7C3CD3A03E4}"/>
              </a:ext>
            </a:extLst>
          </p:cNvPr>
          <p:cNvSpPr/>
          <p:nvPr/>
        </p:nvSpPr>
        <p:spPr>
          <a:xfrm>
            <a:off x="5732793" y="3336725"/>
            <a:ext cx="1802175" cy="1154998"/>
          </a:xfrm>
          <a:prstGeom prst="roundRect">
            <a:avLst/>
          </a:prstGeom>
          <a:solidFill>
            <a:srgbClr val="FFFFFF">
              <a:lumMod val="95000"/>
            </a:srgbClr>
          </a:solidFill>
          <a:ln w="38100" cap="flat" cmpd="sng" algn="ctr">
            <a:solidFill>
              <a:srgbClr val="000000"/>
            </a:solidFill>
            <a:prstDash val="sysDash"/>
          </a:ln>
          <a:effectLst>
            <a:outerShdw blurRad="63500" sx="102000" sy="102000" algn="ctr" rotWithShape="0">
              <a:prstClr val="black">
                <a:alpha val="40000"/>
              </a:prstClr>
            </a:outerShdw>
          </a:effectLst>
        </p:spPr>
        <p:txBody>
          <a:bodyPr rtlCol="0" anchor="ctr"/>
          <a:lstStyle/>
          <a:p>
            <a:pPr algn="ctr">
              <a:buClr>
                <a:srgbClr val="000000"/>
              </a:buClr>
              <a:defRPr/>
            </a:pPr>
            <a:endParaRPr lang="en-DE" sz="1500" kern="0" dirty="0">
              <a:solidFill>
                <a:srgbClr val="5E5E5E">
                  <a:lumMod val="50000"/>
                </a:srgbClr>
              </a:solidFill>
              <a:latin typeface="Baskerville" panose="02020502070401020303" pitchFamily="18" charset="0"/>
              <a:ea typeface="Baskerville" panose="02020502070401020303" pitchFamily="18" charset="0"/>
              <a:sym typeface="Arial"/>
            </a:endParaRPr>
          </a:p>
        </p:txBody>
      </p:sp>
      <mc:AlternateContent xmlns:mc="http://schemas.openxmlformats.org/markup-compatibility/2006" xmlns:a14="http://schemas.microsoft.com/office/drawing/2010/main">
        <mc:Choice Requires="a14">
          <p:sp>
            <p:nvSpPr>
              <p:cNvPr id="734" name="Rounded Rectangle 733">
                <a:extLst>
                  <a:ext uri="{FF2B5EF4-FFF2-40B4-BE49-F238E27FC236}">
                    <a16:creationId xmlns:a16="http://schemas.microsoft.com/office/drawing/2014/main" id="{81AB7E17-8F9A-2349-87EE-9F447AFD86CD}"/>
                  </a:ext>
                </a:extLst>
              </p:cNvPr>
              <p:cNvSpPr/>
              <p:nvPr/>
            </p:nvSpPr>
            <p:spPr>
              <a:xfrm>
                <a:off x="5823676" y="3387932"/>
                <a:ext cx="1620410" cy="504227"/>
              </a:xfrm>
              <a:prstGeom prst="roundRect">
                <a:avLst/>
              </a:prstGeom>
              <a:solidFill>
                <a:schemeClr val="accent5">
                  <a:lumMod val="60000"/>
                  <a:lumOff val="40000"/>
                </a:schemeClr>
              </a:solidFill>
              <a:ln w="3810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buSzPts val="1400"/>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Original Model</a:t>
                </a: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 </a:t>
                </a:r>
              </a:p>
              <a:p>
                <a:pPr algn="ctr">
                  <a:buClr>
                    <a:srgbClr val="000000"/>
                  </a:buClr>
                  <a:buSzPts val="1400"/>
                  <a:defRPr/>
                </a:pPr>
                <a14:m>
                  <m:oMathPara xmlns:m="http://schemas.openxmlformats.org/officeDocument/2006/math">
                    <m:oMathParaPr>
                      <m:jc m:val="centerGroup"/>
                    </m:oMathParaPr>
                    <m:oMath xmlns:m="http://schemas.openxmlformats.org/officeDocument/2006/math">
                      <m:sSubSup>
                        <m:sSubSupPr>
                          <m:ctrlPr>
                            <a:rPr lang="en-DE" sz="1500" i="1" kern="0">
                              <a:solidFill>
                                <a:srgbClr val="5E5E5E">
                                  <a:lumMod val="50000"/>
                                </a:srgbClr>
                              </a:solidFill>
                              <a:latin typeface="Cambria Math" panose="02040503050406030204" pitchFamily="18" charset="0"/>
                              <a:sym typeface="Arial"/>
                            </a:rPr>
                          </m:ctrlPr>
                        </m:sSubSupPr>
                        <m:e>
                          <m:r>
                            <a:rPr lang="en-DE" sz="1500" i="1" kern="0">
                              <a:solidFill>
                                <a:srgbClr val="5E5E5E">
                                  <a:lumMod val="50000"/>
                                </a:srgbClr>
                              </a:solidFill>
                              <a:latin typeface="Cambria Math" panose="02040503050406030204" pitchFamily="18" charset="0"/>
                              <a:ea typeface="Cambria Math" panose="02040503050406030204" pitchFamily="18" charset="0"/>
                              <a:sym typeface="Arial"/>
                            </a:rPr>
                            <m:t>ℳ</m:t>
                          </m:r>
                        </m:e>
                        <m:sub>
                          <m:r>
                            <a:rPr lang="en-US" altLang="zh-CN" sz="1500" i="1" kern="0">
                              <a:solidFill>
                                <a:srgbClr val="5E5E5E">
                                  <a:lumMod val="50000"/>
                                </a:srgbClr>
                              </a:solidFill>
                              <a:latin typeface="Cambria Math" panose="02040503050406030204" pitchFamily="18" charset="0"/>
                              <a:sym typeface="Arial"/>
                            </a:rPr>
                            <m:t>𝑜</m:t>
                          </m:r>
                        </m:sub>
                        <m:sup>
                          <m:r>
                            <a:rPr lang="en-US" altLang="zh-CN" sz="1500" i="1" kern="0">
                              <a:solidFill>
                                <a:srgbClr val="5E5E5E">
                                  <a:lumMod val="50000"/>
                                </a:srgbClr>
                              </a:solidFill>
                              <a:latin typeface="Cambria Math" panose="02040503050406030204" pitchFamily="18" charset="0"/>
                              <a:sym typeface="Arial"/>
                            </a:rPr>
                            <m:t>𝑠</m:t>
                          </m:r>
                        </m:sup>
                      </m:sSubSup>
                      <m:r>
                        <a:rPr lang="en-US" altLang="zh-CN" sz="1500" i="1" kern="0">
                          <a:solidFill>
                            <a:srgbClr val="5E5E5E">
                              <a:lumMod val="50000"/>
                            </a:srgbClr>
                          </a:solidFill>
                          <a:latin typeface="Cambria Math" panose="02040503050406030204" pitchFamily="18" charset="0"/>
                          <a:sym typeface="Arial"/>
                        </a:rPr>
                        <m:t> </m:t>
                      </m:r>
                      <m:sSubSup>
                        <m:sSubSupPr>
                          <m:ctrlPr>
                            <a:rPr lang="en-DE" sz="1500" i="1" kern="0" dirty="0">
                              <a:solidFill>
                                <a:srgbClr val="5E5E5E">
                                  <a:lumMod val="50000"/>
                                </a:srgbClr>
                              </a:solidFill>
                              <a:latin typeface="Cambria Math" panose="02040503050406030204" pitchFamily="18" charset="0"/>
                              <a:sym typeface="Arial"/>
                            </a:rPr>
                          </m:ctrlPr>
                        </m:sSubSupPr>
                        <m:e>
                          <m:r>
                            <a:rPr lang="en-US" sz="1500" i="1" kern="0" dirty="0">
                              <a:solidFill>
                                <a:srgbClr val="5E5E5E">
                                  <a:lumMod val="50000"/>
                                </a:srgbClr>
                              </a:solidFill>
                              <a:latin typeface="Cambria Math" panose="02040503050406030204" pitchFamily="18" charset="0"/>
                              <a:sym typeface="Arial"/>
                            </a:rPr>
                            <m:t>[</m:t>
                          </m:r>
                          <m:r>
                            <a:rPr lang="en-US" sz="1500" i="1" kern="0" dirty="0">
                              <a:solidFill>
                                <a:srgbClr val="5E5E5E">
                                  <a:lumMod val="50000"/>
                                </a:srgbClr>
                              </a:solidFill>
                              <a:latin typeface="Cambria Math" panose="02040503050406030204" pitchFamily="18" charset="0"/>
                              <a:ea typeface="Cambria Math" panose="02040503050406030204" pitchFamily="18" charset="0"/>
                              <a:sym typeface="Arial"/>
                            </a:rPr>
                            <m:t>𝒟</m:t>
                          </m:r>
                        </m:e>
                        <m:sub>
                          <m:r>
                            <a:rPr lang="en-US" sz="1500" i="1" kern="0" dirty="0">
                              <a:solidFill>
                                <a:srgbClr val="5E5E5E">
                                  <a:lumMod val="50000"/>
                                </a:srgbClr>
                              </a:solidFill>
                              <a:latin typeface="Cambria Math" panose="02040503050406030204" pitchFamily="18" charset="0"/>
                              <a:sym typeface="Arial"/>
                            </a:rPr>
                            <m:t>𝑝</m:t>
                          </m:r>
                        </m:sub>
                        <m:sup>
                          <m:r>
                            <a:rPr lang="en-US" sz="1500" i="1" kern="0" dirty="0">
                              <a:solidFill>
                                <a:srgbClr val="5E5E5E">
                                  <a:lumMod val="50000"/>
                                </a:srgbClr>
                              </a:solidFill>
                              <a:latin typeface="Cambria Math" panose="02040503050406030204" pitchFamily="18" charset="0"/>
                              <a:sym typeface="Arial"/>
                            </a:rPr>
                            <m:t>𝑠</m:t>
                          </m:r>
                        </m:sup>
                      </m:sSubSup>
                      <m:r>
                        <a:rPr lang="en-US" sz="1500" i="1" kern="0" dirty="0">
                          <a:solidFill>
                            <a:srgbClr val="5E5E5E">
                              <a:lumMod val="50000"/>
                            </a:srgbClr>
                          </a:solidFill>
                          <a:latin typeface="Cambria Math" panose="02040503050406030204" pitchFamily="18" charset="0"/>
                          <a:sym typeface="Arial"/>
                        </a:rPr>
                        <m:t>]</m:t>
                      </m:r>
                    </m:oMath>
                  </m:oMathPara>
                </a14:m>
                <a:endParaRPr lang="en-DE" sz="1500" i="1" kern="0" dirty="0">
                  <a:solidFill>
                    <a:srgbClr val="5E5E5E">
                      <a:lumMod val="50000"/>
                    </a:srgbClr>
                  </a:solidFill>
                  <a:latin typeface="Baskerville" panose="02020502070401020303" pitchFamily="18" charset="0"/>
                  <a:ea typeface="Baskerville" panose="02020502070401020303" pitchFamily="18" charset="0"/>
                  <a:cs typeface="Arial"/>
                  <a:sym typeface="Arial"/>
                </a:endParaRPr>
              </a:p>
            </p:txBody>
          </p:sp>
        </mc:Choice>
        <mc:Fallback xmlns="">
          <p:sp>
            <p:nvSpPr>
              <p:cNvPr id="734" name="Rounded Rectangle 733">
                <a:extLst>
                  <a:ext uri="{FF2B5EF4-FFF2-40B4-BE49-F238E27FC236}">
                    <a16:creationId xmlns:a16="http://schemas.microsoft.com/office/drawing/2014/main" id="{81AB7E17-8F9A-2349-87EE-9F447AFD86CD}"/>
                  </a:ext>
                </a:extLst>
              </p:cNvPr>
              <p:cNvSpPr>
                <a:spLocks noRot="1" noChangeAspect="1" noMove="1" noResize="1" noEditPoints="1" noAdjustHandles="1" noChangeArrowheads="1" noChangeShapeType="1" noTextEdit="1"/>
              </p:cNvSpPr>
              <p:nvPr/>
            </p:nvSpPr>
            <p:spPr>
              <a:xfrm>
                <a:off x="5823676" y="3387932"/>
                <a:ext cx="1620410" cy="504227"/>
              </a:xfrm>
              <a:prstGeom prst="roundRect">
                <a:avLst/>
              </a:prstGeom>
              <a:blipFill>
                <a:blip r:embed="rId5"/>
                <a:stretch>
                  <a:fillRect/>
                </a:stretch>
              </a:blipFill>
              <a:ln w="38100" cap="flat" cmpd="sng" algn="ctr">
                <a:solidFill>
                  <a:srgbClr val="002060"/>
                </a:solidFill>
                <a:prstDash val="solid"/>
              </a:ln>
              <a:effectLst>
                <a:outerShdw blurRad="63500" sx="102000" sy="102000" algn="ctr" rotWithShape="0">
                  <a:prstClr val="black">
                    <a:alpha val="40000"/>
                  </a:prstClr>
                </a:outerShdw>
              </a:effec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735" name="Rounded Rectangle 734">
                <a:extLst>
                  <a:ext uri="{FF2B5EF4-FFF2-40B4-BE49-F238E27FC236}">
                    <a16:creationId xmlns:a16="http://schemas.microsoft.com/office/drawing/2014/main" id="{CF94B171-DDC1-8641-8BC8-2E63E94C518A}"/>
                  </a:ext>
                </a:extLst>
              </p:cNvPr>
              <p:cNvSpPr/>
              <p:nvPr/>
            </p:nvSpPr>
            <p:spPr>
              <a:xfrm>
                <a:off x="5818483" y="3939657"/>
                <a:ext cx="1630800" cy="504227"/>
              </a:xfrm>
              <a:prstGeom prst="roundRect">
                <a:avLst/>
              </a:prstGeom>
              <a:solidFill>
                <a:schemeClr val="accent6">
                  <a:lumMod val="60000"/>
                  <a:lumOff val="40000"/>
                </a:schemeClr>
              </a:solidFill>
              <a:ln w="3810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Unlearned Model</a:t>
                </a:r>
              </a:p>
              <a:p>
                <a:pPr algn="ctr">
                  <a:buClr>
                    <a:srgbClr val="000000"/>
                  </a:buClr>
                  <a:defRPr/>
                </a:pPr>
                <a14:m>
                  <m:oMath xmlns:m="http://schemas.openxmlformats.org/officeDocument/2006/math">
                    <m:sSubSup>
                      <m:sSubSupPr>
                        <m:ctrlPr>
                          <a:rPr lang="en-DE" sz="1500" i="1" kern="0">
                            <a:solidFill>
                              <a:srgbClr val="5E5E5E">
                                <a:lumMod val="50000"/>
                              </a:srgbClr>
                            </a:solidFill>
                            <a:latin typeface="Cambria Math" panose="02040503050406030204" pitchFamily="18" charset="0"/>
                            <a:sym typeface="Arial"/>
                          </a:rPr>
                        </m:ctrlPr>
                      </m:sSubSupPr>
                      <m:e>
                        <m:r>
                          <a:rPr lang="en-DE" sz="1500" i="1" kern="0">
                            <a:solidFill>
                              <a:srgbClr val="5E5E5E">
                                <a:lumMod val="50000"/>
                              </a:srgbClr>
                            </a:solidFill>
                            <a:latin typeface="Cambria Math" panose="02040503050406030204" pitchFamily="18" charset="0"/>
                            <a:ea typeface="Cambria Math" panose="02040503050406030204" pitchFamily="18" charset="0"/>
                            <a:sym typeface="Arial"/>
                          </a:rPr>
                          <m:t>ℳ</m:t>
                        </m:r>
                      </m:e>
                      <m:sub>
                        <m:r>
                          <a:rPr lang="en-US" altLang="zh-CN" sz="1500" i="1" kern="0">
                            <a:solidFill>
                              <a:srgbClr val="5E5E5E">
                                <a:lumMod val="50000"/>
                              </a:srgbClr>
                            </a:solidFill>
                            <a:latin typeface="Cambria Math" panose="02040503050406030204" pitchFamily="18" charset="0"/>
                            <a:sym typeface="Arial"/>
                          </a:rPr>
                          <m:t>𝑢</m:t>
                        </m:r>
                      </m:sub>
                      <m:sup>
                        <m:r>
                          <a:rPr lang="en-US" altLang="zh-CN" sz="1500" i="1" kern="0">
                            <a:solidFill>
                              <a:srgbClr val="5E5E5E">
                                <a:lumMod val="50000"/>
                              </a:srgbClr>
                            </a:solidFill>
                            <a:latin typeface="Cambria Math" panose="02040503050406030204" pitchFamily="18" charset="0"/>
                            <a:sym typeface="Arial"/>
                          </a:rPr>
                          <m:t>𝑠</m:t>
                        </m:r>
                        <m:r>
                          <a:rPr lang="en-US" altLang="zh-CN" sz="1500" i="1" kern="0">
                            <a:solidFill>
                              <a:srgbClr val="5E5E5E">
                                <a:lumMod val="50000"/>
                              </a:srgbClr>
                            </a:solidFill>
                            <a:latin typeface="Cambria Math" panose="02040503050406030204" pitchFamily="18" charset="0"/>
                            <a:sym typeface="Arial"/>
                          </a:rPr>
                          <m:t>,</m:t>
                        </m:r>
                        <m:r>
                          <a:rPr lang="en-US" altLang="zh-CN" sz="1500" i="1" kern="0">
                            <a:solidFill>
                              <a:srgbClr val="5E5E5E">
                                <a:lumMod val="50000"/>
                              </a:srgbClr>
                            </a:solidFill>
                            <a:latin typeface="Cambria Math" panose="02040503050406030204" pitchFamily="18" charset="0"/>
                            <a:sym typeface="Arial"/>
                          </a:rPr>
                          <m:t>𝑖</m:t>
                        </m:r>
                      </m:sup>
                    </m:sSubSup>
                  </m:oMath>
                </a14:m>
                <a:r>
                  <a:rPr lang="en-DE" sz="1500" i="1" kern="0" dirty="0">
                    <a:solidFill>
                      <a:srgbClr val="5E5E5E">
                        <a:lumMod val="50000"/>
                      </a:srgbClr>
                    </a:solidFill>
                    <a:latin typeface="Baskerville" panose="02020502070401020303" pitchFamily="18" charset="0"/>
                    <a:ea typeface="Baskerville" panose="02020502070401020303" pitchFamily="18" charset="0"/>
                    <a:cs typeface="Arial"/>
                    <a:sym typeface="Arial"/>
                  </a:rPr>
                  <a:t> </a:t>
                </a:r>
                <a14:m>
                  <m:oMath xmlns:m="http://schemas.openxmlformats.org/officeDocument/2006/math">
                    <m:sSubSup>
                      <m:sSubSupPr>
                        <m:ctrlPr>
                          <a:rPr lang="en-DE" sz="1500" i="1" kern="0" dirty="0">
                            <a:solidFill>
                              <a:srgbClr val="5E5E5E">
                                <a:lumMod val="50000"/>
                              </a:srgbClr>
                            </a:solidFill>
                            <a:latin typeface="Cambria Math" panose="02040503050406030204" pitchFamily="18" charset="0"/>
                            <a:sym typeface="Arial"/>
                          </a:rPr>
                        </m:ctrlPr>
                      </m:sSubSupPr>
                      <m:e>
                        <m:r>
                          <a:rPr lang="en-US" sz="1500" i="1" kern="0" dirty="0">
                            <a:solidFill>
                              <a:srgbClr val="5E5E5E">
                                <a:lumMod val="50000"/>
                              </a:srgbClr>
                            </a:solidFill>
                            <a:latin typeface="Cambria Math" panose="02040503050406030204" pitchFamily="18" charset="0"/>
                            <a:sym typeface="Arial"/>
                          </a:rPr>
                          <m:t>[</m:t>
                        </m:r>
                        <m:r>
                          <a:rPr lang="en-US" sz="1500" i="1" kern="0" dirty="0">
                            <a:solidFill>
                              <a:srgbClr val="5E5E5E">
                                <a:lumMod val="50000"/>
                              </a:srgbClr>
                            </a:solidFill>
                            <a:latin typeface="Cambria Math" panose="02040503050406030204" pitchFamily="18" charset="0"/>
                            <a:ea typeface="Cambria Math" panose="02040503050406030204" pitchFamily="18" charset="0"/>
                            <a:sym typeface="Arial"/>
                          </a:rPr>
                          <m:t>𝒟</m:t>
                        </m:r>
                      </m:e>
                      <m:sub>
                        <m:r>
                          <a:rPr lang="en-US" sz="1500" i="1" kern="0" dirty="0">
                            <a:solidFill>
                              <a:srgbClr val="5E5E5E">
                                <a:lumMod val="50000"/>
                              </a:srgbClr>
                            </a:solidFill>
                            <a:latin typeface="Cambria Math" panose="02040503050406030204" pitchFamily="18" charset="0"/>
                            <a:sym typeface="Arial"/>
                          </a:rPr>
                          <m:t>𝑝</m:t>
                        </m:r>
                      </m:sub>
                      <m:sup>
                        <m:r>
                          <a:rPr lang="en-US" sz="1500" i="1" kern="0" dirty="0">
                            <a:solidFill>
                              <a:srgbClr val="5E5E5E">
                                <a:lumMod val="50000"/>
                              </a:srgbClr>
                            </a:solidFill>
                            <a:latin typeface="Cambria Math" panose="02040503050406030204" pitchFamily="18" charset="0"/>
                            <a:sym typeface="Arial"/>
                          </a:rPr>
                          <m:t>𝑠</m:t>
                        </m:r>
                      </m:sup>
                    </m:sSubSup>
                    <m:r>
                      <a:rPr lang="en-US" sz="1500" i="1" kern="0" dirty="0">
                        <a:solidFill>
                          <a:srgbClr val="5E5E5E">
                            <a:lumMod val="50000"/>
                          </a:srgbClr>
                        </a:solidFill>
                        <a:latin typeface="Cambria Math" panose="02040503050406030204" pitchFamily="18" charset="0"/>
                        <a:sym typeface="Arial"/>
                      </a:rPr>
                      <m:t>\</m:t>
                    </m:r>
                    <m:sSubSup>
                      <m:sSubSupPr>
                        <m:ctrlPr>
                          <a:rPr lang="en-US" sz="1500" i="1" kern="0" dirty="0">
                            <a:solidFill>
                              <a:srgbClr val="5E5E5E">
                                <a:lumMod val="50000"/>
                              </a:srgbClr>
                            </a:solidFill>
                            <a:latin typeface="Cambria Math" panose="02040503050406030204" pitchFamily="18" charset="0"/>
                            <a:sym typeface="Arial"/>
                          </a:rPr>
                        </m:ctrlPr>
                      </m:sSubSupPr>
                      <m:e>
                        <m:r>
                          <a:rPr lang="en-US" sz="1500" i="1" kern="0" dirty="0">
                            <a:solidFill>
                              <a:srgbClr val="5E5E5E">
                                <a:lumMod val="50000"/>
                              </a:srgbClr>
                            </a:solidFill>
                            <a:latin typeface="Cambria Math" panose="02040503050406030204" pitchFamily="18" charset="0"/>
                            <a:sym typeface="Arial"/>
                          </a:rPr>
                          <m:t>𝑥</m:t>
                        </m:r>
                      </m:e>
                      <m:sub>
                        <m:r>
                          <a:rPr lang="en-US" sz="1500" i="1" kern="0" dirty="0">
                            <a:solidFill>
                              <a:srgbClr val="5E5E5E">
                                <a:lumMod val="50000"/>
                              </a:srgbClr>
                            </a:solidFill>
                            <a:latin typeface="Cambria Math" panose="02040503050406030204" pitchFamily="18" charset="0"/>
                            <a:sym typeface="Arial"/>
                          </a:rPr>
                          <m:t>𝑝</m:t>
                        </m:r>
                      </m:sub>
                      <m:sup>
                        <m:r>
                          <a:rPr lang="en-US" sz="1500" i="1" kern="0" dirty="0">
                            <a:solidFill>
                              <a:srgbClr val="5E5E5E">
                                <a:lumMod val="50000"/>
                              </a:srgbClr>
                            </a:solidFill>
                            <a:latin typeface="Cambria Math" panose="02040503050406030204" pitchFamily="18" charset="0"/>
                            <a:sym typeface="Arial"/>
                          </a:rPr>
                          <m:t>𝑖</m:t>
                        </m:r>
                      </m:sup>
                    </m:sSubSup>
                    <m:r>
                      <a:rPr lang="en-US" sz="1500" i="1" kern="0" dirty="0">
                        <a:solidFill>
                          <a:srgbClr val="5E5E5E">
                            <a:lumMod val="50000"/>
                          </a:srgbClr>
                        </a:solidFill>
                        <a:latin typeface="Cambria Math" panose="02040503050406030204" pitchFamily="18" charset="0"/>
                        <a:sym typeface="Arial"/>
                      </a:rPr>
                      <m:t>]</m:t>
                    </m:r>
                  </m:oMath>
                </a14:m>
                <a:endParaRPr lang="en-DE" sz="1500" i="1" kern="0" dirty="0">
                  <a:solidFill>
                    <a:srgbClr val="5E5E5E">
                      <a:lumMod val="50000"/>
                    </a:srgbClr>
                  </a:solidFill>
                  <a:latin typeface="Baskerville" panose="02020502070401020303" pitchFamily="18" charset="0"/>
                  <a:ea typeface="Baskerville" panose="02020502070401020303" pitchFamily="18" charset="0"/>
                  <a:cs typeface="Arial"/>
                  <a:sym typeface="Arial"/>
                </a:endParaRPr>
              </a:p>
            </p:txBody>
          </p:sp>
        </mc:Choice>
        <mc:Fallback xmlns="">
          <p:sp>
            <p:nvSpPr>
              <p:cNvPr id="735" name="Rounded Rectangle 734">
                <a:extLst>
                  <a:ext uri="{FF2B5EF4-FFF2-40B4-BE49-F238E27FC236}">
                    <a16:creationId xmlns:a16="http://schemas.microsoft.com/office/drawing/2014/main" id="{CF94B171-DDC1-8641-8BC8-2E63E94C518A}"/>
                  </a:ext>
                </a:extLst>
              </p:cNvPr>
              <p:cNvSpPr>
                <a:spLocks noRot="1" noChangeAspect="1" noMove="1" noResize="1" noEditPoints="1" noAdjustHandles="1" noChangeArrowheads="1" noChangeShapeType="1" noTextEdit="1"/>
              </p:cNvSpPr>
              <p:nvPr/>
            </p:nvSpPr>
            <p:spPr>
              <a:xfrm>
                <a:off x="5818483" y="3939657"/>
                <a:ext cx="1630800" cy="504227"/>
              </a:xfrm>
              <a:prstGeom prst="roundRect">
                <a:avLst/>
              </a:prstGeom>
              <a:blipFill>
                <a:blip r:embed="rId6"/>
                <a:stretch>
                  <a:fillRect/>
                </a:stretch>
              </a:blipFill>
              <a:ln w="38100" cap="flat" cmpd="sng" algn="ctr">
                <a:solidFill>
                  <a:srgbClr val="002060"/>
                </a:solidFill>
                <a:prstDash val="solid"/>
              </a:ln>
              <a:effectLst>
                <a:outerShdw blurRad="63500" sx="102000" sy="102000" algn="ctr" rotWithShape="0">
                  <a:prstClr val="black">
                    <a:alpha val="40000"/>
                  </a:prstClr>
                </a:outerShdw>
              </a:effectLst>
            </p:spPr>
            <p:txBody>
              <a:bodyPr/>
              <a:lstStyle/>
              <a:p>
                <a:r>
                  <a:rPr lang="en-CN">
                    <a:noFill/>
                  </a:rPr>
                  <a:t> </a:t>
                </a:r>
              </a:p>
            </p:txBody>
          </p:sp>
        </mc:Fallback>
      </mc:AlternateContent>
      <p:sp>
        <p:nvSpPr>
          <p:cNvPr id="20" name="Rectangle 19">
            <a:extLst>
              <a:ext uri="{FF2B5EF4-FFF2-40B4-BE49-F238E27FC236}">
                <a16:creationId xmlns:a16="http://schemas.microsoft.com/office/drawing/2014/main" id="{72488903-7CDB-8844-9328-6E91BF564BD9}"/>
              </a:ext>
            </a:extLst>
          </p:cNvPr>
          <p:cNvSpPr/>
          <p:nvPr/>
        </p:nvSpPr>
        <p:spPr>
          <a:xfrm>
            <a:off x="9772296" y="5906657"/>
            <a:ext cx="2378937" cy="369332"/>
          </a:xfrm>
          <a:prstGeom prst="rect">
            <a:avLst/>
          </a:prstGeom>
        </p:spPr>
        <p:txBody>
          <a:bodyPr wrap="square">
            <a:spAutoFit/>
          </a:bodyPr>
          <a:lstStyle/>
          <a:p>
            <a:r>
              <a:rPr lang="en-DE" dirty="0">
                <a:latin typeface="Baskerville" panose="02020502070401020303" pitchFamily="18" charset="0"/>
                <a:ea typeface="Baskerville" panose="02020502070401020303" pitchFamily="18" charset="0"/>
              </a:rPr>
              <a:t>4. Train attack model</a:t>
            </a:r>
          </a:p>
        </p:txBody>
      </p:sp>
      <p:grpSp>
        <p:nvGrpSpPr>
          <p:cNvPr id="12" name="Group 11">
            <a:extLst>
              <a:ext uri="{FF2B5EF4-FFF2-40B4-BE49-F238E27FC236}">
                <a16:creationId xmlns:a16="http://schemas.microsoft.com/office/drawing/2014/main" id="{B34E6041-08F1-2947-A2B7-22ABF7BA962D}"/>
              </a:ext>
            </a:extLst>
          </p:cNvPr>
          <p:cNvGrpSpPr/>
          <p:nvPr/>
        </p:nvGrpSpPr>
        <p:grpSpPr>
          <a:xfrm>
            <a:off x="8689516" y="2461648"/>
            <a:ext cx="2605363" cy="2547845"/>
            <a:chOff x="8689516" y="2461648"/>
            <a:chExt cx="2605363" cy="2547845"/>
          </a:xfrm>
        </p:grpSpPr>
        <p:cxnSp>
          <p:nvCxnSpPr>
            <p:cNvPr id="701" name="Google Shape;131;g6ecfdb0823_0_3">
              <a:extLst>
                <a:ext uri="{FF2B5EF4-FFF2-40B4-BE49-F238E27FC236}">
                  <a16:creationId xmlns:a16="http://schemas.microsoft.com/office/drawing/2014/main" id="{502D49E9-274A-6C46-86B9-6650083B8E73}"/>
                </a:ext>
              </a:extLst>
            </p:cNvPr>
            <p:cNvCxnSpPr>
              <a:cxnSpLocks/>
              <a:stCxn id="694" idx="3"/>
              <a:endCxn id="736" idx="1"/>
            </p:cNvCxnSpPr>
            <p:nvPr/>
          </p:nvCxnSpPr>
          <p:spPr>
            <a:xfrm>
              <a:off x="8689516" y="2461648"/>
              <a:ext cx="1290479" cy="742793"/>
            </a:xfrm>
            <a:prstGeom prst="bentConnector3">
              <a:avLst>
                <a:gd name="adj1" fmla="val 50000"/>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cxnSp>
          <p:nvCxnSpPr>
            <p:cNvPr id="702" name="Google Shape;132;g6ecfdb0823_0_3">
              <a:extLst>
                <a:ext uri="{FF2B5EF4-FFF2-40B4-BE49-F238E27FC236}">
                  <a16:creationId xmlns:a16="http://schemas.microsoft.com/office/drawing/2014/main" id="{2F1E3378-3352-AF4A-9401-E0C23E3F2A19}"/>
                </a:ext>
              </a:extLst>
            </p:cNvPr>
            <p:cNvCxnSpPr>
              <a:cxnSpLocks/>
              <a:stCxn id="695" idx="3"/>
              <a:endCxn id="736" idx="1"/>
            </p:cNvCxnSpPr>
            <p:nvPr/>
          </p:nvCxnSpPr>
          <p:spPr>
            <a:xfrm flipV="1">
              <a:off x="8689516" y="3204441"/>
              <a:ext cx="1290479" cy="747898"/>
            </a:xfrm>
            <a:prstGeom prst="bentConnector3">
              <a:avLst>
                <a:gd name="adj1" fmla="val 50000"/>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sp>
          <p:nvSpPr>
            <p:cNvPr id="716" name="TextBox 715">
              <a:extLst>
                <a:ext uri="{FF2B5EF4-FFF2-40B4-BE49-F238E27FC236}">
                  <a16:creationId xmlns:a16="http://schemas.microsoft.com/office/drawing/2014/main" id="{0D8E3612-BD5E-0E42-BED7-A9E37D554272}"/>
                </a:ext>
              </a:extLst>
            </p:cNvPr>
            <p:cNvSpPr txBox="1"/>
            <p:nvPr/>
          </p:nvSpPr>
          <p:spPr>
            <a:xfrm>
              <a:off x="9520389" y="4686328"/>
              <a:ext cx="1696025" cy="323165"/>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buClr>
                  <a:srgbClr val="000000"/>
                </a:buClr>
                <a:buFont typeface="Arial"/>
                <a:buNone/>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Model Train</a:t>
              </a:r>
              <a:endParaRPr lang="en-DE" sz="1500" kern="0" dirty="0">
                <a:solidFill>
                  <a:srgbClr val="5E5E5E">
                    <a:lumMod val="50000"/>
                  </a:srgbClr>
                </a:solidFill>
                <a:latin typeface="Baskerville" panose="02020502070401020303" pitchFamily="18" charset="0"/>
                <a:ea typeface="Baskerville" panose="02020502070401020303" pitchFamily="18" charset="0"/>
                <a:cs typeface="Arial"/>
                <a:sym typeface="Arial"/>
              </a:endParaRPr>
            </a:p>
          </p:txBody>
        </p:sp>
        <p:sp>
          <p:nvSpPr>
            <p:cNvPr id="717" name="Google Shape;85;g6ecfdb0823_0_3">
              <a:extLst>
                <a:ext uri="{FF2B5EF4-FFF2-40B4-BE49-F238E27FC236}">
                  <a16:creationId xmlns:a16="http://schemas.microsoft.com/office/drawing/2014/main" id="{F359FAB3-AD37-484D-B022-1B8AC562ACA4}"/>
                </a:ext>
              </a:extLst>
            </p:cNvPr>
            <p:cNvSpPr/>
            <p:nvPr/>
          </p:nvSpPr>
          <p:spPr>
            <a:xfrm>
              <a:off x="9259593" y="4677836"/>
              <a:ext cx="260796" cy="264771"/>
            </a:xfrm>
            <a:prstGeom prst="ellipse">
              <a:avLst/>
            </a:prstGeom>
            <a:solidFill>
              <a:srgbClr val="FF644E">
                <a:lumMod val="20000"/>
                <a:lumOff val="80000"/>
              </a:srgbClr>
            </a:solidFill>
            <a:ln w="38100" cap="flat" cmpd="sng">
              <a:solidFill>
                <a:srgbClr val="002060"/>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T</a:t>
              </a:r>
              <a:endParaRPr sz="1500" kern="0" dirty="0">
                <a:solidFill>
                  <a:srgbClr val="5E5E5E">
                    <a:lumMod val="50000"/>
                  </a:srgbClr>
                </a:solidFill>
                <a:latin typeface="Baskerville" panose="02020502070401020303" pitchFamily="18" charset="0"/>
                <a:ea typeface="Baskerville" panose="02020502070401020303" pitchFamily="18" charset="0"/>
                <a:cs typeface="Caveat"/>
                <a:sym typeface="Caveat"/>
              </a:endParaRPr>
            </a:p>
          </p:txBody>
        </p:sp>
        <p:sp>
          <p:nvSpPr>
            <p:cNvPr id="718" name="Google Shape;85;g6ecfdb0823_0_3">
              <a:extLst>
                <a:ext uri="{FF2B5EF4-FFF2-40B4-BE49-F238E27FC236}">
                  <a16:creationId xmlns:a16="http://schemas.microsoft.com/office/drawing/2014/main" id="{E5EA3166-142D-844D-A41D-E4788DEF19CF}"/>
                </a:ext>
              </a:extLst>
            </p:cNvPr>
            <p:cNvSpPr/>
            <p:nvPr/>
          </p:nvSpPr>
          <p:spPr>
            <a:xfrm>
              <a:off x="9583264" y="2907886"/>
              <a:ext cx="260796" cy="264771"/>
            </a:xfrm>
            <a:prstGeom prst="ellipse">
              <a:avLst/>
            </a:prstGeom>
            <a:solidFill>
              <a:srgbClr val="FF644E">
                <a:lumMod val="20000"/>
                <a:lumOff val="80000"/>
              </a:srgbClr>
            </a:solidFill>
            <a:ln w="38100" cap="flat" cmpd="sng">
              <a:solidFill>
                <a:srgbClr val="002060"/>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T</a:t>
              </a:r>
              <a:endParaRPr sz="1500" kern="0" dirty="0">
                <a:solidFill>
                  <a:srgbClr val="5E5E5E">
                    <a:lumMod val="50000"/>
                  </a:srgbClr>
                </a:solidFill>
                <a:latin typeface="Baskerville" panose="02020502070401020303" pitchFamily="18" charset="0"/>
                <a:ea typeface="Baskerville" panose="02020502070401020303" pitchFamily="18" charset="0"/>
                <a:cs typeface="Caveat"/>
                <a:sym typeface="Caveat"/>
              </a:endParaRPr>
            </a:p>
          </p:txBody>
        </p:sp>
        <mc:AlternateContent xmlns:mc="http://schemas.openxmlformats.org/markup-compatibility/2006" xmlns:a14="http://schemas.microsoft.com/office/drawing/2010/main">
          <mc:Choice Requires="a14">
            <p:sp>
              <p:nvSpPr>
                <p:cNvPr id="736" name="Rounded Rectangle 735">
                  <a:extLst>
                    <a:ext uri="{FF2B5EF4-FFF2-40B4-BE49-F238E27FC236}">
                      <a16:creationId xmlns:a16="http://schemas.microsoft.com/office/drawing/2014/main" id="{FC3376FC-B893-9E43-97C1-CC6B1F5CFE3A}"/>
                    </a:ext>
                  </a:extLst>
                </p:cNvPr>
                <p:cNvSpPr/>
                <p:nvPr/>
              </p:nvSpPr>
              <p:spPr>
                <a:xfrm>
                  <a:off x="9979995" y="2951562"/>
                  <a:ext cx="1314884" cy="505758"/>
                </a:xfrm>
                <a:prstGeom prst="roundRect">
                  <a:avLst/>
                </a:prstGeom>
                <a:solidFill>
                  <a:srgbClr val="FF644E">
                    <a:lumMod val="60000"/>
                    <a:lumOff val="40000"/>
                  </a:srgbClr>
                </a:solidFill>
                <a:ln w="3810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buSzPts val="1400"/>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Attack Model</a:t>
                  </a: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 </a:t>
                  </a:r>
                </a:p>
                <a:p>
                  <a:pPr algn="ctr">
                    <a:buClr>
                      <a:srgbClr val="000000"/>
                    </a:buClr>
                    <a:buSzPts val="1400"/>
                    <a:defRPr/>
                  </a:pPr>
                  <a14:m>
                    <m:oMathPara xmlns:m="http://schemas.openxmlformats.org/officeDocument/2006/math">
                      <m:oMathParaPr>
                        <m:jc m:val="centerGroup"/>
                      </m:oMathParaPr>
                      <m:oMath xmlns:m="http://schemas.openxmlformats.org/officeDocument/2006/math">
                        <m:sSub>
                          <m:sSubPr>
                            <m:ctrlPr>
                              <a:rPr lang="en-DE" sz="1500" i="1" kern="0">
                                <a:solidFill>
                                  <a:srgbClr val="5E5E5E">
                                    <a:lumMod val="50000"/>
                                  </a:srgbClr>
                                </a:solidFill>
                                <a:latin typeface="Cambria Math" panose="02040503050406030204" pitchFamily="18" charset="0"/>
                                <a:sym typeface="Arial"/>
                              </a:rPr>
                            </m:ctrlPr>
                          </m:sSubPr>
                          <m:e>
                            <m:r>
                              <a:rPr lang="en-DE" sz="1500" i="1" kern="0">
                                <a:solidFill>
                                  <a:srgbClr val="5E5E5E">
                                    <a:lumMod val="50000"/>
                                  </a:srgbClr>
                                </a:solidFill>
                                <a:latin typeface="Cambria Math" panose="02040503050406030204" pitchFamily="18" charset="0"/>
                                <a:ea typeface="Cambria Math" panose="02040503050406030204" pitchFamily="18" charset="0"/>
                                <a:sym typeface="Arial"/>
                              </a:rPr>
                              <m:t>ℳ</m:t>
                            </m:r>
                          </m:e>
                          <m:sub>
                            <m:r>
                              <a:rPr lang="en-US" sz="1500" i="1" kern="0">
                                <a:solidFill>
                                  <a:srgbClr val="5E5E5E">
                                    <a:lumMod val="50000"/>
                                  </a:srgbClr>
                                </a:solidFill>
                                <a:latin typeface="Cambria Math" panose="02040503050406030204" pitchFamily="18" charset="0"/>
                                <a:sym typeface="Arial"/>
                              </a:rPr>
                              <m:t>𝐴</m:t>
                            </m:r>
                          </m:sub>
                        </m:sSub>
                      </m:oMath>
                    </m:oMathPara>
                  </a14:m>
                  <a:endParaRPr lang="en-DE" sz="1500" kern="0" dirty="0">
                    <a:solidFill>
                      <a:srgbClr val="5E5E5E">
                        <a:lumMod val="50000"/>
                      </a:srgbClr>
                    </a:solidFill>
                    <a:latin typeface="Baskerville" panose="02020502070401020303" pitchFamily="18" charset="0"/>
                    <a:ea typeface="Baskerville" panose="02020502070401020303" pitchFamily="18" charset="0"/>
                    <a:cs typeface="Arial"/>
                    <a:sym typeface="Arial"/>
                  </a:endParaRPr>
                </a:p>
              </p:txBody>
            </p:sp>
          </mc:Choice>
          <mc:Fallback xmlns="">
            <p:sp>
              <p:nvSpPr>
                <p:cNvPr id="736" name="Rounded Rectangle 735">
                  <a:extLst>
                    <a:ext uri="{FF2B5EF4-FFF2-40B4-BE49-F238E27FC236}">
                      <a16:creationId xmlns:a16="http://schemas.microsoft.com/office/drawing/2014/main" id="{FC3376FC-B893-9E43-97C1-CC6B1F5CFE3A}"/>
                    </a:ext>
                  </a:extLst>
                </p:cNvPr>
                <p:cNvSpPr>
                  <a:spLocks noRot="1" noChangeAspect="1" noMove="1" noResize="1" noEditPoints="1" noAdjustHandles="1" noChangeArrowheads="1" noChangeShapeType="1" noTextEdit="1"/>
                </p:cNvSpPr>
                <p:nvPr/>
              </p:nvSpPr>
              <p:spPr>
                <a:xfrm>
                  <a:off x="9979995" y="2951562"/>
                  <a:ext cx="1314884" cy="505758"/>
                </a:xfrm>
                <a:prstGeom prst="roundRect">
                  <a:avLst/>
                </a:prstGeom>
                <a:blipFill>
                  <a:blip r:embed="rId7"/>
                  <a:stretch>
                    <a:fillRect/>
                  </a:stretch>
                </a:blipFill>
                <a:ln w="38100" cap="flat" cmpd="sng" algn="ctr">
                  <a:solidFill>
                    <a:srgbClr val="002060"/>
                  </a:solidFill>
                  <a:prstDash val="solid"/>
                </a:ln>
                <a:effectLst>
                  <a:outerShdw blurRad="63500" sx="102000" sy="102000" algn="ctr" rotWithShape="0">
                    <a:prstClr val="black">
                      <a:alpha val="40000"/>
                    </a:prstClr>
                  </a:outerShdw>
                </a:effectLst>
              </p:spPr>
              <p:txBody>
                <a:bodyPr/>
                <a:lstStyle/>
                <a:p>
                  <a:r>
                    <a:rPr lang="en-DE">
                      <a:noFill/>
                    </a:rPr>
                    <a:t> </a:t>
                  </a:r>
                </a:p>
              </p:txBody>
            </p:sp>
          </mc:Fallback>
        </mc:AlternateContent>
      </p:grpSp>
      <p:grpSp>
        <p:nvGrpSpPr>
          <p:cNvPr id="21" name="Group 20">
            <a:extLst>
              <a:ext uri="{FF2B5EF4-FFF2-40B4-BE49-F238E27FC236}">
                <a16:creationId xmlns:a16="http://schemas.microsoft.com/office/drawing/2014/main" id="{6DF0E8C4-D592-CB44-8F20-A61157578EE3}"/>
              </a:ext>
            </a:extLst>
          </p:cNvPr>
          <p:cNvGrpSpPr/>
          <p:nvPr/>
        </p:nvGrpSpPr>
        <p:grpSpPr>
          <a:xfrm>
            <a:off x="4216824" y="2108999"/>
            <a:ext cx="1606852" cy="587235"/>
            <a:chOff x="8433648" y="4267876"/>
            <a:chExt cx="3213703" cy="1174470"/>
          </a:xfrm>
        </p:grpSpPr>
        <mc:AlternateContent xmlns:mc="http://schemas.openxmlformats.org/markup-compatibility/2006" xmlns:a14="http://schemas.microsoft.com/office/drawing/2010/main">
          <mc:Choice Requires="a14">
            <p:sp>
              <p:nvSpPr>
                <p:cNvPr id="698" name="Google Shape;122;g6ecfdb0823_0_3">
                  <a:extLst>
                    <a:ext uri="{FF2B5EF4-FFF2-40B4-BE49-F238E27FC236}">
                      <a16:creationId xmlns:a16="http://schemas.microsoft.com/office/drawing/2014/main" id="{29A48F82-E89F-DC46-97C0-D813E4C51BDC}"/>
                    </a:ext>
                  </a:extLst>
                </p:cNvPr>
                <p:cNvSpPr/>
                <p:nvPr/>
              </p:nvSpPr>
              <p:spPr>
                <a:xfrm>
                  <a:off x="9113695" y="4650618"/>
                  <a:ext cx="730860" cy="586751"/>
                </a:xfrm>
                <a:prstGeom prst="rect">
                  <a:avLst/>
                </a:prstGeom>
                <a:solidFill>
                  <a:srgbClr val="00A2FF">
                    <a:lumMod val="20000"/>
                    <a:lumOff val="80000"/>
                  </a:srgbClr>
                </a:solidFill>
                <a:ln w="38100" cap="flat" cmpd="sng">
                  <a:solidFill>
                    <a:srgbClr val="002060"/>
                  </a:solidFill>
                  <a:prstDash val="sysDash"/>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14:m>
                    <m:oMathPara xmlns:m="http://schemas.openxmlformats.org/officeDocument/2006/math">
                      <m:oMathParaPr>
                        <m:jc m:val="centerGroup"/>
                      </m:oMathParaPr>
                      <m:oMath xmlns:m="http://schemas.openxmlformats.org/officeDocument/2006/math">
                        <m:sSubSup>
                          <m:sSubSupPr>
                            <m:ctrlPr>
                              <a:rPr lang="en-US" sz="1500" i="1" kern="0" dirty="0">
                                <a:solidFill>
                                  <a:srgbClr val="5E5E5E">
                                    <a:lumMod val="50000"/>
                                  </a:srgbClr>
                                </a:solidFill>
                                <a:latin typeface="Cambria Math" panose="02040503050406030204" pitchFamily="18" charset="0"/>
                                <a:sym typeface="Arial"/>
                              </a:rPr>
                            </m:ctrlPr>
                          </m:sSubSupPr>
                          <m:e>
                            <m:r>
                              <a:rPr lang="en-US" sz="1500" i="1" kern="0" dirty="0">
                                <a:solidFill>
                                  <a:srgbClr val="5E5E5E">
                                    <a:lumMod val="50000"/>
                                  </a:srgbClr>
                                </a:solidFill>
                                <a:latin typeface="Cambria Math" panose="02040503050406030204" pitchFamily="18" charset="0"/>
                                <a:sym typeface="Arial"/>
                              </a:rPr>
                              <m:t>𝑥</m:t>
                            </m:r>
                          </m:e>
                          <m:sub>
                            <m:r>
                              <a:rPr lang="en-US" sz="1500" i="1" kern="0" dirty="0">
                                <a:solidFill>
                                  <a:srgbClr val="5E5E5E">
                                    <a:lumMod val="50000"/>
                                  </a:srgbClr>
                                </a:solidFill>
                                <a:latin typeface="Cambria Math" panose="02040503050406030204" pitchFamily="18" charset="0"/>
                                <a:sym typeface="Arial"/>
                              </a:rPr>
                              <m:t>𝑛</m:t>
                            </m:r>
                          </m:sub>
                          <m:sup>
                            <m:r>
                              <a:rPr lang="en-US" sz="1500" i="1" kern="0" dirty="0">
                                <a:solidFill>
                                  <a:srgbClr val="5E5E5E">
                                    <a:lumMod val="50000"/>
                                  </a:srgbClr>
                                </a:solidFill>
                                <a:latin typeface="Cambria Math" panose="02040503050406030204" pitchFamily="18" charset="0"/>
                                <a:sym typeface="Arial"/>
                              </a:rPr>
                              <m:t>𝑖</m:t>
                            </m:r>
                          </m:sup>
                        </m:sSubSup>
                      </m:oMath>
                    </m:oMathPara>
                  </a14:m>
                  <a:endParaRPr lang="en-US" sz="1500" i="1" kern="0" baseline="-25000" dirty="0">
                    <a:solidFill>
                      <a:srgbClr val="5E5E5E">
                        <a:lumMod val="50000"/>
                      </a:srgbClr>
                    </a:solidFill>
                    <a:latin typeface="Baskerville" panose="02020502070401020303" pitchFamily="18" charset="0"/>
                    <a:ea typeface="Baskerville" panose="02020502070401020303" pitchFamily="18" charset="0"/>
                    <a:cs typeface="Arial"/>
                    <a:sym typeface="Arial"/>
                  </a:endParaRPr>
                </a:p>
              </p:txBody>
            </p:sp>
          </mc:Choice>
          <mc:Fallback xmlns="">
            <p:sp>
              <p:nvSpPr>
                <p:cNvPr id="698" name="Google Shape;122;g6ecfdb0823_0_3">
                  <a:extLst>
                    <a:ext uri="{FF2B5EF4-FFF2-40B4-BE49-F238E27FC236}">
                      <a16:creationId xmlns:a16="http://schemas.microsoft.com/office/drawing/2014/main" id="{29A48F82-E89F-DC46-97C0-D813E4C51BDC}"/>
                    </a:ext>
                  </a:extLst>
                </p:cNvPr>
                <p:cNvSpPr>
                  <a:spLocks noRot="1" noChangeAspect="1" noMove="1" noResize="1" noEditPoints="1" noAdjustHandles="1" noChangeArrowheads="1" noChangeShapeType="1" noTextEdit="1"/>
                </p:cNvSpPr>
                <p:nvPr/>
              </p:nvSpPr>
              <p:spPr>
                <a:xfrm>
                  <a:off x="9113695" y="4650618"/>
                  <a:ext cx="730860" cy="586751"/>
                </a:xfrm>
                <a:prstGeom prst="rect">
                  <a:avLst/>
                </a:prstGeom>
                <a:blipFill>
                  <a:blip r:embed="rId8"/>
                  <a:stretch>
                    <a:fillRect/>
                  </a:stretch>
                </a:blipFill>
                <a:ln w="38100" cap="flat" cmpd="sng">
                  <a:solidFill>
                    <a:srgbClr val="002060"/>
                  </a:solidFill>
                  <a:prstDash val="sysDash"/>
                  <a:round/>
                  <a:headEnd type="none" w="sm" len="sm"/>
                  <a:tailEnd type="none" w="sm" len="sm"/>
                </a:ln>
                <a:effectLst>
                  <a:outerShdw blurRad="63500" sx="102000" sy="102000" algn="ctr" rotWithShape="0">
                    <a:prstClr val="black">
                      <a:alpha val="40000"/>
                    </a:prstClr>
                  </a:outerShdw>
                </a:effectLst>
              </p:spPr>
              <p:txBody>
                <a:bodyPr/>
                <a:lstStyle/>
                <a:p>
                  <a:r>
                    <a:rPr lang="en-CN">
                      <a:noFill/>
                    </a:rPr>
                    <a:t> </a:t>
                  </a:r>
                </a:p>
              </p:txBody>
            </p:sp>
          </mc:Fallback>
        </mc:AlternateContent>
        <p:sp>
          <p:nvSpPr>
            <p:cNvPr id="720" name="Google Shape;85;g6ecfdb0823_0_3">
              <a:extLst>
                <a:ext uri="{FF2B5EF4-FFF2-40B4-BE49-F238E27FC236}">
                  <a16:creationId xmlns:a16="http://schemas.microsoft.com/office/drawing/2014/main" id="{92C18E09-5367-1743-8FD0-236E092E6D0E}"/>
                </a:ext>
              </a:extLst>
            </p:cNvPr>
            <p:cNvSpPr/>
            <p:nvPr/>
          </p:nvSpPr>
          <p:spPr>
            <a:xfrm>
              <a:off x="9927387" y="4267876"/>
              <a:ext cx="521592" cy="529541"/>
            </a:xfrm>
            <a:prstGeom prst="ellipse">
              <a:avLst/>
            </a:prstGeom>
            <a:solidFill>
              <a:srgbClr val="61D836">
                <a:lumMod val="20000"/>
                <a:lumOff val="80000"/>
              </a:srgbClr>
            </a:solidFill>
            <a:ln w="38100" cap="flat" cmpd="sng">
              <a:solidFill>
                <a:srgbClr val="002060"/>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Q</a:t>
              </a:r>
              <a:endParaRPr sz="1500" kern="0" dirty="0">
                <a:solidFill>
                  <a:srgbClr val="5E5E5E">
                    <a:lumMod val="50000"/>
                  </a:srgbClr>
                </a:solidFill>
                <a:latin typeface="Baskerville" panose="02020502070401020303" pitchFamily="18" charset="0"/>
                <a:ea typeface="Baskerville" panose="02020502070401020303" pitchFamily="18" charset="0"/>
                <a:cs typeface="Caveat"/>
                <a:sym typeface="Caveat"/>
              </a:endParaRPr>
            </a:p>
          </p:txBody>
        </p:sp>
        <p:cxnSp>
          <p:nvCxnSpPr>
            <p:cNvPr id="725" name="Google Shape;124;g6ecfdb0823_0_3">
              <a:extLst>
                <a:ext uri="{FF2B5EF4-FFF2-40B4-BE49-F238E27FC236}">
                  <a16:creationId xmlns:a16="http://schemas.microsoft.com/office/drawing/2014/main" id="{27217A2B-50CD-5E49-B398-24C46F0D38A8}"/>
                </a:ext>
              </a:extLst>
            </p:cNvPr>
            <p:cNvCxnSpPr>
              <a:cxnSpLocks/>
              <a:stCxn id="746" idx="4"/>
              <a:endCxn id="698" idx="1"/>
            </p:cNvCxnSpPr>
            <p:nvPr/>
          </p:nvCxnSpPr>
          <p:spPr>
            <a:xfrm flipV="1">
              <a:off x="8433648" y="4943994"/>
              <a:ext cx="680048" cy="3072"/>
            </a:xfrm>
            <a:prstGeom prst="straightConnector1">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cxnSp>
          <p:nvCxnSpPr>
            <p:cNvPr id="729" name="Google Shape;125;g6ecfdb0823_0_3">
              <a:extLst>
                <a:ext uri="{FF2B5EF4-FFF2-40B4-BE49-F238E27FC236}">
                  <a16:creationId xmlns:a16="http://schemas.microsoft.com/office/drawing/2014/main" id="{A3E10687-D1E1-8A4C-8725-2A199F297BAD}"/>
                </a:ext>
              </a:extLst>
            </p:cNvPr>
            <p:cNvCxnSpPr>
              <a:cxnSpLocks/>
              <a:stCxn id="698" idx="3"/>
              <a:endCxn id="732" idx="1"/>
            </p:cNvCxnSpPr>
            <p:nvPr/>
          </p:nvCxnSpPr>
          <p:spPr>
            <a:xfrm flipV="1">
              <a:off x="9844556" y="4328804"/>
              <a:ext cx="1802795" cy="615190"/>
            </a:xfrm>
            <a:prstGeom prst="curvedConnector3">
              <a:avLst>
                <a:gd name="adj1" fmla="val 50000"/>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cxnSp>
          <p:nvCxnSpPr>
            <p:cNvPr id="737" name="Curved Connector 736">
              <a:extLst>
                <a:ext uri="{FF2B5EF4-FFF2-40B4-BE49-F238E27FC236}">
                  <a16:creationId xmlns:a16="http://schemas.microsoft.com/office/drawing/2014/main" id="{1AEEFC68-FB8C-6043-912A-7285DDB4E9F8}"/>
                </a:ext>
              </a:extLst>
            </p:cNvPr>
            <p:cNvCxnSpPr>
              <a:cxnSpLocks/>
              <a:stCxn id="698" idx="3"/>
              <a:endCxn id="733" idx="1"/>
            </p:cNvCxnSpPr>
            <p:nvPr/>
          </p:nvCxnSpPr>
          <p:spPr>
            <a:xfrm>
              <a:off x="9844556" y="4943994"/>
              <a:ext cx="1794107" cy="498352"/>
            </a:xfrm>
            <a:prstGeom prst="curvedConnector3">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grpSp>
      <p:grpSp>
        <p:nvGrpSpPr>
          <p:cNvPr id="5" name="Group 4">
            <a:extLst>
              <a:ext uri="{FF2B5EF4-FFF2-40B4-BE49-F238E27FC236}">
                <a16:creationId xmlns:a16="http://schemas.microsoft.com/office/drawing/2014/main" id="{DDAD3FB8-E867-D644-990D-840387D8D767}"/>
              </a:ext>
            </a:extLst>
          </p:cNvPr>
          <p:cNvGrpSpPr/>
          <p:nvPr/>
        </p:nvGrpSpPr>
        <p:grpSpPr>
          <a:xfrm>
            <a:off x="4204408" y="3593274"/>
            <a:ext cx="1776548" cy="1391281"/>
            <a:chOff x="8408816" y="7236423"/>
            <a:chExt cx="3553096" cy="2782561"/>
          </a:xfrm>
        </p:grpSpPr>
        <p:sp>
          <p:nvSpPr>
            <p:cNvPr id="711" name="Google Shape;85;g6ecfdb0823_0_3">
              <a:extLst>
                <a:ext uri="{FF2B5EF4-FFF2-40B4-BE49-F238E27FC236}">
                  <a16:creationId xmlns:a16="http://schemas.microsoft.com/office/drawing/2014/main" id="{AAE12CDE-38C2-CF46-A9E1-4FAF66BFCBD2}"/>
                </a:ext>
              </a:extLst>
            </p:cNvPr>
            <p:cNvSpPr/>
            <p:nvPr/>
          </p:nvSpPr>
          <p:spPr>
            <a:xfrm>
              <a:off x="8498288" y="9355670"/>
              <a:ext cx="521592" cy="529541"/>
            </a:xfrm>
            <a:prstGeom prst="ellipse">
              <a:avLst/>
            </a:prstGeom>
            <a:solidFill>
              <a:srgbClr val="61D836">
                <a:lumMod val="20000"/>
                <a:lumOff val="80000"/>
              </a:srgbClr>
            </a:solidFill>
            <a:ln w="38100" cap="flat" cmpd="sng">
              <a:solidFill>
                <a:srgbClr val="002060"/>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Q</a:t>
              </a:r>
              <a:endParaRPr sz="1500" kern="0" dirty="0">
                <a:solidFill>
                  <a:srgbClr val="5E5E5E">
                    <a:lumMod val="50000"/>
                  </a:srgbClr>
                </a:solidFill>
                <a:latin typeface="Baskerville" panose="02020502070401020303" pitchFamily="18" charset="0"/>
                <a:ea typeface="Baskerville" panose="02020502070401020303" pitchFamily="18" charset="0"/>
                <a:cs typeface="Caveat"/>
                <a:sym typeface="Caveat"/>
              </a:endParaRPr>
            </a:p>
          </p:txBody>
        </p:sp>
        <p:grpSp>
          <p:nvGrpSpPr>
            <p:cNvPr id="17" name="Group 16">
              <a:extLst>
                <a:ext uri="{FF2B5EF4-FFF2-40B4-BE49-F238E27FC236}">
                  <a16:creationId xmlns:a16="http://schemas.microsoft.com/office/drawing/2014/main" id="{B448DBFD-FD04-AE4A-83A5-DF0A7AE179FB}"/>
                </a:ext>
              </a:extLst>
            </p:cNvPr>
            <p:cNvGrpSpPr/>
            <p:nvPr/>
          </p:nvGrpSpPr>
          <p:grpSpPr>
            <a:xfrm>
              <a:off x="8408816" y="7236423"/>
              <a:ext cx="3553096" cy="2782561"/>
              <a:chOff x="8408816" y="7236423"/>
              <a:chExt cx="3553096" cy="2782561"/>
            </a:xfrm>
          </p:grpSpPr>
          <mc:AlternateContent xmlns:mc="http://schemas.openxmlformats.org/markup-compatibility/2006" xmlns:a14="http://schemas.microsoft.com/office/drawing/2010/main">
            <mc:Choice Requires="a14">
              <p:sp>
                <p:nvSpPr>
                  <p:cNvPr id="697" name="Google Shape;84;g6ecfdb0823_0_3">
                    <a:extLst>
                      <a:ext uri="{FF2B5EF4-FFF2-40B4-BE49-F238E27FC236}">
                        <a16:creationId xmlns:a16="http://schemas.microsoft.com/office/drawing/2014/main" id="{9F98B71A-097D-5644-94AF-3B212E1D862E}"/>
                      </a:ext>
                    </a:extLst>
                  </p:cNvPr>
                  <p:cNvSpPr/>
                  <p:nvPr/>
                </p:nvSpPr>
                <p:spPr>
                  <a:xfrm>
                    <a:off x="9116428" y="7639083"/>
                    <a:ext cx="730860" cy="559374"/>
                  </a:xfrm>
                  <a:prstGeom prst="rect">
                    <a:avLst/>
                  </a:prstGeom>
                  <a:solidFill>
                    <a:srgbClr val="FF644E">
                      <a:lumMod val="20000"/>
                      <a:lumOff val="80000"/>
                    </a:srgbClr>
                  </a:solidFill>
                  <a:ln w="38100" cap="flat" cmpd="sng">
                    <a:solidFill>
                      <a:srgbClr val="002060"/>
                    </a:solidFill>
                    <a:prstDash val="sysDash"/>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14:m>
                      <m:oMathPara xmlns:m="http://schemas.openxmlformats.org/officeDocument/2006/math">
                        <m:oMathParaPr>
                          <m:jc m:val="centerGroup"/>
                        </m:oMathParaPr>
                        <m:oMath xmlns:m="http://schemas.openxmlformats.org/officeDocument/2006/math">
                          <m:sSubSup>
                            <m:sSubSupPr>
                              <m:ctrlPr>
                                <a:rPr lang="en-US" sz="1500" i="1" kern="0" dirty="0">
                                  <a:solidFill>
                                    <a:srgbClr val="5E5E5E">
                                      <a:lumMod val="50000"/>
                                    </a:srgbClr>
                                  </a:solidFill>
                                  <a:latin typeface="Cambria Math" panose="02040503050406030204" pitchFamily="18" charset="0"/>
                                  <a:sym typeface="Arial"/>
                                </a:rPr>
                              </m:ctrlPr>
                            </m:sSubSupPr>
                            <m:e>
                              <m:r>
                                <a:rPr lang="en-US" sz="1500" i="1" kern="0" dirty="0">
                                  <a:solidFill>
                                    <a:srgbClr val="5E5E5E">
                                      <a:lumMod val="50000"/>
                                    </a:srgbClr>
                                  </a:solidFill>
                                  <a:latin typeface="Cambria Math" panose="02040503050406030204" pitchFamily="18" charset="0"/>
                                  <a:sym typeface="Arial"/>
                                </a:rPr>
                                <m:t>𝑥</m:t>
                              </m:r>
                            </m:e>
                            <m:sub>
                              <m:r>
                                <a:rPr lang="en-US" sz="1500" i="1" kern="0" dirty="0">
                                  <a:solidFill>
                                    <a:srgbClr val="5E5E5E">
                                      <a:lumMod val="50000"/>
                                    </a:srgbClr>
                                  </a:solidFill>
                                  <a:latin typeface="Cambria Math" panose="02040503050406030204" pitchFamily="18" charset="0"/>
                                  <a:sym typeface="Arial"/>
                                </a:rPr>
                                <m:t>𝑝</m:t>
                              </m:r>
                            </m:sub>
                            <m:sup>
                              <m:r>
                                <a:rPr lang="en-US" sz="1500" i="1" kern="0" dirty="0">
                                  <a:solidFill>
                                    <a:srgbClr val="5E5E5E">
                                      <a:lumMod val="50000"/>
                                    </a:srgbClr>
                                  </a:solidFill>
                                  <a:latin typeface="Cambria Math" panose="02040503050406030204" pitchFamily="18" charset="0"/>
                                  <a:sym typeface="Arial"/>
                                </a:rPr>
                                <m:t>𝑖</m:t>
                              </m:r>
                            </m:sup>
                          </m:sSubSup>
                        </m:oMath>
                      </m:oMathPara>
                    </a14:m>
                    <a:endParaRPr lang="en-US" sz="1500" i="1" kern="0" baseline="-25000" dirty="0">
                      <a:solidFill>
                        <a:srgbClr val="5E5E5E">
                          <a:lumMod val="50000"/>
                        </a:srgbClr>
                      </a:solidFill>
                      <a:latin typeface="Baskerville" panose="02020502070401020303" pitchFamily="18" charset="0"/>
                      <a:ea typeface="Baskerville" panose="02020502070401020303" pitchFamily="18" charset="0"/>
                      <a:cs typeface="Arial"/>
                      <a:sym typeface="Arial"/>
                    </a:endParaRPr>
                  </a:p>
                </p:txBody>
              </p:sp>
            </mc:Choice>
            <mc:Fallback xmlns="">
              <p:sp>
                <p:nvSpPr>
                  <p:cNvPr id="697" name="Google Shape;84;g6ecfdb0823_0_3">
                    <a:extLst>
                      <a:ext uri="{FF2B5EF4-FFF2-40B4-BE49-F238E27FC236}">
                        <a16:creationId xmlns:a16="http://schemas.microsoft.com/office/drawing/2014/main" id="{9F98B71A-097D-5644-94AF-3B212E1D862E}"/>
                      </a:ext>
                    </a:extLst>
                  </p:cNvPr>
                  <p:cNvSpPr>
                    <a:spLocks noRot="1" noChangeAspect="1" noMove="1" noResize="1" noEditPoints="1" noAdjustHandles="1" noChangeArrowheads="1" noChangeShapeType="1" noTextEdit="1"/>
                  </p:cNvSpPr>
                  <p:nvPr/>
                </p:nvSpPr>
                <p:spPr>
                  <a:xfrm>
                    <a:off x="9116428" y="7639083"/>
                    <a:ext cx="730860" cy="559374"/>
                  </a:xfrm>
                  <a:prstGeom prst="rect">
                    <a:avLst/>
                  </a:prstGeom>
                  <a:blipFill>
                    <a:blip r:embed="rId9"/>
                    <a:stretch>
                      <a:fillRect/>
                    </a:stretch>
                  </a:blipFill>
                  <a:ln w="38100" cap="flat" cmpd="sng">
                    <a:solidFill>
                      <a:srgbClr val="002060"/>
                    </a:solidFill>
                    <a:prstDash val="sysDash"/>
                    <a:round/>
                    <a:headEnd type="none" w="sm" len="sm"/>
                    <a:tailEnd type="none" w="sm" len="sm"/>
                  </a:ln>
                  <a:effectLst>
                    <a:outerShdw blurRad="63500" sx="102000" sy="102000" algn="ctr" rotWithShape="0">
                      <a:prstClr val="black">
                        <a:alpha val="40000"/>
                      </a:prstClr>
                    </a:outerShdw>
                  </a:effectLst>
                </p:spPr>
                <p:txBody>
                  <a:bodyPr/>
                  <a:lstStyle/>
                  <a:p>
                    <a:r>
                      <a:rPr lang="en-CN">
                        <a:noFill/>
                      </a:rPr>
                      <a:t> </a:t>
                    </a:r>
                  </a:p>
                </p:txBody>
              </p:sp>
            </mc:Fallback>
          </mc:AlternateContent>
          <p:cxnSp>
            <p:nvCxnSpPr>
              <p:cNvPr id="705" name="Google Shape;86;g6ecfdb0823_0_3">
                <a:extLst>
                  <a:ext uri="{FF2B5EF4-FFF2-40B4-BE49-F238E27FC236}">
                    <a16:creationId xmlns:a16="http://schemas.microsoft.com/office/drawing/2014/main" id="{A860EB54-BD1E-834F-97CD-A5670E0CB16A}"/>
                  </a:ext>
                </a:extLst>
              </p:cNvPr>
              <p:cNvCxnSpPr>
                <a:cxnSpLocks/>
                <a:stCxn id="743" idx="4"/>
                <a:endCxn id="697" idx="1"/>
              </p:cNvCxnSpPr>
              <p:nvPr/>
            </p:nvCxnSpPr>
            <p:spPr>
              <a:xfrm flipV="1">
                <a:off x="8408816" y="7918771"/>
                <a:ext cx="707612" cy="9710"/>
              </a:xfrm>
              <a:prstGeom prst="straightConnector1">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cxnSp>
            <p:nvCxnSpPr>
              <p:cNvPr id="706" name="Google Shape;87;g6ecfdb0823_0_3">
                <a:extLst>
                  <a:ext uri="{FF2B5EF4-FFF2-40B4-BE49-F238E27FC236}">
                    <a16:creationId xmlns:a16="http://schemas.microsoft.com/office/drawing/2014/main" id="{A85B195D-51E6-E548-9D74-57A73850E05C}"/>
                  </a:ext>
                </a:extLst>
              </p:cNvPr>
              <p:cNvCxnSpPr>
                <a:cxnSpLocks/>
                <a:stCxn id="697" idx="3"/>
                <a:endCxn id="734" idx="1"/>
              </p:cNvCxnSpPr>
              <p:nvPr/>
            </p:nvCxnSpPr>
            <p:spPr>
              <a:xfrm flipV="1">
                <a:off x="9847288" y="7313341"/>
                <a:ext cx="1800064" cy="605430"/>
              </a:xfrm>
              <a:prstGeom prst="curvedConnector3">
                <a:avLst>
                  <a:gd name="adj1" fmla="val 50000"/>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sp>
            <p:nvSpPr>
              <p:cNvPr id="710" name="TextBox 709">
                <a:extLst>
                  <a:ext uri="{FF2B5EF4-FFF2-40B4-BE49-F238E27FC236}">
                    <a16:creationId xmlns:a16="http://schemas.microsoft.com/office/drawing/2014/main" id="{7B86122F-A928-BE47-8C1C-6188FD4469B3}"/>
                  </a:ext>
                </a:extLst>
              </p:cNvPr>
              <p:cNvSpPr txBox="1"/>
              <p:nvPr/>
            </p:nvSpPr>
            <p:spPr>
              <a:xfrm>
                <a:off x="9020006" y="9372654"/>
                <a:ext cx="2941906" cy="646330"/>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buClr>
                    <a:srgbClr val="000000"/>
                  </a:buClr>
                  <a:buFont typeface="Arial"/>
                  <a:buNone/>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Model Query</a:t>
                </a:r>
                <a:endParaRPr lang="en-DE" sz="1500" kern="0" dirty="0">
                  <a:solidFill>
                    <a:srgbClr val="5E5E5E">
                      <a:lumMod val="50000"/>
                    </a:srgbClr>
                  </a:solidFill>
                  <a:latin typeface="Baskerville" panose="02020502070401020303" pitchFamily="18" charset="0"/>
                  <a:ea typeface="Baskerville" panose="02020502070401020303" pitchFamily="18" charset="0"/>
                  <a:cs typeface="Arial"/>
                  <a:sym typeface="Arial"/>
                </a:endParaRPr>
              </a:p>
            </p:txBody>
          </p:sp>
          <p:sp>
            <p:nvSpPr>
              <p:cNvPr id="719" name="Google Shape;85;g6ecfdb0823_0_3">
                <a:extLst>
                  <a:ext uri="{FF2B5EF4-FFF2-40B4-BE49-F238E27FC236}">
                    <a16:creationId xmlns:a16="http://schemas.microsoft.com/office/drawing/2014/main" id="{2786F08D-E943-8A4C-95D8-9468D6A5DED9}"/>
                  </a:ext>
                </a:extLst>
              </p:cNvPr>
              <p:cNvSpPr/>
              <p:nvPr/>
            </p:nvSpPr>
            <p:spPr>
              <a:xfrm>
                <a:off x="9940779" y="7236423"/>
                <a:ext cx="521592" cy="529541"/>
              </a:xfrm>
              <a:prstGeom prst="ellipse">
                <a:avLst/>
              </a:prstGeom>
              <a:solidFill>
                <a:srgbClr val="61D836">
                  <a:lumMod val="20000"/>
                  <a:lumOff val="80000"/>
                </a:srgbClr>
              </a:solidFill>
              <a:ln w="38100" cap="flat" cmpd="sng">
                <a:solidFill>
                  <a:srgbClr val="002060"/>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Q</a:t>
                </a:r>
                <a:endParaRPr sz="1500" kern="0" dirty="0">
                  <a:solidFill>
                    <a:srgbClr val="5E5E5E">
                      <a:lumMod val="50000"/>
                    </a:srgbClr>
                  </a:solidFill>
                  <a:latin typeface="Baskerville" panose="02020502070401020303" pitchFamily="18" charset="0"/>
                  <a:ea typeface="Baskerville" panose="02020502070401020303" pitchFamily="18" charset="0"/>
                  <a:cs typeface="Caveat"/>
                  <a:sym typeface="Caveat"/>
                </a:endParaRPr>
              </a:p>
            </p:txBody>
          </p:sp>
          <p:cxnSp>
            <p:nvCxnSpPr>
              <p:cNvPr id="738" name="Google Shape;87;g6ecfdb0823_0_3">
                <a:extLst>
                  <a:ext uri="{FF2B5EF4-FFF2-40B4-BE49-F238E27FC236}">
                    <a16:creationId xmlns:a16="http://schemas.microsoft.com/office/drawing/2014/main" id="{3B198D3E-5D4C-5D4A-8289-144331CFA29F}"/>
                  </a:ext>
                </a:extLst>
              </p:cNvPr>
              <p:cNvCxnSpPr>
                <a:cxnSpLocks/>
                <a:stCxn id="697" idx="3"/>
                <a:endCxn id="735" idx="1"/>
              </p:cNvCxnSpPr>
              <p:nvPr/>
            </p:nvCxnSpPr>
            <p:spPr>
              <a:xfrm>
                <a:off x="9847288" y="7918771"/>
                <a:ext cx="1789678" cy="498020"/>
              </a:xfrm>
              <a:prstGeom prst="curvedConnector3">
                <a:avLst>
                  <a:gd name="adj1" fmla="val 50000"/>
                </a:avLst>
              </a:prstGeom>
              <a:noFill/>
              <a:ln w="38100" cap="flat" cmpd="sng">
                <a:solidFill>
                  <a:srgbClr val="002060"/>
                </a:solidFill>
                <a:prstDash val="solid"/>
                <a:round/>
                <a:headEnd type="none" w="med" len="med"/>
                <a:tailEnd type="stealth" w="med" len="med"/>
              </a:ln>
              <a:effectLst>
                <a:outerShdw blurRad="63500" sx="102000" sy="102000" algn="ctr" rotWithShape="0">
                  <a:prstClr val="black">
                    <a:alpha val="40000"/>
                  </a:prstClr>
                </a:outerShdw>
              </a:effectLst>
            </p:spPr>
          </p:cxnSp>
        </p:grpSp>
      </p:grpSp>
      <p:grpSp>
        <p:nvGrpSpPr>
          <p:cNvPr id="739" name="Group 738">
            <a:extLst>
              <a:ext uri="{FF2B5EF4-FFF2-40B4-BE49-F238E27FC236}">
                <a16:creationId xmlns:a16="http://schemas.microsoft.com/office/drawing/2014/main" id="{D06BFBFC-7BEF-2F40-99F0-51B56FA91ABA}"/>
              </a:ext>
            </a:extLst>
          </p:cNvPr>
          <p:cNvGrpSpPr/>
          <p:nvPr/>
        </p:nvGrpSpPr>
        <p:grpSpPr>
          <a:xfrm>
            <a:off x="834703" y="2810716"/>
            <a:ext cx="1471103" cy="744906"/>
            <a:chOff x="59088" y="2488274"/>
            <a:chExt cx="3106318" cy="1366769"/>
          </a:xfrm>
        </p:grpSpPr>
        <p:sp>
          <p:nvSpPr>
            <p:cNvPr id="740" name="Can 739">
              <a:extLst>
                <a:ext uri="{FF2B5EF4-FFF2-40B4-BE49-F238E27FC236}">
                  <a16:creationId xmlns:a16="http://schemas.microsoft.com/office/drawing/2014/main" id="{3D002B71-BFED-6049-B5AF-4726E182AE86}"/>
                </a:ext>
              </a:extLst>
            </p:cNvPr>
            <p:cNvSpPr/>
            <p:nvPr/>
          </p:nvSpPr>
          <p:spPr>
            <a:xfrm>
              <a:off x="107911" y="2488274"/>
              <a:ext cx="3008674" cy="1267512"/>
            </a:xfrm>
            <a:prstGeom prst="can">
              <a:avLst/>
            </a:prstGeom>
            <a:solidFill>
              <a:srgbClr val="FFFFFF">
                <a:lumMod val="95000"/>
              </a:srgbClr>
            </a:solidFill>
            <a:ln w="3810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defRPr/>
              </a:pPr>
              <a:endParaRPr lang="en-CN" sz="675" kern="0" dirty="0">
                <a:solidFill>
                  <a:srgbClr val="FFFFFF"/>
                </a:solidFill>
                <a:latin typeface="Arial"/>
                <a:sym typeface="Arial"/>
              </a:endParaRPr>
            </a:p>
          </p:txBody>
        </p:sp>
        <mc:AlternateContent xmlns:mc="http://schemas.openxmlformats.org/markup-compatibility/2006" xmlns:a14="http://schemas.microsoft.com/office/drawing/2010/main">
          <mc:Choice Requires="a14">
            <p:sp>
              <p:nvSpPr>
                <p:cNvPr id="741" name="Rectangle 740">
                  <a:extLst>
                    <a:ext uri="{FF2B5EF4-FFF2-40B4-BE49-F238E27FC236}">
                      <a16:creationId xmlns:a16="http://schemas.microsoft.com/office/drawing/2014/main" id="{D7703D57-1C4F-8149-BA34-26984A2549FE}"/>
                    </a:ext>
                  </a:extLst>
                </p:cNvPr>
                <p:cNvSpPr/>
                <p:nvPr/>
              </p:nvSpPr>
              <p:spPr>
                <a:xfrm>
                  <a:off x="59088" y="2838556"/>
                  <a:ext cx="3106318" cy="1016487"/>
                </a:xfrm>
                <a:prstGeom prst="rect">
                  <a:avLst/>
                </a:prstGeom>
                <a:ln w="38100">
                  <a:noFill/>
                </a:ln>
              </p:spPr>
              <p:txBody>
                <a:bodyPr wrap="square">
                  <a:spAutoFit/>
                </a:bodyPr>
                <a:lstStyle/>
                <a:p>
                  <a:pPr algn="ctr">
                    <a:buClr>
                      <a:srgbClr val="000000"/>
                    </a:buClr>
                    <a:buSzPts val="3000"/>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Shadow Dataset</a:t>
                  </a:r>
                </a:p>
                <a:p>
                  <a:pPr algn="ctr">
                    <a:buClr>
                      <a:srgbClr val="000000"/>
                    </a:buClr>
                    <a:buSzPts val="3000"/>
                    <a:defRPr/>
                  </a:pPr>
                  <a14:m>
                    <m:oMathPara xmlns:m="http://schemas.openxmlformats.org/officeDocument/2006/math">
                      <m:oMathParaPr>
                        <m:jc m:val="centerGroup"/>
                      </m:oMathParaPr>
                      <m:oMath xmlns:m="http://schemas.openxmlformats.org/officeDocument/2006/math">
                        <m:sSup>
                          <m:sSupPr>
                            <m:ctrlPr>
                              <a:rPr lang="ar-AE" sz="1500" i="1" kern="0">
                                <a:solidFill>
                                  <a:srgbClr val="5E5E5E">
                                    <a:lumMod val="50000"/>
                                  </a:srgbClr>
                                </a:solidFill>
                                <a:latin typeface="Cambria Math" panose="02040503050406030204" pitchFamily="18" charset="0"/>
                                <a:sym typeface="Arial"/>
                              </a:rPr>
                            </m:ctrlPr>
                          </m:sSupPr>
                          <m:e>
                            <m:r>
                              <a:rPr lang="ar-AE" sz="1500" kern="0">
                                <a:solidFill>
                                  <a:srgbClr val="5E5E5E">
                                    <a:lumMod val="50000"/>
                                  </a:srgbClr>
                                </a:solidFill>
                                <a:latin typeface="Cambria Math" panose="02040503050406030204" pitchFamily="18" charset="0"/>
                                <a:ea typeface="Cambria Math" panose="02040503050406030204" pitchFamily="18" charset="0"/>
                                <a:sym typeface="Arial"/>
                              </a:rPr>
                              <m:t>𝒟</m:t>
                            </m:r>
                          </m:e>
                          <m:sup>
                            <m:r>
                              <m:rPr>
                                <m:sty m:val="p"/>
                              </m:rPr>
                              <a:rPr lang="ar-AE" sz="1500" kern="0">
                                <a:solidFill>
                                  <a:srgbClr val="5E5E5E">
                                    <a:lumMod val="50000"/>
                                  </a:srgbClr>
                                </a:solidFill>
                                <a:latin typeface="Cambria Math" panose="02040503050406030204" pitchFamily="18" charset="0"/>
                                <a:sym typeface="Arial"/>
                              </a:rPr>
                              <m:t>s</m:t>
                            </m:r>
                          </m:sup>
                        </m:sSup>
                      </m:oMath>
                    </m:oMathPara>
                  </a14:m>
                  <a:endParaRPr lang="ar-AE" sz="1500" kern="0" dirty="0">
                    <a:solidFill>
                      <a:srgbClr val="5E5E5E">
                        <a:lumMod val="50000"/>
                      </a:srgbClr>
                    </a:solidFill>
                    <a:latin typeface="Baskerville" panose="02020502070401020303" pitchFamily="18" charset="0"/>
                    <a:ea typeface="Baskerville" panose="02020502070401020303" pitchFamily="18" charset="0"/>
                    <a:sym typeface="Arial"/>
                  </a:endParaRPr>
                </a:p>
              </p:txBody>
            </p:sp>
          </mc:Choice>
          <mc:Fallback xmlns="">
            <p:sp>
              <p:nvSpPr>
                <p:cNvPr id="741" name="Rectangle 740">
                  <a:extLst>
                    <a:ext uri="{FF2B5EF4-FFF2-40B4-BE49-F238E27FC236}">
                      <a16:creationId xmlns:a16="http://schemas.microsoft.com/office/drawing/2014/main" id="{D7703D57-1C4F-8149-BA34-26984A2549FE}"/>
                    </a:ext>
                  </a:extLst>
                </p:cNvPr>
                <p:cNvSpPr>
                  <a:spLocks noRot="1" noChangeAspect="1" noMove="1" noResize="1" noEditPoints="1" noAdjustHandles="1" noChangeArrowheads="1" noChangeShapeType="1" noTextEdit="1"/>
                </p:cNvSpPr>
                <p:nvPr/>
              </p:nvSpPr>
              <p:spPr>
                <a:xfrm>
                  <a:off x="59088" y="2838556"/>
                  <a:ext cx="3106318" cy="1016487"/>
                </a:xfrm>
                <a:prstGeom prst="rect">
                  <a:avLst/>
                </a:prstGeom>
                <a:blipFill>
                  <a:blip r:embed="rId10"/>
                  <a:stretch>
                    <a:fillRect t="-2273" b="-13636"/>
                  </a:stretch>
                </a:blipFill>
                <a:ln w="38100">
                  <a:noFill/>
                </a:ln>
              </p:spPr>
              <p:txBody>
                <a:bodyPr/>
                <a:lstStyle/>
                <a:p>
                  <a:r>
                    <a:rPr lang="en-DE">
                      <a:noFill/>
                    </a:rPr>
                    <a:t> </a:t>
                  </a:r>
                </a:p>
              </p:txBody>
            </p:sp>
          </mc:Fallback>
        </mc:AlternateContent>
      </p:grpSp>
      <p:grpSp>
        <p:nvGrpSpPr>
          <p:cNvPr id="15" name="Group 14">
            <a:extLst>
              <a:ext uri="{FF2B5EF4-FFF2-40B4-BE49-F238E27FC236}">
                <a16:creationId xmlns:a16="http://schemas.microsoft.com/office/drawing/2014/main" id="{A897934A-9A09-8842-BF59-64CE33512D09}"/>
              </a:ext>
            </a:extLst>
          </p:cNvPr>
          <p:cNvGrpSpPr/>
          <p:nvPr/>
        </p:nvGrpSpPr>
        <p:grpSpPr>
          <a:xfrm>
            <a:off x="2058451" y="2096959"/>
            <a:ext cx="2256540" cy="2887595"/>
            <a:chOff x="4116901" y="4243796"/>
            <a:chExt cx="4513079" cy="5775189"/>
          </a:xfrm>
        </p:grpSpPr>
        <p:grpSp>
          <p:nvGrpSpPr>
            <p:cNvPr id="14" name="Group 13">
              <a:extLst>
                <a:ext uri="{FF2B5EF4-FFF2-40B4-BE49-F238E27FC236}">
                  <a16:creationId xmlns:a16="http://schemas.microsoft.com/office/drawing/2014/main" id="{0A8B2DE7-827A-3C41-8E98-4F87C2E3395E}"/>
                </a:ext>
              </a:extLst>
            </p:cNvPr>
            <p:cNvGrpSpPr/>
            <p:nvPr/>
          </p:nvGrpSpPr>
          <p:grpSpPr>
            <a:xfrm>
              <a:off x="4116901" y="4947065"/>
              <a:ext cx="3557972" cy="5071920"/>
              <a:chOff x="4116901" y="4947065"/>
              <a:chExt cx="3557972" cy="5071920"/>
            </a:xfrm>
          </p:grpSpPr>
          <p:cxnSp>
            <p:nvCxnSpPr>
              <p:cNvPr id="699" name="Google Shape;47;g6ecfdb0823_0_3">
                <a:extLst>
                  <a:ext uri="{FF2B5EF4-FFF2-40B4-BE49-F238E27FC236}">
                    <a16:creationId xmlns:a16="http://schemas.microsoft.com/office/drawing/2014/main" id="{F72FF177-5077-0549-AAF3-B76AEBE58B60}"/>
                  </a:ext>
                </a:extLst>
              </p:cNvPr>
              <p:cNvCxnSpPr>
                <a:cxnSpLocks/>
                <a:stCxn id="740" idx="4"/>
                <a:endCxn id="746" idx="2"/>
              </p:cNvCxnSpPr>
              <p:nvPr/>
            </p:nvCxnSpPr>
            <p:spPr>
              <a:xfrm flipV="1">
                <a:off x="4565369" y="4947065"/>
                <a:ext cx="1018556" cy="1398428"/>
              </a:xfrm>
              <a:prstGeom prst="straightConnector1">
                <a:avLst/>
              </a:prstGeom>
              <a:noFill/>
              <a:ln w="38100" cap="flat" cmpd="sng">
                <a:solidFill>
                  <a:srgbClr val="002060"/>
                </a:solidFill>
                <a:prstDash val="solid"/>
                <a:round/>
                <a:headEnd type="none" w="sm" len="sm"/>
                <a:tailEnd type="triangle" w="med" len="med"/>
              </a:ln>
              <a:effectLst>
                <a:outerShdw blurRad="63500" sx="102000" sy="102000" algn="ctr" rotWithShape="0">
                  <a:prstClr val="black">
                    <a:alpha val="40000"/>
                  </a:prstClr>
                </a:outerShdw>
              </a:effectLst>
            </p:spPr>
          </p:cxnSp>
          <p:cxnSp>
            <p:nvCxnSpPr>
              <p:cNvPr id="700" name="Google Shape;50;g6ecfdb0823_0_3">
                <a:extLst>
                  <a:ext uri="{FF2B5EF4-FFF2-40B4-BE49-F238E27FC236}">
                    <a16:creationId xmlns:a16="http://schemas.microsoft.com/office/drawing/2014/main" id="{474D3FDE-7012-F642-B316-A936F1B82F9F}"/>
                  </a:ext>
                </a:extLst>
              </p:cNvPr>
              <p:cNvCxnSpPr>
                <a:cxnSpLocks/>
                <a:stCxn id="740" idx="4"/>
                <a:endCxn id="743" idx="2"/>
              </p:cNvCxnSpPr>
              <p:nvPr/>
            </p:nvCxnSpPr>
            <p:spPr>
              <a:xfrm>
                <a:off x="4565369" y="6345493"/>
                <a:ext cx="993724" cy="1582990"/>
              </a:xfrm>
              <a:prstGeom prst="straightConnector1">
                <a:avLst/>
              </a:prstGeom>
              <a:noFill/>
              <a:ln w="38100" cap="flat" cmpd="sng">
                <a:solidFill>
                  <a:srgbClr val="002060"/>
                </a:solidFill>
                <a:prstDash val="solid"/>
                <a:round/>
                <a:headEnd type="none" w="med" len="med"/>
                <a:tailEnd type="triangle" w="med" len="med"/>
              </a:ln>
              <a:effectLst>
                <a:outerShdw blurRad="63500" sx="102000" sy="102000" algn="ctr" rotWithShape="0">
                  <a:prstClr val="black">
                    <a:alpha val="40000"/>
                  </a:prstClr>
                </a:outerShdw>
              </a:effectLst>
            </p:spPr>
          </p:cxnSp>
          <p:sp>
            <p:nvSpPr>
              <p:cNvPr id="714" name="TextBox 713">
                <a:extLst>
                  <a:ext uri="{FF2B5EF4-FFF2-40B4-BE49-F238E27FC236}">
                    <a16:creationId xmlns:a16="http://schemas.microsoft.com/office/drawing/2014/main" id="{857D435E-4DF2-8D43-AC94-17B6F093A44C}"/>
                  </a:ext>
                </a:extLst>
              </p:cNvPr>
              <p:cNvSpPr txBox="1"/>
              <p:nvPr/>
            </p:nvSpPr>
            <p:spPr>
              <a:xfrm>
                <a:off x="4732967" y="9372655"/>
                <a:ext cx="2941906" cy="646330"/>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buClr>
                    <a:srgbClr val="000000"/>
                  </a:buClr>
                  <a:buFont typeface="Arial"/>
                  <a:buNone/>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Disjointly Split</a:t>
                </a:r>
                <a:endParaRPr lang="en-DE" sz="1500" kern="0" dirty="0">
                  <a:solidFill>
                    <a:srgbClr val="5E5E5E">
                      <a:lumMod val="50000"/>
                    </a:srgbClr>
                  </a:solidFill>
                  <a:latin typeface="Baskerville" panose="02020502070401020303" pitchFamily="18" charset="0"/>
                  <a:ea typeface="Baskerville" panose="02020502070401020303" pitchFamily="18" charset="0"/>
                  <a:cs typeface="Arial"/>
                  <a:sym typeface="Arial"/>
                </a:endParaRPr>
              </a:p>
            </p:txBody>
          </p:sp>
          <p:sp>
            <p:nvSpPr>
              <p:cNvPr id="715" name="Google Shape;85;g6ecfdb0823_0_3">
                <a:extLst>
                  <a:ext uri="{FF2B5EF4-FFF2-40B4-BE49-F238E27FC236}">
                    <a16:creationId xmlns:a16="http://schemas.microsoft.com/office/drawing/2014/main" id="{BA407603-ACB0-8144-A61F-6AE34FA531FD}"/>
                  </a:ext>
                </a:extLst>
              </p:cNvPr>
              <p:cNvSpPr/>
              <p:nvPr/>
            </p:nvSpPr>
            <p:spPr>
              <a:xfrm>
                <a:off x="4116901" y="9355670"/>
                <a:ext cx="521592" cy="529541"/>
              </a:xfrm>
              <a:prstGeom prst="ellipse">
                <a:avLst/>
              </a:prstGeom>
              <a:solidFill>
                <a:srgbClr val="FAE232">
                  <a:lumMod val="20000"/>
                  <a:lumOff val="80000"/>
                </a:srgbClr>
              </a:solidFill>
              <a:ln w="38100" cap="flat" cmpd="sng">
                <a:solidFill>
                  <a:srgbClr val="002060"/>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S</a:t>
                </a:r>
                <a:endParaRPr sz="1500" kern="0" dirty="0">
                  <a:solidFill>
                    <a:srgbClr val="5E5E5E">
                      <a:lumMod val="50000"/>
                    </a:srgbClr>
                  </a:solidFill>
                  <a:latin typeface="Baskerville" panose="02020502070401020303" pitchFamily="18" charset="0"/>
                  <a:ea typeface="Baskerville" panose="02020502070401020303" pitchFamily="18" charset="0"/>
                  <a:cs typeface="Caveat"/>
                  <a:sym typeface="Caveat"/>
                </a:endParaRPr>
              </a:p>
            </p:txBody>
          </p:sp>
          <p:sp>
            <p:nvSpPr>
              <p:cNvPr id="721" name="Google Shape;85;g6ecfdb0823_0_3">
                <a:extLst>
                  <a:ext uri="{FF2B5EF4-FFF2-40B4-BE49-F238E27FC236}">
                    <a16:creationId xmlns:a16="http://schemas.microsoft.com/office/drawing/2014/main" id="{33304904-8BDA-5845-8EED-23CD6F841CE5}"/>
                  </a:ext>
                </a:extLst>
              </p:cNvPr>
              <p:cNvSpPr/>
              <p:nvPr/>
            </p:nvSpPr>
            <p:spPr>
              <a:xfrm>
                <a:off x="4828574" y="6201506"/>
                <a:ext cx="521592" cy="529541"/>
              </a:xfrm>
              <a:prstGeom prst="ellipse">
                <a:avLst/>
              </a:prstGeom>
              <a:solidFill>
                <a:srgbClr val="FAE232">
                  <a:lumMod val="20000"/>
                  <a:lumOff val="80000"/>
                </a:srgbClr>
              </a:solidFill>
              <a:ln w="38100" cap="flat" cmpd="sng">
                <a:solidFill>
                  <a:srgbClr val="002060"/>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43298" tIns="43298" rIns="43298" bIns="43298" anchor="ctr" anchorCtr="0">
                <a:noAutofit/>
              </a:bodyPr>
              <a:lstStyle/>
              <a:p>
                <a:pPr algn="ctr">
                  <a:buClr>
                    <a:srgbClr val="000000"/>
                  </a:buClr>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Caveat"/>
                    <a:sym typeface="Caveat"/>
                  </a:rPr>
                  <a:t>S</a:t>
                </a:r>
                <a:endParaRPr sz="1500" kern="0" dirty="0">
                  <a:solidFill>
                    <a:srgbClr val="5E5E5E">
                      <a:lumMod val="50000"/>
                    </a:srgbClr>
                  </a:solidFill>
                  <a:latin typeface="Baskerville" panose="02020502070401020303" pitchFamily="18" charset="0"/>
                  <a:ea typeface="Baskerville" panose="02020502070401020303" pitchFamily="18" charset="0"/>
                  <a:cs typeface="Caveat"/>
                  <a:sym typeface="Caveat"/>
                </a:endParaRPr>
              </a:p>
            </p:txBody>
          </p:sp>
        </p:grpSp>
        <p:grpSp>
          <p:nvGrpSpPr>
            <p:cNvPr id="742" name="Group 741">
              <a:extLst>
                <a:ext uri="{FF2B5EF4-FFF2-40B4-BE49-F238E27FC236}">
                  <a16:creationId xmlns:a16="http://schemas.microsoft.com/office/drawing/2014/main" id="{FF69E8C2-D842-974B-9FA6-91B0B74253F4}"/>
                </a:ext>
              </a:extLst>
            </p:cNvPr>
            <p:cNvGrpSpPr/>
            <p:nvPr/>
          </p:nvGrpSpPr>
          <p:grpSpPr>
            <a:xfrm>
              <a:off x="5513000" y="7187998"/>
              <a:ext cx="2941905" cy="1480969"/>
              <a:chOff x="4055017" y="4022981"/>
              <a:chExt cx="3106000" cy="1267512"/>
            </a:xfrm>
          </p:grpSpPr>
          <p:sp>
            <p:nvSpPr>
              <p:cNvPr id="743" name="Can 742">
                <a:extLst>
                  <a:ext uri="{FF2B5EF4-FFF2-40B4-BE49-F238E27FC236}">
                    <a16:creationId xmlns:a16="http://schemas.microsoft.com/office/drawing/2014/main" id="{06B91ACC-833E-0948-8E5F-348CB0F543B3}"/>
                  </a:ext>
                </a:extLst>
              </p:cNvPr>
              <p:cNvSpPr/>
              <p:nvPr/>
            </p:nvSpPr>
            <p:spPr>
              <a:xfrm>
                <a:off x="4103680" y="4022981"/>
                <a:ext cx="3008674" cy="1267512"/>
              </a:xfrm>
              <a:prstGeom prst="can">
                <a:avLst/>
              </a:prstGeom>
              <a:solidFill>
                <a:srgbClr val="FF644E">
                  <a:lumMod val="20000"/>
                  <a:lumOff val="80000"/>
                </a:srgbClr>
              </a:solidFill>
              <a:ln w="3810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buSzPts val="3000"/>
                  <a:defRPr/>
                </a:pPr>
                <a:endParaRPr lang="ar-AE" sz="1500" i="1" kern="0" dirty="0">
                  <a:solidFill>
                    <a:srgbClr val="5E5E5E">
                      <a:lumMod val="50000"/>
                    </a:srgbClr>
                  </a:solidFill>
                  <a:latin typeface="Baskerville" panose="02020502070401020303" pitchFamily="18" charset="0"/>
                  <a:ea typeface="Baskerville" panose="02020502070401020303"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44" name="Rectangle 743">
                    <a:extLst>
                      <a:ext uri="{FF2B5EF4-FFF2-40B4-BE49-F238E27FC236}">
                        <a16:creationId xmlns:a16="http://schemas.microsoft.com/office/drawing/2014/main" id="{B9C89B3B-0FF4-194B-A7C2-79AD3B389F2C}"/>
                      </a:ext>
                    </a:extLst>
                  </p:cNvPr>
                  <p:cNvSpPr/>
                  <p:nvPr/>
                </p:nvSpPr>
                <p:spPr>
                  <a:xfrm>
                    <a:off x="4055017" y="4310124"/>
                    <a:ext cx="3106000" cy="978700"/>
                  </a:xfrm>
                  <a:prstGeom prst="rect">
                    <a:avLst/>
                  </a:prstGeom>
                  <a:ln w="38100">
                    <a:noFill/>
                  </a:ln>
                </p:spPr>
                <p:txBody>
                  <a:bodyPr wrap="square">
                    <a:spAutoFit/>
                  </a:bodyPr>
                  <a:lstStyle/>
                  <a:p>
                    <a:pPr algn="ctr">
                      <a:buClr>
                        <a:srgbClr val="000000"/>
                      </a:buClr>
                      <a:buSzPts val="3000"/>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Shadow Positive</a:t>
                    </a:r>
                  </a:p>
                  <a:p>
                    <a:pPr algn="ctr">
                      <a:buClr>
                        <a:srgbClr val="000000"/>
                      </a:buClr>
                      <a:buSzPts val="3000"/>
                      <a:defRPr/>
                    </a:pPr>
                    <a14:m>
                      <m:oMathPara xmlns:m="http://schemas.openxmlformats.org/officeDocument/2006/math">
                        <m:oMathParaPr>
                          <m:jc m:val="centerGroup"/>
                        </m:oMathParaPr>
                        <m:oMath xmlns:m="http://schemas.openxmlformats.org/officeDocument/2006/math">
                          <m:sSubSup>
                            <m:sSubSupPr>
                              <m:ctrlPr>
                                <a:rPr lang="ar-AE" sz="1500" i="1" kern="0" dirty="0">
                                  <a:solidFill>
                                    <a:srgbClr val="5E5E5E">
                                      <a:lumMod val="50000"/>
                                    </a:srgbClr>
                                  </a:solidFill>
                                  <a:latin typeface="Cambria Math" panose="02040503050406030204" pitchFamily="18" charset="0"/>
                                  <a:sym typeface="Arial"/>
                                </a:rPr>
                              </m:ctrlPr>
                            </m:sSubSupPr>
                            <m:e>
                              <m:r>
                                <a:rPr lang="ar-AE" sz="1500" i="1" kern="0" dirty="0">
                                  <a:solidFill>
                                    <a:srgbClr val="5E5E5E">
                                      <a:lumMod val="50000"/>
                                    </a:srgbClr>
                                  </a:solidFill>
                                  <a:latin typeface="Cambria Math" panose="02040503050406030204" pitchFamily="18" charset="0"/>
                                  <a:ea typeface="Cambria Math" panose="02040503050406030204" pitchFamily="18" charset="0"/>
                                  <a:sym typeface="Arial"/>
                                </a:rPr>
                                <m:t>𝒟</m:t>
                              </m:r>
                            </m:e>
                            <m:sub>
                              <m:r>
                                <a:rPr lang="ar-AE" sz="1500" i="1" kern="0" dirty="0">
                                  <a:solidFill>
                                    <a:srgbClr val="5E5E5E">
                                      <a:lumMod val="50000"/>
                                    </a:srgbClr>
                                  </a:solidFill>
                                  <a:latin typeface="Cambria Math" panose="02040503050406030204" pitchFamily="18" charset="0"/>
                                  <a:sym typeface="Arial"/>
                                </a:rPr>
                                <m:t>𝑝</m:t>
                              </m:r>
                            </m:sub>
                            <m:sup>
                              <m:r>
                                <a:rPr lang="ar-AE" sz="1500" i="1" kern="0" dirty="0">
                                  <a:solidFill>
                                    <a:srgbClr val="5E5E5E">
                                      <a:lumMod val="50000"/>
                                    </a:srgbClr>
                                  </a:solidFill>
                                  <a:latin typeface="Cambria Math" panose="02040503050406030204" pitchFamily="18" charset="0"/>
                                  <a:sym typeface="Arial"/>
                                </a:rPr>
                                <m:t>𝑠</m:t>
                              </m:r>
                            </m:sup>
                          </m:sSubSup>
                        </m:oMath>
                      </m:oMathPara>
                    </a14:m>
                    <a:endParaRPr lang="ar-AE" sz="1500" i="1" kern="0" dirty="0">
                      <a:solidFill>
                        <a:srgbClr val="5E5E5E">
                          <a:lumMod val="50000"/>
                        </a:srgbClr>
                      </a:solidFill>
                      <a:latin typeface="Baskerville" panose="02020502070401020303" pitchFamily="18" charset="0"/>
                      <a:ea typeface="Baskerville" panose="02020502070401020303" pitchFamily="18" charset="0"/>
                      <a:sym typeface="Arial"/>
                    </a:endParaRPr>
                  </a:p>
                </p:txBody>
              </p:sp>
            </mc:Choice>
            <mc:Fallback xmlns="">
              <p:sp>
                <p:nvSpPr>
                  <p:cNvPr id="744" name="Rectangle 743">
                    <a:extLst>
                      <a:ext uri="{FF2B5EF4-FFF2-40B4-BE49-F238E27FC236}">
                        <a16:creationId xmlns:a16="http://schemas.microsoft.com/office/drawing/2014/main" id="{B9C89B3B-0FF4-194B-A7C2-79AD3B389F2C}"/>
                      </a:ext>
                    </a:extLst>
                  </p:cNvPr>
                  <p:cNvSpPr>
                    <a:spLocks noRot="1" noChangeAspect="1" noMove="1" noResize="1" noEditPoints="1" noAdjustHandles="1" noChangeArrowheads="1" noChangeShapeType="1" noTextEdit="1"/>
                  </p:cNvSpPr>
                  <p:nvPr/>
                </p:nvSpPr>
                <p:spPr>
                  <a:xfrm>
                    <a:off x="4055017" y="4310124"/>
                    <a:ext cx="3106000" cy="978700"/>
                  </a:xfrm>
                  <a:prstGeom prst="rect">
                    <a:avLst/>
                  </a:prstGeom>
                  <a:blipFill>
                    <a:blip r:embed="rId11"/>
                    <a:stretch>
                      <a:fillRect t="-2174" r="-855" b="-6522"/>
                    </a:stretch>
                  </a:blipFill>
                  <a:ln w="38100">
                    <a:noFill/>
                  </a:ln>
                </p:spPr>
                <p:txBody>
                  <a:bodyPr/>
                  <a:lstStyle/>
                  <a:p>
                    <a:r>
                      <a:rPr lang="en-DE">
                        <a:noFill/>
                      </a:rPr>
                      <a:t> </a:t>
                    </a:r>
                  </a:p>
                </p:txBody>
              </p:sp>
            </mc:Fallback>
          </mc:AlternateContent>
        </p:grpSp>
        <p:grpSp>
          <p:nvGrpSpPr>
            <p:cNvPr id="745" name="Group 744">
              <a:extLst>
                <a:ext uri="{FF2B5EF4-FFF2-40B4-BE49-F238E27FC236}">
                  <a16:creationId xmlns:a16="http://schemas.microsoft.com/office/drawing/2014/main" id="{1EBACA70-4565-6E4D-93DB-0CCE0AF4B60D}"/>
                </a:ext>
              </a:extLst>
            </p:cNvPr>
            <p:cNvGrpSpPr/>
            <p:nvPr/>
          </p:nvGrpSpPr>
          <p:grpSpPr>
            <a:xfrm>
              <a:off x="5387590" y="4243796"/>
              <a:ext cx="3242390" cy="1482270"/>
              <a:chOff x="3922604" y="901131"/>
              <a:chExt cx="3423245" cy="1335759"/>
            </a:xfrm>
          </p:grpSpPr>
          <p:sp>
            <p:nvSpPr>
              <p:cNvPr id="746" name="Can 745">
                <a:extLst>
                  <a:ext uri="{FF2B5EF4-FFF2-40B4-BE49-F238E27FC236}">
                    <a16:creationId xmlns:a16="http://schemas.microsoft.com/office/drawing/2014/main" id="{483562DF-C6A4-6048-B3D2-FD6892E35532}"/>
                  </a:ext>
                </a:extLst>
              </p:cNvPr>
              <p:cNvSpPr/>
              <p:nvPr/>
            </p:nvSpPr>
            <p:spPr>
              <a:xfrm>
                <a:off x="4129889" y="901131"/>
                <a:ext cx="3008674" cy="1267512"/>
              </a:xfrm>
              <a:prstGeom prst="can">
                <a:avLst/>
              </a:prstGeom>
              <a:solidFill>
                <a:srgbClr val="00A2FF">
                  <a:lumMod val="20000"/>
                  <a:lumOff val="80000"/>
                </a:srgbClr>
              </a:solidFill>
              <a:ln w="3810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buSzPts val="3000"/>
                  <a:defRPr/>
                </a:pPr>
                <a:endParaRPr lang="ar-AE" sz="1500" kern="0" dirty="0">
                  <a:solidFill>
                    <a:srgbClr val="5E5E5E">
                      <a:lumMod val="50000"/>
                    </a:srgbClr>
                  </a:solidFill>
                  <a:latin typeface="Baskerville" panose="02020502070401020303" pitchFamily="18" charset="0"/>
                  <a:ea typeface="Baskerville" panose="02020502070401020303"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47" name="Rectangle 746">
                    <a:extLst>
                      <a:ext uri="{FF2B5EF4-FFF2-40B4-BE49-F238E27FC236}">
                        <a16:creationId xmlns:a16="http://schemas.microsoft.com/office/drawing/2014/main" id="{3416A81A-582A-494D-8516-E7EEFF5B490A}"/>
                      </a:ext>
                    </a:extLst>
                  </p:cNvPr>
                  <p:cNvSpPr/>
                  <p:nvPr/>
                </p:nvSpPr>
                <p:spPr>
                  <a:xfrm>
                    <a:off x="3922604" y="1238411"/>
                    <a:ext cx="3423245" cy="998479"/>
                  </a:xfrm>
                  <a:prstGeom prst="rect">
                    <a:avLst/>
                  </a:prstGeom>
                  <a:ln w="38100">
                    <a:noFill/>
                  </a:ln>
                </p:spPr>
                <p:txBody>
                  <a:bodyPr wrap="square">
                    <a:spAutoFit/>
                  </a:bodyPr>
                  <a:lstStyle/>
                  <a:p>
                    <a:pPr algn="ctr">
                      <a:buClr>
                        <a:srgbClr val="000000"/>
                      </a:buClr>
                      <a:buSzPts val="3000"/>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Shadow Negative</a:t>
                    </a:r>
                  </a:p>
                  <a:p>
                    <a:pPr algn="ctr">
                      <a:buClr>
                        <a:srgbClr val="000000"/>
                      </a:buClr>
                      <a:buSzPts val="3000"/>
                      <a:defRPr/>
                    </a:pPr>
                    <a14:m>
                      <m:oMathPara xmlns:m="http://schemas.openxmlformats.org/officeDocument/2006/math">
                        <m:oMathParaPr>
                          <m:jc m:val="centerGroup"/>
                        </m:oMathParaPr>
                        <m:oMath xmlns:m="http://schemas.openxmlformats.org/officeDocument/2006/math">
                          <m:sSubSup>
                            <m:sSubSupPr>
                              <m:ctrlPr>
                                <a:rPr lang="ar-AE" sz="1500" i="1" kern="0" dirty="0">
                                  <a:solidFill>
                                    <a:srgbClr val="5E5E5E">
                                      <a:lumMod val="50000"/>
                                    </a:srgbClr>
                                  </a:solidFill>
                                  <a:latin typeface="Cambria Math" panose="02040503050406030204" pitchFamily="18" charset="0"/>
                                  <a:sym typeface="Arial"/>
                                </a:rPr>
                              </m:ctrlPr>
                            </m:sSubSupPr>
                            <m:e>
                              <m:r>
                                <a:rPr lang="ar-AE" sz="1500" kern="0" dirty="0">
                                  <a:solidFill>
                                    <a:srgbClr val="5E5E5E">
                                      <a:lumMod val="50000"/>
                                    </a:srgbClr>
                                  </a:solidFill>
                                  <a:latin typeface="Cambria Math" panose="02040503050406030204" pitchFamily="18" charset="0"/>
                                  <a:ea typeface="Cambria Math" panose="02040503050406030204" pitchFamily="18" charset="0"/>
                                  <a:sym typeface="Arial"/>
                                </a:rPr>
                                <m:t>𝒟</m:t>
                              </m:r>
                            </m:e>
                            <m:sub>
                              <m:r>
                                <m:rPr>
                                  <m:sty m:val="p"/>
                                </m:rPr>
                                <a:rPr lang="ar-AE" sz="1500" kern="0" dirty="0">
                                  <a:solidFill>
                                    <a:srgbClr val="5E5E5E">
                                      <a:lumMod val="50000"/>
                                    </a:srgbClr>
                                  </a:solidFill>
                                  <a:latin typeface="Cambria Math" panose="02040503050406030204" pitchFamily="18" charset="0"/>
                                  <a:sym typeface="Arial"/>
                                </a:rPr>
                                <m:t>n</m:t>
                              </m:r>
                            </m:sub>
                            <m:sup>
                              <m:r>
                                <m:rPr>
                                  <m:sty m:val="p"/>
                                </m:rPr>
                                <a:rPr lang="ar-AE" sz="1500" kern="0" dirty="0">
                                  <a:solidFill>
                                    <a:srgbClr val="5E5E5E">
                                      <a:lumMod val="50000"/>
                                    </a:srgbClr>
                                  </a:solidFill>
                                  <a:latin typeface="Cambria Math" panose="02040503050406030204" pitchFamily="18" charset="0"/>
                                  <a:sym typeface="Arial"/>
                                </a:rPr>
                                <m:t>s</m:t>
                              </m:r>
                            </m:sup>
                          </m:sSubSup>
                        </m:oMath>
                      </m:oMathPara>
                    </a14:m>
                    <a:endParaRPr lang="ar-AE" sz="1500" kern="0" dirty="0">
                      <a:solidFill>
                        <a:srgbClr val="5E5E5E">
                          <a:lumMod val="50000"/>
                        </a:srgbClr>
                      </a:solidFill>
                      <a:latin typeface="Baskerville" panose="02020502070401020303" pitchFamily="18" charset="0"/>
                      <a:ea typeface="Baskerville" panose="02020502070401020303" pitchFamily="18" charset="0"/>
                      <a:sym typeface="Arial"/>
                    </a:endParaRPr>
                  </a:p>
                </p:txBody>
              </p:sp>
            </mc:Choice>
            <mc:Fallback xmlns="">
              <p:sp>
                <p:nvSpPr>
                  <p:cNvPr id="747" name="Rectangle 746">
                    <a:extLst>
                      <a:ext uri="{FF2B5EF4-FFF2-40B4-BE49-F238E27FC236}">
                        <a16:creationId xmlns:a16="http://schemas.microsoft.com/office/drawing/2014/main" id="{3416A81A-582A-494D-8516-E7EEFF5B490A}"/>
                      </a:ext>
                    </a:extLst>
                  </p:cNvPr>
                  <p:cNvSpPr>
                    <a:spLocks noRot="1" noChangeAspect="1" noMove="1" noResize="1" noEditPoints="1" noAdjustHandles="1" noChangeArrowheads="1" noChangeShapeType="1" noTextEdit="1"/>
                  </p:cNvSpPr>
                  <p:nvPr/>
                </p:nvSpPr>
                <p:spPr>
                  <a:xfrm>
                    <a:off x="3922604" y="1238411"/>
                    <a:ext cx="3423245" cy="998479"/>
                  </a:xfrm>
                  <a:prstGeom prst="rect">
                    <a:avLst/>
                  </a:prstGeom>
                  <a:blipFill>
                    <a:blip r:embed="rId12"/>
                    <a:stretch>
                      <a:fillRect t="-4545" b="-11364"/>
                    </a:stretch>
                  </a:blipFill>
                  <a:ln w="38100">
                    <a:noFill/>
                  </a:ln>
                </p:spPr>
                <p:txBody>
                  <a:bodyPr/>
                  <a:lstStyle/>
                  <a:p>
                    <a:r>
                      <a:rPr lang="en-DE">
                        <a:noFill/>
                      </a:rPr>
                      <a:t> </a:t>
                    </a:r>
                  </a:p>
                </p:txBody>
              </p:sp>
            </mc:Fallback>
          </mc:AlternateContent>
        </p:grpSp>
      </p:grpSp>
    </p:spTree>
    <p:extLst>
      <p:ext uri="{BB962C8B-B14F-4D97-AF65-F5344CB8AC3E}">
        <p14:creationId xmlns:p14="http://schemas.microsoft.com/office/powerpoint/2010/main" val="276892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heckerboard(across)">
                                      <p:cBhvr>
                                        <p:cTn id="35" dur="500"/>
                                        <p:tgtEl>
                                          <p:spTgt spid="22"/>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par>
                                <p:cTn id="44" presetID="22" presetClass="entr" presetSubtype="8"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695"/>
                                        </p:tgtEl>
                                        <p:attrNameLst>
                                          <p:attrName>style.visibility</p:attrName>
                                        </p:attrNameLst>
                                      </p:cBhvr>
                                      <p:to>
                                        <p:strVal val="visible"/>
                                      </p:to>
                                    </p:set>
                                    <p:animEffect transition="in" filter="wipe(left)">
                                      <p:cBhvr>
                                        <p:cTn id="50" dur="500"/>
                                        <p:tgtEl>
                                          <p:spTgt spid="695"/>
                                        </p:tgtEl>
                                      </p:cBhvr>
                                    </p:animEffect>
                                  </p:childTnLst>
                                </p:cTn>
                              </p:par>
                            </p:childTnLst>
                          </p:cTn>
                        </p:par>
                        <p:par>
                          <p:cTn id="51" fill="hold">
                            <p:stCondLst>
                              <p:cond delay="2000"/>
                            </p:stCondLst>
                            <p:childTnLst>
                              <p:par>
                                <p:cTn id="52" presetID="1" presetClass="entr" presetSubtype="0" fill="hold" grpId="0" nodeType="afterEffect">
                                  <p:stCondLst>
                                    <p:cond delay="0"/>
                                  </p:stCondLst>
                                  <p:childTnLst>
                                    <p:set>
                                      <p:cBhvr>
                                        <p:cTn id="53" dur="1" fill="hold">
                                          <p:stCondLst>
                                            <p:cond delay="0"/>
                                          </p:stCondLst>
                                        </p:cTn>
                                        <p:tgtEl>
                                          <p:spTgt spid="70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0.00039 0.21968 L -0.00143 0.00892 " pathEditMode="relative" rAng="0" ptsTypes="AA">
                                      <p:cBhvr>
                                        <p:cTn id="57" dur="2000" fill="hold"/>
                                        <p:tgtEl>
                                          <p:spTgt spid="23"/>
                                        </p:tgtEl>
                                        <p:attrNameLst>
                                          <p:attrName>ppt_x</p:attrName>
                                          <p:attrName>ppt_y</p:attrName>
                                        </p:attrNameLst>
                                      </p:cBhvr>
                                      <p:rCtr x="-52" y="-10544"/>
                                    </p:animMotion>
                                  </p:childTnLst>
                                </p:cTn>
                              </p:par>
                              <p:par>
                                <p:cTn id="58" presetID="1"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par>
                          <p:cTn id="60" fill="hold">
                            <p:stCondLst>
                              <p:cond delay="2000"/>
                            </p:stCondLst>
                            <p:childTnLst>
                              <p:par>
                                <p:cTn id="61" presetID="22" presetClass="entr" presetSubtype="8"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childTnLst>
                          </p:cTn>
                        </p:par>
                        <p:par>
                          <p:cTn id="64" fill="hold">
                            <p:stCondLst>
                              <p:cond delay="2500"/>
                            </p:stCondLst>
                            <p:childTnLst>
                              <p:par>
                                <p:cTn id="65" presetID="22" presetClass="entr" presetSubtype="8"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par>
                          <p:cTn id="68" fill="hold">
                            <p:stCondLst>
                              <p:cond delay="3000"/>
                            </p:stCondLst>
                            <p:childTnLst>
                              <p:par>
                                <p:cTn id="69" presetID="22" presetClass="entr" presetSubtype="8" fill="hold" nodeType="afterEffect">
                                  <p:stCondLst>
                                    <p:cond delay="0"/>
                                  </p:stCondLst>
                                  <p:childTnLst>
                                    <p:set>
                                      <p:cBhvr>
                                        <p:cTn id="70" dur="1" fill="hold">
                                          <p:stCondLst>
                                            <p:cond delay="0"/>
                                          </p:stCondLst>
                                        </p:cTn>
                                        <p:tgtEl>
                                          <p:spTgt spid="694"/>
                                        </p:tgtEl>
                                        <p:attrNameLst>
                                          <p:attrName>style.visibility</p:attrName>
                                        </p:attrNameLst>
                                      </p:cBhvr>
                                      <p:to>
                                        <p:strVal val="visible"/>
                                      </p:to>
                                    </p:set>
                                    <p:animEffect transition="in" filter="wipe(left)">
                                      <p:cBhvr>
                                        <p:cTn id="71" dur="500"/>
                                        <p:tgtEl>
                                          <p:spTgt spid="694"/>
                                        </p:tgtEl>
                                      </p:cBhvr>
                                    </p:animEffect>
                                  </p:childTnLst>
                                </p:cTn>
                              </p:par>
                            </p:childTnLst>
                          </p:cTn>
                        </p:par>
                        <p:par>
                          <p:cTn id="72" fill="hold">
                            <p:stCondLst>
                              <p:cond delay="3500"/>
                            </p:stCondLst>
                            <p:childTnLst>
                              <p:par>
                                <p:cTn id="73" presetID="1" presetClass="entr" presetSubtype="0" fill="hold" grpId="0" nodeType="afterEffect">
                                  <p:stCondLst>
                                    <p:cond delay="0"/>
                                  </p:stCondLst>
                                  <p:childTnLst>
                                    <p:set>
                                      <p:cBhvr>
                                        <p:cTn id="74" dur="1" fill="hold">
                                          <p:stCondLst>
                                            <p:cond delay="0"/>
                                          </p:stCondLst>
                                        </p:cTn>
                                        <p:tgtEl>
                                          <p:spTgt spid="70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par>
                          <p:cTn id="79" fill="hold">
                            <p:stCondLst>
                              <p:cond delay="0"/>
                            </p:stCondLst>
                            <p:childTnLst>
                              <p:par>
                                <p:cTn id="80" presetID="22" presetClass="entr" presetSubtype="8"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left)">
                                      <p:cBhvr>
                                        <p:cTn id="8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708" grpId="0"/>
      <p:bldP spid="709" grpId="0"/>
      <p:bldP spid="703" grpId="0" animBg="1"/>
      <p:bldP spid="704" grpId="0" animBg="1"/>
      <p:bldP spid="734" grpId="0" animBg="1"/>
      <p:bldP spid="735" grpId="0" animBg="1"/>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F487BFA-FBBA-A345-B5F3-3B1852EE92A8}"/>
              </a:ext>
            </a:extLst>
          </p:cNvPr>
          <p:cNvSpPr/>
          <p:nvPr/>
        </p:nvSpPr>
        <p:spPr>
          <a:xfrm>
            <a:off x="6910653" y="2762338"/>
            <a:ext cx="1921134" cy="2183310"/>
          </a:xfrm>
          <a:prstGeom prst="rect">
            <a:avLst/>
          </a:prstGeom>
          <a:solidFill>
            <a:schemeClr val="bg1">
              <a:lumMod val="95000"/>
            </a:schemeClr>
          </a:solidFill>
          <a:ln w="12700" cap="rnd">
            <a:solidFill>
              <a:schemeClr val="bg1">
                <a:lumMod val="95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N" sz="1200" dirty="0">
              <a:latin typeface="Arial" panose="020B0604020202020204" pitchFamily="34" charset="0"/>
              <a:cs typeface="Arial" panose="020B0604020202020204" pitchFamily="34" charset="0"/>
            </a:endParaRPr>
          </a:p>
        </p:txBody>
      </p:sp>
      <mc:AlternateContent xmlns:mc="http://schemas.openxmlformats.org/markup-compatibility/2006" xmlns:cx1="http://schemas.microsoft.com/office/drawing/2015/9/8/chartex">
        <mc:Choice Requires="cx1">
          <p:graphicFrame>
            <p:nvGraphicFramePr>
              <p:cNvPr id="69" name="Chart 68">
                <a:extLst>
                  <a:ext uri="{FF2B5EF4-FFF2-40B4-BE49-F238E27FC236}">
                    <a16:creationId xmlns:a16="http://schemas.microsoft.com/office/drawing/2014/main" id="{219F0C7A-ADDE-4041-95AE-80B923D5319F}"/>
                  </a:ext>
                </a:extLst>
              </p:cNvPr>
              <p:cNvGraphicFramePr/>
              <p:nvPr>
                <p:extLst>
                  <p:ext uri="{D42A27DB-BD31-4B8C-83A1-F6EECF244321}">
                    <p14:modId xmlns:p14="http://schemas.microsoft.com/office/powerpoint/2010/main" val="1995805517"/>
                  </p:ext>
                </p:extLst>
              </p:nvPr>
            </p:nvGraphicFramePr>
            <p:xfrm>
              <a:off x="7166772" y="3616524"/>
              <a:ext cx="1039712" cy="50478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9" name="Chart 68">
                <a:extLst>
                  <a:ext uri="{FF2B5EF4-FFF2-40B4-BE49-F238E27FC236}">
                    <a16:creationId xmlns:a16="http://schemas.microsoft.com/office/drawing/2014/main" id="{219F0C7A-ADDE-4041-95AE-80B923D5319F}"/>
                  </a:ext>
                </a:extLst>
              </p:cNvPr>
              <p:cNvPicPr>
                <a:picLocks noGrp="1" noRot="1" noChangeAspect="1" noMove="1" noResize="1" noEditPoints="1" noAdjustHandles="1" noChangeArrowheads="1" noChangeShapeType="1"/>
              </p:cNvPicPr>
              <p:nvPr/>
            </p:nvPicPr>
            <p:blipFill>
              <a:blip r:embed="rId4"/>
              <a:stretch>
                <a:fillRect/>
              </a:stretch>
            </p:blipFill>
            <p:spPr>
              <a:xfrm>
                <a:off x="7166772" y="3616524"/>
                <a:ext cx="1039712" cy="504786"/>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73" name="Chart 72">
                <a:extLst>
                  <a:ext uri="{FF2B5EF4-FFF2-40B4-BE49-F238E27FC236}">
                    <a16:creationId xmlns:a16="http://schemas.microsoft.com/office/drawing/2014/main" id="{3DF708CE-215A-7A41-9E5C-1C812BDA27DD}"/>
                  </a:ext>
                </a:extLst>
              </p:cNvPr>
              <p:cNvGraphicFramePr/>
              <p:nvPr>
                <p:extLst>
                  <p:ext uri="{D42A27DB-BD31-4B8C-83A1-F6EECF244321}">
                    <p14:modId xmlns:p14="http://schemas.microsoft.com/office/powerpoint/2010/main" val="2493782314"/>
                  </p:ext>
                </p:extLst>
              </p:nvPr>
            </p:nvGraphicFramePr>
            <p:xfrm>
              <a:off x="7166772" y="3694505"/>
              <a:ext cx="1039712" cy="450506"/>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73" name="Chart 72">
                <a:extLst>
                  <a:ext uri="{FF2B5EF4-FFF2-40B4-BE49-F238E27FC236}">
                    <a16:creationId xmlns:a16="http://schemas.microsoft.com/office/drawing/2014/main" id="{3DF708CE-215A-7A41-9E5C-1C812BDA27DD}"/>
                  </a:ext>
                </a:extLst>
              </p:cNvPr>
              <p:cNvPicPr>
                <a:picLocks noGrp="1" noRot="1" noChangeAspect="1" noMove="1" noResize="1" noEditPoints="1" noAdjustHandles="1" noChangeArrowheads="1" noChangeShapeType="1"/>
              </p:cNvPicPr>
              <p:nvPr/>
            </p:nvPicPr>
            <p:blipFill>
              <a:blip r:embed="rId6"/>
              <a:stretch>
                <a:fillRect/>
              </a:stretch>
            </p:blipFill>
            <p:spPr>
              <a:xfrm>
                <a:off x="7166772" y="3694505"/>
                <a:ext cx="1039712" cy="450506"/>
              </a:xfrm>
              <a:prstGeom prst="rect">
                <a:avLst/>
              </a:prstGeom>
            </p:spPr>
          </p:pic>
        </mc:Fallback>
      </mc:AlternateContent>
      <p:sp>
        <p:nvSpPr>
          <p:cNvPr id="4" name="Title 3">
            <a:extLst>
              <a:ext uri="{FF2B5EF4-FFF2-40B4-BE49-F238E27FC236}">
                <a16:creationId xmlns:a16="http://schemas.microsoft.com/office/drawing/2014/main" id="{AAAE0769-240F-E942-859E-B53A1EB5D3AF}"/>
              </a:ext>
            </a:extLst>
          </p:cNvPr>
          <p:cNvSpPr>
            <a:spLocks noGrp="1"/>
          </p:cNvSpPr>
          <p:nvPr>
            <p:ph type="title"/>
          </p:nvPr>
        </p:nvSpPr>
        <p:spPr/>
        <p:txBody>
          <a:bodyPr/>
          <a:lstStyle/>
          <a:p>
            <a:pPr algn="ctr"/>
            <a:r>
              <a:rPr lang="en-US" altLang="zh-CN" dirty="0"/>
              <a:t>Experimental</a:t>
            </a:r>
            <a:r>
              <a:rPr lang="zh-CN" altLang="en-US" dirty="0"/>
              <a:t> </a:t>
            </a:r>
            <a:r>
              <a:rPr lang="en-US" altLang="zh-CN" dirty="0"/>
              <a:t>Setup</a:t>
            </a:r>
            <a:endParaRPr lang="en-DE" dirty="0"/>
          </a:p>
        </p:txBody>
      </p:sp>
      <p:sp>
        <p:nvSpPr>
          <p:cNvPr id="5" name="Content Placeholder 4">
            <a:extLst>
              <a:ext uri="{FF2B5EF4-FFF2-40B4-BE49-F238E27FC236}">
                <a16:creationId xmlns:a16="http://schemas.microsoft.com/office/drawing/2014/main" id="{54342E3D-4B7C-824B-9482-4D1B589083C8}"/>
              </a:ext>
            </a:extLst>
          </p:cNvPr>
          <p:cNvSpPr>
            <a:spLocks noGrp="1"/>
          </p:cNvSpPr>
          <p:nvPr>
            <p:ph idx="1"/>
          </p:nvPr>
        </p:nvSpPr>
        <p:spPr>
          <a:xfrm>
            <a:off x="838200" y="1297356"/>
            <a:ext cx="10515600" cy="593389"/>
          </a:xfrm>
        </p:spPr>
        <p:txBody>
          <a:bodyPr>
            <a:normAutofit/>
          </a:bodyPr>
          <a:lstStyle/>
          <a:p>
            <a:pPr>
              <a:buFont typeface="Wingdings" pitchFamily="2" charset="2"/>
              <a:buChar char="q"/>
            </a:pPr>
            <a:r>
              <a:rPr lang="zh-CN" altLang="en-US" sz="2400" b="1" dirty="0">
                <a:solidFill>
                  <a:prstClr val="black"/>
                </a:solidFill>
                <a:latin typeface="Arial" panose="020B0604020202020204" pitchFamily="34" charset="0"/>
                <a:cs typeface="Arial" panose="020B0604020202020204" pitchFamily="34" charset="0"/>
              </a:rPr>
              <a:t> </a:t>
            </a:r>
            <a:r>
              <a:rPr lang="en-DE" sz="2400" b="1" dirty="0">
                <a:solidFill>
                  <a:prstClr val="black"/>
                </a:solidFill>
                <a:latin typeface="Arial" panose="020B0604020202020204" pitchFamily="34" charset="0"/>
                <a:cs typeface="Arial" panose="020B0604020202020204" pitchFamily="34" charset="0"/>
              </a:rPr>
              <a:t>Baseline</a:t>
            </a:r>
            <a:r>
              <a:rPr lang="zh-CN" altLang="en-US" sz="2400"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membership</a:t>
            </a:r>
            <a:r>
              <a:rPr lang="zh-CN" altLang="en-US" sz="2400"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inference</a:t>
            </a:r>
            <a:r>
              <a:rPr lang="zh-CN" altLang="en-US" sz="2400"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attack</a:t>
            </a:r>
            <a:endParaRPr lang="en-DE" sz="2400" dirty="0">
              <a:solidFill>
                <a:prstClr val="black"/>
              </a:solidFill>
              <a:latin typeface="Arial" panose="020B0604020202020204" pitchFamily="34" charset="0"/>
              <a:cs typeface="Arial" panose="020B0604020202020204" pitchFamily="34" charset="0"/>
            </a:endParaRPr>
          </a:p>
          <a:p>
            <a:pPr lvl="1">
              <a:buFont typeface="Wingdings" pitchFamily="2" charset="2"/>
              <a:buChar char="q"/>
            </a:pPr>
            <a:endParaRPr lang="en-DE" dirty="0">
              <a:solidFill>
                <a:prstClr val="black"/>
              </a:solidFill>
              <a:latin typeface="Arial" panose="020B0604020202020204" pitchFamily="34" charset="0"/>
              <a:cs typeface="Arial" panose="020B0604020202020204" pitchFamily="34" charset="0"/>
            </a:endParaRPr>
          </a:p>
          <a:p>
            <a:pPr lvl="1">
              <a:buFont typeface="Wingdings" pitchFamily="2" charset="2"/>
              <a:buChar char="q"/>
            </a:pPr>
            <a:endParaRPr lang="en-DE" dirty="0">
              <a:solidFill>
                <a:prstClr val="black"/>
              </a:solidFill>
              <a:latin typeface="Arial" panose="020B0604020202020204" pitchFamily="34" charset="0"/>
              <a:cs typeface="Arial" panose="020B0604020202020204" pitchFamily="34" charset="0"/>
            </a:endParaRPr>
          </a:p>
          <a:p>
            <a:pPr lvl="1">
              <a:buFont typeface="Wingdings" pitchFamily="2" charset="2"/>
              <a:buChar char="q"/>
            </a:pPr>
            <a:endParaRPr lang="en-DE" dirty="0">
              <a:solidFill>
                <a:prstClr val="black"/>
              </a:solidFill>
              <a:latin typeface="Arial" panose="020B0604020202020204" pitchFamily="34" charset="0"/>
              <a:cs typeface="Arial" panose="020B0604020202020204" pitchFamily="34" charset="0"/>
            </a:endParaRPr>
          </a:p>
          <a:p>
            <a:pPr lvl="1">
              <a:buFont typeface="Wingdings" pitchFamily="2" charset="2"/>
              <a:buChar char="q"/>
            </a:pPr>
            <a:endParaRPr lang="en-DE" dirty="0">
              <a:solidFill>
                <a:prstClr val="black"/>
              </a:solidFill>
              <a:latin typeface="Arial" panose="020B0604020202020204" pitchFamily="34" charset="0"/>
              <a:cs typeface="Arial" panose="020B0604020202020204" pitchFamily="34" charset="0"/>
            </a:endParaRPr>
          </a:p>
          <a:p>
            <a:pPr lvl="1">
              <a:buFont typeface="Wingdings" pitchFamily="2" charset="2"/>
              <a:buChar char="q"/>
            </a:pPr>
            <a:endParaRPr lang="en-DE" dirty="0">
              <a:solidFill>
                <a:prstClr val="black"/>
              </a:solidFill>
              <a:latin typeface="Arial" panose="020B0604020202020204" pitchFamily="34" charset="0"/>
              <a:cs typeface="Arial" panose="020B0604020202020204" pitchFamily="34" charset="0"/>
            </a:endParaRPr>
          </a:p>
          <a:p>
            <a:pPr lvl="1">
              <a:buFont typeface="Wingdings" pitchFamily="2" charset="2"/>
              <a:buChar char="q"/>
            </a:pPr>
            <a:endParaRPr lang="en-DE" dirty="0">
              <a:latin typeface="Arial" panose="020B0604020202020204" pitchFamily="34" charset="0"/>
              <a:cs typeface="Arial" panose="020B0604020202020204" pitchFamily="34" charset="0"/>
            </a:endParaRPr>
          </a:p>
          <a:p>
            <a:pPr lvl="1">
              <a:buFont typeface="Wingdings" pitchFamily="2" charset="2"/>
              <a:buChar char="q"/>
            </a:pPr>
            <a:endParaRPr lang="en-DE" dirty="0">
              <a:solidFill>
                <a:prstClr val="black"/>
              </a:solidFill>
              <a:latin typeface="Arial" panose="020B0604020202020204" pitchFamily="34" charset="0"/>
              <a:cs typeface="Arial" panose="020B0604020202020204" pitchFamily="34" charset="0"/>
            </a:endParaRPr>
          </a:p>
          <a:p>
            <a:pPr>
              <a:buFont typeface="Wingdings" pitchFamily="2" charset="2"/>
              <a:buChar char="q"/>
            </a:pPr>
            <a:endParaRPr lang="en-DE"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3E087C16-F23F-C747-A535-C24D4596529F}"/>
              </a:ext>
            </a:extLst>
          </p:cNvPr>
          <p:cNvSpPr>
            <a:spLocks noGrp="1"/>
          </p:cNvSpPr>
          <p:nvPr>
            <p:ph type="sldNum" sz="quarter" idx="12"/>
          </p:nvPr>
        </p:nvSpPr>
        <p:spPr/>
        <p:txBody>
          <a:bodyPr/>
          <a:lstStyle/>
          <a:p>
            <a:fld id="{F2808A62-48F8-4E48-A5E9-49DFBF34D271}" type="slidenum">
              <a:rPr lang="en-US" smtClean="0"/>
              <a:pPr/>
              <a:t>49</a:t>
            </a:fld>
            <a:endParaRPr lang="en-US" sz="1600">
              <a:solidFill>
                <a:srgbClr val="888888"/>
              </a:solidFill>
              <a:latin typeface="Calibri"/>
              <a:ea typeface="Calibri"/>
              <a:cs typeface="Calibri"/>
              <a:sym typeface="Calibri"/>
            </a:endParaRPr>
          </a:p>
        </p:txBody>
      </p:sp>
      <p:sp>
        <p:nvSpPr>
          <p:cNvPr id="47" name="Rectangle 46">
            <a:extLst>
              <a:ext uri="{FF2B5EF4-FFF2-40B4-BE49-F238E27FC236}">
                <a16:creationId xmlns:a16="http://schemas.microsoft.com/office/drawing/2014/main" id="{3EBDDF49-1C58-C142-891A-FAE9B80ADB6A}"/>
              </a:ext>
            </a:extLst>
          </p:cNvPr>
          <p:cNvSpPr/>
          <p:nvPr/>
        </p:nvSpPr>
        <p:spPr>
          <a:xfrm>
            <a:off x="2487136" y="5222588"/>
            <a:ext cx="2569934" cy="369332"/>
          </a:xfrm>
          <a:prstGeom prst="rect">
            <a:avLst/>
          </a:prstGeom>
        </p:spPr>
        <p:txBody>
          <a:bodyPr wrap="none">
            <a:spAutoFit/>
          </a:bodyPr>
          <a:lstStyle/>
          <a:p>
            <a:pPr algn="ctr"/>
            <a:r>
              <a:rPr lang="en-GB" dirty="0">
                <a:latin typeface="Arial" panose="020B0604020202020204" pitchFamily="34" charset="0"/>
                <a:ea typeface="Baskerville" panose="02020502070401020303" pitchFamily="18" charset="0"/>
                <a:cs typeface="Arial" panose="020B0604020202020204" pitchFamily="34" charset="0"/>
              </a:rPr>
              <a:t>1. Posterior Generation</a:t>
            </a:r>
            <a:endParaRPr lang="en-DE" dirty="0">
              <a:latin typeface="Arial" panose="020B0604020202020204" pitchFamily="34" charset="0"/>
              <a:ea typeface="Baskerville" panose="02020502070401020303"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1FB0442C-E64F-E144-A4B0-CA2A8B01AE9C}"/>
                  </a:ext>
                </a:extLst>
              </p:cNvPr>
              <p:cNvSpPr/>
              <p:nvPr/>
            </p:nvSpPr>
            <p:spPr>
              <a:xfrm>
                <a:off x="2687288" y="2840371"/>
                <a:ext cx="2175312" cy="866482"/>
              </a:xfrm>
              <a:prstGeom prst="roundRect">
                <a:avLst/>
              </a:prstGeom>
              <a:solidFill>
                <a:schemeClr val="accent5">
                  <a:lumMod val="60000"/>
                  <a:lumOff val="40000"/>
                </a:schemeClr>
              </a:solidFill>
              <a:ln w="25400">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solidFill>
                      <a:schemeClr val="tx1"/>
                    </a:solidFill>
                    <a:latin typeface="Arial" panose="020B0604020202020204" pitchFamily="34" charset="0"/>
                    <a:ea typeface="Baskerville" panose="02020502070401020303" pitchFamily="18" charset="0"/>
                    <a:cs typeface="Arial" panose="020B0604020202020204" pitchFamily="34" charset="0"/>
                  </a:rPr>
                  <a:t>Original Model</a:t>
                </a:r>
                <a:r>
                  <a:rPr lang="en-US" dirty="0">
                    <a:solidFill>
                      <a:schemeClr val="tx1"/>
                    </a:solidFill>
                    <a:latin typeface="Arial" panose="020B0604020202020204" pitchFamily="34" charset="0"/>
                    <a:ea typeface="Baskerville" panose="02020502070401020303" pitchFamily="18" charset="0"/>
                    <a:cs typeface="Arial" panose="020B0604020202020204" pitchFamily="34" charset="0"/>
                  </a:rPr>
                  <a:t> </a:t>
                </a:r>
              </a:p>
              <a:p>
                <a:pPr algn="ctr"/>
                <a14:m>
                  <m:oMathPara xmlns:m="http://schemas.openxmlformats.org/officeDocument/2006/math">
                    <m:oMathParaPr>
                      <m:jc m:val="centerGroup"/>
                    </m:oMathParaPr>
                    <m:oMath xmlns:m="http://schemas.openxmlformats.org/officeDocument/2006/math">
                      <m:sSub>
                        <m:sSubPr>
                          <m:ctrlPr>
                            <a:rPr lang="en-US" i="1">
                              <a:solidFill>
                                <a:schemeClr val="tx2">
                                  <a:lumMod val="10000"/>
                                </a:schemeClr>
                              </a:solidFill>
                              <a:latin typeface="Cambria Math" panose="02040503050406030204" pitchFamily="18" charset="0"/>
                            </a:rPr>
                          </m:ctrlPr>
                        </m:sSubPr>
                        <m:e>
                          <m:r>
                            <a:rPr lang="en-US" i="1">
                              <a:solidFill>
                                <a:schemeClr val="tx2">
                                  <a:lumMod val="10000"/>
                                </a:schemeClr>
                              </a:solidFill>
                              <a:latin typeface="Cambria Math" panose="02040503050406030204" pitchFamily="18" charset="0"/>
                              <a:ea typeface="Cambria Math" panose="02040503050406030204" pitchFamily="18" charset="0"/>
                            </a:rPr>
                            <m:t>ℳ</m:t>
                          </m:r>
                        </m:e>
                        <m:sub>
                          <m:r>
                            <a:rPr lang="en-US" altLang="zh-CN" i="1">
                              <a:solidFill>
                                <a:schemeClr val="tx2">
                                  <a:lumMod val="10000"/>
                                </a:schemeClr>
                              </a:solidFill>
                              <a:latin typeface="Cambria Math" panose="02040503050406030204" pitchFamily="18" charset="0"/>
                            </a:rPr>
                            <m:t>𝑜</m:t>
                          </m:r>
                        </m:sub>
                      </m:sSub>
                      <m:r>
                        <a:rPr lang="en-US" altLang="zh-CN" i="1">
                          <a:solidFill>
                            <a:schemeClr val="tx2">
                              <a:lumMod val="10000"/>
                            </a:schemeClr>
                          </a:solidFill>
                          <a:latin typeface="Cambria Math" panose="02040503050406030204" pitchFamily="18" charset="0"/>
                        </a:rPr>
                        <m:t>[</m:t>
                      </m:r>
                      <m:sSub>
                        <m:sSubPr>
                          <m:ctrlPr>
                            <a:rPr lang="en-US" altLang="zh-CN" i="1">
                              <a:solidFill>
                                <a:schemeClr val="tx2">
                                  <a:lumMod val="10000"/>
                                </a:schemeClr>
                              </a:solidFill>
                              <a:latin typeface="Cambria Math" panose="02040503050406030204" pitchFamily="18" charset="0"/>
                            </a:rPr>
                          </m:ctrlPr>
                        </m:sSubPr>
                        <m:e>
                          <m:r>
                            <a:rPr lang="en-US" altLang="zh-CN" i="1">
                              <a:solidFill>
                                <a:schemeClr val="tx2">
                                  <a:lumMod val="10000"/>
                                </a:schemeClr>
                              </a:solidFill>
                              <a:latin typeface="Cambria Math" panose="02040503050406030204" pitchFamily="18" charset="0"/>
                            </a:rPr>
                            <m:t>𝐷</m:t>
                          </m:r>
                        </m:e>
                        <m:sub>
                          <m:r>
                            <a:rPr lang="en-US" altLang="zh-CN" i="1">
                              <a:solidFill>
                                <a:schemeClr val="tx2">
                                  <a:lumMod val="10000"/>
                                </a:schemeClr>
                              </a:solidFill>
                              <a:latin typeface="Cambria Math" panose="02040503050406030204" pitchFamily="18" charset="0"/>
                            </a:rPr>
                            <m:t>𝑜</m:t>
                          </m:r>
                        </m:sub>
                      </m:sSub>
                      <m:r>
                        <a:rPr lang="en-US" altLang="zh-CN" i="1">
                          <a:solidFill>
                            <a:schemeClr val="tx2">
                              <a:lumMod val="10000"/>
                            </a:schemeClr>
                          </a:solidFill>
                          <a:latin typeface="Cambria Math" panose="02040503050406030204" pitchFamily="18" charset="0"/>
                        </a:rPr>
                        <m:t>]</m:t>
                      </m:r>
                    </m:oMath>
                  </m:oMathPara>
                </a14:m>
                <a:endParaRPr lang="en-US" i="1"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endParaRPr>
              </a:p>
            </p:txBody>
          </p:sp>
        </mc:Choice>
        <mc:Fallback xmlns="">
          <p:sp>
            <p:nvSpPr>
              <p:cNvPr id="49" name="Rounded Rectangle 48">
                <a:extLst>
                  <a:ext uri="{FF2B5EF4-FFF2-40B4-BE49-F238E27FC236}">
                    <a16:creationId xmlns:a16="http://schemas.microsoft.com/office/drawing/2014/main" id="{1FB0442C-E64F-E144-A4B0-CA2A8B01AE9C}"/>
                  </a:ext>
                </a:extLst>
              </p:cNvPr>
              <p:cNvSpPr>
                <a:spLocks noRot="1" noChangeAspect="1" noMove="1" noResize="1" noEditPoints="1" noAdjustHandles="1" noChangeArrowheads="1" noChangeShapeType="1" noTextEdit="1"/>
              </p:cNvSpPr>
              <p:nvPr/>
            </p:nvSpPr>
            <p:spPr>
              <a:xfrm>
                <a:off x="2687288" y="2840371"/>
                <a:ext cx="2175312" cy="866482"/>
              </a:xfrm>
              <a:prstGeom prst="roundRect">
                <a:avLst/>
              </a:prstGeom>
              <a:blipFill>
                <a:blip r:embed="rId7"/>
                <a:stretch>
                  <a:fillRect/>
                </a:stretch>
              </a:blipFill>
              <a:ln w="25400">
                <a:solidFill>
                  <a:schemeClr val="tx1">
                    <a:lumMod val="50000"/>
                    <a:lumOff val="50000"/>
                  </a:schemeClr>
                </a:solidFill>
              </a:ln>
              <a:effectLst>
                <a:outerShdw blurRad="63500" sx="102000" sy="102000" algn="ctr" rotWithShape="0">
                  <a:prstClr val="black">
                    <a:alpha val="40000"/>
                  </a:prstClr>
                </a:outerShdw>
              </a:effectLst>
            </p:spPr>
            <p:txBody>
              <a:bodyPr/>
              <a:lstStyle/>
              <a:p>
                <a:r>
                  <a:rPr lang="en-CN">
                    <a:noFill/>
                  </a:rPr>
                  <a:t> </a:t>
                </a:r>
              </a:p>
            </p:txBody>
          </p:sp>
        </mc:Fallback>
      </mc:AlternateContent>
      <p:grpSp>
        <p:nvGrpSpPr>
          <p:cNvPr id="50" name="Group 49">
            <a:extLst>
              <a:ext uri="{FF2B5EF4-FFF2-40B4-BE49-F238E27FC236}">
                <a16:creationId xmlns:a16="http://schemas.microsoft.com/office/drawing/2014/main" id="{E24A2B4E-6495-8D44-98EA-4B720DE07692}"/>
              </a:ext>
            </a:extLst>
          </p:cNvPr>
          <p:cNvGrpSpPr/>
          <p:nvPr/>
        </p:nvGrpSpPr>
        <p:grpSpPr>
          <a:xfrm>
            <a:off x="1708161" y="3407952"/>
            <a:ext cx="877581" cy="571298"/>
            <a:chOff x="1137895" y="1007375"/>
            <a:chExt cx="1194399" cy="753518"/>
          </a:xfrm>
        </p:grpSpPr>
        <p:sp>
          <p:nvSpPr>
            <p:cNvPr id="51" name="Right Arrow 50">
              <a:extLst>
                <a:ext uri="{FF2B5EF4-FFF2-40B4-BE49-F238E27FC236}">
                  <a16:creationId xmlns:a16="http://schemas.microsoft.com/office/drawing/2014/main" id="{46E66960-888F-7649-B21E-3C70B1D3B348}"/>
                </a:ext>
              </a:extLst>
            </p:cNvPr>
            <p:cNvSpPr/>
            <p:nvPr/>
          </p:nvSpPr>
          <p:spPr>
            <a:xfrm>
              <a:off x="1434185" y="1595685"/>
              <a:ext cx="547395" cy="165208"/>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Arial" panose="020B0604020202020204" pitchFamily="34" charset="0"/>
                <a:ea typeface="Baskerville" panose="02020502070401020303" pitchFamily="18" charset="0"/>
                <a:cs typeface="Arial" panose="020B0604020202020204" pitchFamily="34" charset="0"/>
              </a:endParaRPr>
            </a:p>
          </p:txBody>
        </p:sp>
        <p:sp>
          <p:nvSpPr>
            <p:cNvPr id="52" name="TextBox 51">
              <a:extLst>
                <a:ext uri="{FF2B5EF4-FFF2-40B4-BE49-F238E27FC236}">
                  <a16:creationId xmlns:a16="http://schemas.microsoft.com/office/drawing/2014/main" id="{49656433-119A-0140-9AC2-3133B594CBEA}"/>
                </a:ext>
              </a:extLst>
            </p:cNvPr>
            <p:cNvSpPr txBox="1"/>
            <p:nvPr/>
          </p:nvSpPr>
          <p:spPr>
            <a:xfrm>
              <a:off x="1137895" y="1007375"/>
              <a:ext cx="1194399" cy="487133"/>
            </a:xfrm>
            <a:prstGeom prst="rect">
              <a:avLst/>
            </a:prstGeom>
            <a:noFill/>
          </p:spPr>
          <p:txBody>
            <a:bodyPr wrap="square" rtlCol="0">
              <a:spAutoFit/>
            </a:bodyPr>
            <a:lstStyle/>
            <a:p>
              <a:pPr algn="ctr"/>
              <a:r>
                <a:rPr lang="en-DE" dirty="0">
                  <a:latin typeface="Arial" panose="020B0604020202020204" pitchFamily="34" charset="0"/>
                  <a:ea typeface="Baskerville" panose="02020502070401020303" pitchFamily="18" charset="0"/>
                  <a:cs typeface="Arial" panose="020B0604020202020204" pitchFamily="34" charset="0"/>
                </a:rPr>
                <a:t>Query</a:t>
              </a:r>
            </a:p>
          </p:txBody>
        </p:sp>
      </p:grpSp>
      <p:sp>
        <p:nvSpPr>
          <p:cNvPr id="54" name="Rectangle 53">
            <a:extLst>
              <a:ext uri="{FF2B5EF4-FFF2-40B4-BE49-F238E27FC236}">
                <a16:creationId xmlns:a16="http://schemas.microsoft.com/office/drawing/2014/main" id="{B4DD2AFA-C4C6-C64B-8D16-4E056269BBCF}"/>
              </a:ext>
            </a:extLst>
          </p:cNvPr>
          <p:cNvSpPr/>
          <p:nvPr/>
        </p:nvSpPr>
        <p:spPr>
          <a:xfrm>
            <a:off x="9868870" y="5219278"/>
            <a:ext cx="1402948" cy="369332"/>
          </a:xfrm>
          <a:prstGeom prst="rect">
            <a:avLst/>
          </a:prstGeom>
        </p:spPr>
        <p:txBody>
          <a:bodyPr wrap="none">
            <a:spAutoFit/>
          </a:bodyPr>
          <a:lstStyle/>
          <a:p>
            <a:r>
              <a:rPr lang="en-GB" dirty="0">
                <a:latin typeface="Arial" panose="020B0604020202020204" pitchFamily="34" charset="0"/>
                <a:ea typeface="Baskerville" panose="02020502070401020303" pitchFamily="18" charset="0"/>
                <a:cs typeface="Arial" panose="020B0604020202020204" pitchFamily="34" charset="0"/>
              </a:rPr>
              <a:t>3. Inference</a:t>
            </a:r>
            <a:endParaRPr lang="en-DE" dirty="0">
              <a:latin typeface="Arial" panose="020B0604020202020204" pitchFamily="34" charset="0"/>
              <a:ea typeface="Baskerville" panose="02020502070401020303"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CAD2B707-D848-B643-8EAA-FB3CDD1099E3}"/>
                  </a:ext>
                </a:extLst>
              </p:cNvPr>
              <p:cNvSpPr/>
              <p:nvPr/>
            </p:nvSpPr>
            <p:spPr>
              <a:xfrm>
                <a:off x="4958014" y="3462025"/>
                <a:ext cx="1445076" cy="369332"/>
              </a:xfrm>
              <a:prstGeom prst="rect">
                <a:avLst/>
              </a:prstGeom>
            </p:spPr>
            <p:txBody>
              <a:bodyPr wrap="none">
                <a:spAutoFit/>
              </a:bodyPr>
              <a:lstStyle/>
              <a:p>
                <a:pPr algn="ct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Posterior</a:t>
                </a:r>
                <a:r>
                  <a:rPr lang="zh-CN" altLang="en-US" dirty="0">
                    <a:solidFill>
                      <a:schemeClr val="tx2">
                        <a:lumMod val="10000"/>
                      </a:schemeClr>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i="1">
                            <a:solidFill>
                              <a:schemeClr val="tx2">
                                <a:lumMod val="10000"/>
                              </a:schemeClr>
                            </a:solidFill>
                            <a:latin typeface="Cambria Math" panose="02040503050406030204" pitchFamily="18" charset="0"/>
                          </a:rPr>
                        </m:ctrlPr>
                      </m:sSubPr>
                      <m:e>
                        <m:r>
                          <a:rPr lang="en-US" altLang="zh-CN" i="1">
                            <a:solidFill>
                              <a:schemeClr val="tx2">
                                <a:lumMod val="10000"/>
                              </a:schemeClr>
                            </a:solidFill>
                            <a:latin typeface="Cambria Math" panose="02040503050406030204" pitchFamily="18" charset="0"/>
                            <a:ea typeface="Cambria Math" panose="02040503050406030204" pitchFamily="18" charset="0"/>
                          </a:rPr>
                          <m:t>ℙ</m:t>
                        </m:r>
                      </m:e>
                      <m:sub>
                        <m:r>
                          <a:rPr lang="en-US" altLang="zh-CN" i="1">
                            <a:solidFill>
                              <a:schemeClr val="tx2">
                                <a:lumMod val="10000"/>
                              </a:schemeClr>
                            </a:solidFill>
                            <a:latin typeface="Cambria Math" panose="02040503050406030204" pitchFamily="18" charset="0"/>
                          </a:rPr>
                          <m:t>𝑜</m:t>
                        </m:r>
                      </m:sub>
                    </m:sSub>
                  </m:oMath>
                </a14:m>
                <a:endParaRPr lang="en-US" i="1"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endParaRPr>
              </a:p>
            </p:txBody>
          </p:sp>
        </mc:Choice>
        <mc:Fallback xmlns="">
          <p:sp>
            <p:nvSpPr>
              <p:cNvPr id="61" name="Rectangle 60">
                <a:extLst>
                  <a:ext uri="{FF2B5EF4-FFF2-40B4-BE49-F238E27FC236}">
                    <a16:creationId xmlns:a16="http://schemas.microsoft.com/office/drawing/2014/main" id="{CAD2B707-D848-B643-8EAA-FB3CDD1099E3}"/>
                  </a:ext>
                </a:extLst>
              </p:cNvPr>
              <p:cNvSpPr>
                <a:spLocks noRot="1" noChangeAspect="1" noMove="1" noResize="1" noEditPoints="1" noAdjustHandles="1" noChangeArrowheads="1" noChangeShapeType="1" noTextEdit="1"/>
              </p:cNvSpPr>
              <p:nvPr/>
            </p:nvSpPr>
            <p:spPr>
              <a:xfrm>
                <a:off x="4958014" y="3462025"/>
                <a:ext cx="1445076" cy="369332"/>
              </a:xfrm>
              <a:prstGeom prst="rect">
                <a:avLst/>
              </a:prstGeom>
              <a:blipFill>
                <a:blip r:embed="rId8"/>
                <a:stretch>
                  <a:fillRect l="-3478" t="-6667" b="-2666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EDF1BD26-43FB-DF45-AE1F-EA8C0A480920}"/>
                  </a:ext>
                </a:extLst>
              </p:cNvPr>
              <p:cNvSpPr/>
              <p:nvPr/>
            </p:nvSpPr>
            <p:spPr>
              <a:xfrm>
                <a:off x="4953620" y="4536300"/>
                <a:ext cx="1453860" cy="369332"/>
              </a:xfrm>
              <a:prstGeom prst="rect">
                <a:avLst/>
              </a:prstGeom>
            </p:spPr>
            <p:txBody>
              <a:bodyPr wrap="none">
                <a:spAutoFit/>
              </a:bodyPr>
              <a:lstStyle/>
              <a:p>
                <a:pPr algn="ct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Posterior</a:t>
                </a:r>
                <a:r>
                  <a:rPr lang="zh-CN" altLang="en-US" dirty="0">
                    <a:solidFill>
                      <a:schemeClr val="tx2">
                        <a:lumMod val="10000"/>
                      </a:schemeClr>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i="1">
                            <a:solidFill>
                              <a:schemeClr val="tx2">
                                <a:lumMod val="10000"/>
                              </a:schemeClr>
                            </a:solidFill>
                            <a:latin typeface="Cambria Math" panose="02040503050406030204" pitchFamily="18" charset="0"/>
                          </a:rPr>
                        </m:ctrlPr>
                      </m:sSubPr>
                      <m:e>
                        <m:r>
                          <a:rPr lang="en-US" altLang="zh-CN" i="1">
                            <a:solidFill>
                              <a:schemeClr val="tx2">
                                <a:lumMod val="10000"/>
                              </a:schemeClr>
                            </a:solidFill>
                            <a:latin typeface="Cambria Math" panose="02040503050406030204" pitchFamily="18" charset="0"/>
                            <a:ea typeface="Cambria Math" panose="02040503050406030204" pitchFamily="18" charset="0"/>
                          </a:rPr>
                          <m:t>ℙ</m:t>
                        </m:r>
                      </m:e>
                      <m:sub>
                        <m:r>
                          <a:rPr lang="en-US" altLang="zh-CN" i="1">
                            <a:solidFill>
                              <a:schemeClr val="tx2">
                                <a:lumMod val="10000"/>
                              </a:schemeClr>
                            </a:solidFill>
                            <a:latin typeface="Cambria Math" panose="02040503050406030204" pitchFamily="18" charset="0"/>
                          </a:rPr>
                          <m:t>𝑢</m:t>
                        </m:r>
                      </m:sub>
                    </m:sSub>
                  </m:oMath>
                </a14:m>
                <a:endParaRPr lang="en-US" i="1"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endParaRPr>
              </a:p>
            </p:txBody>
          </p:sp>
        </mc:Choice>
        <mc:Fallback xmlns="">
          <p:sp>
            <p:nvSpPr>
              <p:cNvPr id="62" name="Rectangle 61">
                <a:extLst>
                  <a:ext uri="{FF2B5EF4-FFF2-40B4-BE49-F238E27FC236}">
                    <a16:creationId xmlns:a16="http://schemas.microsoft.com/office/drawing/2014/main" id="{EDF1BD26-43FB-DF45-AE1F-EA8C0A480920}"/>
                  </a:ext>
                </a:extLst>
              </p:cNvPr>
              <p:cNvSpPr>
                <a:spLocks noRot="1" noChangeAspect="1" noMove="1" noResize="1" noEditPoints="1" noAdjustHandles="1" noChangeArrowheads="1" noChangeShapeType="1" noTextEdit="1"/>
              </p:cNvSpPr>
              <p:nvPr/>
            </p:nvSpPr>
            <p:spPr>
              <a:xfrm>
                <a:off x="4953620" y="4536300"/>
                <a:ext cx="1453860" cy="369332"/>
              </a:xfrm>
              <a:prstGeom prst="rect">
                <a:avLst/>
              </a:prstGeom>
              <a:blipFill>
                <a:blip r:embed="rId9"/>
                <a:stretch>
                  <a:fillRect l="-3478" t="-6667" b="-26667"/>
                </a:stretch>
              </a:blipFill>
            </p:spPr>
            <p:txBody>
              <a:bodyPr/>
              <a:lstStyle/>
              <a:p>
                <a:r>
                  <a:rPr lang="en-CN">
                    <a:noFill/>
                  </a:rPr>
                  <a:t> </a:t>
                </a:r>
              </a:p>
            </p:txBody>
          </p:sp>
        </mc:Fallback>
      </mc:AlternateContent>
      <mc:AlternateContent xmlns:mc="http://schemas.openxmlformats.org/markup-compatibility/2006" xmlns:cx1="http://schemas.microsoft.com/office/drawing/2015/9/8/chartex">
        <mc:Choice Requires="cx1">
          <p:graphicFrame>
            <p:nvGraphicFramePr>
              <p:cNvPr id="65" name="Chart 64">
                <a:extLst>
                  <a:ext uri="{FF2B5EF4-FFF2-40B4-BE49-F238E27FC236}">
                    <a16:creationId xmlns:a16="http://schemas.microsoft.com/office/drawing/2014/main" id="{ED9F853E-843E-E042-B43F-02245648A3F1}"/>
                  </a:ext>
                </a:extLst>
              </p:cNvPr>
              <p:cNvGraphicFramePr/>
              <p:nvPr>
                <p:extLst>
                  <p:ext uri="{D42A27DB-BD31-4B8C-83A1-F6EECF244321}">
                    <p14:modId xmlns:p14="http://schemas.microsoft.com/office/powerpoint/2010/main" val="1008108070"/>
                  </p:ext>
                </p:extLst>
              </p:nvPr>
            </p:nvGraphicFramePr>
            <p:xfrm>
              <a:off x="5014295" y="2864177"/>
              <a:ext cx="1331685" cy="595780"/>
            </p:xfrm>
            <a:graphic>
              <a:graphicData uri="http://schemas.microsoft.com/office/drawing/2014/chartex">
                <cx:chart xmlns:cx="http://schemas.microsoft.com/office/drawing/2014/chartex" xmlns:r="http://schemas.openxmlformats.org/officeDocument/2006/relationships" r:id="rId10"/>
              </a:graphicData>
            </a:graphic>
          </p:graphicFrame>
        </mc:Choice>
        <mc:Fallback xmlns="">
          <p:pic>
            <p:nvPicPr>
              <p:cNvPr id="65" name="Chart 64">
                <a:extLst>
                  <a:ext uri="{FF2B5EF4-FFF2-40B4-BE49-F238E27FC236}">
                    <a16:creationId xmlns:a16="http://schemas.microsoft.com/office/drawing/2014/main" id="{ED9F853E-843E-E042-B43F-02245648A3F1}"/>
                  </a:ext>
                </a:extLst>
              </p:cNvPr>
              <p:cNvPicPr>
                <a:picLocks noGrp="1" noRot="1" noChangeAspect="1" noMove="1" noResize="1" noEditPoints="1" noAdjustHandles="1" noChangeArrowheads="1" noChangeShapeType="1"/>
              </p:cNvPicPr>
              <p:nvPr/>
            </p:nvPicPr>
            <p:blipFill>
              <a:blip r:embed="rId11"/>
              <a:stretch>
                <a:fillRect/>
              </a:stretch>
            </p:blipFill>
            <p:spPr>
              <a:xfrm>
                <a:off x="5014295" y="2864177"/>
                <a:ext cx="1331685" cy="595780"/>
              </a:xfrm>
              <a:prstGeom prst="rect">
                <a:avLst/>
              </a:prstGeom>
            </p:spPr>
          </p:pic>
        </mc:Fallback>
      </mc:AlternateContent>
      <mc:AlternateContent xmlns:mc="http://schemas.openxmlformats.org/markup-compatibility/2006" xmlns:a14="http://schemas.microsoft.com/office/drawing/2010/main">
        <mc:Choice Requires="a14">
          <p:sp>
            <p:nvSpPr>
              <p:cNvPr id="48" name="Rounded Rectangle 47">
                <a:extLst>
                  <a:ext uri="{FF2B5EF4-FFF2-40B4-BE49-F238E27FC236}">
                    <a16:creationId xmlns:a16="http://schemas.microsoft.com/office/drawing/2014/main" id="{EDCE86ED-27A3-2D4C-8EF2-622B11F5C4D1}"/>
                  </a:ext>
                </a:extLst>
              </p:cNvPr>
              <p:cNvSpPr/>
              <p:nvPr/>
            </p:nvSpPr>
            <p:spPr>
              <a:xfrm>
                <a:off x="2684447" y="3947941"/>
                <a:ext cx="2175312" cy="866482"/>
              </a:xfrm>
              <a:prstGeom prst="roundRect">
                <a:avLst/>
              </a:prstGeom>
              <a:solidFill>
                <a:schemeClr val="accent6">
                  <a:lumMod val="60000"/>
                  <a:lumOff val="40000"/>
                </a:schemeClr>
              </a:solidFill>
              <a:ln w="25400">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solidFill>
                      <a:schemeClr val="tx1"/>
                    </a:solidFill>
                    <a:latin typeface="Arial" panose="020B0604020202020204" pitchFamily="34" charset="0"/>
                    <a:ea typeface="Baskerville" panose="02020502070401020303" pitchFamily="18" charset="0"/>
                    <a:cs typeface="Arial" panose="020B0604020202020204" pitchFamily="34" charset="0"/>
                  </a:rPr>
                  <a:t>Unlearned Model</a:t>
                </a:r>
                <a:r>
                  <a:rPr lang="en-US" dirty="0">
                    <a:solidFill>
                      <a:schemeClr val="tx1"/>
                    </a:solidFill>
                    <a:latin typeface="Arial" panose="020B0604020202020204" pitchFamily="34" charset="0"/>
                    <a:ea typeface="Baskerville" panose="02020502070401020303" pitchFamily="18" charset="0"/>
                    <a:cs typeface="Arial" panose="020B0604020202020204" pitchFamily="34" charset="0"/>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ea typeface="Cambria Math" panose="02040503050406030204" pitchFamily="18" charset="0"/>
                          </a:rPr>
                          <m:t>ℳ</m:t>
                        </m:r>
                      </m:e>
                      <m:sub>
                        <m:r>
                          <a:rPr lang="en-US" altLang="zh-CN" i="1">
                            <a:solidFill>
                              <a:schemeClr val="tx1"/>
                            </a:solidFill>
                            <a:latin typeface="Cambria Math" panose="02040503050406030204" pitchFamily="18" charset="0"/>
                          </a:rPr>
                          <m:t>𝑢</m:t>
                        </m:r>
                      </m:sub>
                    </m:sSub>
                    <m:r>
                      <a:rPr lang="en-US" altLang="zh-CN" i="1">
                        <a:solidFill>
                          <a:schemeClr val="tx1"/>
                        </a:solidFill>
                        <a:latin typeface="Cambria Math" panose="02040503050406030204" pitchFamily="18" charset="0"/>
                      </a:rPr>
                      <m:t>[</m:t>
                    </m:r>
                    <m:sSub>
                      <m:sSubPr>
                        <m:ctrlPr>
                          <a:rPr lang="en-US"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ea typeface="Cambria Math" panose="02040503050406030204" pitchFamily="18" charset="0"/>
                          </a:rPr>
                          <m:t>𝒟</m:t>
                        </m:r>
                      </m:e>
                      <m:sub>
                        <m:r>
                          <a:rPr lang="en-US" altLang="zh-CN" i="1">
                            <a:solidFill>
                              <a:schemeClr val="tx1"/>
                            </a:solidFill>
                            <a:latin typeface="Cambria Math" panose="02040503050406030204" pitchFamily="18" charset="0"/>
                          </a:rPr>
                          <m:t>𝑜</m:t>
                        </m:r>
                      </m:sub>
                    </m:sSub>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𝑥</m:t>
                    </m:r>
                    <m:r>
                      <a:rPr lang="en-US" altLang="zh-CN" i="1">
                        <a:solidFill>
                          <a:schemeClr val="tx1"/>
                        </a:solidFill>
                        <a:latin typeface="Cambria Math" panose="02040503050406030204" pitchFamily="18" charset="0"/>
                      </a:rPr>
                      <m:t>]</m:t>
                    </m:r>
                  </m:oMath>
                </a14:m>
                <a:endParaRPr lang="en-US" i="1" dirty="0">
                  <a:solidFill>
                    <a:schemeClr val="tx1"/>
                  </a:solidFill>
                  <a:latin typeface="Arial" panose="020B0604020202020204" pitchFamily="34" charset="0"/>
                  <a:ea typeface="Baskerville" panose="02020502070401020303" pitchFamily="18" charset="0"/>
                  <a:cs typeface="Arial" panose="020B0604020202020204" pitchFamily="34" charset="0"/>
                </a:endParaRPr>
              </a:p>
            </p:txBody>
          </p:sp>
        </mc:Choice>
        <mc:Fallback xmlns="">
          <p:sp>
            <p:nvSpPr>
              <p:cNvPr id="48" name="Rounded Rectangle 47">
                <a:extLst>
                  <a:ext uri="{FF2B5EF4-FFF2-40B4-BE49-F238E27FC236}">
                    <a16:creationId xmlns:a16="http://schemas.microsoft.com/office/drawing/2014/main" id="{EDCE86ED-27A3-2D4C-8EF2-622B11F5C4D1}"/>
                  </a:ext>
                </a:extLst>
              </p:cNvPr>
              <p:cNvSpPr>
                <a:spLocks noRot="1" noChangeAspect="1" noMove="1" noResize="1" noEditPoints="1" noAdjustHandles="1" noChangeArrowheads="1" noChangeShapeType="1" noTextEdit="1"/>
              </p:cNvSpPr>
              <p:nvPr/>
            </p:nvSpPr>
            <p:spPr>
              <a:xfrm>
                <a:off x="2684447" y="3947941"/>
                <a:ext cx="2175312" cy="866482"/>
              </a:xfrm>
              <a:prstGeom prst="roundRect">
                <a:avLst/>
              </a:prstGeom>
              <a:blipFill>
                <a:blip r:embed="rId12"/>
                <a:stretch>
                  <a:fillRect/>
                </a:stretch>
              </a:blipFill>
              <a:ln w="25400">
                <a:solidFill>
                  <a:schemeClr val="tx1">
                    <a:lumMod val="50000"/>
                    <a:lumOff val="50000"/>
                  </a:schemeClr>
                </a:solidFill>
              </a:ln>
              <a:effectLst>
                <a:outerShdw blurRad="63500" sx="102000" sy="102000" algn="ctr" rotWithShape="0">
                  <a:prstClr val="black">
                    <a:alpha val="40000"/>
                  </a:prstClr>
                </a:outerShdw>
              </a:effectLst>
            </p:spPr>
            <p:txBody>
              <a:bodyPr/>
              <a:lstStyle/>
              <a:p>
                <a:r>
                  <a:rPr lang="en-CN">
                    <a:noFill/>
                  </a:rPr>
                  <a:t> </a:t>
                </a:r>
              </a:p>
            </p:txBody>
          </p:sp>
        </mc:Fallback>
      </mc:AlternateContent>
      <p:sp>
        <p:nvSpPr>
          <p:cNvPr id="53" name="Rectangle 52">
            <a:extLst>
              <a:ext uri="{FF2B5EF4-FFF2-40B4-BE49-F238E27FC236}">
                <a16:creationId xmlns:a16="http://schemas.microsoft.com/office/drawing/2014/main" id="{8F92FED1-FF98-0940-ACCE-49CE9A71EC7C}"/>
              </a:ext>
            </a:extLst>
          </p:cNvPr>
          <p:cNvSpPr/>
          <p:nvPr/>
        </p:nvSpPr>
        <p:spPr>
          <a:xfrm>
            <a:off x="6691180" y="5242145"/>
            <a:ext cx="2595582" cy="369332"/>
          </a:xfrm>
          <a:prstGeom prst="rect">
            <a:avLst/>
          </a:prstGeom>
        </p:spPr>
        <p:txBody>
          <a:bodyPr wrap="none">
            <a:spAutoFit/>
          </a:bodyPr>
          <a:lstStyle/>
          <a:p>
            <a:r>
              <a:rPr lang="en-GB" dirty="0">
                <a:latin typeface="Arial" panose="020B0604020202020204" pitchFamily="34" charset="0"/>
                <a:ea typeface="Baskerville" panose="02020502070401020303" pitchFamily="18" charset="0"/>
                <a:cs typeface="Arial" panose="020B0604020202020204" pitchFamily="34" charset="0"/>
              </a:rPr>
              <a:t>2. Feature Construction</a:t>
            </a:r>
            <a:endParaRPr lang="en-DE" dirty="0">
              <a:latin typeface="Arial" panose="020B0604020202020204" pitchFamily="34" charset="0"/>
              <a:ea typeface="Baskerville" panose="02020502070401020303" pitchFamily="18" charset="0"/>
              <a:cs typeface="Arial" panose="020B0604020202020204" pitchFamily="34" charset="0"/>
            </a:endParaRPr>
          </a:p>
        </p:txBody>
      </p:sp>
      <p:sp>
        <p:nvSpPr>
          <p:cNvPr id="64" name="Right Arrow 63">
            <a:extLst>
              <a:ext uri="{FF2B5EF4-FFF2-40B4-BE49-F238E27FC236}">
                <a16:creationId xmlns:a16="http://schemas.microsoft.com/office/drawing/2014/main" id="{B05712E9-E73C-AE4E-BAB1-402AEE39D480}"/>
              </a:ext>
            </a:extLst>
          </p:cNvPr>
          <p:cNvSpPr/>
          <p:nvPr/>
        </p:nvSpPr>
        <p:spPr>
          <a:xfrm>
            <a:off x="6412602" y="3931853"/>
            <a:ext cx="402197" cy="125257"/>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Arial" panose="020B0604020202020204" pitchFamily="34" charset="0"/>
              <a:ea typeface="Baskerville" panose="02020502070401020303" pitchFamily="18" charset="0"/>
              <a:cs typeface="Arial" panose="020B0604020202020204" pitchFamily="34" charset="0"/>
            </a:endParaRPr>
          </a:p>
        </p:txBody>
      </p:sp>
      <mc:AlternateContent xmlns:mc="http://schemas.openxmlformats.org/markup-compatibility/2006" xmlns:cx1="http://schemas.microsoft.com/office/drawing/2015/9/8/chartex">
        <mc:Choice Requires="cx1">
          <p:graphicFrame>
            <p:nvGraphicFramePr>
              <p:cNvPr id="66" name="Chart 65">
                <a:extLst>
                  <a:ext uri="{FF2B5EF4-FFF2-40B4-BE49-F238E27FC236}">
                    <a16:creationId xmlns:a16="http://schemas.microsoft.com/office/drawing/2014/main" id="{BAEB487F-41EA-AA4D-8B08-C0DB8DDC5A64}"/>
                  </a:ext>
                </a:extLst>
              </p:cNvPr>
              <p:cNvGraphicFramePr/>
              <p:nvPr>
                <p:extLst>
                  <p:ext uri="{D42A27DB-BD31-4B8C-83A1-F6EECF244321}">
                    <p14:modId xmlns:p14="http://schemas.microsoft.com/office/powerpoint/2010/main" val="1197328911"/>
                  </p:ext>
                </p:extLst>
              </p:nvPr>
            </p:nvGraphicFramePr>
            <p:xfrm>
              <a:off x="5019280" y="3979486"/>
              <a:ext cx="1331685" cy="595780"/>
            </p:xfrm>
            <a:graphic>
              <a:graphicData uri="http://schemas.microsoft.com/office/drawing/2014/chartex">
                <cx:chart xmlns:cx="http://schemas.microsoft.com/office/drawing/2014/chartex" xmlns:r="http://schemas.openxmlformats.org/officeDocument/2006/relationships" r:id="rId13"/>
              </a:graphicData>
            </a:graphic>
          </p:graphicFrame>
        </mc:Choice>
        <mc:Fallback xmlns="">
          <p:pic>
            <p:nvPicPr>
              <p:cNvPr id="66" name="Chart 65">
                <a:extLst>
                  <a:ext uri="{FF2B5EF4-FFF2-40B4-BE49-F238E27FC236}">
                    <a16:creationId xmlns:a16="http://schemas.microsoft.com/office/drawing/2014/main" id="{BAEB487F-41EA-AA4D-8B08-C0DB8DDC5A64}"/>
                  </a:ext>
                </a:extLst>
              </p:cNvPr>
              <p:cNvPicPr>
                <a:picLocks noGrp="1" noRot="1" noChangeAspect="1" noMove="1" noResize="1" noEditPoints="1" noAdjustHandles="1" noChangeArrowheads="1" noChangeShapeType="1"/>
              </p:cNvPicPr>
              <p:nvPr/>
            </p:nvPicPr>
            <p:blipFill>
              <a:blip r:embed="rId11"/>
              <a:stretch>
                <a:fillRect/>
              </a:stretch>
            </p:blipFill>
            <p:spPr>
              <a:xfrm>
                <a:off x="5019280" y="3979486"/>
                <a:ext cx="1331685" cy="59578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76" name="Chart 75">
                <a:extLst>
                  <a:ext uri="{FF2B5EF4-FFF2-40B4-BE49-F238E27FC236}">
                    <a16:creationId xmlns:a16="http://schemas.microsoft.com/office/drawing/2014/main" id="{361C89D8-FA12-3244-99EB-1FA0732D8BEA}"/>
                  </a:ext>
                </a:extLst>
              </p:cNvPr>
              <p:cNvGraphicFramePr/>
              <p:nvPr>
                <p:extLst>
                  <p:ext uri="{D42A27DB-BD31-4B8C-83A1-F6EECF244321}">
                    <p14:modId xmlns:p14="http://schemas.microsoft.com/office/powerpoint/2010/main" val="242670469"/>
                  </p:ext>
                </p:extLst>
              </p:nvPr>
            </p:nvGraphicFramePr>
            <p:xfrm>
              <a:off x="6920074" y="2762338"/>
              <a:ext cx="999172" cy="595780"/>
            </p:xfrm>
            <a:graphic>
              <a:graphicData uri="http://schemas.microsoft.com/office/drawing/2014/chartex">
                <cx:chart xmlns:cx="http://schemas.microsoft.com/office/drawing/2014/chartex" xmlns:r="http://schemas.openxmlformats.org/officeDocument/2006/relationships" r:id="rId14"/>
              </a:graphicData>
            </a:graphic>
          </p:graphicFrame>
        </mc:Choice>
        <mc:Fallback xmlns="">
          <p:pic>
            <p:nvPicPr>
              <p:cNvPr id="76" name="Chart 75">
                <a:extLst>
                  <a:ext uri="{FF2B5EF4-FFF2-40B4-BE49-F238E27FC236}">
                    <a16:creationId xmlns:a16="http://schemas.microsoft.com/office/drawing/2014/main" id="{361C89D8-FA12-3244-99EB-1FA0732D8BEA}"/>
                  </a:ext>
                </a:extLst>
              </p:cNvPr>
              <p:cNvPicPr>
                <a:picLocks noGrp="1" noRot="1" noChangeAspect="1" noMove="1" noResize="1" noEditPoints="1" noAdjustHandles="1" noChangeArrowheads="1" noChangeShapeType="1"/>
              </p:cNvPicPr>
              <p:nvPr/>
            </p:nvPicPr>
            <p:blipFill>
              <a:blip r:embed="rId15"/>
              <a:stretch>
                <a:fillRect/>
              </a:stretch>
            </p:blipFill>
            <p:spPr>
              <a:xfrm>
                <a:off x="6920074" y="2762338"/>
                <a:ext cx="999172" cy="59578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77" name="Chart 76">
                <a:extLst>
                  <a:ext uri="{FF2B5EF4-FFF2-40B4-BE49-F238E27FC236}">
                    <a16:creationId xmlns:a16="http://schemas.microsoft.com/office/drawing/2014/main" id="{C91FF3EF-0DE0-514A-A445-D614A9C3A107}"/>
                  </a:ext>
                </a:extLst>
              </p:cNvPr>
              <p:cNvGraphicFramePr/>
              <p:nvPr>
                <p:extLst>
                  <p:ext uri="{D42A27DB-BD31-4B8C-83A1-F6EECF244321}">
                    <p14:modId xmlns:p14="http://schemas.microsoft.com/office/powerpoint/2010/main" val="1035423968"/>
                  </p:ext>
                </p:extLst>
              </p:nvPr>
            </p:nvGraphicFramePr>
            <p:xfrm>
              <a:off x="7832614" y="2762338"/>
              <a:ext cx="999172" cy="595780"/>
            </p:xfrm>
            <a:graphic>
              <a:graphicData uri="http://schemas.microsoft.com/office/drawing/2014/chartex">
                <cx:chart xmlns:cx="http://schemas.microsoft.com/office/drawing/2014/chartex" xmlns:r="http://schemas.openxmlformats.org/officeDocument/2006/relationships" r:id="rId16"/>
              </a:graphicData>
            </a:graphic>
          </p:graphicFrame>
        </mc:Choice>
        <mc:Fallback xmlns="">
          <p:pic>
            <p:nvPicPr>
              <p:cNvPr id="77" name="Chart 76">
                <a:extLst>
                  <a:ext uri="{FF2B5EF4-FFF2-40B4-BE49-F238E27FC236}">
                    <a16:creationId xmlns:a16="http://schemas.microsoft.com/office/drawing/2014/main" id="{C91FF3EF-0DE0-514A-A445-D614A9C3A107}"/>
                  </a:ext>
                </a:extLst>
              </p:cNvPr>
              <p:cNvPicPr>
                <a:picLocks noGrp="1" noRot="1" noChangeAspect="1" noMove="1" noResize="1" noEditPoints="1" noAdjustHandles="1" noChangeArrowheads="1" noChangeShapeType="1"/>
              </p:cNvPicPr>
              <p:nvPr/>
            </p:nvPicPr>
            <p:blipFill>
              <a:blip r:embed="rId15"/>
              <a:stretch>
                <a:fillRect/>
              </a:stretch>
            </p:blipFill>
            <p:spPr>
              <a:xfrm>
                <a:off x="7832614" y="2762338"/>
                <a:ext cx="999172" cy="59578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74" name="Chart 73">
                <a:extLst>
                  <a:ext uri="{FF2B5EF4-FFF2-40B4-BE49-F238E27FC236}">
                    <a16:creationId xmlns:a16="http://schemas.microsoft.com/office/drawing/2014/main" id="{C28C01E6-6EA7-B945-B2B6-449FE158FAD5}"/>
                  </a:ext>
                </a:extLst>
              </p:cNvPr>
              <p:cNvGraphicFramePr/>
              <p:nvPr>
                <p:extLst>
                  <p:ext uri="{D42A27DB-BD31-4B8C-83A1-F6EECF244321}">
                    <p14:modId xmlns:p14="http://schemas.microsoft.com/office/powerpoint/2010/main" val="1590135458"/>
                  </p:ext>
                </p:extLst>
              </p:nvPr>
            </p:nvGraphicFramePr>
            <p:xfrm>
              <a:off x="6920074" y="4304941"/>
              <a:ext cx="999172" cy="595780"/>
            </p:xfrm>
            <a:graphic>
              <a:graphicData uri="http://schemas.microsoft.com/office/drawing/2014/chartex">
                <cx:chart xmlns:cx="http://schemas.microsoft.com/office/drawing/2014/chartex" xmlns:r="http://schemas.openxmlformats.org/officeDocument/2006/relationships" r:id="rId17"/>
              </a:graphicData>
            </a:graphic>
          </p:graphicFrame>
        </mc:Choice>
        <mc:Fallback xmlns="">
          <p:pic>
            <p:nvPicPr>
              <p:cNvPr id="74" name="Chart 73">
                <a:extLst>
                  <a:ext uri="{FF2B5EF4-FFF2-40B4-BE49-F238E27FC236}">
                    <a16:creationId xmlns:a16="http://schemas.microsoft.com/office/drawing/2014/main" id="{C28C01E6-6EA7-B945-B2B6-449FE158FAD5}"/>
                  </a:ext>
                </a:extLst>
              </p:cNvPr>
              <p:cNvPicPr>
                <a:picLocks noGrp="1" noRot="1" noChangeAspect="1" noMove="1" noResize="1" noEditPoints="1" noAdjustHandles="1" noChangeArrowheads="1" noChangeShapeType="1"/>
              </p:cNvPicPr>
              <p:nvPr/>
            </p:nvPicPr>
            <p:blipFill>
              <a:blip r:embed="rId18"/>
              <a:stretch>
                <a:fillRect/>
              </a:stretch>
            </p:blipFill>
            <p:spPr>
              <a:xfrm>
                <a:off x="6920074" y="4304941"/>
                <a:ext cx="999172" cy="59578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75" name="Chart 74">
                <a:extLst>
                  <a:ext uri="{FF2B5EF4-FFF2-40B4-BE49-F238E27FC236}">
                    <a16:creationId xmlns:a16="http://schemas.microsoft.com/office/drawing/2014/main" id="{0FC18DEF-DB63-6641-9BA7-7D2327FE0307}"/>
                  </a:ext>
                </a:extLst>
              </p:cNvPr>
              <p:cNvGraphicFramePr/>
              <p:nvPr>
                <p:extLst>
                  <p:ext uri="{D42A27DB-BD31-4B8C-83A1-F6EECF244321}">
                    <p14:modId xmlns:p14="http://schemas.microsoft.com/office/powerpoint/2010/main" val="453697348"/>
                  </p:ext>
                </p:extLst>
              </p:nvPr>
            </p:nvGraphicFramePr>
            <p:xfrm>
              <a:off x="7801365" y="4304941"/>
              <a:ext cx="999172" cy="595780"/>
            </p:xfrm>
            <a:graphic>
              <a:graphicData uri="http://schemas.microsoft.com/office/drawing/2014/chartex">
                <cx:chart xmlns:cx="http://schemas.microsoft.com/office/drawing/2014/chartex" xmlns:r="http://schemas.openxmlformats.org/officeDocument/2006/relationships" r:id="rId19"/>
              </a:graphicData>
            </a:graphic>
          </p:graphicFrame>
        </mc:Choice>
        <mc:Fallback xmlns="">
          <p:pic>
            <p:nvPicPr>
              <p:cNvPr id="75" name="Chart 74">
                <a:extLst>
                  <a:ext uri="{FF2B5EF4-FFF2-40B4-BE49-F238E27FC236}">
                    <a16:creationId xmlns:a16="http://schemas.microsoft.com/office/drawing/2014/main" id="{0FC18DEF-DB63-6641-9BA7-7D2327FE0307}"/>
                  </a:ext>
                </a:extLst>
              </p:cNvPr>
              <p:cNvPicPr>
                <a:picLocks noGrp="1" noRot="1" noChangeAspect="1" noMove="1" noResize="1" noEditPoints="1" noAdjustHandles="1" noChangeArrowheads="1" noChangeShapeType="1"/>
              </p:cNvPicPr>
              <p:nvPr/>
            </p:nvPicPr>
            <p:blipFill>
              <a:blip r:embed="rId20"/>
              <a:stretch>
                <a:fillRect/>
              </a:stretch>
            </p:blipFill>
            <p:spPr>
              <a:xfrm>
                <a:off x="7801365" y="4304941"/>
                <a:ext cx="999172" cy="595780"/>
              </a:xfrm>
              <a:prstGeom prst="rect">
                <a:avLst/>
              </a:prstGeom>
            </p:spPr>
          </p:pic>
        </mc:Fallback>
      </mc:AlternateContent>
      <p:sp>
        <p:nvSpPr>
          <p:cNvPr id="78" name="Right Arrow 77">
            <a:extLst>
              <a:ext uri="{FF2B5EF4-FFF2-40B4-BE49-F238E27FC236}">
                <a16:creationId xmlns:a16="http://schemas.microsoft.com/office/drawing/2014/main" id="{FC043F5A-A5A9-DF4E-9145-6F6A813B4FBD}"/>
              </a:ext>
            </a:extLst>
          </p:cNvPr>
          <p:cNvSpPr/>
          <p:nvPr/>
        </p:nvSpPr>
        <p:spPr>
          <a:xfrm>
            <a:off x="9033107" y="3912322"/>
            <a:ext cx="402197" cy="125257"/>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Arial" panose="020B0604020202020204" pitchFamily="34" charset="0"/>
              <a:ea typeface="Baskerville" panose="02020502070401020303" pitchFamily="18" charset="0"/>
              <a:cs typeface="Arial" panose="020B0604020202020204" pitchFamily="34" charset="0"/>
            </a:endParaRPr>
          </a:p>
        </p:txBody>
      </p:sp>
      <p:grpSp>
        <p:nvGrpSpPr>
          <p:cNvPr id="33" name="Group 32">
            <a:extLst>
              <a:ext uri="{FF2B5EF4-FFF2-40B4-BE49-F238E27FC236}">
                <a16:creationId xmlns:a16="http://schemas.microsoft.com/office/drawing/2014/main" id="{76C6D566-5C82-0240-88FA-79BDD38A3B31}"/>
              </a:ext>
            </a:extLst>
          </p:cNvPr>
          <p:cNvGrpSpPr/>
          <p:nvPr/>
        </p:nvGrpSpPr>
        <p:grpSpPr>
          <a:xfrm>
            <a:off x="320018" y="3431079"/>
            <a:ext cx="1851854" cy="987670"/>
            <a:chOff x="-299480" y="1453701"/>
            <a:chExt cx="2520396" cy="1302694"/>
          </a:xfrm>
        </p:grpSpPr>
        <p:pic>
          <p:nvPicPr>
            <p:cNvPr id="34" name="图片 40">
              <a:extLst>
                <a:ext uri="{FF2B5EF4-FFF2-40B4-BE49-F238E27FC236}">
                  <a16:creationId xmlns:a16="http://schemas.microsoft.com/office/drawing/2014/main" id="{B5013D86-6898-9244-8748-AAF21313D50E}"/>
                </a:ext>
              </a:extLst>
            </p:cNvPr>
            <p:cNvPicPr>
              <a:picLocks noChangeAspect="1"/>
            </p:cNvPicPr>
            <p:nvPr/>
          </p:nvPicPr>
          <p:blipFill>
            <a:blip r:embed="rId21"/>
            <a:stretch>
              <a:fillRect/>
            </a:stretch>
          </p:blipFill>
          <p:spPr>
            <a:xfrm flipH="1">
              <a:off x="750889" y="1453701"/>
              <a:ext cx="419658" cy="786859"/>
            </a:xfrm>
            <a:prstGeom prst="rect">
              <a:avLst/>
            </a:prstGeom>
          </p:spPr>
        </p:pic>
        <p:sp>
          <p:nvSpPr>
            <p:cNvPr id="35" name="Rectangle 34">
              <a:extLst>
                <a:ext uri="{FF2B5EF4-FFF2-40B4-BE49-F238E27FC236}">
                  <a16:creationId xmlns:a16="http://schemas.microsoft.com/office/drawing/2014/main" id="{3B7233FE-9EE3-954B-8AA7-D6B6C3BF86B0}"/>
                </a:ext>
              </a:extLst>
            </p:cNvPr>
            <p:cNvSpPr/>
            <p:nvPr/>
          </p:nvSpPr>
          <p:spPr>
            <a:xfrm>
              <a:off x="-299480" y="2269262"/>
              <a:ext cx="2520396" cy="487133"/>
            </a:xfrm>
            <a:prstGeom prst="rect">
              <a:avLst/>
            </a:prstGeom>
          </p:spPr>
          <p:txBody>
            <a:bodyPr wrap="none">
              <a:spAutoFit/>
            </a:bodyPr>
            <a:lstStyle/>
            <a:p>
              <a:pPr algn="ct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Target</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Sample</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i="1"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x</a:t>
              </a:r>
              <a:endParaRPr lang="en-US" i="1"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endParaRPr>
            </a:p>
          </p:txBody>
        </p:sp>
      </p:grpSp>
      <p:pic>
        <p:nvPicPr>
          <p:cNvPr id="36" name="Graphic 35" descr="Head with gears">
            <a:extLst>
              <a:ext uri="{FF2B5EF4-FFF2-40B4-BE49-F238E27FC236}">
                <a16:creationId xmlns:a16="http://schemas.microsoft.com/office/drawing/2014/main" id="{12EF05C8-1C20-4D4E-B1B5-F375F360CE5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191615" y="2894355"/>
            <a:ext cx="550671" cy="579838"/>
          </a:xfrm>
          <a:prstGeom prst="rect">
            <a:avLst/>
          </a:prstGeom>
        </p:spPr>
      </p:pic>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1E467908-45E7-D242-80D7-79D112EBB053}"/>
                  </a:ext>
                </a:extLst>
              </p:cNvPr>
              <p:cNvSpPr/>
              <p:nvPr/>
            </p:nvSpPr>
            <p:spPr>
              <a:xfrm>
                <a:off x="9371792" y="2084599"/>
                <a:ext cx="2190316" cy="646331"/>
              </a:xfrm>
              <a:prstGeom prst="rect">
                <a:avLst/>
              </a:prstGeom>
              <a:solidFill>
                <a:schemeClr val="bg1">
                  <a:lumMod val="85000"/>
                </a:schemeClr>
              </a:solidFill>
              <a:ln w="25400">
                <a:solidFill>
                  <a:srgbClr val="1922DE"/>
                </a:solidFill>
              </a:ln>
            </p:spPr>
            <p:txBody>
              <a:bodyPr wrap="square">
                <a:spAutoFit/>
              </a:bodyPr>
              <a:lstStyle/>
              <a:p>
                <a:pPr algn="ct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Is x</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in</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the</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training</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set</a:t>
                </a:r>
                <a:r>
                  <a:rPr lang="zh-CN" altLang="en-US" dirty="0">
                    <a:solidFill>
                      <a:schemeClr val="tx2">
                        <a:lumMod val="10000"/>
                      </a:schemeClr>
                    </a:solidFill>
                    <a:latin typeface="Arial" panose="020B0604020202020204" pitchFamily="34" charset="0"/>
                    <a:cs typeface="Arial" panose="020B0604020202020204" pitchFamily="34" charset="0"/>
                  </a:rPr>
                  <a:t> </a:t>
                </a:r>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of</a:t>
                </a:r>
                <a:r>
                  <a:rPr lang="zh-CN" altLang="en-US" dirty="0">
                    <a:solidFill>
                      <a:schemeClr val="tx2">
                        <a:lumMod val="10000"/>
                      </a:schemeClr>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i="1">
                            <a:solidFill>
                              <a:schemeClr val="tx2">
                                <a:lumMod val="10000"/>
                              </a:schemeClr>
                            </a:solidFill>
                            <a:latin typeface="Cambria Math" panose="02040503050406030204" pitchFamily="18" charset="0"/>
                          </a:rPr>
                        </m:ctrlPr>
                      </m:sSubPr>
                      <m:e>
                        <m:r>
                          <a:rPr lang="en-US" altLang="zh-CN">
                            <a:solidFill>
                              <a:schemeClr val="tx2">
                                <a:lumMod val="10000"/>
                              </a:schemeClr>
                            </a:solidFill>
                            <a:latin typeface="Cambria Math" panose="02040503050406030204" pitchFamily="18" charset="0"/>
                          </a:rPr>
                          <m:t>ℳ</m:t>
                        </m:r>
                      </m:e>
                      <m:sub>
                        <m:r>
                          <a:rPr lang="en-US" altLang="zh-CN">
                            <a:solidFill>
                              <a:schemeClr val="tx2">
                                <a:lumMod val="10000"/>
                              </a:schemeClr>
                            </a:solidFill>
                            <a:latin typeface="Cambria Math" panose="02040503050406030204" pitchFamily="18" charset="0"/>
                          </a:rPr>
                          <m:t>𝑜</m:t>
                        </m:r>
                      </m:sub>
                    </m:sSub>
                  </m:oMath>
                </a14:m>
                <a:r>
                  <a:rPr lang="en-US" altLang="zh-CN"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rPr>
                  <a:t>?</a:t>
                </a:r>
                <a:endParaRPr lang="en-US" dirty="0">
                  <a:solidFill>
                    <a:schemeClr val="tx2">
                      <a:lumMod val="10000"/>
                    </a:schemeClr>
                  </a:solidFill>
                  <a:latin typeface="Arial" panose="020B0604020202020204" pitchFamily="34" charset="0"/>
                  <a:ea typeface="Baskerville" panose="02020502070401020303" pitchFamily="18" charset="0"/>
                  <a:cs typeface="Arial" panose="020B0604020202020204" pitchFamily="34" charset="0"/>
                </a:endParaRPr>
              </a:p>
            </p:txBody>
          </p:sp>
        </mc:Choice>
        <mc:Fallback xmlns="">
          <p:sp>
            <p:nvSpPr>
              <p:cNvPr id="37" name="Rectangle 36">
                <a:extLst>
                  <a:ext uri="{FF2B5EF4-FFF2-40B4-BE49-F238E27FC236}">
                    <a16:creationId xmlns:a16="http://schemas.microsoft.com/office/drawing/2014/main" id="{1E467908-45E7-D242-80D7-79D112EBB053}"/>
                  </a:ext>
                </a:extLst>
              </p:cNvPr>
              <p:cNvSpPr>
                <a:spLocks noRot="1" noChangeAspect="1" noMove="1" noResize="1" noEditPoints="1" noAdjustHandles="1" noChangeArrowheads="1" noChangeShapeType="1" noTextEdit="1"/>
              </p:cNvSpPr>
              <p:nvPr/>
            </p:nvSpPr>
            <p:spPr>
              <a:xfrm>
                <a:off x="9371792" y="2084599"/>
                <a:ext cx="2190316" cy="646331"/>
              </a:xfrm>
              <a:prstGeom prst="rect">
                <a:avLst/>
              </a:prstGeom>
              <a:blipFill>
                <a:blip r:embed="rId24"/>
                <a:stretch>
                  <a:fillRect t="-1852" b="-9259"/>
                </a:stretch>
              </a:blipFill>
              <a:ln w="25400">
                <a:solidFill>
                  <a:srgbClr val="1922DE"/>
                </a:solidFill>
              </a:ln>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54516230-B766-4743-B778-4E60F3A7099F}"/>
                  </a:ext>
                </a:extLst>
              </p:cNvPr>
              <p:cNvSpPr/>
              <p:nvPr/>
            </p:nvSpPr>
            <p:spPr>
              <a:xfrm>
                <a:off x="9765476" y="3722071"/>
                <a:ext cx="1402948" cy="505758"/>
              </a:xfrm>
              <a:prstGeom prst="roundRect">
                <a:avLst/>
              </a:prstGeom>
              <a:solidFill>
                <a:srgbClr val="FF644E">
                  <a:lumMod val="60000"/>
                  <a:lumOff val="40000"/>
                </a:srgbClr>
              </a:solidFill>
              <a:ln w="38100"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buSzPts val="1400"/>
                  <a:defRPr/>
                </a:pPr>
                <a:r>
                  <a:rPr lang="en-US" sz="1500" kern="0" dirty="0">
                    <a:solidFill>
                      <a:srgbClr val="5E5E5E">
                        <a:lumMod val="50000"/>
                      </a:srgbClr>
                    </a:solidFill>
                    <a:latin typeface="Arial" panose="020B0604020202020204" pitchFamily="34" charset="0"/>
                    <a:ea typeface="Baskerville" panose="02020502070401020303" pitchFamily="18" charset="0"/>
                    <a:cs typeface="Arial" panose="020B0604020202020204" pitchFamily="34" charset="0"/>
                    <a:sym typeface="Arial"/>
                  </a:rPr>
                  <a:t>Attack Model</a:t>
                </a:r>
                <a:r>
                  <a:rPr lang="en-US" sz="1500" kern="0" dirty="0">
                    <a:solidFill>
                      <a:srgbClr val="5E5E5E">
                        <a:lumMod val="50000"/>
                      </a:srgbClr>
                    </a:solidFill>
                    <a:latin typeface="Arial" panose="020B0604020202020204" pitchFamily="34" charset="0"/>
                    <a:ea typeface="Baskerville" panose="02020502070401020303" pitchFamily="18" charset="0"/>
                    <a:cs typeface="Arial" panose="020B0604020202020204" pitchFamily="34" charset="0"/>
                    <a:sym typeface="Caveat"/>
                  </a:rPr>
                  <a:t> </a:t>
                </a:r>
              </a:p>
              <a:p>
                <a:pPr algn="ctr">
                  <a:buClr>
                    <a:srgbClr val="000000"/>
                  </a:buClr>
                  <a:buSzPts val="1400"/>
                  <a:defRPr/>
                </a:pPr>
                <a14:m>
                  <m:oMathPara xmlns:m="http://schemas.openxmlformats.org/officeDocument/2006/math">
                    <m:oMathParaPr>
                      <m:jc m:val="centerGroup"/>
                    </m:oMathParaPr>
                    <m:oMath xmlns:m="http://schemas.openxmlformats.org/officeDocument/2006/math">
                      <m:sSub>
                        <m:sSubPr>
                          <m:ctrlPr>
                            <a:rPr lang="en-DE" sz="1500" i="1" kern="0">
                              <a:solidFill>
                                <a:srgbClr val="5E5E5E">
                                  <a:lumMod val="50000"/>
                                </a:srgbClr>
                              </a:solidFill>
                              <a:latin typeface="Cambria Math" panose="02040503050406030204" pitchFamily="18" charset="0"/>
                              <a:sym typeface="Arial"/>
                            </a:rPr>
                          </m:ctrlPr>
                        </m:sSubPr>
                        <m:e>
                          <m:r>
                            <a:rPr lang="en-DE" sz="1500" i="1" kern="0">
                              <a:solidFill>
                                <a:srgbClr val="5E5E5E">
                                  <a:lumMod val="50000"/>
                                </a:srgbClr>
                              </a:solidFill>
                              <a:latin typeface="Cambria Math" panose="02040503050406030204" pitchFamily="18" charset="0"/>
                              <a:ea typeface="Cambria Math" panose="02040503050406030204" pitchFamily="18" charset="0"/>
                              <a:sym typeface="Arial"/>
                            </a:rPr>
                            <m:t>ℳ</m:t>
                          </m:r>
                        </m:e>
                        <m:sub>
                          <m:r>
                            <a:rPr lang="en-US" sz="1500" i="1" kern="0">
                              <a:solidFill>
                                <a:srgbClr val="5E5E5E">
                                  <a:lumMod val="50000"/>
                                </a:srgbClr>
                              </a:solidFill>
                              <a:latin typeface="Cambria Math" panose="02040503050406030204" pitchFamily="18" charset="0"/>
                              <a:sym typeface="Arial"/>
                            </a:rPr>
                            <m:t>𝐴</m:t>
                          </m:r>
                        </m:sub>
                      </m:sSub>
                    </m:oMath>
                  </m:oMathPara>
                </a14:m>
                <a:endParaRPr lang="en-DE" sz="1500" kern="0" dirty="0">
                  <a:solidFill>
                    <a:srgbClr val="5E5E5E">
                      <a:lumMod val="50000"/>
                    </a:srgbClr>
                  </a:solidFill>
                  <a:latin typeface="Arial" panose="020B0604020202020204" pitchFamily="34" charset="0"/>
                  <a:ea typeface="Baskerville" panose="02020502070401020303" pitchFamily="18" charset="0"/>
                  <a:cs typeface="Arial" panose="020B0604020202020204" pitchFamily="34" charset="0"/>
                  <a:sym typeface="Arial"/>
                </a:endParaRPr>
              </a:p>
            </p:txBody>
          </p:sp>
        </mc:Choice>
        <mc:Fallback xmlns="">
          <p:sp>
            <p:nvSpPr>
              <p:cNvPr id="38" name="Rounded Rectangle 37">
                <a:extLst>
                  <a:ext uri="{FF2B5EF4-FFF2-40B4-BE49-F238E27FC236}">
                    <a16:creationId xmlns:a16="http://schemas.microsoft.com/office/drawing/2014/main" id="{54516230-B766-4743-B778-4E60F3A7099F}"/>
                  </a:ext>
                </a:extLst>
              </p:cNvPr>
              <p:cNvSpPr>
                <a:spLocks noRot="1" noChangeAspect="1" noMove="1" noResize="1" noEditPoints="1" noAdjustHandles="1" noChangeArrowheads="1" noChangeShapeType="1" noTextEdit="1"/>
              </p:cNvSpPr>
              <p:nvPr/>
            </p:nvSpPr>
            <p:spPr>
              <a:xfrm>
                <a:off x="9765476" y="3722071"/>
                <a:ext cx="1402948" cy="505758"/>
              </a:xfrm>
              <a:prstGeom prst="roundRect">
                <a:avLst/>
              </a:prstGeom>
              <a:blipFill>
                <a:blip r:embed="rId25"/>
                <a:stretch>
                  <a:fillRect/>
                </a:stretch>
              </a:blipFill>
              <a:ln w="38100" cap="flat" cmpd="sng" algn="ctr">
                <a:solidFill>
                  <a:srgbClr val="002060"/>
                </a:solidFill>
                <a:prstDash val="solid"/>
              </a:ln>
              <a:effectLst>
                <a:outerShdw blurRad="63500" sx="102000" sy="102000" algn="ctr" rotWithShape="0">
                  <a:prstClr val="black">
                    <a:alpha val="40000"/>
                  </a:prstClr>
                </a:outerShdw>
              </a:effectLst>
            </p:spPr>
            <p:txBody>
              <a:bodyPr/>
              <a:lstStyle/>
              <a:p>
                <a:r>
                  <a:rPr lang="en-CN">
                    <a:noFill/>
                  </a:rPr>
                  <a:t> </a:t>
                </a:r>
              </a:p>
            </p:txBody>
          </p:sp>
        </mc:Fallback>
      </mc:AlternateContent>
    </p:spTree>
    <p:extLst>
      <p:ext uri="{BB962C8B-B14F-4D97-AF65-F5344CB8AC3E}">
        <p14:creationId xmlns:p14="http://schemas.microsoft.com/office/powerpoint/2010/main" val="17398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2" grpId="0"/>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p:txBody>
          <a:bodyPr/>
          <a:lstStyle/>
          <a:p>
            <a:pPr algn="ctr"/>
            <a:r>
              <a:rPr lang="en-US" altLang="zh-CN" dirty="0"/>
              <a:t>Data</a:t>
            </a:r>
            <a:r>
              <a:rPr lang="zh-CN" altLang="en-US" dirty="0"/>
              <a:t> </a:t>
            </a:r>
            <a:r>
              <a:rPr lang="en-US" altLang="zh-CN" dirty="0"/>
              <a:t>Collection:</a:t>
            </a:r>
            <a:r>
              <a:rPr lang="zh-CN" altLang="en-US" dirty="0"/>
              <a:t> </a:t>
            </a:r>
            <a:r>
              <a:rPr lang="en-US" altLang="zh-CN" dirty="0"/>
              <a:t>Local</a:t>
            </a:r>
            <a:r>
              <a:rPr lang="zh-CN" altLang="en-US" dirty="0"/>
              <a:t> </a:t>
            </a:r>
            <a:r>
              <a:rPr lang="en-US" altLang="zh-CN" dirty="0"/>
              <a:t>Differential</a:t>
            </a:r>
            <a:r>
              <a:rPr lang="zh-CN" altLang="en-US" dirty="0"/>
              <a:t> </a:t>
            </a:r>
            <a:r>
              <a:rPr lang="en-US" altLang="zh-CN" dirty="0"/>
              <a:t>Privacy</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5</a:t>
            </a:fld>
            <a:endParaRPr lang="en-US" sz="1600">
              <a:solidFill>
                <a:srgbClr val="888888"/>
              </a:solidFill>
              <a:latin typeface="Calibri"/>
              <a:ea typeface="Calibri"/>
              <a:cs typeface="Calibri"/>
              <a:sym typeface="Calibri"/>
            </a:endParaRPr>
          </a:p>
        </p:txBody>
      </p:sp>
      <p:grpSp>
        <p:nvGrpSpPr>
          <p:cNvPr id="13" name="组合 1">
            <a:extLst>
              <a:ext uri="{FF2B5EF4-FFF2-40B4-BE49-F238E27FC236}">
                <a16:creationId xmlns:a16="http://schemas.microsoft.com/office/drawing/2014/main" id="{F17F0EC1-17CB-52E8-2B08-5A46F6BFCB2A}"/>
              </a:ext>
            </a:extLst>
          </p:cNvPr>
          <p:cNvGrpSpPr/>
          <p:nvPr/>
        </p:nvGrpSpPr>
        <p:grpSpPr>
          <a:xfrm>
            <a:off x="1616665" y="1668009"/>
            <a:ext cx="764604" cy="572934"/>
            <a:chOff x="683568" y="1705195"/>
            <a:chExt cx="764604" cy="572934"/>
          </a:xfrm>
        </p:grpSpPr>
        <p:pic>
          <p:nvPicPr>
            <p:cNvPr id="14" name="图片 7">
              <a:extLst>
                <a:ext uri="{FF2B5EF4-FFF2-40B4-BE49-F238E27FC236}">
                  <a16:creationId xmlns:a16="http://schemas.microsoft.com/office/drawing/2014/main" id="{07D321EB-D073-C596-FFE6-E414B9167A63}"/>
                </a:ext>
              </a:extLst>
            </p:cNvPr>
            <p:cNvPicPr>
              <a:picLocks noChangeAspect="1"/>
            </p:cNvPicPr>
            <p:nvPr/>
          </p:nvPicPr>
          <p:blipFill>
            <a:blip r:embed="rId3"/>
            <a:stretch>
              <a:fillRect/>
            </a:stretch>
          </p:blipFill>
          <p:spPr>
            <a:xfrm>
              <a:off x="683568" y="1725962"/>
              <a:ext cx="391344" cy="552167"/>
            </a:xfrm>
            <a:prstGeom prst="rect">
              <a:avLst/>
            </a:prstGeom>
          </p:spPr>
        </p:pic>
        <p:pic>
          <p:nvPicPr>
            <p:cNvPr id="15" name="图片 8">
              <a:extLst>
                <a:ext uri="{FF2B5EF4-FFF2-40B4-BE49-F238E27FC236}">
                  <a16:creationId xmlns:a16="http://schemas.microsoft.com/office/drawing/2014/main" id="{97CAF8AF-B28F-DF2A-B3CC-7D20ACA0A90A}"/>
                </a:ext>
              </a:extLst>
            </p:cNvPr>
            <p:cNvPicPr>
              <a:picLocks noChangeAspect="1"/>
            </p:cNvPicPr>
            <p:nvPr/>
          </p:nvPicPr>
          <p:blipFill>
            <a:blip r:embed="rId4"/>
            <a:stretch>
              <a:fillRect/>
            </a:stretch>
          </p:blipFill>
          <p:spPr>
            <a:xfrm>
              <a:off x="1140158" y="1705195"/>
              <a:ext cx="308014" cy="572308"/>
            </a:xfrm>
            <a:prstGeom prst="rect">
              <a:avLst/>
            </a:prstGeom>
          </p:spPr>
        </p:pic>
      </p:grpSp>
      <p:grpSp>
        <p:nvGrpSpPr>
          <p:cNvPr id="16" name="组合 2">
            <a:extLst>
              <a:ext uri="{FF2B5EF4-FFF2-40B4-BE49-F238E27FC236}">
                <a16:creationId xmlns:a16="http://schemas.microsoft.com/office/drawing/2014/main" id="{C31BD85B-B1DD-4959-2C7E-D873FCA4E49E}"/>
              </a:ext>
            </a:extLst>
          </p:cNvPr>
          <p:cNvGrpSpPr/>
          <p:nvPr/>
        </p:nvGrpSpPr>
        <p:grpSpPr>
          <a:xfrm>
            <a:off x="1616665" y="2551519"/>
            <a:ext cx="758424" cy="525429"/>
            <a:chOff x="689970" y="2303618"/>
            <a:chExt cx="758424" cy="525429"/>
          </a:xfrm>
        </p:grpSpPr>
        <p:pic>
          <p:nvPicPr>
            <p:cNvPr id="17" name="图片 9">
              <a:extLst>
                <a:ext uri="{FF2B5EF4-FFF2-40B4-BE49-F238E27FC236}">
                  <a16:creationId xmlns:a16="http://schemas.microsoft.com/office/drawing/2014/main" id="{3D8181AB-3806-0216-E737-68BC93DE3045}"/>
                </a:ext>
              </a:extLst>
            </p:cNvPr>
            <p:cNvPicPr>
              <a:picLocks noChangeAspect="1"/>
            </p:cNvPicPr>
            <p:nvPr/>
          </p:nvPicPr>
          <p:blipFill>
            <a:blip r:embed="rId5"/>
            <a:stretch>
              <a:fillRect/>
            </a:stretch>
          </p:blipFill>
          <p:spPr>
            <a:xfrm>
              <a:off x="689970" y="2331895"/>
              <a:ext cx="357773" cy="497152"/>
            </a:xfrm>
            <a:prstGeom prst="rect">
              <a:avLst/>
            </a:prstGeom>
          </p:spPr>
        </p:pic>
        <p:pic>
          <p:nvPicPr>
            <p:cNvPr id="18" name="图片 10">
              <a:extLst>
                <a:ext uri="{FF2B5EF4-FFF2-40B4-BE49-F238E27FC236}">
                  <a16:creationId xmlns:a16="http://schemas.microsoft.com/office/drawing/2014/main" id="{899CBAFC-413C-DE0B-581D-0A72520AEF16}"/>
                </a:ext>
              </a:extLst>
            </p:cNvPr>
            <p:cNvPicPr>
              <a:picLocks noChangeAspect="1"/>
            </p:cNvPicPr>
            <p:nvPr/>
          </p:nvPicPr>
          <p:blipFill>
            <a:blip r:embed="rId6"/>
            <a:stretch>
              <a:fillRect/>
            </a:stretch>
          </p:blipFill>
          <p:spPr>
            <a:xfrm>
              <a:off x="1141970" y="2303618"/>
              <a:ext cx="306424" cy="492709"/>
            </a:xfrm>
            <a:prstGeom prst="rect">
              <a:avLst/>
            </a:prstGeom>
          </p:spPr>
        </p:pic>
      </p:grpSp>
      <p:grpSp>
        <p:nvGrpSpPr>
          <p:cNvPr id="19" name="组合 5">
            <a:extLst>
              <a:ext uri="{FF2B5EF4-FFF2-40B4-BE49-F238E27FC236}">
                <a16:creationId xmlns:a16="http://schemas.microsoft.com/office/drawing/2014/main" id="{DE7D9243-8E2C-B47F-6FCF-DA21E62FA3A3}"/>
              </a:ext>
            </a:extLst>
          </p:cNvPr>
          <p:cNvGrpSpPr/>
          <p:nvPr/>
        </p:nvGrpSpPr>
        <p:grpSpPr>
          <a:xfrm>
            <a:off x="1616665" y="3382880"/>
            <a:ext cx="746629" cy="512885"/>
            <a:chOff x="710575" y="2913860"/>
            <a:chExt cx="746629" cy="512885"/>
          </a:xfrm>
        </p:grpSpPr>
        <p:pic>
          <p:nvPicPr>
            <p:cNvPr id="20" name="图片 11">
              <a:extLst>
                <a:ext uri="{FF2B5EF4-FFF2-40B4-BE49-F238E27FC236}">
                  <a16:creationId xmlns:a16="http://schemas.microsoft.com/office/drawing/2014/main" id="{7380A069-2F55-8EE9-DE29-F73B22EAEA88}"/>
                </a:ext>
              </a:extLst>
            </p:cNvPr>
            <p:cNvPicPr>
              <a:picLocks noChangeAspect="1"/>
            </p:cNvPicPr>
            <p:nvPr/>
          </p:nvPicPr>
          <p:blipFill>
            <a:blip r:embed="rId7"/>
            <a:stretch>
              <a:fillRect/>
            </a:stretch>
          </p:blipFill>
          <p:spPr>
            <a:xfrm>
              <a:off x="710575" y="2913860"/>
              <a:ext cx="359020" cy="502876"/>
            </a:xfrm>
            <a:prstGeom prst="rect">
              <a:avLst/>
            </a:prstGeom>
          </p:spPr>
        </p:pic>
        <p:pic>
          <p:nvPicPr>
            <p:cNvPr id="21" name="图片 12">
              <a:extLst>
                <a:ext uri="{FF2B5EF4-FFF2-40B4-BE49-F238E27FC236}">
                  <a16:creationId xmlns:a16="http://schemas.microsoft.com/office/drawing/2014/main" id="{F0C63D4A-FE77-2A3A-AAC5-BFA64354608D}"/>
                </a:ext>
              </a:extLst>
            </p:cNvPr>
            <p:cNvPicPr>
              <a:picLocks noChangeAspect="1"/>
            </p:cNvPicPr>
            <p:nvPr/>
          </p:nvPicPr>
          <p:blipFill>
            <a:blip r:embed="rId8"/>
            <a:stretch>
              <a:fillRect/>
            </a:stretch>
          </p:blipFill>
          <p:spPr>
            <a:xfrm>
              <a:off x="1160866" y="2929075"/>
              <a:ext cx="296338" cy="497670"/>
            </a:xfrm>
            <a:prstGeom prst="rect">
              <a:avLst/>
            </a:prstGeom>
          </p:spPr>
        </p:pic>
      </p:gr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227700F4-684C-0F84-D18B-FE5A5AA6D695}"/>
                  </a:ext>
                </a:extLst>
              </p:cNvPr>
              <p:cNvSpPr/>
              <p:nvPr/>
            </p:nvSpPr>
            <p:spPr>
              <a:xfrm>
                <a:off x="3327821" y="1696203"/>
                <a:ext cx="1709531" cy="51811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Arial" panose="020B0604020202020204" pitchFamily="34" charset="0"/>
                    <a:cs typeface="Arial" panose="020B0604020202020204" pitchFamily="34" charset="0"/>
                  </a:rPr>
                  <a:t>Perturbation</a:t>
                </a:r>
              </a:p>
              <a:p>
                <a:pPr algn="ctr"/>
                <a:r>
                  <a:rPr lang="en-US" altLang="zh-CN" sz="1200" b="1" dirty="0">
                    <a:solidFill>
                      <a:schemeClr val="tx1"/>
                    </a:solidFill>
                    <a:latin typeface="Arial" panose="020B0604020202020204" pitchFamily="34" charset="0"/>
                    <a:cs typeface="Arial" panose="020B0604020202020204" pitchFamily="34" charset="0"/>
                  </a:rPr>
                  <a:t>Mechanism</a:t>
                </a:r>
                <a:r>
                  <a:rPr lang="zh-CN" altLang="en-US" sz="1200" b="1"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l-GR" altLang="zh-CN" sz="1200" b="1" i="1" smtClean="0">
                        <a:solidFill>
                          <a:schemeClr val="tx1"/>
                        </a:solidFill>
                        <a:latin typeface="Cambria Math" charset="0"/>
                        <a:ea typeface="Cambria Math" charset="0"/>
                        <a:cs typeface="Cambria Math" charset="0"/>
                      </a:rPr>
                      <m:t>𝜳</m:t>
                    </m:r>
                  </m:oMath>
                </a14:m>
                <a:endParaRPr lang="en-US" sz="1200" b="1" dirty="0">
                  <a:solidFill>
                    <a:schemeClr val="tx1"/>
                  </a:solidFill>
                  <a:latin typeface="Arial" panose="020B0604020202020204" pitchFamily="34" charset="0"/>
                  <a:cs typeface="Arial" panose="020B0604020202020204" pitchFamily="34" charset="0"/>
                </a:endParaRPr>
              </a:p>
            </p:txBody>
          </p:sp>
        </mc:Choice>
        <mc:Fallback xmlns="">
          <p:sp>
            <p:nvSpPr>
              <p:cNvPr id="25" name="Rectangle 24">
                <a:extLst>
                  <a:ext uri="{FF2B5EF4-FFF2-40B4-BE49-F238E27FC236}">
                    <a16:creationId xmlns:a16="http://schemas.microsoft.com/office/drawing/2014/main" id="{227700F4-684C-0F84-D18B-FE5A5AA6D695}"/>
                  </a:ext>
                </a:extLst>
              </p:cNvPr>
              <p:cNvSpPr>
                <a:spLocks noRot="1" noChangeAspect="1" noMove="1" noResize="1" noEditPoints="1" noAdjustHandles="1" noChangeArrowheads="1" noChangeShapeType="1" noTextEdit="1"/>
              </p:cNvSpPr>
              <p:nvPr/>
            </p:nvSpPr>
            <p:spPr>
              <a:xfrm>
                <a:off x="3327821" y="1696203"/>
                <a:ext cx="1709531" cy="518119"/>
              </a:xfrm>
              <a:prstGeom prst="rect">
                <a:avLst/>
              </a:prstGeom>
              <a:blipFill>
                <a:blip r:embed="rId9"/>
                <a:stretch>
                  <a:fillRect b="-2381"/>
                </a:stretch>
              </a:blipFill>
              <a:ln>
                <a:no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73FA3E1-D471-9271-10AD-A2C837279964}"/>
                  </a:ext>
                </a:extLst>
              </p:cNvPr>
              <p:cNvSpPr/>
              <p:nvPr/>
            </p:nvSpPr>
            <p:spPr>
              <a:xfrm>
                <a:off x="3327821" y="2478550"/>
                <a:ext cx="1709531" cy="57230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Arial" panose="020B0604020202020204" pitchFamily="34" charset="0"/>
                    <a:cs typeface="Arial" panose="020B0604020202020204" pitchFamily="34" charset="0"/>
                  </a:rPr>
                  <a:t>Perturbation</a:t>
                </a:r>
              </a:p>
              <a:p>
                <a:pPr algn="ctr"/>
                <a:r>
                  <a:rPr lang="en-US" altLang="zh-CN" sz="1200" b="1" dirty="0">
                    <a:solidFill>
                      <a:schemeClr val="tx1"/>
                    </a:solidFill>
                    <a:latin typeface="Arial" panose="020B0604020202020204" pitchFamily="34" charset="0"/>
                    <a:cs typeface="Arial" panose="020B0604020202020204" pitchFamily="34" charset="0"/>
                  </a:rPr>
                  <a:t>Mechanism</a:t>
                </a:r>
                <a:r>
                  <a:rPr lang="zh-CN" altLang="en-US" sz="1200" b="1"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l-GR" altLang="zh-CN" sz="1200" b="1" i="1" smtClean="0">
                        <a:solidFill>
                          <a:schemeClr val="tx1"/>
                        </a:solidFill>
                        <a:latin typeface="Cambria Math" charset="0"/>
                        <a:ea typeface="Cambria Math" charset="0"/>
                        <a:cs typeface="Cambria Math" charset="0"/>
                      </a:rPr>
                      <m:t>𝜳</m:t>
                    </m:r>
                  </m:oMath>
                </a14:m>
                <a:endParaRPr lang="en-US" sz="1200" b="1" dirty="0">
                  <a:solidFill>
                    <a:schemeClr val="tx1"/>
                  </a:solidFill>
                  <a:latin typeface="Arial" panose="020B0604020202020204" pitchFamily="34" charset="0"/>
                  <a:cs typeface="Arial" panose="020B0604020202020204" pitchFamily="34" charset="0"/>
                </a:endParaRPr>
              </a:p>
            </p:txBody>
          </p:sp>
        </mc:Choice>
        <mc:Fallback xmlns="">
          <p:sp>
            <p:nvSpPr>
              <p:cNvPr id="26" name="Rectangle 25">
                <a:extLst>
                  <a:ext uri="{FF2B5EF4-FFF2-40B4-BE49-F238E27FC236}">
                    <a16:creationId xmlns:a16="http://schemas.microsoft.com/office/drawing/2014/main" id="{673FA3E1-D471-9271-10AD-A2C837279964}"/>
                  </a:ext>
                </a:extLst>
              </p:cNvPr>
              <p:cNvSpPr>
                <a:spLocks noRot="1" noChangeAspect="1" noMove="1" noResize="1" noEditPoints="1" noAdjustHandles="1" noChangeArrowheads="1" noChangeShapeType="1" noTextEdit="1"/>
              </p:cNvSpPr>
              <p:nvPr/>
            </p:nvSpPr>
            <p:spPr>
              <a:xfrm>
                <a:off x="3327821" y="2478550"/>
                <a:ext cx="1709531" cy="572308"/>
              </a:xfrm>
              <a:prstGeom prst="rect">
                <a:avLst/>
              </a:prstGeom>
              <a:blipFill>
                <a:blip r:embed="rId10"/>
                <a:stretch>
                  <a:fillRect/>
                </a:stretch>
              </a:blipFill>
              <a:ln>
                <a:no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92CED149-A32C-E67D-F3B1-227334B018AF}"/>
                  </a:ext>
                </a:extLst>
              </p:cNvPr>
              <p:cNvSpPr/>
              <p:nvPr/>
            </p:nvSpPr>
            <p:spPr>
              <a:xfrm>
                <a:off x="3327821" y="3367297"/>
                <a:ext cx="1709531" cy="57230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Arial" panose="020B0604020202020204" pitchFamily="34" charset="0"/>
                    <a:cs typeface="Arial" panose="020B0604020202020204" pitchFamily="34" charset="0"/>
                  </a:rPr>
                  <a:t>Perturbation</a:t>
                </a:r>
              </a:p>
              <a:p>
                <a:pPr algn="ctr"/>
                <a:r>
                  <a:rPr lang="en-US" altLang="zh-CN" sz="1200" b="1" dirty="0">
                    <a:solidFill>
                      <a:schemeClr val="tx1"/>
                    </a:solidFill>
                    <a:latin typeface="Arial" panose="020B0604020202020204" pitchFamily="34" charset="0"/>
                    <a:cs typeface="Arial" panose="020B0604020202020204" pitchFamily="34" charset="0"/>
                  </a:rPr>
                  <a:t>Mechanism</a:t>
                </a:r>
                <a:r>
                  <a:rPr lang="zh-CN" altLang="en-US" sz="1200" b="1"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l-GR" altLang="zh-CN" sz="1200" b="1" i="1" smtClean="0">
                        <a:solidFill>
                          <a:schemeClr val="tx1"/>
                        </a:solidFill>
                        <a:latin typeface="Cambria Math" charset="0"/>
                        <a:ea typeface="Cambria Math" charset="0"/>
                        <a:cs typeface="Cambria Math" charset="0"/>
                      </a:rPr>
                      <m:t>𝜳</m:t>
                    </m:r>
                  </m:oMath>
                </a14:m>
                <a:endParaRPr lang="en-US" sz="1200" b="1" dirty="0">
                  <a:solidFill>
                    <a:schemeClr val="tx1"/>
                  </a:solidFill>
                  <a:latin typeface="Arial" panose="020B0604020202020204" pitchFamily="34" charset="0"/>
                  <a:cs typeface="Arial" panose="020B0604020202020204" pitchFamily="34" charset="0"/>
                </a:endParaRPr>
              </a:p>
            </p:txBody>
          </p:sp>
        </mc:Choice>
        <mc:Fallback xmlns="">
          <p:sp>
            <p:nvSpPr>
              <p:cNvPr id="27" name="Rectangle 26">
                <a:extLst>
                  <a:ext uri="{FF2B5EF4-FFF2-40B4-BE49-F238E27FC236}">
                    <a16:creationId xmlns:a16="http://schemas.microsoft.com/office/drawing/2014/main" id="{92CED149-A32C-E67D-F3B1-227334B018AF}"/>
                  </a:ext>
                </a:extLst>
              </p:cNvPr>
              <p:cNvSpPr>
                <a:spLocks noRot="1" noChangeAspect="1" noMove="1" noResize="1" noEditPoints="1" noAdjustHandles="1" noChangeArrowheads="1" noChangeShapeType="1" noTextEdit="1"/>
              </p:cNvSpPr>
              <p:nvPr/>
            </p:nvSpPr>
            <p:spPr>
              <a:xfrm>
                <a:off x="3327821" y="3367297"/>
                <a:ext cx="1709531" cy="572308"/>
              </a:xfrm>
              <a:prstGeom prst="rect">
                <a:avLst/>
              </a:prstGeom>
              <a:blipFill>
                <a:blip r:embed="rId11"/>
                <a:stretch>
                  <a:fillRect/>
                </a:stretch>
              </a:blipFill>
              <a:ln>
                <a:no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561D018E-F4D6-09F7-3A6B-FF64A1914932}"/>
                  </a:ext>
                </a:extLst>
              </p:cNvPr>
              <p:cNvSpPr/>
              <p:nvPr/>
            </p:nvSpPr>
            <p:spPr>
              <a:xfrm>
                <a:off x="1616665" y="5301552"/>
                <a:ext cx="8160879" cy="1099173"/>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1F497D"/>
                  </a:buClr>
                </a:pPr>
                <a:r>
                  <a:rPr lang="en-US" altLang="zh-CN" dirty="0">
                    <a:solidFill>
                      <a:prstClr val="black"/>
                    </a:solidFill>
                    <a:latin typeface="Arial" panose="020B0604020202020204" pitchFamily="34" charset="0"/>
                    <a:cs typeface="Arial" panose="020B0604020202020204" pitchFamily="34" charset="0"/>
                  </a:rPr>
                  <a:t>The</a:t>
                </a:r>
                <a:r>
                  <a:rPr lang="zh-CN" altLang="en-US" dirty="0">
                    <a:solidFill>
                      <a:prstClr val="black"/>
                    </a:solidFill>
                    <a:latin typeface="Arial" panose="020B0604020202020204" pitchFamily="34" charset="0"/>
                    <a:cs typeface="Arial" panose="020B0604020202020204" pitchFamily="34" charset="0"/>
                  </a:rPr>
                  <a:t> </a:t>
                </a:r>
                <a:r>
                  <a:rPr lang="en-US" altLang="zh-CN" dirty="0">
                    <a:solidFill>
                      <a:prstClr val="black"/>
                    </a:solidFill>
                    <a:latin typeface="Arial" panose="020B0604020202020204" pitchFamily="34" charset="0"/>
                    <a:cs typeface="Arial" panose="020B0604020202020204" pitchFamily="34" charset="0"/>
                  </a:rPr>
                  <a:t>mechanism</a:t>
                </a:r>
                <a:r>
                  <a:rPr lang="zh-CN" altLang="en-US" dirty="0">
                    <a:solidFill>
                      <a:prstClr val="black"/>
                    </a:solidFill>
                    <a:latin typeface="Arial" panose="020B0604020202020204" pitchFamily="34" charset="0"/>
                    <a:cs typeface="Arial" panose="020B0604020202020204" pitchFamily="34" charset="0"/>
                  </a:rPr>
                  <a:t> </a:t>
                </a:r>
                <a14:m>
                  <m:oMath xmlns:m="http://schemas.openxmlformats.org/officeDocument/2006/math">
                    <m:r>
                      <m:rPr>
                        <m:sty m:val="p"/>
                      </m:rPr>
                      <a:rPr lang="el-GR" altLang="zh-CN" i="1">
                        <a:solidFill>
                          <a:prstClr val="black"/>
                        </a:solidFill>
                        <a:latin typeface="Cambria Math" charset="0"/>
                        <a:ea typeface="Cambria Math" charset="0"/>
                        <a:cs typeface="Cambria Math" charset="0"/>
                      </a:rPr>
                      <m:t>Ψ</m:t>
                    </m:r>
                  </m:oMath>
                </a14:m>
                <a:r>
                  <a:rPr lang="zh-CN" altLang="en-US" dirty="0">
                    <a:solidFill>
                      <a:prstClr val="black"/>
                    </a:solidFill>
                    <a:latin typeface="Arial" panose="020B0604020202020204" pitchFamily="34" charset="0"/>
                    <a:cs typeface="Arial" panose="020B0604020202020204" pitchFamily="34" charset="0"/>
                  </a:rPr>
                  <a:t> </a:t>
                </a:r>
                <a:r>
                  <a:rPr lang="en-US" altLang="zh-CN" dirty="0">
                    <a:solidFill>
                      <a:prstClr val="black"/>
                    </a:solidFill>
                    <a:latin typeface="Arial" panose="020B0604020202020204" pitchFamily="34" charset="0"/>
                    <a:cs typeface="Arial" panose="020B0604020202020204" pitchFamily="34" charset="0"/>
                  </a:rPr>
                  <a:t>satisfies</a:t>
                </a:r>
                <a:r>
                  <a:rPr lang="zh-CN" altLang="en-US"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zh-CN" altLang="en-US" i="1">
                        <a:solidFill>
                          <a:prstClr val="black"/>
                        </a:solidFill>
                        <a:latin typeface="Cambria Math" charset="0"/>
                        <a:ea typeface="Cambria Math" charset="0"/>
                        <a:cs typeface="Cambria Math" charset="0"/>
                      </a:rPr>
                      <m:t>𝜀</m:t>
                    </m:r>
                  </m:oMath>
                </a14:m>
                <a:r>
                  <a:rPr lang="en-US" altLang="zh-CN" dirty="0">
                    <a:solidFill>
                      <a:prstClr val="black"/>
                    </a:solidFill>
                    <a:latin typeface="Arial" panose="020B0604020202020204" pitchFamily="34" charset="0"/>
                    <a:cs typeface="Arial" panose="020B0604020202020204" pitchFamily="34" charset="0"/>
                  </a:rPr>
                  <a:t>-LDP</a:t>
                </a:r>
                <a:r>
                  <a:rPr lang="zh-CN" altLang="en-US" dirty="0">
                    <a:solidFill>
                      <a:prstClr val="black"/>
                    </a:solidFill>
                    <a:latin typeface="Arial" panose="020B0604020202020204" pitchFamily="34" charset="0"/>
                    <a:cs typeface="Arial" panose="020B0604020202020204" pitchFamily="34" charset="0"/>
                  </a:rPr>
                  <a:t> </a:t>
                </a:r>
                <a:r>
                  <a:rPr lang="en-US" altLang="zh-CN" dirty="0">
                    <a:solidFill>
                      <a:prstClr val="black"/>
                    </a:solidFill>
                    <a:latin typeface="Arial" panose="020B0604020202020204" pitchFamily="34" charset="0"/>
                    <a:cs typeface="Arial" panose="020B0604020202020204" pitchFamily="34" charset="0"/>
                  </a:rPr>
                  <a:t>if</a:t>
                </a:r>
                <a:r>
                  <a:rPr lang="zh-CN" altLang="en-US" dirty="0">
                    <a:solidFill>
                      <a:prstClr val="black"/>
                    </a:solidFill>
                    <a:latin typeface="Arial" panose="020B0604020202020204" pitchFamily="34" charset="0"/>
                    <a:cs typeface="Arial" panose="020B0604020202020204" pitchFamily="34" charset="0"/>
                  </a:rPr>
                  <a:t> </a:t>
                </a:r>
                <a:r>
                  <a:rPr lang="en-US" altLang="zh-CN" dirty="0">
                    <a:solidFill>
                      <a:prstClr val="black"/>
                    </a:solidFill>
                    <a:latin typeface="Arial" panose="020B0604020202020204" pitchFamily="34" charset="0"/>
                    <a:cs typeface="Arial" panose="020B0604020202020204" pitchFamily="34" charset="0"/>
                  </a:rPr>
                  <a:t>for</a:t>
                </a:r>
                <a:r>
                  <a:rPr lang="zh-CN" altLang="en-US" dirty="0">
                    <a:solidFill>
                      <a:prstClr val="black"/>
                    </a:solidFill>
                    <a:latin typeface="Arial" panose="020B0604020202020204" pitchFamily="34" charset="0"/>
                    <a:cs typeface="Arial" panose="020B0604020202020204" pitchFamily="34" charset="0"/>
                  </a:rPr>
                  <a:t> </a:t>
                </a:r>
                <a:r>
                  <a:rPr lang="en-US" altLang="zh-CN" dirty="0">
                    <a:solidFill>
                      <a:prstClr val="black"/>
                    </a:solidFill>
                    <a:latin typeface="Arial" panose="020B0604020202020204" pitchFamily="34" charset="0"/>
                    <a:cs typeface="Arial" panose="020B0604020202020204" pitchFamily="34" charset="0"/>
                  </a:rPr>
                  <a:t>any</a:t>
                </a:r>
                <a:r>
                  <a:rPr lang="zh-CN" altLang="en-US" dirty="0">
                    <a:solidFill>
                      <a:prstClr val="black"/>
                    </a:solidFill>
                    <a:latin typeface="Arial" panose="020B0604020202020204" pitchFamily="34" charset="0"/>
                    <a:cs typeface="Arial" panose="020B0604020202020204" pitchFamily="34" charset="0"/>
                  </a:rPr>
                  <a:t> </a:t>
                </a:r>
                <a:r>
                  <a:rPr lang="en-US" altLang="zh-CN" dirty="0">
                    <a:solidFill>
                      <a:prstClr val="black"/>
                    </a:solidFill>
                    <a:latin typeface="Arial" panose="020B0604020202020204" pitchFamily="34" charset="0"/>
                    <a:cs typeface="Arial" panose="020B0604020202020204" pitchFamily="34" charset="0"/>
                  </a:rPr>
                  <a:t>input</a:t>
                </a:r>
                <a:r>
                  <a:rPr lang="zh-CN" altLang="en-US" dirty="0">
                    <a:solidFill>
                      <a:prstClr val="black"/>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i="1">
                            <a:solidFill>
                              <a:prstClr val="black"/>
                            </a:solidFill>
                            <a:latin typeface="Cambria Math" panose="02040503050406030204" pitchFamily="18" charset="0"/>
                            <a:cs typeface="Arial" panose="020B0604020202020204" pitchFamily="34" charset="0"/>
                          </a:rPr>
                        </m:ctrlPr>
                      </m:sSubPr>
                      <m:e>
                        <m:r>
                          <a:rPr lang="en-US" altLang="zh-CN" i="1">
                            <a:solidFill>
                              <a:prstClr val="black"/>
                            </a:solidFill>
                            <a:latin typeface="Cambria Math" charset="0"/>
                            <a:cs typeface="Arial" panose="020B0604020202020204" pitchFamily="34" charset="0"/>
                          </a:rPr>
                          <m:t>𝑣</m:t>
                        </m:r>
                      </m:e>
                      <m:sub>
                        <m:r>
                          <a:rPr lang="en-US" altLang="zh-CN" i="1">
                            <a:solidFill>
                              <a:prstClr val="black"/>
                            </a:solidFill>
                            <a:latin typeface="Cambria Math" charset="0"/>
                            <a:cs typeface="Arial" panose="020B0604020202020204" pitchFamily="34" charset="0"/>
                          </a:rPr>
                          <m:t>1</m:t>
                        </m:r>
                      </m:sub>
                    </m:sSub>
                    <m:r>
                      <a:rPr lang="en-US" altLang="zh-CN" i="1">
                        <a:solidFill>
                          <a:prstClr val="black"/>
                        </a:solidFill>
                        <a:latin typeface="Cambria Math" charset="0"/>
                        <a:cs typeface="Arial" panose="020B0604020202020204" pitchFamily="34" charset="0"/>
                      </a:rPr>
                      <m:t>,</m:t>
                    </m:r>
                    <m:sSub>
                      <m:sSubPr>
                        <m:ctrlPr>
                          <a:rPr lang="en-US" altLang="zh-CN" i="1">
                            <a:solidFill>
                              <a:prstClr val="black"/>
                            </a:solidFill>
                            <a:latin typeface="Cambria Math" panose="02040503050406030204" pitchFamily="18" charset="0"/>
                            <a:cs typeface="Arial" panose="020B0604020202020204" pitchFamily="34" charset="0"/>
                          </a:rPr>
                        </m:ctrlPr>
                      </m:sSubPr>
                      <m:e>
                        <m:r>
                          <a:rPr lang="en-US" altLang="zh-CN" i="1">
                            <a:solidFill>
                              <a:prstClr val="black"/>
                            </a:solidFill>
                            <a:latin typeface="Cambria Math" charset="0"/>
                            <a:cs typeface="Arial" panose="020B0604020202020204" pitchFamily="34" charset="0"/>
                          </a:rPr>
                          <m:t>𝑣</m:t>
                        </m:r>
                      </m:e>
                      <m:sub>
                        <m:r>
                          <a:rPr lang="en-US" altLang="zh-CN" i="1">
                            <a:solidFill>
                              <a:prstClr val="black"/>
                            </a:solidFill>
                            <a:latin typeface="Cambria Math" charset="0"/>
                            <a:cs typeface="Arial" panose="020B0604020202020204" pitchFamily="34" charset="0"/>
                          </a:rPr>
                          <m:t>2</m:t>
                        </m:r>
                      </m:sub>
                    </m:sSub>
                    <m:r>
                      <a:rPr lang="en-US" altLang="zh-CN" i="1">
                        <a:solidFill>
                          <a:prstClr val="black"/>
                        </a:solidFill>
                        <a:latin typeface="Cambria Math" charset="0"/>
                        <a:ea typeface="Cambria Math" charset="0"/>
                        <a:cs typeface="Cambria Math" charset="0"/>
                      </a:rPr>
                      <m:t>∈</m:t>
                    </m:r>
                    <m:r>
                      <a:rPr lang="en-US" altLang="zh-CN" i="1">
                        <a:solidFill>
                          <a:prstClr val="black"/>
                        </a:solidFill>
                        <a:latin typeface="Cambria Math" charset="0"/>
                        <a:ea typeface="Cambria Math" charset="0"/>
                        <a:cs typeface="Cambria Math" charset="0"/>
                      </a:rPr>
                      <m:t>𝐷</m:t>
                    </m:r>
                  </m:oMath>
                </a14:m>
                <a:r>
                  <a:rPr lang="en-US" altLang="zh-CN" dirty="0">
                    <a:solidFill>
                      <a:prstClr val="black"/>
                    </a:solidFill>
                    <a:latin typeface="Arial" panose="020B0604020202020204" pitchFamily="34" charset="0"/>
                    <a:cs typeface="Arial" panose="020B0604020202020204" pitchFamily="34" charset="0"/>
                  </a:rPr>
                  <a:t>,</a:t>
                </a:r>
                <a:r>
                  <a:rPr lang="zh-CN" altLang="en-US" dirty="0">
                    <a:solidFill>
                      <a:prstClr val="black"/>
                    </a:solidFill>
                    <a:latin typeface="Arial" panose="020B0604020202020204" pitchFamily="34" charset="0"/>
                    <a:cs typeface="Arial" panose="020B0604020202020204" pitchFamily="34" charset="0"/>
                  </a:rPr>
                  <a:t> </a:t>
                </a:r>
                <a:r>
                  <a:rPr lang="en-US" altLang="zh-CN" dirty="0">
                    <a:solidFill>
                      <a:prstClr val="black"/>
                    </a:solidFill>
                    <a:latin typeface="Arial" panose="020B0604020202020204" pitchFamily="34" charset="0"/>
                    <a:cs typeface="Arial" panose="020B0604020202020204" pitchFamily="34" charset="0"/>
                  </a:rPr>
                  <a:t>we</a:t>
                </a:r>
                <a:r>
                  <a:rPr lang="zh-CN" altLang="en-US" dirty="0">
                    <a:solidFill>
                      <a:prstClr val="black"/>
                    </a:solidFill>
                    <a:latin typeface="Arial" panose="020B0604020202020204" pitchFamily="34" charset="0"/>
                    <a:cs typeface="Arial" panose="020B0604020202020204" pitchFamily="34" charset="0"/>
                  </a:rPr>
                  <a:t> </a:t>
                </a:r>
                <a:r>
                  <a:rPr lang="en-US" altLang="zh-CN" dirty="0">
                    <a:solidFill>
                      <a:prstClr val="black"/>
                    </a:solidFill>
                    <a:latin typeface="Arial" panose="020B0604020202020204" pitchFamily="34" charset="0"/>
                    <a:cs typeface="Arial" panose="020B0604020202020204" pitchFamily="34" charset="0"/>
                  </a:rPr>
                  <a:t>have</a:t>
                </a:r>
              </a:p>
              <a:p>
                <a:pPr lvl="0">
                  <a:buClr>
                    <a:srgbClr val="1F497D"/>
                  </a:buClr>
                </a:pPr>
                <a14:m>
                  <m:oMathPara xmlns:m="http://schemas.openxmlformats.org/officeDocument/2006/math">
                    <m:oMathParaPr>
                      <m:jc m:val="centerGroup"/>
                    </m:oMathParaPr>
                    <m:oMath xmlns:m="http://schemas.openxmlformats.org/officeDocument/2006/math">
                      <m:r>
                        <a:rPr lang="en-US" i="1">
                          <a:solidFill>
                            <a:prstClr val="black"/>
                          </a:solidFill>
                          <a:latin typeface="Cambria Math" charset="0"/>
                          <a:ea typeface="Cambria Math" charset="0"/>
                          <a:cs typeface="Cambria Math" charset="0"/>
                        </a:rPr>
                        <m:t>∀</m:t>
                      </m:r>
                      <m:r>
                        <a:rPr lang="en-US" altLang="zh-CN" i="1">
                          <a:solidFill>
                            <a:prstClr val="black"/>
                          </a:solidFill>
                          <a:latin typeface="Cambria Math" charset="0"/>
                          <a:ea typeface="Cambria Math" charset="0"/>
                          <a:cs typeface="Cambria Math" charset="0"/>
                        </a:rPr>
                        <m:t>𝑇</m:t>
                      </m:r>
                      <m:r>
                        <a:rPr lang="en-US" altLang="zh-CN" i="1">
                          <a:solidFill>
                            <a:prstClr val="black"/>
                          </a:solidFill>
                          <a:latin typeface="Cambria Math" charset="0"/>
                          <a:ea typeface="Cambria Math" charset="0"/>
                          <a:cs typeface="Cambria Math" charset="0"/>
                        </a:rPr>
                        <m:t>⊆</m:t>
                      </m:r>
                      <m:r>
                        <a:rPr lang="en-US" altLang="zh-CN" i="1">
                          <a:solidFill>
                            <a:prstClr val="black"/>
                          </a:solidFill>
                          <a:latin typeface="Cambria Math" charset="0"/>
                          <a:ea typeface="Cambria Math" charset="0"/>
                          <a:cs typeface="Cambria Math" charset="0"/>
                        </a:rPr>
                        <m:t>𝑅𝑎𝑛𝑔𝑒</m:t>
                      </m:r>
                      <m:d>
                        <m:dPr>
                          <m:ctrlPr>
                            <a:rPr lang="en-US" altLang="zh-CN" i="1">
                              <a:solidFill>
                                <a:prstClr val="black"/>
                              </a:solidFill>
                              <a:latin typeface="Cambria Math" panose="02040503050406030204" pitchFamily="18" charset="0"/>
                              <a:ea typeface="Cambria Math" charset="0"/>
                              <a:cs typeface="Cambria Math" charset="0"/>
                            </a:rPr>
                          </m:ctrlPr>
                        </m:dPr>
                        <m:e>
                          <m:r>
                            <m:rPr>
                              <m:sty m:val="p"/>
                            </m:rPr>
                            <a:rPr lang="el-GR" altLang="zh-CN" i="1">
                              <a:solidFill>
                                <a:prstClr val="black"/>
                              </a:solidFill>
                              <a:latin typeface="Cambria Math" charset="0"/>
                              <a:ea typeface="Cambria Math" charset="0"/>
                              <a:cs typeface="Cambria Math" charset="0"/>
                            </a:rPr>
                            <m:t>Ψ</m:t>
                          </m:r>
                        </m:e>
                      </m:d>
                      <m:r>
                        <a:rPr lang="en-US" altLang="zh-CN" i="1">
                          <a:solidFill>
                            <a:prstClr val="black"/>
                          </a:solidFill>
                          <a:latin typeface="Cambria Math" charset="0"/>
                          <a:ea typeface="Cambria Math" charset="0"/>
                          <a:cs typeface="Cambria Math" charset="0"/>
                        </a:rPr>
                        <m:t>:</m:t>
                      </m:r>
                      <m:f>
                        <m:fPr>
                          <m:ctrlPr>
                            <a:rPr lang="en-US" altLang="zh-CN" i="1" smtClean="0">
                              <a:solidFill>
                                <a:prstClr val="black"/>
                              </a:solidFill>
                              <a:latin typeface="Cambria Math" panose="02040503050406030204" pitchFamily="18" charset="0"/>
                              <a:ea typeface="Cambria Math" charset="0"/>
                            </a:rPr>
                          </m:ctrlPr>
                        </m:fPr>
                        <m:num>
                          <m:r>
                            <m:rPr>
                              <m:sty m:val="p"/>
                            </m:rPr>
                            <a:rPr lang="en-US" altLang="zh-CN">
                              <a:solidFill>
                                <a:prstClr val="black"/>
                              </a:solidFill>
                              <a:latin typeface="Cambria Math" charset="0"/>
                              <a:ea typeface="Cambria Math" charset="0"/>
                              <a:cs typeface="Cambria Math" charset="0"/>
                            </a:rPr>
                            <m:t>Pr</m:t>
                          </m:r>
                          <m:r>
                            <a:rPr lang="en-US" altLang="zh-CN" i="1">
                              <a:solidFill>
                                <a:prstClr val="black"/>
                              </a:solidFill>
                              <a:latin typeface="Cambria Math" charset="0"/>
                              <a:ea typeface="Cambria Math" charset="0"/>
                              <a:cs typeface="Cambria Math" charset="0"/>
                            </a:rPr>
                            <m:t>⁡[</m:t>
                          </m:r>
                          <m:r>
                            <m:rPr>
                              <m:sty m:val="p"/>
                            </m:rPr>
                            <a:rPr lang="el-GR" altLang="zh-CN" i="1">
                              <a:solidFill>
                                <a:prstClr val="black"/>
                              </a:solidFill>
                              <a:latin typeface="Cambria Math" charset="0"/>
                              <a:ea typeface="Cambria Math" charset="0"/>
                              <a:cs typeface="Cambria Math" charset="0"/>
                            </a:rPr>
                            <m:t>Ψ</m:t>
                          </m:r>
                          <m:r>
                            <a:rPr lang="en-US" altLang="zh-CN" i="1">
                              <a:solidFill>
                                <a:prstClr val="black"/>
                              </a:solidFill>
                              <a:latin typeface="Cambria Math" charset="0"/>
                              <a:ea typeface="Cambria Math" charset="0"/>
                              <a:cs typeface="Cambria Math" charset="0"/>
                            </a:rPr>
                            <m:t>(</m:t>
                          </m:r>
                          <m:sSub>
                            <m:sSubPr>
                              <m:ctrlPr>
                                <a:rPr lang="en-US" altLang="zh-CN" i="1">
                                  <a:solidFill>
                                    <a:prstClr val="black"/>
                                  </a:solidFill>
                                  <a:latin typeface="Cambria Math" panose="02040503050406030204" pitchFamily="18" charset="0"/>
                                  <a:ea typeface="Cambria Math" charset="0"/>
                                  <a:cs typeface="Cambria Math" charset="0"/>
                                </a:rPr>
                              </m:ctrlPr>
                            </m:sSubPr>
                            <m:e>
                              <m:r>
                                <a:rPr lang="en-US" altLang="zh-CN" i="1">
                                  <a:solidFill>
                                    <a:prstClr val="black"/>
                                  </a:solidFill>
                                  <a:latin typeface="Cambria Math" charset="0"/>
                                  <a:ea typeface="Cambria Math" charset="0"/>
                                  <a:cs typeface="Cambria Math" charset="0"/>
                                </a:rPr>
                                <m:t>𝑣</m:t>
                              </m:r>
                            </m:e>
                            <m:sub>
                              <m:r>
                                <a:rPr lang="en-US" altLang="zh-CN" i="1">
                                  <a:solidFill>
                                    <a:prstClr val="black"/>
                                  </a:solidFill>
                                  <a:latin typeface="Cambria Math" charset="0"/>
                                  <a:ea typeface="Cambria Math" charset="0"/>
                                  <a:cs typeface="Cambria Math" charset="0"/>
                                </a:rPr>
                                <m:t>1</m:t>
                              </m:r>
                            </m:sub>
                          </m:sSub>
                          <m:r>
                            <a:rPr lang="en-US" altLang="zh-CN" i="1">
                              <a:solidFill>
                                <a:prstClr val="black"/>
                              </a:solidFill>
                              <a:latin typeface="Cambria Math" charset="0"/>
                              <a:ea typeface="Cambria Math" charset="0"/>
                              <a:cs typeface="Cambria Math" charset="0"/>
                            </a:rPr>
                            <m:t>)∈</m:t>
                          </m:r>
                          <m:r>
                            <a:rPr lang="en-US" altLang="zh-CN" i="1">
                              <a:solidFill>
                                <a:prstClr val="black"/>
                              </a:solidFill>
                              <a:latin typeface="Cambria Math" charset="0"/>
                              <a:ea typeface="Cambria Math" charset="0"/>
                              <a:cs typeface="Cambria Math" charset="0"/>
                            </a:rPr>
                            <m:t>𝑇</m:t>
                          </m:r>
                          <m:r>
                            <a:rPr lang="en-US" altLang="zh-CN" i="1">
                              <a:solidFill>
                                <a:prstClr val="black"/>
                              </a:solidFill>
                              <a:latin typeface="Cambria Math" charset="0"/>
                              <a:ea typeface="Cambria Math" charset="0"/>
                              <a:cs typeface="Cambria Math" charset="0"/>
                            </a:rPr>
                            <m:t>]</m:t>
                          </m:r>
                        </m:num>
                        <m:den>
                          <m:r>
                            <m:rPr>
                              <m:sty m:val="p"/>
                            </m:rPr>
                            <a:rPr lang="en-US" altLang="zh-CN">
                              <a:solidFill>
                                <a:prstClr val="black"/>
                              </a:solidFill>
                              <a:latin typeface="Cambria Math" charset="0"/>
                              <a:ea typeface="Cambria Math" charset="0"/>
                              <a:cs typeface="Cambria Math" charset="0"/>
                            </a:rPr>
                            <m:t>Pr</m:t>
                          </m:r>
                          <m:r>
                            <a:rPr lang="en-US" altLang="zh-CN" i="1">
                              <a:solidFill>
                                <a:prstClr val="black"/>
                              </a:solidFill>
                              <a:latin typeface="Cambria Math" charset="0"/>
                              <a:ea typeface="Cambria Math" charset="0"/>
                              <a:cs typeface="Cambria Math" charset="0"/>
                            </a:rPr>
                            <m:t>⁡[</m:t>
                          </m:r>
                          <m:r>
                            <m:rPr>
                              <m:sty m:val="p"/>
                            </m:rPr>
                            <a:rPr lang="el-GR" altLang="zh-CN" i="1">
                              <a:solidFill>
                                <a:prstClr val="black"/>
                              </a:solidFill>
                              <a:latin typeface="Cambria Math" charset="0"/>
                              <a:ea typeface="Cambria Math" charset="0"/>
                              <a:cs typeface="Cambria Math" charset="0"/>
                            </a:rPr>
                            <m:t>Ψ</m:t>
                          </m:r>
                          <m:r>
                            <a:rPr lang="en-US" altLang="zh-CN" i="1">
                              <a:solidFill>
                                <a:prstClr val="black"/>
                              </a:solidFill>
                              <a:latin typeface="Cambria Math" charset="0"/>
                              <a:ea typeface="Cambria Math" charset="0"/>
                              <a:cs typeface="Cambria Math" charset="0"/>
                            </a:rPr>
                            <m:t>(</m:t>
                          </m:r>
                          <m:sSub>
                            <m:sSubPr>
                              <m:ctrlPr>
                                <a:rPr lang="en-US" altLang="zh-CN" i="1">
                                  <a:solidFill>
                                    <a:prstClr val="black"/>
                                  </a:solidFill>
                                  <a:latin typeface="Cambria Math" panose="02040503050406030204" pitchFamily="18" charset="0"/>
                                  <a:ea typeface="Cambria Math" charset="0"/>
                                  <a:cs typeface="Cambria Math" charset="0"/>
                                </a:rPr>
                              </m:ctrlPr>
                            </m:sSubPr>
                            <m:e>
                              <m:r>
                                <a:rPr lang="en-US" altLang="zh-CN" i="1">
                                  <a:solidFill>
                                    <a:prstClr val="black"/>
                                  </a:solidFill>
                                  <a:latin typeface="Cambria Math" charset="0"/>
                                  <a:ea typeface="Cambria Math" charset="0"/>
                                  <a:cs typeface="Cambria Math" charset="0"/>
                                </a:rPr>
                                <m:t>𝑣</m:t>
                              </m:r>
                            </m:e>
                            <m:sub>
                              <m:r>
                                <a:rPr lang="en-US" altLang="zh-CN" i="1">
                                  <a:solidFill>
                                    <a:prstClr val="black"/>
                                  </a:solidFill>
                                  <a:latin typeface="Cambria Math" charset="0"/>
                                  <a:ea typeface="Cambria Math" charset="0"/>
                                  <a:cs typeface="Cambria Math" charset="0"/>
                                </a:rPr>
                                <m:t>2</m:t>
                              </m:r>
                            </m:sub>
                          </m:sSub>
                          <m:r>
                            <a:rPr lang="en-US" altLang="zh-CN" i="1">
                              <a:solidFill>
                                <a:prstClr val="black"/>
                              </a:solidFill>
                              <a:latin typeface="Cambria Math" charset="0"/>
                              <a:ea typeface="Cambria Math" charset="0"/>
                              <a:cs typeface="Cambria Math" charset="0"/>
                            </a:rPr>
                            <m:t>)∈</m:t>
                          </m:r>
                          <m:r>
                            <a:rPr lang="en-US" altLang="zh-CN" i="1">
                              <a:solidFill>
                                <a:prstClr val="black"/>
                              </a:solidFill>
                              <a:latin typeface="Cambria Math" charset="0"/>
                              <a:ea typeface="Cambria Math" charset="0"/>
                              <a:cs typeface="Cambria Math" charset="0"/>
                            </a:rPr>
                            <m:t>𝑇</m:t>
                          </m:r>
                          <m:r>
                            <a:rPr lang="en-US" altLang="zh-CN" i="1">
                              <a:solidFill>
                                <a:prstClr val="black"/>
                              </a:solidFill>
                              <a:latin typeface="Cambria Math" charset="0"/>
                              <a:ea typeface="Cambria Math" charset="0"/>
                              <a:cs typeface="Cambria Math" charset="0"/>
                            </a:rPr>
                            <m:t>]</m:t>
                          </m:r>
                        </m:den>
                      </m:f>
                      <m:r>
                        <a:rPr lang="en-US" altLang="zh-CN" i="1">
                          <a:solidFill>
                            <a:prstClr val="black"/>
                          </a:solidFill>
                          <a:latin typeface="Cambria Math" charset="0"/>
                          <a:ea typeface="Cambria Math" charset="0"/>
                          <a:cs typeface="Cambria Math" charset="0"/>
                        </a:rPr>
                        <m:t>≤</m:t>
                      </m:r>
                      <m:sSup>
                        <m:sSupPr>
                          <m:ctrlPr>
                            <a:rPr lang="en-US" altLang="zh-CN" i="1">
                              <a:solidFill>
                                <a:prstClr val="black"/>
                              </a:solidFill>
                              <a:latin typeface="Cambria Math" panose="02040503050406030204" pitchFamily="18" charset="0"/>
                              <a:ea typeface="Cambria Math" charset="0"/>
                              <a:cs typeface="Cambria Math" charset="0"/>
                            </a:rPr>
                          </m:ctrlPr>
                        </m:sSupPr>
                        <m:e>
                          <m:r>
                            <a:rPr lang="en-US" altLang="zh-CN" i="1">
                              <a:solidFill>
                                <a:prstClr val="black"/>
                              </a:solidFill>
                              <a:latin typeface="Cambria Math" charset="0"/>
                              <a:ea typeface="Cambria Math" charset="0"/>
                              <a:cs typeface="Cambria Math" charset="0"/>
                            </a:rPr>
                            <m:t>𝑒</m:t>
                          </m:r>
                        </m:e>
                        <m:sup>
                          <m:r>
                            <a:rPr lang="en-US" altLang="zh-CN" i="1">
                              <a:solidFill>
                                <a:prstClr val="black"/>
                              </a:solidFill>
                              <a:latin typeface="Cambria Math" charset="0"/>
                              <a:ea typeface="Cambria Math" charset="0"/>
                              <a:cs typeface="Cambria Math" charset="0"/>
                            </a:rPr>
                            <m:t>𝜀</m:t>
                          </m:r>
                        </m:sup>
                      </m:sSup>
                    </m:oMath>
                  </m:oMathPara>
                </a14:m>
                <a:endParaRPr lang="en-US" dirty="0">
                  <a:solidFill>
                    <a:prstClr val="black"/>
                  </a:solidFill>
                  <a:latin typeface="Arial" panose="020B0604020202020204" pitchFamily="34" charset="0"/>
                  <a:cs typeface="Arial" panose="020B0604020202020204" pitchFamily="34" charset="0"/>
                </a:endParaRPr>
              </a:p>
            </p:txBody>
          </p:sp>
        </mc:Choice>
        <mc:Fallback xmlns="">
          <p:sp>
            <p:nvSpPr>
              <p:cNvPr id="32" name="Rounded Rectangle 31">
                <a:extLst>
                  <a:ext uri="{FF2B5EF4-FFF2-40B4-BE49-F238E27FC236}">
                    <a16:creationId xmlns:a16="http://schemas.microsoft.com/office/drawing/2014/main" id="{561D018E-F4D6-09F7-3A6B-FF64A1914932}"/>
                  </a:ext>
                </a:extLst>
              </p:cNvPr>
              <p:cNvSpPr>
                <a:spLocks noRot="1" noChangeAspect="1" noMove="1" noResize="1" noEditPoints="1" noAdjustHandles="1" noChangeArrowheads="1" noChangeShapeType="1" noTextEdit="1"/>
              </p:cNvSpPr>
              <p:nvPr/>
            </p:nvSpPr>
            <p:spPr>
              <a:xfrm>
                <a:off x="1616665" y="5301552"/>
                <a:ext cx="8160879" cy="1099173"/>
              </a:xfrm>
              <a:prstGeom prst="roundRect">
                <a:avLst/>
              </a:prstGeom>
              <a:blipFill>
                <a:blip r:embed="rId12"/>
                <a:stretch>
                  <a:fillRect/>
                </a:stretch>
              </a:blipFill>
              <a:ln w="28575">
                <a:solidFill>
                  <a:schemeClr val="accent1">
                    <a:lumMod val="75000"/>
                  </a:schemeClr>
                </a:solidFill>
              </a:ln>
            </p:spPr>
            <p:txBody>
              <a:bodyPr/>
              <a:lstStyle/>
              <a:p>
                <a:r>
                  <a:rPr lang="en-DE">
                    <a:noFill/>
                  </a:rPr>
                  <a:t> </a:t>
                </a:r>
              </a:p>
            </p:txBody>
          </p:sp>
        </mc:Fallback>
      </mc:AlternateContent>
      <p:sp>
        <p:nvSpPr>
          <p:cNvPr id="33" name="Down Arrow 32">
            <a:extLst>
              <a:ext uri="{FF2B5EF4-FFF2-40B4-BE49-F238E27FC236}">
                <a16:creationId xmlns:a16="http://schemas.microsoft.com/office/drawing/2014/main" id="{B4D59945-61A5-CEA6-F947-A911938BB8C7}"/>
              </a:ext>
            </a:extLst>
          </p:cNvPr>
          <p:cNvSpPr/>
          <p:nvPr/>
        </p:nvSpPr>
        <p:spPr>
          <a:xfrm>
            <a:off x="3895925" y="4256044"/>
            <a:ext cx="573321" cy="77763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F53D960A-9EE1-C720-30FA-162285B57EE2}"/>
              </a:ext>
            </a:extLst>
          </p:cNvPr>
          <p:cNvCxnSpPr/>
          <p:nvPr/>
        </p:nvCxnSpPr>
        <p:spPr>
          <a:xfrm>
            <a:off x="2444896" y="1900035"/>
            <a:ext cx="88292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C54AA6-3B18-9622-E6C1-FB78A0455312}"/>
              </a:ext>
            </a:extLst>
          </p:cNvPr>
          <p:cNvCxnSpPr/>
          <p:nvPr/>
        </p:nvCxnSpPr>
        <p:spPr>
          <a:xfrm>
            <a:off x="2444896" y="2793652"/>
            <a:ext cx="88292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CF308DE-C5D2-DD98-3C55-E409DA264B4B}"/>
              </a:ext>
            </a:extLst>
          </p:cNvPr>
          <p:cNvCxnSpPr/>
          <p:nvPr/>
        </p:nvCxnSpPr>
        <p:spPr>
          <a:xfrm>
            <a:off x="2444896" y="3618754"/>
            <a:ext cx="88292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11D0501-8CFE-BD54-9152-96D52FC9A4ED}"/>
              </a:ext>
            </a:extLst>
          </p:cNvPr>
          <p:cNvCxnSpPr>
            <a:cxnSpLocks/>
            <a:stCxn id="25" idx="3"/>
          </p:cNvCxnSpPr>
          <p:nvPr/>
        </p:nvCxnSpPr>
        <p:spPr>
          <a:xfrm>
            <a:off x="5037352" y="1955263"/>
            <a:ext cx="8533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CE394C8-5BFC-A8EB-F274-6624E0F11EED}"/>
              </a:ext>
            </a:extLst>
          </p:cNvPr>
          <p:cNvCxnSpPr>
            <a:cxnSpLocks/>
            <a:stCxn id="27" idx="3"/>
          </p:cNvCxnSpPr>
          <p:nvPr/>
        </p:nvCxnSpPr>
        <p:spPr>
          <a:xfrm>
            <a:off x="5037352" y="3653451"/>
            <a:ext cx="81978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7250A3C-D15C-26E8-6EE5-E85D2DC3AA9D}"/>
              </a:ext>
            </a:extLst>
          </p:cNvPr>
          <p:cNvCxnSpPr>
            <a:cxnSpLocks/>
            <a:stCxn id="26" idx="3"/>
            <a:endCxn id="23" idx="1"/>
          </p:cNvCxnSpPr>
          <p:nvPr/>
        </p:nvCxnSpPr>
        <p:spPr>
          <a:xfrm flipV="1">
            <a:off x="5037352" y="2755957"/>
            <a:ext cx="819786" cy="87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Rounded Rectangular Callout 44">
                <a:extLst>
                  <a:ext uri="{FF2B5EF4-FFF2-40B4-BE49-F238E27FC236}">
                    <a16:creationId xmlns:a16="http://schemas.microsoft.com/office/drawing/2014/main" id="{EA1DEFB9-6D0C-3F1F-2A7E-484F43889CBA}"/>
                  </a:ext>
                </a:extLst>
              </p:cNvPr>
              <p:cNvSpPr/>
              <p:nvPr/>
            </p:nvSpPr>
            <p:spPr>
              <a:xfrm>
                <a:off x="7001976" y="4742622"/>
                <a:ext cx="2040445" cy="774085"/>
              </a:xfrm>
              <a:prstGeom prst="wedgeRoundRectCallout">
                <a:avLst>
                  <a:gd name="adj1" fmla="val -26178"/>
                  <a:gd name="adj2" fmla="val 90823"/>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C00000"/>
                    </a:solidFill>
                    <a:latin typeface="Arial" charset="0"/>
                    <a:ea typeface="Arial" charset="0"/>
                    <a:cs typeface="Arial" charset="0"/>
                  </a:rPr>
                  <a:t>Privacy</a:t>
                </a:r>
                <a:r>
                  <a:rPr lang="zh-CN" altLang="en-US" sz="1400" b="1" dirty="0">
                    <a:solidFill>
                      <a:srgbClr val="C00000"/>
                    </a:solidFill>
                    <a:latin typeface="Arial" charset="0"/>
                    <a:ea typeface="Arial" charset="0"/>
                    <a:cs typeface="Arial" charset="0"/>
                  </a:rPr>
                  <a:t> </a:t>
                </a:r>
                <a:r>
                  <a:rPr lang="en-US" altLang="zh-CN" sz="1400" b="1" dirty="0">
                    <a:solidFill>
                      <a:srgbClr val="C00000"/>
                    </a:solidFill>
                    <a:latin typeface="Arial" charset="0"/>
                    <a:ea typeface="Arial" charset="0"/>
                    <a:cs typeface="Arial" charset="0"/>
                  </a:rPr>
                  <a:t>budget.</a:t>
                </a:r>
              </a:p>
              <a:p>
                <a:pPr algn="ctr"/>
                <a:r>
                  <a:rPr lang="en-US" altLang="zh-CN" sz="1400" b="1" dirty="0">
                    <a:solidFill>
                      <a:srgbClr val="C00000"/>
                    </a:solidFill>
                    <a:latin typeface="Arial" charset="0"/>
                    <a:ea typeface="Arial" charset="0"/>
                    <a:cs typeface="Arial" charset="0"/>
                  </a:rPr>
                  <a:t>Larger</a:t>
                </a:r>
                <a:r>
                  <a:rPr lang="zh-CN" altLang="en-US" sz="1400" b="1" dirty="0">
                    <a:solidFill>
                      <a:srgbClr val="C00000"/>
                    </a:solidFill>
                    <a:latin typeface="Arial" charset="0"/>
                    <a:ea typeface="Arial" charset="0"/>
                    <a:cs typeface="Arial" charset="0"/>
                  </a:rPr>
                  <a:t> </a:t>
                </a:r>
                <a14:m>
                  <m:oMath xmlns:m="http://schemas.openxmlformats.org/officeDocument/2006/math">
                    <m:r>
                      <a:rPr lang="zh-CN" altLang="en-US" sz="1400" b="1" i="1" smtClean="0">
                        <a:solidFill>
                          <a:srgbClr val="C00000"/>
                        </a:solidFill>
                        <a:latin typeface="Cambria Math" charset="0"/>
                        <a:ea typeface="Arial" charset="0"/>
                        <a:cs typeface="Arial" charset="0"/>
                      </a:rPr>
                      <m:t>𝜺</m:t>
                    </m:r>
                  </m:oMath>
                </a14:m>
                <a:r>
                  <a:rPr lang="zh-CN" altLang="en-US" sz="1400" b="1" dirty="0">
                    <a:solidFill>
                      <a:srgbClr val="C00000"/>
                    </a:solidFill>
                    <a:latin typeface="Arial" charset="0"/>
                    <a:ea typeface="Arial" charset="0"/>
                    <a:cs typeface="Arial" charset="0"/>
                  </a:rPr>
                  <a:t> </a:t>
                </a:r>
                <a:r>
                  <a:rPr lang="en-US" altLang="zh-CN" sz="1400" b="1" dirty="0">
                    <a:solidFill>
                      <a:srgbClr val="C00000"/>
                    </a:solidFill>
                    <a:latin typeface="Arial" charset="0"/>
                    <a:ea typeface="Arial" charset="0"/>
                    <a:cs typeface="Arial" charset="0"/>
                  </a:rPr>
                  <a:t>means</a:t>
                </a:r>
                <a:r>
                  <a:rPr lang="zh-CN" altLang="en-US" sz="1400" b="1" dirty="0">
                    <a:solidFill>
                      <a:srgbClr val="C00000"/>
                    </a:solidFill>
                    <a:latin typeface="Arial" charset="0"/>
                    <a:ea typeface="Arial" charset="0"/>
                    <a:cs typeface="Arial" charset="0"/>
                  </a:rPr>
                  <a:t> </a:t>
                </a:r>
                <a:r>
                  <a:rPr lang="en-US" altLang="zh-CN" sz="1400" b="1" dirty="0">
                    <a:solidFill>
                      <a:srgbClr val="C00000"/>
                    </a:solidFill>
                    <a:latin typeface="Arial" charset="0"/>
                    <a:ea typeface="Arial" charset="0"/>
                    <a:cs typeface="Arial" charset="0"/>
                  </a:rPr>
                  <a:t>less</a:t>
                </a:r>
                <a:r>
                  <a:rPr lang="zh-CN" altLang="en-US" sz="1400" b="1" dirty="0">
                    <a:solidFill>
                      <a:srgbClr val="C00000"/>
                    </a:solidFill>
                    <a:latin typeface="Arial" charset="0"/>
                    <a:ea typeface="Arial" charset="0"/>
                    <a:cs typeface="Arial" charset="0"/>
                  </a:rPr>
                  <a:t> </a:t>
                </a:r>
                <a:r>
                  <a:rPr lang="en-US" altLang="zh-CN" sz="1400" b="1" dirty="0">
                    <a:solidFill>
                      <a:srgbClr val="C00000"/>
                    </a:solidFill>
                    <a:latin typeface="Arial" charset="0"/>
                    <a:ea typeface="Arial" charset="0"/>
                    <a:cs typeface="Arial" charset="0"/>
                  </a:rPr>
                  <a:t>privacy</a:t>
                </a:r>
                <a:endParaRPr lang="en-US" sz="1400" b="1" dirty="0">
                  <a:solidFill>
                    <a:srgbClr val="C00000"/>
                  </a:solidFill>
                  <a:latin typeface="Arial" charset="0"/>
                  <a:ea typeface="Arial" charset="0"/>
                  <a:cs typeface="Arial" charset="0"/>
                </a:endParaRPr>
              </a:p>
            </p:txBody>
          </p:sp>
        </mc:Choice>
        <mc:Fallback xmlns="">
          <p:sp>
            <p:nvSpPr>
              <p:cNvPr id="45" name="Rounded Rectangular Callout 44">
                <a:extLst>
                  <a:ext uri="{FF2B5EF4-FFF2-40B4-BE49-F238E27FC236}">
                    <a16:creationId xmlns:a16="http://schemas.microsoft.com/office/drawing/2014/main" id="{EA1DEFB9-6D0C-3F1F-2A7E-484F43889CBA}"/>
                  </a:ext>
                </a:extLst>
              </p:cNvPr>
              <p:cNvSpPr>
                <a:spLocks noRot="1" noChangeAspect="1" noMove="1" noResize="1" noEditPoints="1" noAdjustHandles="1" noChangeArrowheads="1" noChangeShapeType="1" noTextEdit="1"/>
              </p:cNvSpPr>
              <p:nvPr/>
            </p:nvSpPr>
            <p:spPr>
              <a:xfrm>
                <a:off x="7001976" y="4742622"/>
                <a:ext cx="2040445" cy="774085"/>
              </a:xfrm>
              <a:prstGeom prst="wedgeRoundRectCallout">
                <a:avLst>
                  <a:gd name="adj1" fmla="val -26178"/>
                  <a:gd name="adj2" fmla="val 90823"/>
                  <a:gd name="adj3" fmla="val 16667"/>
                </a:avLst>
              </a:prstGeom>
              <a:blipFill>
                <a:blip r:embed="rId13"/>
                <a:stretch>
                  <a:fillRect/>
                </a:stretch>
              </a:blipFill>
              <a:ln>
                <a:noFill/>
              </a:ln>
            </p:spPr>
            <p:txBody>
              <a:bodyPr/>
              <a:lstStyle/>
              <a:p>
                <a:r>
                  <a:rPr lang="en-DE">
                    <a:noFill/>
                  </a:rPr>
                  <a:t> </a:t>
                </a:r>
              </a:p>
            </p:txBody>
          </p:sp>
        </mc:Fallback>
      </mc:AlternateContent>
      <p:grpSp>
        <p:nvGrpSpPr>
          <p:cNvPr id="22" name="Group 21">
            <a:extLst>
              <a:ext uri="{FF2B5EF4-FFF2-40B4-BE49-F238E27FC236}">
                <a16:creationId xmlns:a16="http://schemas.microsoft.com/office/drawing/2014/main" id="{D0D19FAA-F38D-F7D6-2169-3D04B31179A0}"/>
              </a:ext>
            </a:extLst>
          </p:cNvPr>
          <p:cNvGrpSpPr/>
          <p:nvPr/>
        </p:nvGrpSpPr>
        <p:grpSpPr>
          <a:xfrm>
            <a:off x="5772302" y="1332183"/>
            <a:ext cx="1411669" cy="3211702"/>
            <a:chOff x="3640431" y="3441197"/>
            <a:chExt cx="1411669" cy="3211702"/>
          </a:xfrm>
        </p:grpSpPr>
        <p:sp>
          <p:nvSpPr>
            <p:cNvPr id="23" name="Rounded Rectangle 22">
              <a:extLst>
                <a:ext uri="{FF2B5EF4-FFF2-40B4-BE49-F238E27FC236}">
                  <a16:creationId xmlns:a16="http://schemas.microsoft.com/office/drawing/2014/main" id="{3A4D5233-5B66-EB1E-7344-71D381DBD918}"/>
                </a:ext>
              </a:extLst>
            </p:cNvPr>
            <p:cNvSpPr/>
            <p:nvPr/>
          </p:nvSpPr>
          <p:spPr>
            <a:xfrm>
              <a:off x="3725267" y="3441197"/>
              <a:ext cx="1243941" cy="2847548"/>
            </a:xfrm>
            <a:prstGeom prst="roundRect">
              <a:avLst>
                <a:gd name="adj" fmla="val 1328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pic>
          <p:nvPicPr>
            <p:cNvPr id="24" name="Picture 23">
              <a:extLst>
                <a:ext uri="{FF2B5EF4-FFF2-40B4-BE49-F238E27FC236}">
                  <a16:creationId xmlns:a16="http://schemas.microsoft.com/office/drawing/2014/main" id="{4DDD997C-C8E7-7EE1-5D00-E3669F34754D}"/>
                </a:ext>
              </a:extLst>
            </p:cNvPr>
            <p:cNvPicPr>
              <a:picLocks noChangeAspect="1"/>
            </p:cNvPicPr>
            <p:nvPr/>
          </p:nvPicPr>
          <p:blipFill>
            <a:blip r:embed="rId14"/>
            <a:stretch>
              <a:fillRect/>
            </a:stretch>
          </p:blipFill>
          <p:spPr>
            <a:xfrm>
              <a:off x="4075983" y="3485762"/>
              <a:ext cx="519531" cy="610746"/>
            </a:xfrm>
            <a:prstGeom prst="rect">
              <a:avLst/>
            </a:prstGeom>
          </p:spPr>
        </p:pic>
        <p:pic>
          <p:nvPicPr>
            <p:cNvPr id="28" name="Picture 27">
              <a:extLst>
                <a:ext uri="{FF2B5EF4-FFF2-40B4-BE49-F238E27FC236}">
                  <a16:creationId xmlns:a16="http://schemas.microsoft.com/office/drawing/2014/main" id="{660200C0-B44E-B4AB-B1DF-448C1EF1980F}"/>
                </a:ext>
              </a:extLst>
            </p:cNvPr>
            <p:cNvPicPr>
              <a:picLocks noChangeAspect="1"/>
            </p:cNvPicPr>
            <p:nvPr/>
          </p:nvPicPr>
          <p:blipFill>
            <a:blip r:embed="rId15"/>
            <a:stretch>
              <a:fillRect/>
            </a:stretch>
          </p:blipFill>
          <p:spPr>
            <a:xfrm>
              <a:off x="3833921" y="4301399"/>
              <a:ext cx="1045736" cy="365125"/>
            </a:xfrm>
            <a:prstGeom prst="rect">
              <a:avLst/>
            </a:prstGeom>
          </p:spPr>
        </p:pic>
        <p:pic>
          <p:nvPicPr>
            <p:cNvPr id="37" name="Picture 36">
              <a:extLst>
                <a:ext uri="{FF2B5EF4-FFF2-40B4-BE49-F238E27FC236}">
                  <a16:creationId xmlns:a16="http://schemas.microsoft.com/office/drawing/2014/main" id="{59E1B2EC-36CB-A844-9BA9-EAD5899D1CD2}"/>
                </a:ext>
              </a:extLst>
            </p:cNvPr>
            <p:cNvPicPr>
              <a:picLocks noChangeAspect="1"/>
            </p:cNvPicPr>
            <p:nvPr/>
          </p:nvPicPr>
          <p:blipFill>
            <a:blip r:embed="rId16"/>
            <a:stretch>
              <a:fillRect/>
            </a:stretch>
          </p:blipFill>
          <p:spPr>
            <a:xfrm>
              <a:off x="3824369" y="5657983"/>
              <a:ext cx="1045736" cy="478634"/>
            </a:xfrm>
            <a:prstGeom prst="rect">
              <a:avLst/>
            </a:prstGeom>
          </p:spPr>
        </p:pic>
        <p:pic>
          <p:nvPicPr>
            <p:cNvPr id="40" name="Picture 39">
              <a:extLst>
                <a:ext uri="{FF2B5EF4-FFF2-40B4-BE49-F238E27FC236}">
                  <a16:creationId xmlns:a16="http://schemas.microsoft.com/office/drawing/2014/main" id="{5DE42C50-9B23-8449-8197-F929AED5B477}"/>
                </a:ext>
              </a:extLst>
            </p:cNvPr>
            <p:cNvPicPr>
              <a:picLocks noChangeAspect="1"/>
            </p:cNvPicPr>
            <p:nvPr/>
          </p:nvPicPr>
          <p:blipFill>
            <a:blip r:embed="rId17"/>
            <a:stretch>
              <a:fillRect/>
            </a:stretch>
          </p:blipFill>
          <p:spPr>
            <a:xfrm>
              <a:off x="4002407" y="4859984"/>
              <a:ext cx="602428" cy="598755"/>
            </a:xfrm>
            <a:prstGeom prst="rect">
              <a:avLst/>
            </a:prstGeom>
          </p:spPr>
        </p:pic>
        <p:sp>
          <p:nvSpPr>
            <p:cNvPr id="46" name="TextBox 45">
              <a:extLst>
                <a:ext uri="{FF2B5EF4-FFF2-40B4-BE49-F238E27FC236}">
                  <a16:creationId xmlns:a16="http://schemas.microsoft.com/office/drawing/2014/main" id="{F62E1E9C-7718-F977-8FE9-B9BB8FF8EE01}"/>
                </a:ext>
              </a:extLst>
            </p:cNvPr>
            <p:cNvSpPr txBox="1"/>
            <p:nvPr/>
          </p:nvSpPr>
          <p:spPr>
            <a:xfrm>
              <a:off x="3640431" y="6314345"/>
              <a:ext cx="1411669" cy="338554"/>
            </a:xfrm>
            <a:prstGeom prst="rect">
              <a:avLst/>
            </a:prstGeom>
            <a:noFill/>
          </p:spPr>
          <p:txBody>
            <a:bodyPr wrap="non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Center</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grpSp>
        <p:nvGrpSpPr>
          <p:cNvPr id="51" name="Group 50">
            <a:extLst>
              <a:ext uri="{FF2B5EF4-FFF2-40B4-BE49-F238E27FC236}">
                <a16:creationId xmlns:a16="http://schemas.microsoft.com/office/drawing/2014/main" id="{F8630BF3-20FD-BC93-F7FB-80F4AACAC6BE}"/>
              </a:ext>
            </a:extLst>
          </p:cNvPr>
          <p:cNvGrpSpPr/>
          <p:nvPr/>
        </p:nvGrpSpPr>
        <p:grpSpPr>
          <a:xfrm>
            <a:off x="7825799" y="2309561"/>
            <a:ext cx="3369533" cy="1038486"/>
            <a:chOff x="8287808" y="2569443"/>
            <a:chExt cx="3369533" cy="1038486"/>
          </a:xfrm>
        </p:grpSpPr>
        <p:pic>
          <p:nvPicPr>
            <p:cNvPr id="29" name="Picture 28">
              <a:extLst>
                <a:ext uri="{FF2B5EF4-FFF2-40B4-BE49-F238E27FC236}">
                  <a16:creationId xmlns:a16="http://schemas.microsoft.com/office/drawing/2014/main" id="{F8CEC0DD-D067-F1AE-4862-F9A187488C36}"/>
                </a:ext>
              </a:extLst>
            </p:cNvPr>
            <p:cNvPicPr>
              <a:picLocks noChangeAspect="1"/>
            </p:cNvPicPr>
            <p:nvPr/>
          </p:nvPicPr>
          <p:blipFill>
            <a:blip r:embed="rId18"/>
            <a:stretch>
              <a:fillRect/>
            </a:stretch>
          </p:blipFill>
          <p:spPr>
            <a:xfrm>
              <a:off x="9521748" y="2695412"/>
              <a:ext cx="868348" cy="818728"/>
            </a:xfrm>
            <a:prstGeom prst="rect">
              <a:avLst/>
            </a:prstGeom>
          </p:spPr>
        </p:pic>
        <p:pic>
          <p:nvPicPr>
            <p:cNvPr id="30" name="Picture 29">
              <a:extLst>
                <a:ext uri="{FF2B5EF4-FFF2-40B4-BE49-F238E27FC236}">
                  <a16:creationId xmlns:a16="http://schemas.microsoft.com/office/drawing/2014/main" id="{CD8CA085-2878-B149-52BD-D5F8A65DDB08}"/>
                </a:ext>
              </a:extLst>
            </p:cNvPr>
            <p:cNvPicPr>
              <a:picLocks noChangeAspect="1"/>
            </p:cNvPicPr>
            <p:nvPr/>
          </p:nvPicPr>
          <p:blipFill>
            <a:blip r:embed="rId19"/>
            <a:stretch>
              <a:fillRect/>
            </a:stretch>
          </p:blipFill>
          <p:spPr>
            <a:xfrm>
              <a:off x="10508341" y="2631405"/>
              <a:ext cx="1002257" cy="903572"/>
            </a:xfrm>
            <a:prstGeom prst="rect">
              <a:avLst/>
            </a:prstGeom>
          </p:spPr>
        </p:pic>
        <p:pic>
          <p:nvPicPr>
            <p:cNvPr id="31" name="Picture 30">
              <a:extLst>
                <a:ext uri="{FF2B5EF4-FFF2-40B4-BE49-F238E27FC236}">
                  <a16:creationId xmlns:a16="http://schemas.microsoft.com/office/drawing/2014/main" id="{2453CB12-F2D0-E8D3-3C7B-BB5928B1BC82}"/>
                </a:ext>
              </a:extLst>
            </p:cNvPr>
            <p:cNvPicPr>
              <a:picLocks noChangeAspect="1"/>
            </p:cNvPicPr>
            <p:nvPr/>
          </p:nvPicPr>
          <p:blipFill>
            <a:blip r:embed="rId20"/>
            <a:stretch>
              <a:fillRect/>
            </a:stretch>
          </p:blipFill>
          <p:spPr>
            <a:xfrm>
              <a:off x="8407963" y="2696539"/>
              <a:ext cx="1002257" cy="821980"/>
            </a:xfrm>
            <a:prstGeom prst="rect">
              <a:avLst/>
            </a:prstGeom>
          </p:spPr>
        </p:pic>
        <p:sp>
          <p:nvSpPr>
            <p:cNvPr id="50" name="Rounded Rectangle 49">
              <a:extLst>
                <a:ext uri="{FF2B5EF4-FFF2-40B4-BE49-F238E27FC236}">
                  <a16:creationId xmlns:a16="http://schemas.microsoft.com/office/drawing/2014/main" id="{BAB7D97F-4E94-4808-6213-C23BCE975831}"/>
                </a:ext>
              </a:extLst>
            </p:cNvPr>
            <p:cNvSpPr/>
            <p:nvPr/>
          </p:nvSpPr>
          <p:spPr>
            <a:xfrm>
              <a:off x="8287808" y="2569443"/>
              <a:ext cx="3369533" cy="1038486"/>
            </a:xfrm>
            <a:prstGeom prst="roundRect">
              <a:avLst>
                <a:gd name="adj" fmla="val 7982"/>
              </a:avLst>
            </a:prstGeom>
            <a:noFill/>
            <a:ln w="28575">
              <a:solidFill>
                <a:srgbClr val="33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grpSp>
      <p:cxnSp>
        <p:nvCxnSpPr>
          <p:cNvPr id="52" name="Straight Arrow Connector 51">
            <a:extLst>
              <a:ext uri="{FF2B5EF4-FFF2-40B4-BE49-F238E27FC236}">
                <a16:creationId xmlns:a16="http://schemas.microsoft.com/office/drawing/2014/main" id="{E9FBFF6F-CC38-7FDB-9D08-A3FEF58DE198}"/>
              </a:ext>
            </a:extLst>
          </p:cNvPr>
          <p:cNvCxnSpPr>
            <a:cxnSpLocks/>
          </p:cNvCxnSpPr>
          <p:nvPr/>
        </p:nvCxnSpPr>
        <p:spPr>
          <a:xfrm>
            <a:off x="7120415" y="2823309"/>
            <a:ext cx="63396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9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250"/>
                                        <p:tgtEl>
                                          <p:spTgt spid="3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dissolve">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22A0926-E454-5C4F-AF70-067CE2D1AFDB}"/>
              </a:ext>
            </a:extLst>
          </p:cNvPr>
          <p:cNvSpPr>
            <a:spLocks noGrp="1"/>
          </p:cNvSpPr>
          <p:nvPr>
            <p:ph type="title"/>
          </p:nvPr>
        </p:nvSpPr>
        <p:spPr/>
        <p:txBody>
          <a:bodyPr/>
          <a:lstStyle/>
          <a:p>
            <a:pPr algn="ctr"/>
            <a:r>
              <a:rPr lang="en-US" altLang="zh-CN" dirty="0"/>
              <a:t>Experimental</a:t>
            </a:r>
            <a:r>
              <a:rPr lang="zh-CN" altLang="en-US" dirty="0"/>
              <a:t> </a:t>
            </a:r>
            <a:r>
              <a:rPr lang="en-US" altLang="zh-CN" dirty="0"/>
              <a:t>Setup</a:t>
            </a:r>
            <a:endParaRPr lang="en-DE" dirty="0"/>
          </a:p>
        </p:txBody>
      </p:sp>
      <p:sp>
        <p:nvSpPr>
          <p:cNvPr id="4" name="Content Placeholder 3">
            <a:extLst>
              <a:ext uri="{FF2B5EF4-FFF2-40B4-BE49-F238E27FC236}">
                <a16:creationId xmlns:a16="http://schemas.microsoft.com/office/drawing/2014/main" id="{2B2A45BA-7A3D-C247-A03B-A58E5483A111}"/>
              </a:ext>
            </a:extLst>
          </p:cNvPr>
          <p:cNvSpPr>
            <a:spLocks noGrp="1"/>
          </p:cNvSpPr>
          <p:nvPr>
            <p:ph idx="1"/>
          </p:nvPr>
        </p:nvSpPr>
        <p:spPr>
          <a:xfrm>
            <a:off x="669757" y="1218368"/>
            <a:ext cx="10515600" cy="5034199"/>
          </a:xfrm>
        </p:spPr>
        <p:txBody>
          <a:bodyPr>
            <a:spAutoFit/>
          </a:bodyPr>
          <a:lstStyle/>
          <a:p>
            <a:pPr>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Datasets</a:t>
            </a:r>
          </a:p>
          <a:p>
            <a:pPr lvl="1"/>
            <a:r>
              <a:rPr lang="en-GB" sz="2000" b="1" dirty="0">
                <a:solidFill>
                  <a:srgbClr val="1922DE"/>
                </a:solidFill>
                <a:latin typeface="Arial" panose="020B0604020202020204" pitchFamily="34" charset="0"/>
                <a:cs typeface="Arial" panose="020B0604020202020204" pitchFamily="34" charset="0"/>
              </a:rPr>
              <a:t>Categorical</a:t>
            </a:r>
            <a:r>
              <a:rPr lang="en-GB" sz="2000" dirty="0">
                <a:latin typeface="Arial" panose="020B0604020202020204" pitchFamily="34" charset="0"/>
                <a:cs typeface="Arial" panose="020B0604020202020204" pitchFamily="34" charset="0"/>
              </a:rPr>
              <a:t> data, </a:t>
            </a:r>
            <a:r>
              <a:rPr lang="en-DE" sz="2000" b="1">
                <a:solidFill>
                  <a:srgbClr val="1922DE"/>
                </a:solidFill>
                <a:latin typeface="Arial" panose="020B0604020202020204" pitchFamily="34" charset="0"/>
                <a:cs typeface="Arial" panose="020B0604020202020204" pitchFamily="34" charset="0"/>
              </a:rPr>
              <a:t>Image</a:t>
            </a:r>
            <a:r>
              <a:rPr lang="en-DE" sz="2000">
                <a:latin typeface="Arial" panose="020B0604020202020204" pitchFamily="34" charset="0"/>
                <a:cs typeface="Arial" panose="020B0604020202020204" pitchFamily="34" charset="0"/>
              </a:rPr>
              <a:t> data</a:t>
            </a:r>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pPr>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Target models</a:t>
            </a:r>
          </a:p>
          <a:p>
            <a:pPr lvl="1"/>
            <a:r>
              <a:rPr lang="en-US" sz="2000" dirty="0">
                <a:latin typeface="Arial" panose="020B0604020202020204" pitchFamily="34" charset="0"/>
                <a:cs typeface="Arial" panose="020B0604020202020204" pitchFamily="34" charset="0"/>
              </a:rPr>
              <a:t>Logistic Regression (</a:t>
            </a:r>
            <a:r>
              <a:rPr lang="en-US" sz="2000" b="1" dirty="0">
                <a:solidFill>
                  <a:srgbClr val="1922DE"/>
                </a:solidFill>
                <a:latin typeface="Arial" panose="020B0604020202020204" pitchFamily="34" charset="0"/>
                <a:cs typeface="Arial" panose="020B0604020202020204" pitchFamily="34" charset="0"/>
              </a:rPr>
              <a:t>LR</a:t>
            </a:r>
            <a:r>
              <a:rPr lang="en-US" sz="2000" dirty="0">
                <a:latin typeface="Arial" panose="020B0604020202020204" pitchFamily="34" charset="0"/>
                <a:cs typeface="Arial" panose="020B0604020202020204" pitchFamily="34" charset="0"/>
              </a:rPr>
              <a:t>), Decision Tree (</a:t>
            </a:r>
            <a:r>
              <a:rPr lang="en-US" sz="2000" b="1" dirty="0">
                <a:solidFill>
                  <a:srgbClr val="1922DE"/>
                </a:solidFill>
                <a:latin typeface="Arial" panose="020B0604020202020204" pitchFamily="34" charset="0"/>
                <a:cs typeface="Arial" panose="020B0604020202020204" pitchFamily="34" charset="0"/>
              </a:rPr>
              <a:t>DT</a:t>
            </a:r>
            <a:r>
              <a:rPr lang="en-US" sz="2000" dirty="0">
                <a:latin typeface="Arial" panose="020B0604020202020204" pitchFamily="34" charset="0"/>
                <a:cs typeface="Arial" panose="020B0604020202020204" pitchFamily="34" charset="0"/>
              </a:rPr>
              <a:t>), Random Forest (</a:t>
            </a:r>
            <a:r>
              <a:rPr lang="en-US" sz="2000" b="1" dirty="0">
                <a:solidFill>
                  <a:srgbClr val="1922DE"/>
                </a:solidFill>
                <a:latin typeface="Arial" panose="020B0604020202020204" pitchFamily="34" charset="0"/>
                <a:cs typeface="Arial" panose="020B0604020202020204" pitchFamily="34" charset="0"/>
              </a:rPr>
              <a:t>RF</a:t>
            </a:r>
            <a:r>
              <a:rPr lang="en-US" sz="2000" dirty="0">
                <a:latin typeface="Arial" panose="020B0604020202020204" pitchFamily="34" charset="0"/>
                <a:cs typeface="Arial" panose="020B0604020202020204" pitchFamily="34" charset="0"/>
              </a:rPr>
              <a:t>), Multi Layer Perceptron (</a:t>
            </a:r>
            <a:r>
              <a:rPr lang="en-US" sz="2000" b="1" dirty="0">
                <a:solidFill>
                  <a:srgbClr val="1922DE"/>
                </a:solidFill>
                <a:latin typeface="Arial" panose="020B0604020202020204" pitchFamily="34" charset="0"/>
                <a:cs typeface="Arial" panose="020B0604020202020204" pitchFamily="34" charset="0"/>
              </a:rPr>
              <a:t>MLP</a:t>
            </a:r>
            <a:r>
              <a:rPr lang="en-US" sz="2000" dirty="0">
                <a:latin typeface="Arial" panose="020B0604020202020204" pitchFamily="34" charset="0"/>
                <a:cs typeface="Arial" panose="020B0604020202020204" pitchFamily="34" charset="0"/>
              </a:rPr>
              <a:t>)</a:t>
            </a:r>
          </a:p>
          <a:p>
            <a:pPr lvl="1"/>
            <a:r>
              <a:rPr lang="en-US" sz="2000" dirty="0">
                <a:latin typeface="Arial" panose="020B0604020202020204" pitchFamily="34" charset="0"/>
                <a:cs typeface="Arial" panose="020B0604020202020204" pitchFamily="34" charset="0"/>
              </a:rPr>
              <a:t>2-layer Convolutional Neural Network (</a:t>
            </a:r>
            <a:r>
              <a:rPr lang="en-US" sz="2000" b="1" dirty="0">
                <a:solidFill>
                  <a:srgbClr val="1922DE"/>
                </a:solidFill>
                <a:latin typeface="Arial" panose="020B0604020202020204" pitchFamily="34" charset="0"/>
                <a:cs typeface="Arial" panose="020B0604020202020204" pitchFamily="34" charset="0"/>
              </a:rPr>
              <a:t>CNN</a:t>
            </a:r>
            <a:r>
              <a:rPr lang="en-US" sz="2000" dirty="0">
                <a:latin typeface="Arial" panose="020B0604020202020204" pitchFamily="34" charset="0"/>
                <a:cs typeface="Arial" panose="020B0604020202020204" pitchFamily="34" charset="0"/>
              </a:rPr>
              <a:t>), </a:t>
            </a:r>
            <a:r>
              <a:rPr lang="en-US" sz="2000" b="1" dirty="0">
                <a:solidFill>
                  <a:srgbClr val="1922DE"/>
                </a:solidFill>
                <a:latin typeface="Arial" panose="020B0604020202020204" pitchFamily="34" charset="0"/>
                <a:cs typeface="Arial" panose="020B0604020202020204" pitchFamily="34" charset="0"/>
              </a:rPr>
              <a:t>ResNet50</a:t>
            </a:r>
            <a:r>
              <a:rPr lang="en-US" sz="2000" dirty="0">
                <a:latin typeface="Arial" panose="020B0604020202020204" pitchFamily="34" charset="0"/>
                <a:cs typeface="Arial" panose="020B0604020202020204" pitchFamily="34" charset="0"/>
              </a:rPr>
              <a:t>, </a:t>
            </a:r>
            <a:r>
              <a:rPr lang="en-US" sz="2000" b="1" dirty="0">
                <a:solidFill>
                  <a:srgbClr val="1922DE"/>
                </a:solidFill>
                <a:latin typeface="Arial" panose="020B0604020202020204" pitchFamily="34" charset="0"/>
                <a:cs typeface="Arial" panose="020B0604020202020204" pitchFamily="34" charset="0"/>
              </a:rPr>
              <a:t>DenseNet121</a:t>
            </a:r>
          </a:p>
          <a:p>
            <a:pPr lvl="1"/>
            <a:endParaRPr lang="en-US" sz="20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pPr>
              <a:buFont typeface="Wingdings" pitchFamily="2" charset="2"/>
              <a:buChar char="q"/>
            </a:pPr>
            <a:r>
              <a:rPr lang="zh-CN" altLang="en-US" sz="2400" b="1" dirty="0">
                <a:solidFill>
                  <a:prstClr val="black"/>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M</a:t>
            </a:r>
            <a:r>
              <a:rPr lang="en-DE" sz="2400" b="1" dirty="0">
                <a:solidFill>
                  <a:prstClr val="black"/>
                </a:solidFill>
                <a:latin typeface="Arial" panose="020B0604020202020204" pitchFamily="34" charset="0"/>
                <a:cs typeface="Arial" panose="020B0604020202020204" pitchFamily="34" charset="0"/>
              </a:rPr>
              <a:t>etrics</a:t>
            </a:r>
          </a:p>
          <a:p>
            <a:pPr lvl="1"/>
            <a:r>
              <a:rPr lang="en-DE" sz="2000" b="1" dirty="0">
                <a:solidFill>
                  <a:srgbClr val="1922DE"/>
                </a:solidFill>
                <a:latin typeface="Arial" panose="020B0604020202020204" pitchFamily="34" charset="0"/>
                <a:cs typeface="Arial" panose="020B0604020202020204" pitchFamily="34" charset="0"/>
              </a:rPr>
              <a:t>AUC</a:t>
            </a:r>
          </a:p>
          <a:p>
            <a:pPr lvl="1"/>
            <a:r>
              <a:rPr lang="en-DE" sz="2000" b="1" dirty="0">
                <a:solidFill>
                  <a:srgbClr val="1922DE"/>
                </a:solidFill>
                <a:latin typeface="Arial" panose="020B0604020202020204" pitchFamily="34" charset="0"/>
                <a:cs typeface="Arial" panose="020B0604020202020204" pitchFamily="34" charset="0"/>
              </a:rPr>
              <a:t>DegCount</a:t>
            </a:r>
            <a:r>
              <a:rPr lang="en-DE"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Number of</a:t>
            </a:r>
            <a:r>
              <a:rPr lang="en-DE" sz="2000" dirty="0">
                <a:latin typeface="Arial" panose="020B0604020202020204" pitchFamily="34" charset="0"/>
                <a:cs typeface="Arial" panose="020B0604020202020204" pitchFamily="34" charset="0"/>
              </a:rPr>
              <a:t> </a:t>
            </a:r>
            <a:r>
              <a:rPr lang="en-DE" sz="2000">
                <a:latin typeface="Arial" panose="020B0604020202020204" pitchFamily="34" charset="0"/>
                <a:cs typeface="Arial" panose="020B0604020202020204" pitchFamily="34" charset="0"/>
              </a:rPr>
              <a:t>degrade cases</a:t>
            </a:r>
            <a:r>
              <a:rPr lang="en-US" sz="2000" dirty="0">
                <a:latin typeface="Arial" panose="020B0604020202020204" pitchFamily="34" charset="0"/>
                <a:cs typeface="Arial" panose="020B0604020202020204" pitchFamily="34" charset="0"/>
              </a:rPr>
              <a:t>.</a:t>
            </a:r>
            <a:endParaRPr lang="en-DE" sz="2000" dirty="0">
              <a:latin typeface="Arial" panose="020B0604020202020204" pitchFamily="34" charset="0"/>
              <a:cs typeface="Arial" panose="020B0604020202020204" pitchFamily="34" charset="0"/>
            </a:endParaRPr>
          </a:p>
          <a:p>
            <a:pPr lvl="1"/>
            <a:r>
              <a:rPr lang="en-DE" sz="2000" b="1" dirty="0">
                <a:solidFill>
                  <a:srgbClr val="1922DE"/>
                </a:solidFill>
                <a:latin typeface="Arial" panose="020B0604020202020204" pitchFamily="34" charset="0"/>
                <a:cs typeface="Arial" panose="020B0604020202020204" pitchFamily="34" charset="0"/>
              </a:rPr>
              <a:t>DegRate</a:t>
            </a:r>
            <a:r>
              <a:rPr lang="en-DE" sz="2000" dirty="0">
                <a:latin typeface="Arial" panose="020B0604020202020204" pitchFamily="34" charset="0"/>
                <a:cs typeface="Arial" panose="020B0604020202020204" pitchFamily="34" charset="0"/>
              </a:rPr>
              <a:t>: Confidence values </a:t>
            </a:r>
            <a:r>
              <a:rPr lang="en-DE" sz="2000">
                <a:latin typeface="Arial" panose="020B0604020202020204" pitchFamily="34" charset="0"/>
                <a:cs typeface="Arial" panose="020B0604020202020204" pitchFamily="34" charset="0"/>
              </a:rPr>
              <a:t>degradation</a:t>
            </a:r>
            <a:r>
              <a:rPr lang="en-US" sz="2000" dirty="0">
                <a:latin typeface="Arial" panose="020B0604020202020204" pitchFamily="34" charset="0"/>
                <a:cs typeface="Arial" panose="020B0604020202020204" pitchFamily="34" charset="0"/>
              </a:rPr>
              <a:t> Rate.</a:t>
            </a:r>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5CE7D38-1227-B549-B368-7B6F48617AED}"/>
              </a:ext>
            </a:extLst>
          </p:cNvPr>
          <p:cNvSpPr>
            <a:spLocks noGrp="1"/>
          </p:cNvSpPr>
          <p:nvPr>
            <p:ph type="sldNum" sz="quarter" idx="12"/>
          </p:nvPr>
        </p:nvSpPr>
        <p:spPr/>
        <p:txBody>
          <a:bodyPr/>
          <a:lstStyle/>
          <a:p>
            <a:fld id="{F2808A62-48F8-4E48-A5E9-49DFBF34D271}" type="slidenum">
              <a:rPr lang="en-US" smtClean="0"/>
              <a:pPr/>
              <a:t>50</a:t>
            </a:fld>
            <a:endParaRPr lang="en-US" sz="1600">
              <a:solidFill>
                <a:srgbClr val="888888"/>
              </a:solidFill>
              <a:latin typeface="Calibri"/>
              <a:ea typeface="Calibri"/>
              <a:cs typeface="Calibri"/>
              <a:sym typeface="Calibri"/>
            </a:endParaRPr>
          </a:p>
        </p:txBody>
      </p:sp>
      <p:pic>
        <p:nvPicPr>
          <p:cNvPr id="107" name="Picture 106">
            <a:extLst>
              <a:ext uri="{FF2B5EF4-FFF2-40B4-BE49-F238E27FC236}">
                <a16:creationId xmlns:a16="http://schemas.microsoft.com/office/drawing/2014/main" id="{C83CE665-1D9F-E749-83CC-C3AF69B18147}"/>
              </a:ext>
            </a:extLst>
          </p:cNvPr>
          <p:cNvPicPr>
            <a:picLocks noChangeAspect="1"/>
          </p:cNvPicPr>
          <p:nvPr/>
        </p:nvPicPr>
        <p:blipFill>
          <a:blip r:embed="rId3"/>
          <a:stretch>
            <a:fillRect/>
          </a:stretch>
        </p:blipFill>
        <p:spPr>
          <a:xfrm>
            <a:off x="8673206" y="1554507"/>
            <a:ext cx="927273" cy="720000"/>
          </a:xfrm>
          <a:prstGeom prst="rect">
            <a:avLst/>
          </a:prstGeom>
        </p:spPr>
      </p:pic>
      <p:pic>
        <p:nvPicPr>
          <p:cNvPr id="108" name="Picture 107">
            <a:extLst>
              <a:ext uri="{FF2B5EF4-FFF2-40B4-BE49-F238E27FC236}">
                <a16:creationId xmlns:a16="http://schemas.microsoft.com/office/drawing/2014/main" id="{82127897-5A04-E748-A756-F96F83FBED5E}"/>
              </a:ext>
            </a:extLst>
          </p:cNvPr>
          <p:cNvPicPr>
            <a:picLocks noChangeAspect="1"/>
          </p:cNvPicPr>
          <p:nvPr/>
        </p:nvPicPr>
        <p:blipFill rotWithShape="1">
          <a:blip r:embed="rId4"/>
          <a:srcRect l="10468" t="9411" r="7184" b="9795"/>
          <a:stretch/>
        </p:blipFill>
        <p:spPr>
          <a:xfrm>
            <a:off x="10023750" y="1554622"/>
            <a:ext cx="733614" cy="719772"/>
          </a:xfrm>
          <a:prstGeom prst="rect">
            <a:avLst/>
          </a:prstGeom>
        </p:spPr>
      </p:pic>
      <p:pic>
        <p:nvPicPr>
          <p:cNvPr id="110" name="Picture 109">
            <a:extLst>
              <a:ext uri="{FF2B5EF4-FFF2-40B4-BE49-F238E27FC236}">
                <a16:creationId xmlns:a16="http://schemas.microsoft.com/office/drawing/2014/main" id="{D33D53DF-F04B-EE45-A1A3-AC16B26CF8F9}"/>
              </a:ext>
            </a:extLst>
          </p:cNvPr>
          <p:cNvPicPr>
            <a:picLocks noChangeAspect="1"/>
          </p:cNvPicPr>
          <p:nvPr/>
        </p:nvPicPr>
        <p:blipFill rotWithShape="1">
          <a:blip r:embed="rId5"/>
          <a:srcRect l="6028" t="691" r="6951" b="3403"/>
          <a:stretch/>
        </p:blipFill>
        <p:spPr>
          <a:xfrm>
            <a:off x="7590226" y="1554507"/>
            <a:ext cx="659710" cy="720000"/>
          </a:xfrm>
          <a:prstGeom prst="rect">
            <a:avLst/>
          </a:prstGeom>
        </p:spPr>
      </p:pic>
      <p:pic>
        <p:nvPicPr>
          <p:cNvPr id="112" name="Picture 111">
            <a:extLst>
              <a:ext uri="{FF2B5EF4-FFF2-40B4-BE49-F238E27FC236}">
                <a16:creationId xmlns:a16="http://schemas.microsoft.com/office/drawing/2014/main" id="{286AB373-2F28-5443-B564-29408E813B3C}"/>
              </a:ext>
            </a:extLst>
          </p:cNvPr>
          <p:cNvPicPr>
            <a:picLocks noChangeAspect="1"/>
          </p:cNvPicPr>
          <p:nvPr/>
        </p:nvPicPr>
        <p:blipFill>
          <a:blip r:embed="rId6"/>
          <a:stretch>
            <a:fillRect/>
          </a:stretch>
        </p:blipFill>
        <p:spPr>
          <a:xfrm>
            <a:off x="5966955" y="1554507"/>
            <a:ext cx="1200000" cy="720000"/>
          </a:xfrm>
          <a:prstGeom prst="rect">
            <a:avLst/>
          </a:prstGeom>
        </p:spPr>
      </p:pic>
      <p:sp>
        <p:nvSpPr>
          <p:cNvPr id="5" name="Rectangle 4">
            <a:extLst>
              <a:ext uri="{FF2B5EF4-FFF2-40B4-BE49-F238E27FC236}">
                <a16:creationId xmlns:a16="http://schemas.microsoft.com/office/drawing/2014/main" id="{CCA493F1-B578-824C-B4C3-EFD96B030199}"/>
              </a:ext>
            </a:extLst>
          </p:cNvPr>
          <p:cNvSpPr/>
          <p:nvPr/>
        </p:nvSpPr>
        <p:spPr>
          <a:xfrm>
            <a:off x="5753579" y="2279428"/>
            <a:ext cx="1371962" cy="307777"/>
          </a:xfrm>
          <a:prstGeom prst="rect">
            <a:avLst/>
          </a:prstGeom>
        </p:spPr>
        <p:txBody>
          <a:bodyPr wrap="square">
            <a:spAutoFit/>
          </a:bodyPr>
          <a:lstStyle/>
          <a:p>
            <a:pPr lvl="1"/>
            <a:r>
              <a:rPr lang="en-GB" sz="1400" dirty="0"/>
              <a:t>UCI Adult </a:t>
            </a:r>
          </a:p>
        </p:txBody>
      </p:sp>
      <p:sp>
        <p:nvSpPr>
          <p:cNvPr id="6" name="Rectangle 5">
            <a:extLst>
              <a:ext uri="{FF2B5EF4-FFF2-40B4-BE49-F238E27FC236}">
                <a16:creationId xmlns:a16="http://schemas.microsoft.com/office/drawing/2014/main" id="{FB0C6220-052D-144C-BB7A-9047EA09E56E}"/>
              </a:ext>
            </a:extLst>
          </p:cNvPr>
          <p:cNvSpPr/>
          <p:nvPr/>
        </p:nvSpPr>
        <p:spPr>
          <a:xfrm>
            <a:off x="7511972" y="2255973"/>
            <a:ext cx="911019" cy="307777"/>
          </a:xfrm>
          <a:prstGeom prst="rect">
            <a:avLst/>
          </a:prstGeom>
        </p:spPr>
        <p:txBody>
          <a:bodyPr wrap="none">
            <a:spAutoFit/>
          </a:bodyPr>
          <a:lstStyle/>
          <a:p>
            <a:r>
              <a:rPr lang="en-GB" sz="1400" dirty="0"/>
              <a:t>Instagram</a:t>
            </a:r>
            <a:endParaRPr lang="en-CN" sz="1400" dirty="0"/>
          </a:p>
        </p:txBody>
      </p:sp>
      <p:sp>
        <p:nvSpPr>
          <p:cNvPr id="7" name="Rectangle 6">
            <a:extLst>
              <a:ext uri="{FF2B5EF4-FFF2-40B4-BE49-F238E27FC236}">
                <a16:creationId xmlns:a16="http://schemas.microsoft.com/office/drawing/2014/main" id="{23EBB2DE-2223-AE4E-8F1D-712027496D2A}"/>
              </a:ext>
            </a:extLst>
          </p:cNvPr>
          <p:cNvSpPr/>
          <p:nvPr/>
        </p:nvSpPr>
        <p:spPr>
          <a:xfrm>
            <a:off x="8750909" y="2241218"/>
            <a:ext cx="782137" cy="307777"/>
          </a:xfrm>
          <a:prstGeom prst="rect">
            <a:avLst/>
          </a:prstGeom>
        </p:spPr>
        <p:txBody>
          <a:bodyPr wrap="none">
            <a:spAutoFit/>
          </a:bodyPr>
          <a:lstStyle/>
          <a:p>
            <a:r>
              <a:rPr lang="en-DE" sz="1400"/>
              <a:t>CIFAR10</a:t>
            </a:r>
            <a:endParaRPr lang="en-CN" sz="1400" dirty="0"/>
          </a:p>
        </p:txBody>
      </p:sp>
      <p:sp>
        <p:nvSpPr>
          <p:cNvPr id="8" name="Rectangle 7">
            <a:extLst>
              <a:ext uri="{FF2B5EF4-FFF2-40B4-BE49-F238E27FC236}">
                <a16:creationId xmlns:a16="http://schemas.microsoft.com/office/drawing/2014/main" id="{13E47193-E596-F249-880E-3C31BC1E2D58}"/>
              </a:ext>
            </a:extLst>
          </p:cNvPr>
          <p:cNvSpPr/>
          <p:nvPr/>
        </p:nvSpPr>
        <p:spPr>
          <a:xfrm>
            <a:off x="10102544" y="2241218"/>
            <a:ext cx="667555" cy="307777"/>
          </a:xfrm>
          <a:prstGeom prst="rect">
            <a:avLst/>
          </a:prstGeom>
        </p:spPr>
        <p:txBody>
          <a:bodyPr wrap="none">
            <a:spAutoFit/>
          </a:bodyPr>
          <a:lstStyle/>
          <a:p>
            <a:r>
              <a:rPr lang="en-DE" sz="1400"/>
              <a:t>MNIST</a:t>
            </a:r>
            <a:endParaRPr lang="en-CN" sz="1400" dirty="0"/>
          </a:p>
        </p:txBody>
      </p:sp>
      <p:pic>
        <p:nvPicPr>
          <p:cNvPr id="105" name="Picture 104">
            <a:extLst>
              <a:ext uri="{FF2B5EF4-FFF2-40B4-BE49-F238E27FC236}">
                <a16:creationId xmlns:a16="http://schemas.microsoft.com/office/drawing/2014/main" id="{F3148A67-F4C8-8946-B6CB-17EEB644B0A9}"/>
              </a:ext>
            </a:extLst>
          </p:cNvPr>
          <p:cNvPicPr>
            <a:picLocks noChangeAspect="1"/>
          </p:cNvPicPr>
          <p:nvPr/>
        </p:nvPicPr>
        <p:blipFill>
          <a:blip r:embed="rId7"/>
          <a:stretch>
            <a:fillRect/>
          </a:stretch>
        </p:blipFill>
        <p:spPr>
          <a:xfrm>
            <a:off x="7151999" y="5352390"/>
            <a:ext cx="4429062" cy="864207"/>
          </a:xfrm>
          <a:prstGeom prst="rect">
            <a:avLst/>
          </a:prstGeom>
        </p:spPr>
      </p:pic>
      <p:pic>
        <p:nvPicPr>
          <p:cNvPr id="106" name="Picture 105">
            <a:extLst>
              <a:ext uri="{FF2B5EF4-FFF2-40B4-BE49-F238E27FC236}">
                <a16:creationId xmlns:a16="http://schemas.microsoft.com/office/drawing/2014/main" id="{1D00FE96-8FEB-F44B-B1D7-D9B0E9AEBFC1}"/>
              </a:ext>
            </a:extLst>
          </p:cNvPr>
          <p:cNvPicPr>
            <a:picLocks noChangeAspect="1"/>
          </p:cNvPicPr>
          <p:nvPr/>
        </p:nvPicPr>
        <p:blipFill>
          <a:blip r:embed="rId8"/>
          <a:stretch>
            <a:fillRect/>
          </a:stretch>
        </p:blipFill>
        <p:spPr>
          <a:xfrm>
            <a:off x="7151999" y="4564925"/>
            <a:ext cx="3754418" cy="747831"/>
          </a:xfrm>
          <a:prstGeom prst="rect">
            <a:avLst/>
          </a:prstGeom>
        </p:spPr>
      </p:pic>
    </p:spTree>
    <p:extLst>
      <p:ext uri="{BB962C8B-B14F-4D97-AF65-F5344CB8AC3E}">
        <p14:creationId xmlns:p14="http://schemas.microsoft.com/office/powerpoint/2010/main" val="3623570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6D350F-5D0D-EB4D-B3BB-BC9496D650DF}"/>
              </a:ext>
            </a:extLst>
          </p:cNvPr>
          <p:cNvGrpSpPr/>
          <p:nvPr/>
        </p:nvGrpSpPr>
        <p:grpSpPr>
          <a:xfrm>
            <a:off x="752195" y="2533056"/>
            <a:ext cx="6514116" cy="2363684"/>
            <a:chOff x="1504390" y="4523186"/>
            <a:chExt cx="13028231" cy="4727368"/>
          </a:xfrm>
        </p:grpSpPr>
        <p:pic>
          <p:nvPicPr>
            <p:cNvPr id="11" name="Picture 10">
              <a:extLst>
                <a:ext uri="{FF2B5EF4-FFF2-40B4-BE49-F238E27FC236}">
                  <a16:creationId xmlns:a16="http://schemas.microsoft.com/office/drawing/2014/main" id="{D2FA17EB-57AB-534E-A1F3-9C36E1CDC99A}"/>
                </a:ext>
              </a:extLst>
            </p:cNvPr>
            <p:cNvPicPr>
              <a:picLocks noChangeAspect="1"/>
            </p:cNvPicPr>
            <p:nvPr/>
          </p:nvPicPr>
          <p:blipFill rotWithShape="1">
            <a:blip r:embed="rId3"/>
            <a:srcRect l="35108" t="7638"/>
            <a:stretch/>
          </p:blipFill>
          <p:spPr>
            <a:xfrm>
              <a:off x="1504390" y="4523186"/>
              <a:ext cx="13028231" cy="3668296"/>
            </a:xfrm>
            <a:prstGeom prst="rect">
              <a:avLst/>
            </a:prstGeom>
          </p:spPr>
        </p:pic>
        <p:pic>
          <p:nvPicPr>
            <p:cNvPr id="6" name="Picture 5">
              <a:extLst>
                <a:ext uri="{FF2B5EF4-FFF2-40B4-BE49-F238E27FC236}">
                  <a16:creationId xmlns:a16="http://schemas.microsoft.com/office/drawing/2014/main" id="{111052C4-27E8-BC4F-8122-C5FA4A41CDD6}"/>
                </a:ext>
              </a:extLst>
            </p:cNvPr>
            <p:cNvPicPr>
              <a:picLocks noChangeAspect="1"/>
            </p:cNvPicPr>
            <p:nvPr/>
          </p:nvPicPr>
          <p:blipFill>
            <a:blip r:embed="rId4"/>
            <a:stretch>
              <a:fillRect/>
            </a:stretch>
          </p:blipFill>
          <p:spPr>
            <a:xfrm>
              <a:off x="2817990" y="8299603"/>
              <a:ext cx="10401027" cy="950951"/>
            </a:xfrm>
            <a:prstGeom prst="rect">
              <a:avLst/>
            </a:prstGeom>
          </p:spPr>
        </p:pic>
      </p:grpSp>
      <p:sp>
        <p:nvSpPr>
          <p:cNvPr id="4" name="Content Placeholder 3">
            <a:extLst>
              <a:ext uri="{FF2B5EF4-FFF2-40B4-BE49-F238E27FC236}">
                <a16:creationId xmlns:a16="http://schemas.microsoft.com/office/drawing/2014/main" id="{93799923-2B98-7F49-976E-6C532FB1B25D}"/>
              </a:ext>
            </a:extLst>
          </p:cNvPr>
          <p:cNvSpPr>
            <a:spLocks noGrp="1"/>
          </p:cNvSpPr>
          <p:nvPr>
            <p:ph idx="1"/>
          </p:nvPr>
        </p:nvSpPr>
        <p:spPr>
          <a:xfrm>
            <a:off x="616655" y="1224736"/>
            <a:ext cx="10515600" cy="480131"/>
          </a:xfrm>
        </p:spPr>
        <p:txBody>
          <a:bodyPr>
            <a:spAutoFit/>
          </a:bodyPr>
          <a:lstStyle/>
          <a:p>
            <a:pPr>
              <a:buFont typeface="Wingdings" pitchFamily="2" charset="2"/>
              <a:buChar char="q"/>
            </a:pP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Categorical</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a:t>
            </a:r>
            <a:endParaRPr lang="en-GB" b="1"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CE967DB-5A1D-7F47-9BFB-8DE9E147D659}"/>
              </a:ext>
            </a:extLst>
          </p:cNvPr>
          <p:cNvSpPr>
            <a:spLocks noGrp="1"/>
          </p:cNvSpPr>
          <p:nvPr>
            <p:ph type="sldNum" sz="quarter" idx="12"/>
          </p:nvPr>
        </p:nvSpPr>
        <p:spPr/>
        <p:txBody>
          <a:bodyPr/>
          <a:lstStyle/>
          <a:p>
            <a:fld id="{F2808A62-48F8-4E48-A5E9-49DFBF34D271}" type="slidenum">
              <a:rPr lang="en-US" smtClean="0"/>
              <a:pPr/>
              <a:t>51</a:t>
            </a:fld>
            <a:endParaRPr lang="en-US" sz="1600" dirty="0">
              <a:solidFill>
                <a:srgbClr val="888888"/>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A4AF318F-D4C0-B34D-BFF7-59E30E96F7C3}"/>
              </a:ext>
            </a:extLst>
          </p:cNvPr>
          <p:cNvPicPr>
            <a:picLocks noChangeAspect="1"/>
          </p:cNvPicPr>
          <p:nvPr/>
        </p:nvPicPr>
        <p:blipFill>
          <a:blip r:embed="rId5"/>
          <a:stretch>
            <a:fillRect/>
          </a:stretch>
        </p:blipFill>
        <p:spPr>
          <a:xfrm>
            <a:off x="8049833" y="1664719"/>
            <a:ext cx="3082422" cy="1755931"/>
          </a:xfrm>
          <a:prstGeom prst="rect">
            <a:avLst/>
          </a:prstGeom>
        </p:spPr>
      </p:pic>
      <p:pic>
        <p:nvPicPr>
          <p:cNvPr id="13" name="Picture 12">
            <a:extLst>
              <a:ext uri="{FF2B5EF4-FFF2-40B4-BE49-F238E27FC236}">
                <a16:creationId xmlns:a16="http://schemas.microsoft.com/office/drawing/2014/main" id="{E93CD443-4642-9344-8685-97D8C83269BE}"/>
              </a:ext>
            </a:extLst>
          </p:cNvPr>
          <p:cNvPicPr>
            <a:picLocks noChangeAspect="1"/>
          </p:cNvPicPr>
          <p:nvPr/>
        </p:nvPicPr>
        <p:blipFill>
          <a:blip r:embed="rId6"/>
          <a:stretch>
            <a:fillRect/>
          </a:stretch>
        </p:blipFill>
        <p:spPr>
          <a:xfrm>
            <a:off x="8049833" y="3754117"/>
            <a:ext cx="3206557" cy="1780328"/>
          </a:xfrm>
          <a:prstGeom prst="rect">
            <a:avLst/>
          </a:prstGeom>
        </p:spPr>
      </p:pic>
      <p:sp>
        <p:nvSpPr>
          <p:cNvPr id="7" name="TextBox 6">
            <a:extLst>
              <a:ext uri="{FF2B5EF4-FFF2-40B4-BE49-F238E27FC236}">
                <a16:creationId xmlns:a16="http://schemas.microsoft.com/office/drawing/2014/main" id="{7FA8EACB-7A4D-6E45-9D2A-C09B1CBE070A}"/>
              </a:ext>
            </a:extLst>
          </p:cNvPr>
          <p:cNvSpPr txBox="1"/>
          <p:nvPr/>
        </p:nvSpPr>
        <p:spPr>
          <a:xfrm>
            <a:off x="3384626" y="2104370"/>
            <a:ext cx="1372363" cy="400110"/>
          </a:xfrm>
          <a:prstGeom prst="rect">
            <a:avLst/>
          </a:prstGeom>
          <a:noFill/>
        </p:spPr>
        <p:txBody>
          <a:bodyPr wrap="none" rtlCol="0">
            <a:spAutoFit/>
          </a:bodyPr>
          <a:lstStyle/>
          <a:p>
            <a:r>
              <a:rPr lang="en-CN" sz="2000" b="1" dirty="0">
                <a:solidFill>
                  <a:schemeClr val="tx1">
                    <a:lumMod val="95000"/>
                    <a:lumOff val="5000"/>
                  </a:schemeClr>
                </a:solidFill>
              </a:rPr>
              <a:t>Attack AUC</a:t>
            </a:r>
          </a:p>
        </p:txBody>
      </p:sp>
      <p:sp>
        <p:nvSpPr>
          <p:cNvPr id="19" name="TextBox 18">
            <a:extLst>
              <a:ext uri="{FF2B5EF4-FFF2-40B4-BE49-F238E27FC236}">
                <a16:creationId xmlns:a16="http://schemas.microsoft.com/office/drawing/2014/main" id="{60DA9118-9AE1-5247-89D6-93A41FC07418}"/>
              </a:ext>
            </a:extLst>
          </p:cNvPr>
          <p:cNvSpPr txBox="1"/>
          <p:nvPr/>
        </p:nvSpPr>
        <p:spPr>
          <a:xfrm>
            <a:off x="9113700" y="1356402"/>
            <a:ext cx="1233864" cy="400110"/>
          </a:xfrm>
          <a:prstGeom prst="rect">
            <a:avLst/>
          </a:prstGeom>
          <a:noFill/>
        </p:spPr>
        <p:txBody>
          <a:bodyPr wrap="none" rtlCol="0">
            <a:spAutoFit/>
          </a:bodyPr>
          <a:lstStyle/>
          <a:p>
            <a:pPr algn="ctr"/>
            <a:r>
              <a:rPr lang="en-CN" sz="2000" b="1" dirty="0">
                <a:solidFill>
                  <a:schemeClr val="tx1">
                    <a:lumMod val="95000"/>
                    <a:lumOff val="5000"/>
                  </a:schemeClr>
                </a:solidFill>
              </a:rPr>
              <a:t>DegCount</a:t>
            </a:r>
          </a:p>
        </p:txBody>
      </p:sp>
      <p:sp>
        <p:nvSpPr>
          <p:cNvPr id="20" name="TextBox 19">
            <a:extLst>
              <a:ext uri="{FF2B5EF4-FFF2-40B4-BE49-F238E27FC236}">
                <a16:creationId xmlns:a16="http://schemas.microsoft.com/office/drawing/2014/main" id="{3EA1F596-775B-AD49-9C98-433A8676388F}"/>
              </a:ext>
            </a:extLst>
          </p:cNvPr>
          <p:cNvSpPr txBox="1"/>
          <p:nvPr/>
        </p:nvSpPr>
        <p:spPr>
          <a:xfrm>
            <a:off x="9189811" y="3491427"/>
            <a:ext cx="1081643" cy="400110"/>
          </a:xfrm>
          <a:prstGeom prst="rect">
            <a:avLst/>
          </a:prstGeom>
          <a:noFill/>
        </p:spPr>
        <p:txBody>
          <a:bodyPr wrap="none" rtlCol="0">
            <a:spAutoFit/>
          </a:bodyPr>
          <a:lstStyle/>
          <a:p>
            <a:pPr algn="ctr"/>
            <a:r>
              <a:rPr lang="en-CN" sz="2000" b="1" dirty="0">
                <a:solidFill>
                  <a:schemeClr val="tx1">
                    <a:lumMod val="95000"/>
                    <a:lumOff val="5000"/>
                  </a:schemeClr>
                </a:solidFill>
              </a:rPr>
              <a:t>DegRate</a:t>
            </a:r>
          </a:p>
        </p:txBody>
      </p:sp>
      <p:sp>
        <p:nvSpPr>
          <p:cNvPr id="18" name="Rounded Rectangle 17">
            <a:extLst>
              <a:ext uri="{FF2B5EF4-FFF2-40B4-BE49-F238E27FC236}">
                <a16:creationId xmlns:a16="http://schemas.microsoft.com/office/drawing/2014/main" id="{2C9463DC-8532-E14A-981A-C93A98EF3CA9}"/>
              </a:ext>
            </a:extLst>
          </p:cNvPr>
          <p:cNvSpPr/>
          <p:nvPr/>
        </p:nvSpPr>
        <p:spPr>
          <a:xfrm>
            <a:off x="2406253" y="5640392"/>
            <a:ext cx="7397637" cy="988189"/>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Our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proposed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consistently</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outperform</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baseline.</a:t>
            </a:r>
          </a:p>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DT</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dirty="0">
                <a:solidFill>
                  <a:schemeClr val="tx1"/>
                </a:solidFill>
                <a:latin typeface="Arial" panose="020B0604020202020204" pitchFamily="34" charset="0"/>
                <a:cs typeface="Arial" panose="020B0604020202020204" pitchFamily="34" charset="0"/>
              </a:rPr>
              <a:t>is the </a:t>
            </a:r>
            <a:r>
              <a:rPr lang="en-US" altLang="zh-CN" sz="2000" b="1" dirty="0">
                <a:solidFill>
                  <a:srgbClr val="1922DE"/>
                </a:solidFill>
                <a:latin typeface="Arial" panose="020B0604020202020204" pitchFamily="34" charset="0"/>
                <a:cs typeface="Arial" panose="020B0604020202020204" pitchFamily="34" charset="0"/>
              </a:rPr>
              <a:t>most vulnerable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model.</a:t>
            </a:r>
          </a:p>
        </p:txBody>
      </p:sp>
      <p:sp>
        <p:nvSpPr>
          <p:cNvPr id="21" name="Rectangle 20">
            <a:extLst>
              <a:ext uri="{FF2B5EF4-FFF2-40B4-BE49-F238E27FC236}">
                <a16:creationId xmlns:a16="http://schemas.microsoft.com/office/drawing/2014/main" id="{46D35718-8730-8E4F-99AD-AD6ACF610438}"/>
              </a:ext>
            </a:extLst>
          </p:cNvPr>
          <p:cNvSpPr/>
          <p:nvPr/>
        </p:nvSpPr>
        <p:spPr>
          <a:xfrm>
            <a:off x="1733513" y="2664138"/>
            <a:ext cx="736971" cy="17030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Rectangle 22">
            <a:extLst>
              <a:ext uri="{FF2B5EF4-FFF2-40B4-BE49-F238E27FC236}">
                <a16:creationId xmlns:a16="http://schemas.microsoft.com/office/drawing/2014/main" id="{2B9E71ED-20F1-A245-9738-C4E31F2C8FDF}"/>
              </a:ext>
            </a:extLst>
          </p:cNvPr>
          <p:cNvSpPr/>
          <p:nvPr/>
        </p:nvSpPr>
        <p:spPr>
          <a:xfrm>
            <a:off x="2703095" y="4421264"/>
            <a:ext cx="3757532" cy="2068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4" name="Rectangle 23">
            <a:extLst>
              <a:ext uri="{FF2B5EF4-FFF2-40B4-BE49-F238E27FC236}">
                <a16:creationId xmlns:a16="http://schemas.microsoft.com/office/drawing/2014/main" id="{56A40929-5EBF-F946-8000-EB56F05716EC}"/>
              </a:ext>
            </a:extLst>
          </p:cNvPr>
          <p:cNvSpPr/>
          <p:nvPr/>
        </p:nvSpPr>
        <p:spPr>
          <a:xfrm>
            <a:off x="2703095" y="4619308"/>
            <a:ext cx="3757532" cy="2249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TextBox 8">
            <a:extLst>
              <a:ext uri="{FF2B5EF4-FFF2-40B4-BE49-F238E27FC236}">
                <a16:creationId xmlns:a16="http://schemas.microsoft.com/office/drawing/2014/main" id="{E7D3AB30-7347-724F-8E81-14E1B1C91728}"/>
              </a:ext>
            </a:extLst>
          </p:cNvPr>
          <p:cNvSpPr txBox="1"/>
          <p:nvPr/>
        </p:nvSpPr>
        <p:spPr>
          <a:xfrm>
            <a:off x="1433058" y="2221661"/>
            <a:ext cx="1458220" cy="338554"/>
          </a:xfrm>
          <a:prstGeom prst="rect">
            <a:avLst/>
          </a:prstGeom>
          <a:noFill/>
        </p:spPr>
        <p:txBody>
          <a:bodyPr wrap="none" rtlCol="0">
            <a:spAutoFit/>
          </a:bodyPr>
          <a:lstStyle/>
          <a:p>
            <a:r>
              <a:rPr lang="en-US" altLang="zh-CN" sz="1600" b="1" dirty="0">
                <a:solidFill>
                  <a:srgbClr val="1922DE"/>
                </a:solidFill>
                <a:latin typeface="Arial" panose="020B0604020202020204" pitchFamily="34" charset="0"/>
                <a:cs typeface="Arial" panose="020B0604020202020204" pitchFamily="34" charset="0"/>
              </a:rPr>
              <a:t>Target</a:t>
            </a:r>
            <a:r>
              <a:rPr lang="zh-CN" altLang="en-US" sz="1600" b="1" dirty="0">
                <a:solidFill>
                  <a:srgbClr val="1922DE"/>
                </a:solidFill>
                <a:latin typeface="Arial" panose="020B0604020202020204" pitchFamily="34" charset="0"/>
                <a:cs typeface="Arial" panose="020B0604020202020204" pitchFamily="34" charset="0"/>
              </a:rPr>
              <a:t> </a:t>
            </a:r>
            <a:r>
              <a:rPr lang="en-US" altLang="zh-CN" sz="1600" b="1" dirty="0">
                <a:solidFill>
                  <a:srgbClr val="1922DE"/>
                </a:solidFill>
                <a:latin typeface="Arial" panose="020B0604020202020204" pitchFamily="34" charset="0"/>
                <a:cs typeface="Arial" panose="020B0604020202020204" pitchFamily="34" charset="0"/>
              </a:rPr>
              <a:t>model</a:t>
            </a:r>
            <a:endParaRPr lang="en-DE" sz="1600" b="1" dirty="0">
              <a:solidFill>
                <a:srgbClr val="1922DE"/>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3D1A930-607B-A947-B865-8D6F8A57BA88}"/>
              </a:ext>
            </a:extLst>
          </p:cNvPr>
          <p:cNvSpPr txBox="1"/>
          <p:nvPr/>
        </p:nvSpPr>
        <p:spPr>
          <a:xfrm>
            <a:off x="6460627" y="4289593"/>
            <a:ext cx="1473480" cy="338554"/>
          </a:xfrm>
          <a:prstGeom prst="rect">
            <a:avLst/>
          </a:prstGeom>
          <a:noFill/>
        </p:spPr>
        <p:txBody>
          <a:bodyPr wrap="none" rtlCol="0">
            <a:spAutoFit/>
          </a:bodyPr>
          <a:lstStyle/>
          <a:p>
            <a:r>
              <a:rPr lang="en-US" altLang="zh-CN" sz="1600" b="1" dirty="0">
                <a:solidFill>
                  <a:srgbClr val="1922DE"/>
                </a:solidFill>
                <a:latin typeface="Arial" panose="020B0604020202020204" pitchFamily="34" charset="0"/>
                <a:cs typeface="Arial" panose="020B0604020202020204" pitchFamily="34" charset="0"/>
              </a:rPr>
              <a:t>Attack</a:t>
            </a:r>
            <a:r>
              <a:rPr lang="zh-CN" altLang="en-US" sz="1600" b="1" dirty="0">
                <a:solidFill>
                  <a:srgbClr val="1922DE"/>
                </a:solidFill>
                <a:latin typeface="Arial" panose="020B0604020202020204" pitchFamily="34" charset="0"/>
                <a:cs typeface="Arial" panose="020B0604020202020204" pitchFamily="34" charset="0"/>
              </a:rPr>
              <a:t> </a:t>
            </a:r>
            <a:r>
              <a:rPr lang="en-US" altLang="zh-CN" sz="1600" b="1" dirty="0">
                <a:solidFill>
                  <a:srgbClr val="1922DE"/>
                </a:solidFill>
                <a:latin typeface="Arial" panose="020B0604020202020204" pitchFamily="34" charset="0"/>
                <a:cs typeface="Arial" panose="020B0604020202020204" pitchFamily="34" charset="0"/>
              </a:rPr>
              <a:t>model</a:t>
            </a:r>
            <a:endParaRPr lang="en-DE" sz="1600" b="1" dirty="0">
              <a:solidFill>
                <a:srgbClr val="1922DE"/>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B3A7E24-B172-6E4F-9BB4-4F2BDFD54D18}"/>
              </a:ext>
            </a:extLst>
          </p:cNvPr>
          <p:cNvSpPr txBox="1"/>
          <p:nvPr/>
        </p:nvSpPr>
        <p:spPr>
          <a:xfrm>
            <a:off x="6454200" y="4583308"/>
            <a:ext cx="1462260" cy="338554"/>
          </a:xfrm>
          <a:prstGeom prst="rect">
            <a:avLst/>
          </a:prstGeom>
          <a:noFill/>
        </p:spPr>
        <p:txBody>
          <a:bodyPr wrap="none" rtlCol="0">
            <a:spAutoFit/>
          </a:bodyPr>
          <a:lstStyle/>
          <a:p>
            <a:r>
              <a:rPr lang="en-US" altLang="zh-CN" sz="1600" b="1" dirty="0">
                <a:solidFill>
                  <a:srgbClr val="1922DE"/>
                </a:solidFill>
                <a:latin typeface="Arial" panose="020B0604020202020204" pitchFamily="34" charset="0"/>
                <a:cs typeface="Arial" panose="020B0604020202020204" pitchFamily="34" charset="0"/>
              </a:rPr>
              <a:t>Baseline</a:t>
            </a:r>
            <a:r>
              <a:rPr lang="zh-CN" altLang="en-US" sz="1600" b="1" dirty="0">
                <a:solidFill>
                  <a:srgbClr val="1922DE"/>
                </a:solidFill>
                <a:latin typeface="Arial" panose="020B0604020202020204" pitchFamily="34" charset="0"/>
                <a:cs typeface="Arial" panose="020B0604020202020204" pitchFamily="34" charset="0"/>
              </a:rPr>
              <a:t> </a:t>
            </a:r>
            <a:r>
              <a:rPr lang="en-US" altLang="zh-CN" sz="1600" b="1" dirty="0">
                <a:solidFill>
                  <a:srgbClr val="1922DE"/>
                </a:solidFill>
                <a:latin typeface="Arial" panose="020B0604020202020204" pitchFamily="34" charset="0"/>
                <a:cs typeface="Arial" panose="020B0604020202020204" pitchFamily="34" charset="0"/>
              </a:rPr>
              <a:t>MIA</a:t>
            </a:r>
            <a:endParaRPr lang="en-DE" sz="1600" b="1" dirty="0">
              <a:solidFill>
                <a:srgbClr val="1922DE"/>
              </a:solidFill>
              <a:latin typeface="Arial" panose="020B0604020202020204" pitchFamily="34" charset="0"/>
              <a:cs typeface="Arial" panose="020B0604020202020204" pitchFamily="34" charset="0"/>
            </a:endParaRPr>
          </a:p>
        </p:txBody>
      </p:sp>
      <p:sp>
        <p:nvSpPr>
          <p:cNvPr id="26" name="Title 7">
            <a:extLst>
              <a:ext uri="{FF2B5EF4-FFF2-40B4-BE49-F238E27FC236}">
                <a16:creationId xmlns:a16="http://schemas.microsoft.com/office/drawing/2014/main" id="{F3838CB4-6B67-9D45-A806-70658C97B74A}"/>
              </a:ext>
            </a:extLst>
          </p:cNvPr>
          <p:cNvSpPr txBox="1">
            <a:spLocks/>
          </p:cNvSpPr>
          <p:nvPr/>
        </p:nvSpPr>
        <p:spPr>
          <a:xfrm>
            <a:off x="497115" y="195390"/>
            <a:ext cx="11215914" cy="83331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a:t>Machine Unlearning Causes More Privacy Leakage</a:t>
            </a:r>
            <a:endParaRPr lang="en-DE" dirty="0"/>
          </a:p>
        </p:txBody>
      </p:sp>
    </p:spTree>
    <p:extLst>
      <p:ext uri="{BB962C8B-B14F-4D97-AF65-F5344CB8AC3E}">
        <p14:creationId xmlns:p14="http://schemas.microsoft.com/office/powerpoint/2010/main" val="4581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childTnLst>
                          </p:cTn>
                        </p:par>
                        <p:par>
                          <p:cTn id="14" fill="hold">
                            <p:stCondLst>
                              <p:cond delay="0"/>
                            </p:stCondLst>
                            <p:childTnLst>
                              <p:par>
                                <p:cTn id="15" presetID="16" presetClass="entr" presetSubtype="2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3"/>
                                        </p:tgtEl>
                                        <p:attrNameLst>
                                          <p:attrName>style.visibility</p:attrName>
                                        </p:attrNameLst>
                                      </p:cBhvr>
                                      <p:to>
                                        <p:strVal val="hidden"/>
                                      </p:to>
                                    </p:set>
                                  </p:childTnLst>
                                </p:cTn>
                              </p:par>
                            </p:childTnLst>
                          </p:cTn>
                        </p:par>
                        <p:par>
                          <p:cTn id="24" fill="hold">
                            <p:stCondLst>
                              <p:cond delay="0"/>
                            </p:stCondLst>
                            <p:childTnLst>
                              <p:par>
                                <p:cTn id="25" presetID="16" presetClass="entr" presetSubtype="21"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24"/>
                                        </p:tgtEl>
                                        <p:attrNameLst>
                                          <p:attrName>style.visibility</p:attrName>
                                        </p:attrNameLst>
                                      </p:cBhvr>
                                      <p:to>
                                        <p:strVal val="hidden"/>
                                      </p:to>
                                    </p:set>
                                  </p:childTnLst>
                                </p:cTn>
                              </p:par>
                            </p:childTnLst>
                          </p:cTn>
                        </p:par>
                        <p:par>
                          <p:cTn id="34" fill="hold">
                            <p:stCondLst>
                              <p:cond delay="0"/>
                            </p:stCondLst>
                            <p:childTnLst>
                              <p:par>
                                <p:cTn id="35" presetID="16" presetClass="entr" presetSubtype="2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1" grpId="1" animBg="1"/>
      <p:bldP spid="23" grpId="0" animBg="1"/>
      <p:bldP spid="23" grpId="1" animBg="1"/>
      <p:bldP spid="24" grpId="0" animBg="1"/>
      <p:bldP spid="24" grpId="1" animBg="1"/>
      <p:bldP spid="9" grpId="0"/>
      <p:bldP spid="25" grpId="0"/>
      <p:bldP spid="2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799923-2B98-7F49-976E-6C532FB1B25D}"/>
              </a:ext>
            </a:extLst>
          </p:cNvPr>
          <p:cNvSpPr>
            <a:spLocks noGrp="1"/>
          </p:cNvSpPr>
          <p:nvPr>
            <p:ph idx="1"/>
          </p:nvPr>
        </p:nvSpPr>
        <p:spPr>
          <a:xfrm>
            <a:off x="632961" y="1199887"/>
            <a:ext cx="10515600" cy="480131"/>
          </a:xfrm>
        </p:spPr>
        <p:txBody>
          <a:bodyPr>
            <a:spAutoFit/>
          </a:bodyPr>
          <a:lstStyle/>
          <a:p>
            <a:pPr>
              <a:buFont typeface="Wingdings" pitchFamily="2" charset="2"/>
              <a:buChar char="q"/>
            </a:pP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Image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data</a:t>
            </a:r>
            <a:endParaRPr lang="en-GB" b="1"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CE967DB-5A1D-7F47-9BFB-8DE9E147D659}"/>
              </a:ext>
            </a:extLst>
          </p:cNvPr>
          <p:cNvSpPr>
            <a:spLocks noGrp="1"/>
          </p:cNvSpPr>
          <p:nvPr>
            <p:ph type="sldNum" sz="quarter" idx="12"/>
          </p:nvPr>
        </p:nvSpPr>
        <p:spPr/>
        <p:txBody>
          <a:bodyPr/>
          <a:lstStyle/>
          <a:p>
            <a:fld id="{F2808A62-48F8-4E48-A5E9-49DFBF34D271}" type="slidenum">
              <a:rPr lang="en-US" smtClean="0"/>
              <a:pPr/>
              <a:t>52</a:t>
            </a:fld>
            <a:endParaRPr lang="en-US" sz="1600" dirty="0">
              <a:solidFill>
                <a:srgbClr val="888888"/>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6BD3F3DA-7925-F64E-BDFC-2048775412AB}"/>
              </a:ext>
            </a:extLst>
          </p:cNvPr>
          <p:cNvPicPr>
            <a:picLocks noChangeAspect="1"/>
          </p:cNvPicPr>
          <p:nvPr/>
        </p:nvPicPr>
        <p:blipFill>
          <a:blip r:embed="rId3"/>
          <a:stretch>
            <a:fillRect/>
          </a:stretch>
        </p:blipFill>
        <p:spPr>
          <a:xfrm>
            <a:off x="835733" y="2453424"/>
            <a:ext cx="10538678" cy="2917106"/>
          </a:xfrm>
          <a:prstGeom prst="rect">
            <a:avLst/>
          </a:prstGeom>
        </p:spPr>
      </p:pic>
      <p:sp>
        <p:nvSpPr>
          <p:cNvPr id="7" name="TextBox 6">
            <a:extLst>
              <a:ext uri="{FF2B5EF4-FFF2-40B4-BE49-F238E27FC236}">
                <a16:creationId xmlns:a16="http://schemas.microsoft.com/office/drawing/2014/main" id="{1D0229FD-7987-D24B-944A-90CB02512958}"/>
              </a:ext>
            </a:extLst>
          </p:cNvPr>
          <p:cNvSpPr txBox="1"/>
          <p:nvPr/>
        </p:nvSpPr>
        <p:spPr>
          <a:xfrm>
            <a:off x="1893756" y="2019647"/>
            <a:ext cx="1372363" cy="400110"/>
          </a:xfrm>
          <a:prstGeom prst="rect">
            <a:avLst/>
          </a:prstGeom>
          <a:noFill/>
        </p:spPr>
        <p:txBody>
          <a:bodyPr wrap="none" rtlCol="0">
            <a:spAutoFit/>
          </a:bodyPr>
          <a:lstStyle/>
          <a:p>
            <a:r>
              <a:rPr lang="en-CN" sz="2000" b="1" dirty="0">
                <a:solidFill>
                  <a:srgbClr val="1922DE"/>
                </a:solidFill>
              </a:rPr>
              <a:t>Attack AUC</a:t>
            </a:r>
          </a:p>
        </p:txBody>
      </p:sp>
      <p:sp>
        <p:nvSpPr>
          <p:cNvPr id="9" name="TextBox 8">
            <a:extLst>
              <a:ext uri="{FF2B5EF4-FFF2-40B4-BE49-F238E27FC236}">
                <a16:creationId xmlns:a16="http://schemas.microsoft.com/office/drawing/2014/main" id="{6CE2EC37-E6EE-E440-8160-D89D4A4753D9}"/>
              </a:ext>
            </a:extLst>
          </p:cNvPr>
          <p:cNvSpPr txBox="1"/>
          <p:nvPr/>
        </p:nvSpPr>
        <p:spPr>
          <a:xfrm>
            <a:off x="5637364" y="2019647"/>
            <a:ext cx="1233864" cy="400110"/>
          </a:xfrm>
          <a:prstGeom prst="rect">
            <a:avLst/>
          </a:prstGeom>
          <a:noFill/>
        </p:spPr>
        <p:txBody>
          <a:bodyPr wrap="none" rtlCol="0">
            <a:spAutoFit/>
          </a:bodyPr>
          <a:lstStyle/>
          <a:p>
            <a:pPr algn="ctr"/>
            <a:r>
              <a:rPr lang="en-CN" sz="2000" b="1" dirty="0">
                <a:solidFill>
                  <a:srgbClr val="1922DE"/>
                </a:solidFill>
              </a:rPr>
              <a:t>DegCount</a:t>
            </a:r>
          </a:p>
        </p:txBody>
      </p:sp>
      <p:sp>
        <p:nvSpPr>
          <p:cNvPr id="10" name="TextBox 9">
            <a:extLst>
              <a:ext uri="{FF2B5EF4-FFF2-40B4-BE49-F238E27FC236}">
                <a16:creationId xmlns:a16="http://schemas.microsoft.com/office/drawing/2014/main" id="{1AE36020-346D-4E42-87FA-473AD9BE970A}"/>
              </a:ext>
            </a:extLst>
          </p:cNvPr>
          <p:cNvSpPr txBox="1"/>
          <p:nvPr/>
        </p:nvSpPr>
        <p:spPr>
          <a:xfrm>
            <a:off x="9364475" y="2019647"/>
            <a:ext cx="1081643" cy="400110"/>
          </a:xfrm>
          <a:prstGeom prst="rect">
            <a:avLst/>
          </a:prstGeom>
          <a:noFill/>
        </p:spPr>
        <p:txBody>
          <a:bodyPr wrap="none" rtlCol="0">
            <a:spAutoFit/>
          </a:bodyPr>
          <a:lstStyle/>
          <a:p>
            <a:pPr algn="ctr"/>
            <a:r>
              <a:rPr lang="en-CN" sz="2000" b="1" dirty="0">
                <a:solidFill>
                  <a:srgbClr val="1922DE"/>
                </a:solidFill>
              </a:rPr>
              <a:t>DegRate</a:t>
            </a:r>
          </a:p>
        </p:txBody>
      </p:sp>
      <p:sp>
        <p:nvSpPr>
          <p:cNvPr id="12" name="Title 7">
            <a:extLst>
              <a:ext uri="{FF2B5EF4-FFF2-40B4-BE49-F238E27FC236}">
                <a16:creationId xmlns:a16="http://schemas.microsoft.com/office/drawing/2014/main" id="{BE6DAF46-C647-6B4D-B66B-F5A2795EABE6}"/>
              </a:ext>
            </a:extLst>
          </p:cNvPr>
          <p:cNvSpPr>
            <a:spLocks noGrp="1"/>
          </p:cNvSpPr>
          <p:nvPr>
            <p:ph type="title"/>
          </p:nvPr>
        </p:nvSpPr>
        <p:spPr>
          <a:xfrm>
            <a:off x="497115" y="195390"/>
            <a:ext cx="11215914" cy="833310"/>
          </a:xfrm>
        </p:spPr>
        <p:txBody>
          <a:bodyPr>
            <a:normAutofit fontScale="90000"/>
          </a:bodyPr>
          <a:lstStyle/>
          <a:p>
            <a:pPr algn="ctr"/>
            <a:r>
              <a:rPr lang="en-GB" dirty="0"/>
              <a:t>Machine Unlearning Causes More Privacy Leakage</a:t>
            </a:r>
            <a:endParaRPr lang="en-DE" dirty="0"/>
          </a:p>
        </p:txBody>
      </p:sp>
      <p:sp>
        <p:nvSpPr>
          <p:cNvPr id="11" name="Rectangle 10">
            <a:extLst>
              <a:ext uri="{FF2B5EF4-FFF2-40B4-BE49-F238E27FC236}">
                <a16:creationId xmlns:a16="http://schemas.microsoft.com/office/drawing/2014/main" id="{A0F29389-EE96-9043-949F-A3A60193CA8A}"/>
              </a:ext>
            </a:extLst>
          </p:cNvPr>
          <p:cNvSpPr/>
          <p:nvPr/>
        </p:nvSpPr>
        <p:spPr>
          <a:xfrm>
            <a:off x="3752193" y="4791164"/>
            <a:ext cx="6936828" cy="19659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tangle 12">
            <a:extLst>
              <a:ext uri="{FF2B5EF4-FFF2-40B4-BE49-F238E27FC236}">
                <a16:creationId xmlns:a16="http://schemas.microsoft.com/office/drawing/2014/main" id="{027A2B30-A50D-4443-8419-C4A42FB1B96B}"/>
              </a:ext>
            </a:extLst>
          </p:cNvPr>
          <p:cNvSpPr/>
          <p:nvPr/>
        </p:nvSpPr>
        <p:spPr>
          <a:xfrm>
            <a:off x="3752192" y="4995672"/>
            <a:ext cx="6936827" cy="19659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TextBox 13">
            <a:extLst>
              <a:ext uri="{FF2B5EF4-FFF2-40B4-BE49-F238E27FC236}">
                <a16:creationId xmlns:a16="http://schemas.microsoft.com/office/drawing/2014/main" id="{566F2E65-BE70-044F-8AF5-449980A27566}"/>
              </a:ext>
            </a:extLst>
          </p:cNvPr>
          <p:cNvSpPr txBox="1"/>
          <p:nvPr/>
        </p:nvSpPr>
        <p:spPr>
          <a:xfrm>
            <a:off x="10715850" y="4707307"/>
            <a:ext cx="1473480" cy="338554"/>
          </a:xfrm>
          <a:prstGeom prst="rect">
            <a:avLst/>
          </a:prstGeom>
          <a:noFill/>
        </p:spPr>
        <p:txBody>
          <a:bodyPr wrap="none" rtlCol="0">
            <a:spAutoFit/>
          </a:bodyPr>
          <a:lstStyle/>
          <a:p>
            <a:r>
              <a:rPr lang="en-US" altLang="zh-CN" sz="1600" b="1" dirty="0">
                <a:solidFill>
                  <a:srgbClr val="1922DE"/>
                </a:solidFill>
                <a:latin typeface="Arial" panose="020B0604020202020204" pitchFamily="34" charset="0"/>
                <a:cs typeface="Arial" panose="020B0604020202020204" pitchFamily="34" charset="0"/>
              </a:rPr>
              <a:t>Attack</a:t>
            </a:r>
            <a:r>
              <a:rPr lang="zh-CN" altLang="en-US" sz="1600" b="1" dirty="0">
                <a:solidFill>
                  <a:srgbClr val="1922DE"/>
                </a:solidFill>
                <a:latin typeface="Arial" panose="020B0604020202020204" pitchFamily="34" charset="0"/>
                <a:cs typeface="Arial" panose="020B0604020202020204" pitchFamily="34" charset="0"/>
              </a:rPr>
              <a:t> </a:t>
            </a:r>
            <a:r>
              <a:rPr lang="en-US" altLang="zh-CN" sz="1600" b="1" dirty="0">
                <a:solidFill>
                  <a:srgbClr val="1922DE"/>
                </a:solidFill>
                <a:latin typeface="Arial" panose="020B0604020202020204" pitchFamily="34" charset="0"/>
                <a:cs typeface="Arial" panose="020B0604020202020204" pitchFamily="34" charset="0"/>
              </a:rPr>
              <a:t>model</a:t>
            </a:r>
            <a:endParaRPr lang="en-DE" sz="1600" b="1" dirty="0">
              <a:solidFill>
                <a:srgbClr val="1922DE"/>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88670AA-36EC-A249-9CB4-9810172EA361}"/>
              </a:ext>
            </a:extLst>
          </p:cNvPr>
          <p:cNvSpPr txBox="1"/>
          <p:nvPr/>
        </p:nvSpPr>
        <p:spPr>
          <a:xfrm>
            <a:off x="10715848" y="4979348"/>
            <a:ext cx="1462260" cy="338554"/>
          </a:xfrm>
          <a:prstGeom prst="rect">
            <a:avLst/>
          </a:prstGeom>
          <a:noFill/>
        </p:spPr>
        <p:txBody>
          <a:bodyPr wrap="none" rtlCol="0">
            <a:spAutoFit/>
          </a:bodyPr>
          <a:lstStyle/>
          <a:p>
            <a:r>
              <a:rPr lang="en-US" altLang="zh-CN" sz="1600" b="1" dirty="0">
                <a:solidFill>
                  <a:srgbClr val="1922DE"/>
                </a:solidFill>
                <a:latin typeface="Arial" panose="020B0604020202020204" pitchFamily="34" charset="0"/>
                <a:cs typeface="Arial" panose="020B0604020202020204" pitchFamily="34" charset="0"/>
              </a:rPr>
              <a:t>Baseline</a:t>
            </a:r>
            <a:r>
              <a:rPr lang="zh-CN" altLang="en-US" sz="1600" b="1" dirty="0">
                <a:solidFill>
                  <a:srgbClr val="1922DE"/>
                </a:solidFill>
                <a:latin typeface="Arial" panose="020B0604020202020204" pitchFamily="34" charset="0"/>
                <a:cs typeface="Arial" panose="020B0604020202020204" pitchFamily="34" charset="0"/>
              </a:rPr>
              <a:t> </a:t>
            </a:r>
            <a:r>
              <a:rPr lang="en-US" altLang="zh-CN" sz="1600" b="1" dirty="0">
                <a:solidFill>
                  <a:srgbClr val="1922DE"/>
                </a:solidFill>
                <a:latin typeface="Arial" panose="020B0604020202020204" pitchFamily="34" charset="0"/>
                <a:cs typeface="Arial" panose="020B0604020202020204" pitchFamily="34" charset="0"/>
              </a:rPr>
              <a:t>MIA</a:t>
            </a:r>
            <a:endParaRPr lang="en-DE" sz="1600" b="1" dirty="0">
              <a:solidFill>
                <a:srgbClr val="1922D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9109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2D1B18-4FCD-4E47-B174-F5CFDD6AE2BA}"/>
              </a:ext>
            </a:extLst>
          </p:cNvPr>
          <p:cNvSpPr>
            <a:spLocks noGrp="1"/>
          </p:cNvSpPr>
          <p:nvPr>
            <p:ph type="title"/>
          </p:nvPr>
        </p:nvSpPr>
        <p:spPr/>
        <p:txBody>
          <a:bodyPr>
            <a:normAutofit/>
          </a:bodyPr>
          <a:lstStyle/>
          <a:p>
            <a:pPr algn="ctr"/>
            <a:r>
              <a:rPr lang="en-US" dirty="0"/>
              <a:t>The Impacts of </a:t>
            </a:r>
            <a:r>
              <a:rPr lang="en-DE" dirty="0"/>
              <a:t>Overfitting</a:t>
            </a:r>
          </a:p>
        </p:txBody>
      </p:sp>
      <p:sp>
        <p:nvSpPr>
          <p:cNvPr id="3" name="Slide Number Placeholder 2">
            <a:extLst>
              <a:ext uri="{FF2B5EF4-FFF2-40B4-BE49-F238E27FC236}">
                <a16:creationId xmlns:a16="http://schemas.microsoft.com/office/drawing/2014/main" id="{FCE967DB-5A1D-7F47-9BFB-8DE9E147D659}"/>
              </a:ext>
            </a:extLst>
          </p:cNvPr>
          <p:cNvSpPr>
            <a:spLocks noGrp="1"/>
          </p:cNvSpPr>
          <p:nvPr>
            <p:ph type="sldNum" sz="quarter" idx="12"/>
          </p:nvPr>
        </p:nvSpPr>
        <p:spPr/>
        <p:txBody>
          <a:bodyPr/>
          <a:lstStyle/>
          <a:p>
            <a:fld id="{F2808A62-48F8-4E48-A5E9-49DFBF34D271}" type="slidenum">
              <a:rPr lang="en-US" smtClean="0"/>
              <a:pPr/>
              <a:t>53</a:t>
            </a:fld>
            <a:endParaRPr lang="en-US" sz="1600" dirty="0">
              <a:solidFill>
                <a:srgbClr val="888888"/>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F76EF0F7-0E60-A24F-88AA-5301BA101996}"/>
              </a:ext>
            </a:extLst>
          </p:cNvPr>
          <p:cNvPicPr>
            <a:picLocks noChangeAspect="1"/>
          </p:cNvPicPr>
          <p:nvPr/>
        </p:nvPicPr>
        <p:blipFill>
          <a:blip r:embed="rId3"/>
          <a:stretch>
            <a:fillRect/>
          </a:stretch>
        </p:blipFill>
        <p:spPr>
          <a:xfrm>
            <a:off x="5482635" y="1111265"/>
            <a:ext cx="5986617" cy="5448943"/>
          </a:xfrm>
          <a:prstGeom prst="rect">
            <a:avLst/>
          </a:prstGeom>
          <a:ln w="28575">
            <a:solidFill>
              <a:schemeClr val="tx1"/>
            </a:solidFill>
            <a:prstDash val="solid"/>
          </a:ln>
        </p:spPr>
      </p:pic>
      <p:sp>
        <p:nvSpPr>
          <p:cNvPr id="10" name="Rectangle 9">
            <a:extLst>
              <a:ext uri="{FF2B5EF4-FFF2-40B4-BE49-F238E27FC236}">
                <a16:creationId xmlns:a16="http://schemas.microsoft.com/office/drawing/2014/main" id="{A0E41ACA-3182-8A4C-87C7-E08168480C17}"/>
              </a:ext>
            </a:extLst>
          </p:cNvPr>
          <p:cNvSpPr/>
          <p:nvPr/>
        </p:nvSpPr>
        <p:spPr>
          <a:xfrm>
            <a:off x="9025390" y="1929658"/>
            <a:ext cx="2227055" cy="53269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11" name="Rectangle 10">
            <a:extLst>
              <a:ext uri="{FF2B5EF4-FFF2-40B4-BE49-F238E27FC236}">
                <a16:creationId xmlns:a16="http://schemas.microsoft.com/office/drawing/2014/main" id="{F9E2EFE0-A38A-AF40-AFD5-29DDE2FA4F4E}"/>
              </a:ext>
            </a:extLst>
          </p:cNvPr>
          <p:cNvSpPr/>
          <p:nvPr/>
        </p:nvSpPr>
        <p:spPr>
          <a:xfrm>
            <a:off x="9025390" y="3203883"/>
            <a:ext cx="2227055" cy="512801"/>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12" name="Rectangle 11">
            <a:extLst>
              <a:ext uri="{FF2B5EF4-FFF2-40B4-BE49-F238E27FC236}">
                <a16:creationId xmlns:a16="http://schemas.microsoft.com/office/drawing/2014/main" id="{FEA9E00B-57FE-5F48-AB85-2D66585C1AE0}"/>
              </a:ext>
            </a:extLst>
          </p:cNvPr>
          <p:cNvSpPr/>
          <p:nvPr/>
        </p:nvSpPr>
        <p:spPr>
          <a:xfrm>
            <a:off x="9025390" y="4458218"/>
            <a:ext cx="2227055" cy="508121"/>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grpSp>
        <p:nvGrpSpPr>
          <p:cNvPr id="13" name="Group 12">
            <a:extLst>
              <a:ext uri="{FF2B5EF4-FFF2-40B4-BE49-F238E27FC236}">
                <a16:creationId xmlns:a16="http://schemas.microsoft.com/office/drawing/2014/main" id="{2C9BE073-FF14-1C4D-815A-FE2834042DD3}"/>
              </a:ext>
            </a:extLst>
          </p:cNvPr>
          <p:cNvGrpSpPr/>
          <p:nvPr/>
        </p:nvGrpSpPr>
        <p:grpSpPr>
          <a:xfrm>
            <a:off x="349169" y="1902909"/>
            <a:ext cx="5060000" cy="3423622"/>
            <a:chOff x="349169" y="1902909"/>
            <a:chExt cx="5060000" cy="3423622"/>
          </a:xfrm>
        </p:grpSpPr>
        <p:grpSp>
          <p:nvGrpSpPr>
            <p:cNvPr id="64" name="Group 63">
              <a:extLst>
                <a:ext uri="{FF2B5EF4-FFF2-40B4-BE49-F238E27FC236}">
                  <a16:creationId xmlns:a16="http://schemas.microsoft.com/office/drawing/2014/main" id="{5365CEAF-0391-C24D-A61B-DE801582BD52}"/>
                </a:ext>
              </a:extLst>
            </p:cNvPr>
            <p:cNvGrpSpPr/>
            <p:nvPr/>
          </p:nvGrpSpPr>
          <p:grpSpPr>
            <a:xfrm>
              <a:off x="498306" y="2897450"/>
              <a:ext cx="4294069" cy="2429081"/>
              <a:chOff x="1053953" y="6164671"/>
              <a:chExt cx="8588136" cy="4858161"/>
            </a:xfrm>
          </p:grpSpPr>
          <p:pic>
            <p:nvPicPr>
              <p:cNvPr id="65" name="Picture 64">
                <a:extLst>
                  <a:ext uri="{FF2B5EF4-FFF2-40B4-BE49-F238E27FC236}">
                    <a16:creationId xmlns:a16="http://schemas.microsoft.com/office/drawing/2014/main" id="{D22F581B-EE17-7143-8D8B-7CB3A29B3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386" y="7975410"/>
                <a:ext cx="1134223" cy="1034980"/>
              </a:xfrm>
              <a:prstGeom prst="rect">
                <a:avLst/>
              </a:prstGeom>
            </p:spPr>
          </p:pic>
          <p:cxnSp>
            <p:nvCxnSpPr>
              <p:cNvPr id="66" name="Elbow Connector 65">
                <a:extLst>
                  <a:ext uri="{FF2B5EF4-FFF2-40B4-BE49-F238E27FC236}">
                    <a16:creationId xmlns:a16="http://schemas.microsoft.com/office/drawing/2014/main" id="{76EDAC87-71DE-B446-A3E4-7DB623B16D80}"/>
                  </a:ext>
                </a:extLst>
              </p:cNvPr>
              <p:cNvCxnSpPr>
                <a:cxnSpLocks/>
                <a:stCxn id="21" idx="2"/>
                <a:endCxn id="65" idx="0"/>
              </p:cNvCxnSpPr>
              <p:nvPr/>
            </p:nvCxnSpPr>
            <p:spPr>
              <a:xfrm rot="16200000" flipH="1">
                <a:off x="2873263" y="5575172"/>
                <a:ext cx="1343938" cy="3456534"/>
              </a:xfrm>
              <a:prstGeom prst="bentConnector3">
                <a:avLst>
                  <a:gd name="adj1" fmla="val 3275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BD2F6717-05FA-3341-9756-D6F922C8E999}"/>
                  </a:ext>
                </a:extLst>
              </p:cNvPr>
              <p:cNvCxnSpPr>
                <a:cxnSpLocks/>
                <a:stCxn id="23" idx="2"/>
                <a:endCxn id="65" idx="0"/>
              </p:cNvCxnSpPr>
              <p:nvPr/>
            </p:nvCxnSpPr>
            <p:spPr>
              <a:xfrm rot="5400000">
                <a:off x="6552424" y="4885745"/>
                <a:ext cx="1810740" cy="436859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1925C26-36B5-E042-BF3B-E2A26D3B7CF0}"/>
                  </a:ext>
                </a:extLst>
              </p:cNvPr>
              <p:cNvSpPr/>
              <p:nvPr/>
            </p:nvSpPr>
            <p:spPr>
              <a:xfrm>
                <a:off x="1053953" y="9360839"/>
                <a:ext cx="8226429" cy="1661993"/>
              </a:xfrm>
              <a:prstGeom prst="rect">
                <a:avLst/>
              </a:prstGeom>
            </p:spPr>
            <p:txBody>
              <a:bodyPr wrap="square">
                <a:spAutoFit/>
              </a:bodyPr>
              <a:lstStyle/>
              <a:p>
                <a:pPr lvl="1" algn="ctr"/>
                <a:r>
                  <a:rPr lang="en-DE" b="1" dirty="0">
                    <a:solidFill>
                      <a:srgbClr val="C00000"/>
                    </a:solidFill>
                  </a:rPr>
                  <a:t>Overfitting</a:t>
                </a:r>
                <a:r>
                  <a:rPr lang="en-DE" dirty="0">
                    <a:solidFill>
                      <a:srgbClr val="C00000"/>
                    </a:solidFill>
                  </a:rPr>
                  <a:t> </a:t>
                </a:r>
                <a:r>
                  <a:rPr lang="en-DE" dirty="0">
                    <a:solidFill>
                      <a:schemeClr val="tx1">
                        <a:lumMod val="85000"/>
                        <a:lumOff val="15000"/>
                      </a:schemeClr>
                    </a:solidFill>
                  </a:rPr>
                  <a:t>is the key for membership inference attack </a:t>
                </a:r>
              </a:p>
              <a:p>
                <a:pPr lvl="1" algn="ctr"/>
                <a:r>
                  <a:rPr lang="en-DE" sz="1200" dirty="0"/>
                  <a:t>[</a:t>
                </a:r>
                <a:r>
                  <a:rPr lang="en-GB" sz="1200" dirty="0"/>
                  <a:t>Shokri et al. 2017, </a:t>
                </a:r>
                <a:r>
                  <a:rPr lang="en-GB" sz="1200" dirty="0" err="1"/>
                  <a:t>Yeom</a:t>
                </a:r>
                <a:r>
                  <a:rPr lang="en-GB" sz="1200" dirty="0"/>
                  <a:t> et al. 2018, Salem et al. 2019</a:t>
                </a:r>
                <a:r>
                  <a:rPr lang="en-DE" sz="1200" dirty="0"/>
                  <a:t>]</a:t>
                </a:r>
                <a:endParaRPr lang="en-DE" sz="1200" dirty="0">
                  <a:solidFill>
                    <a:schemeClr val="bg1"/>
                  </a:solidFill>
                </a:endParaRPr>
              </a:p>
            </p:txBody>
          </p:sp>
        </p:grpSp>
        <p:grpSp>
          <p:nvGrpSpPr>
            <p:cNvPr id="9" name="Group 8">
              <a:extLst>
                <a:ext uri="{FF2B5EF4-FFF2-40B4-BE49-F238E27FC236}">
                  <a16:creationId xmlns:a16="http://schemas.microsoft.com/office/drawing/2014/main" id="{6390E650-A0DE-ED4E-BD01-4CB1B8420484}"/>
                </a:ext>
              </a:extLst>
            </p:cNvPr>
            <p:cNvGrpSpPr/>
            <p:nvPr/>
          </p:nvGrpSpPr>
          <p:grpSpPr>
            <a:xfrm>
              <a:off x="349169" y="1902909"/>
              <a:ext cx="5060000" cy="1227941"/>
              <a:chOff x="349169" y="1902909"/>
              <a:chExt cx="5060000" cy="1227941"/>
            </a:xfrm>
          </p:grpSpPr>
          <p:grpSp>
            <p:nvGrpSpPr>
              <p:cNvPr id="86" name="Group 85">
                <a:extLst>
                  <a:ext uri="{FF2B5EF4-FFF2-40B4-BE49-F238E27FC236}">
                    <a16:creationId xmlns:a16="http://schemas.microsoft.com/office/drawing/2014/main" id="{BC586172-0781-6F4C-8427-DE3EC57FFC29}"/>
                  </a:ext>
                </a:extLst>
              </p:cNvPr>
              <p:cNvGrpSpPr/>
              <p:nvPr/>
            </p:nvGrpSpPr>
            <p:grpSpPr>
              <a:xfrm>
                <a:off x="3028872" y="1902909"/>
                <a:ext cx="2380297" cy="994540"/>
                <a:chOff x="6057744" y="4784379"/>
                <a:chExt cx="4760594" cy="1989080"/>
              </a:xfrm>
            </p:grpSpPr>
            <p:sp>
              <p:nvSpPr>
                <p:cNvPr id="14" name="Right Arrow 13">
                  <a:extLst>
                    <a:ext uri="{FF2B5EF4-FFF2-40B4-BE49-F238E27FC236}">
                      <a16:creationId xmlns:a16="http://schemas.microsoft.com/office/drawing/2014/main" id="{246A50C4-4104-AF48-8CDB-B03088A23822}"/>
                    </a:ext>
                  </a:extLst>
                </p:cNvPr>
                <p:cNvSpPr/>
                <p:nvPr/>
              </p:nvSpPr>
              <p:spPr>
                <a:xfrm>
                  <a:off x="7083524" y="6067286"/>
                  <a:ext cx="733957" cy="39762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200"/>
                </a:p>
              </p:txBody>
            </p:sp>
            <p:sp>
              <p:nvSpPr>
                <p:cNvPr id="15" name="TextBox 14">
                  <a:extLst>
                    <a:ext uri="{FF2B5EF4-FFF2-40B4-BE49-F238E27FC236}">
                      <a16:creationId xmlns:a16="http://schemas.microsoft.com/office/drawing/2014/main" id="{C614D78A-48D4-244E-9250-1001FAD75154}"/>
                    </a:ext>
                  </a:extLst>
                </p:cNvPr>
                <p:cNvSpPr txBox="1"/>
                <p:nvPr/>
              </p:nvSpPr>
              <p:spPr>
                <a:xfrm>
                  <a:off x="6057744" y="4784379"/>
                  <a:ext cx="2785514" cy="1169550"/>
                </a:xfrm>
                <a:prstGeom prst="rect">
                  <a:avLst/>
                </a:prstGeom>
                <a:noFill/>
              </p:spPr>
              <p:txBody>
                <a:bodyPr wrap="square" rtlCol="0">
                  <a:spAutoFit/>
                </a:bodyPr>
                <a:lstStyle/>
                <a:p>
                  <a:pPr algn="ctr">
                    <a:defRPr/>
                  </a:pPr>
                  <a:r>
                    <a:rPr lang="en-US" altLang="zh-CN" sz="1600" kern="0" dirty="0">
                      <a:solidFill>
                        <a:prstClr val="black"/>
                      </a:solidFill>
                      <a:latin typeface="等线" panose="020F0502020204030204"/>
                      <a:ea typeface="等线" panose="02010600030101010101" pitchFamily="2" charset="-122"/>
                    </a:rPr>
                    <a:t>Prediction</a:t>
                  </a:r>
                </a:p>
                <a:p>
                  <a:pPr algn="ctr">
                    <a:defRPr/>
                  </a:pPr>
                  <a:r>
                    <a:rPr lang="en-US" altLang="zh-CN" sz="1600" kern="0" dirty="0">
                      <a:solidFill>
                        <a:prstClr val="black"/>
                      </a:solidFill>
                      <a:latin typeface="等线" panose="020F0502020204030204"/>
                      <a:ea typeface="等线" panose="02010600030101010101" pitchFamily="2" charset="-122"/>
                    </a:rPr>
                    <a:t>(Unseen)</a:t>
                  </a:r>
                  <a:endParaRPr lang="zh-CN" altLang="en-US" sz="1600" kern="0" dirty="0">
                    <a:solidFill>
                      <a:prstClr val="black"/>
                    </a:solidFill>
                    <a:latin typeface="等线" panose="020F0502020204030204"/>
                    <a:ea typeface="等线" panose="02010600030101010101" pitchFamily="2" charset="-122"/>
                  </a:endParaRPr>
                </a:p>
              </p:txBody>
            </p:sp>
            <p:sp>
              <p:nvSpPr>
                <p:cNvPr id="23" name="Rectangle 22">
                  <a:extLst>
                    <a:ext uri="{FF2B5EF4-FFF2-40B4-BE49-F238E27FC236}">
                      <a16:creationId xmlns:a16="http://schemas.microsoft.com/office/drawing/2014/main" id="{F4F4512E-81AF-DF4F-91E5-B697A80BB7F7}"/>
                    </a:ext>
                  </a:extLst>
                </p:cNvPr>
                <p:cNvSpPr/>
                <p:nvPr/>
              </p:nvSpPr>
              <p:spPr>
                <a:xfrm>
                  <a:off x="8351162" y="5508077"/>
                  <a:ext cx="2467176" cy="1265382"/>
                </a:xfrm>
                <a:prstGeom prst="rect">
                  <a:avLst/>
                </a:prstGeom>
                <a:noFill/>
                <a:ln>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Font typeface="Arial" panose="020B0604020202020204" pitchFamily="34" charset="0"/>
                    <a:buChar char="•"/>
                  </a:pPr>
                  <a:r>
                    <a:rPr lang="en-DE" b="1">
                      <a:solidFill>
                        <a:schemeClr val="tx1">
                          <a:lumMod val="85000"/>
                          <a:lumOff val="15000"/>
                        </a:schemeClr>
                      </a:solidFill>
                    </a:rPr>
                    <a:t>Score</a:t>
                  </a:r>
                </a:p>
                <a:p>
                  <a:pPr marL="142875" indent="-142875">
                    <a:buFont typeface="Arial" panose="020B0604020202020204" pitchFamily="34" charset="0"/>
                    <a:buChar char="•"/>
                  </a:pPr>
                  <a:r>
                    <a:rPr lang="en-DE" b="1">
                      <a:solidFill>
                        <a:schemeClr val="tx1">
                          <a:lumMod val="85000"/>
                          <a:lumOff val="15000"/>
                        </a:schemeClr>
                      </a:solidFill>
                    </a:rPr>
                    <a:t>Decision</a:t>
                  </a:r>
                  <a:endParaRPr lang="en-DE" b="1" dirty="0">
                    <a:solidFill>
                      <a:schemeClr val="tx1">
                        <a:lumMod val="85000"/>
                        <a:lumOff val="15000"/>
                      </a:schemeClr>
                    </a:solidFill>
                  </a:endParaRPr>
                </a:p>
              </p:txBody>
            </p:sp>
          </p:grpSp>
          <p:sp>
            <p:nvSpPr>
              <p:cNvPr id="16" name="TextBox 15">
                <a:extLst>
                  <a:ext uri="{FF2B5EF4-FFF2-40B4-BE49-F238E27FC236}">
                    <a16:creationId xmlns:a16="http://schemas.microsoft.com/office/drawing/2014/main" id="{02388035-E1C7-A742-A84F-D009B638A8B4}"/>
                  </a:ext>
                </a:extLst>
              </p:cNvPr>
              <p:cNvSpPr txBox="1"/>
              <p:nvPr/>
            </p:nvSpPr>
            <p:spPr>
              <a:xfrm>
                <a:off x="1040368" y="1908181"/>
                <a:ext cx="1161007" cy="584775"/>
              </a:xfrm>
              <a:prstGeom prst="rect">
                <a:avLst/>
              </a:prstGeom>
              <a:noFill/>
            </p:spPr>
            <p:txBody>
              <a:bodyPr wrap="square" rtlCol="0">
                <a:spAutoFit/>
              </a:bodyPr>
              <a:lstStyle/>
              <a:p>
                <a:pPr algn="ctr">
                  <a:defRPr/>
                </a:pPr>
                <a:r>
                  <a:rPr lang="en-US" altLang="zh-CN" sz="1600" kern="0" dirty="0">
                    <a:solidFill>
                      <a:prstClr val="black"/>
                    </a:solidFill>
                    <a:latin typeface="等线" panose="020F0502020204030204"/>
                    <a:ea typeface="等线" panose="02010600030101010101" pitchFamily="2" charset="-122"/>
                  </a:rPr>
                  <a:t>Training</a:t>
                </a:r>
              </a:p>
              <a:p>
                <a:pPr algn="ctr">
                  <a:defRPr/>
                </a:pPr>
                <a:r>
                  <a:rPr lang="en-US" altLang="zh-CN" sz="1600" kern="0" dirty="0">
                    <a:solidFill>
                      <a:prstClr val="black"/>
                    </a:solidFill>
                    <a:latin typeface="等线" panose="020F0502020204030204"/>
                    <a:ea typeface="等线" panose="02010600030101010101" pitchFamily="2" charset="-122"/>
                  </a:rPr>
                  <a:t>(</a:t>
                </a:r>
                <a:r>
                  <a:rPr lang="en-US" altLang="zh-CN" sz="1600" b="1" kern="0" dirty="0">
                    <a:solidFill>
                      <a:prstClr val="black"/>
                    </a:solidFill>
                    <a:latin typeface="等线" panose="020F0502020204030204"/>
                    <a:ea typeface="等线" panose="02010600030101010101" pitchFamily="2" charset="-122"/>
                  </a:rPr>
                  <a:t>Seen</a:t>
                </a:r>
                <a:r>
                  <a:rPr lang="en-US" altLang="zh-CN" sz="1600" kern="0" dirty="0">
                    <a:solidFill>
                      <a:prstClr val="black"/>
                    </a:solidFill>
                    <a:latin typeface="等线" panose="020F0502020204030204"/>
                    <a:ea typeface="等线" panose="02010600030101010101" pitchFamily="2" charset="-122"/>
                  </a:rPr>
                  <a:t>)</a:t>
                </a:r>
                <a:endParaRPr lang="zh-CN" altLang="en-US" sz="1600" kern="0" dirty="0">
                  <a:solidFill>
                    <a:prstClr val="black"/>
                  </a:solidFill>
                  <a:latin typeface="等线" panose="020F0502020204030204"/>
                  <a:ea typeface="等线" panose="02010600030101010101" pitchFamily="2" charset="-122"/>
                </a:endParaRPr>
              </a:p>
            </p:txBody>
          </p:sp>
          <p:grpSp>
            <p:nvGrpSpPr>
              <p:cNvPr id="17" name="Group 16">
                <a:extLst>
                  <a:ext uri="{FF2B5EF4-FFF2-40B4-BE49-F238E27FC236}">
                    <a16:creationId xmlns:a16="http://schemas.microsoft.com/office/drawing/2014/main" id="{F6152C74-2E06-FE42-9DDF-BE2715BE2354}"/>
                  </a:ext>
                </a:extLst>
              </p:cNvPr>
              <p:cNvGrpSpPr/>
              <p:nvPr/>
            </p:nvGrpSpPr>
            <p:grpSpPr>
              <a:xfrm>
                <a:off x="349169" y="2248014"/>
                <a:ext cx="983738" cy="882836"/>
                <a:chOff x="3628462" y="6666371"/>
                <a:chExt cx="1967475" cy="1765671"/>
              </a:xfrm>
            </p:grpSpPr>
            <p:grpSp>
              <p:nvGrpSpPr>
                <p:cNvPr id="18" name="Group 17">
                  <a:extLst>
                    <a:ext uri="{FF2B5EF4-FFF2-40B4-BE49-F238E27FC236}">
                      <a16:creationId xmlns:a16="http://schemas.microsoft.com/office/drawing/2014/main" id="{921ECE1E-7932-5A4B-99F0-9FE971BD2B0A}"/>
                    </a:ext>
                  </a:extLst>
                </p:cNvPr>
                <p:cNvGrpSpPr/>
                <p:nvPr/>
              </p:nvGrpSpPr>
              <p:grpSpPr>
                <a:xfrm>
                  <a:off x="4206427" y="6666371"/>
                  <a:ext cx="1389510" cy="1765671"/>
                  <a:chOff x="1082805" y="4402010"/>
                  <a:chExt cx="1389510" cy="1765671"/>
                </a:xfrm>
              </p:grpSpPr>
              <mc:AlternateContent xmlns:mc="http://schemas.openxmlformats.org/markup-compatibility/2006" xmlns:a14="http://schemas.microsoft.com/office/drawing/2010/main">
                <mc:Choice Requires="a14">
                  <p:sp>
                    <p:nvSpPr>
                      <p:cNvPr id="21" name="Google Shape;45;g6ecfdb0823_0_3">
                        <a:extLst>
                          <a:ext uri="{FF2B5EF4-FFF2-40B4-BE49-F238E27FC236}">
                            <a16:creationId xmlns:a16="http://schemas.microsoft.com/office/drawing/2014/main" id="{E2A25A18-DCFD-A147-BE12-5BB38823E629}"/>
                          </a:ext>
                        </a:extLst>
                      </p:cNvPr>
                      <p:cNvSpPr/>
                      <p:nvPr/>
                    </p:nvSpPr>
                    <p:spPr>
                      <a:xfrm>
                        <a:off x="1082805" y="5479798"/>
                        <a:ext cx="966639" cy="687883"/>
                      </a:xfrm>
                      <a:prstGeom prst="rect">
                        <a:avLst/>
                      </a:prstGeom>
                      <a:noFill/>
                      <a:ln>
                        <a:no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45713" tIns="45713" rIns="45713" bIns="45713" anchor="ctr" anchorCtr="0">
                        <a:noAutofit/>
                      </a:bodyPr>
                      <a:lstStyle/>
                      <a:p>
                        <a:pPr algn="ctr">
                          <a:buSzPts val="3000"/>
                        </a:pPr>
                        <a14:m>
                          <m:oMathPara xmlns:m="http://schemas.openxmlformats.org/officeDocument/2006/math">
                            <m:oMathParaPr>
                              <m:jc m:val="centerGroup"/>
                            </m:oMathParaPr>
                            <m:oMath xmlns:m="http://schemas.openxmlformats.org/officeDocument/2006/math">
                              <m:r>
                                <a:rPr lang="en-US" sz="1600" i="1">
                                  <a:solidFill>
                                    <a:srgbClr val="000000"/>
                                  </a:solidFill>
                                  <a:latin typeface="Cambria Math" panose="02040503050406030204" pitchFamily="18" charset="0"/>
                                  <a:cs typeface="Arial"/>
                                </a:rPr>
                                <m:t>(</m:t>
                              </m:r>
                              <m:r>
                                <a:rPr lang="en-US" sz="1600" i="1">
                                  <a:solidFill>
                                    <a:srgbClr val="000000"/>
                                  </a:solidFill>
                                  <a:latin typeface="Cambria Math" panose="02040503050406030204" pitchFamily="18" charset="0"/>
                                  <a:cs typeface="Arial"/>
                                </a:rPr>
                                <m:t>𝐷𝑎𝑡𝑎</m:t>
                              </m:r>
                              <m:r>
                                <a:rPr lang="en-US" sz="1600" i="1">
                                  <a:solidFill>
                                    <a:srgbClr val="000000"/>
                                  </a:solidFill>
                                  <a:latin typeface="Cambria Math" panose="02040503050406030204" pitchFamily="18" charset="0"/>
                                  <a:cs typeface="Arial"/>
                                </a:rPr>
                                <m:t>, </m:t>
                              </m:r>
                              <m:r>
                                <a:rPr lang="en-US" sz="1600" i="1">
                                  <a:solidFill>
                                    <a:srgbClr val="000000"/>
                                  </a:solidFill>
                                  <a:latin typeface="Cambria Math" panose="02040503050406030204" pitchFamily="18" charset="0"/>
                                  <a:cs typeface="Arial"/>
                                </a:rPr>
                                <m:t>𝑙𝑎𝑏𝑒𝑙</m:t>
                              </m:r>
                              <m:r>
                                <a:rPr lang="en-US" sz="1600" i="1">
                                  <a:solidFill>
                                    <a:srgbClr val="000000"/>
                                  </a:solidFill>
                                  <a:latin typeface="Cambria Math" panose="02040503050406030204" pitchFamily="18" charset="0"/>
                                  <a:cs typeface="Arial"/>
                                </a:rPr>
                                <m:t>)</m:t>
                              </m:r>
                            </m:oMath>
                          </m:oMathPara>
                        </a14:m>
                        <a:endParaRPr lang="en-GB" sz="1600" dirty="0">
                          <a:solidFill>
                            <a:srgbClr val="000000"/>
                          </a:solidFill>
                          <a:ea typeface="Caveat"/>
                          <a:cs typeface="Caveat"/>
                          <a:sym typeface="Caveat"/>
                        </a:endParaRPr>
                      </a:p>
                    </p:txBody>
                  </p:sp>
                </mc:Choice>
                <mc:Fallback xmlns="">
                  <p:sp>
                    <p:nvSpPr>
                      <p:cNvPr id="21" name="Google Shape;45;g6ecfdb0823_0_3">
                        <a:extLst>
                          <a:ext uri="{FF2B5EF4-FFF2-40B4-BE49-F238E27FC236}">
                            <a16:creationId xmlns:a16="http://schemas.microsoft.com/office/drawing/2014/main" id="{E2A25A18-DCFD-A147-BE12-5BB38823E629}"/>
                          </a:ext>
                        </a:extLst>
                      </p:cNvPr>
                      <p:cNvSpPr>
                        <a:spLocks noRot="1" noChangeAspect="1" noMove="1" noResize="1" noEditPoints="1" noAdjustHandles="1" noChangeArrowheads="1" noChangeShapeType="1" noTextEdit="1"/>
                      </p:cNvSpPr>
                      <p:nvPr/>
                    </p:nvSpPr>
                    <p:spPr>
                      <a:xfrm>
                        <a:off x="1082805" y="5479798"/>
                        <a:ext cx="966639" cy="687883"/>
                      </a:xfrm>
                      <a:prstGeom prst="rect">
                        <a:avLst/>
                      </a:prstGeom>
                      <a:blipFill>
                        <a:blip r:embed="rId5"/>
                        <a:stretch>
                          <a:fillRect/>
                        </a:stretch>
                      </a:blipFill>
                      <a:ln>
                        <a:noFill/>
                        <a:headEnd type="none" w="sm" len="sm"/>
                        <a:tailEnd type="none" w="sm" len="sm"/>
                      </a:ln>
                    </p:spPr>
                    <p:txBody>
                      <a:bodyPr/>
                      <a:lstStyle/>
                      <a:p>
                        <a:r>
                          <a:rPr lang="en-CN">
                            <a:noFill/>
                          </a:rPr>
                          <a:t> </a:t>
                        </a:r>
                      </a:p>
                    </p:txBody>
                  </p:sp>
                </mc:Fallback>
              </mc:AlternateContent>
              <p:pic>
                <p:nvPicPr>
                  <p:cNvPr id="22" name="Graphic 21" descr="Database">
                    <a:extLst>
                      <a:ext uri="{FF2B5EF4-FFF2-40B4-BE49-F238E27FC236}">
                        <a16:creationId xmlns:a16="http://schemas.microsoft.com/office/drawing/2014/main" id="{3C1EC98D-7AB5-A14B-9FC2-4256D2C6A0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955" y="4402010"/>
                    <a:ext cx="1332360" cy="1332360"/>
                  </a:xfrm>
                  <a:prstGeom prst="rect">
                    <a:avLst/>
                  </a:prstGeom>
                </p:spPr>
              </p:pic>
            </p:grpSp>
            <p:pic>
              <p:nvPicPr>
                <p:cNvPr id="19" name="Graphic 18" descr="User">
                  <a:extLst>
                    <a:ext uri="{FF2B5EF4-FFF2-40B4-BE49-F238E27FC236}">
                      <a16:creationId xmlns:a16="http://schemas.microsoft.com/office/drawing/2014/main" id="{65D348C4-61D7-C344-B4F6-6DFF999201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62978" y="6920120"/>
                  <a:ext cx="914400" cy="914400"/>
                </a:xfrm>
                <a:prstGeom prst="rect">
                  <a:avLst/>
                </a:prstGeom>
              </p:spPr>
            </p:pic>
            <p:sp>
              <p:nvSpPr>
                <p:cNvPr id="20" name="TextBox 19">
                  <a:extLst>
                    <a:ext uri="{FF2B5EF4-FFF2-40B4-BE49-F238E27FC236}">
                      <a16:creationId xmlns:a16="http://schemas.microsoft.com/office/drawing/2014/main" id="{7941D9E4-28E0-6D4E-B9B4-59438953278B}"/>
                    </a:ext>
                  </a:extLst>
                </p:cNvPr>
                <p:cNvSpPr txBox="1"/>
                <p:nvPr/>
              </p:nvSpPr>
              <p:spPr>
                <a:xfrm>
                  <a:off x="3628462" y="7566622"/>
                  <a:ext cx="1208169" cy="677108"/>
                </a:xfrm>
                <a:prstGeom prst="rect">
                  <a:avLst/>
                </a:prstGeom>
                <a:noFill/>
              </p:spPr>
              <p:txBody>
                <a:bodyPr wrap="square" rtlCol="0">
                  <a:spAutoFit/>
                </a:bodyPr>
                <a:lstStyle/>
                <a:p>
                  <a:pPr algn="ctr"/>
                  <a:endParaRPr lang="en-US" sz="1600" dirty="0"/>
                </a:p>
              </p:txBody>
            </p:sp>
          </p:grpSp>
          <p:sp>
            <p:nvSpPr>
              <p:cNvPr id="25" name="Rounded Rectangle 24">
                <a:extLst>
                  <a:ext uri="{FF2B5EF4-FFF2-40B4-BE49-F238E27FC236}">
                    <a16:creationId xmlns:a16="http://schemas.microsoft.com/office/drawing/2014/main" id="{4FABAB59-4C4E-034B-AB5B-0ED6CBB46892}"/>
                  </a:ext>
                </a:extLst>
              </p:cNvPr>
              <p:cNvSpPr/>
              <p:nvPr/>
            </p:nvSpPr>
            <p:spPr>
              <a:xfrm>
                <a:off x="1993006" y="2185140"/>
                <a:ext cx="1248481" cy="830586"/>
              </a:xfrm>
              <a:prstGeom prst="roundRect">
                <a:avLst/>
              </a:prstGeom>
              <a:solidFill>
                <a:schemeClr val="accent5">
                  <a:lumMod val="60000"/>
                  <a:lumOff val="40000"/>
                </a:schemeClr>
              </a:solidFill>
              <a:ln>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DE" sz="2000" dirty="0"/>
              </a:p>
            </p:txBody>
          </p:sp>
          <p:sp>
            <p:nvSpPr>
              <p:cNvPr id="26" name="Rectangle: Rounded Corners 46">
                <a:extLst>
                  <a:ext uri="{FF2B5EF4-FFF2-40B4-BE49-F238E27FC236}">
                    <a16:creationId xmlns:a16="http://schemas.microsoft.com/office/drawing/2014/main" id="{A21261C0-0F45-4747-B885-4400D7C6F8FE}"/>
                  </a:ext>
                </a:extLst>
              </p:cNvPr>
              <p:cNvSpPr/>
              <p:nvPr/>
            </p:nvSpPr>
            <p:spPr>
              <a:xfrm>
                <a:off x="2848620" y="2389132"/>
                <a:ext cx="173514" cy="529470"/>
              </a:xfrm>
              <a:prstGeom prst="roundRect">
                <a:avLst/>
              </a:prstGeom>
              <a:solidFill>
                <a:srgbClr val="E7E6E6"/>
              </a:solidFill>
              <a:ln w="1905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27" name="Group 26">
                <a:extLst>
                  <a:ext uri="{FF2B5EF4-FFF2-40B4-BE49-F238E27FC236}">
                    <a16:creationId xmlns:a16="http://schemas.microsoft.com/office/drawing/2014/main" id="{6F518D64-5487-EC4A-8EBC-C19ED727F06A}"/>
                  </a:ext>
                </a:extLst>
              </p:cNvPr>
              <p:cNvGrpSpPr/>
              <p:nvPr/>
            </p:nvGrpSpPr>
            <p:grpSpPr>
              <a:xfrm>
                <a:off x="2227616" y="2359556"/>
                <a:ext cx="760926" cy="559728"/>
                <a:chOff x="7376160" y="4944374"/>
                <a:chExt cx="4187952" cy="3044952"/>
              </a:xfrm>
            </p:grpSpPr>
            <p:sp>
              <p:nvSpPr>
                <p:cNvPr id="30" name="Oval 29">
                  <a:extLst>
                    <a:ext uri="{FF2B5EF4-FFF2-40B4-BE49-F238E27FC236}">
                      <a16:creationId xmlns:a16="http://schemas.microsoft.com/office/drawing/2014/main" id="{62A436D3-F501-9347-9328-9CBBC7ED6A4F}"/>
                    </a:ext>
                  </a:extLst>
                </p:cNvPr>
                <p:cNvSpPr/>
                <p:nvPr/>
              </p:nvSpPr>
              <p:spPr>
                <a:xfrm rot="5400000">
                  <a:off x="9177528" y="4944374"/>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1" name="Oval 30">
                  <a:extLst>
                    <a:ext uri="{FF2B5EF4-FFF2-40B4-BE49-F238E27FC236}">
                      <a16:creationId xmlns:a16="http://schemas.microsoft.com/office/drawing/2014/main" id="{4A383AA8-CE06-5040-9846-FBA512DB73FD}"/>
                    </a:ext>
                  </a:extLst>
                </p:cNvPr>
                <p:cNvSpPr/>
                <p:nvPr/>
              </p:nvSpPr>
              <p:spPr>
                <a:xfrm rot="5400000">
                  <a:off x="9177528" y="5764286"/>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2" name="Oval 31">
                  <a:extLst>
                    <a:ext uri="{FF2B5EF4-FFF2-40B4-BE49-F238E27FC236}">
                      <a16:creationId xmlns:a16="http://schemas.microsoft.com/office/drawing/2014/main" id="{76B8AB08-71E3-F245-A218-805644FB5537}"/>
                    </a:ext>
                  </a:extLst>
                </p:cNvPr>
                <p:cNvSpPr/>
                <p:nvPr/>
              </p:nvSpPr>
              <p:spPr>
                <a:xfrm rot="5400000">
                  <a:off x="9177528" y="6584198"/>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3" name="Oval 32">
                  <a:extLst>
                    <a:ext uri="{FF2B5EF4-FFF2-40B4-BE49-F238E27FC236}">
                      <a16:creationId xmlns:a16="http://schemas.microsoft.com/office/drawing/2014/main" id="{E5492A86-021D-7046-B61D-CFCD7F5D18FB}"/>
                    </a:ext>
                  </a:extLst>
                </p:cNvPr>
                <p:cNvSpPr/>
                <p:nvPr/>
              </p:nvSpPr>
              <p:spPr>
                <a:xfrm rot="5400000">
                  <a:off x="9177528" y="7404110"/>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4" name="Oval 33">
                  <a:extLst>
                    <a:ext uri="{FF2B5EF4-FFF2-40B4-BE49-F238E27FC236}">
                      <a16:creationId xmlns:a16="http://schemas.microsoft.com/office/drawing/2014/main" id="{A997D3FC-1B7B-C04F-8647-160D6E592E7D}"/>
                    </a:ext>
                  </a:extLst>
                </p:cNvPr>
                <p:cNvSpPr/>
                <p:nvPr/>
              </p:nvSpPr>
              <p:spPr>
                <a:xfrm rot="5400000">
                  <a:off x="10978896" y="5392430"/>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5" name="Oval 34">
                  <a:extLst>
                    <a:ext uri="{FF2B5EF4-FFF2-40B4-BE49-F238E27FC236}">
                      <a16:creationId xmlns:a16="http://schemas.microsoft.com/office/drawing/2014/main" id="{E890B5B3-260E-4A40-86C3-D0213F6C8A17}"/>
                    </a:ext>
                  </a:extLst>
                </p:cNvPr>
                <p:cNvSpPr/>
                <p:nvPr/>
              </p:nvSpPr>
              <p:spPr>
                <a:xfrm rot="5400000">
                  <a:off x="10978896" y="6212342"/>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6" name="Oval 35">
                  <a:extLst>
                    <a:ext uri="{FF2B5EF4-FFF2-40B4-BE49-F238E27FC236}">
                      <a16:creationId xmlns:a16="http://schemas.microsoft.com/office/drawing/2014/main" id="{84974C35-A94B-D644-A835-8A4AB88E2BC7}"/>
                    </a:ext>
                  </a:extLst>
                </p:cNvPr>
                <p:cNvSpPr/>
                <p:nvPr/>
              </p:nvSpPr>
              <p:spPr>
                <a:xfrm rot="5400000">
                  <a:off x="10978896" y="7032254"/>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37" name="Straight Connector 36">
                  <a:extLst>
                    <a:ext uri="{FF2B5EF4-FFF2-40B4-BE49-F238E27FC236}">
                      <a16:creationId xmlns:a16="http://schemas.microsoft.com/office/drawing/2014/main" id="{585DE27C-A656-C34D-AD63-A747C0D439F8}"/>
                    </a:ext>
                  </a:extLst>
                </p:cNvPr>
                <p:cNvCxnSpPr>
                  <a:cxnSpLocks/>
                  <a:stCxn id="30" idx="0"/>
                  <a:endCxn id="34" idx="4"/>
                </p:cNvCxnSpPr>
                <p:nvPr/>
              </p:nvCxnSpPr>
              <p:spPr>
                <a:xfrm>
                  <a:off x="9762744" y="5236982"/>
                  <a:ext cx="1216152" cy="448056"/>
                </a:xfrm>
                <a:prstGeom prst="line">
                  <a:avLst/>
                </a:prstGeom>
                <a:noFill/>
                <a:ln w="19050" cap="flat"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4FB39BFB-AA71-244C-9AE1-6A5885D463A4}"/>
                    </a:ext>
                  </a:extLst>
                </p:cNvPr>
                <p:cNvCxnSpPr>
                  <a:cxnSpLocks/>
                  <a:stCxn id="31" idx="0"/>
                  <a:endCxn id="34" idx="4"/>
                </p:cNvCxnSpPr>
                <p:nvPr/>
              </p:nvCxnSpPr>
              <p:spPr>
                <a:xfrm flipV="1">
                  <a:off x="9762744" y="5685038"/>
                  <a:ext cx="1216152" cy="371856"/>
                </a:xfrm>
                <a:prstGeom prst="line">
                  <a:avLst/>
                </a:prstGeom>
                <a:noFill/>
                <a:ln w="19050" cap="flat" cmpd="sng" algn="ctr">
                  <a:solidFill>
                    <a:sysClr val="windowText" lastClr="000000"/>
                  </a:solidFill>
                  <a:prstDash val="solid"/>
                  <a:miter lim="800000"/>
                </a:ln>
                <a:effectLst/>
              </p:spPr>
            </p:cxnSp>
            <p:cxnSp>
              <p:nvCxnSpPr>
                <p:cNvPr id="39" name="Straight Connector 38">
                  <a:extLst>
                    <a:ext uri="{FF2B5EF4-FFF2-40B4-BE49-F238E27FC236}">
                      <a16:creationId xmlns:a16="http://schemas.microsoft.com/office/drawing/2014/main" id="{547A2B02-9BB3-C04D-9FE8-0FF888A0B7BF}"/>
                    </a:ext>
                  </a:extLst>
                </p:cNvPr>
                <p:cNvCxnSpPr>
                  <a:cxnSpLocks/>
                  <a:stCxn id="31" idx="0"/>
                  <a:endCxn id="35" idx="4"/>
                </p:cNvCxnSpPr>
                <p:nvPr/>
              </p:nvCxnSpPr>
              <p:spPr>
                <a:xfrm>
                  <a:off x="9762744" y="6056894"/>
                  <a:ext cx="1216152" cy="448056"/>
                </a:xfrm>
                <a:prstGeom prst="line">
                  <a:avLst/>
                </a:prstGeom>
                <a:noFill/>
                <a:ln w="19050" cap="flat" cmpd="sng" algn="ctr">
                  <a:solidFill>
                    <a:sysClr val="windowText" lastClr="000000"/>
                  </a:solidFill>
                  <a:prstDash val="solid"/>
                  <a:miter lim="800000"/>
                </a:ln>
                <a:effectLst/>
              </p:spPr>
            </p:cxnSp>
            <p:cxnSp>
              <p:nvCxnSpPr>
                <p:cNvPr id="40" name="Straight Connector 39">
                  <a:extLst>
                    <a:ext uri="{FF2B5EF4-FFF2-40B4-BE49-F238E27FC236}">
                      <a16:creationId xmlns:a16="http://schemas.microsoft.com/office/drawing/2014/main" id="{F1679778-C8C4-FB44-9819-C92E1D5B1BC1}"/>
                    </a:ext>
                  </a:extLst>
                </p:cNvPr>
                <p:cNvCxnSpPr>
                  <a:cxnSpLocks/>
                  <a:stCxn id="30" idx="0"/>
                  <a:endCxn id="35" idx="4"/>
                </p:cNvCxnSpPr>
                <p:nvPr/>
              </p:nvCxnSpPr>
              <p:spPr>
                <a:xfrm>
                  <a:off x="9762744" y="5236982"/>
                  <a:ext cx="1216152" cy="1267968"/>
                </a:xfrm>
                <a:prstGeom prst="line">
                  <a:avLst/>
                </a:prstGeom>
                <a:noFill/>
                <a:ln w="19050"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id="{EAABA4B8-0BB2-CA43-9ECA-4F856AD5E361}"/>
                    </a:ext>
                  </a:extLst>
                </p:cNvPr>
                <p:cNvCxnSpPr>
                  <a:cxnSpLocks/>
                  <a:stCxn id="30" idx="0"/>
                  <a:endCxn id="36" idx="4"/>
                </p:cNvCxnSpPr>
                <p:nvPr/>
              </p:nvCxnSpPr>
              <p:spPr>
                <a:xfrm>
                  <a:off x="9762744" y="5236982"/>
                  <a:ext cx="1216152" cy="2087880"/>
                </a:xfrm>
                <a:prstGeom prst="line">
                  <a:avLst/>
                </a:prstGeom>
                <a:noFill/>
                <a:ln w="19050" cap="flat"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id="{80B5F670-AD3E-874D-9137-9913A84D158F}"/>
                    </a:ext>
                  </a:extLst>
                </p:cNvPr>
                <p:cNvCxnSpPr>
                  <a:cxnSpLocks/>
                  <a:stCxn id="34" idx="4"/>
                  <a:endCxn id="32" idx="0"/>
                </p:cNvCxnSpPr>
                <p:nvPr/>
              </p:nvCxnSpPr>
              <p:spPr>
                <a:xfrm flipH="1">
                  <a:off x="9762744" y="5685038"/>
                  <a:ext cx="1216152" cy="1191768"/>
                </a:xfrm>
                <a:prstGeom prst="line">
                  <a:avLst/>
                </a:prstGeom>
                <a:noFill/>
                <a:ln w="19050" cap="flat" cmpd="sng" algn="ctr">
                  <a:solidFill>
                    <a:sysClr val="windowText" lastClr="000000"/>
                  </a:solidFill>
                  <a:prstDash val="solid"/>
                  <a:miter lim="800000"/>
                </a:ln>
                <a:effectLst/>
              </p:spPr>
            </p:cxnSp>
            <p:cxnSp>
              <p:nvCxnSpPr>
                <p:cNvPr id="43" name="Straight Connector 42">
                  <a:extLst>
                    <a:ext uri="{FF2B5EF4-FFF2-40B4-BE49-F238E27FC236}">
                      <a16:creationId xmlns:a16="http://schemas.microsoft.com/office/drawing/2014/main" id="{DF40F43D-4D4D-BC42-A227-C0C8CCEE6828}"/>
                    </a:ext>
                  </a:extLst>
                </p:cNvPr>
                <p:cNvCxnSpPr>
                  <a:cxnSpLocks/>
                  <a:stCxn id="32" idx="0"/>
                  <a:endCxn id="35" idx="4"/>
                </p:cNvCxnSpPr>
                <p:nvPr/>
              </p:nvCxnSpPr>
              <p:spPr>
                <a:xfrm flipV="1">
                  <a:off x="9762744" y="6504950"/>
                  <a:ext cx="1216152" cy="371856"/>
                </a:xfrm>
                <a:prstGeom prst="line">
                  <a:avLst/>
                </a:prstGeom>
                <a:noFill/>
                <a:ln w="19050" cap="flat" cmpd="sng" algn="ctr">
                  <a:solidFill>
                    <a:sysClr val="windowText" lastClr="000000"/>
                  </a:solidFill>
                  <a:prstDash val="solid"/>
                  <a:miter lim="800000"/>
                </a:ln>
                <a:effectLst/>
              </p:spPr>
            </p:cxnSp>
            <p:cxnSp>
              <p:nvCxnSpPr>
                <p:cNvPr id="44" name="Straight Connector 43">
                  <a:extLst>
                    <a:ext uri="{FF2B5EF4-FFF2-40B4-BE49-F238E27FC236}">
                      <a16:creationId xmlns:a16="http://schemas.microsoft.com/office/drawing/2014/main" id="{9A8A07BE-5E7A-524B-A0FA-2B249CBBC1F8}"/>
                    </a:ext>
                  </a:extLst>
                </p:cNvPr>
                <p:cNvCxnSpPr>
                  <a:cxnSpLocks/>
                  <a:stCxn id="31" idx="0"/>
                  <a:endCxn id="36" idx="4"/>
                </p:cNvCxnSpPr>
                <p:nvPr/>
              </p:nvCxnSpPr>
              <p:spPr>
                <a:xfrm>
                  <a:off x="9762744" y="6056894"/>
                  <a:ext cx="1216152" cy="1267968"/>
                </a:xfrm>
                <a:prstGeom prst="line">
                  <a:avLst/>
                </a:prstGeom>
                <a:noFill/>
                <a:ln w="19050" cap="flat" cmpd="sng" algn="ctr">
                  <a:solidFill>
                    <a:sysClr val="windowText" lastClr="000000"/>
                  </a:solidFill>
                  <a:prstDash val="solid"/>
                  <a:miter lim="800000"/>
                </a:ln>
                <a:effectLst/>
              </p:spPr>
            </p:cxnSp>
            <p:cxnSp>
              <p:nvCxnSpPr>
                <p:cNvPr id="45" name="Straight Connector 44">
                  <a:extLst>
                    <a:ext uri="{FF2B5EF4-FFF2-40B4-BE49-F238E27FC236}">
                      <a16:creationId xmlns:a16="http://schemas.microsoft.com/office/drawing/2014/main" id="{0BA2DCA7-4FC4-8442-BC0C-50DBFB9616E3}"/>
                    </a:ext>
                  </a:extLst>
                </p:cNvPr>
                <p:cNvCxnSpPr>
                  <a:cxnSpLocks/>
                  <a:stCxn id="36" idx="4"/>
                  <a:endCxn id="32" idx="0"/>
                </p:cNvCxnSpPr>
                <p:nvPr/>
              </p:nvCxnSpPr>
              <p:spPr>
                <a:xfrm flipH="1" flipV="1">
                  <a:off x="9762744" y="6876806"/>
                  <a:ext cx="1216152" cy="448056"/>
                </a:xfrm>
                <a:prstGeom prst="line">
                  <a:avLst/>
                </a:prstGeom>
                <a:noFill/>
                <a:ln w="19050" cap="flat" cmpd="sng" algn="ctr">
                  <a:solidFill>
                    <a:sysClr val="windowText" lastClr="000000"/>
                  </a:solidFill>
                  <a:prstDash val="solid"/>
                  <a:miter lim="800000"/>
                </a:ln>
                <a:effectLst/>
              </p:spPr>
            </p:cxnSp>
            <p:cxnSp>
              <p:nvCxnSpPr>
                <p:cNvPr id="46" name="Straight Connector 45">
                  <a:extLst>
                    <a:ext uri="{FF2B5EF4-FFF2-40B4-BE49-F238E27FC236}">
                      <a16:creationId xmlns:a16="http://schemas.microsoft.com/office/drawing/2014/main" id="{03BCFDBC-2FA4-F049-8470-C0AC0B0D5159}"/>
                    </a:ext>
                  </a:extLst>
                </p:cNvPr>
                <p:cNvCxnSpPr>
                  <a:cxnSpLocks/>
                  <a:stCxn id="34" idx="4"/>
                  <a:endCxn id="33" idx="0"/>
                </p:cNvCxnSpPr>
                <p:nvPr/>
              </p:nvCxnSpPr>
              <p:spPr>
                <a:xfrm flipH="1">
                  <a:off x="9762744" y="5685038"/>
                  <a:ext cx="1216152" cy="2011680"/>
                </a:xfrm>
                <a:prstGeom prst="line">
                  <a:avLst/>
                </a:prstGeom>
                <a:noFill/>
                <a:ln w="19050" cap="flat" cmpd="sng" algn="ctr">
                  <a:solidFill>
                    <a:sysClr val="windowText" lastClr="000000"/>
                  </a:solidFill>
                  <a:prstDash val="solid"/>
                  <a:miter lim="800000"/>
                </a:ln>
                <a:effectLst/>
              </p:spPr>
            </p:cxnSp>
            <p:cxnSp>
              <p:nvCxnSpPr>
                <p:cNvPr id="47" name="Straight Connector 46">
                  <a:extLst>
                    <a:ext uri="{FF2B5EF4-FFF2-40B4-BE49-F238E27FC236}">
                      <a16:creationId xmlns:a16="http://schemas.microsoft.com/office/drawing/2014/main" id="{6995CE99-3B3D-8F4E-AFB9-C010385C3FF2}"/>
                    </a:ext>
                  </a:extLst>
                </p:cNvPr>
                <p:cNvCxnSpPr>
                  <a:cxnSpLocks/>
                  <a:stCxn id="35" idx="4"/>
                  <a:endCxn id="33" idx="0"/>
                </p:cNvCxnSpPr>
                <p:nvPr/>
              </p:nvCxnSpPr>
              <p:spPr>
                <a:xfrm flipH="1">
                  <a:off x="9762744" y="6504950"/>
                  <a:ext cx="1216152" cy="1191768"/>
                </a:xfrm>
                <a:prstGeom prst="line">
                  <a:avLst/>
                </a:prstGeom>
                <a:noFill/>
                <a:ln w="19050" cap="flat" cmpd="sng" algn="ctr">
                  <a:solidFill>
                    <a:sysClr val="windowText" lastClr="000000"/>
                  </a:solidFill>
                  <a:prstDash val="solid"/>
                  <a:miter lim="800000"/>
                </a:ln>
                <a:effectLst/>
              </p:spPr>
            </p:cxnSp>
            <p:cxnSp>
              <p:nvCxnSpPr>
                <p:cNvPr id="48" name="Straight Connector 47">
                  <a:extLst>
                    <a:ext uri="{FF2B5EF4-FFF2-40B4-BE49-F238E27FC236}">
                      <a16:creationId xmlns:a16="http://schemas.microsoft.com/office/drawing/2014/main" id="{37465F13-A602-D046-8632-1B2BA126417A}"/>
                    </a:ext>
                  </a:extLst>
                </p:cNvPr>
                <p:cNvCxnSpPr>
                  <a:cxnSpLocks/>
                  <a:stCxn id="36" idx="4"/>
                  <a:endCxn id="33" idx="0"/>
                </p:cNvCxnSpPr>
                <p:nvPr/>
              </p:nvCxnSpPr>
              <p:spPr>
                <a:xfrm flipH="1">
                  <a:off x="9762744" y="7324862"/>
                  <a:ext cx="1216152" cy="371856"/>
                </a:xfrm>
                <a:prstGeom prst="line">
                  <a:avLst/>
                </a:prstGeom>
                <a:noFill/>
                <a:ln w="19050" cap="flat" cmpd="sng" algn="ctr">
                  <a:solidFill>
                    <a:sysClr val="windowText" lastClr="000000"/>
                  </a:solidFill>
                  <a:prstDash val="solid"/>
                  <a:miter lim="800000"/>
                </a:ln>
                <a:effectLst/>
              </p:spPr>
            </p:cxnSp>
            <p:sp>
              <p:nvSpPr>
                <p:cNvPr id="49" name="Oval 48">
                  <a:extLst>
                    <a:ext uri="{FF2B5EF4-FFF2-40B4-BE49-F238E27FC236}">
                      <a16:creationId xmlns:a16="http://schemas.microsoft.com/office/drawing/2014/main" id="{55DBFFDC-1454-4843-937B-BF8CB9B2E1F5}"/>
                    </a:ext>
                  </a:extLst>
                </p:cNvPr>
                <p:cNvSpPr/>
                <p:nvPr/>
              </p:nvSpPr>
              <p:spPr>
                <a:xfrm rot="5400000">
                  <a:off x="7376160" y="5391478"/>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50" name="Oval 49">
                  <a:extLst>
                    <a:ext uri="{FF2B5EF4-FFF2-40B4-BE49-F238E27FC236}">
                      <a16:creationId xmlns:a16="http://schemas.microsoft.com/office/drawing/2014/main" id="{4F31D094-2A06-4F41-AF7B-763438C9C662}"/>
                    </a:ext>
                  </a:extLst>
                </p:cNvPr>
                <p:cNvSpPr/>
                <p:nvPr/>
              </p:nvSpPr>
              <p:spPr>
                <a:xfrm rot="5400000">
                  <a:off x="7376160" y="6211390"/>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51" name="Oval 50">
                  <a:extLst>
                    <a:ext uri="{FF2B5EF4-FFF2-40B4-BE49-F238E27FC236}">
                      <a16:creationId xmlns:a16="http://schemas.microsoft.com/office/drawing/2014/main" id="{5CC41863-0ACE-114D-A0B4-A1E412AF36B7}"/>
                    </a:ext>
                  </a:extLst>
                </p:cNvPr>
                <p:cNvSpPr/>
                <p:nvPr/>
              </p:nvSpPr>
              <p:spPr>
                <a:xfrm rot="5400000">
                  <a:off x="7376160" y="7031302"/>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52" name="Straight Connector 51">
                  <a:extLst>
                    <a:ext uri="{FF2B5EF4-FFF2-40B4-BE49-F238E27FC236}">
                      <a16:creationId xmlns:a16="http://schemas.microsoft.com/office/drawing/2014/main" id="{10AE9EAB-CE12-DA4F-B222-50819F46BD7C}"/>
                    </a:ext>
                  </a:extLst>
                </p:cNvPr>
                <p:cNvCxnSpPr>
                  <a:cxnSpLocks/>
                  <a:stCxn id="49" idx="0"/>
                  <a:endCxn id="30" idx="4"/>
                </p:cNvCxnSpPr>
                <p:nvPr/>
              </p:nvCxnSpPr>
              <p:spPr>
                <a:xfrm flipV="1">
                  <a:off x="7961376" y="5236982"/>
                  <a:ext cx="1216152" cy="447104"/>
                </a:xfrm>
                <a:prstGeom prst="line">
                  <a:avLst/>
                </a:prstGeom>
                <a:noFill/>
                <a:ln w="19050" cap="flat" cmpd="sng" algn="ctr">
                  <a:solidFill>
                    <a:sysClr val="windowText" lastClr="000000"/>
                  </a:solidFill>
                  <a:prstDash val="solid"/>
                  <a:miter lim="800000"/>
                </a:ln>
                <a:effectLst/>
              </p:spPr>
            </p:cxnSp>
            <p:cxnSp>
              <p:nvCxnSpPr>
                <p:cNvPr id="53" name="Straight Connector 52">
                  <a:extLst>
                    <a:ext uri="{FF2B5EF4-FFF2-40B4-BE49-F238E27FC236}">
                      <a16:creationId xmlns:a16="http://schemas.microsoft.com/office/drawing/2014/main" id="{C6EDCA38-D4D3-CE49-AB40-EE44E18E2F89}"/>
                    </a:ext>
                  </a:extLst>
                </p:cNvPr>
                <p:cNvCxnSpPr>
                  <a:cxnSpLocks/>
                  <a:stCxn id="49" idx="0"/>
                  <a:endCxn id="31" idx="4"/>
                </p:cNvCxnSpPr>
                <p:nvPr/>
              </p:nvCxnSpPr>
              <p:spPr>
                <a:xfrm>
                  <a:off x="7961376" y="5684086"/>
                  <a:ext cx="1216152" cy="372808"/>
                </a:xfrm>
                <a:prstGeom prst="line">
                  <a:avLst/>
                </a:prstGeom>
                <a:noFill/>
                <a:ln w="19050" cap="flat" cmpd="sng" algn="ctr">
                  <a:solidFill>
                    <a:sysClr val="windowText" lastClr="000000"/>
                  </a:solidFill>
                  <a:prstDash val="solid"/>
                  <a:miter lim="800000"/>
                </a:ln>
                <a:effectLst/>
              </p:spPr>
            </p:cxnSp>
            <p:cxnSp>
              <p:nvCxnSpPr>
                <p:cNvPr id="54" name="Straight Connector 53">
                  <a:extLst>
                    <a:ext uri="{FF2B5EF4-FFF2-40B4-BE49-F238E27FC236}">
                      <a16:creationId xmlns:a16="http://schemas.microsoft.com/office/drawing/2014/main" id="{1AF5FE2D-5948-6E45-A96E-BC03E5B19D7B}"/>
                    </a:ext>
                  </a:extLst>
                </p:cNvPr>
                <p:cNvCxnSpPr>
                  <a:cxnSpLocks/>
                  <a:stCxn id="49" idx="0"/>
                  <a:endCxn id="32" idx="4"/>
                </p:cNvCxnSpPr>
                <p:nvPr/>
              </p:nvCxnSpPr>
              <p:spPr>
                <a:xfrm>
                  <a:off x="7961376" y="5684086"/>
                  <a:ext cx="1216152" cy="1192720"/>
                </a:xfrm>
                <a:prstGeom prst="line">
                  <a:avLst/>
                </a:prstGeom>
                <a:noFill/>
                <a:ln w="19050" cap="flat" cmpd="sng" algn="ctr">
                  <a:solidFill>
                    <a:sysClr val="windowText" lastClr="000000"/>
                  </a:solidFill>
                  <a:prstDash val="solid"/>
                  <a:miter lim="800000"/>
                </a:ln>
                <a:effectLst/>
              </p:spPr>
            </p:cxnSp>
            <p:cxnSp>
              <p:nvCxnSpPr>
                <p:cNvPr id="55" name="Straight Connector 54">
                  <a:extLst>
                    <a:ext uri="{FF2B5EF4-FFF2-40B4-BE49-F238E27FC236}">
                      <a16:creationId xmlns:a16="http://schemas.microsoft.com/office/drawing/2014/main" id="{33E053AB-807B-2441-B04E-18C708EDD371}"/>
                    </a:ext>
                  </a:extLst>
                </p:cNvPr>
                <p:cNvCxnSpPr>
                  <a:cxnSpLocks/>
                  <a:stCxn id="50" idx="0"/>
                  <a:endCxn id="30" idx="4"/>
                </p:cNvCxnSpPr>
                <p:nvPr/>
              </p:nvCxnSpPr>
              <p:spPr>
                <a:xfrm flipV="1">
                  <a:off x="7961376" y="5236982"/>
                  <a:ext cx="1216152" cy="1267016"/>
                </a:xfrm>
                <a:prstGeom prst="line">
                  <a:avLst/>
                </a:prstGeom>
                <a:noFill/>
                <a:ln w="19050" cap="flat" cmpd="sng" algn="ctr">
                  <a:solidFill>
                    <a:sysClr val="windowText" lastClr="000000"/>
                  </a:solidFill>
                  <a:prstDash val="solid"/>
                  <a:miter lim="800000"/>
                </a:ln>
                <a:effectLst/>
              </p:spPr>
            </p:cxnSp>
            <p:cxnSp>
              <p:nvCxnSpPr>
                <p:cNvPr id="56" name="Straight Connector 55">
                  <a:extLst>
                    <a:ext uri="{FF2B5EF4-FFF2-40B4-BE49-F238E27FC236}">
                      <a16:creationId xmlns:a16="http://schemas.microsoft.com/office/drawing/2014/main" id="{7E6FFC18-8803-D14D-8EB2-9320C06F1103}"/>
                    </a:ext>
                  </a:extLst>
                </p:cNvPr>
                <p:cNvCxnSpPr>
                  <a:cxnSpLocks/>
                  <a:stCxn id="50" idx="0"/>
                  <a:endCxn id="31" idx="4"/>
                </p:cNvCxnSpPr>
                <p:nvPr/>
              </p:nvCxnSpPr>
              <p:spPr>
                <a:xfrm flipV="1">
                  <a:off x="7961376" y="6056894"/>
                  <a:ext cx="1216152" cy="447104"/>
                </a:xfrm>
                <a:prstGeom prst="line">
                  <a:avLst/>
                </a:prstGeom>
                <a:noFill/>
                <a:ln w="19050" cap="flat"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D31D5F1B-1765-7141-9293-D882AACFB0CF}"/>
                    </a:ext>
                  </a:extLst>
                </p:cNvPr>
                <p:cNvCxnSpPr>
                  <a:cxnSpLocks/>
                  <a:stCxn id="50" idx="0"/>
                  <a:endCxn id="32" idx="4"/>
                </p:cNvCxnSpPr>
                <p:nvPr/>
              </p:nvCxnSpPr>
              <p:spPr>
                <a:xfrm>
                  <a:off x="7961376" y="6503998"/>
                  <a:ext cx="1216152" cy="372808"/>
                </a:xfrm>
                <a:prstGeom prst="line">
                  <a:avLst/>
                </a:prstGeom>
                <a:noFill/>
                <a:ln w="19050"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CB51FF84-5287-D843-B61F-26346DDBDC4B}"/>
                    </a:ext>
                  </a:extLst>
                </p:cNvPr>
                <p:cNvCxnSpPr>
                  <a:cxnSpLocks/>
                  <a:stCxn id="50" idx="0"/>
                  <a:endCxn id="33" idx="4"/>
                </p:cNvCxnSpPr>
                <p:nvPr/>
              </p:nvCxnSpPr>
              <p:spPr>
                <a:xfrm>
                  <a:off x="7961376" y="6503998"/>
                  <a:ext cx="1216152" cy="1192720"/>
                </a:xfrm>
                <a:prstGeom prst="line">
                  <a:avLst/>
                </a:prstGeom>
                <a:noFill/>
                <a:ln w="19050"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ABCC5BDD-825A-B14D-9909-944DEE7F3D0D}"/>
                    </a:ext>
                  </a:extLst>
                </p:cNvPr>
                <p:cNvCxnSpPr>
                  <a:cxnSpLocks/>
                  <a:stCxn id="51" idx="0"/>
                  <a:endCxn id="30" idx="4"/>
                </p:cNvCxnSpPr>
                <p:nvPr/>
              </p:nvCxnSpPr>
              <p:spPr>
                <a:xfrm flipV="1">
                  <a:off x="7961376" y="5236982"/>
                  <a:ext cx="1216152" cy="2086928"/>
                </a:xfrm>
                <a:prstGeom prst="line">
                  <a:avLst/>
                </a:prstGeom>
                <a:noFill/>
                <a:ln w="19050" cap="flat" cmpd="sng" algn="ctr">
                  <a:solidFill>
                    <a:sysClr val="windowText" lastClr="000000"/>
                  </a:solidFill>
                  <a:prstDash val="solid"/>
                  <a:miter lim="800000"/>
                </a:ln>
                <a:effectLst/>
              </p:spPr>
            </p:cxnSp>
            <p:cxnSp>
              <p:nvCxnSpPr>
                <p:cNvPr id="60" name="Straight Connector 59">
                  <a:extLst>
                    <a:ext uri="{FF2B5EF4-FFF2-40B4-BE49-F238E27FC236}">
                      <a16:creationId xmlns:a16="http://schemas.microsoft.com/office/drawing/2014/main" id="{28A727FB-B708-1943-A9CD-1B7DCEC48FD6}"/>
                    </a:ext>
                  </a:extLst>
                </p:cNvPr>
                <p:cNvCxnSpPr>
                  <a:cxnSpLocks/>
                  <a:stCxn id="51" idx="0"/>
                  <a:endCxn id="31" idx="4"/>
                </p:cNvCxnSpPr>
                <p:nvPr/>
              </p:nvCxnSpPr>
              <p:spPr>
                <a:xfrm flipV="1">
                  <a:off x="7961376" y="6056894"/>
                  <a:ext cx="1216152" cy="1267016"/>
                </a:xfrm>
                <a:prstGeom prst="line">
                  <a:avLst/>
                </a:prstGeom>
                <a:noFill/>
                <a:ln w="19050" cap="flat" cmpd="sng" algn="ctr">
                  <a:solidFill>
                    <a:sysClr val="windowText" lastClr="000000"/>
                  </a:solidFill>
                  <a:prstDash val="solid"/>
                  <a:miter lim="800000"/>
                </a:ln>
                <a:effectLst/>
              </p:spPr>
            </p:cxnSp>
            <p:cxnSp>
              <p:nvCxnSpPr>
                <p:cNvPr id="61" name="Straight Connector 60">
                  <a:extLst>
                    <a:ext uri="{FF2B5EF4-FFF2-40B4-BE49-F238E27FC236}">
                      <a16:creationId xmlns:a16="http://schemas.microsoft.com/office/drawing/2014/main" id="{463CBABB-2B24-C34F-8C55-3C97B9955B6A}"/>
                    </a:ext>
                  </a:extLst>
                </p:cNvPr>
                <p:cNvCxnSpPr>
                  <a:cxnSpLocks/>
                  <a:stCxn id="51" idx="0"/>
                  <a:endCxn id="32" idx="4"/>
                </p:cNvCxnSpPr>
                <p:nvPr/>
              </p:nvCxnSpPr>
              <p:spPr>
                <a:xfrm flipV="1">
                  <a:off x="7961376" y="6876806"/>
                  <a:ext cx="1216152" cy="447104"/>
                </a:xfrm>
                <a:prstGeom prst="line">
                  <a:avLst/>
                </a:prstGeom>
                <a:noFill/>
                <a:ln w="19050" cap="flat" cmpd="sng" algn="ctr">
                  <a:solidFill>
                    <a:sysClr val="windowText" lastClr="000000"/>
                  </a:solidFill>
                  <a:prstDash val="solid"/>
                  <a:miter lim="800000"/>
                </a:ln>
                <a:effectLst/>
              </p:spPr>
            </p:cxnSp>
            <p:cxnSp>
              <p:nvCxnSpPr>
                <p:cNvPr id="62" name="Straight Connector 61">
                  <a:extLst>
                    <a:ext uri="{FF2B5EF4-FFF2-40B4-BE49-F238E27FC236}">
                      <a16:creationId xmlns:a16="http://schemas.microsoft.com/office/drawing/2014/main" id="{07258F7A-26A7-1740-B309-E3206195063D}"/>
                    </a:ext>
                  </a:extLst>
                </p:cNvPr>
                <p:cNvCxnSpPr>
                  <a:cxnSpLocks/>
                  <a:stCxn id="51" idx="0"/>
                  <a:endCxn id="33" idx="4"/>
                </p:cNvCxnSpPr>
                <p:nvPr/>
              </p:nvCxnSpPr>
              <p:spPr>
                <a:xfrm>
                  <a:off x="7961376" y="7323910"/>
                  <a:ext cx="1216152" cy="372808"/>
                </a:xfrm>
                <a:prstGeom prst="line">
                  <a:avLst/>
                </a:prstGeom>
                <a:noFill/>
                <a:ln w="19050" cap="flat" cmpd="sng" algn="ctr">
                  <a:solidFill>
                    <a:sysClr val="windowText" lastClr="000000"/>
                  </a:solidFill>
                  <a:prstDash val="solid"/>
                  <a:miter lim="800000"/>
                </a:ln>
                <a:effectLst/>
              </p:spPr>
            </p:cxnSp>
            <p:cxnSp>
              <p:nvCxnSpPr>
                <p:cNvPr id="63" name="Straight Connector 62">
                  <a:extLst>
                    <a:ext uri="{FF2B5EF4-FFF2-40B4-BE49-F238E27FC236}">
                      <a16:creationId xmlns:a16="http://schemas.microsoft.com/office/drawing/2014/main" id="{775751D1-1BA0-B248-8336-0F096B3F2868}"/>
                    </a:ext>
                  </a:extLst>
                </p:cNvPr>
                <p:cNvCxnSpPr>
                  <a:cxnSpLocks/>
                  <a:stCxn id="49" idx="0"/>
                  <a:endCxn id="33" idx="4"/>
                </p:cNvCxnSpPr>
                <p:nvPr/>
              </p:nvCxnSpPr>
              <p:spPr>
                <a:xfrm>
                  <a:off x="7961376" y="5684086"/>
                  <a:ext cx="1216152" cy="2012632"/>
                </a:xfrm>
                <a:prstGeom prst="line">
                  <a:avLst/>
                </a:prstGeom>
                <a:noFill/>
                <a:ln w="19050"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61A82F0F-D05A-7044-8268-111B53B60CD0}"/>
                      </a:ext>
                    </a:extLst>
                  </p:cNvPr>
                  <p:cNvSpPr/>
                  <p:nvPr/>
                </p:nvSpPr>
                <p:spPr>
                  <a:xfrm>
                    <a:off x="1943919" y="2451265"/>
                    <a:ext cx="335989" cy="307777"/>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400" i="1" kern="0">
                              <a:solidFill>
                                <a:prstClr val="black"/>
                              </a:solidFill>
                              <a:latin typeface="Cambria Math" panose="02040503050406030204" pitchFamily="18" charset="0"/>
                            </a:rPr>
                            <m:t>𝑥</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28" name="Rectangle 27">
                    <a:extLst>
                      <a:ext uri="{FF2B5EF4-FFF2-40B4-BE49-F238E27FC236}">
                        <a16:creationId xmlns:a16="http://schemas.microsoft.com/office/drawing/2014/main" id="{61A82F0F-D05A-7044-8268-111B53B60CD0}"/>
                      </a:ext>
                    </a:extLst>
                  </p:cNvPr>
                  <p:cNvSpPr>
                    <a:spLocks noRot="1" noChangeAspect="1" noMove="1" noResize="1" noEditPoints="1" noAdjustHandles="1" noChangeArrowheads="1" noChangeShapeType="1" noTextEdit="1"/>
                  </p:cNvSpPr>
                  <p:nvPr/>
                </p:nvSpPr>
                <p:spPr>
                  <a:xfrm>
                    <a:off x="1943919" y="2451265"/>
                    <a:ext cx="335989" cy="307777"/>
                  </a:xfrm>
                  <a:prstGeom prst="rect">
                    <a:avLst/>
                  </a:prstGeom>
                  <a:blipFill>
                    <a:blip r:embed="rId10"/>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E9A08FA6-4D9C-0049-9CD8-E338A3170958}"/>
                      </a:ext>
                    </a:extLst>
                  </p:cNvPr>
                  <p:cNvSpPr/>
                  <p:nvPr/>
                </p:nvSpPr>
                <p:spPr>
                  <a:xfrm>
                    <a:off x="2798718" y="2143751"/>
                    <a:ext cx="302712" cy="276999"/>
                  </a:xfrm>
                  <a:prstGeom prst="rect">
                    <a:avLst/>
                  </a:prstGeom>
                  <a:ln w="19050">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29" name="Rectangle 28">
                    <a:extLst>
                      <a:ext uri="{FF2B5EF4-FFF2-40B4-BE49-F238E27FC236}">
                        <a16:creationId xmlns:a16="http://schemas.microsoft.com/office/drawing/2014/main" id="{E9A08FA6-4D9C-0049-9CD8-E338A3170958}"/>
                      </a:ext>
                    </a:extLst>
                  </p:cNvPr>
                  <p:cNvSpPr>
                    <a:spLocks noRot="1" noChangeAspect="1" noMove="1" noResize="1" noEditPoints="1" noAdjustHandles="1" noChangeArrowheads="1" noChangeShapeType="1" noTextEdit="1"/>
                  </p:cNvSpPr>
                  <p:nvPr/>
                </p:nvSpPr>
                <p:spPr>
                  <a:xfrm>
                    <a:off x="2798718" y="2143751"/>
                    <a:ext cx="302712" cy="276999"/>
                  </a:xfrm>
                  <a:prstGeom prst="rect">
                    <a:avLst/>
                  </a:prstGeom>
                  <a:blipFill>
                    <a:blip r:embed="rId11"/>
                    <a:stretch>
                      <a:fillRect/>
                    </a:stretch>
                  </a:blipFill>
                  <a:ln w="19050">
                    <a:noFill/>
                  </a:ln>
                </p:spPr>
                <p:txBody>
                  <a:bodyPr/>
                  <a:lstStyle/>
                  <a:p>
                    <a:r>
                      <a:rPr lang="en-CN">
                        <a:noFill/>
                      </a:rPr>
                      <a:t> </a:t>
                    </a:r>
                  </a:p>
                </p:txBody>
              </p:sp>
            </mc:Fallback>
          </mc:AlternateContent>
          <p:sp>
            <p:nvSpPr>
              <p:cNvPr id="76" name="Right Arrow 75">
                <a:extLst>
                  <a:ext uri="{FF2B5EF4-FFF2-40B4-BE49-F238E27FC236}">
                    <a16:creationId xmlns:a16="http://schemas.microsoft.com/office/drawing/2014/main" id="{A38D4D52-1087-B34D-BA5C-4BE3CFB2822B}"/>
                  </a:ext>
                </a:extLst>
              </p:cNvPr>
              <p:cNvSpPr/>
              <p:nvPr/>
            </p:nvSpPr>
            <p:spPr>
              <a:xfrm>
                <a:off x="1436906" y="2501026"/>
                <a:ext cx="366979" cy="19881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200"/>
              </a:p>
            </p:txBody>
          </p:sp>
        </p:grpSp>
      </p:grpSp>
      <p:sp>
        <p:nvSpPr>
          <p:cNvPr id="73" name="Rounded Rectangle 72">
            <a:extLst>
              <a:ext uri="{FF2B5EF4-FFF2-40B4-BE49-F238E27FC236}">
                <a16:creationId xmlns:a16="http://schemas.microsoft.com/office/drawing/2014/main" id="{DD127AC8-A3A8-814B-B498-43FDE93619DF}"/>
              </a:ext>
            </a:extLst>
          </p:cNvPr>
          <p:cNvSpPr/>
          <p:nvPr/>
        </p:nvSpPr>
        <p:spPr>
          <a:xfrm>
            <a:off x="710869" y="5501756"/>
            <a:ext cx="4121719" cy="830997"/>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gn="ctr">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Our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is</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still</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effective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in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well-generalized</a:t>
            </a:r>
            <a:r>
              <a:rPr lang="en-US" altLang="zh-CN" sz="2000" dirty="0">
                <a:solidFill>
                  <a:schemeClr val="tx1">
                    <a:lumMod val="95000"/>
                    <a:lumOff val="5000"/>
                  </a:schemeClr>
                </a:solidFill>
                <a:latin typeface="Arial" panose="020B0604020202020204" pitchFamily="34" charset="0"/>
                <a:cs typeface="Arial" panose="020B0604020202020204" pitchFamily="34" charset="0"/>
              </a:rPr>
              <a:t> models.</a:t>
            </a:r>
          </a:p>
        </p:txBody>
      </p:sp>
      <p:sp>
        <p:nvSpPr>
          <p:cNvPr id="74" name="Rectangle 73">
            <a:extLst>
              <a:ext uri="{FF2B5EF4-FFF2-40B4-BE49-F238E27FC236}">
                <a16:creationId xmlns:a16="http://schemas.microsoft.com/office/drawing/2014/main" id="{56D3C834-778A-A74A-B245-8ABC597465A7}"/>
              </a:ext>
            </a:extLst>
          </p:cNvPr>
          <p:cNvSpPr/>
          <p:nvPr/>
        </p:nvSpPr>
        <p:spPr>
          <a:xfrm>
            <a:off x="9025389" y="5871263"/>
            <a:ext cx="2227055" cy="508121"/>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Tree>
    <p:extLst>
      <p:ext uri="{BB962C8B-B14F-4D97-AF65-F5344CB8AC3E}">
        <p14:creationId xmlns:p14="http://schemas.microsoft.com/office/powerpoint/2010/main" val="292978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6" presetClass="entr" presetSubtype="21"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barn(inVertical)">
                                      <p:cBhvr>
                                        <p:cTn id="1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73" grpId="0" animBg="1"/>
      <p:bldP spid="7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0E3692D-D012-044E-B6E4-2685EEE3ED61}"/>
              </a:ext>
            </a:extLst>
          </p:cNvPr>
          <p:cNvSpPr>
            <a:spLocks noGrp="1"/>
          </p:cNvSpPr>
          <p:nvPr>
            <p:ph type="title"/>
          </p:nvPr>
        </p:nvSpPr>
        <p:spPr/>
        <p:txBody>
          <a:bodyPr>
            <a:normAutofit/>
          </a:bodyPr>
          <a:lstStyle/>
          <a:p>
            <a:pPr algn="ctr"/>
            <a:r>
              <a:rPr lang="en-DE" dirty="0"/>
              <a:t>Finding </a:t>
            </a:r>
            <a:r>
              <a:rPr lang="en-US" dirty="0"/>
              <a:t>the O</a:t>
            </a:r>
            <a:r>
              <a:rPr lang="en-DE" dirty="0"/>
              <a:t>ptimal </a:t>
            </a:r>
            <a:r>
              <a:rPr lang="en-US" dirty="0"/>
              <a:t>Attack F</a:t>
            </a:r>
            <a:r>
              <a:rPr lang="en-DE" dirty="0"/>
              <a:t>eature</a:t>
            </a:r>
            <a:r>
              <a:rPr lang="en-US" dirty="0"/>
              <a:t>s</a:t>
            </a:r>
            <a:endParaRPr lang="en-DE" dirty="0"/>
          </a:p>
        </p:txBody>
      </p:sp>
      <p:sp>
        <p:nvSpPr>
          <p:cNvPr id="3" name="Slide Number Placeholder 2">
            <a:extLst>
              <a:ext uri="{FF2B5EF4-FFF2-40B4-BE49-F238E27FC236}">
                <a16:creationId xmlns:a16="http://schemas.microsoft.com/office/drawing/2014/main" id="{FCE967DB-5A1D-7F47-9BFB-8DE9E147D659}"/>
              </a:ext>
            </a:extLst>
          </p:cNvPr>
          <p:cNvSpPr>
            <a:spLocks noGrp="1"/>
          </p:cNvSpPr>
          <p:nvPr>
            <p:ph type="sldNum" sz="quarter" idx="12"/>
          </p:nvPr>
        </p:nvSpPr>
        <p:spPr/>
        <p:txBody>
          <a:bodyPr/>
          <a:lstStyle/>
          <a:p>
            <a:fld id="{F2808A62-48F8-4E48-A5E9-49DFBF34D271}" type="slidenum">
              <a:rPr lang="en-US" smtClean="0"/>
              <a:pPr/>
              <a:t>54</a:t>
            </a:fld>
            <a:endParaRPr lang="en-US" sz="1600" dirty="0">
              <a:solidFill>
                <a:srgbClr val="888888"/>
              </a:solidFill>
              <a:latin typeface="Calibri"/>
              <a:ea typeface="Calibri"/>
              <a:cs typeface="Calibri"/>
              <a:sym typeface="Calibri"/>
            </a:endParaRPr>
          </a:p>
        </p:txBody>
      </p:sp>
      <p:grpSp>
        <p:nvGrpSpPr>
          <p:cNvPr id="8" name="Group 7">
            <a:extLst>
              <a:ext uri="{FF2B5EF4-FFF2-40B4-BE49-F238E27FC236}">
                <a16:creationId xmlns:a16="http://schemas.microsoft.com/office/drawing/2014/main" id="{739D8940-AC07-A14C-AAE2-7778BFD28DA0}"/>
              </a:ext>
            </a:extLst>
          </p:cNvPr>
          <p:cNvGrpSpPr/>
          <p:nvPr/>
        </p:nvGrpSpPr>
        <p:grpSpPr>
          <a:xfrm>
            <a:off x="384275" y="1582072"/>
            <a:ext cx="2285613" cy="4473921"/>
            <a:chOff x="13843775" y="4112313"/>
            <a:chExt cx="3876947" cy="7827164"/>
          </a:xfrm>
          <a:solidFill>
            <a:schemeClr val="bg2">
              <a:lumMod val="90000"/>
            </a:schemeClr>
          </a:solidFill>
        </p:grpSpPr>
        <p:sp>
          <p:nvSpPr>
            <p:cNvPr id="9" name="Rectangle 8">
              <a:extLst>
                <a:ext uri="{FF2B5EF4-FFF2-40B4-BE49-F238E27FC236}">
                  <a16:creationId xmlns:a16="http://schemas.microsoft.com/office/drawing/2014/main" id="{15FBD531-08A7-C44B-8DA0-9BAEEE825692}"/>
                </a:ext>
              </a:extLst>
            </p:cNvPr>
            <p:cNvSpPr/>
            <p:nvPr/>
          </p:nvSpPr>
          <p:spPr>
            <a:xfrm>
              <a:off x="13843775" y="4112313"/>
              <a:ext cx="3842267" cy="7827164"/>
            </a:xfrm>
            <a:prstGeom prst="rect">
              <a:avLst/>
            </a:prstGeom>
            <a:solidFill>
              <a:schemeClr val="bg1">
                <a:lumMod val="95000"/>
              </a:schemeClr>
            </a:solidFill>
            <a:ln w="12700" cap="rnd">
              <a:solidFill>
                <a:schemeClr val="bg1">
                  <a:lumMod val="95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N" sz="1200" dirty="0"/>
            </a:p>
          </p:txBody>
        </p:sp>
        <mc:AlternateContent xmlns:mc="http://schemas.openxmlformats.org/markup-compatibility/2006" xmlns:cx1="http://schemas.microsoft.com/office/drawing/2015/9/8/chartex">
          <mc:Choice Requires="cx1">
            <p:graphicFrame>
              <p:nvGraphicFramePr>
                <p:cNvPr id="10" name="Chart 9">
                  <a:extLst>
                    <a:ext uri="{FF2B5EF4-FFF2-40B4-BE49-F238E27FC236}">
                      <a16:creationId xmlns:a16="http://schemas.microsoft.com/office/drawing/2014/main" id="{66FC3343-4068-FD48-8BAC-3546E696E51D}"/>
                    </a:ext>
                  </a:extLst>
                </p:cNvPr>
                <p:cNvGraphicFramePr/>
                <p:nvPr>
                  <p:extLst>
                    <p:ext uri="{D42A27DB-BD31-4B8C-83A1-F6EECF244321}">
                      <p14:modId xmlns:p14="http://schemas.microsoft.com/office/powerpoint/2010/main" val="4106250683"/>
                    </p:ext>
                  </p:extLst>
                </p:nvPr>
              </p:nvGraphicFramePr>
              <p:xfrm>
                <a:off x="14390693" y="5986463"/>
                <a:ext cx="2079424" cy="1009572"/>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0" name="Chart 9">
                  <a:extLst>
                    <a:ext uri="{FF2B5EF4-FFF2-40B4-BE49-F238E27FC236}">
                      <a16:creationId xmlns:a16="http://schemas.microsoft.com/office/drawing/2014/main" id="{66FC3343-4068-FD48-8BAC-3546E696E51D}"/>
                    </a:ext>
                  </a:extLst>
                </p:cNvPr>
                <p:cNvPicPr>
                  <a:picLocks noGrp="1" noRot="1" noChangeAspect="1" noMove="1" noResize="1" noEditPoints="1" noAdjustHandles="1" noChangeArrowheads="1" noChangeShapeType="1"/>
                </p:cNvPicPr>
                <p:nvPr/>
              </p:nvPicPr>
              <p:blipFill>
                <a:blip r:embed="rId4"/>
                <a:stretch>
                  <a:fillRect/>
                </a:stretch>
              </p:blipFill>
              <p:spPr>
                <a:xfrm>
                  <a:off x="706705" y="2653316"/>
                  <a:ext cx="1225902" cy="577060"/>
                </a:xfrm>
                <a:prstGeom prst="rect">
                  <a:avLst/>
                </a:prstGeom>
              </p:spPr>
            </p:pic>
          </mc:Fallback>
        </mc:AlternateContent>
        <p:grpSp>
          <p:nvGrpSpPr>
            <p:cNvPr id="11" name="Group 10">
              <a:extLst>
                <a:ext uri="{FF2B5EF4-FFF2-40B4-BE49-F238E27FC236}">
                  <a16:creationId xmlns:a16="http://schemas.microsoft.com/office/drawing/2014/main" id="{F526313E-9A68-4E48-8D85-54AB872904F5}"/>
                </a:ext>
              </a:extLst>
            </p:cNvPr>
            <p:cNvGrpSpPr/>
            <p:nvPr/>
          </p:nvGrpSpPr>
          <p:grpSpPr>
            <a:xfrm>
              <a:off x="13897297" y="4278092"/>
              <a:ext cx="3823425" cy="4276766"/>
              <a:chOff x="8246664" y="350674"/>
              <a:chExt cx="2601866" cy="2820438"/>
            </a:xfrm>
            <a:grpFill/>
          </p:grpSpPr>
          <p:grpSp>
            <p:nvGrpSpPr>
              <p:cNvPr id="12" name="Group 11">
                <a:extLst>
                  <a:ext uri="{FF2B5EF4-FFF2-40B4-BE49-F238E27FC236}">
                    <a16:creationId xmlns:a16="http://schemas.microsoft.com/office/drawing/2014/main" id="{262FB931-0FAA-9F46-847B-616F1D42ADBA}"/>
                  </a:ext>
                </a:extLst>
              </p:cNvPr>
              <p:cNvGrpSpPr/>
              <p:nvPr/>
            </p:nvGrpSpPr>
            <p:grpSpPr>
              <a:xfrm>
                <a:off x="8246664" y="350674"/>
                <a:ext cx="2601866" cy="785809"/>
                <a:chOff x="8446460" y="459174"/>
                <a:chExt cx="3467738" cy="785809"/>
              </a:xfrm>
              <a:grpFill/>
            </p:grpSpPr>
            <mc:AlternateContent xmlns:mc="http://schemas.openxmlformats.org/markup-compatibility/2006" xmlns:cx1="http://schemas.microsoft.com/office/drawing/2015/9/8/chartex">
              <mc:Choice Requires="cx1">
                <p:graphicFrame>
                  <p:nvGraphicFramePr>
                    <p:cNvPr id="17" name="Chart 16">
                      <a:extLst>
                        <a:ext uri="{FF2B5EF4-FFF2-40B4-BE49-F238E27FC236}">
                          <a16:creationId xmlns:a16="http://schemas.microsoft.com/office/drawing/2014/main" id="{ECEEBF37-6F60-0B41-8681-629D0BC5DFED}"/>
                        </a:ext>
                      </a:extLst>
                    </p:cNvPr>
                    <p:cNvGraphicFramePr/>
                    <p:nvPr>
                      <p:extLst>
                        <p:ext uri="{D42A27DB-BD31-4B8C-83A1-F6EECF244321}">
                          <p14:modId xmlns:p14="http://schemas.microsoft.com/office/powerpoint/2010/main" val="1174112055"/>
                        </p:ext>
                      </p:extLst>
                    </p:nvPr>
                  </p:nvGraphicFramePr>
                  <p:xfrm>
                    <a:off x="8446460" y="459174"/>
                    <a:ext cx="1812441" cy="785809"/>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7" name="Chart 16">
                      <a:extLst>
                        <a:ext uri="{FF2B5EF4-FFF2-40B4-BE49-F238E27FC236}">
                          <a16:creationId xmlns:a16="http://schemas.microsoft.com/office/drawing/2014/main" id="{ECEEBF37-6F60-0B41-8681-629D0BC5DFED}"/>
                        </a:ext>
                      </a:extLst>
                    </p:cNvPr>
                    <p:cNvPicPr>
                      <a:picLocks noGrp="1" noRot="1" noChangeAspect="1" noMove="1" noResize="1" noEditPoints="1" noAdjustHandles="1" noChangeArrowheads="1" noChangeShapeType="1"/>
                    </p:cNvPicPr>
                    <p:nvPr/>
                  </p:nvPicPr>
                  <p:blipFill>
                    <a:blip r:embed="rId6"/>
                    <a:stretch>
                      <a:fillRect/>
                    </a:stretch>
                  </p:blipFill>
                  <p:spPr>
                    <a:xfrm>
                      <a:off x="415828" y="1676829"/>
                      <a:ext cx="1178102" cy="681082"/>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18" name="Chart 17">
                      <a:extLst>
                        <a:ext uri="{FF2B5EF4-FFF2-40B4-BE49-F238E27FC236}">
                          <a16:creationId xmlns:a16="http://schemas.microsoft.com/office/drawing/2014/main" id="{502B4C91-F519-5C4D-9F9A-5BED608FC6A6}"/>
                        </a:ext>
                      </a:extLst>
                    </p:cNvPr>
                    <p:cNvGraphicFramePr/>
                    <p:nvPr>
                      <p:extLst>
                        <p:ext uri="{D42A27DB-BD31-4B8C-83A1-F6EECF244321}">
                          <p14:modId xmlns:p14="http://schemas.microsoft.com/office/powerpoint/2010/main" val="1312159021"/>
                        </p:ext>
                      </p:extLst>
                    </p:nvPr>
                  </p:nvGraphicFramePr>
                  <p:xfrm>
                    <a:off x="10101757" y="459174"/>
                    <a:ext cx="1812441" cy="785809"/>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18" name="Chart 17">
                      <a:extLst>
                        <a:ext uri="{FF2B5EF4-FFF2-40B4-BE49-F238E27FC236}">
                          <a16:creationId xmlns:a16="http://schemas.microsoft.com/office/drawing/2014/main" id="{502B4C91-F519-5C4D-9F9A-5BED608FC6A6}"/>
                        </a:ext>
                      </a:extLst>
                    </p:cNvPr>
                    <p:cNvPicPr>
                      <a:picLocks noGrp="1" noRot="1" noChangeAspect="1" noMove="1" noResize="1" noEditPoints="1" noAdjustHandles="1" noChangeArrowheads="1" noChangeShapeType="1"/>
                    </p:cNvPicPr>
                    <p:nvPr/>
                  </p:nvPicPr>
                  <p:blipFill>
                    <a:blip r:embed="rId8"/>
                    <a:stretch>
                      <a:fillRect/>
                    </a:stretch>
                  </p:blipFill>
                  <p:spPr>
                    <a:xfrm>
                      <a:off x="1491786" y="1676829"/>
                      <a:ext cx="1178102" cy="681082"/>
                    </a:xfrm>
                    <a:prstGeom prst="rect">
                      <a:avLst/>
                    </a:prstGeom>
                  </p:spPr>
                </p:pic>
              </mc:Fallback>
            </mc:AlternateContent>
          </p:grpSp>
          <p:grpSp>
            <p:nvGrpSpPr>
              <p:cNvPr id="13" name="Group 12">
                <a:extLst>
                  <a:ext uri="{FF2B5EF4-FFF2-40B4-BE49-F238E27FC236}">
                    <a16:creationId xmlns:a16="http://schemas.microsoft.com/office/drawing/2014/main" id="{1808CF30-060E-2B4C-9A9B-50D9A1B78EB6}"/>
                  </a:ext>
                </a:extLst>
              </p:cNvPr>
              <p:cNvGrpSpPr/>
              <p:nvPr/>
            </p:nvGrpSpPr>
            <p:grpSpPr>
              <a:xfrm>
                <a:off x="8246664" y="2385303"/>
                <a:ext cx="2559335" cy="785809"/>
                <a:chOff x="7942571" y="2422331"/>
                <a:chExt cx="2559335" cy="785809"/>
              </a:xfrm>
              <a:grpFill/>
            </p:grpSpPr>
            <mc:AlternateContent xmlns:mc="http://schemas.openxmlformats.org/markup-compatibility/2006" xmlns:cx1="http://schemas.microsoft.com/office/drawing/2015/9/8/chartex">
              <mc:Choice Requires="cx1">
                <p:graphicFrame>
                  <p:nvGraphicFramePr>
                    <p:cNvPr id="15" name="Chart 14">
                      <a:extLst>
                        <a:ext uri="{FF2B5EF4-FFF2-40B4-BE49-F238E27FC236}">
                          <a16:creationId xmlns:a16="http://schemas.microsoft.com/office/drawing/2014/main" id="{BE8FD25D-E3CB-014A-ADDA-8604D00833C7}"/>
                        </a:ext>
                      </a:extLst>
                    </p:cNvPr>
                    <p:cNvGraphicFramePr/>
                    <p:nvPr>
                      <p:extLst>
                        <p:ext uri="{D42A27DB-BD31-4B8C-83A1-F6EECF244321}">
                          <p14:modId xmlns:p14="http://schemas.microsoft.com/office/powerpoint/2010/main" val="3605841144"/>
                        </p:ext>
                      </p:extLst>
                    </p:nvPr>
                  </p:nvGraphicFramePr>
                  <p:xfrm>
                    <a:off x="7942571" y="2422331"/>
                    <a:ext cx="1359886" cy="785809"/>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15" name="Chart 14">
                      <a:extLst>
                        <a:ext uri="{FF2B5EF4-FFF2-40B4-BE49-F238E27FC236}">
                          <a16:creationId xmlns:a16="http://schemas.microsoft.com/office/drawing/2014/main" id="{BE8FD25D-E3CB-014A-ADDA-8604D00833C7}"/>
                        </a:ext>
                      </a:extLst>
                    </p:cNvPr>
                    <p:cNvPicPr>
                      <a:picLocks noGrp="1" noRot="1" noChangeAspect="1" noMove="1" noResize="1" noEditPoints="1" noAdjustHandles="1" noChangeArrowheads="1" noChangeShapeType="1"/>
                    </p:cNvPicPr>
                    <p:nvPr/>
                  </p:nvPicPr>
                  <p:blipFill>
                    <a:blip r:embed="rId10"/>
                    <a:stretch>
                      <a:fillRect/>
                    </a:stretch>
                  </p:blipFill>
                  <p:spPr>
                    <a:xfrm>
                      <a:off x="415828" y="3440299"/>
                      <a:ext cx="1178102" cy="681082"/>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16" name="Chart 15">
                      <a:extLst>
                        <a:ext uri="{FF2B5EF4-FFF2-40B4-BE49-F238E27FC236}">
                          <a16:creationId xmlns:a16="http://schemas.microsoft.com/office/drawing/2014/main" id="{0A1F11A3-62A7-FC42-A9E8-B18806E6A560}"/>
                        </a:ext>
                      </a:extLst>
                    </p:cNvPr>
                    <p:cNvGraphicFramePr/>
                    <p:nvPr>
                      <p:extLst>
                        <p:ext uri="{D42A27DB-BD31-4B8C-83A1-F6EECF244321}">
                          <p14:modId xmlns:p14="http://schemas.microsoft.com/office/powerpoint/2010/main" val="2016519711"/>
                        </p:ext>
                      </p:extLst>
                    </p:nvPr>
                  </p:nvGraphicFramePr>
                  <p:xfrm>
                    <a:off x="9142020" y="2422331"/>
                    <a:ext cx="1359886" cy="785809"/>
                  </p:xfrm>
                  <a:graphic>
                    <a:graphicData uri="http://schemas.microsoft.com/office/drawing/2014/chartex">
                      <cx:chart xmlns:cx="http://schemas.microsoft.com/office/drawing/2014/chartex" xmlns:r="http://schemas.openxmlformats.org/officeDocument/2006/relationships" r:id="rId11"/>
                    </a:graphicData>
                  </a:graphic>
                </p:graphicFrame>
              </mc:Choice>
              <mc:Fallback xmlns="">
                <p:pic>
                  <p:nvPicPr>
                    <p:cNvPr id="16" name="Chart 15">
                      <a:extLst>
                        <a:ext uri="{FF2B5EF4-FFF2-40B4-BE49-F238E27FC236}">
                          <a16:creationId xmlns:a16="http://schemas.microsoft.com/office/drawing/2014/main" id="{0A1F11A3-62A7-FC42-A9E8-B18806E6A560}"/>
                        </a:ext>
                      </a:extLst>
                    </p:cNvPr>
                    <p:cNvPicPr>
                      <a:picLocks noGrp="1" noRot="1" noChangeAspect="1" noMove="1" noResize="1" noEditPoints="1" noAdjustHandles="1" noChangeArrowheads="1" noChangeShapeType="1"/>
                    </p:cNvPicPr>
                    <p:nvPr/>
                  </p:nvPicPr>
                  <p:blipFill>
                    <a:blip r:embed="rId10"/>
                    <a:stretch>
                      <a:fillRect/>
                    </a:stretch>
                  </p:blipFill>
                  <p:spPr>
                    <a:xfrm>
                      <a:off x="1454940" y="3440299"/>
                      <a:ext cx="1178102" cy="681082"/>
                    </a:xfrm>
                    <a:prstGeom prst="rect">
                      <a:avLst/>
                    </a:prstGeom>
                  </p:spPr>
                </p:pic>
              </mc:Fallback>
            </mc:AlternateContent>
          </p:grpSp>
          <mc:AlternateContent xmlns:mc="http://schemas.openxmlformats.org/markup-compatibility/2006" xmlns:cx1="http://schemas.microsoft.com/office/drawing/2015/9/8/chartex">
            <mc:Choice Requires="cx1">
              <p:graphicFrame>
                <p:nvGraphicFramePr>
                  <p:cNvPr id="14" name="Chart 13">
                    <a:extLst>
                      <a:ext uri="{FF2B5EF4-FFF2-40B4-BE49-F238E27FC236}">
                        <a16:creationId xmlns:a16="http://schemas.microsoft.com/office/drawing/2014/main" id="{E319C050-3832-8C46-99EF-AAF2EFDB9E5F}"/>
                      </a:ext>
                    </a:extLst>
                  </p:cNvPr>
                  <p:cNvGraphicFramePr/>
                  <p:nvPr>
                    <p:extLst>
                      <p:ext uri="{D42A27DB-BD31-4B8C-83A1-F6EECF244321}">
                        <p14:modId xmlns:p14="http://schemas.microsoft.com/office/powerpoint/2010/main" val="2406545694"/>
                      </p:ext>
                    </p:extLst>
                  </p:nvPr>
                </p:nvGraphicFramePr>
                <p:xfrm>
                  <a:off x="8582424" y="1566909"/>
                  <a:ext cx="1415061" cy="594198"/>
                </p:xfrm>
                <a:graphic>
                  <a:graphicData uri="http://schemas.microsoft.com/office/drawing/2014/chartex">
                    <cx:chart xmlns:cx="http://schemas.microsoft.com/office/drawing/2014/chartex" xmlns:r="http://schemas.openxmlformats.org/officeDocument/2006/relationships" r:id="rId12"/>
                  </a:graphicData>
                </a:graphic>
              </p:graphicFrame>
            </mc:Choice>
            <mc:Fallback xmlns="">
              <p:pic>
                <p:nvPicPr>
                  <p:cNvPr id="14" name="Chart 13">
                    <a:extLst>
                      <a:ext uri="{FF2B5EF4-FFF2-40B4-BE49-F238E27FC236}">
                        <a16:creationId xmlns:a16="http://schemas.microsoft.com/office/drawing/2014/main" id="{E319C050-3832-8C46-99EF-AAF2EFDB9E5F}"/>
                      </a:ext>
                    </a:extLst>
                  </p:cNvPr>
                  <p:cNvPicPr>
                    <a:picLocks noGrp="1" noRot="1" noChangeAspect="1" noMove="1" noResize="1" noEditPoints="1" noAdjustHandles="1" noChangeArrowheads="1" noChangeShapeType="1"/>
                  </p:cNvPicPr>
                  <p:nvPr/>
                </p:nvPicPr>
                <p:blipFill>
                  <a:blip r:embed="rId13"/>
                  <a:stretch>
                    <a:fillRect/>
                  </a:stretch>
                </p:blipFill>
                <p:spPr>
                  <a:xfrm>
                    <a:off x="706705" y="2730974"/>
                    <a:ext cx="1225902" cy="515008"/>
                  </a:xfrm>
                  <a:prstGeom prst="rect">
                    <a:avLst/>
                  </a:prstGeom>
                </p:spPr>
              </p:pic>
            </mc:Fallback>
          </mc:AlternateContent>
        </p:grpSp>
      </p:grpSp>
      <p:pic>
        <p:nvPicPr>
          <p:cNvPr id="19" name="Picture 18">
            <a:extLst>
              <a:ext uri="{FF2B5EF4-FFF2-40B4-BE49-F238E27FC236}">
                <a16:creationId xmlns:a16="http://schemas.microsoft.com/office/drawing/2014/main" id="{99C37F36-29CD-484B-A7E7-513AFBC10205}"/>
              </a:ext>
            </a:extLst>
          </p:cNvPr>
          <p:cNvPicPr>
            <a:picLocks noChangeAspect="1"/>
          </p:cNvPicPr>
          <p:nvPr/>
        </p:nvPicPr>
        <p:blipFill>
          <a:blip r:embed="rId14"/>
          <a:stretch>
            <a:fillRect/>
          </a:stretch>
        </p:blipFill>
        <p:spPr>
          <a:xfrm>
            <a:off x="3719444" y="1252509"/>
            <a:ext cx="7609951" cy="3479800"/>
          </a:xfrm>
          <a:prstGeom prst="rect">
            <a:avLst/>
          </a:prstGeom>
        </p:spPr>
      </p:pic>
      <p:sp>
        <p:nvSpPr>
          <p:cNvPr id="4" name="TextBox 3">
            <a:extLst>
              <a:ext uri="{FF2B5EF4-FFF2-40B4-BE49-F238E27FC236}">
                <a16:creationId xmlns:a16="http://schemas.microsoft.com/office/drawing/2014/main" id="{FF617F16-9F21-C648-A11A-8A10F7230A82}"/>
              </a:ext>
            </a:extLst>
          </p:cNvPr>
          <p:cNvSpPr txBox="1"/>
          <p:nvPr/>
        </p:nvSpPr>
        <p:spPr>
          <a:xfrm>
            <a:off x="2643486" y="1840399"/>
            <a:ext cx="478016" cy="400110"/>
          </a:xfrm>
          <a:prstGeom prst="rect">
            <a:avLst/>
          </a:prstGeom>
          <a:noFill/>
        </p:spPr>
        <p:txBody>
          <a:bodyPr wrap="none" rtlCol="0">
            <a:spAutoFit/>
          </a:bodyPr>
          <a:lstStyle/>
          <a:p>
            <a:r>
              <a:rPr lang="en-CN" sz="2000" dirty="0">
                <a:solidFill>
                  <a:srgbClr val="C00000"/>
                </a:solidFill>
              </a:rPr>
              <a:t>DC</a:t>
            </a:r>
          </a:p>
        </p:txBody>
      </p:sp>
      <p:sp>
        <p:nvSpPr>
          <p:cNvPr id="22" name="TextBox 21">
            <a:extLst>
              <a:ext uri="{FF2B5EF4-FFF2-40B4-BE49-F238E27FC236}">
                <a16:creationId xmlns:a16="http://schemas.microsoft.com/office/drawing/2014/main" id="{AC7EDB9B-B6EC-3642-A0D3-3E21A98088BC}"/>
              </a:ext>
            </a:extLst>
          </p:cNvPr>
          <p:cNvSpPr txBox="1"/>
          <p:nvPr/>
        </p:nvSpPr>
        <p:spPr>
          <a:xfrm>
            <a:off x="2633067" y="2780585"/>
            <a:ext cx="498855" cy="400110"/>
          </a:xfrm>
          <a:prstGeom prst="rect">
            <a:avLst/>
          </a:prstGeom>
          <a:noFill/>
        </p:spPr>
        <p:txBody>
          <a:bodyPr wrap="none" rtlCol="0">
            <a:spAutoFit/>
          </a:bodyPr>
          <a:lstStyle/>
          <a:p>
            <a:r>
              <a:rPr lang="en-CN" sz="2000" dirty="0">
                <a:solidFill>
                  <a:srgbClr val="C00000"/>
                </a:solidFill>
              </a:rPr>
              <a:t>DD</a:t>
            </a:r>
          </a:p>
        </p:txBody>
      </p:sp>
      <p:sp>
        <p:nvSpPr>
          <p:cNvPr id="23" name="TextBox 22">
            <a:extLst>
              <a:ext uri="{FF2B5EF4-FFF2-40B4-BE49-F238E27FC236}">
                <a16:creationId xmlns:a16="http://schemas.microsoft.com/office/drawing/2014/main" id="{EA000EE6-592C-F34F-B0F8-CF3A27F0449E}"/>
              </a:ext>
            </a:extLst>
          </p:cNvPr>
          <p:cNvSpPr txBox="1"/>
          <p:nvPr/>
        </p:nvSpPr>
        <p:spPr>
          <a:xfrm>
            <a:off x="2663524" y="3720772"/>
            <a:ext cx="439544" cy="400110"/>
          </a:xfrm>
          <a:prstGeom prst="rect">
            <a:avLst/>
          </a:prstGeom>
          <a:noFill/>
        </p:spPr>
        <p:txBody>
          <a:bodyPr wrap="none" rtlCol="0">
            <a:spAutoFit/>
          </a:bodyPr>
          <a:lstStyle/>
          <a:p>
            <a:r>
              <a:rPr lang="en-CN" sz="2000" dirty="0">
                <a:solidFill>
                  <a:srgbClr val="C00000"/>
                </a:solidFill>
              </a:rPr>
              <a:t>SC</a:t>
            </a:r>
          </a:p>
        </p:txBody>
      </p:sp>
      <mc:AlternateContent xmlns:mc="http://schemas.openxmlformats.org/markup-compatibility/2006" xmlns:cx1="http://schemas.microsoft.com/office/drawing/2015/9/8/chartex">
        <mc:Choice Requires="cx1">
          <p:graphicFrame>
            <p:nvGraphicFramePr>
              <p:cNvPr id="24" name="Chart 23">
                <a:extLst>
                  <a:ext uri="{FF2B5EF4-FFF2-40B4-BE49-F238E27FC236}">
                    <a16:creationId xmlns:a16="http://schemas.microsoft.com/office/drawing/2014/main" id="{A493D316-818D-CE4D-9F50-AD6392A1160A}"/>
                  </a:ext>
                </a:extLst>
              </p:cNvPr>
              <p:cNvGraphicFramePr/>
              <p:nvPr>
                <p:extLst>
                  <p:ext uri="{D42A27DB-BD31-4B8C-83A1-F6EECF244321}">
                    <p14:modId xmlns:p14="http://schemas.microsoft.com/office/powerpoint/2010/main" val="384563430"/>
                  </p:ext>
                </p:extLst>
              </p:nvPr>
            </p:nvGraphicFramePr>
            <p:xfrm>
              <a:off x="902734" y="4256227"/>
              <a:ext cx="1178102" cy="681083"/>
            </p:xfrm>
            <a:graphic>
              <a:graphicData uri="http://schemas.microsoft.com/office/drawing/2014/chartex">
                <cx:chart xmlns:cx="http://schemas.microsoft.com/office/drawing/2014/chartex" xmlns:r="http://schemas.openxmlformats.org/officeDocument/2006/relationships" r:id="rId15"/>
              </a:graphicData>
            </a:graphic>
          </p:graphicFrame>
        </mc:Choice>
        <mc:Fallback xmlns="">
          <p:pic>
            <p:nvPicPr>
              <p:cNvPr id="24" name="Chart 23">
                <a:extLst>
                  <a:ext uri="{FF2B5EF4-FFF2-40B4-BE49-F238E27FC236}">
                    <a16:creationId xmlns:a16="http://schemas.microsoft.com/office/drawing/2014/main" id="{A493D316-818D-CE4D-9F50-AD6392A1160A}"/>
                  </a:ext>
                </a:extLst>
              </p:cNvPr>
              <p:cNvPicPr>
                <a:picLocks noGrp="1" noRot="1" noChangeAspect="1" noMove="1" noResize="1" noEditPoints="1" noAdjustHandles="1" noChangeArrowheads="1" noChangeShapeType="1"/>
              </p:cNvPicPr>
              <p:nvPr/>
            </p:nvPicPr>
            <p:blipFill>
              <a:blip r:embed="rId16"/>
              <a:stretch>
                <a:fillRect/>
              </a:stretch>
            </p:blipFill>
            <p:spPr>
              <a:xfrm>
                <a:off x="902734" y="4256227"/>
                <a:ext cx="1178102" cy="681083"/>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25" name="Chart 24">
                <a:extLst>
                  <a:ext uri="{FF2B5EF4-FFF2-40B4-BE49-F238E27FC236}">
                    <a16:creationId xmlns:a16="http://schemas.microsoft.com/office/drawing/2014/main" id="{B574DD57-2814-F341-9611-137BFB9B1BBA}"/>
                  </a:ext>
                </a:extLst>
              </p:cNvPr>
              <p:cNvGraphicFramePr/>
              <p:nvPr>
                <p:extLst>
                  <p:ext uri="{D42A27DB-BD31-4B8C-83A1-F6EECF244321}">
                    <p14:modId xmlns:p14="http://schemas.microsoft.com/office/powerpoint/2010/main" val="4083394104"/>
                  </p:ext>
                </p:extLst>
              </p:nvPr>
            </p:nvGraphicFramePr>
            <p:xfrm>
              <a:off x="900980" y="4321075"/>
              <a:ext cx="1178102" cy="681083"/>
            </p:xfrm>
            <a:graphic>
              <a:graphicData uri="http://schemas.microsoft.com/office/drawing/2014/chartex">
                <cx:chart xmlns:cx="http://schemas.microsoft.com/office/drawing/2014/chartex" xmlns:r="http://schemas.openxmlformats.org/officeDocument/2006/relationships" r:id="rId17"/>
              </a:graphicData>
            </a:graphic>
          </p:graphicFrame>
        </mc:Choice>
        <mc:Fallback xmlns="">
          <p:pic>
            <p:nvPicPr>
              <p:cNvPr id="25" name="Chart 24">
                <a:extLst>
                  <a:ext uri="{FF2B5EF4-FFF2-40B4-BE49-F238E27FC236}">
                    <a16:creationId xmlns:a16="http://schemas.microsoft.com/office/drawing/2014/main" id="{B574DD57-2814-F341-9611-137BFB9B1BBA}"/>
                  </a:ext>
                </a:extLst>
              </p:cNvPr>
              <p:cNvPicPr>
                <a:picLocks noGrp="1" noRot="1" noChangeAspect="1" noMove="1" noResize="1" noEditPoints="1" noAdjustHandles="1" noChangeArrowheads="1" noChangeShapeType="1"/>
              </p:cNvPicPr>
              <p:nvPr/>
            </p:nvPicPr>
            <p:blipFill>
              <a:blip r:embed="rId16"/>
              <a:stretch>
                <a:fillRect/>
              </a:stretch>
            </p:blipFill>
            <p:spPr>
              <a:xfrm>
                <a:off x="900980" y="4321075"/>
                <a:ext cx="1178102" cy="681083"/>
              </a:xfrm>
              <a:prstGeom prst="rect">
                <a:avLst/>
              </a:prstGeom>
            </p:spPr>
          </p:pic>
        </mc:Fallback>
      </mc:AlternateContent>
      <p:sp>
        <p:nvSpPr>
          <p:cNvPr id="26" name="TextBox 25">
            <a:extLst>
              <a:ext uri="{FF2B5EF4-FFF2-40B4-BE49-F238E27FC236}">
                <a16:creationId xmlns:a16="http://schemas.microsoft.com/office/drawing/2014/main" id="{30F914AA-4B23-F147-A033-C54E1A4199C3}"/>
              </a:ext>
            </a:extLst>
          </p:cNvPr>
          <p:cNvSpPr txBox="1"/>
          <p:nvPr/>
        </p:nvSpPr>
        <p:spPr>
          <a:xfrm>
            <a:off x="2653104" y="4579699"/>
            <a:ext cx="460382" cy="400110"/>
          </a:xfrm>
          <a:prstGeom prst="rect">
            <a:avLst/>
          </a:prstGeom>
          <a:noFill/>
        </p:spPr>
        <p:txBody>
          <a:bodyPr wrap="none" rtlCol="0">
            <a:spAutoFit/>
          </a:bodyPr>
          <a:lstStyle/>
          <a:p>
            <a:r>
              <a:rPr lang="en-CN" sz="2000" dirty="0">
                <a:solidFill>
                  <a:srgbClr val="C00000"/>
                </a:solidFill>
              </a:rPr>
              <a:t>SD</a:t>
            </a:r>
          </a:p>
        </p:txBody>
      </p:sp>
      <mc:AlternateContent xmlns:mc="http://schemas.openxmlformats.org/markup-compatibility/2006" xmlns:cx1="http://schemas.microsoft.com/office/drawing/2015/9/8/chartex">
        <mc:Choice Requires="cx1">
          <p:graphicFrame>
            <p:nvGraphicFramePr>
              <p:cNvPr id="28" name="Chart 27">
                <a:extLst>
                  <a:ext uri="{FF2B5EF4-FFF2-40B4-BE49-F238E27FC236}">
                    <a16:creationId xmlns:a16="http://schemas.microsoft.com/office/drawing/2014/main" id="{0D1D28A3-1B28-E645-B16C-EB7A5A3CDCE6}"/>
                  </a:ext>
                </a:extLst>
              </p:cNvPr>
              <p:cNvGraphicFramePr/>
              <p:nvPr>
                <p:extLst>
                  <p:ext uri="{D42A27DB-BD31-4B8C-83A1-F6EECF244321}">
                    <p14:modId xmlns:p14="http://schemas.microsoft.com/office/powerpoint/2010/main" val="1848541851"/>
                  </p:ext>
                </p:extLst>
              </p:nvPr>
            </p:nvGraphicFramePr>
            <p:xfrm>
              <a:off x="842487" y="5180636"/>
              <a:ext cx="1178102" cy="681083"/>
            </p:xfrm>
            <a:graphic>
              <a:graphicData uri="http://schemas.microsoft.com/office/drawing/2014/chartex">
                <cx:chart xmlns:cx="http://schemas.microsoft.com/office/drawing/2014/chartex" xmlns:r="http://schemas.openxmlformats.org/officeDocument/2006/relationships" r:id="rId18"/>
              </a:graphicData>
            </a:graphic>
          </p:graphicFrame>
        </mc:Choice>
        <mc:Fallback xmlns="">
          <p:pic>
            <p:nvPicPr>
              <p:cNvPr id="28" name="Chart 27">
                <a:extLst>
                  <a:ext uri="{FF2B5EF4-FFF2-40B4-BE49-F238E27FC236}">
                    <a16:creationId xmlns:a16="http://schemas.microsoft.com/office/drawing/2014/main" id="{0D1D28A3-1B28-E645-B16C-EB7A5A3CDCE6}"/>
                  </a:ext>
                </a:extLst>
              </p:cNvPr>
              <p:cNvPicPr>
                <a:picLocks noGrp="1" noRot="1" noChangeAspect="1" noMove="1" noResize="1" noEditPoints="1" noAdjustHandles="1" noChangeArrowheads="1" noChangeShapeType="1"/>
              </p:cNvPicPr>
              <p:nvPr/>
            </p:nvPicPr>
            <p:blipFill>
              <a:blip r:embed="rId16"/>
              <a:stretch>
                <a:fillRect/>
              </a:stretch>
            </p:blipFill>
            <p:spPr>
              <a:xfrm>
                <a:off x="842487" y="5180636"/>
                <a:ext cx="1178102" cy="681083"/>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29" name="Chart 28">
                <a:extLst>
                  <a:ext uri="{FF2B5EF4-FFF2-40B4-BE49-F238E27FC236}">
                    <a16:creationId xmlns:a16="http://schemas.microsoft.com/office/drawing/2014/main" id="{B916B17F-BBF4-0948-92FB-2C4A4DB63D45}"/>
                  </a:ext>
                </a:extLst>
              </p:cNvPr>
              <p:cNvGraphicFramePr/>
              <p:nvPr>
                <p:extLst>
                  <p:ext uri="{D42A27DB-BD31-4B8C-83A1-F6EECF244321}">
                    <p14:modId xmlns:p14="http://schemas.microsoft.com/office/powerpoint/2010/main" val="3385613142"/>
                  </p:ext>
                </p:extLst>
              </p:nvPr>
            </p:nvGraphicFramePr>
            <p:xfrm>
              <a:off x="843998" y="5215454"/>
              <a:ext cx="1178102" cy="681083"/>
            </p:xfrm>
            <a:graphic>
              <a:graphicData uri="http://schemas.microsoft.com/office/drawing/2014/chartex">
                <cx:chart xmlns:cx="http://schemas.microsoft.com/office/drawing/2014/chartex" xmlns:r="http://schemas.openxmlformats.org/officeDocument/2006/relationships" r:id="rId19"/>
              </a:graphicData>
            </a:graphic>
          </p:graphicFrame>
        </mc:Choice>
        <mc:Fallback xmlns="">
          <p:pic>
            <p:nvPicPr>
              <p:cNvPr id="29" name="Chart 28">
                <a:extLst>
                  <a:ext uri="{FF2B5EF4-FFF2-40B4-BE49-F238E27FC236}">
                    <a16:creationId xmlns:a16="http://schemas.microsoft.com/office/drawing/2014/main" id="{B916B17F-BBF4-0948-92FB-2C4A4DB63D45}"/>
                  </a:ext>
                </a:extLst>
              </p:cNvPr>
              <p:cNvPicPr>
                <a:picLocks noGrp="1" noRot="1" noChangeAspect="1" noMove="1" noResize="1" noEditPoints="1" noAdjustHandles="1" noChangeArrowheads="1" noChangeShapeType="1"/>
              </p:cNvPicPr>
              <p:nvPr/>
            </p:nvPicPr>
            <p:blipFill>
              <a:blip r:embed="rId16"/>
              <a:stretch>
                <a:fillRect/>
              </a:stretch>
            </p:blipFill>
            <p:spPr>
              <a:xfrm>
                <a:off x="843998" y="5215454"/>
                <a:ext cx="1178102" cy="681083"/>
              </a:xfrm>
              <a:prstGeom prst="rect">
                <a:avLst/>
              </a:prstGeom>
            </p:spPr>
          </p:pic>
        </mc:Fallback>
      </mc:AlternateContent>
      <p:cxnSp>
        <p:nvCxnSpPr>
          <p:cNvPr id="32" name="Straight Arrow Connector 31">
            <a:extLst>
              <a:ext uri="{FF2B5EF4-FFF2-40B4-BE49-F238E27FC236}">
                <a16:creationId xmlns:a16="http://schemas.microsoft.com/office/drawing/2014/main" id="{3AD499AC-A688-4940-A42D-676FC8A72EA8}"/>
              </a:ext>
            </a:extLst>
          </p:cNvPr>
          <p:cNvCxnSpPr>
            <a:cxnSpLocks/>
          </p:cNvCxnSpPr>
          <p:nvPr/>
        </p:nvCxnSpPr>
        <p:spPr>
          <a:xfrm>
            <a:off x="1876883" y="5710383"/>
            <a:ext cx="0" cy="90877"/>
          </a:xfrm>
          <a:prstGeom prst="straightConnector1">
            <a:avLst/>
          </a:prstGeom>
          <a:ln w="38100">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1B90DDD-01CC-5E4A-BC12-10B5E09729A7}"/>
              </a:ext>
            </a:extLst>
          </p:cNvPr>
          <p:cNvCxnSpPr>
            <a:cxnSpLocks/>
          </p:cNvCxnSpPr>
          <p:nvPr/>
        </p:nvCxnSpPr>
        <p:spPr>
          <a:xfrm>
            <a:off x="1325769" y="5261420"/>
            <a:ext cx="0" cy="151336"/>
          </a:xfrm>
          <a:prstGeom prst="straightConnector1">
            <a:avLst/>
          </a:prstGeom>
          <a:ln w="38100">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D2CB289-89AC-6743-8CBE-80D00C27EC0F}"/>
              </a:ext>
            </a:extLst>
          </p:cNvPr>
          <p:cNvCxnSpPr>
            <a:cxnSpLocks/>
          </p:cNvCxnSpPr>
          <p:nvPr/>
        </p:nvCxnSpPr>
        <p:spPr>
          <a:xfrm>
            <a:off x="1149894" y="5542807"/>
            <a:ext cx="0" cy="110172"/>
          </a:xfrm>
          <a:prstGeom prst="straightConnector1">
            <a:avLst/>
          </a:prstGeom>
          <a:ln w="38100">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DB02311-9D4F-C148-8BD5-66241655CD95}"/>
              </a:ext>
            </a:extLst>
          </p:cNvPr>
          <p:cNvCxnSpPr>
            <a:cxnSpLocks/>
          </p:cNvCxnSpPr>
          <p:nvPr/>
        </p:nvCxnSpPr>
        <p:spPr>
          <a:xfrm>
            <a:off x="1693655" y="5597893"/>
            <a:ext cx="0" cy="203367"/>
          </a:xfrm>
          <a:prstGeom prst="straightConnector1">
            <a:avLst/>
          </a:prstGeom>
          <a:ln w="38100">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D7B9BB5-8B6A-5541-A896-EDFBA86D4729}"/>
              </a:ext>
            </a:extLst>
          </p:cNvPr>
          <p:cNvSpPr txBox="1"/>
          <p:nvPr/>
        </p:nvSpPr>
        <p:spPr>
          <a:xfrm>
            <a:off x="2633067" y="5356939"/>
            <a:ext cx="480419" cy="400110"/>
          </a:xfrm>
          <a:prstGeom prst="rect">
            <a:avLst/>
          </a:prstGeom>
          <a:noFill/>
        </p:spPr>
        <p:txBody>
          <a:bodyPr wrap="square" rtlCol="0">
            <a:spAutoFit/>
          </a:bodyPr>
          <a:lstStyle/>
          <a:p>
            <a:r>
              <a:rPr lang="en-CN" sz="2000" dirty="0">
                <a:solidFill>
                  <a:srgbClr val="C00000"/>
                </a:solidFill>
              </a:rPr>
              <a:t>ED</a:t>
            </a:r>
          </a:p>
        </p:txBody>
      </p:sp>
      <p:cxnSp>
        <p:nvCxnSpPr>
          <p:cNvPr id="43" name="Straight Arrow Connector 42">
            <a:extLst>
              <a:ext uri="{FF2B5EF4-FFF2-40B4-BE49-F238E27FC236}">
                <a16:creationId xmlns:a16="http://schemas.microsoft.com/office/drawing/2014/main" id="{F011DD10-D94A-6247-8619-5C9F6E0A4C3D}"/>
              </a:ext>
            </a:extLst>
          </p:cNvPr>
          <p:cNvCxnSpPr>
            <a:cxnSpLocks/>
          </p:cNvCxnSpPr>
          <p:nvPr/>
        </p:nvCxnSpPr>
        <p:spPr>
          <a:xfrm>
            <a:off x="1515536" y="5249318"/>
            <a:ext cx="0" cy="12102"/>
          </a:xfrm>
          <a:prstGeom prst="straightConnector1">
            <a:avLst/>
          </a:prstGeom>
          <a:ln w="38100">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99DC9E-0537-9848-9580-B3D091F9DC61}"/>
              </a:ext>
            </a:extLst>
          </p:cNvPr>
          <p:cNvSpPr/>
          <p:nvPr/>
        </p:nvSpPr>
        <p:spPr>
          <a:xfrm>
            <a:off x="4046482" y="3419279"/>
            <a:ext cx="3384331" cy="378733"/>
          </a:xfrm>
          <a:prstGeom prst="rect">
            <a:avLst/>
          </a:prstGeom>
          <a:solidFill>
            <a:schemeClr val="bg1">
              <a:lumMod val="95000"/>
              <a:alpha val="41000"/>
            </a:schemeClr>
          </a:solidFill>
          <a:ln w="28575">
            <a:solidFill>
              <a:srgbClr val="FF0000">
                <a:alpha val="83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47" name="Rectangle 46">
            <a:extLst>
              <a:ext uri="{FF2B5EF4-FFF2-40B4-BE49-F238E27FC236}">
                <a16:creationId xmlns:a16="http://schemas.microsoft.com/office/drawing/2014/main" id="{4D237CE5-E2ED-5F45-A003-E8508C5F4F49}"/>
              </a:ext>
            </a:extLst>
          </p:cNvPr>
          <p:cNvSpPr/>
          <p:nvPr/>
        </p:nvSpPr>
        <p:spPr>
          <a:xfrm>
            <a:off x="7774211" y="2299626"/>
            <a:ext cx="3359560" cy="346773"/>
          </a:xfrm>
          <a:prstGeom prst="rect">
            <a:avLst/>
          </a:prstGeom>
          <a:solidFill>
            <a:schemeClr val="bg1">
              <a:lumMod val="95000"/>
              <a:alpha val="41000"/>
            </a:schemeClr>
          </a:solidFill>
          <a:ln w="28575">
            <a:solidFill>
              <a:srgbClr val="FF0000">
                <a:alpha val="83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40" name="Rounded Rectangle 39">
            <a:extLst>
              <a:ext uri="{FF2B5EF4-FFF2-40B4-BE49-F238E27FC236}">
                <a16:creationId xmlns:a16="http://schemas.microsoft.com/office/drawing/2014/main" id="{17535226-1C56-9949-B308-C655104CF1AF}"/>
              </a:ext>
            </a:extLst>
          </p:cNvPr>
          <p:cNvSpPr/>
          <p:nvPr/>
        </p:nvSpPr>
        <p:spPr>
          <a:xfrm>
            <a:off x="3322492" y="4830890"/>
            <a:ext cx="8795393" cy="1380573"/>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Difference-based</a:t>
            </a:r>
            <a:r>
              <a:rPr lang="en-US" altLang="zh-CN" sz="2000" dirty="0">
                <a:solidFill>
                  <a:schemeClr val="tx1"/>
                </a:solidFill>
                <a:latin typeface="Arial" panose="020B0604020202020204" pitchFamily="34" charset="0"/>
                <a:cs typeface="Arial" panose="020B0604020202020204" pitchFamily="34" charset="0"/>
              </a:rPr>
              <a:t> methods work well on the </a:t>
            </a:r>
            <a:r>
              <a:rPr lang="en-US" altLang="zh-CN" sz="2000" b="1" dirty="0">
                <a:solidFill>
                  <a:srgbClr val="1922DE"/>
                </a:solidFill>
                <a:latin typeface="Arial" panose="020B0604020202020204" pitchFamily="34" charset="0"/>
                <a:cs typeface="Arial" panose="020B0604020202020204" pitchFamily="34" charset="0"/>
              </a:rPr>
              <a:t>well-generalized</a:t>
            </a:r>
            <a:r>
              <a:rPr lang="en-US" altLang="zh-CN" sz="2000" dirty="0">
                <a:solidFill>
                  <a:schemeClr val="tx1"/>
                </a:solidFill>
                <a:latin typeface="Arial" panose="020B0604020202020204" pitchFamily="34" charset="0"/>
                <a:cs typeface="Arial" panose="020B0604020202020204" pitchFamily="34" charset="0"/>
              </a:rPr>
              <a:t> models.</a:t>
            </a:r>
          </a:p>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Concatenation-based</a:t>
            </a:r>
            <a:r>
              <a:rPr lang="en-US" altLang="zh-CN" sz="2000" dirty="0">
                <a:solidFill>
                  <a:schemeClr val="tx1"/>
                </a:solidFill>
                <a:latin typeface="Arial" panose="020B0604020202020204" pitchFamily="34" charset="0"/>
                <a:cs typeface="Arial" panose="020B0604020202020204" pitchFamily="34" charset="0"/>
              </a:rPr>
              <a:t> methods work better on the </a:t>
            </a:r>
            <a:r>
              <a:rPr lang="en-US" altLang="zh-CN" sz="2000" b="1" dirty="0">
                <a:solidFill>
                  <a:srgbClr val="1922DE"/>
                </a:solidFill>
                <a:latin typeface="Arial" panose="020B0604020202020204" pitchFamily="34" charset="0"/>
                <a:cs typeface="Arial" panose="020B0604020202020204" pitchFamily="34" charset="0"/>
              </a:rPr>
              <a:t>overfitted</a:t>
            </a:r>
            <a:r>
              <a:rPr lang="en-US" altLang="zh-CN" sz="2000" dirty="0">
                <a:solidFill>
                  <a:schemeClr val="tx1"/>
                </a:solidFill>
                <a:latin typeface="Arial" panose="020B0604020202020204" pitchFamily="34" charset="0"/>
                <a:cs typeface="Arial" panose="020B0604020202020204" pitchFamily="34" charset="0"/>
              </a:rPr>
              <a:t> models.</a:t>
            </a:r>
          </a:p>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Sorting</a:t>
            </a:r>
            <a:r>
              <a:rPr lang="en-US" altLang="zh-CN" sz="2000" dirty="0">
                <a:solidFill>
                  <a:schemeClr val="tx1"/>
                </a:solidFill>
                <a:latin typeface="Arial" panose="020B0604020202020204" pitchFamily="34" charset="0"/>
                <a:cs typeface="Arial" panose="020B0604020202020204" pitchFamily="34" charset="0"/>
              </a:rPr>
              <a:t> the posteriors further improves attack performance.</a:t>
            </a:r>
          </a:p>
        </p:txBody>
      </p:sp>
    </p:spTree>
    <p:extLst>
      <p:ext uri="{BB962C8B-B14F-4D97-AF65-F5344CB8AC3E}">
        <p14:creationId xmlns:p14="http://schemas.microsoft.com/office/powerpoint/2010/main" val="307816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barn(inVertical)">
                                      <p:cBhvr>
                                        <p:cTn id="11" dur="500"/>
                                        <p:tgtEl>
                                          <p:spTgt spid="40"/>
                                        </p:tgtEl>
                                      </p:cBhvr>
                                    </p:animEffect>
                                  </p:childTnLst>
                                </p:cTn>
                              </p:par>
                              <p:par>
                                <p:cTn id="12" presetID="16" presetClass="entr" presetSubtype="21" fill="hold" nodeType="withEffect">
                                  <p:stCondLst>
                                    <p:cond delay="0"/>
                                  </p:stCondLst>
                                  <p:childTnLst>
                                    <p:set>
                                      <p:cBhvr>
                                        <p:cTn id="13" dur="1" fill="hold">
                                          <p:stCondLst>
                                            <p:cond delay="0"/>
                                          </p:stCondLst>
                                        </p:cTn>
                                        <p:tgtEl>
                                          <p:spTgt spid="40">
                                            <p:txEl>
                                              <p:pRg st="0" end="0"/>
                                            </p:txEl>
                                          </p:spTgt>
                                        </p:tgtEl>
                                        <p:attrNameLst>
                                          <p:attrName>style.visibility</p:attrName>
                                        </p:attrNameLst>
                                      </p:cBhvr>
                                      <p:to>
                                        <p:strVal val="visible"/>
                                      </p:to>
                                    </p:set>
                                    <p:animEffect transition="in" filter="barn(inVertical)">
                                      <p:cBhvr>
                                        <p:cTn id="14" dur="500"/>
                                        <p:tgtEl>
                                          <p:spTgt spid="4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73E13A9-CFFF-C240-B4BB-3FC298C95AD3}"/>
              </a:ext>
            </a:extLst>
          </p:cNvPr>
          <p:cNvSpPr>
            <a:spLocks noGrp="1"/>
          </p:cNvSpPr>
          <p:nvPr>
            <p:ph type="title"/>
          </p:nvPr>
        </p:nvSpPr>
        <p:spPr/>
        <p:txBody>
          <a:bodyPr/>
          <a:lstStyle/>
          <a:p>
            <a:pPr algn="ctr"/>
            <a:r>
              <a:rPr lang="en-US" dirty="0"/>
              <a:t>Defenses</a:t>
            </a:r>
            <a:endParaRPr lang="en-DE" dirty="0"/>
          </a:p>
        </p:txBody>
      </p:sp>
      <p:sp>
        <p:nvSpPr>
          <p:cNvPr id="3" name="Slide Number Placeholder 2">
            <a:extLst>
              <a:ext uri="{FF2B5EF4-FFF2-40B4-BE49-F238E27FC236}">
                <a16:creationId xmlns:a16="http://schemas.microsoft.com/office/drawing/2014/main" id="{FCE967DB-5A1D-7F47-9BFB-8DE9E147D659}"/>
              </a:ext>
            </a:extLst>
          </p:cNvPr>
          <p:cNvSpPr>
            <a:spLocks noGrp="1"/>
          </p:cNvSpPr>
          <p:nvPr>
            <p:ph type="sldNum" sz="quarter" idx="12"/>
          </p:nvPr>
        </p:nvSpPr>
        <p:spPr/>
        <p:txBody>
          <a:bodyPr/>
          <a:lstStyle/>
          <a:p>
            <a:fld id="{F2808A62-48F8-4E48-A5E9-49DFBF34D271}" type="slidenum">
              <a:rPr lang="en-US" smtClean="0"/>
              <a:pPr/>
              <a:t>55</a:t>
            </a:fld>
            <a:endParaRPr lang="en-US" sz="1600" dirty="0">
              <a:solidFill>
                <a:srgbClr val="888888"/>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0923B4E8-C632-974F-8BD3-32FFFB16719C}"/>
              </a:ext>
            </a:extLst>
          </p:cNvPr>
          <p:cNvPicPr>
            <a:picLocks noChangeAspect="1"/>
          </p:cNvPicPr>
          <p:nvPr/>
        </p:nvPicPr>
        <p:blipFill>
          <a:blip r:embed="rId3"/>
          <a:stretch>
            <a:fillRect/>
          </a:stretch>
        </p:blipFill>
        <p:spPr>
          <a:xfrm>
            <a:off x="2503975" y="1407140"/>
            <a:ext cx="7184050" cy="2365074"/>
          </a:xfrm>
          <a:prstGeom prst="rect">
            <a:avLst/>
          </a:prstGeom>
        </p:spPr>
      </p:pic>
      <p:sp>
        <p:nvSpPr>
          <p:cNvPr id="6" name="Rectangle 5">
            <a:extLst>
              <a:ext uri="{FF2B5EF4-FFF2-40B4-BE49-F238E27FC236}">
                <a16:creationId xmlns:a16="http://schemas.microsoft.com/office/drawing/2014/main" id="{57EFB479-8DD4-1244-869A-6E203BA79A9D}"/>
              </a:ext>
            </a:extLst>
          </p:cNvPr>
          <p:cNvSpPr/>
          <p:nvPr/>
        </p:nvSpPr>
        <p:spPr>
          <a:xfrm>
            <a:off x="4784223" y="1624258"/>
            <a:ext cx="2024082" cy="198915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8" name="Rectangle 7">
            <a:extLst>
              <a:ext uri="{FF2B5EF4-FFF2-40B4-BE49-F238E27FC236}">
                <a16:creationId xmlns:a16="http://schemas.microsoft.com/office/drawing/2014/main" id="{5B34117C-4A7E-2543-B1AE-E73F4B2E5365}"/>
              </a:ext>
            </a:extLst>
          </p:cNvPr>
          <p:cNvSpPr/>
          <p:nvPr/>
        </p:nvSpPr>
        <p:spPr>
          <a:xfrm>
            <a:off x="6808305" y="1624258"/>
            <a:ext cx="665922" cy="1989150"/>
          </a:xfrm>
          <a:prstGeom prst="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9" name="Rectangle 8">
            <a:extLst>
              <a:ext uri="{FF2B5EF4-FFF2-40B4-BE49-F238E27FC236}">
                <a16:creationId xmlns:a16="http://schemas.microsoft.com/office/drawing/2014/main" id="{8ECB46CB-9DA7-1A4E-8709-3911B5047C88}"/>
              </a:ext>
            </a:extLst>
          </p:cNvPr>
          <p:cNvSpPr/>
          <p:nvPr/>
        </p:nvSpPr>
        <p:spPr>
          <a:xfrm>
            <a:off x="7474226" y="1624258"/>
            <a:ext cx="576470" cy="1989150"/>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10" name="Rectangle 9">
            <a:extLst>
              <a:ext uri="{FF2B5EF4-FFF2-40B4-BE49-F238E27FC236}">
                <a16:creationId xmlns:a16="http://schemas.microsoft.com/office/drawing/2014/main" id="{86AE613E-966D-DA46-8D0B-19EF3ED7459C}"/>
              </a:ext>
            </a:extLst>
          </p:cNvPr>
          <p:cNvSpPr/>
          <p:nvPr/>
        </p:nvSpPr>
        <p:spPr>
          <a:xfrm>
            <a:off x="8076511" y="1624258"/>
            <a:ext cx="1504811" cy="1989150"/>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16" name="Rounded Rectangle 15">
            <a:extLst>
              <a:ext uri="{FF2B5EF4-FFF2-40B4-BE49-F238E27FC236}">
                <a16:creationId xmlns:a16="http://schemas.microsoft.com/office/drawing/2014/main" id="{188B0855-4661-5643-86B9-A574C2D3E77C}"/>
              </a:ext>
            </a:extLst>
          </p:cNvPr>
          <p:cNvSpPr/>
          <p:nvPr/>
        </p:nvSpPr>
        <p:spPr>
          <a:xfrm>
            <a:off x="1868809" y="3989332"/>
            <a:ext cx="8454381" cy="2333280"/>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Top-k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defense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cannot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mitigate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our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a:t>
            </a:r>
          </a:p>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Label-only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defense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can</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effectively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mitigate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our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defense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but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might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be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vulnerable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to</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adaptive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attacks.</a:t>
            </a:r>
          </a:p>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Temperature</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1922DE"/>
                </a:solidFill>
                <a:latin typeface="Arial" panose="020B0604020202020204" pitchFamily="34" charset="0"/>
                <a:cs typeface="Arial" panose="020B0604020202020204" pitchFamily="34" charset="0"/>
              </a:rPr>
              <a:t>scaling</a:t>
            </a:r>
            <a:r>
              <a:rPr lang="zh-CN" altLang="en-US" sz="2000" b="1" dirty="0">
                <a:solidFill>
                  <a:srgbClr val="1922DE"/>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can</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defend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against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our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but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only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applicable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to</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neural</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network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based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models.</a:t>
            </a:r>
          </a:p>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DP</a:t>
            </a:r>
            <a:r>
              <a:rPr lang="zh-CN" altLang="en-US" sz="2000"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can</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defend</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against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our</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the</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cost</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of</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model</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accuracy</a:t>
            </a:r>
            <a:r>
              <a:rPr lang="zh-CN" altLang="en-US" sz="2000" dirty="0">
                <a:solidFill>
                  <a:schemeClr val="tx1">
                    <a:lumMod val="95000"/>
                    <a:lumOff val="5000"/>
                  </a:schemeClr>
                </a:solidFill>
                <a:latin typeface="Arial" panose="020B0604020202020204" pitchFamily="34" charset="0"/>
                <a:cs typeface="Arial" panose="020B0604020202020204" pitchFamily="34" charset="0"/>
              </a:rPr>
              <a:t> </a:t>
            </a:r>
            <a:r>
              <a:rPr lang="en-US" altLang="zh-CN" sz="2000" dirty="0">
                <a:solidFill>
                  <a:schemeClr val="tx1">
                    <a:lumMod val="95000"/>
                    <a:lumOff val="5000"/>
                  </a:schemeClr>
                </a:solidFill>
                <a:latin typeface="Arial" panose="020B0604020202020204" pitchFamily="34" charset="0"/>
                <a:cs typeface="Arial" panose="020B0604020202020204" pitchFamily="34" charset="0"/>
              </a:rPr>
              <a:t>loss.</a:t>
            </a:r>
          </a:p>
        </p:txBody>
      </p:sp>
    </p:spTree>
    <p:extLst>
      <p:ext uri="{BB962C8B-B14F-4D97-AF65-F5344CB8AC3E}">
        <p14:creationId xmlns:p14="http://schemas.microsoft.com/office/powerpoint/2010/main" val="389691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dissolve">
                                      <p:cBhvr>
                                        <p:cTn id="11" dur="500"/>
                                        <p:tgtEl>
                                          <p:spTgt spid="16">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9" presetClass="entr" presetSubtype="0" fill="hold" nodeType="with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dissolve">
                                      <p:cBhvr>
                                        <p:cTn id="26" dur="500"/>
                                        <p:tgtEl>
                                          <p:spTgt spid="1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8"/>
                                        </p:tgtEl>
                                        <p:attrNameLst>
                                          <p:attrName>ppt_w</p:attrName>
                                        </p:attrNameLst>
                                      </p:cBhvr>
                                      <p:tavLst>
                                        <p:tav tm="0">
                                          <p:val>
                                            <p:strVal val="ppt_w"/>
                                          </p:val>
                                        </p:tav>
                                        <p:tav tm="100000">
                                          <p:val>
                                            <p:fltVal val="0"/>
                                          </p:val>
                                        </p:tav>
                                      </p:tavLst>
                                    </p:anim>
                                    <p:anim calcmode="lin" valueType="num">
                                      <p:cBhvr>
                                        <p:cTn id="31" dur="500"/>
                                        <p:tgtEl>
                                          <p:spTgt spid="8"/>
                                        </p:tgtEl>
                                        <p:attrNameLst>
                                          <p:attrName>ppt_h</p:attrName>
                                        </p:attrNameLst>
                                      </p:cBhvr>
                                      <p:tavLst>
                                        <p:tav tm="0">
                                          <p:val>
                                            <p:strVal val="ppt_h"/>
                                          </p:val>
                                        </p:tav>
                                        <p:tav tm="100000">
                                          <p:val>
                                            <p:fltVal val="0"/>
                                          </p:val>
                                        </p:tav>
                                      </p:tavLst>
                                    </p:anim>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9" presetClass="entr" presetSubtype="0" fill="hold" nodeType="with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animEffect transition="in" filter="dissolve">
                                      <p:cBhvr>
                                        <p:cTn id="39" dur="500"/>
                                        <p:tgtEl>
                                          <p:spTgt spid="1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9"/>
                                        </p:tgtEl>
                                        <p:attrNameLst>
                                          <p:attrName>ppt_w</p:attrName>
                                        </p:attrNameLst>
                                      </p:cBhvr>
                                      <p:tavLst>
                                        <p:tav tm="0">
                                          <p:val>
                                            <p:strVal val="ppt_w"/>
                                          </p:val>
                                        </p:tav>
                                        <p:tav tm="100000">
                                          <p:val>
                                            <p:fltVal val="0"/>
                                          </p:val>
                                        </p:tav>
                                      </p:tavLst>
                                    </p:anim>
                                    <p:anim calcmode="lin" valueType="num">
                                      <p:cBhvr>
                                        <p:cTn id="44" dur="500"/>
                                        <p:tgtEl>
                                          <p:spTgt spid="9"/>
                                        </p:tgtEl>
                                        <p:attrNameLst>
                                          <p:attrName>ppt_h</p:attrName>
                                        </p:attrNameLst>
                                      </p:cBhvr>
                                      <p:tavLst>
                                        <p:tav tm="0">
                                          <p:val>
                                            <p:strVal val="ppt_h"/>
                                          </p:val>
                                        </p:tav>
                                        <p:tav tm="100000">
                                          <p:val>
                                            <p:fltVal val="0"/>
                                          </p:val>
                                        </p:tav>
                                      </p:tavLst>
                                    </p:anim>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par>
                                <p:cTn id="50" presetID="9" presetClass="entr" presetSubtype="0" fill="hold" nodeType="withEffect">
                                  <p:stCondLst>
                                    <p:cond delay="0"/>
                                  </p:stCondLst>
                                  <p:childTnLst>
                                    <p:set>
                                      <p:cBhvr>
                                        <p:cTn id="51" dur="1" fill="hold">
                                          <p:stCondLst>
                                            <p:cond delay="0"/>
                                          </p:stCondLst>
                                        </p:cTn>
                                        <p:tgtEl>
                                          <p:spTgt spid="16">
                                            <p:txEl>
                                              <p:pRg st="3" end="3"/>
                                            </p:txEl>
                                          </p:spTgt>
                                        </p:tgtEl>
                                        <p:attrNameLst>
                                          <p:attrName>style.visibility</p:attrName>
                                        </p:attrNameLst>
                                      </p:cBhvr>
                                      <p:to>
                                        <p:strVal val="visible"/>
                                      </p:to>
                                    </p:set>
                                    <p:animEffect transition="in" filter="dissolve">
                                      <p:cBhvr>
                                        <p:cTn id="5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p:cNvSpPr>
          <p:nvPr/>
        </p:nvSpPr>
        <p:spPr>
          <a:xfrm>
            <a:off x="650240" y="899887"/>
            <a:ext cx="11023600" cy="18723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2" name="圆角矩形 11"/>
          <p:cNvSpPr>
            <a:spLocks/>
          </p:cNvSpPr>
          <p:nvPr/>
        </p:nvSpPr>
        <p:spPr>
          <a:xfrm>
            <a:off x="2129307" y="935534"/>
            <a:ext cx="7771319" cy="1843212"/>
          </a:xfrm>
          <a:prstGeom prst="roundRect">
            <a:avLst/>
          </a:prstGeom>
          <a:noFill/>
          <a:ln w="38100">
            <a:solidFill>
              <a:srgbClr val="5A9CD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3" name="文本框 12"/>
          <p:cNvSpPr txBox="1">
            <a:spLocks/>
          </p:cNvSpPr>
          <p:nvPr/>
        </p:nvSpPr>
        <p:spPr>
          <a:xfrm>
            <a:off x="2055606" y="1031304"/>
            <a:ext cx="7771319" cy="1651671"/>
          </a:xfrm>
          <a:prstGeom prst="rect">
            <a:avLst/>
          </a:prstGeom>
          <a:noFill/>
        </p:spPr>
        <p:txBody>
          <a:bodyPr wrap="square" rtlCol="0">
            <a:spAutoFit/>
          </a:bodyPr>
          <a:lstStyle/>
          <a:p>
            <a:pPr algn="ctr">
              <a:lnSpc>
                <a:spcPct val="150000"/>
              </a:lnSpc>
            </a:pPr>
            <a:r>
              <a:rPr lang="en-US" altLang="zh-CN" sz="3600" b="1" dirty="0">
                <a:solidFill>
                  <a:srgbClr val="1F497D"/>
                </a:solidFill>
                <a:latin typeface="Arial" panose="020B0604020202020204" pitchFamily="34" charset="0"/>
                <a:cs typeface="Arial" panose="020B0604020202020204" pitchFamily="34" charset="0"/>
              </a:rPr>
              <a:t>Thank you for your listening</a:t>
            </a:r>
          </a:p>
          <a:p>
            <a:pPr algn="ctr">
              <a:lnSpc>
                <a:spcPct val="150000"/>
              </a:lnSpc>
            </a:pPr>
            <a:r>
              <a:rPr lang="en-US" altLang="zh-CN" sz="3600" dirty="0">
                <a:solidFill>
                  <a:srgbClr val="1F497D"/>
                </a:solidFill>
                <a:latin typeface="Arial" panose="020B0604020202020204" pitchFamily="34" charset="0"/>
                <a:cs typeface="Arial" panose="020B0604020202020204" pitchFamily="34" charset="0"/>
              </a:rPr>
              <a:t>Q &amp; A</a:t>
            </a:r>
            <a:endParaRPr lang="zh-CN" altLang="en-US" sz="3600" dirty="0">
              <a:solidFill>
                <a:srgbClr val="1F497D"/>
              </a:solidFill>
              <a:latin typeface="Arial" panose="020B0604020202020204" pitchFamily="34" charset="0"/>
              <a:cs typeface="Arial" panose="020B0604020202020204" pitchFamily="34" charset="0"/>
            </a:endParaRPr>
          </a:p>
        </p:txBody>
      </p:sp>
      <p:sp>
        <p:nvSpPr>
          <p:cNvPr id="14" name="文本框 13"/>
          <p:cNvSpPr txBox="1">
            <a:spLocks/>
          </p:cNvSpPr>
          <p:nvPr/>
        </p:nvSpPr>
        <p:spPr>
          <a:xfrm>
            <a:off x="2726005" y="3728848"/>
            <a:ext cx="3745380" cy="1420261"/>
          </a:xfrm>
          <a:prstGeom prst="rect">
            <a:avLst/>
          </a:prstGeom>
          <a:noFill/>
        </p:spPr>
        <p:txBody>
          <a:bodyPr wrap="square" rtlCol="0">
            <a:spAutoFit/>
          </a:bodyPr>
          <a:lstStyle/>
          <a:p>
            <a:pPr>
              <a:lnSpc>
                <a:spcPct val="150000"/>
              </a:lnSpc>
            </a:pPr>
            <a:r>
              <a:rPr lang="en-US" altLang="zh-CN" sz="2000" dirty="0">
                <a:latin typeface="Arial" panose="020B0604020202020204" pitchFamily="34" charset="0"/>
                <a:cs typeface="Arial" panose="020B0604020202020204" pitchFamily="34" charset="0"/>
              </a:rPr>
              <a:t>Email: </a:t>
            </a:r>
            <a:r>
              <a:rPr lang="en-US" altLang="zh-CN" sz="2000" dirty="0">
                <a:latin typeface="Arial" panose="020B0604020202020204" pitchFamily="34" charset="0"/>
                <a:cs typeface="Arial" panose="020B0604020202020204" pitchFamily="34" charset="0"/>
                <a:hlinkClick r:id="rId3"/>
              </a:rPr>
              <a:t>zhikun@stanford.edu</a:t>
            </a:r>
            <a:endParaRPr lang="en-US" altLang="zh-CN" sz="2000" dirty="0">
              <a:latin typeface="Arial" panose="020B0604020202020204" pitchFamily="34" charset="0"/>
              <a:cs typeface="Arial" panose="020B0604020202020204" pitchFamily="34" charset="0"/>
            </a:endParaRPr>
          </a:p>
          <a:p>
            <a:pPr>
              <a:lnSpc>
                <a:spcPct val="150000"/>
              </a:lnSpc>
            </a:pPr>
            <a:r>
              <a:rPr lang="en-US" altLang="zh-CN" sz="2000" dirty="0">
                <a:latin typeface="Arial" panose="020B0604020202020204" pitchFamily="34" charset="0"/>
                <a:cs typeface="Arial" panose="020B0604020202020204" pitchFamily="34" charset="0"/>
              </a:rPr>
              <a:t>Website: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hlinkClick r:id="rId4"/>
              </a:rPr>
              <a:t>www.zhangzhk.com</a:t>
            </a:r>
            <a:endParaRPr lang="en-US" altLang="zh-CN" sz="2000" dirty="0">
              <a:latin typeface="Arial" panose="020B0604020202020204" pitchFamily="34" charset="0"/>
              <a:cs typeface="Arial" panose="020B0604020202020204" pitchFamily="34" charset="0"/>
            </a:endParaRPr>
          </a:p>
          <a:p>
            <a:pPr>
              <a:lnSpc>
                <a:spcPct val="150000"/>
              </a:lnSpc>
            </a:pPr>
            <a:r>
              <a:rPr lang="en-US" altLang="zh-CN" sz="2000" dirty="0">
                <a:latin typeface="Arial" panose="020B0604020202020204" pitchFamily="34" charset="0"/>
                <a:cs typeface="Arial" panose="020B0604020202020204" pitchFamily="34" charset="0"/>
              </a:rPr>
              <a:t>Twitter: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@ZhikunZhang5</a:t>
            </a:r>
            <a:endParaRPr lang="zh-CN" altLang="en-US" sz="2000"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E5F5E439-9712-444E-B084-8AB5F5D5D905}" type="slidenum">
              <a:rPr lang="zh-CN" altLang="en-US" smtClean="0"/>
              <a:pPr/>
              <a:t>56</a:t>
            </a:fld>
            <a:endParaRPr lang="zh-CN" altLang="en-US"/>
          </a:p>
        </p:txBody>
      </p:sp>
      <p:pic>
        <p:nvPicPr>
          <p:cNvPr id="4" name="Picture 3">
            <a:extLst>
              <a:ext uri="{FF2B5EF4-FFF2-40B4-BE49-F238E27FC236}">
                <a16:creationId xmlns:a16="http://schemas.microsoft.com/office/drawing/2014/main" id="{96BB6155-598C-DDD5-D332-667D4AAF2F54}"/>
              </a:ext>
            </a:extLst>
          </p:cNvPr>
          <p:cNvPicPr>
            <a:picLocks noChangeAspect="1"/>
          </p:cNvPicPr>
          <p:nvPr/>
        </p:nvPicPr>
        <p:blipFill rotWithShape="1">
          <a:blip r:embed="rId5"/>
          <a:srcRect l="12005" t="25538" r="11274" b="18271"/>
          <a:stretch/>
        </p:blipFill>
        <p:spPr>
          <a:xfrm>
            <a:off x="7455569" y="3682885"/>
            <a:ext cx="1582554" cy="1588226"/>
          </a:xfrm>
          <a:prstGeom prst="rect">
            <a:avLst/>
          </a:prstGeom>
        </p:spPr>
      </p:pic>
    </p:spTree>
    <p:extLst>
      <p:ext uri="{BB962C8B-B14F-4D97-AF65-F5344CB8AC3E}">
        <p14:creationId xmlns:p14="http://schemas.microsoft.com/office/powerpoint/2010/main" val="976334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p:cNvSpPr>
          <p:nvPr/>
        </p:nvSpPr>
        <p:spPr>
          <a:xfrm>
            <a:off x="650240" y="899887"/>
            <a:ext cx="11023600" cy="18723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2" name="圆角矩形 11"/>
          <p:cNvSpPr>
            <a:spLocks/>
          </p:cNvSpPr>
          <p:nvPr/>
        </p:nvSpPr>
        <p:spPr>
          <a:xfrm>
            <a:off x="2210340" y="2455180"/>
            <a:ext cx="7771319" cy="1843212"/>
          </a:xfrm>
          <a:prstGeom prst="roundRect">
            <a:avLst/>
          </a:prstGeom>
          <a:noFill/>
          <a:ln w="38100">
            <a:solidFill>
              <a:srgbClr val="5A9CD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3" name="文本框 12"/>
          <p:cNvSpPr txBox="1">
            <a:spLocks/>
          </p:cNvSpPr>
          <p:nvPr/>
        </p:nvSpPr>
        <p:spPr>
          <a:xfrm>
            <a:off x="2210339" y="2901125"/>
            <a:ext cx="7771319" cy="820609"/>
          </a:xfrm>
          <a:prstGeom prst="rect">
            <a:avLst/>
          </a:prstGeom>
          <a:noFill/>
        </p:spPr>
        <p:txBody>
          <a:bodyPr wrap="square" rtlCol="0">
            <a:spAutoFit/>
          </a:bodyPr>
          <a:lstStyle/>
          <a:p>
            <a:pPr algn="ctr">
              <a:lnSpc>
                <a:spcPct val="150000"/>
              </a:lnSpc>
            </a:pPr>
            <a:r>
              <a:rPr lang="en-US" altLang="zh-CN" sz="3600" dirty="0">
                <a:solidFill>
                  <a:srgbClr val="1F497D"/>
                </a:solidFill>
                <a:latin typeface="Arial" panose="020B0604020202020204" pitchFamily="34" charset="0"/>
                <a:cs typeface="Arial" panose="020B0604020202020204" pitchFamily="34" charset="0"/>
              </a:rPr>
              <a:t>More</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a:solidFill>
                  <a:srgbClr val="1F497D"/>
                </a:solidFill>
                <a:latin typeface="Arial" panose="020B0604020202020204" pitchFamily="34" charset="0"/>
                <a:cs typeface="Arial" panose="020B0604020202020204" pitchFamily="34" charset="0"/>
              </a:rPr>
              <a:t>Information</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a:solidFill>
                  <a:srgbClr val="1F497D"/>
                </a:solidFill>
                <a:latin typeface="Arial" panose="020B0604020202020204" pitchFamily="34" charset="0"/>
                <a:cs typeface="Arial" panose="020B0604020202020204" pitchFamily="34" charset="0"/>
              </a:rPr>
              <a:t>for</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a:solidFill>
                  <a:srgbClr val="1F497D"/>
                </a:solidFill>
                <a:latin typeface="Arial" panose="020B0604020202020204" pitchFamily="34" charset="0"/>
                <a:cs typeface="Arial" panose="020B0604020202020204" pitchFamily="34" charset="0"/>
              </a:rPr>
              <a:t>CALM</a:t>
            </a:r>
            <a:endParaRPr lang="zh-CN" altLang="en-US" sz="3600" dirty="0">
              <a:solidFill>
                <a:srgbClr val="1F497D"/>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E5F5E439-9712-444E-B084-8AB5F5D5D905}" type="slidenum">
              <a:rPr lang="zh-CN" altLang="en-US" smtClean="0"/>
              <a:pPr/>
              <a:t>57</a:t>
            </a:fld>
            <a:endParaRPr lang="zh-CN" altLang="en-US"/>
          </a:p>
        </p:txBody>
      </p:sp>
    </p:spTree>
    <p:extLst>
      <p:ext uri="{BB962C8B-B14F-4D97-AF65-F5344CB8AC3E}">
        <p14:creationId xmlns:p14="http://schemas.microsoft.com/office/powerpoint/2010/main" val="3180043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10102235" y="6036848"/>
            <a:ext cx="418781" cy="422031"/>
          </a:xfrm>
        </p:spPr>
        <p:txBody>
          <a:bodyPr/>
          <a:lstStyle/>
          <a:p>
            <a:pPr>
              <a:defRPr/>
            </a:pPr>
            <a:fld id="{3D8447AC-0296-4746-9C8E-52BF45A4FCA4}" type="slidenum">
              <a:rPr lang="zh-CN" altLang="en-US"/>
              <a:pPr>
                <a:defRPr/>
              </a:pPr>
              <a:t>58</a:t>
            </a:fld>
            <a:endParaRPr lang="en-US" altLang="zh-CN"/>
          </a:p>
        </p:txBody>
      </p:sp>
      <p:sp>
        <p:nvSpPr>
          <p:cNvPr id="20" name="内容占位符 2">
            <a:extLst>
              <a:ext uri="{FF2B5EF4-FFF2-40B4-BE49-F238E27FC236}">
                <a16:creationId xmlns:a16="http://schemas.microsoft.com/office/drawing/2014/main" id="{BA5778E5-343A-4162-978C-7997FF107732}"/>
              </a:ext>
            </a:extLst>
          </p:cNvPr>
          <p:cNvSpPr>
            <a:spLocks noGrp="1"/>
          </p:cNvSpPr>
          <p:nvPr>
            <p:ph idx="1"/>
          </p:nvPr>
        </p:nvSpPr>
        <p:spPr>
          <a:xfrm>
            <a:off x="653645" y="1022338"/>
            <a:ext cx="9145016" cy="947091"/>
          </a:xfrm>
        </p:spPr>
        <p:txBody>
          <a:bodyPr>
            <a:noAutofit/>
          </a:bodyPr>
          <a:lstStyle/>
          <a:p>
            <a:pPr>
              <a:lnSpc>
                <a:spcPct val="150000"/>
              </a:lnSpc>
              <a:spcAft>
                <a:spcPts val="277"/>
              </a:spcAft>
              <a:buClr>
                <a:srgbClr val="002060"/>
              </a:buClr>
              <a:buSzPct val="100000"/>
              <a:buFont typeface="Wingdings" charset="2"/>
              <a:buChar char="u"/>
            </a:pPr>
            <a:r>
              <a:rPr kumimoji="1" lang="en-US" altLang="zh-CN" sz="2400" dirty="0">
                <a:solidFill>
                  <a:srgbClr val="002060"/>
                </a:solidFill>
                <a:latin typeface="Comic Sans MS" charset="0"/>
                <a:ea typeface="Comic Sans MS" charset="0"/>
                <a:cs typeface="Comic Sans MS" charset="0"/>
              </a:rPr>
              <a:t>E.g.: required={</a:t>
            </a:r>
            <a:r>
              <a:rPr kumimoji="1" lang="en-US" altLang="zh-CN" sz="2400" dirty="0">
                <a:solidFill>
                  <a:srgbClr val="C00000"/>
                </a:solidFill>
                <a:latin typeface="Comic Sans MS" charset="0"/>
                <a:ea typeface="Comic Sans MS" charset="0"/>
                <a:cs typeface="Comic Sans MS" charset="0"/>
              </a:rPr>
              <a:t>a1, a2</a:t>
            </a:r>
            <a:r>
              <a:rPr kumimoji="1" lang="en-US" altLang="zh-CN" sz="2400" dirty="0">
                <a:solidFill>
                  <a:srgbClr val="002060"/>
                </a:solidFill>
                <a:latin typeface="Comic Sans MS" charset="0"/>
                <a:ea typeface="Comic Sans MS" charset="0"/>
                <a:cs typeface="Comic Sans MS" charset="0"/>
              </a:rPr>
              <a:t>}, M1={</a:t>
            </a:r>
            <a:r>
              <a:rPr kumimoji="1" lang="en-US" altLang="zh-CN" sz="2400" dirty="0">
                <a:solidFill>
                  <a:srgbClr val="C00000"/>
                </a:solidFill>
                <a:latin typeface="Comic Sans MS" charset="0"/>
                <a:ea typeface="Comic Sans MS" charset="0"/>
                <a:cs typeface="Comic Sans MS" charset="0"/>
              </a:rPr>
              <a:t>a1</a:t>
            </a:r>
            <a:r>
              <a:rPr kumimoji="1" lang="en-US" altLang="zh-CN" sz="2400" dirty="0">
                <a:solidFill>
                  <a:srgbClr val="002060"/>
                </a:solidFill>
                <a:latin typeface="Comic Sans MS" charset="0"/>
                <a:ea typeface="Comic Sans MS" charset="0"/>
                <a:cs typeface="Comic Sans MS" charset="0"/>
              </a:rPr>
              <a:t>, a3}, M2={</a:t>
            </a:r>
            <a:r>
              <a:rPr kumimoji="1" lang="en-US" altLang="zh-CN" sz="2400" dirty="0">
                <a:solidFill>
                  <a:srgbClr val="C00000"/>
                </a:solidFill>
                <a:latin typeface="Comic Sans MS" charset="0"/>
                <a:ea typeface="Comic Sans MS" charset="0"/>
                <a:cs typeface="Comic Sans MS" charset="0"/>
              </a:rPr>
              <a:t>a2</a:t>
            </a:r>
            <a:r>
              <a:rPr kumimoji="1" lang="en-US" altLang="zh-CN" sz="2400" dirty="0">
                <a:solidFill>
                  <a:srgbClr val="002060"/>
                </a:solidFill>
                <a:latin typeface="Comic Sans MS" charset="0"/>
                <a:ea typeface="Comic Sans MS" charset="0"/>
                <a:cs typeface="Comic Sans MS" charset="0"/>
              </a:rPr>
              <a:t>, a4}</a:t>
            </a:r>
          </a:p>
          <a:p>
            <a:pPr>
              <a:lnSpc>
                <a:spcPct val="150000"/>
              </a:lnSpc>
              <a:spcAft>
                <a:spcPts val="277"/>
              </a:spcAft>
              <a:buClr>
                <a:srgbClr val="002060"/>
              </a:buClr>
              <a:buSzPct val="100000"/>
              <a:buFont typeface="Wingdings" charset="2"/>
              <a:buChar char="u"/>
            </a:pPr>
            <a:r>
              <a:rPr kumimoji="1" lang="en-US" altLang="zh-CN" sz="2400" dirty="0">
                <a:solidFill>
                  <a:srgbClr val="002060"/>
                </a:solidFill>
                <a:latin typeface="Comic Sans MS" charset="0"/>
                <a:ea typeface="Comic Sans MS" charset="0"/>
                <a:cs typeface="Comic Sans MS" charset="0"/>
              </a:rPr>
              <a:t>Solve</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the</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following</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equations</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set</a:t>
            </a:r>
          </a:p>
          <a:p>
            <a:pPr>
              <a:lnSpc>
                <a:spcPct val="150000"/>
              </a:lnSpc>
              <a:spcAft>
                <a:spcPts val="277"/>
              </a:spcAft>
              <a:buClr>
                <a:srgbClr val="002060"/>
              </a:buClr>
              <a:buSzPct val="100000"/>
              <a:buFont typeface="Wingdings" charset="2"/>
              <a:buChar char="u"/>
            </a:pPr>
            <a:endParaRPr kumimoji="1" lang="en-US" altLang="zh-CN" sz="2400" dirty="0">
              <a:solidFill>
                <a:srgbClr val="002060"/>
              </a:solidFill>
              <a:latin typeface="Comic Sans MS" charset="0"/>
              <a:ea typeface="Comic Sans MS" charset="0"/>
              <a:cs typeface="Comic Sans MS" charset="0"/>
            </a:endParaRPr>
          </a:p>
          <a:p>
            <a:pPr>
              <a:lnSpc>
                <a:spcPct val="150000"/>
              </a:lnSpc>
              <a:spcAft>
                <a:spcPts val="277"/>
              </a:spcAft>
              <a:buClr>
                <a:srgbClr val="002060"/>
              </a:buClr>
              <a:buSzPct val="100000"/>
              <a:buFont typeface="Wingdings" charset="2"/>
              <a:buChar char="u"/>
            </a:pPr>
            <a:endParaRPr kumimoji="1" lang="en-US" altLang="zh-CN" sz="2400" dirty="0">
              <a:solidFill>
                <a:srgbClr val="002060"/>
              </a:solidFill>
              <a:latin typeface="Comic Sans MS" charset="0"/>
              <a:ea typeface="Comic Sans MS" charset="0"/>
              <a:cs typeface="Comic Sans MS" charset="0"/>
            </a:endParaRPr>
          </a:p>
          <a:p>
            <a:pPr>
              <a:lnSpc>
                <a:spcPct val="150000"/>
              </a:lnSpc>
              <a:spcAft>
                <a:spcPts val="277"/>
              </a:spcAft>
              <a:buClr>
                <a:srgbClr val="002060"/>
              </a:buClr>
              <a:buSzPct val="100000"/>
              <a:buFont typeface="Wingdings" charset="2"/>
              <a:buChar char="u"/>
            </a:pPr>
            <a:endParaRPr kumimoji="1" lang="en-US" altLang="zh-CN" sz="2400" dirty="0">
              <a:solidFill>
                <a:srgbClr val="002060"/>
              </a:solidFill>
              <a:latin typeface="Comic Sans MS" charset="0"/>
              <a:ea typeface="Comic Sans MS" charset="0"/>
              <a:cs typeface="Comic Sans MS" charset="0"/>
            </a:endParaRPr>
          </a:p>
          <a:p>
            <a:pPr>
              <a:lnSpc>
                <a:spcPct val="150000"/>
              </a:lnSpc>
              <a:spcAft>
                <a:spcPts val="277"/>
              </a:spcAft>
              <a:buClr>
                <a:srgbClr val="002060"/>
              </a:buClr>
              <a:buSzPct val="100000"/>
              <a:buFont typeface="Wingdings" charset="2"/>
              <a:buChar char="u"/>
            </a:pPr>
            <a:r>
              <a:rPr kumimoji="1" lang="en-US" altLang="zh-CN" sz="2400" dirty="0">
                <a:solidFill>
                  <a:srgbClr val="C00000"/>
                </a:solidFill>
                <a:latin typeface="Comic Sans MS" charset="0"/>
                <a:ea typeface="Comic Sans MS" charset="0"/>
                <a:cs typeface="Comic Sans MS" charset="0"/>
              </a:rPr>
              <a:t>Maximum</a:t>
            </a:r>
            <a:r>
              <a:rPr kumimoji="1" lang="zh-CN" altLang="en-US" sz="2400" dirty="0">
                <a:solidFill>
                  <a:srgbClr val="C00000"/>
                </a:solidFill>
                <a:latin typeface="Comic Sans MS" charset="0"/>
                <a:ea typeface="Comic Sans MS" charset="0"/>
                <a:cs typeface="Comic Sans MS" charset="0"/>
              </a:rPr>
              <a:t> </a:t>
            </a:r>
            <a:r>
              <a:rPr kumimoji="1" lang="en-US" altLang="zh-CN" sz="2400" dirty="0">
                <a:solidFill>
                  <a:srgbClr val="C00000"/>
                </a:solidFill>
                <a:latin typeface="Comic Sans MS" charset="0"/>
                <a:ea typeface="Comic Sans MS" charset="0"/>
                <a:cs typeface="Comic Sans MS" charset="0"/>
              </a:rPr>
              <a:t>entropy</a:t>
            </a:r>
            <a:r>
              <a:rPr kumimoji="1" lang="zh-CN" altLang="en-US" sz="2400" dirty="0">
                <a:solidFill>
                  <a:srgbClr val="C00000"/>
                </a:solidFill>
                <a:latin typeface="Comic Sans MS" charset="0"/>
                <a:ea typeface="Comic Sans MS" charset="0"/>
                <a:cs typeface="Comic Sans MS" charset="0"/>
              </a:rPr>
              <a:t> </a:t>
            </a:r>
            <a:r>
              <a:rPr kumimoji="1" lang="en-US" altLang="zh-CN" sz="2400" dirty="0">
                <a:solidFill>
                  <a:srgbClr val="C00000"/>
                </a:solidFill>
                <a:latin typeface="Comic Sans MS" charset="0"/>
                <a:ea typeface="Comic Sans MS" charset="0"/>
                <a:cs typeface="Comic Sans MS" charset="0"/>
              </a:rPr>
              <a:t>principle</a:t>
            </a:r>
            <a:r>
              <a:rPr kumimoji="1" lang="zh-CN" altLang="en-US" sz="2400" dirty="0">
                <a:solidFill>
                  <a:srgbClr val="C0000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to</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determine</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unique</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solution</a:t>
            </a:r>
          </a:p>
          <a:p>
            <a:pPr marL="0" indent="0">
              <a:spcBef>
                <a:spcPts val="1108"/>
              </a:spcBef>
              <a:spcAft>
                <a:spcPts val="277"/>
              </a:spcAft>
              <a:buSzPct val="100000"/>
              <a:buNone/>
            </a:pPr>
            <a:endParaRPr lang="en-US" altLang="zh-CN" sz="100" b="1" dirty="0">
              <a:latin typeface="微软雅黑" panose="020B0503020204020204" pitchFamily="34" charset="-122"/>
              <a:ea typeface="微软雅黑" panose="020B0503020204020204" pitchFamily="34" charset="-122"/>
              <a:cs typeface="Times New Roman" pitchFamily="18" charset="0"/>
            </a:endParaRPr>
          </a:p>
        </p:txBody>
      </p:sp>
      <p:pic>
        <p:nvPicPr>
          <p:cNvPr id="2" name="Picture 1"/>
          <p:cNvPicPr>
            <a:picLocks noChangeAspect="1"/>
          </p:cNvPicPr>
          <p:nvPr/>
        </p:nvPicPr>
        <p:blipFill>
          <a:blip r:embed="rId3"/>
          <a:stretch>
            <a:fillRect/>
          </a:stretch>
        </p:blipFill>
        <p:spPr>
          <a:xfrm>
            <a:off x="2381837" y="5060245"/>
            <a:ext cx="4392488" cy="130125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894AD6-E938-F840-BBAF-8BDEE360E969}"/>
                  </a:ext>
                </a:extLst>
              </p:cNvPr>
              <p:cNvSpPr txBox="1"/>
              <p:nvPr/>
            </p:nvSpPr>
            <p:spPr>
              <a:xfrm>
                <a:off x="1203598" y="2459813"/>
                <a:ext cx="2356478" cy="1727139"/>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00</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01</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𝑚</m:t>
                          </m:r>
                        </m:e>
                        <m:sub>
                          <m:r>
                            <a:rPr lang="en-US" altLang="zh-CN" i="1">
                              <a:latin typeface="Cambria Math" panose="02040503050406030204" pitchFamily="18" charset="0"/>
                            </a:rPr>
                            <m:t>00</m:t>
                          </m:r>
                        </m:sub>
                        <m:sup>
                          <m:r>
                            <a:rPr lang="en-US" altLang="zh-CN" i="1">
                              <a:latin typeface="Cambria Math" panose="02040503050406030204" pitchFamily="18" charset="0"/>
                            </a:rPr>
                            <m:t>1</m:t>
                          </m:r>
                        </m:sup>
                      </m:sSubSup>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𝑚</m:t>
                          </m:r>
                        </m:e>
                        <m:sub>
                          <m:r>
                            <a:rPr lang="en-US" altLang="zh-CN" i="1">
                              <a:latin typeface="Cambria Math" panose="02040503050406030204" pitchFamily="18" charset="0"/>
                            </a:rPr>
                            <m:t>01</m:t>
                          </m:r>
                        </m:sub>
                        <m:sup>
                          <m:r>
                            <a:rPr lang="en-US" altLang="zh-CN" i="1">
                              <a:latin typeface="Cambria Math" panose="02040503050406030204" pitchFamily="18" charset="0"/>
                            </a:rPr>
                            <m:t>1</m:t>
                          </m:r>
                        </m:sup>
                      </m:sSubSup>
                    </m:oMath>
                  </m:oMathPara>
                </a14:m>
                <a:endParaRPr lang="en-US" altLang="zh-CN" dirty="0"/>
              </a:p>
              <a:p>
                <a:pPr>
                  <a:lnSpc>
                    <a:spcPct val="150000"/>
                  </a:lnSpc>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10</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11</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𝑚</m:t>
                          </m:r>
                        </m:e>
                        <m:sub>
                          <m:r>
                            <a:rPr lang="en-US" altLang="zh-CN" i="1">
                              <a:latin typeface="Cambria Math" panose="02040503050406030204" pitchFamily="18" charset="0"/>
                            </a:rPr>
                            <m:t>10</m:t>
                          </m:r>
                        </m:sub>
                        <m:sup>
                          <m:r>
                            <a:rPr lang="en-US" altLang="zh-CN" i="1">
                              <a:latin typeface="Cambria Math" panose="02040503050406030204" pitchFamily="18" charset="0"/>
                            </a:rPr>
                            <m:t>1</m:t>
                          </m:r>
                        </m:sup>
                      </m:sSubSup>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𝑚</m:t>
                          </m:r>
                        </m:e>
                        <m:sub>
                          <m:r>
                            <a:rPr lang="en-US" altLang="zh-CN" i="1">
                              <a:latin typeface="Cambria Math" panose="02040503050406030204" pitchFamily="18" charset="0"/>
                            </a:rPr>
                            <m:t>11</m:t>
                          </m:r>
                        </m:sub>
                        <m:sup>
                          <m:r>
                            <a:rPr lang="en-US" altLang="zh-CN" i="1">
                              <a:latin typeface="Cambria Math" panose="02040503050406030204" pitchFamily="18" charset="0"/>
                            </a:rPr>
                            <m:t>1</m:t>
                          </m:r>
                        </m:sup>
                      </m:sSubSup>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00</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10</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𝑚</m:t>
                          </m:r>
                        </m:e>
                        <m:sub>
                          <m:r>
                            <a:rPr lang="en-US" altLang="zh-CN" i="1">
                              <a:latin typeface="Cambria Math" panose="02040503050406030204" pitchFamily="18" charset="0"/>
                            </a:rPr>
                            <m:t>00</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𝑚</m:t>
                          </m:r>
                        </m:e>
                        <m:sub>
                          <m:r>
                            <a:rPr lang="en-US" altLang="zh-CN" i="1">
                              <a:latin typeface="Cambria Math" panose="02040503050406030204" pitchFamily="18" charset="0"/>
                            </a:rPr>
                            <m:t>01</m:t>
                          </m:r>
                        </m:sub>
                        <m:sup>
                          <m:r>
                            <a:rPr lang="en-US" altLang="zh-CN" i="1">
                              <a:latin typeface="Cambria Math" panose="02040503050406030204" pitchFamily="18" charset="0"/>
                            </a:rPr>
                            <m:t>2</m:t>
                          </m:r>
                        </m:sup>
                      </m:sSubSup>
                    </m:oMath>
                  </m:oMathPara>
                </a14:m>
                <a:endParaRPr lang="en-US" altLang="zh-CN" dirty="0"/>
              </a:p>
              <a:p>
                <a:pPr>
                  <a:lnSpc>
                    <a:spcPct val="150000"/>
                  </a:lnSpc>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01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11</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𝑚</m:t>
                          </m:r>
                        </m:e>
                        <m:sub>
                          <m:r>
                            <a:rPr lang="en-US" altLang="zh-CN" i="1">
                              <a:latin typeface="Cambria Math" panose="02040503050406030204" pitchFamily="18" charset="0"/>
                            </a:rPr>
                            <m:t>10</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𝑚</m:t>
                          </m:r>
                        </m:e>
                        <m:sub>
                          <m:r>
                            <a:rPr lang="en-US" altLang="zh-CN" i="1">
                              <a:latin typeface="Cambria Math" panose="02040503050406030204" pitchFamily="18" charset="0"/>
                            </a:rPr>
                            <m:t>11</m:t>
                          </m:r>
                        </m:sub>
                        <m:sup>
                          <m:r>
                            <a:rPr lang="en-US" altLang="zh-CN" i="1">
                              <a:latin typeface="Cambria Math" panose="02040503050406030204" pitchFamily="18" charset="0"/>
                            </a:rPr>
                            <m:t>2</m:t>
                          </m:r>
                        </m:sup>
                      </m:sSubSup>
                    </m:oMath>
                  </m:oMathPara>
                </a14:m>
                <a:endParaRPr lang="en-US" dirty="0"/>
              </a:p>
            </p:txBody>
          </p:sp>
        </mc:Choice>
        <mc:Fallback xmlns="">
          <p:sp>
            <p:nvSpPr>
              <p:cNvPr id="15" name="TextBox 14">
                <a:extLst>
                  <a:ext uri="{FF2B5EF4-FFF2-40B4-BE49-F238E27FC236}">
                    <a16:creationId xmlns:a16="http://schemas.microsoft.com/office/drawing/2014/main" id="{C2894AD6-E938-F840-BBAF-8BDEE360E969}"/>
                  </a:ext>
                </a:extLst>
              </p:cNvPr>
              <p:cNvSpPr txBox="1">
                <a:spLocks noRot="1" noChangeAspect="1" noMove="1" noResize="1" noEditPoints="1" noAdjustHandles="1" noChangeArrowheads="1" noChangeShapeType="1" noTextEdit="1"/>
              </p:cNvSpPr>
              <p:nvPr/>
            </p:nvSpPr>
            <p:spPr>
              <a:xfrm>
                <a:off x="1203598" y="2459813"/>
                <a:ext cx="2356478" cy="1727139"/>
              </a:xfrm>
              <a:prstGeom prst="rect">
                <a:avLst/>
              </a:prstGeom>
              <a:blipFill>
                <a:blip r:embed="rId4"/>
                <a:stretch>
                  <a:fillRect l="-535"/>
                </a:stretch>
              </a:blipFill>
            </p:spPr>
            <p:txBody>
              <a:bodyPr/>
              <a:lstStyle/>
              <a:p>
                <a:r>
                  <a:rPr lang="en-DE">
                    <a:noFill/>
                  </a:rPr>
                  <a:t> </a:t>
                </a:r>
              </a:p>
            </p:txBody>
          </p:sp>
        </mc:Fallback>
      </mc:AlternateContent>
      <p:sp>
        <p:nvSpPr>
          <p:cNvPr id="16" name="Rectangle 15">
            <a:extLst>
              <a:ext uri="{FF2B5EF4-FFF2-40B4-BE49-F238E27FC236}">
                <a16:creationId xmlns:a16="http://schemas.microsoft.com/office/drawing/2014/main" id="{6DDD6421-319E-3B4B-802D-B7751426B846}"/>
              </a:ext>
            </a:extLst>
          </p:cNvPr>
          <p:cNvSpPr/>
          <p:nvPr/>
        </p:nvSpPr>
        <p:spPr>
          <a:xfrm>
            <a:off x="4818467" y="2662878"/>
            <a:ext cx="3396018" cy="12526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Wingdings" pitchFamily="2" charset="2"/>
              <a:buChar char="§"/>
            </a:pPr>
            <a:r>
              <a:rPr lang="en-US" altLang="zh-CN" dirty="0">
                <a:solidFill>
                  <a:srgbClr val="C00000"/>
                </a:solidFill>
                <a:latin typeface="Microsoft YaHei" panose="020B0503020204020204" pitchFamily="34" charset="-122"/>
                <a:ea typeface="Microsoft YaHei" panose="020B0503020204020204" pitchFamily="34" charset="-122"/>
              </a:rPr>
              <a:t>3</a:t>
            </a:r>
            <a:r>
              <a:rPr lang="zh-CN" altLang="en-US" dirty="0">
                <a:solidFill>
                  <a:srgbClr val="C00000"/>
                </a:solidFill>
                <a:latin typeface="Microsoft YaHei" panose="020B0503020204020204" pitchFamily="34" charset="-122"/>
                <a:ea typeface="Microsoft YaHei" panose="020B0503020204020204" pitchFamily="34" charset="-122"/>
              </a:rPr>
              <a:t> </a:t>
            </a:r>
            <a:r>
              <a:rPr lang="en-US" altLang="zh-CN" dirty="0">
                <a:solidFill>
                  <a:schemeClr val="tx1"/>
                </a:solidFill>
                <a:latin typeface="Microsoft YaHei" panose="020B0503020204020204" pitchFamily="34" charset="-122"/>
                <a:ea typeface="Microsoft YaHei" panose="020B0503020204020204" pitchFamily="34" charset="-122"/>
              </a:rPr>
              <a:t>independent</a:t>
            </a:r>
            <a:r>
              <a:rPr lang="zh-CN" altLang="en-US" dirty="0">
                <a:solidFill>
                  <a:schemeClr val="tx1"/>
                </a:solidFill>
                <a:latin typeface="Microsoft YaHei" panose="020B0503020204020204" pitchFamily="34" charset="-122"/>
                <a:ea typeface="Microsoft YaHei" panose="020B0503020204020204" pitchFamily="34" charset="-122"/>
              </a:rPr>
              <a:t> </a:t>
            </a:r>
            <a:r>
              <a:rPr lang="en-US" altLang="zh-CN" dirty="0">
                <a:solidFill>
                  <a:schemeClr val="tx1"/>
                </a:solidFill>
                <a:latin typeface="Microsoft YaHei" panose="020B0503020204020204" pitchFamily="34" charset="-122"/>
                <a:ea typeface="Microsoft YaHei" panose="020B0503020204020204" pitchFamily="34" charset="-122"/>
              </a:rPr>
              <a:t>variables</a:t>
            </a:r>
          </a:p>
          <a:p>
            <a:pPr marL="285750" indent="-285750">
              <a:lnSpc>
                <a:spcPct val="150000"/>
              </a:lnSpc>
              <a:buFont typeface="Wingdings" pitchFamily="2" charset="2"/>
              <a:buChar char="§"/>
            </a:pPr>
            <a:r>
              <a:rPr lang="en-US" altLang="zh-CN" dirty="0">
                <a:solidFill>
                  <a:srgbClr val="C00000"/>
                </a:solidFill>
                <a:latin typeface="Microsoft YaHei" panose="020B0503020204020204" pitchFamily="34" charset="-122"/>
                <a:ea typeface="Microsoft YaHei" panose="020B0503020204020204" pitchFamily="34" charset="-122"/>
              </a:rPr>
              <a:t>2</a:t>
            </a:r>
            <a:r>
              <a:rPr lang="zh-CN" altLang="en-US" dirty="0">
                <a:solidFill>
                  <a:srgbClr val="C00000"/>
                </a:solidFill>
                <a:latin typeface="Microsoft YaHei" panose="020B0503020204020204" pitchFamily="34" charset="-122"/>
                <a:ea typeface="Microsoft YaHei" panose="020B0503020204020204" pitchFamily="34" charset="-122"/>
              </a:rPr>
              <a:t> </a:t>
            </a:r>
            <a:r>
              <a:rPr lang="en-US" altLang="zh-CN" dirty="0">
                <a:solidFill>
                  <a:schemeClr val="tx1"/>
                </a:solidFill>
                <a:latin typeface="Microsoft YaHei" panose="020B0503020204020204" pitchFamily="34" charset="-122"/>
                <a:ea typeface="Microsoft YaHei" panose="020B0503020204020204" pitchFamily="34" charset="-122"/>
              </a:rPr>
              <a:t>independent</a:t>
            </a:r>
            <a:r>
              <a:rPr lang="zh-CN" altLang="en-US" dirty="0">
                <a:solidFill>
                  <a:schemeClr val="tx1"/>
                </a:solidFill>
                <a:latin typeface="Microsoft YaHei" panose="020B0503020204020204" pitchFamily="34" charset="-122"/>
                <a:ea typeface="Microsoft YaHei" panose="020B0503020204020204" pitchFamily="34" charset="-122"/>
              </a:rPr>
              <a:t> </a:t>
            </a:r>
            <a:r>
              <a:rPr lang="en-US" altLang="zh-CN" dirty="0">
                <a:solidFill>
                  <a:schemeClr val="tx1"/>
                </a:solidFill>
                <a:latin typeface="Microsoft YaHei" panose="020B0503020204020204" pitchFamily="34" charset="-122"/>
                <a:ea typeface="Microsoft YaHei" panose="020B0503020204020204" pitchFamily="34" charset="-122"/>
              </a:rPr>
              <a:t>constraints</a:t>
            </a:r>
          </a:p>
          <a:p>
            <a:pPr marL="285750" indent="-285750">
              <a:lnSpc>
                <a:spcPct val="150000"/>
              </a:lnSpc>
              <a:buFont typeface="Wingdings" pitchFamily="2" charset="2"/>
              <a:buChar char="§"/>
            </a:pPr>
            <a:r>
              <a:rPr lang="en-US" altLang="zh-CN" dirty="0">
                <a:solidFill>
                  <a:srgbClr val="C00000"/>
                </a:solidFill>
                <a:latin typeface="Microsoft YaHei" panose="020B0503020204020204" pitchFamily="34" charset="-122"/>
                <a:ea typeface="Microsoft YaHei" panose="020B0503020204020204" pitchFamily="34" charset="-122"/>
              </a:rPr>
              <a:t>Solution</a:t>
            </a:r>
            <a:r>
              <a:rPr lang="zh-CN" altLang="en-US" dirty="0">
                <a:solidFill>
                  <a:srgbClr val="C00000"/>
                </a:solidFill>
                <a:latin typeface="Microsoft YaHei" panose="020B0503020204020204" pitchFamily="34" charset="-122"/>
                <a:ea typeface="Microsoft YaHei" panose="020B0503020204020204" pitchFamily="34" charset="-122"/>
              </a:rPr>
              <a:t> </a:t>
            </a:r>
            <a:r>
              <a:rPr lang="en-US" altLang="zh-CN" dirty="0">
                <a:solidFill>
                  <a:srgbClr val="C00000"/>
                </a:solidFill>
                <a:latin typeface="Microsoft YaHei" panose="020B0503020204020204" pitchFamily="34" charset="-122"/>
                <a:ea typeface="Microsoft YaHei" panose="020B0503020204020204" pitchFamily="34" charset="-122"/>
              </a:rPr>
              <a:t>is</a:t>
            </a:r>
            <a:r>
              <a:rPr lang="zh-CN" altLang="en-US" dirty="0">
                <a:solidFill>
                  <a:srgbClr val="C00000"/>
                </a:solidFill>
                <a:latin typeface="Microsoft YaHei" panose="020B0503020204020204" pitchFamily="34" charset="-122"/>
                <a:ea typeface="Microsoft YaHei" panose="020B0503020204020204" pitchFamily="34" charset="-122"/>
              </a:rPr>
              <a:t> </a:t>
            </a:r>
            <a:r>
              <a:rPr lang="en-US" altLang="zh-CN" dirty="0">
                <a:solidFill>
                  <a:srgbClr val="C00000"/>
                </a:solidFill>
                <a:latin typeface="Microsoft YaHei" panose="020B0503020204020204" pitchFamily="34" charset="-122"/>
                <a:ea typeface="Microsoft YaHei" panose="020B0503020204020204" pitchFamily="34" charset="-122"/>
              </a:rPr>
              <a:t>not</a:t>
            </a:r>
            <a:r>
              <a:rPr lang="zh-CN" altLang="en-US" dirty="0">
                <a:solidFill>
                  <a:srgbClr val="C00000"/>
                </a:solidFill>
                <a:latin typeface="Microsoft YaHei" panose="020B0503020204020204" pitchFamily="34" charset="-122"/>
                <a:ea typeface="Microsoft YaHei" panose="020B0503020204020204" pitchFamily="34" charset="-122"/>
              </a:rPr>
              <a:t> </a:t>
            </a:r>
            <a:r>
              <a:rPr lang="en-US" altLang="zh-CN" dirty="0">
                <a:solidFill>
                  <a:srgbClr val="C00000"/>
                </a:solidFill>
                <a:latin typeface="Microsoft YaHei" panose="020B0503020204020204" pitchFamily="34" charset="-122"/>
                <a:ea typeface="Microsoft YaHei" panose="020B0503020204020204" pitchFamily="34" charset="-122"/>
              </a:rPr>
              <a:t>unique</a:t>
            </a:r>
            <a:endParaRPr lang="en-US" dirty="0">
              <a:solidFill>
                <a:srgbClr val="C00000"/>
              </a:solidFill>
              <a:latin typeface="Microsoft YaHei" panose="020B0503020204020204" pitchFamily="34" charset="-122"/>
              <a:ea typeface="Microsoft YaHei" panose="020B0503020204020204" pitchFamily="34" charset="-122"/>
            </a:endParaRPr>
          </a:p>
        </p:txBody>
      </p:sp>
      <p:sp>
        <p:nvSpPr>
          <p:cNvPr id="17" name="Right Arrow 16">
            <a:extLst>
              <a:ext uri="{FF2B5EF4-FFF2-40B4-BE49-F238E27FC236}">
                <a16:creationId xmlns:a16="http://schemas.microsoft.com/office/drawing/2014/main" id="{738AA526-0E8B-A64E-8B69-B2A7ACFB34F5}"/>
              </a:ext>
            </a:extLst>
          </p:cNvPr>
          <p:cNvSpPr/>
          <p:nvPr/>
        </p:nvSpPr>
        <p:spPr>
          <a:xfrm>
            <a:off x="3966013" y="3114116"/>
            <a:ext cx="365212" cy="3600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标题 1">
            <a:extLst>
              <a:ext uri="{FF2B5EF4-FFF2-40B4-BE49-F238E27FC236}">
                <a16:creationId xmlns:a16="http://schemas.microsoft.com/office/drawing/2014/main" id="{96553093-6B9C-F23F-2508-DD72692D26E2}"/>
              </a:ext>
            </a:extLst>
          </p:cNvPr>
          <p:cNvSpPr>
            <a:spLocks noGrp="1"/>
          </p:cNvSpPr>
          <p:nvPr>
            <p:ph type="title"/>
          </p:nvPr>
        </p:nvSpPr>
        <p:spPr>
          <a:xfrm>
            <a:off x="824088" y="147841"/>
            <a:ext cx="10600267" cy="864096"/>
          </a:xfrm>
        </p:spPr>
        <p:txBody>
          <a:bodyPr>
            <a:normAutofit/>
          </a:bodyPr>
          <a:lstStyle/>
          <a:p>
            <a:pPr algn="ctr"/>
            <a:r>
              <a:rPr lang="en-US" altLang="zh-CN" dirty="0"/>
              <a:t>How</a:t>
            </a:r>
            <a:r>
              <a:rPr lang="zh-CN" altLang="en-US" dirty="0"/>
              <a:t> </a:t>
            </a:r>
            <a:r>
              <a:rPr lang="en-US" altLang="zh-CN" dirty="0"/>
              <a:t>to</a:t>
            </a:r>
            <a:r>
              <a:rPr lang="zh-CN" altLang="en-US" dirty="0"/>
              <a:t> </a:t>
            </a:r>
            <a:r>
              <a:rPr lang="en-US" altLang="zh-CN" dirty="0"/>
              <a:t>Construct</a:t>
            </a:r>
            <a:r>
              <a:rPr lang="zh-CN" altLang="en-US" dirty="0"/>
              <a:t> </a:t>
            </a:r>
            <a:r>
              <a:rPr lang="en-US" altLang="zh-CN" dirty="0"/>
              <a:t>All</a:t>
            </a:r>
            <a:r>
              <a:rPr lang="zh-CN" altLang="en-US" dirty="0"/>
              <a:t> </a:t>
            </a:r>
            <a:r>
              <a:rPr lang="en-US" altLang="zh-CN" dirty="0"/>
              <a:t>k-way</a:t>
            </a:r>
            <a:r>
              <a:rPr lang="zh-CN" altLang="en-US" dirty="0"/>
              <a:t> </a:t>
            </a:r>
            <a:r>
              <a:rPr lang="en-US" altLang="zh-CN" dirty="0"/>
              <a:t>Marginals</a:t>
            </a:r>
            <a:endParaRPr lang="zh-CN" altLang="en-US" dirty="0"/>
          </a:p>
        </p:txBody>
      </p:sp>
    </p:spTree>
    <p:extLst>
      <p:ext uri="{BB962C8B-B14F-4D97-AF65-F5344CB8AC3E}">
        <p14:creationId xmlns:p14="http://schemas.microsoft.com/office/powerpoint/2010/main" val="1931633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10102235" y="6036848"/>
            <a:ext cx="418781" cy="422031"/>
          </a:xfrm>
        </p:spPr>
        <p:txBody>
          <a:bodyPr/>
          <a:lstStyle/>
          <a:p>
            <a:pPr>
              <a:defRPr/>
            </a:pPr>
            <a:fld id="{3D8447AC-0296-4746-9C8E-52BF45A4FCA4}" type="slidenum">
              <a:rPr lang="zh-CN" altLang="en-US"/>
              <a:pPr>
                <a:defRPr/>
              </a:pPr>
              <a:t>59</a:t>
            </a:fld>
            <a:endParaRPr lang="en-US" altLang="zh-CN"/>
          </a:p>
        </p:txBody>
      </p:sp>
      <p:sp>
        <p:nvSpPr>
          <p:cNvPr id="20" name="内容占位符 2">
            <a:extLst>
              <a:ext uri="{FF2B5EF4-FFF2-40B4-BE49-F238E27FC236}">
                <a16:creationId xmlns:a16="http://schemas.microsoft.com/office/drawing/2014/main" id="{BA5778E5-343A-4162-978C-7997FF107732}"/>
              </a:ext>
            </a:extLst>
          </p:cNvPr>
          <p:cNvSpPr>
            <a:spLocks noGrp="1"/>
          </p:cNvSpPr>
          <p:nvPr>
            <p:ph idx="1"/>
          </p:nvPr>
        </p:nvSpPr>
        <p:spPr>
          <a:xfrm>
            <a:off x="824088" y="1050516"/>
            <a:ext cx="8363272" cy="3384376"/>
          </a:xfrm>
        </p:spPr>
        <p:txBody>
          <a:bodyPr>
            <a:noAutofit/>
          </a:bodyPr>
          <a:lstStyle/>
          <a:p>
            <a:pPr>
              <a:lnSpc>
                <a:spcPct val="150000"/>
              </a:lnSpc>
              <a:spcAft>
                <a:spcPts val="277"/>
              </a:spcAft>
              <a:buClr>
                <a:srgbClr val="002060"/>
              </a:buClr>
              <a:buSzPct val="100000"/>
              <a:buFont typeface="Wingdings" charset="2"/>
              <a:buChar char="u"/>
            </a:pP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What</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is</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inconsistency</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(example)</a:t>
            </a:r>
          </a:p>
          <a:p>
            <a:pPr lvl="1">
              <a:lnSpc>
                <a:spcPct val="150000"/>
              </a:lnSpc>
              <a:spcAft>
                <a:spcPts val="277"/>
              </a:spcAft>
              <a:buClr>
                <a:srgbClr val="002060"/>
              </a:buClr>
              <a:buSzPct val="100000"/>
              <a:buFont typeface="Wingdings" charset="2"/>
              <a:buChar char="Ø"/>
            </a:pPr>
            <a:r>
              <a:rPr kumimoji="1" lang="en-US" altLang="zh-CN" sz="2000" dirty="0">
                <a:solidFill>
                  <a:srgbClr val="002060"/>
                </a:solidFill>
                <a:latin typeface="Comic Sans MS" charset="0"/>
                <a:ea typeface="Comic Sans MS" charset="0"/>
                <a:cs typeface="Comic Sans MS" charset="0"/>
              </a:rPr>
              <a:t>Marginal</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M1</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contains</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attributes</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{a1,</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a2}</a:t>
            </a:r>
          </a:p>
          <a:p>
            <a:pPr lvl="1">
              <a:lnSpc>
                <a:spcPct val="150000"/>
              </a:lnSpc>
              <a:spcAft>
                <a:spcPts val="277"/>
              </a:spcAft>
              <a:buClr>
                <a:srgbClr val="002060"/>
              </a:buClr>
              <a:buSzPct val="100000"/>
              <a:buFont typeface="Wingdings" charset="2"/>
              <a:buChar char="Ø"/>
            </a:pPr>
            <a:r>
              <a:rPr kumimoji="1" lang="en-US" altLang="zh-CN" sz="2000" dirty="0">
                <a:solidFill>
                  <a:srgbClr val="002060"/>
                </a:solidFill>
                <a:latin typeface="Comic Sans MS" charset="0"/>
                <a:ea typeface="Comic Sans MS" charset="0"/>
                <a:cs typeface="Comic Sans MS" charset="0"/>
              </a:rPr>
              <a:t>Marginal</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M2</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contains</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attributes</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{a1,</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a3}</a:t>
            </a:r>
          </a:p>
          <a:p>
            <a:pPr lvl="1">
              <a:lnSpc>
                <a:spcPct val="150000"/>
              </a:lnSpc>
              <a:spcAft>
                <a:spcPts val="277"/>
              </a:spcAft>
              <a:buClr>
                <a:srgbClr val="002060"/>
              </a:buClr>
              <a:buSzPct val="100000"/>
              <a:buFont typeface="Wingdings" charset="2"/>
              <a:buChar char="Ø"/>
            </a:pPr>
            <a:r>
              <a:rPr kumimoji="1" lang="en-US" altLang="zh-CN" sz="2000" dirty="0">
                <a:solidFill>
                  <a:srgbClr val="002060"/>
                </a:solidFill>
                <a:latin typeface="Comic Sans MS" charset="0"/>
                <a:ea typeface="Comic Sans MS" charset="0"/>
                <a:cs typeface="Comic Sans MS" charset="0"/>
              </a:rPr>
              <a:t>a1,</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a2,</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a3</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have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2,</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2,</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3</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categories</a:t>
            </a:r>
          </a:p>
          <a:p>
            <a:pPr lvl="1">
              <a:lnSpc>
                <a:spcPct val="150000"/>
              </a:lnSpc>
              <a:spcAft>
                <a:spcPts val="277"/>
              </a:spcAft>
              <a:buClr>
                <a:srgbClr val="002060"/>
              </a:buClr>
              <a:buSzPct val="100000"/>
              <a:buFont typeface="Wingdings" charset="2"/>
              <a:buChar char="Ø"/>
            </a:pPr>
            <a:r>
              <a:rPr kumimoji="1" lang="en-US" altLang="zh-CN" sz="2000" dirty="0">
                <a:solidFill>
                  <a:srgbClr val="C00000"/>
                </a:solidFill>
                <a:latin typeface="Comic Sans MS" charset="0"/>
                <a:ea typeface="Comic Sans MS" charset="0"/>
                <a:cs typeface="Comic Sans MS" charset="0"/>
              </a:rPr>
              <a:t>M1</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and</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M2</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have</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common</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attribute</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a1,</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but</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their</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projection</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on</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a1</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is</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not</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the</a:t>
            </a:r>
            <a:r>
              <a:rPr kumimoji="1" lang="zh-CN" altLang="en-US" sz="2000" dirty="0">
                <a:solidFill>
                  <a:srgbClr val="C00000"/>
                </a:solidFill>
                <a:latin typeface="Comic Sans MS" charset="0"/>
                <a:ea typeface="Comic Sans MS" charset="0"/>
                <a:cs typeface="Comic Sans MS" charset="0"/>
              </a:rPr>
              <a:t> </a:t>
            </a:r>
            <a:r>
              <a:rPr kumimoji="1" lang="en-US" altLang="zh-CN" sz="2000" dirty="0">
                <a:solidFill>
                  <a:srgbClr val="C00000"/>
                </a:solidFill>
                <a:latin typeface="Comic Sans MS" charset="0"/>
                <a:ea typeface="Comic Sans MS" charset="0"/>
                <a:cs typeface="Comic Sans MS" charset="0"/>
              </a:rPr>
              <a:t>same</a:t>
            </a:r>
          </a:p>
          <a:p>
            <a:pPr marL="0" indent="0">
              <a:spcBef>
                <a:spcPts val="1108"/>
              </a:spcBef>
              <a:spcAft>
                <a:spcPts val="277"/>
              </a:spcAft>
              <a:buSzPct val="100000"/>
              <a:buNone/>
            </a:pPr>
            <a:endParaRPr lang="en-US" altLang="zh-CN" sz="100" b="1" dirty="0">
              <a:latin typeface="微软雅黑" panose="020B0503020204020204" pitchFamily="34" charset="-122"/>
              <a:ea typeface="微软雅黑" panose="020B0503020204020204" pitchFamily="34" charset="-122"/>
              <a:cs typeface="Times New Roman" pitchFamily="18" charset="0"/>
            </a:endParaRPr>
          </a:p>
        </p:txBody>
      </p:sp>
      <p:graphicFrame>
        <p:nvGraphicFramePr>
          <p:cNvPr id="2" name="Table 1"/>
          <p:cNvGraphicFramePr>
            <a:graphicFrameLocks noGrp="1"/>
          </p:cNvGraphicFramePr>
          <p:nvPr/>
        </p:nvGraphicFramePr>
        <p:xfrm>
          <a:off x="2567608" y="4473472"/>
          <a:ext cx="7200801" cy="1763840"/>
        </p:xfrm>
        <a:graphic>
          <a:graphicData uri="http://schemas.openxmlformats.org/drawingml/2006/table">
            <a:tbl>
              <a:tblPr firstRow="1" bandRow="1">
                <a:tableStyleId>{2D5ABB26-0587-4C30-8999-92F81FD0307C}</a:tableStyleId>
              </a:tblPr>
              <a:tblGrid>
                <a:gridCol w="800089">
                  <a:extLst>
                    <a:ext uri="{9D8B030D-6E8A-4147-A177-3AD203B41FA5}">
                      <a16:colId xmlns:a16="http://schemas.microsoft.com/office/drawing/2014/main" val="20000"/>
                    </a:ext>
                  </a:extLst>
                </a:gridCol>
                <a:gridCol w="800089">
                  <a:extLst>
                    <a:ext uri="{9D8B030D-6E8A-4147-A177-3AD203B41FA5}">
                      <a16:colId xmlns:a16="http://schemas.microsoft.com/office/drawing/2014/main" val="20001"/>
                    </a:ext>
                  </a:extLst>
                </a:gridCol>
                <a:gridCol w="800089">
                  <a:extLst>
                    <a:ext uri="{9D8B030D-6E8A-4147-A177-3AD203B41FA5}">
                      <a16:colId xmlns:a16="http://schemas.microsoft.com/office/drawing/2014/main" val="20002"/>
                    </a:ext>
                  </a:extLst>
                </a:gridCol>
                <a:gridCol w="800089">
                  <a:extLst>
                    <a:ext uri="{9D8B030D-6E8A-4147-A177-3AD203B41FA5}">
                      <a16:colId xmlns:a16="http://schemas.microsoft.com/office/drawing/2014/main" val="20003"/>
                    </a:ext>
                  </a:extLst>
                </a:gridCol>
                <a:gridCol w="800089">
                  <a:extLst>
                    <a:ext uri="{9D8B030D-6E8A-4147-A177-3AD203B41FA5}">
                      <a16:colId xmlns:a16="http://schemas.microsoft.com/office/drawing/2014/main" val="20004"/>
                    </a:ext>
                  </a:extLst>
                </a:gridCol>
                <a:gridCol w="800089">
                  <a:extLst>
                    <a:ext uri="{9D8B030D-6E8A-4147-A177-3AD203B41FA5}">
                      <a16:colId xmlns:a16="http://schemas.microsoft.com/office/drawing/2014/main" val="20005"/>
                    </a:ext>
                  </a:extLst>
                </a:gridCol>
                <a:gridCol w="800089">
                  <a:extLst>
                    <a:ext uri="{9D8B030D-6E8A-4147-A177-3AD203B41FA5}">
                      <a16:colId xmlns:a16="http://schemas.microsoft.com/office/drawing/2014/main" val="20006"/>
                    </a:ext>
                  </a:extLst>
                </a:gridCol>
                <a:gridCol w="800089">
                  <a:extLst>
                    <a:ext uri="{9D8B030D-6E8A-4147-A177-3AD203B41FA5}">
                      <a16:colId xmlns:a16="http://schemas.microsoft.com/office/drawing/2014/main" val="20007"/>
                    </a:ext>
                  </a:extLst>
                </a:gridCol>
                <a:gridCol w="800089">
                  <a:extLst>
                    <a:ext uri="{9D8B030D-6E8A-4147-A177-3AD203B41FA5}">
                      <a16:colId xmlns:a16="http://schemas.microsoft.com/office/drawing/2014/main" val="20008"/>
                    </a:ext>
                  </a:extLst>
                </a:gridCol>
              </a:tblGrid>
              <a:tr h="440960">
                <a:tc rowSpan="2" gridSpan="2">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altLang="zh-CN" dirty="0"/>
                        <a:t>M1</a:t>
                      </a:r>
                      <a:r>
                        <a:rPr lang="zh-CN" altLang="en-US" dirty="0"/>
                        <a:t> </a:t>
                      </a:r>
                      <a:r>
                        <a:rPr lang="en-US" altLang="zh-CN" dirty="0"/>
                        <a:t>(a2)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altLang="zh-CN" dirty="0"/>
                        <a:t>M2</a:t>
                      </a:r>
                      <a:r>
                        <a:rPr lang="zh-CN" altLang="en-US" dirty="0"/>
                        <a:t> </a:t>
                      </a:r>
                      <a:r>
                        <a:rPr lang="en-US" altLang="zh-CN" dirty="0"/>
                        <a:t>(a3)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0960">
                <a:tc gridSpan="2"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0960">
                <a:tc rowSpan="2">
                  <a:txBody>
                    <a:bodyPr/>
                    <a:lstStyle/>
                    <a:p>
                      <a:pPr algn="ctr"/>
                      <a:r>
                        <a:rPr lang="en-US" altLang="zh-CN" dirty="0"/>
                        <a:t>a1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altLang="zh-CN" dirty="0"/>
                        <a:t>0.1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440960">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altLang="zh-CN" dirty="0"/>
                        <a:t>0.2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bl>
          </a:graphicData>
        </a:graphic>
      </p:graphicFrame>
      <p:sp>
        <p:nvSpPr>
          <p:cNvPr id="6" name="标题 1">
            <a:extLst>
              <a:ext uri="{FF2B5EF4-FFF2-40B4-BE49-F238E27FC236}">
                <a16:creationId xmlns:a16="http://schemas.microsoft.com/office/drawing/2014/main" id="{18D0A4CA-2985-0471-CFF6-29E2926C1A53}"/>
              </a:ext>
            </a:extLst>
          </p:cNvPr>
          <p:cNvSpPr>
            <a:spLocks noGrp="1"/>
          </p:cNvSpPr>
          <p:nvPr>
            <p:ph type="title"/>
          </p:nvPr>
        </p:nvSpPr>
        <p:spPr>
          <a:xfrm>
            <a:off x="824088" y="147841"/>
            <a:ext cx="10600267" cy="864096"/>
          </a:xfrm>
        </p:spPr>
        <p:txBody>
          <a:bodyPr>
            <a:normAutofit/>
          </a:bodyPr>
          <a:lstStyle/>
          <a:p>
            <a:pPr algn="ctr"/>
            <a:r>
              <a:rPr lang="en-US" altLang="zh-CN" dirty="0"/>
              <a:t>How</a:t>
            </a:r>
            <a:r>
              <a:rPr lang="zh-CN" altLang="en-US" dirty="0"/>
              <a:t> </a:t>
            </a:r>
            <a:r>
              <a:rPr lang="en-US" altLang="zh-CN" dirty="0"/>
              <a:t>to</a:t>
            </a:r>
            <a:r>
              <a:rPr lang="zh-CN" altLang="en-US" dirty="0"/>
              <a:t> </a:t>
            </a:r>
            <a:r>
              <a:rPr lang="en-US" altLang="zh-CN" dirty="0"/>
              <a:t>Consist</a:t>
            </a:r>
            <a:r>
              <a:rPr lang="zh-CN" altLang="en-US" dirty="0"/>
              <a:t> </a:t>
            </a:r>
            <a:r>
              <a:rPr lang="en-US" altLang="zh-CN" dirty="0"/>
              <a:t>Between</a:t>
            </a:r>
            <a:r>
              <a:rPr lang="zh-CN" altLang="en-US" dirty="0"/>
              <a:t> </a:t>
            </a:r>
            <a:r>
              <a:rPr lang="en-US" altLang="zh-CN" dirty="0"/>
              <a:t>Noisy</a:t>
            </a:r>
            <a:r>
              <a:rPr lang="zh-CN" altLang="en-US" dirty="0"/>
              <a:t> </a:t>
            </a:r>
            <a:r>
              <a:rPr lang="en-US" altLang="zh-CN" dirty="0"/>
              <a:t>Marginals</a:t>
            </a:r>
            <a:endParaRPr lang="zh-CN" altLang="en-US" dirty="0"/>
          </a:p>
        </p:txBody>
      </p:sp>
    </p:spTree>
    <p:extLst>
      <p:ext uri="{BB962C8B-B14F-4D97-AF65-F5344CB8AC3E}">
        <p14:creationId xmlns:p14="http://schemas.microsoft.com/office/powerpoint/2010/main" val="3649508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6</a:t>
            </a:fld>
            <a:endParaRPr lang="en-US" sz="1600">
              <a:solidFill>
                <a:srgbClr val="888888"/>
              </a:solidFill>
              <a:latin typeface="Calibri"/>
              <a:ea typeface="Calibri"/>
              <a:cs typeface="Calibri"/>
              <a:sym typeface="Calibri"/>
            </a:endParaRPr>
          </a:p>
        </p:txBody>
      </p:sp>
      <p:sp>
        <p:nvSpPr>
          <p:cNvPr id="8" name="Right Arrow 7">
            <a:extLst>
              <a:ext uri="{FF2B5EF4-FFF2-40B4-BE49-F238E27FC236}">
                <a16:creationId xmlns:a16="http://schemas.microsoft.com/office/drawing/2014/main" id="{30387BA0-826C-6FD6-B731-22020550E292}"/>
              </a:ext>
            </a:extLst>
          </p:cNvPr>
          <p:cNvSpPr/>
          <p:nvPr/>
        </p:nvSpPr>
        <p:spPr bwMode="auto">
          <a:xfrm>
            <a:off x="2898217" y="4566919"/>
            <a:ext cx="1324760" cy="972740"/>
          </a:xfrm>
          <a:prstGeom prst="rightArrow">
            <a:avLst>
              <a:gd name="adj1" fmla="val 57916"/>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Collection</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grpSp>
        <p:nvGrpSpPr>
          <p:cNvPr id="10" name="Group 9">
            <a:extLst>
              <a:ext uri="{FF2B5EF4-FFF2-40B4-BE49-F238E27FC236}">
                <a16:creationId xmlns:a16="http://schemas.microsoft.com/office/drawing/2014/main" id="{84FA7BF9-D30D-E125-DAF4-C8B701999AB1}"/>
              </a:ext>
            </a:extLst>
          </p:cNvPr>
          <p:cNvGrpSpPr/>
          <p:nvPr/>
        </p:nvGrpSpPr>
        <p:grpSpPr>
          <a:xfrm>
            <a:off x="1396761" y="3440934"/>
            <a:ext cx="1432380" cy="3221676"/>
            <a:chOff x="944374" y="3431223"/>
            <a:chExt cx="1432380" cy="3221676"/>
          </a:xfrm>
        </p:grpSpPr>
        <p:sp>
          <p:nvSpPr>
            <p:cNvPr id="11" name="Rounded Rectangle 10">
              <a:extLst>
                <a:ext uri="{FF2B5EF4-FFF2-40B4-BE49-F238E27FC236}">
                  <a16:creationId xmlns:a16="http://schemas.microsoft.com/office/drawing/2014/main" id="{34FA7736-A484-39DB-C1FB-2672BA2707AD}"/>
                </a:ext>
              </a:extLst>
            </p:cNvPr>
            <p:cNvSpPr/>
            <p:nvPr/>
          </p:nvSpPr>
          <p:spPr>
            <a:xfrm>
              <a:off x="1088763" y="3431223"/>
              <a:ext cx="1146141" cy="285752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sp>
          <p:nvSpPr>
            <p:cNvPr id="12" name="TextBox 11">
              <a:extLst>
                <a:ext uri="{FF2B5EF4-FFF2-40B4-BE49-F238E27FC236}">
                  <a16:creationId xmlns:a16="http://schemas.microsoft.com/office/drawing/2014/main" id="{C18CA49F-4112-4E58-84AD-592ADEBCA829}"/>
                </a:ext>
              </a:extLst>
            </p:cNvPr>
            <p:cNvSpPr txBox="1"/>
            <p:nvPr/>
          </p:nvSpPr>
          <p:spPr>
            <a:xfrm>
              <a:off x="1107390" y="4034880"/>
              <a:ext cx="1116011"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Medical</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sp>
          <p:nvSpPr>
            <p:cNvPr id="13" name="TextBox 12">
              <a:extLst>
                <a:ext uri="{FF2B5EF4-FFF2-40B4-BE49-F238E27FC236}">
                  <a16:creationId xmlns:a16="http://schemas.microsoft.com/office/drawing/2014/main" id="{813B8376-5029-C2B9-B091-5D073FDDB741}"/>
                </a:ext>
              </a:extLst>
            </p:cNvPr>
            <p:cNvSpPr txBox="1"/>
            <p:nvPr/>
          </p:nvSpPr>
          <p:spPr>
            <a:xfrm>
              <a:off x="1171140" y="4955594"/>
              <a:ext cx="974947"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Social</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sp>
          <p:nvSpPr>
            <p:cNvPr id="14" name="TextBox 13">
              <a:extLst>
                <a:ext uri="{FF2B5EF4-FFF2-40B4-BE49-F238E27FC236}">
                  <a16:creationId xmlns:a16="http://schemas.microsoft.com/office/drawing/2014/main" id="{D8A0B26E-CC15-6C84-6760-AB3CFAD73292}"/>
                </a:ext>
              </a:extLst>
            </p:cNvPr>
            <p:cNvSpPr txBox="1"/>
            <p:nvPr/>
          </p:nvSpPr>
          <p:spPr>
            <a:xfrm>
              <a:off x="1130116" y="5848589"/>
              <a:ext cx="1056701"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Mobile</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pic>
          <p:nvPicPr>
            <p:cNvPr id="15" name="Picture 2" descr="What is a Medical Data Management System?">
              <a:extLst>
                <a:ext uri="{FF2B5EF4-FFF2-40B4-BE49-F238E27FC236}">
                  <a16:creationId xmlns:a16="http://schemas.microsoft.com/office/drawing/2014/main" id="{4CABDE22-D654-67CD-1D37-EE0F32141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166" y="3580844"/>
              <a:ext cx="631731" cy="422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People Using Mobile Data Instead Of Internet Service Providers | NorthStar  Technology Services">
              <a:extLst>
                <a:ext uri="{FF2B5EF4-FFF2-40B4-BE49-F238E27FC236}">
                  <a16:creationId xmlns:a16="http://schemas.microsoft.com/office/drawing/2014/main" id="{FB885471-203E-8B3E-256D-520C9F5ED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071" y="5379278"/>
              <a:ext cx="665909" cy="440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ocial Network Analytics. Social Network Analytics (with a Case… | by  Shreyansh nanawati | Analytics Vidhya | Medium">
              <a:extLst>
                <a:ext uri="{FF2B5EF4-FFF2-40B4-BE49-F238E27FC236}">
                  <a16:creationId xmlns:a16="http://schemas.microsoft.com/office/drawing/2014/main" id="{32A5C832-AB39-26E0-62F4-81E2E8C8F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497" y="4472331"/>
              <a:ext cx="715199" cy="4850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87BBDFD-03DB-D207-02C2-6D54CA3FE033}"/>
                </a:ext>
              </a:extLst>
            </p:cNvPr>
            <p:cNvSpPr txBox="1"/>
            <p:nvPr/>
          </p:nvSpPr>
          <p:spPr>
            <a:xfrm>
              <a:off x="944374" y="6314345"/>
              <a:ext cx="1432380" cy="338554"/>
            </a:xfrm>
            <a:prstGeom prst="rect">
              <a:avLst/>
            </a:prstGeom>
            <a:noFill/>
          </p:spPr>
          <p:txBody>
            <a:bodyPr wrap="non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Source</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grpSp>
        <p:nvGrpSpPr>
          <p:cNvPr id="19" name="Group 18">
            <a:extLst>
              <a:ext uri="{FF2B5EF4-FFF2-40B4-BE49-F238E27FC236}">
                <a16:creationId xmlns:a16="http://schemas.microsoft.com/office/drawing/2014/main" id="{2F17E2AB-60EB-3FCE-3305-380CC047B1E5}"/>
              </a:ext>
            </a:extLst>
          </p:cNvPr>
          <p:cNvGrpSpPr/>
          <p:nvPr/>
        </p:nvGrpSpPr>
        <p:grpSpPr>
          <a:xfrm>
            <a:off x="4314200" y="3450908"/>
            <a:ext cx="1411669" cy="3211702"/>
            <a:chOff x="3640431" y="3441197"/>
            <a:chExt cx="1411669" cy="3211702"/>
          </a:xfrm>
        </p:grpSpPr>
        <p:sp>
          <p:nvSpPr>
            <p:cNvPr id="20" name="Rounded Rectangle 19">
              <a:extLst>
                <a:ext uri="{FF2B5EF4-FFF2-40B4-BE49-F238E27FC236}">
                  <a16:creationId xmlns:a16="http://schemas.microsoft.com/office/drawing/2014/main" id="{C4741D49-416E-4B66-497B-6694440BCFB6}"/>
                </a:ext>
              </a:extLst>
            </p:cNvPr>
            <p:cNvSpPr/>
            <p:nvPr/>
          </p:nvSpPr>
          <p:spPr>
            <a:xfrm>
              <a:off x="3725267" y="3441197"/>
              <a:ext cx="1243941" cy="2847548"/>
            </a:xfrm>
            <a:prstGeom prst="roundRect">
              <a:avLst>
                <a:gd name="adj" fmla="val 1328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pic>
          <p:nvPicPr>
            <p:cNvPr id="21" name="Picture 20">
              <a:extLst>
                <a:ext uri="{FF2B5EF4-FFF2-40B4-BE49-F238E27FC236}">
                  <a16:creationId xmlns:a16="http://schemas.microsoft.com/office/drawing/2014/main" id="{8BF1ED19-9BE0-6EA6-D060-A08FA731A14E}"/>
                </a:ext>
              </a:extLst>
            </p:cNvPr>
            <p:cNvPicPr>
              <a:picLocks noChangeAspect="1"/>
            </p:cNvPicPr>
            <p:nvPr/>
          </p:nvPicPr>
          <p:blipFill>
            <a:blip r:embed="rId6"/>
            <a:stretch>
              <a:fillRect/>
            </a:stretch>
          </p:blipFill>
          <p:spPr>
            <a:xfrm>
              <a:off x="4075983" y="3485762"/>
              <a:ext cx="519531" cy="610746"/>
            </a:xfrm>
            <a:prstGeom prst="rect">
              <a:avLst/>
            </a:prstGeom>
          </p:spPr>
        </p:pic>
        <p:pic>
          <p:nvPicPr>
            <p:cNvPr id="22" name="Picture 21">
              <a:extLst>
                <a:ext uri="{FF2B5EF4-FFF2-40B4-BE49-F238E27FC236}">
                  <a16:creationId xmlns:a16="http://schemas.microsoft.com/office/drawing/2014/main" id="{913476DE-191F-0026-6C65-65476D865602}"/>
                </a:ext>
              </a:extLst>
            </p:cNvPr>
            <p:cNvPicPr>
              <a:picLocks noChangeAspect="1"/>
            </p:cNvPicPr>
            <p:nvPr/>
          </p:nvPicPr>
          <p:blipFill>
            <a:blip r:embed="rId7"/>
            <a:stretch>
              <a:fillRect/>
            </a:stretch>
          </p:blipFill>
          <p:spPr>
            <a:xfrm>
              <a:off x="3833921" y="4301399"/>
              <a:ext cx="1045736" cy="365125"/>
            </a:xfrm>
            <a:prstGeom prst="rect">
              <a:avLst/>
            </a:prstGeom>
          </p:spPr>
        </p:pic>
        <p:pic>
          <p:nvPicPr>
            <p:cNvPr id="23" name="Picture 22">
              <a:extLst>
                <a:ext uri="{FF2B5EF4-FFF2-40B4-BE49-F238E27FC236}">
                  <a16:creationId xmlns:a16="http://schemas.microsoft.com/office/drawing/2014/main" id="{E19FD0C0-C408-18BD-AE7A-B82EB9802416}"/>
                </a:ext>
              </a:extLst>
            </p:cNvPr>
            <p:cNvPicPr>
              <a:picLocks noChangeAspect="1"/>
            </p:cNvPicPr>
            <p:nvPr/>
          </p:nvPicPr>
          <p:blipFill>
            <a:blip r:embed="rId8"/>
            <a:stretch>
              <a:fillRect/>
            </a:stretch>
          </p:blipFill>
          <p:spPr>
            <a:xfrm>
              <a:off x="3824369" y="5657983"/>
              <a:ext cx="1045736" cy="478634"/>
            </a:xfrm>
            <a:prstGeom prst="rect">
              <a:avLst/>
            </a:prstGeom>
          </p:spPr>
        </p:pic>
        <p:pic>
          <p:nvPicPr>
            <p:cNvPr id="24" name="Picture 23">
              <a:extLst>
                <a:ext uri="{FF2B5EF4-FFF2-40B4-BE49-F238E27FC236}">
                  <a16:creationId xmlns:a16="http://schemas.microsoft.com/office/drawing/2014/main" id="{0BB77E98-99C0-35AD-AF14-9F2D627AFF3E}"/>
                </a:ext>
              </a:extLst>
            </p:cNvPr>
            <p:cNvPicPr>
              <a:picLocks noChangeAspect="1"/>
            </p:cNvPicPr>
            <p:nvPr/>
          </p:nvPicPr>
          <p:blipFill>
            <a:blip r:embed="rId9"/>
            <a:stretch>
              <a:fillRect/>
            </a:stretch>
          </p:blipFill>
          <p:spPr>
            <a:xfrm>
              <a:off x="4002407" y="4859984"/>
              <a:ext cx="602428" cy="598755"/>
            </a:xfrm>
            <a:prstGeom prst="rect">
              <a:avLst/>
            </a:prstGeom>
          </p:spPr>
        </p:pic>
        <p:sp>
          <p:nvSpPr>
            <p:cNvPr id="25" name="TextBox 24">
              <a:extLst>
                <a:ext uri="{FF2B5EF4-FFF2-40B4-BE49-F238E27FC236}">
                  <a16:creationId xmlns:a16="http://schemas.microsoft.com/office/drawing/2014/main" id="{FB97ECE4-BDF4-8D10-2A10-3C2825E4FADA}"/>
                </a:ext>
              </a:extLst>
            </p:cNvPr>
            <p:cNvSpPr txBox="1"/>
            <p:nvPr/>
          </p:nvSpPr>
          <p:spPr>
            <a:xfrm>
              <a:off x="3640431" y="6314345"/>
              <a:ext cx="1411669" cy="338554"/>
            </a:xfrm>
            <a:prstGeom prst="rect">
              <a:avLst/>
            </a:prstGeom>
            <a:noFill/>
          </p:spPr>
          <p:txBody>
            <a:bodyPr wrap="non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Center</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sp>
        <p:nvSpPr>
          <p:cNvPr id="26" name="Right Arrow 25">
            <a:extLst>
              <a:ext uri="{FF2B5EF4-FFF2-40B4-BE49-F238E27FC236}">
                <a16:creationId xmlns:a16="http://schemas.microsoft.com/office/drawing/2014/main" id="{52DACC26-BAC7-EA64-88B6-6CB2461797A8}"/>
              </a:ext>
            </a:extLst>
          </p:cNvPr>
          <p:cNvSpPr/>
          <p:nvPr/>
        </p:nvSpPr>
        <p:spPr bwMode="auto">
          <a:xfrm>
            <a:off x="5785248" y="3509145"/>
            <a:ext cx="1536423" cy="972740"/>
          </a:xfrm>
          <a:prstGeom prst="rightArrow">
            <a:avLst>
              <a:gd name="adj1" fmla="val 59895"/>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Publication</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27" name="Right Arrow 26">
            <a:extLst>
              <a:ext uri="{FF2B5EF4-FFF2-40B4-BE49-F238E27FC236}">
                <a16:creationId xmlns:a16="http://schemas.microsoft.com/office/drawing/2014/main" id="{9C0FA1E6-6105-513C-5696-F539BAD29DAA}"/>
              </a:ext>
            </a:extLst>
          </p:cNvPr>
          <p:cNvSpPr/>
          <p:nvPr/>
        </p:nvSpPr>
        <p:spPr bwMode="auto">
          <a:xfrm>
            <a:off x="5797617" y="5216916"/>
            <a:ext cx="1524054" cy="972740"/>
          </a:xfrm>
          <a:prstGeom prst="rightArrow">
            <a:avLst>
              <a:gd name="adj1" fmla="val 61874"/>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Analysis</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grpSp>
        <p:nvGrpSpPr>
          <p:cNvPr id="28" name="Group 27">
            <a:extLst>
              <a:ext uri="{FF2B5EF4-FFF2-40B4-BE49-F238E27FC236}">
                <a16:creationId xmlns:a16="http://schemas.microsoft.com/office/drawing/2014/main" id="{1D00B880-D359-00D7-E333-333BCE2B43E8}"/>
              </a:ext>
            </a:extLst>
          </p:cNvPr>
          <p:cNvGrpSpPr/>
          <p:nvPr/>
        </p:nvGrpSpPr>
        <p:grpSpPr>
          <a:xfrm>
            <a:off x="2455424" y="1289963"/>
            <a:ext cx="7968734" cy="883762"/>
            <a:chOff x="1752780" y="1280252"/>
            <a:chExt cx="7968734" cy="883762"/>
          </a:xfrm>
        </p:grpSpPr>
        <p:sp>
          <p:nvSpPr>
            <p:cNvPr id="29" name="Rounded Rectangle 28">
              <a:extLst>
                <a:ext uri="{FF2B5EF4-FFF2-40B4-BE49-F238E27FC236}">
                  <a16:creationId xmlns:a16="http://schemas.microsoft.com/office/drawing/2014/main" id="{9F10ECEE-F967-5E20-CC8F-0495C88A2C8A}"/>
                </a:ext>
              </a:extLst>
            </p:cNvPr>
            <p:cNvSpPr/>
            <p:nvPr/>
          </p:nvSpPr>
          <p:spPr>
            <a:xfrm>
              <a:off x="1752780" y="1280252"/>
              <a:ext cx="5101681" cy="88376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pic>
          <p:nvPicPr>
            <p:cNvPr id="30" name="Picture 2" descr="EU GDPR comes into force">
              <a:extLst>
                <a:ext uri="{FF2B5EF4-FFF2-40B4-BE49-F238E27FC236}">
                  <a16:creationId xmlns:a16="http://schemas.microsoft.com/office/drawing/2014/main" id="{CF8BF74B-9BEC-2BB1-5680-ED65F46D46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1307" y="1367179"/>
              <a:ext cx="1128268" cy="684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he 7 Point CCPA Compliance Checklist for Marketers for 2020 | MarTech  Advisor">
              <a:extLst>
                <a:ext uri="{FF2B5EF4-FFF2-40B4-BE49-F238E27FC236}">
                  <a16:creationId xmlns:a16="http://schemas.microsoft.com/office/drawing/2014/main" id="{FABD8A83-7272-21F9-482D-77B29CC2DC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7405" y="1367179"/>
              <a:ext cx="1128268" cy="6844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What Is PIPEDA &amp; How to Comply | Termly">
              <a:extLst>
                <a:ext uri="{FF2B5EF4-FFF2-40B4-BE49-F238E27FC236}">
                  <a16:creationId xmlns:a16="http://schemas.microsoft.com/office/drawing/2014/main" id="{E573203D-877E-C270-0FDD-87E1A80040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3503" y="1367179"/>
              <a:ext cx="1128269" cy="6846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LGPD Compliance Solution - Mandatly Inc.">
              <a:extLst>
                <a:ext uri="{FF2B5EF4-FFF2-40B4-BE49-F238E27FC236}">
                  <a16:creationId xmlns:a16="http://schemas.microsoft.com/office/drawing/2014/main" id="{02B7238C-7D5E-D6F3-9F25-0E42C2BCAB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9601" y="1367179"/>
              <a:ext cx="1128268" cy="68466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9495867-34DD-7D0A-ED94-4D87C46092BB}"/>
                </a:ext>
              </a:extLst>
            </p:cNvPr>
            <p:cNvSpPr txBox="1"/>
            <p:nvPr/>
          </p:nvSpPr>
          <p:spPr>
            <a:xfrm>
              <a:off x="6681123" y="1552856"/>
              <a:ext cx="3040391" cy="338554"/>
            </a:xfrm>
            <a:prstGeom prst="rect">
              <a:avLst/>
            </a:prstGeom>
            <a:noFill/>
          </p:spPr>
          <p:txBody>
            <a:bodyPr wrap="squar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Regulation</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Entities</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pic>
        <p:nvPicPr>
          <p:cNvPr id="35" name="Picture 34" descr="A logo with a scale and text&#10;&#10;Description automatically generated">
            <a:extLst>
              <a:ext uri="{FF2B5EF4-FFF2-40B4-BE49-F238E27FC236}">
                <a16:creationId xmlns:a16="http://schemas.microsoft.com/office/drawing/2014/main" id="{54E260B8-CD89-C95B-325D-AA50D6C991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11121" y="2365264"/>
            <a:ext cx="745432" cy="745432"/>
          </a:xfrm>
          <a:prstGeom prst="rect">
            <a:avLst/>
          </a:prstGeom>
        </p:spPr>
      </p:pic>
      <p:pic>
        <p:nvPicPr>
          <p:cNvPr id="36" name="Picture 35" descr="A red white and blue shield with a star and a blue star&#10;&#10;Description automatically generated">
            <a:extLst>
              <a:ext uri="{FF2B5EF4-FFF2-40B4-BE49-F238E27FC236}">
                <a16:creationId xmlns:a16="http://schemas.microsoft.com/office/drawing/2014/main" id="{3A7F30DA-59BA-4A52-0A7D-68D34978EE5E}"/>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3158105" y="5347484"/>
            <a:ext cx="639520" cy="619378"/>
          </a:xfrm>
          <a:prstGeom prst="rect">
            <a:avLst/>
          </a:prstGeom>
        </p:spPr>
      </p:pic>
      <p:pic>
        <p:nvPicPr>
          <p:cNvPr id="37" name="Picture 36" descr="A red white and blue shield with a star and a blue star&#10;&#10;Description automatically generated">
            <a:extLst>
              <a:ext uri="{FF2B5EF4-FFF2-40B4-BE49-F238E27FC236}">
                <a16:creationId xmlns:a16="http://schemas.microsoft.com/office/drawing/2014/main" id="{FE686DE9-083F-FDEC-F2AB-0D8F174A3367}"/>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6197984" y="4299315"/>
            <a:ext cx="639520" cy="619378"/>
          </a:xfrm>
          <a:prstGeom prst="rect">
            <a:avLst/>
          </a:prstGeom>
        </p:spPr>
      </p:pic>
      <p:pic>
        <p:nvPicPr>
          <p:cNvPr id="38" name="Picture 37" descr="A red white and blue shield with a star and a blue star&#10;&#10;Description automatically generated">
            <a:extLst>
              <a:ext uri="{FF2B5EF4-FFF2-40B4-BE49-F238E27FC236}">
                <a16:creationId xmlns:a16="http://schemas.microsoft.com/office/drawing/2014/main" id="{B1A7F9A2-771F-4B92-3805-1042F56D061F}"/>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6197984" y="6012032"/>
            <a:ext cx="639520" cy="619378"/>
          </a:xfrm>
          <a:prstGeom prst="rect">
            <a:avLst/>
          </a:prstGeom>
        </p:spPr>
      </p:pic>
      <p:grpSp>
        <p:nvGrpSpPr>
          <p:cNvPr id="50" name="Group 49">
            <a:extLst>
              <a:ext uri="{FF2B5EF4-FFF2-40B4-BE49-F238E27FC236}">
                <a16:creationId xmlns:a16="http://schemas.microsoft.com/office/drawing/2014/main" id="{9680BCA3-71F9-9BEA-5CC5-494F9B48EA77}"/>
              </a:ext>
            </a:extLst>
          </p:cNvPr>
          <p:cNvGrpSpPr/>
          <p:nvPr/>
        </p:nvGrpSpPr>
        <p:grpSpPr>
          <a:xfrm>
            <a:off x="4336116" y="2255879"/>
            <a:ext cx="1404552" cy="1151215"/>
            <a:chOff x="4605624" y="2255879"/>
            <a:chExt cx="1404552" cy="1151215"/>
          </a:xfrm>
        </p:grpSpPr>
        <p:sp>
          <p:nvSpPr>
            <p:cNvPr id="9" name="Right Arrow 8">
              <a:extLst>
                <a:ext uri="{FF2B5EF4-FFF2-40B4-BE49-F238E27FC236}">
                  <a16:creationId xmlns:a16="http://schemas.microsoft.com/office/drawing/2014/main" id="{02AD682C-FB03-6DF3-EDA1-7810957A6DF2}"/>
                </a:ext>
              </a:extLst>
            </p:cNvPr>
            <p:cNvSpPr/>
            <p:nvPr/>
          </p:nvSpPr>
          <p:spPr bwMode="auto">
            <a:xfrm rot="5400000">
              <a:off x="4698899" y="2350362"/>
              <a:ext cx="1151215" cy="962249"/>
            </a:xfrm>
            <a:prstGeom prst="rightArrow">
              <a:avLst>
                <a:gd name="adj1" fmla="val 50000"/>
                <a:gd name="adj2" fmla="val 25894"/>
              </a:avLst>
            </a:prstGeom>
            <a:solidFill>
              <a:srgbClr val="CCECFF"/>
            </a:solidFill>
            <a:ln w="9525" cap="flat" cmpd="sng" algn="ctr">
              <a:no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49" name="TextBox 48">
              <a:extLst>
                <a:ext uri="{FF2B5EF4-FFF2-40B4-BE49-F238E27FC236}">
                  <a16:creationId xmlns:a16="http://schemas.microsoft.com/office/drawing/2014/main" id="{93A47A1E-B2FE-0E52-F69D-B312A02FB254}"/>
                </a:ext>
              </a:extLst>
            </p:cNvPr>
            <p:cNvSpPr txBox="1"/>
            <p:nvPr/>
          </p:nvSpPr>
          <p:spPr>
            <a:xfrm>
              <a:off x="4605624" y="2502966"/>
              <a:ext cx="1404552" cy="523220"/>
            </a:xfrm>
            <a:prstGeom prst="rect">
              <a:avLst/>
            </a:prstGeom>
            <a:noFill/>
          </p:spPr>
          <p:txBody>
            <a:bodyPr wrap="none" rtlCol="0">
              <a:spAutoFit/>
            </a:bodyPr>
            <a:lstStyle/>
            <a:p>
              <a:pPr algn="ctr" defTabSz="914400" eaLnBrk="0" fontAlgn="base" hangingPunct="0">
                <a:spcBef>
                  <a:spcPct val="0"/>
                </a:spcBef>
                <a:spcAft>
                  <a:spcPct val="0"/>
                </a:spcAft>
              </a:pPr>
              <a:r>
                <a:rPr lang="en-US" altLang="zh-CN" sz="1400" b="1" dirty="0">
                  <a:latin typeface="Microsoft YaHei" panose="020B0503020204020204" pitchFamily="34" charset="-122"/>
                  <a:ea typeface="Microsoft YaHei" panose="020B0503020204020204" pitchFamily="34" charset="-122"/>
                </a:rPr>
                <a:t>Data</a:t>
              </a:r>
              <a:r>
                <a:rPr lang="zh-CN" altLang="en-US" sz="1400" b="1" dirty="0">
                  <a:latin typeface="Microsoft YaHei" panose="020B0503020204020204" pitchFamily="34" charset="-122"/>
                  <a:ea typeface="Microsoft YaHei" panose="020B0503020204020204" pitchFamily="34" charset="-122"/>
                </a:rPr>
                <a:t> </a:t>
              </a:r>
              <a:endParaRPr lang="en-US" altLang="zh-CN" sz="1400" b="1" dirty="0">
                <a:latin typeface="Microsoft YaHei" panose="020B0503020204020204" pitchFamily="34" charset="-122"/>
                <a:ea typeface="Microsoft YaHei" panose="020B0503020204020204" pitchFamily="34" charset="-122"/>
              </a:endParaRPr>
            </a:p>
            <a:p>
              <a:pPr algn="ctr" defTabSz="914400" eaLnBrk="0" fontAlgn="base" hangingPunct="0">
                <a:spcBef>
                  <a:spcPct val="0"/>
                </a:spcBef>
                <a:spcAft>
                  <a:spcPct val="0"/>
                </a:spcAft>
              </a:pPr>
              <a:r>
                <a:rPr lang="en-US" altLang="zh-CN" sz="1400" b="1" dirty="0">
                  <a:latin typeface="Microsoft YaHei" panose="020B0503020204020204" pitchFamily="34" charset="-122"/>
                  <a:ea typeface="Microsoft YaHei" panose="020B0503020204020204" pitchFamily="34" charset="-122"/>
                </a:rPr>
                <a:t>Consumption</a:t>
              </a:r>
              <a:endParaRPr lang="en-DE" sz="1400" b="1" dirty="0">
                <a:latin typeface="Microsoft YaHei" panose="020B0503020204020204" pitchFamily="34" charset="-122"/>
                <a:ea typeface="Microsoft YaHei" panose="020B0503020204020204" pitchFamily="34" charset="-122"/>
              </a:endParaRPr>
            </a:p>
          </p:txBody>
        </p:sp>
      </p:grpSp>
      <p:grpSp>
        <p:nvGrpSpPr>
          <p:cNvPr id="54" name="Group 53">
            <a:extLst>
              <a:ext uri="{FF2B5EF4-FFF2-40B4-BE49-F238E27FC236}">
                <a16:creationId xmlns:a16="http://schemas.microsoft.com/office/drawing/2014/main" id="{A12ECBA6-658B-5841-479E-82497B7E4EB1}"/>
              </a:ext>
            </a:extLst>
          </p:cNvPr>
          <p:cNvGrpSpPr/>
          <p:nvPr/>
        </p:nvGrpSpPr>
        <p:grpSpPr>
          <a:xfrm>
            <a:off x="7604598" y="3429086"/>
            <a:ext cx="3127573" cy="1328304"/>
            <a:chOff x="7989606" y="3429086"/>
            <a:chExt cx="3127573" cy="1328304"/>
          </a:xfrm>
        </p:grpSpPr>
        <p:sp>
          <p:nvSpPr>
            <p:cNvPr id="40" name="Rounded Rectangle 39">
              <a:extLst>
                <a:ext uri="{FF2B5EF4-FFF2-40B4-BE49-F238E27FC236}">
                  <a16:creationId xmlns:a16="http://schemas.microsoft.com/office/drawing/2014/main" id="{CA10BD40-1E6A-C236-7D9F-F3D0A6349A88}"/>
                </a:ext>
              </a:extLst>
            </p:cNvPr>
            <p:cNvSpPr/>
            <p:nvPr/>
          </p:nvSpPr>
          <p:spPr>
            <a:xfrm>
              <a:off x="7989606" y="3429086"/>
              <a:ext cx="3127573" cy="1008112"/>
            </a:xfrm>
            <a:prstGeom prst="roundRect">
              <a:avLst/>
            </a:prstGeom>
            <a:noFill/>
            <a:ln w="28575">
              <a:solidFill>
                <a:srgbClr val="33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pic>
          <p:nvPicPr>
            <p:cNvPr id="42" name="Picture 8" descr="Database Icon. Simple Flat Logo Of Database 04 Vector Royalty Free SVG,  Cliparts, Vectors, And Stock Illustration. Image 114656557.">
              <a:extLst>
                <a:ext uri="{FF2B5EF4-FFF2-40B4-BE49-F238E27FC236}">
                  <a16:creationId xmlns:a16="http://schemas.microsoft.com/office/drawing/2014/main" id="{56F314D5-79BB-2B01-C46A-E1ADFAACF1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39818" y="3486752"/>
              <a:ext cx="866486" cy="86648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29F7C9F-FDD3-43CA-5254-9D894EB5C037}"/>
                </a:ext>
              </a:extLst>
            </p:cNvPr>
            <p:cNvSpPr txBox="1"/>
            <p:nvPr/>
          </p:nvSpPr>
          <p:spPr>
            <a:xfrm>
              <a:off x="8294745" y="4449613"/>
              <a:ext cx="2517292" cy="307777"/>
            </a:xfrm>
            <a:prstGeom prst="rect">
              <a:avLst/>
            </a:prstGeom>
            <a:noFill/>
          </p:spPr>
          <p:txBody>
            <a:bodyPr wrap="none" rtlCol="0">
              <a:spAutoFit/>
            </a:bodyPr>
            <a:lstStyle/>
            <a:p>
              <a:r>
                <a:rPr lang="en-US" altLang="zh-CN" sz="1400" b="1" dirty="0">
                  <a:solidFill>
                    <a:srgbClr val="3333CC"/>
                  </a:solidFill>
                  <a:latin typeface="Microsoft YaHei" panose="020B0503020204020204" pitchFamily="34" charset="-122"/>
                  <a:ea typeface="Microsoft YaHei" panose="020B0503020204020204" pitchFamily="34" charset="-122"/>
                </a:rPr>
                <a:t>Data</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Statistic</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Information</a:t>
              </a:r>
              <a:endParaRPr lang="en-DE" sz="1400" b="1" dirty="0">
                <a:solidFill>
                  <a:srgbClr val="3333CC"/>
                </a:solidFill>
                <a:latin typeface="Microsoft YaHei" panose="020B0503020204020204" pitchFamily="34" charset="-122"/>
                <a:ea typeface="Microsoft YaHei" panose="020B0503020204020204" pitchFamily="34" charset="-122"/>
              </a:endParaRPr>
            </a:p>
          </p:txBody>
        </p:sp>
        <p:pic>
          <p:nvPicPr>
            <p:cNvPr id="51" name="Picture 14" descr="Data analysis - Free seo and web icons">
              <a:extLst>
                <a:ext uri="{FF2B5EF4-FFF2-40B4-BE49-F238E27FC236}">
                  <a16:creationId xmlns:a16="http://schemas.microsoft.com/office/drawing/2014/main" id="{2B56C0D9-01BC-7521-C682-58DEA958778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28516" y="3573230"/>
              <a:ext cx="794089" cy="79408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Data analysis Icon - Download in Colored Outline Style">
              <a:extLst>
                <a:ext uri="{FF2B5EF4-FFF2-40B4-BE49-F238E27FC236}">
                  <a16:creationId xmlns:a16="http://schemas.microsoft.com/office/drawing/2014/main" id="{77AF8441-D14E-A4C8-B8C2-D63C598196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35500" y="3486752"/>
              <a:ext cx="846555" cy="8465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8ED650FB-3A8A-771A-87E3-89A637D2C581}"/>
              </a:ext>
            </a:extLst>
          </p:cNvPr>
          <p:cNvGrpSpPr/>
          <p:nvPr/>
        </p:nvGrpSpPr>
        <p:grpSpPr>
          <a:xfrm>
            <a:off x="7604597" y="5207289"/>
            <a:ext cx="3127573" cy="1317267"/>
            <a:chOff x="7989605" y="5188039"/>
            <a:chExt cx="3127573" cy="1317267"/>
          </a:xfrm>
        </p:grpSpPr>
        <p:sp>
          <p:nvSpPr>
            <p:cNvPr id="45" name="Rounded Rectangle 44">
              <a:extLst>
                <a:ext uri="{FF2B5EF4-FFF2-40B4-BE49-F238E27FC236}">
                  <a16:creationId xmlns:a16="http://schemas.microsoft.com/office/drawing/2014/main" id="{84CAC516-38ED-AE34-5053-646EB1A3DED8}"/>
                </a:ext>
              </a:extLst>
            </p:cNvPr>
            <p:cNvSpPr/>
            <p:nvPr/>
          </p:nvSpPr>
          <p:spPr>
            <a:xfrm>
              <a:off x="7989605" y="5188039"/>
              <a:ext cx="3127573" cy="1008112"/>
            </a:xfrm>
            <a:prstGeom prst="roundRect">
              <a:avLst/>
            </a:prstGeom>
            <a:noFill/>
            <a:ln w="28575">
              <a:solidFill>
                <a:srgbClr val="33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46" name="Picture 2">
              <a:extLst>
                <a:ext uri="{FF2B5EF4-FFF2-40B4-BE49-F238E27FC236}">
                  <a16:creationId xmlns:a16="http://schemas.microsoft.com/office/drawing/2014/main" id="{5BD61B39-C067-5D94-F401-0AB7094C500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96529" y="5337173"/>
              <a:ext cx="754916" cy="7549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Stanford Alpaca | Discover AI use cases">
              <a:extLst>
                <a:ext uri="{FF2B5EF4-FFF2-40B4-BE49-F238E27FC236}">
                  <a16:creationId xmlns:a16="http://schemas.microsoft.com/office/drawing/2014/main" id="{8E28E292-FE5D-689C-4D2B-7905737AED6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70019" y="5249429"/>
              <a:ext cx="867625" cy="88533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B333CDB5-376E-1E19-270C-316B55ED5C4D}"/>
                </a:ext>
              </a:extLst>
            </p:cNvPr>
            <p:cNvSpPr txBox="1"/>
            <p:nvPr/>
          </p:nvSpPr>
          <p:spPr>
            <a:xfrm>
              <a:off x="8267619" y="6197529"/>
              <a:ext cx="2515882" cy="307777"/>
            </a:xfrm>
            <a:prstGeom prst="rect">
              <a:avLst/>
            </a:prstGeom>
            <a:noFill/>
          </p:spPr>
          <p:txBody>
            <a:bodyPr wrap="none" rtlCol="0">
              <a:spAutoFit/>
            </a:bodyPr>
            <a:lstStyle/>
            <a:p>
              <a:r>
                <a:rPr lang="en-US" altLang="zh-CN" sz="1400" b="1" dirty="0">
                  <a:solidFill>
                    <a:srgbClr val="3333CC"/>
                  </a:solidFill>
                  <a:latin typeface="Microsoft YaHei" panose="020B0503020204020204" pitchFamily="34" charset="-122"/>
                  <a:ea typeface="Microsoft YaHei" panose="020B0503020204020204" pitchFamily="34" charset="-122"/>
                </a:rPr>
                <a:t>Machine</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Learning</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Models</a:t>
              </a:r>
              <a:endParaRPr lang="en-DE" sz="1400" b="1" dirty="0">
                <a:solidFill>
                  <a:srgbClr val="3333CC"/>
                </a:solidFill>
                <a:latin typeface="Microsoft YaHei" panose="020B0503020204020204" pitchFamily="34" charset="-122"/>
                <a:ea typeface="Microsoft YaHei" panose="020B0503020204020204" pitchFamily="34" charset="-122"/>
              </a:endParaRPr>
            </a:p>
          </p:txBody>
        </p:sp>
        <p:pic>
          <p:nvPicPr>
            <p:cNvPr id="53" name="Picture 12" descr="通义千问- 维基百科，自由的百科全书">
              <a:extLst>
                <a:ext uri="{FF2B5EF4-FFF2-40B4-BE49-F238E27FC236}">
                  <a16:creationId xmlns:a16="http://schemas.microsoft.com/office/drawing/2014/main" id="{E9C7AB38-FD6B-1424-0C19-91B1EE245E8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41311" y="5304958"/>
              <a:ext cx="841262" cy="79665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B189BAA9-3591-2F37-BDC9-41008458CC88}"/>
              </a:ext>
            </a:extLst>
          </p:cNvPr>
          <p:cNvSpPr/>
          <p:nvPr/>
        </p:nvSpPr>
        <p:spPr bwMode="auto">
          <a:xfrm>
            <a:off x="1396760" y="1169861"/>
            <a:ext cx="9508663" cy="2229066"/>
          </a:xfrm>
          <a:prstGeom prst="rect">
            <a:avLst/>
          </a:prstGeom>
          <a:solidFill>
            <a:schemeClr val="bg1">
              <a:lumMod val="95000"/>
              <a:alpha val="90155"/>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4" name="Rectangle 3">
            <a:extLst>
              <a:ext uri="{FF2B5EF4-FFF2-40B4-BE49-F238E27FC236}">
                <a16:creationId xmlns:a16="http://schemas.microsoft.com/office/drawing/2014/main" id="{480A8F58-3546-74CA-930C-0509878B41B7}"/>
              </a:ext>
            </a:extLst>
          </p:cNvPr>
          <p:cNvSpPr/>
          <p:nvPr/>
        </p:nvSpPr>
        <p:spPr bwMode="auto">
          <a:xfrm>
            <a:off x="5725587" y="4965305"/>
            <a:ext cx="5179836" cy="1751594"/>
          </a:xfrm>
          <a:prstGeom prst="rect">
            <a:avLst/>
          </a:prstGeom>
          <a:solidFill>
            <a:schemeClr val="bg1">
              <a:lumMod val="95000"/>
              <a:alpha val="90155"/>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6" name="Rectangle 5">
            <a:extLst>
              <a:ext uri="{FF2B5EF4-FFF2-40B4-BE49-F238E27FC236}">
                <a16:creationId xmlns:a16="http://schemas.microsoft.com/office/drawing/2014/main" id="{66A31C59-23C8-7740-686E-E69DB21D0062}"/>
              </a:ext>
            </a:extLst>
          </p:cNvPr>
          <p:cNvSpPr/>
          <p:nvPr/>
        </p:nvSpPr>
        <p:spPr bwMode="auto">
          <a:xfrm>
            <a:off x="1391311" y="3389678"/>
            <a:ext cx="2910063" cy="3327221"/>
          </a:xfrm>
          <a:prstGeom prst="rect">
            <a:avLst/>
          </a:prstGeom>
          <a:solidFill>
            <a:schemeClr val="bg1">
              <a:lumMod val="95000"/>
              <a:alpha val="90155"/>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41" name="Title 4">
            <a:extLst>
              <a:ext uri="{FF2B5EF4-FFF2-40B4-BE49-F238E27FC236}">
                <a16:creationId xmlns:a16="http://schemas.microsoft.com/office/drawing/2014/main" id="{DAE85D6B-3C63-DF71-DE6A-ADB5B60FBF57}"/>
              </a:ext>
            </a:extLst>
          </p:cNvPr>
          <p:cNvSpPr>
            <a:spLocks noGrp="1"/>
          </p:cNvSpPr>
          <p:nvPr>
            <p:ph type="title"/>
          </p:nvPr>
        </p:nvSpPr>
        <p:spPr>
          <a:xfrm>
            <a:off x="510142" y="195390"/>
            <a:ext cx="11261558" cy="833310"/>
          </a:xfrm>
        </p:spPr>
        <p:txBody>
          <a:bodyPr>
            <a:noAutofit/>
          </a:bodyPr>
          <a:lstStyle/>
          <a:p>
            <a:pPr algn="ctr"/>
            <a:r>
              <a:rPr lang="en-US" altLang="zh-CN" dirty="0"/>
              <a:t>Data</a:t>
            </a:r>
            <a:r>
              <a:rPr lang="zh-CN" altLang="en-US" dirty="0"/>
              <a:t> </a:t>
            </a:r>
            <a:r>
              <a:rPr lang="en-US" altLang="zh-CN" dirty="0"/>
              <a:t>Publication:</a:t>
            </a:r>
            <a:r>
              <a:rPr lang="zh-CN" altLang="en-US" dirty="0"/>
              <a:t> </a:t>
            </a:r>
            <a:r>
              <a:rPr lang="en-US" altLang="zh-CN" dirty="0"/>
              <a:t>Centralized</a:t>
            </a:r>
            <a:r>
              <a:rPr lang="zh-CN" altLang="en-US" dirty="0"/>
              <a:t> </a:t>
            </a:r>
            <a:r>
              <a:rPr lang="en-US" altLang="zh-CN" dirty="0"/>
              <a:t>Differential</a:t>
            </a:r>
            <a:r>
              <a:rPr lang="zh-CN" altLang="en-US" dirty="0"/>
              <a:t> </a:t>
            </a:r>
            <a:r>
              <a:rPr lang="en-US" altLang="zh-CN" dirty="0"/>
              <a:t>Privacy</a:t>
            </a:r>
            <a:endParaRPr lang="en-DE" dirty="0"/>
          </a:p>
        </p:txBody>
      </p:sp>
    </p:spTree>
    <p:extLst>
      <p:ext uri="{BB962C8B-B14F-4D97-AF65-F5344CB8AC3E}">
        <p14:creationId xmlns:p14="http://schemas.microsoft.com/office/powerpoint/2010/main" val="397425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10102235" y="6036848"/>
            <a:ext cx="418781" cy="422031"/>
          </a:xfrm>
        </p:spPr>
        <p:txBody>
          <a:bodyPr/>
          <a:lstStyle/>
          <a:p>
            <a:pPr>
              <a:defRPr/>
            </a:pPr>
            <a:fld id="{3D8447AC-0296-4746-9C8E-52BF45A4FCA4}" type="slidenum">
              <a:rPr lang="zh-CN" altLang="en-US"/>
              <a:pPr>
                <a:defRPr/>
              </a:pPr>
              <a:t>60</a:t>
            </a:fld>
            <a:endParaRPr lang="en-US" altLang="zh-CN"/>
          </a:p>
        </p:txBody>
      </p:sp>
      <mc:AlternateContent xmlns:mc="http://schemas.openxmlformats.org/markup-compatibility/2006" xmlns:a14="http://schemas.microsoft.com/office/drawing/2010/main">
        <mc:Choice Requires="a14">
          <p:sp>
            <p:nvSpPr>
              <p:cNvPr id="20" name="内容占位符 2">
                <a:extLst>
                  <a:ext uri="{FF2B5EF4-FFF2-40B4-BE49-F238E27FC236}">
                    <a16:creationId xmlns:a16="http://schemas.microsoft.com/office/drawing/2014/main" id="{BA5778E5-343A-4162-978C-7997FF107732}"/>
                  </a:ext>
                </a:extLst>
              </p:cNvPr>
              <p:cNvSpPr>
                <a:spLocks noGrp="1"/>
              </p:cNvSpPr>
              <p:nvPr>
                <p:ph idx="1"/>
              </p:nvPr>
            </p:nvSpPr>
            <p:spPr>
              <a:xfrm>
                <a:off x="824088" y="1050516"/>
                <a:ext cx="8363272" cy="3384376"/>
              </a:xfrm>
            </p:spPr>
            <p:txBody>
              <a:bodyPr>
                <a:noAutofit/>
              </a:bodyPr>
              <a:lstStyle/>
              <a:p>
                <a:pPr>
                  <a:lnSpc>
                    <a:spcPct val="150000"/>
                  </a:lnSpc>
                  <a:spcAft>
                    <a:spcPts val="277"/>
                  </a:spcAft>
                  <a:buClr>
                    <a:srgbClr val="002060"/>
                  </a:buClr>
                  <a:buSzPct val="100000"/>
                  <a:buFont typeface="Wingdings" charset="2"/>
                  <a:buChar char="u"/>
                </a:pPr>
                <a:r>
                  <a:rPr kumimoji="1" lang="en-US" altLang="zh-CN" sz="2400" dirty="0">
                    <a:solidFill>
                      <a:srgbClr val="002060"/>
                    </a:solidFill>
                    <a:latin typeface="Comic Sans MS" charset="0"/>
                    <a:ea typeface="Comic Sans MS" charset="0"/>
                    <a:cs typeface="Comic Sans MS" charset="0"/>
                  </a:rPr>
                  <a:t>Consistency</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step</a:t>
                </a:r>
              </a:p>
              <a:p>
                <a:pPr lvl="1">
                  <a:lnSpc>
                    <a:spcPct val="150000"/>
                  </a:lnSpc>
                  <a:spcAft>
                    <a:spcPts val="277"/>
                  </a:spcAft>
                  <a:buClr>
                    <a:srgbClr val="002060"/>
                  </a:buClr>
                  <a:buSzPct val="100000"/>
                  <a:buFont typeface="Wingdings" charset="2"/>
                  <a:buChar char="Ø"/>
                </a:pPr>
                <a:r>
                  <a:rPr kumimoji="1" lang="en-US" altLang="zh-CN" sz="2000" dirty="0">
                    <a:solidFill>
                      <a:srgbClr val="002060"/>
                    </a:solidFill>
                    <a:latin typeface="Comic Sans MS" charset="0"/>
                    <a:ea typeface="Comic Sans MS" charset="0"/>
                    <a:cs typeface="Comic Sans MS" charset="0"/>
                  </a:rPr>
                  <a:t>Compute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optimal</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estimation</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of</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common</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attributes</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by</a:t>
                </a:r>
              </a:p>
              <a:p>
                <a:pPr lvl="2">
                  <a:spcAft>
                    <a:spcPts val="277"/>
                  </a:spcAft>
                  <a:buClr>
                    <a:srgbClr val="002060"/>
                  </a:buClr>
                  <a:buSzPct val="100000"/>
                  <a:buFont typeface="Arial" charset="0"/>
                  <a:buChar char="•"/>
                </a:pPr>
                <a14:m>
                  <m:oMath xmlns:m="http://schemas.openxmlformats.org/officeDocument/2006/math">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𝑇</m:t>
                        </m:r>
                      </m:e>
                      <m:sub>
                        <m:r>
                          <a:rPr kumimoji="1" lang="en-US" altLang="zh-CN" sz="1800" i="1">
                            <a:solidFill>
                              <a:srgbClr val="002060"/>
                            </a:solidFill>
                            <a:latin typeface="Cambria Math" charset="0"/>
                            <a:ea typeface="Comic Sans MS" charset="0"/>
                            <a:cs typeface="Comic Sans MS" charset="0"/>
                          </a:rPr>
                          <m:t>𝐴</m:t>
                        </m:r>
                      </m:sub>
                    </m:sSub>
                    <m:d>
                      <m:dPr>
                        <m:ctrlPr>
                          <a:rPr kumimoji="1" lang="en-US" altLang="zh-CN" sz="1800" i="1">
                            <a:solidFill>
                              <a:srgbClr val="002060"/>
                            </a:solidFill>
                            <a:latin typeface="Cambria Math" panose="02040503050406030204" pitchFamily="18" charset="0"/>
                            <a:ea typeface="Comic Sans MS" charset="0"/>
                            <a:cs typeface="Comic Sans MS" charset="0"/>
                          </a:rPr>
                        </m:ctrlPr>
                      </m:dPr>
                      <m:e>
                        <m:r>
                          <a:rPr kumimoji="1" lang="en-US" altLang="zh-CN" sz="1800" i="1">
                            <a:solidFill>
                              <a:srgbClr val="002060"/>
                            </a:solidFill>
                            <a:latin typeface="Cambria Math" charset="0"/>
                            <a:ea typeface="Comic Sans MS" charset="0"/>
                            <a:cs typeface="Comic Sans MS" charset="0"/>
                          </a:rPr>
                          <m:t>𝑣</m:t>
                        </m:r>
                      </m:e>
                    </m:d>
                    <m:r>
                      <a:rPr kumimoji="1" lang="en-US" altLang="zh-CN" sz="1800" i="1">
                        <a:solidFill>
                          <a:srgbClr val="002060"/>
                        </a:solidFill>
                        <a:latin typeface="Cambria Math" charset="0"/>
                        <a:ea typeface="Comic Sans MS" charset="0"/>
                        <a:cs typeface="Comic Sans MS" charset="0"/>
                      </a:rPr>
                      <m:t>=</m:t>
                    </m:r>
                    <m:f>
                      <m:fPr>
                        <m:ctrlPr>
                          <a:rPr kumimoji="1" lang="mr-IN" altLang="zh-CN" sz="1800" i="1">
                            <a:solidFill>
                              <a:srgbClr val="002060"/>
                            </a:solidFill>
                            <a:latin typeface="Cambria Math" panose="02040503050406030204" pitchFamily="18" charset="0"/>
                            <a:ea typeface="Comic Sans MS" charset="0"/>
                            <a:cs typeface="Comic Sans MS" charset="0"/>
                          </a:rPr>
                        </m:ctrlPr>
                      </m:fPr>
                      <m:num>
                        <m:nary>
                          <m:naryPr>
                            <m:chr m:val="∑"/>
                            <m:supHide m:val="on"/>
                            <m:ctrlPr>
                              <a:rPr kumimoji="1" lang="mr-IN" altLang="zh-CN" sz="1800" i="1">
                                <a:solidFill>
                                  <a:srgbClr val="002060"/>
                                </a:solidFill>
                                <a:latin typeface="Cambria Math" panose="02040503050406030204" pitchFamily="18" charset="0"/>
                                <a:ea typeface="Comic Sans MS" charset="0"/>
                                <a:cs typeface="Comic Sans MS" charset="0"/>
                              </a:rPr>
                            </m:ctrlPr>
                          </m:naryPr>
                          <m:sub>
                            <m:r>
                              <m:rPr>
                                <m:brk m:alnAt="7"/>
                              </m:rPr>
                              <a:rPr kumimoji="1" lang="en-US" altLang="zh-CN" sz="1800" i="1">
                                <a:solidFill>
                                  <a:srgbClr val="002060"/>
                                </a:solidFill>
                                <a:latin typeface="Cambria Math" charset="0"/>
                                <a:ea typeface="Comic Sans MS" charset="0"/>
                                <a:cs typeface="Comic Sans MS" charset="0"/>
                              </a:rPr>
                              <m:t>𝑖</m:t>
                            </m:r>
                          </m:sub>
                          <m:sup/>
                          <m:e>
                            <m:f>
                              <m:fPr>
                                <m:ctrlPr>
                                  <a:rPr kumimoji="1" lang="mr-IN" altLang="zh-CN" sz="1800" i="1">
                                    <a:solidFill>
                                      <a:srgbClr val="002060"/>
                                    </a:solidFill>
                                    <a:latin typeface="Cambria Math" panose="02040503050406030204" pitchFamily="18" charset="0"/>
                                    <a:ea typeface="Comic Sans MS" charset="0"/>
                                    <a:cs typeface="Comic Sans MS" charset="0"/>
                                  </a:rPr>
                                </m:ctrlPr>
                              </m:fPr>
                              <m:num>
                                <m:r>
                                  <a:rPr kumimoji="1" lang="en-US" altLang="zh-CN" sz="1800" i="1">
                                    <a:solidFill>
                                      <a:srgbClr val="002060"/>
                                    </a:solidFill>
                                    <a:latin typeface="Cambria Math" charset="0"/>
                                    <a:ea typeface="Comic Sans MS" charset="0"/>
                                    <a:cs typeface="Comic Sans MS" charset="0"/>
                                  </a:rPr>
                                  <m:t>1</m:t>
                                </m:r>
                              </m:num>
                              <m:den>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𝐶</m:t>
                                    </m:r>
                                  </m:e>
                                  <m:sub>
                                    <m:r>
                                      <a:rPr kumimoji="1" lang="en-US" altLang="zh-CN" sz="1800" i="1">
                                        <a:solidFill>
                                          <a:srgbClr val="002060"/>
                                        </a:solidFill>
                                        <a:latin typeface="Cambria Math" charset="0"/>
                                        <a:ea typeface="Comic Sans MS" charset="0"/>
                                        <a:cs typeface="Comic Sans MS" charset="0"/>
                                      </a:rPr>
                                      <m:t>𝑖</m:t>
                                    </m:r>
                                  </m:sub>
                                </m:sSub>
                              </m:den>
                            </m:f>
                            <m:r>
                              <a:rPr kumimoji="1" lang="mr-IN" altLang="zh-CN" sz="1800" i="1">
                                <a:solidFill>
                                  <a:srgbClr val="002060"/>
                                </a:solidFill>
                                <a:latin typeface="Cambria Math" charset="0"/>
                                <a:ea typeface="Cambria Math" charset="0"/>
                                <a:cs typeface="Cambria Math" charset="0"/>
                              </a:rPr>
                              <m:t>∙</m:t>
                            </m:r>
                            <m:sSub>
                              <m:sSubPr>
                                <m:ctrlPr>
                                  <a:rPr kumimoji="1" lang="en-US" altLang="zh-CN" sz="1800" i="1">
                                    <a:solidFill>
                                      <a:srgbClr val="002060"/>
                                    </a:solidFill>
                                    <a:latin typeface="Cambria Math" panose="02040503050406030204" pitchFamily="18" charset="0"/>
                                    <a:ea typeface="Cambria Math" charset="0"/>
                                    <a:cs typeface="Cambria Math" charset="0"/>
                                  </a:rPr>
                                </m:ctrlPr>
                              </m:sSubPr>
                              <m:e>
                                <m:r>
                                  <a:rPr kumimoji="1" lang="en-US" altLang="zh-CN" sz="1800" i="1">
                                    <a:solidFill>
                                      <a:srgbClr val="002060"/>
                                    </a:solidFill>
                                    <a:latin typeface="Cambria Math" charset="0"/>
                                    <a:ea typeface="Cambria Math" charset="0"/>
                                    <a:cs typeface="Cambria Math" charset="0"/>
                                  </a:rPr>
                                  <m:t>𝑇</m:t>
                                </m:r>
                              </m:e>
                              <m:sub>
                                <m:sSub>
                                  <m:sSubPr>
                                    <m:ctrlPr>
                                      <a:rPr kumimoji="1" lang="en-US" altLang="zh-CN" sz="1800" i="1">
                                        <a:solidFill>
                                          <a:srgbClr val="002060"/>
                                        </a:solidFill>
                                        <a:latin typeface="Cambria Math" panose="02040503050406030204" pitchFamily="18" charset="0"/>
                                        <a:ea typeface="Cambria Math" charset="0"/>
                                        <a:cs typeface="Cambria Math" charset="0"/>
                                      </a:rPr>
                                    </m:ctrlPr>
                                  </m:sSubPr>
                                  <m:e>
                                    <m:r>
                                      <a:rPr kumimoji="1" lang="en-US" altLang="zh-CN" sz="1800" i="1">
                                        <a:solidFill>
                                          <a:srgbClr val="002060"/>
                                        </a:solidFill>
                                        <a:latin typeface="Cambria Math" charset="0"/>
                                        <a:ea typeface="Cambria Math" charset="0"/>
                                        <a:cs typeface="Cambria Math" charset="0"/>
                                      </a:rPr>
                                      <m:t>𝐴</m:t>
                                    </m:r>
                                  </m:e>
                                  <m:sub>
                                    <m:r>
                                      <a:rPr kumimoji="1" lang="en-US" altLang="zh-CN" sz="1800" i="1">
                                        <a:solidFill>
                                          <a:srgbClr val="002060"/>
                                        </a:solidFill>
                                        <a:latin typeface="Cambria Math" charset="0"/>
                                        <a:ea typeface="Cambria Math" charset="0"/>
                                        <a:cs typeface="Cambria Math" charset="0"/>
                                      </a:rPr>
                                      <m:t>𝑖</m:t>
                                    </m:r>
                                  </m:sub>
                                </m:sSub>
                                <m:r>
                                  <a:rPr kumimoji="1" lang="en-US" altLang="zh-CN" sz="1800" i="1">
                                    <a:solidFill>
                                      <a:srgbClr val="002060"/>
                                    </a:solidFill>
                                    <a:latin typeface="Cambria Math" charset="0"/>
                                    <a:ea typeface="Cambria Math" charset="0"/>
                                    <a:cs typeface="Cambria Math" charset="0"/>
                                  </a:rPr>
                                  <m:t>(</m:t>
                                </m:r>
                                <m:r>
                                  <a:rPr kumimoji="1" lang="en-US" altLang="zh-CN" sz="1800" i="1">
                                    <a:solidFill>
                                      <a:srgbClr val="002060"/>
                                    </a:solidFill>
                                    <a:latin typeface="Cambria Math" charset="0"/>
                                    <a:ea typeface="Cambria Math" charset="0"/>
                                    <a:cs typeface="Cambria Math" charset="0"/>
                                  </a:rPr>
                                  <m:t>𝑣</m:t>
                                </m:r>
                                <m:r>
                                  <a:rPr kumimoji="1" lang="en-US" altLang="zh-CN" sz="1800" i="1">
                                    <a:solidFill>
                                      <a:srgbClr val="002060"/>
                                    </a:solidFill>
                                    <a:latin typeface="Cambria Math" charset="0"/>
                                    <a:ea typeface="Cambria Math" charset="0"/>
                                    <a:cs typeface="Cambria Math" charset="0"/>
                                  </a:rPr>
                                  <m:t>)</m:t>
                                </m:r>
                              </m:sub>
                            </m:sSub>
                          </m:e>
                        </m:nary>
                      </m:num>
                      <m:den>
                        <m:nary>
                          <m:naryPr>
                            <m:chr m:val="∑"/>
                            <m:supHide m:val="on"/>
                            <m:ctrlPr>
                              <a:rPr kumimoji="1" lang="mr-IN" altLang="zh-CN" sz="1800" i="1">
                                <a:solidFill>
                                  <a:srgbClr val="002060"/>
                                </a:solidFill>
                                <a:latin typeface="Cambria Math" panose="02040503050406030204" pitchFamily="18" charset="0"/>
                                <a:ea typeface="Comic Sans MS" charset="0"/>
                                <a:cs typeface="Comic Sans MS" charset="0"/>
                              </a:rPr>
                            </m:ctrlPr>
                          </m:naryPr>
                          <m:sub>
                            <m:r>
                              <m:rPr>
                                <m:brk m:alnAt="7"/>
                              </m:rPr>
                              <a:rPr kumimoji="1" lang="en-US" altLang="zh-CN" sz="1800" i="1">
                                <a:solidFill>
                                  <a:srgbClr val="002060"/>
                                </a:solidFill>
                                <a:latin typeface="Cambria Math" charset="0"/>
                                <a:ea typeface="Comic Sans MS" charset="0"/>
                                <a:cs typeface="Comic Sans MS" charset="0"/>
                              </a:rPr>
                              <m:t>𝑖</m:t>
                            </m:r>
                          </m:sub>
                          <m:sup/>
                          <m:e>
                            <m:f>
                              <m:fPr>
                                <m:ctrlPr>
                                  <a:rPr kumimoji="1" lang="mr-IN" altLang="zh-CN" sz="1800" i="1">
                                    <a:solidFill>
                                      <a:srgbClr val="002060"/>
                                    </a:solidFill>
                                    <a:latin typeface="Cambria Math" panose="02040503050406030204" pitchFamily="18" charset="0"/>
                                    <a:ea typeface="Comic Sans MS" charset="0"/>
                                    <a:cs typeface="Comic Sans MS" charset="0"/>
                                  </a:rPr>
                                </m:ctrlPr>
                              </m:fPr>
                              <m:num>
                                <m:r>
                                  <a:rPr kumimoji="1" lang="en-US" altLang="zh-CN" sz="1800" i="1">
                                    <a:solidFill>
                                      <a:srgbClr val="002060"/>
                                    </a:solidFill>
                                    <a:latin typeface="Cambria Math" charset="0"/>
                                    <a:ea typeface="Comic Sans MS" charset="0"/>
                                    <a:cs typeface="Comic Sans MS" charset="0"/>
                                  </a:rPr>
                                  <m:t>1</m:t>
                                </m:r>
                              </m:num>
                              <m:den>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𝐶</m:t>
                                    </m:r>
                                  </m:e>
                                  <m:sub>
                                    <m:r>
                                      <a:rPr kumimoji="1" lang="en-US" altLang="zh-CN" sz="1800" i="1">
                                        <a:solidFill>
                                          <a:srgbClr val="002060"/>
                                        </a:solidFill>
                                        <a:latin typeface="Cambria Math" charset="0"/>
                                        <a:ea typeface="Comic Sans MS" charset="0"/>
                                        <a:cs typeface="Comic Sans MS" charset="0"/>
                                      </a:rPr>
                                      <m:t>𝑖</m:t>
                                    </m:r>
                                  </m:sub>
                                </m:sSub>
                              </m:den>
                            </m:f>
                          </m:e>
                        </m:nary>
                      </m:den>
                    </m:f>
                  </m:oMath>
                </a14:m>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---&gt;</a:t>
                </a:r>
                <a:r>
                  <a:rPr kumimoji="1" lang="zh-CN" altLang="en-US" sz="1800" dirty="0">
                    <a:solidFill>
                      <a:srgbClr val="002060"/>
                    </a:solidFill>
                    <a:latin typeface="Comic Sans MS" charset="0"/>
                    <a:ea typeface="Comic Sans MS" charset="0"/>
                    <a:cs typeface="Comic Sans MS" charset="0"/>
                  </a:rPr>
                  <a:t>   </a:t>
                </a:r>
                <a14:m>
                  <m:oMath xmlns:m="http://schemas.openxmlformats.org/officeDocument/2006/math">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𝑎</m:t>
                        </m:r>
                      </m:e>
                      <m:sub>
                        <m:r>
                          <a:rPr kumimoji="1" lang="en-US" altLang="zh-CN" sz="1800" i="1">
                            <a:solidFill>
                              <a:srgbClr val="002060"/>
                            </a:solidFill>
                            <a:latin typeface="Cambria Math" charset="0"/>
                            <a:ea typeface="Comic Sans MS" charset="0"/>
                            <a:cs typeface="Comic Sans MS" charset="0"/>
                          </a:rPr>
                          <m:t>1</m:t>
                        </m:r>
                      </m:sub>
                    </m:sSub>
                    <m:d>
                      <m:dPr>
                        <m:ctrlPr>
                          <a:rPr kumimoji="1" lang="en-US" altLang="zh-CN" sz="1800" i="1">
                            <a:solidFill>
                              <a:srgbClr val="002060"/>
                            </a:solidFill>
                            <a:latin typeface="Cambria Math" panose="02040503050406030204" pitchFamily="18" charset="0"/>
                            <a:ea typeface="Comic Sans MS" charset="0"/>
                            <a:cs typeface="Comic Sans MS" charset="0"/>
                          </a:rPr>
                        </m:ctrlPr>
                      </m:dPr>
                      <m:e>
                        <m:r>
                          <a:rPr kumimoji="1" lang="en-US" altLang="zh-CN" sz="1800" i="1">
                            <a:solidFill>
                              <a:srgbClr val="002060"/>
                            </a:solidFill>
                            <a:latin typeface="Cambria Math" charset="0"/>
                            <a:ea typeface="Comic Sans MS" charset="0"/>
                            <a:cs typeface="Comic Sans MS" charset="0"/>
                          </a:rPr>
                          <m:t>0</m:t>
                        </m:r>
                      </m:e>
                    </m:d>
                    <m:r>
                      <a:rPr kumimoji="1" lang="en-US" altLang="zh-CN" sz="1800" i="1">
                        <a:solidFill>
                          <a:srgbClr val="002060"/>
                        </a:solidFill>
                        <a:latin typeface="Cambria Math" charset="0"/>
                        <a:ea typeface="Comic Sans MS" charset="0"/>
                        <a:cs typeface="Comic Sans MS" charset="0"/>
                      </a:rPr>
                      <m:t>=</m:t>
                    </m:r>
                    <m:f>
                      <m:fPr>
                        <m:ctrlPr>
                          <a:rPr kumimoji="1" lang="mr-IN" altLang="zh-CN" sz="1800" i="1">
                            <a:solidFill>
                              <a:srgbClr val="002060"/>
                            </a:solidFill>
                            <a:latin typeface="Cambria Math" panose="02040503050406030204" pitchFamily="18" charset="0"/>
                            <a:ea typeface="Comic Sans MS" charset="0"/>
                            <a:cs typeface="Comic Sans MS" charset="0"/>
                          </a:rPr>
                        </m:ctrlPr>
                      </m:fPr>
                      <m:num>
                        <m:r>
                          <a:rPr kumimoji="1" lang="en-US" altLang="zh-CN" sz="1800" i="1">
                            <a:solidFill>
                              <a:srgbClr val="002060"/>
                            </a:solidFill>
                            <a:latin typeface="Cambria Math" charset="0"/>
                            <a:ea typeface="Comic Sans MS" charset="0"/>
                            <a:cs typeface="Comic Sans MS" charset="0"/>
                          </a:rPr>
                          <m:t>0.6</m:t>
                        </m:r>
                        <m:r>
                          <a:rPr kumimoji="1" lang="en-US" altLang="zh-CN" sz="1800" i="1">
                            <a:solidFill>
                              <a:srgbClr val="002060"/>
                            </a:solidFill>
                            <a:latin typeface="Cambria Math" charset="0"/>
                            <a:ea typeface="Cambria Math" charset="0"/>
                            <a:cs typeface="Cambria Math" charset="0"/>
                          </a:rPr>
                          <m:t>×2+0.5×3</m:t>
                        </m:r>
                      </m:num>
                      <m:den>
                        <m:r>
                          <a:rPr kumimoji="1" lang="en-US" altLang="zh-CN" sz="1800" i="1">
                            <a:solidFill>
                              <a:srgbClr val="002060"/>
                            </a:solidFill>
                            <a:latin typeface="Cambria Math" charset="0"/>
                            <a:ea typeface="Comic Sans MS" charset="0"/>
                            <a:cs typeface="Comic Sans MS" charset="0"/>
                          </a:rPr>
                          <m:t>2+3</m:t>
                        </m:r>
                      </m:den>
                    </m:f>
                    <m:r>
                      <a:rPr kumimoji="1" lang="en-US" altLang="zh-CN" sz="1800" i="1">
                        <a:solidFill>
                          <a:srgbClr val="002060"/>
                        </a:solidFill>
                        <a:latin typeface="Cambria Math" charset="0"/>
                        <a:ea typeface="Comic Sans MS" charset="0"/>
                        <a:cs typeface="Comic Sans MS" charset="0"/>
                      </a:rPr>
                      <m:t>=0.54</m:t>
                    </m:r>
                  </m:oMath>
                </a14:m>
                <a:r>
                  <a:rPr kumimoji="1" lang="zh-CN" altLang="en-US" sz="1800" dirty="0">
                    <a:solidFill>
                      <a:srgbClr val="002060"/>
                    </a:solidFill>
                    <a:latin typeface="Comic Sans MS" charset="0"/>
                    <a:ea typeface="Comic Sans MS" charset="0"/>
                    <a:cs typeface="Comic Sans MS" charset="0"/>
                  </a:rPr>
                  <a:t>  </a:t>
                </a:r>
                <a14:m>
                  <m:oMath xmlns:m="http://schemas.openxmlformats.org/officeDocument/2006/math">
                    <m:sSub>
                      <m:sSubPr>
                        <m:ctrlPr>
                          <a:rPr kumimoji="1" lang="en-US" altLang="zh-CN" sz="1800" i="1" dirty="0">
                            <a:solidFill>
                              <a:srgbClr val="002060"/>
                            </a:solidFill>
                            <a:latin typeface="Cambria Math" panose="02040503050406030204" pitchFamily="18" charset="0"/>
                            <a:ea typeface="Comic Sans MS" charset="0"/>
                            <a:cs typeface="Comic Sans MS" charset="0"/>
                          </a:rPr>
                        </m:ctrlPr>
                      </m:sSubPr>
                      <m:e>
                        <m:r>
                          <a:rPr kumimoji="1" lang="en-US" altLang="zh-CN" sz="1800" i="1" dirty="0">
                            <a:solidFill>
                              <a:srgbClr val="002060"/>
                            </a:solidFill>
                            <a:latin typeface="Cambria Math" charset="0"/>
                            <a:ea typeface="Comic Sans MS" charset="0"/>
                            <a:cs typeface="Comic Sans MS" charset="0"/>
                          </a:rPr>
                          <m:t>𝑎</m:t>
                        </m:r>
                      </m:e>
                      <m:sub>
                        <m:r>
                          <a:rPr kumimoji="1" lang="en-US" altLang="zh-CN" sz="1800" i="1" dirty="0">
                            <a:solidFill>
                              <a:srgbClr val="002060"/>
                            </a:solidFill>
                            <a:latin typeface="Cambria Math" charset="0"/>
                            <a:ea typeface="Comic Sans MS" charset="0"/>
                            <a:cs typeface="Comic Sans MS" charset="0"/>
                          </a:rPr>
                          <m:t>2</m:t>
                        </m:r>
                      </m:sub>
                    </m:sSub>
                    <m:d>
                      <m:dPr>
                        <m:ctrlPr>
                          <a:rPr kumimoji="1" lang="en-US" altLang="zh-CN" sz="1800" i="1" dirty="0">
                            <a:solidFill>
                              <a:srgbClr val="002060"/>
                            </a:solidFill>
                            <a:latin typeface="Cambria Math" panose="02040503050406030204" pitchFamily="18" charset="0"/>
                            <a:ea typeface="Comic Sans MS" charset="0"/>
                            <a:cs typeface="Comic Sans MS" charset="0"/>
                          </a:rPr>
                        </m:ctrlPr>
                      </m:dPr>
                      <m:e>
                        <m:r>
                          <a:rPr kumimoji="1" lang="en-US" altLang="zh-CN" sz="1800" i="1" dirty="0">
                            <a:solidFill>
                              <a:srgbClr val="002060"/>
                            </a:solidFill>
                            <a:latin typeface="Cambria Math" charset="0"/>
                            <a:ea typeface="Comic Sans MS" charset="0"/>
                            <a:cs typeface="Comic Sans MS" charset="0"/>
                          </a:rPr>
                          <m:t>0</m:t>
                        </m:r>
                      </m:e>
                    </m:d>
                    <m:r>
                      <a:rPr kumimoji="1" lang="en-US" altLang="zh-CN" sz="1800" i="1" dirty="0">
                        <a:solidFill>
                          <a:srgbClr val="002060"/>
                        </a:solidFill>
                        <a:latin typeface="Cambria Math" charset="0"/>
                        <a:ea typeface="Comic Sans MS" charset="0"/>
                        <a:cs typeface="Comic Sans MS" charset="0"/>
                      </a:rPr>
                      <m:t>=0.46</m:t>
                    </m:r>
                  </m:oMath>
                </a14:m>
                <a:endParaRPr kumimoji="1" lang="en-US" altLang="zh-CN" sz="1800" dirty="0">
                  <a:solidFill>
                    <a:srgbClr val="002060"/>
                  </a:solidFill>
                  <a:latin typeface="Comic Sans MS" charset="0"/>
                  <a:ea typeface="Comic Sans MS" charset="0"/>
                  <a:cs typeface="Comic Sans MS" charset="0"/>
                </a:endParaRPr>
              </a:p>
              <a:p>
                <a:pPr lvl="1">
                  <a:lnSpc>
                    <a:spcPct val="150000"/>
                  </a:lnSpc>
                  <a:spcAft>
                    <a:spcPts val="277"/>
                  </a:spcAft>
                  <a:buClr>
                    <a:srgbClr val="002060"/>
                  </a:buClr>
                  <a:buSzPct val="100000"/>
                  <a:buFont typeface="Wingdings" charset="2"/>
                  <a:buChar char="Ø"/>
                </a:pPr>
                <a:r>
                  <a:rPr kumimoji="1" lang="en-US" altLang="zh-CN" sz="2000" dirty="0">
                    <a:solidFill>
                      <a:srgbClr val="002060"/>
                    </a:solidFill>
                    <a:latin typeface="Comic Sans MS" charset="0"/>
                    <a:ea typeface="Comic Sans MS" charset="0"/>
                    <a:cs typeface="Comic Sans MS" charset="0"/>
                  </a:rPr>
                  <a:t>Update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inconsistent</a:t>
                </a:r>
                <a:r>
                  <a:rPr kumimoji="1" lang="zh-CN" altLang="en-US" sz="2000" dirty="0">
                    <a:solidFill>
                      <a:srgbClr val="002060"/>
                    </a:solidFill>
                    <a:latin typeface="Comic Sans MS" charset="0"/>
                    <a:ea typeface="Comic Sans MS" charset="0"/>
                    <a:cs typeface="Comic Sans MS" charset="0"/>
                  </a:rPr>
                  <a:t> </a:t>
                </a:r>
                <a:r>
                  <a:rPr kumimoji="1" lang="en-US" altLang="zh-CN" sz="2000" dirty="0" err="1">
                    <a:solidFill>
                      <a:srgbClr val="002060"/>
                    </a:solidFill>
                    <a:latin typeface="Comic Sans MS" charset="0"/>
                    <a:ea typeface="Comic Sans MS" charset="0"/>
                    <a:cs typeface="Comic Sans MS" charset="0"/>
                  </a:rPr>
                  <a:t>marginals</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by</a:t>
                </a:r>
              </a:p>
              <a:p>
                <a:pPr lvl="2">
                  <a:lnSpc>
                    <a:spcPct val="150000"/>
                  </a:lnSpc>
                  <a:spcAft>
                    <a:spcPts val="277"/>
                  </a:spcAft>
                  <a:buClr>
                    <a:srgbClr val="002060"/>
                  </a:buClr>
                  <a:buSzPct val="100000"/>
                  <a:buFont typeface="Arial" charset="0"/>
                  <a:buChar char="•"/>
                </a:pPr>
                <a14:m>
                  <m:oMath xmlns:m="http://schemas.openxmlformats.org/officeDocument/2006/math">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𝑇</m:t>
                        </m:r>
                      </m:e>
                      <m:sub>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𝐴</m:t>
                            </m:r>
                          </m:e>
                          <m:sub>
                            <m:r>
                              <a:rPr kumimoji="1" lang="en-US" altLang="zh-CN" sz="1800" i="1">
                                <a:solidFill>
                                  <a:srgbClr val="002060"/>
                                </a:solidFill>
                                <a:latin typeface="Cambria Math" charset="0"/>
                                <a:ea typeface="Comic Sans MS" charset="0"/>
                                <a:cs typeface="Comic Sans MS" charset="0"/>
                              </a:rPr>
                              <m:t>𝑖</m:t>
                            </m:r>
                          </m:sub>
                        </m:sSub>
                      </m:sub>
                    </m:sSub>
                    <m:d>
                      <m:dPr>
                        <m:ctrlPr>
                          <a:rPr kumimoji="1" lang="en-US" altLang="zh-CN" sz="1800" i="1">
                            <a:solidFill>
                              <a:srgbClr val="002060"/>
                            </a:solidFill>
                            <a:latin typeface="Cambria Math" panose="02040503050406030204" pitchFamily="18" charset="0"/>
                            <a:ea typeface="Comic Sans MS" charset="0"/>
                            <a:cs typeface="Comic Sans MS" charset="0"/>
                          </a:rPr>
                        </m:ctrlPr>
                      </m:dPr>
                      <m:e>
                        <m:sSup>
                          <m:sSupPr>
                            <m:ctrlPr>
                              <a:rPr kumimoji="1" lang="en-US" altLang="zh-CN" sz="1800" i="1">
                                <a:solidFill>
                                  <a:srgbClr val="002060"/>
                                </a:solidFill>
                                <a:latin typeface="Cambria Math" panose="02040503050406030204" pitchFamily="18" charset="0"/>
                                <a:ea typeface="Comic Sans MS" charset="0"/>
                                <a:cs typeface="Comic Sans MS" charset="0"/>
                              </a:rPr>
                            </m:ctrlPr>
                          </m:sSupPr>
                          <m:e>
                            <m:r>
                              <a:rPr kumimoji="1" lang="en-US" altLang="zh-CN" sz="1800" i="1">
                                <a:solidFill>
                                  <a:srgbClr val="002060"/>
                                </a:solidFill>
                                <a:latin typeface="Cambria Math" charset="0"/>
                                <a:ea typeface="Comic Sans MS" charset="0"/>
                                <a:cs typeface="Comic Sans MS" charset="0"/>
                              </a:rPr>
                              <m:t>𝑣</m:t>
                            </m:r>
                          </m:e>
                          <m:sup>
                            <m:r>
                              <a:rPr kumimoji="1" lang="en-US" altLang="zh-CN" sz="1800" i="1">
                                <a:solidFill>
                                  <a:srgbClr val="002060"/>
                                </a:solidFill>
                                <a:latin typeface="Cambria Math" charset="0"/>
                                <a:ea typeface="Comic Sans MS" charset="0"/>
                                <a:cs typeface="Comic Sans MS" charset="0"/>
                              </a:rPr>
                              <m:t>′</m:t>
                            </m:r>
                          </m:sup>
                        </m:sSup>
                      </m:e>
                    </m:d>
                    <m:r>
                      <a:rPr kumimoji="1" lang="en-US" altLang="zh-CN" sz="1800" i="1">
                        <a:solidFill>
                          <a:srgbClr val="002060"/>
                        </a:solidFill>
                        <a:latin typeface="Cambria Math" charset="0"/>
                        <a:ea typeface="Cambria Math" charset="0"/>
                        <a:cs typeface="Cambria Math" charset="0"/>
                      </a:rPr>
                      <m:t>←</m:t>
                    </m:r>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𝑇</m:t>
                        </m:r>
                      </m:e>
                      <m:sub>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𝐴</m:t>
                            </m:r>
                          </m:e>
                          <m:sub>
                            <m:r>
                              <a:rPr kumimoji="1" lang="en-US" altLang="zh-CN" sz="1800" i="1">
                                <a:solidFill>
                                  <a:srgbClr val="002060"/>
                                </a:solidFill>
                                <a:latin typeface="Cambria Math" charset="0"/>
                                <a:ea typeface="Comic Sans MS" charset="0"/>
                                <a:cs typeface="Comic Sans MS" charset="0"/>
                              </a:rPr>
                              <m:t>𝑖</m:t>
                            </m:r>
                          </m:sub>
                        </m:sSub>
                      </m:sub>
                    </m:sSub>
                    <m:d>
                      <m:dPr>
                        <m:ctrlPr>
                          <a:rPr kumimoji="1" lang="en-US" altLang="zh-CN" sz="1800" i="1">
                            <a:solidFill>
                              <a:srgbClr val="002060"/>
                            </a:solidFill>
                            <a:latin typeface="Cambria Math" panose="02040503050406030204" pitchFamily="18" charset="0"/>
                            <a:ea typeface="Comic Sans MS" charset="0"/>
                            <a:cs typeface="Comic Sans MS" charset="0"/>
                          </a:rPr>
                        </m:ctrlPr>
                      </m:dPr>
                      <m:e>
                        <m:sSup>
                          <m:sSupPr>
                            <m:ctrlPr>
                              <a:rPr kumimoji="1" lang="en-US" altLang="zh-CN" sz="1800" i="1">
                                <a:solidFill>
                                  <a:srgbClr val="002060"/>
                                </a:solidFill>
                                <a:latin typeface="Cambria Math" panose="02040503050406030204" pitchFamily="18" charset="0"/>
                                <a:ea typeface="Comic Sans MS" charset="0"/>
                                <a:cs typeface="Comic Sans MS" charset="0"/>
                              </a:rPr>
                            </m:ctrlPr>
                          </m:sSupPr>
                          <m:e>
                            <m:r>
                              <a:rPr kumimoji="1" lang="en-US" altLang="zh-CN" sz="1800" i="1">
                                <a:solidFill>
                                  <a:srgbClr val="002060"/>
                                </a:solidFill>
                                <a:latin typeface="Cambria Math" charset="0"/>
                                <a:ea typeface="Comic Sans MS" charset="0"/>
                                <a:cs typeface="Comic Sans MS" charset="0"/>
                              </a:rPr>
                              <m:t>𝑣</m:t>
                            </m:r>
                          </m:e>
                          <m:sup>
                            <m:r>
                              <a:rPr kumimoji="1" lang="en-US" altLang="zh-CN" sz="1800" i="1">
                                <a:solidFill>
                                  <a:srgbClr val="002060"/>
                                </a:solidFill>
                                <a:latin typeface="Cambria Math" charset="0"/>
                                <a:ea typeface="Comic Sans MS" charset="0"/>
                                <a:cs typeface="Comic Sans MS" charset="0"/>
                              </a:rPr>
                              <m:t>′</m:t>
                            </m:r>
                          </m:sup>
                        </m:sSup>
                      </m:e>
                    </m:d>
                    <m:r>
                      <a:rPr kumimoji="1" lang="en-US" altLang="zh-CN" sz="1800" i="1">
                        <a:solidFill>
                          <a:srgbClr val="002060"/>
                        </a:solidFill>
                        <a:latin typeface="Cambria Math" charset="0"/>
                        <a:ea typeface="Comic Sans MS" charset="0"/>
                        <a:cs typeface="Comic Sans MS" charset="0"/>
                      </a:rPr>
                      <m:t>+</m:t>
                    </m:r>
                    <m:f>
                      <m:fPr>
                        <m:ctrlPr>
                          <a:rPr kumimoji="1" lang="mr-IN" altLang="zh-CN" sz="1800" i="1">
                            <a:solidFill>
                              <a:srgbClr val="002060"/>
                            </a:solidFill>
                            <a:latin typeface="Cambria Math" panose="02040503050406030204" pitchFamily="18" charset="0"/>
                            <a:ea typeface="Comic Sans MS" charset="0"/>
                            <a:cs typeface="Comic Sans MS" charset="0"/>
                          </a:rPr>
                        </m:ctrlPr>
                      </m:fPr>
                      <m:num>
                        <m:r>
                          <a:rPr kumimoji="1" lang="en-US" altLang="zh-CN" sz="1800" i="1">
                            <a:solidFill>
                              <a:srgbClr val="002060"/>
                            </a:solidFill>
                            <a:latin typeface="Cambria Math" charset="0"/>
                            <a:ea typeface="Comic Sans MS" charset="0"/>
                            <a:cs typeface="Comic Sans MS" charset="0"/>
                          </a:rPr>
                          <m:t>1</m:t>
                        </m:r>
                      </m:num>
                      <m:den>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𝐶</m:t>
                            </m:r>
                          </m:e>
                          <m:sub>
                            <m:r>
                              <a:rPr kumimoji="1" lang="en-US" altLang="zh-CN" sz="1800" i="1">
                                <a:solidFill>
                                  <a:srgbClr val="002060"/>
                                </a:solidFill>
                                <a:latin typeface="Cambria Math" charset="0"/>
                                <a:ea typeface="Comic Sans MS" charset="0"/>
                                <a:cs typeface="Comic Sans MS" charset="0"/>
                              </a:rPr>
                              <m:t>𝑖</m:t>
                            </m:r>
                          </m:sub>
                        </m:sSub>
                      </m:den>
                    </m:f>
                    <m:r>
                      <a:rPr kumimoji="1" lang="en-US" altLang="zh-CN" sz="1800" i="1">
                        <a:solidFill>
                          <a:srgbClr val="002060"/>
                        </a:solidFill>
                        <a:latin typeface="Cambria Math" charset="0"/>
                        <a:ea typeface="Comic Sans MS" charset="0"/>
                        <a:cs typeface="Comic Sans MS" charset="0"/>
                      </a:rPr>
                      <m:t>(</m:t>
                    </m:r>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𝑇</m:t>
                        </m:r>
                      </m:e>
                      <m:sub>
                        <m:r>
                          <a:rPr kumimoji="1" lang="en-US" altLang="zh-CN" sz="1800" i="1">
                            <a:solidFill>
                              <a:srgbClr val="002060"/>
                            </a:solidFill>
                            <a:latin typeface="Cambria Math" charset="0"/>
                            <a:ea typeface="Comic Sans MS" charset="0"/>
                            <a:cs typeface="Comic Sans MS" charset="0"/>
                          </a:rPr>
                          <m:t>𝐴</m:t>
                        </m:r>
                      </m:sub>
                    </m:sSub>
                    <m:d>
                      <m:dPr>
                        <m:ctrlPr>
                          <a:rPr kumimoji="1" lang="en-US" altLang="zh-CN" sz="1800" i="1">
                            <a:solidFill>
                              <a:srgbClr val="002060"/>
                            </a:solidFill>
                            <a:latin typeface="Cambria Math" panose="02040503050406030204" pitchFamily="18" charset="0"/>
                            <a:ea typeface="Comic Sans MS" charset="0"/>
                            <a:cs typeface="Comic Sans MS" charset="0"/>
                          </a:rPr>
                        </m:ctrlPr>
                      </m:dPr>
                      <m:e>
                        <m:r>
                          <a:rPr kumimoji="1" lang="en-US" altLang="zh-CN" sz="1800" i="1">
                            <a:solidFill>
                              <a:srgbClr val="002060"/>
                            </a:solidFill>
                            <a:latin typeface="Cambria Math" charset="0"/>
                            <a:ea typeface="Comic Sans MS" charset="0"/>
                            <a:cs typeface="Comic Sans MS" charset="0"/>
                          </a:rPr>
                          <m:t>𝑣</m:t>
                        </m:r>
                      </m:e>
                    </m:d>
                    <m:r>
                      <a:rPr kumimoji="1" lang="en-US" altLang="zh-CN" sz="1800" i="1">
                        <a:solidFill>
                          <a:srgbClr val="002060"/>
                        </a:solidFill>
                        <a:latin typeface="Cambria Math" charset="0"/>
                        <a:ea typeface="Comic Sans MS" charset="0"/>
                        <a:cs typeface="Comic Sans MS" charset="0"/>
                      </a:rPr>
                      <m:t>−</m:t>
                    </m:r>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𝑇</m:t>
                        </m:r>
                      </m:e>
                      <m:sub>
                        <m:sSub>
                          <m:sSubPr>
                            <m:ctrlPr>
                              <a:rPr kumimoji="1" lang="en-US" altLang="zh-CN" sz="1800" i="1">
                                <a:solidFill>
                                  <a:srgbClr val="002060"/>
                                </a:solidFill>
                                <a:latin typeface="Cambria Math" panose="02040503050406030204" pitchFamily="18" charset="0"/>
                                <a:ea typeface="Comic Sans MS" charset="0"/>
                                <a:cs typeface="Comic Sans MS" charset="0"/>
                              </a:rPr>
                            </m:ctrlPr>
                          </m:sSubPr>
                          <m:e>
                            <m:r>
                              <a:rPr kumimoji="1" lang="en-US" altLang="zh-CN" sz="1800" i="1">
                                <a:solidFill>
                                  <a:srgbClr val="002060"/>
                                </a:solidFill>
                                <a:latin typeface="Cambria Math" charset="0"/>
                                <a:ea typeface="Comic Sans MS" charset="0"/>
                                <a:cs typeface="Comic Sans MS" charset="0"/>
                              </a:rPr>
                              <m:t>𝐴</m:t>
                            </m:r>
                          </m:e>
                          <m:sub>
                            <m:r>
                              <a:rPr kumimoji="1" lang="en-US" altLang="zh-CN" sz="1800" i="1">
                                <a:solidFill>
                                  <a:srgbClr val="002060"/>
                                </a:solidFill>
                                <a:latin typeface="Cambria Math" charset="0"/>
                                <a:ea typeface="Comic Sans MS" charset="0"/>
                                <a:cs typeface="Comic Sans MS" charset="0"/>
                              </a:rPr>
                              <m:t>𝑖</m:t>
                            </m:r>
                          </m:sub>
                        </m:sSub>
                      </m:sub>
                    </m:sSub>
                    <m:d>
                      <m:dPr>
                        <m:ctrlPr>
                          <a:rPr kumimoji="1" lang="en-US" altLang="zh-CN" sz="1800" i="1">
                            <a:solidFill>
                              <a:srgbClr val="002060"/>
                            </a:solidFill>
                            <a:latin typeface="Cambria Math" panose="02040503050406030204" pitchFamily="18" charset="0"/>
                            <a:ea typeface="Comic Sans MS" charset="0"/>
                            <a:cs typeface="Comic Sans MS" charset="0"/>
                          </a:rPr>
                        </m:ctrlPr>
                      </m:dPr>
                      <m:e>
                        <m:r>
                          <a:rPr kumimoji="1" lang="en-US" altLang="zh-CN" sz="1800" i="1">
                            <a:solidFill>
                              <a:srgbClr val="002060"/>
                            </a:solidFill>
                            <a:latin typeface="Cambria Math" charset="0"/>
                            <a:ea typeface="Comic Sans MS" charset="0"/>
                            <a:cs typeface="Comic Sans MS" charset="0"/>
                          </a:rPr>
                          <m:t>𝑣</m:t>
                        </m:r>
                      </m:e>
                    </m:d>
                    <m:r>
                      <a:rPr kumimoji="1" lang="en-US" altLang="zh-CN" sz="1800" i="1">
                        <a:solidFill>
                          <a:srgbClr val="002060"/>
                        </a:solidFill>
                        <a:latin typeface="Cambria Math" charset="0"/>
                        <a:ea typeface="Comic Sans MS" charset="0"/>
                        <a:cs typeface="Comic Sans MS" charset="0"/>
                      </a:rPr>
                      <m:t>)</m:t>
                    </m:r>
                  </m:oMath>
                </a14:m>
                <a:endParaRPr kumimoji="1" lang="en-US" altLang="zh-CN" sz="1800" dirty="0">
                  <a:solidFill>
                    <a:srgbClr val="002060"/>
                  </a:solidFill>
                  <a:latin typeface="Comic Sans MS" charset="0"/>
                  <a:ea typeface="Comic Sans MS" charset="0"/>
                  <a:cs typeface="Comic Sans MS" charset="0"/>
                </a:endParaRPr>
              </a:p>
              <a:p>
                <a:pPr marL="0" indent="0">
                  <a:spcBef>
                    <a:spcPts val="1108"/>
                  </a:spcBef>
                  <a:spcAft>
                    <a:spcPts val="277"/>
                  </a:spcAft>
                  <a:buSzPct val="100000"/>
                  <a:buNone/>
                </a:pPr>
                <a:endParaRPr lang="en-US" altLang="zh-CN" sz="100" b="1" dirty="0">
                  <a:latin typeface="微软雅黑" panose="020B0503020204020204" pitchFamily="34" charset="-122"/>
                  <a:ea typeface="微软雅黑" panose="020B0503020204020204" pitchFamily="34" charset="-122"/>
                  <a:cs typeface="Times New Roman" pitchFamily="18" charset="0"/>
                </a:endParaRPr>
              </a:p>
            </p:txBody>
          </p:sp>
        </mc:Choice>
        <mc:Fallback xmlns="">
          <p:sp>
            <p:nvSpPr>
              <p:cNvPr id="20" name="内容占位符 2">
                <a:extLst>
                  <a:ext uri="{FF2B5EF4-FFF2-40B4-BE49-F238E27FC236}">
                    <a16:creationId xmlns:a16="http://schemas.microsoft.com/office/drawing/2014/main" id="{BA5778E5-343A-4162-978C-7997FF107732}"/>
                  </a:ext>
                </a:extLst>
              </p:cNvPr>
              <p:cNvSpPr>
                <a:spLocks noGrp="1" noRot="1" noChangeAspect="1" noMove="1" noResize="1" noEditPoints="1" noAdjustHandles="1" noChangeArrowheads="1" noChangeShapeType="1" noTextEdit="1"/>
              </p:cNvSpPr>
              <p:nvPr>
                <p:ph idx="1"/>
              </p:nvPr>
            </p:nvSpPr>
            <p:spPr>
              <a:xfrm>
                <a:off x="824088" y="1050516"/>
                <a:ext cx="8363272" cy="3384376"/>
              </a:xfrm>
              <a:blipFill>
                <a:blip r:embed="rId3"/>
                <a:stretch>
                  <a:fillRect l="-909"/>
                </a:stretch>
              </a:blipFill>
            </p:spPr>
            <p:txBody>
              <a:bodyPr/>
              <a:lstStyle/>
              <a:p>
                <a:r>
                  <a:rPr lang="en-DE">
                    <a:noFill/>
                  </a:rPr>
                  <a:t> </a:t>
                </a:r>
              </a:p>
            </p:txBody>
          </p:sp>
        </mc:Fallback>
      </mc:AlternateContent>
      <p:graphicFrame>
        <p:nvGraphicFramePr>
          <p:cNvPr id="6" name="Table 5"/>
          <p:cNvGraphicFramePr>
            <a:graphicFrameLocks noGrp="1"/>
          </p:cNvGraphicFramePr>
          <p:nvPr/>
        </p:nvGraphicFramePr>
        <p:xfrm>
          <a:off x="2567608" y="4473472"/>
          <a:ext cx="7200801" cy="1763840"/>
        </p:xfrm>
        <a:graphic>
          <a:graphicData uri="http://schemas.openxmlformats.org/drawingml/2006/table">
            <a:tbl>
              <a:tblPr firstRow="1" bandRow="1">
                <a:tableStyleId>{2D5ABB26-0587-4C30-8999-92F81FD0307C}</a:tableStyleId>
              </a:tblPr>
              <a:tblGrid>
                <a:gridCol w="800089">
                  <a:extLst>
                    <a:ext uri="{9D8B030D-6E8A-4147-A177-3AD203B41FA5}">
                      <a16:colId xmlns:a16="http://schemas.microsoft.com/office/drawing/2014/main" val="20000"/>
                    </a:ext>
                  </a:extLst>
                </a:gridCol>
                <a:gridCol w="800089">
                  <a:extLst>
                    <a:ext uri="{9D8B030D-6E8A-4147-A177-3AD203B41FA5}">
                      <a16:colId xmlns:a16="http://schemas.microsoft.com/office/drawing/2014/main" val="20001"/>
                    </a:ext>
                  </a:extLst>
                </a:gridCol>
                <a:gridCol w="800089">
                  <a:extLst>
                    <a:ext uri="{9D8B030D-6E8A-4147-A177-3AD203B41FA5}">
                      <a16:colId xmlns:a16="http://schemas.microsoft.com/office/drawing/2014/main" val="20002"/>
                    </a:ext>
                  </a:extLst>
                </a:gridCol>
                <a:gridCol w="800089">
                  <a:extLst>
                    <a:ext uri="{9D8B030D-6E8A-4147-A177-3AD203B41FA5}">
                      <a16:colId xmlns:a16="http://schemas.microsoft.com/office/drawing/2014/main" val="20003"/>
                    </a:ext>
                  </a:extLst>
                </a:gridCol>
                <a:gridCol w="800089">
                  <a:extLst>
                    <a:ext uri="{9D8B030D-6E8A-4147-A177-3AD203B41FA5}">
                      <a16:colId xmlns:a16="http://schemas.microsoft.com/office/drawing/2014/main" val="20004"/>
                    </a:ext>
                  </a:extLst>
                </a:gridCol>
                <a:gridCol w="800089">
                  <a:extLst>
                    <a:ext uri="{9D8B030D-6E8A-4147-A177-3AD203B41FA5}">
                      <a16:colId xmlns:a16="http://schemas.microsoft.com/office/drawing/2014/main" val="20005"/>
                    </a:ext>
                  </a:extLst>
                </a:gridCol>
                <a:gridCol w="800089">
                  <a:extLst>
                    <a:ext uri="{9D8B030D-6E8A-4147-A177-3AD203B41FA5}">
                      <a16:colId xmlns:a16="http://schemas.microsoft.com/office/drawing/2014/main" val="20006"/>
                    </a:ext>
                  </a:extLst>
                </a:gridCol>
                <a:gridCol w="800089">
                  <a:extLst>
                    <a:ext uri="{9D8B030D-6E8A-4147-A177-3AD203B41FA5}">
                      <a16:colId xmlns:a16="http://schemas.microsoft.com/office/drawing/2014/main" val="20007"/>
                    </a:ext>
                  </a:extLst>
                </a:gridCol>
                <a:gridCol w="800089">
                  <a:extLst>
                    <a:ext uri="{9D8B030D-6E8A-4147-A177-3AD203B41FA5}">
                      <a16:colId xmlns:a16="http://schemas.microsoft.com/office/drawing/2014/main" val="20008"/>
                    </a:ext>
                  </a:extLst>
                </a:gridCol>
              </a:tblGrid>
              <a:tr h="440960">
                <a:tc rowSpan="2" gridSpan="2">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altLang="zh-CN" dirty="0"/>
                        <a:t>M1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altLang="zh-CN" dirty="0"/>
                        <a:t>M2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0960">
                <a:tc gridSpan="2"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0960">
                <a:tc rowSpan="2">
                  <a:txBody>
                    <a:bodyPr/>
                    <a:lstStyle/>
                    <a:p>
                      <a:pPr algn="ctr"/>
                      <a:r>
                        <a:rPr lang="en-US" altLang="zh-CN" dirty="0"/>
                        <a:t>a1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0.27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0.27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0.54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altLang="zh-CN" dirty="0"/>
                        <a:t>0.113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0.213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0.213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0.54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440960">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0.23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0.23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0.46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altLang="zh-CN" dirty="0"/>
                        <a:t>0.187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0.087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0.187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0.46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bl>
          </a:graphicData>
        </a:graphic>
      </p:graphicFrame>
      <p:sp>
        <p:nvSpPr>
          <p:cNvPr id="5" name="标题 1">
            <a:extLst>
              <a:ext uri="{FF2B5EF4-FFF2-40B4-BE49-F238E27FC236}">
                <a16:creationId xmlns:a16="http://schemas.microsoft.com/office/drawing/2014/main" id="{F6B9BFF7-41CE-DDD9-68A0-401F094A2EB0}"/>
              </a:ext>
            </a:extLst>
          </p:cNvPr>
          <p:cNvSpPr>
            <a:spLocks noGrp="1"/>
          </p:cNvSpPr>
          <p:nvPr>
            <p:ph type="title"/>
          </p:nvPr>
        </p:nvSpPr>
        <p:spPr>
          <a:xfrm>
            <a:off x="824088" y="147841"/>
            <a:ext cx="10600267" cy="864096"/>
          </a:xfrm>
        </p:spPr>
        <p:txBody>
          <a:bodyPr>
            <a:normAutofit/>
          </a:bodyPr>
          <a:lstStyle/>
          <a:p>
            <a:pPr algn="ctr"/>
            <a:r>
              <a:rPr lang="en-US" altLang="zh-CN" dirty="0"/>
              <a:t>How</a:t>
            </a:r>
            <a:r>
              <a:rPr lang="zh-CN" altLang="en-US" dirty="0"/>
              <a:t> </a:t>
            </a:r>
            <a:r>
              <a:rPr lang="en-US" altLang="zh-CN" dirty="0"/>
              <a:t>to</a:t>
            </a:r>
            <a:r>
              <a:rPr lang="zh-CN" altLang="en-US" dirty="0"/>
              <a:t> </a:t>
            </a:r>
            <a:r>
              <a:rPr lang="en-US" altLang="zh-CN" dirty="0"/>
              <a:t>Consist</a:t>
            </a:r>
            <a:r>
              <a:rPr lang="zh-CN" altLang="en-US" dirty="0"/>
              <a:t> </a:t>
            </a:r>
            <a:r>
              <a:rPr lang="en-US" altLang="zh-CN" dirty="0"/>
              <a:t>Between</a:t>
            </a:r>
            <a:r>
              <a:rPr lang="zh-CN" altLang="en-US" dirty="0"/>
              <a:t> </a:t>
            </a:r>
            <a:r>
              <a:rPr lang="en-US" altLang="zh-CN" dirty="0"/>
              <a:t>Noisy</a:t>
            </a:r>
            <a:r>
              <a:rPr lang="zh-CN" altLang="en-US" dirty="0"/>
              <a:t> </a:t>
            </a:r>
            <a:r>
              <a:rPr lang="en-US" altLang="zh-CN" dirty="0"/>
              <a:t>Marginals</a:t>
            </a:r>
            <a:endParaRPr lang="zh-CN" altLang="en-US" dirty="0"/>
          </a:p>
        </p:txBody>
      </p:sp>
    </p:spTree>
    <p:extLst>
      <p:ext uri="{BB962C8B-B14F-4D97-AF65-F5344CB8AC3E}">
        <p14:creationId xmlns:p14="http://schemas.microsoft.com/office/powerpoint/2010/main" val="3915272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10102235" y="6036848"/>
            <a:ext cx="418781" cy="422031"/>
          </a:xfrm>
        </p:spPr>
        <p:txBody>
          <a:bodyPr/>
          <a:lstStyle/>
          <a:p>
            <a:pPr>
              <a:defRPr/>
            </a:pPr>
            <a:fld id="{3D8447AC-0296-4746-9C8E-52BF45A4FCA4}" type="slidenum">
              <a:rPr lang="zh-CN" altLang="en-US"/>
              <a:pPr>
                <a:defRPr/>
              </a:pPr>
              <a:t>61</a:t>
            </a:fld>
            <a:endParaRPr lang="en-US" altLang="zh-CN"/>
          </a:p>
        </p:txBody>
      </p:sp>
      <p:sp>
        <p:nvSpPr>
          <p:cNvPr id="20" name="内容占位符 2">
            <a:extLst>
              <a:ext uri="{FF2B5EF4-FFF2-40B4-BE49-F238E27FC236}">
                <a16:creationId xmlns:a16="http://schemas.microsoft.com/office/drawing/2014/main" id="{BA5778E5-343A-4162-978C-7997FF107732}"/>
              </a:ext>
            </a:extLst>
          </p:cNvPr>
          <p:cNvSpPr>
            <a:spLocks noGrp="1"/>
          </p:cNvSpPr>
          <p:nvPr>
            <p:ph idx="1"/>
          </p:nvPr>
        </p:nvSpPr>
        <p:spPr>
          <a:xfrm>
            <a:off x="1981200" y="964952"/>
            <a:ext cx="9036496" cy="864096"/>
          </a:xfrm>
        </p:spPr>
        <p:txBody>
          <a:bodyPr/>
          <a:lstStyle/>
          <a:p>
            <a:pPr>
              <a:lnSpc>
                <a:spcPct val="190000"/>
              </a:lnSpc>
              <a:spcAft>
                <a:spcPts val="277"/>
              </a:spcAft>
              <a:buClr>
                <a:srgbClr val="002060"/>
              </a:buClr>
              <a:buSzPct val="100000"/>
              <a:buFont typeface="Wingdings" charset="2"/>
              <a:buChar char="u"/>
            </a:pPr>
            <a:r>
              <a:rPr kumimoji="1" lang="en-US" altLang="zh-CN" sz="2400" dirty="0">
                <a:solidFill>
                  <a:srgbClr val="002060"/>
                </a:solidFill>
                <a:latin typeface="Comic Sans MS" charset="0"/>
                <a:ea typeface="Comic Sans MS" charset="0"/>
                <a:cs typeface="Comic Sans MS" charset="0"/>
              </a:rPr>
              <a:t>Error</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analysis</a:t>
            </a:r>
          </a:p>
          <a:p>
            <a:pPr marL="0" indent="0">
              <a:spcBef>
                <a:spcPts val="1108"/>
              </a:spcBef>
              <a:spcAft>
                <a:spcPts val="277"/>
              </a:spcAft>
              <a:buSzPct val="100000"/>
              <a:buNone/>
            </a:pPr>
            <a:endParaRPr lang="en-US" altLang="zh-CN" sz="100" b="1" dirty="0">
              <a:latin typeface="微软雅黑" panose="020B0503020204020204" pitchFamily="34" charset="-122"/>
              <a:ea typeface="微软雅黑" panose="020B0503020204020204" pitchFamily="34" charset="-122"/>
              <a:cs typeface="Times New Roman" pitchFamily="18" charset="0"/>
            </a:endParaRPr>
          </a:p>
        </p:txBody>
      </p:sp>
      <p:graphicFrame>
        <p:nvGraphicFramePr>
          <p:cNvPr id="4" name="Diagram 3"/>
          <p:cNvGraphicFramePr/>
          <p:nvPr/>
        </p:nvGraphicFramePr>
        <p:xfrm>
          <a:off x="3215680" y="1757040"/>
          <a:ext cx="6096000" cy="4408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标题 1">
            <a:extLst>
              <a:ext uri="{FF2B5EF4-FFF2-40B4-BE49-F238E27FC236}">
                <a16:creationId xmlns:a16="http://schemas.microsoft.com/office/drawing/2014/main" id="{E1BB552F-1338-99A6-CACF-F9B77D59F8F5}"/>
              </a:ext>
            </a:extLst>
          </p:cNvPr>
          <p:cNvSpPr>
            <a:spLocks noGrp="1"/>
          </p:cNvSpPr>
          <p:nvPr>
            <p:ph type="title"/>
          </p:nvPr>
        </p:nvSpPr>
        <p:spPr>
          <a:xfrm>
            <a:off x="824088" y="147841"/>
            <a:ext cx="10600267" cy="864096"/>
          </a:xfrm>
        </p:spPr>
        <p:txBody>
          <a:bodyPr>
            <a:normAutofit/>
          </a:bodyPr>
          <a:lstStyle/>
          <a:p>
            <a:pPr algn="ctr"/>
            <a:r>
              <a:rPr lang="en-US" altLang="zh-CN" dirty="0"/>
              <a:t>How</a:t>
            </a:r>
            <a:r>
              <a:rPr lang="zh-CN" altLang="en-US" dirty="0"/>
              <a:t> </a:t>
            </a:r>
            <a:r>
              <a:rPr lang="en-US" altLang="zh-CN" dirty="0"/>
              <a:t>to</a:t>
            </a:r>
            <a:r>
              <a:rPr lang="zh-CN" altLang="en-US" dirty="0"/>
              <a:t> </a:t>
            </a:r>
            <a:r>
              <a:rPr lang="en-US" altLang="zh-CN" dirty="0"/>
              <a:t>Choose</a:t>
            </a:r>
            <a:r>
              <a:rPr lang="zh-CN" altLang="en-US" dirty="0"/>
              <a:t> </a:t>
            </a:r>
            <a:r>
              <a:rPr lang="en-US" altLang="zh-CN" dirty="0"/>
              <a:t>A</a:t>
            </a:r>
            <a:r>
              <a:rPr lang="zh-CN" altLang="en-US" dirty="0"/>
              <a:t> </a:t>
            </a:r>
            <a:r>
              <a:rPr lang="en-US" altLang="zh-CN" dirty="0"/>
              <a:t>Set</a:t>
            </a:r>
            <a:r>
              <a:rPr lang="zh-CN" altLang="en-US" dirty="0"/>
              <a:t> </a:t>
            </a:r>
            <a:r>
              <a:rPr lang="en-US" altLang="zh-CN" dirty="0"/>
              <a:t>of</a:t>
            </a:r>
            <a:r>
              <a:rPr lang="zh-CN" altLang="en-US" dirty="0"/>
              <a:t> </a:t>
            </a:r>
            <a:r>
              <a:rPr lang="en-US" altLang="zh-CN" dirty="0"/>
              <a:t>Marginals</a:t>
            </a:r>
            <a:endParaRPr lang="zh-CN" altLang="en-US" dirty="0"/>
          </a:p>
        </p:txBody>
      </p:sp>
    </p:spTree>
    <p:extLst>
      <p:ext uri="{BB962C8B-B14F-4D97-AF65-F5344CB8AC3E}">
        <p14:creationId xmlns:p14="http://schemas.microsoft.com/office/powerpoint/2010/main" val="989291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10102235" y="6036848"/>
            <a:ext cx="418781" cy="422031"/>
          </a:xfrm>
        </p:spPr>
        <p:txBody>
          <a:bodyPr/>
          <a:lstStyle/>
          <a:p>
            <a:pPr>
              <a:defRPr/>
            </a:pPr>
            <a:fld id="{3D8447AC-0296-4746-9C8E-52BF45A4FCA4}" type="slidenum">
              <a:rPr lang="zh-CN" altLang="en-US"/>
              <a:pPr>
                <a:defRPr/>
              </a:pPr>
              <a:t>62</a:t>
            </a:fld>
            <a:endParaRPr lang="en-US" altLang="zh-CN"/>
          </a:p>
        </p:txBody>
      </p:sp>
      <mc:AlternateContent xmlns:mc="http://schemas.openxmlformats.org/markup-compatibility/2006" xmlns:a14="http://schemas.microsoft.com/office/drawing/2010/main">
        <mc:Choice Requires="a14">
          <p:sp>
            <p:nvSpPr>
              <p:cNvPr id="20" name="内容占位符 2">
                <a:extLst>
                  <a:ext uri="{FF2B5EF4-FFF2-40B4-BE49-F238E27FC236}">
                    <a16:creationId xmlns:a16="http://schemas.microsoft.com/office/drawing/2014/main" id="{BA5778E5-343A-4162-978C-7997FF107732}"/>
                  </a:ext>
                </a:extLst>
              </p:cNvPr>
              <p:cNvSpPr>
                <a:spLocks noGrp="1"/>
              </p:cNvSpPr>
              <p:nvPr>
                <p:ph idx="1"/>
              </p:nvPr>
            </p:nvSpPr>
            <p:spPr>
              <a:xfrm>
                <a:off x="684772" y="1011937"/>
                <a:ext cx="8254706" cy="4923034"/>
              </a:xfrm>
            </p:spPr>
            <p:txBody>
              <a:bodyPr/>
              <a:lstStyle/>
              <a:p>
                <a:pPr>
                  <a:lnSpc>
                    <a:spcPct val="190000"/>
                  </a:lnSpc>
                  <a:spcAft>
                    <a:spcPts val="277"/>
                  </a:spcAft>
                  <a:buClr>
                    <a:srgbClr val="002060"/>
                  </a:buClr>
                  <a:buSzPct val="100000"/>
                  <a:buFont typeface="Wingdings" charset="2"/>
                  <a:buChar char="u"/>
                </a:pP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Error</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analysis</a:t>
                </a:r>
              </a:p>
              <a:p>
                <a:pPr lvl="1">
                  <a:lnSpc>
                    <a:spcPct val="150000"/>
                  </a:lnSpc>
                  <a:buClr>
                    <a:srgbClr val="002060"/>
                  </a:buClr>
                  <a:buSzPct val="80000"/>
                  <a:buFont typeface="Wingdings" charset="2"/>
                  <a:buChar char="Ø"/>
                  <a:defRPr/>
                </a:pPr>
                <a:r>
                  <a:rPr kumimoji="1" lang="en-US" altLang="zh-CN" sz="2000" dirty="0">
                    <a:solidFill>
                      <a:srgbClr val="002060"/>
                    </a:solidFill>
                    <a:latin typeface="Comic Sans MS" charset="0"/>
                    <a:ea typeface="Comic Sans MS" charset="0"/>
                    <a:cs typeface="Comic Sans MS" charset="0"/>
                  </a:rPr>
                  <a:t>Goal:</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determine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marginal</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size</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2000" i="1">
                        <a:solidFill>
                          <a:srgbClr val="002060"/>
                        </a:solidFill>
                        <a:latin typeface="Cambria Math" charset="0"/>
                        <a:ea typeface="Comic Sans MS" charset="0"/>
                        <a:cs typeface="Comic Sans MS" charset="0"/>
                      </a:rPr>
                      <m:t>𝑙</m:t>
                    </m:r>
                  </m:oMath>
                </a14:m>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and</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marginal</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number</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2000" i="1">
                        <a:solidFill>
                          <a:srgbClr val="002060"/>
                        </a:solidFill>
                        <a:latin typeface="Cambria Math" charset="0"/>
                        <a:ea typeface="Comic Sans MS" charset="0"/>
                        <a:cs typeface="Comic Sans MS" charset="0"/>
                      </a:rPr>
                      <m:t>𝑚</m:t>
                    </m:r>
                  </m:oMath>
                </a14:m>
                <a:endParaRPr kumimoji="1" lang="en-US" altLang="zh-CN" sz="2000" dirty="0">
                  <a:solidFill>
                    <a:srgbClr val="002060"/>
                  </a:solidFill>
                  <a:latin typeface="Comic Sans MS" charset="0"/>
                  <a:ea typeface="Comic Sans MS" charset="0"/>
                  <a:cs typeface="Comic Sans MS" charset="0"/>
                </a:endParaRPr>
              </a:p>
              <a:p>
                <a:pPr lvl="1">
                  <a:lnSpc>
                    <a:spcPct val="150000"/>
                  </a:lnSpc>
                  <a:buClr>
                    <a:srgbClr val="002060"/>
                  </a:buClr>
                  <a:buSzPct val="80000"/>
                  <a:buFont typeface="Wingdings" charset="2"/>
                  <a:buChar char="Ø"/>
                  <a:defRPr/>
                </a:pPr>
                <a:r>
                  <a:rPr kumimoji="1" lang="en-US" altLang="zh-CN" sz="2000" dirty="0">
                    <a:solidFill>
                      <a:srgbClr val="002060"/>
                    </a:solidFill>
                    <a:latin typeface="Comic Sans MS" charset="0"/>
                    <a:ea typeface="Comic Sans MS" charset="0"/>
                    <a:cs typeface="Comic Sans MS" charset="0"/>
                  </a:rPr>
                  <a:t>Noise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error</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(NE):</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r>
                      <m:rPr>
                        <m:sty m:val="p"/>
                      </m:rPr>
                      <a:rPr kumimoji="1" lang="en-US" altLang="zh-CN" sz="2000">
                        <a:solidFill>
                          <a:srgbClr val="002060"/>
                        </a:solidFill>
                        <a:latin typeface="Cambria Math" charset="0"/>
                        <a:ea typeface="Comic Sans MS" charset="0"/>
                        <a:cs typeface="Comic Sans MS" charset="0"/>
                      </a:rPr>
                      <m:t>min</m:t>
                    </m:r>
                    <m:r>
                      <a:rPr kumimoji="1" lang="en-US" altLang="zh-CN" sz="2000" i="1">
                        <a:solidFill>
                          <a:srgbClr val="002060"/>
                        </a:solidFill>
                        <a:latin typeface="Cambria Math" charset="0"/>
                        <a:ea typeface="Comic Sans MS" charset="0"/>
                        <a:cs typeface="Comic Sans MS" charset="0"/>
                      </a:rPr>
                      <m:t>⁡(</m:t>
                    </m:r>
                    <m:f>
                      <m:fPr>
                        <m:ctrlPr>
                          <a:rPr kumimoji="1" lang="mr-IN" altLang="zh-CN" sz="2000" i="1">
                            <a:solidFill>
                              <a:srgbClr val="002060"/>
                            </a:solidFill>
                            <a:latin typeface="Cambria Math" panose="02040503050406030204" pitchFamily="18" charset="0"/>
                            <a:ea typeface="Comic Sans MS" charset="0"/>
                            <a:cs typeface="Comic Sans MS" charset="0"/>
                          </a:rPr>
                        </m:ctrlPr>
                      </m:fPr>
                      <m:num>
                        <m:r>
                          <a:rPr kumimoji="1" lang="en-US" altLang="zh-CN" sz="2000" i="1">
                            <a:solidFill>
                              <a:srgbClr val="002060"/>
                            </a:solidFill>
                            <a:latin typeface="Cambria Math" charset="0"/>
                            <a:ea typeface="Comic Sans MS" charset="0"/>
                            <a:cs typeface="Comic Sans MS" charset="0"/>
                          </a:rPr>
                          <m:t>4</m:t>
                        </m:r>
                        <m:sSup>
                          <m:sSupPr>
                            <m:ctrlPr>
                              <a:rPr kumimoji="1" lang="en-US" altLang="zh-CN" sz="2000" i="1">
                                <a:solidFill>
                                  <a:srgbClr val="002060"/>
                                </a:solidFill>
                                <a:latin typeface="Cambria Math" panose="02040503050406030204" pitchFamily="18" charset="0"/>
                                <a:ea typeface="Comic Sans MS" charset="0"/>
                                <a:cs typeface="Comic Sans MS" charset="0"/>
                              </a:rPr>
                            </m:ctrlPr>
                          </m:sSupPr>
                          <m:e>
                            <m:r>
                              <a:rPr kumimoji="1" lang="en-US" altLang="zh-CN" sz="2000" i="1">
                                <a:solidFill>
                                  <a:srgbClr val="002060"/>
                                </a:solidFill>
                                <a:latin typeface="Cambria Math" charset="0"/>
                                <a:ea typeface="Comic Sans MS" charset="0"/>
                                <a:cs typeface="Comic Sans MS" charset="0"/>
                              </a:rPr>
                              <m:t>𝑒</m:t>
                            </m:r>
                          </m:e>
                          <m:sup>
                            <m:r>
                              <a:rPr kumimoji="1" lang="en-US" altLang="zh-CN" sz="2000" i="1">
                                <a:solidFill>
                                  <a:srgbClr val="002060"/>
                                </a:solidFill>
                                <a:latin typeface="Cambria Math" charset="0"/>
                                <a:ea typeface="Cambria Math" charset="0"/>
                                <a:cs typeface="Cambria Math" charset="0"/>
                              </a:rPr>
                              <m:t>𝜀</m:t>
                            </m:r>
                          </m:sup>
                        </m:sSup>
                      </m:num>
                      <m:den>
                        <m:sSup>
                          <m:sSupPr>
                            <m:ctrlPr>
                              <a:rPr kumimoji="1" lang="mr-IN" altLang="zh-CN" sz="2000" i="1">
                                <a:solidFill>
                                  <a:srgbClr val="002060"/>
                                </a:solidFill>
                                <a:latin typeface="Cambria Math" panose="02040503050406030204" pitchFamily="18" charset="0"/>
                                <a:ea typeface="Comic Sans MS" charset="0"/>
                                <a:cs typeface="Comic Sans MS" charset="0"/>
                              </a:rPr>
                            </m:ctrlPr>
                          </m:sSupPr>
                          <m:e>
                            <m:d>
                              <m:dPr>
                                <m:ctrlPr>
                                  <a:rPr kumimoji="1" lang="en-US" altLang="zh-CN" sz="2000" i="1">
                                    <a:solidFill>
                                      <a:srgbClr val="002060"/>
                                    </a:solidFill>
                                    <a:latin typeface="Cambria Math" panose="02040503050406030204" pitchFamily="18" charset="0"/>
                                    <a:ea typeface="Comic Sans MS" charset="0"/>
                                    <a:cs typeface="Comic Sans MS" charset="0"/>
                                  </a:rPr>
                                </m:ctrlPr>
                              </m:dPr>
                              <m:e>
                                <m:sSup>
                                  <m:sSupPr>
                                    <m:ctrlPr>
                                      <a:rPr kumimoji="1" lang="en-US" altLang="zh-CN" sz="2000" i="1">
                                        <a:solidFill>
                                          <a:srgbClr val="002060"/>
                                        </a:solidFill>
                                        <a:latin typeface="Cambria Math" panose="02040503050406030204" pitchFamily="18" charset="0"/>
                                        <a:ea typeface="Comic Sans MS" charset="0"/>
                                        <a:cs typeface="Comic Sans MS" charset="0"/>
                                      </a:rPr>
                                    </m:ctrlPr>
                                  </m:sSupPr>
                                  <m:e>
                                    <m:r>
                                      <a:rPr kumimoji="1" lang="en-US" altLang="zh-CN" sz="2000" i="1">
                                        <a:solidFill>
                                          <a:srgbClr val="002060"/>
                                        </a:solidFill>
                                        <a:latin typeface="Cambria Math" charset="0"/>
                                        <a:ea typeface="Comic Sans MS" charset="0"/>
                                        <a:cs typeface="Comic Sans MS" charset="0"/>
                                      </a:rPr>
                                      <m:t>𝑒</m:t>
                                    </m:r>
                                  </m:e>
                                  <m:sup>
                                    <m:r>
                                      <a:rPr kumimoji="1" lang="en-US" altLang="zh-CN" sz="2000" i="1">
                                        <a:solidFill>
                                          <a:srgbClr val="002060"/>
                                        </a:solidFill>
                                        <a:latin typeface="Cambria Math" charset="0"/>
                                        <a:ea typeface="Cambria Math" charset="0"/>
                                        <a:cs typeface="Cambria Math" charset="0"/>
                                      </a:rPr>
                                      <m:t>𝜀</m:t>
                                    </m:r>
                                  </m:sup>
                                </m:sSup>
                                <m:r>
                                  <a:rPr kumimoji="1" lang="en-US" altLang="zh-CN" sz="2000" i="1">
                                    <a:solidFill>
                                      <a:srgbClr val="002060"/>
                                    </a:solidFill>
                                    <a:latin typeface="Cambria Math" charset="0"/>
                                    <a:ea typeface="Comic Sans MS" charset="0"/>
                                    <a:cs typeface="Comic Sans MS" charset="0"/>
                                  </a:rPr>
                                  <m:t>−1</m:t>
                                </m:r>
                              </m:e>
                            </m:d>
                          </m:e>
                          <m:sup>
                            <m:r>
                              <a:rPr kumimoji="1" lang="en-US" altLang="zh-CN" sz="2000" i="1">
                                <a:solidFill>
                                  <a:srgbClr val="002060"/>
                                </a:solidFill>
                                <a:latin typeface="Cambria Math" charset="0"/>
                                <a:ea typeface="Comic Sans MS" charset="0"/>
                                <a:cs typeface="Comic Sans MS" charset="0"/>
                              </a:rPr>
                              <m:t>2</m:t>
                            </m:r>
                          </m:sup>
                        </m:sSup>
                      </m:den>
                    </m:f>
                    <m:r>
                      <a:rPr kumimoji="1" lang="en-US" altLang="zh-CN" sz="2000" i="1">
                        <a:solidFill>
                          <a:srgbClr val="002060"/>
                        </a:solidFill>
                        <a:latin typeface="Cambria Math" charset="0"/>
                        <a:ea typeface="Comic Sans MS" charset="0"/>
                        <a:cs typeface="Comic Sans MS" charset="0"/>
                      </a:rPr>
                      <m:t>,</m:t>
                    </m:r>
                    <m:f>
                      <m:fPr>
                        <m:ctrlPr>
                          <a:rPr kumimoji="1" lang="mr-IN" altLang="zh-CN" sz="2000" i="1">
                            <a:solidFill>
                              <a:srgbClr val="002060"/>
                            </a:solidFill>
                            <a:latin typeface="Cambria Math" panose="02040503050406030204" pitchFamily="18" charset="0"/>
                            <a:ea typeface="Comic Sans MS" charset="0"/>
                            <a:cs typeface="Comic Sans MS" charset="0"/>
                          </a:rPr>
                        </m:ctrlPr>
                      </m:fPr>
                      <m:num>
                        <m:sSup>
                          <m:sSupPr>
                            <m:ctrlPr>
                              <a:rPr kumimoji="1" lang="mr-IN" altLang="zh-CN" sz="2000" i="1">
                                <a:solidFill>
                                  <a:srgbClr val="002060"/>
                                </a:solidFill>
                                <a:latin typeface="Cambria Math" panose="02040503050406030204" pitchFamily="18" charset="0"/>
                                <a:ea typeface="Comic Sans MS" charset="0"/>
                                <a:cs typeface="Comic Sans MS" charset="0"/>
                              </a:rPr>
                            </m:ctrlPr>
                          </m:sSupPr>
                          <m:e>
                            <m:r>
                              <a:rPr kumimoji="1" lang="en-US" altLang="zh-CN" sz="2000" i="1">
                                <a:solidFill>
                                  <a:srgbClr val="002060"/>
                                </a:solidFill>
                                <a:latin typeface="Cambria Math" charset="0"/>
                                <a:ea typeface="Comic Sans MS" charset="0"/>
                                <a:cs typeface="Comic Sans MS" charset="0"/>
                              </a:rPr>
                              <m:t>2</m:t>
                            </m:r>
                          </m:e>
                          <m:sup>
                            <m:r>
                              <a:rPr kumimoji="1" lang="en-US" altLang="zh-CN" sz="2000" i="1">
                                <a:solidFill>
                                  <a:srgbClr val="002060"/>
                                </a:solidFill>
                                <a:latin typeface="Cambria Math" charset="0"/>
                                <a:ea typeface="Comic Sans MS" charset="0"/>
                                <a:cs typeface="Comic Sans MS" charset="0"/>
                              </a:rPr>
                              <m:t>𝑙</m:t>
                            </m:r>
                          </m:sup>
                        </m:sSup>
                        <m:sSup>
                          <m:sSupPr>
                            <m:ctrlPr>
                              <a:rPr kumimoji="1" lang="en-US" altLang="zh-CN" sz="2000" i="1">
                                <a:solidFill>
                                  <a:srgbClr val="002060"/>
                                </a:solidFill>
                                <a:latin typeface="Cambria Math" panose="02040503050406030204" pitchFamily="18" charset="0"/>
                                <a:ea typeface="Comic Sans MS" charset="0"/>
                                <a:cs typeface="Comic Sans MS" charset="0"/>
                              </a:rPr>
                            </m:ctrlPr>
                          </m:sSupPr>
                          <m:e>
                            <m:r>
                              <a:rPr kumimoji="1" lang="en-US" altLang="zh-CN" sz="2000" i="1">
                                <a:solidFill>
                                  <a:srgbClr val="002060"/>
                                </a:solidFill>
                                <a:latin typeface="Cambria Math" charset="0"/>
                                <a:ea typeface="Comic Sans MS" charset="0"/>
                                <a:cs typeface="Comic Sans MS" charset="0"/>
                              </a:rPr>
                              <m:t>−2+</m:t>
                            </m:r>
                            <m:r>
                              <a:rPr kumimoji="1" lang="en-US" altLang="zh-CN" sz="2000" i="1">
                                <a:solidFill>
                                  <a:srgbClr val="002060"/>
                                </a:solidFill>
                                <a:latin typeface="Cambria Math" charset="0"/>
                                <a:ea typeface="Comic Sans MS" charset="0"/>
                                <a:cs typeface="Comic Sans MS" charset="0"/>
                              </a:rPr>
                              <m:t>𝑒</m:t>
                            </m:r>
                          </m:e>
                          <m:sup>
                            <m:r>
                              <a:rPr kumimoji="1" lang="en-US" altLang="zh-CN" sz="2000" i="1">
                                <a:solidFill>
                                  <a:srgbClr val="002060"/>
                                </a:solidFill>
                                <a:latin typeface="Cambria Math" charset="0"/>
                                <a:ea typeface="Cambria Math" charset="0"/>
                                <a:cs typeface="Cambria Math" charset="0"/>
                              </a:rPr>
                              <m:t>𝜀</m:t>
                            </m:r>
                          </m:sup>
                        </m:sSup>
                      </m:num>
                      <m:den>
                        <m:sSup>
                          <m:sSupPr>
                            <m:ctrlPr>
                              <a:rPr kumimoji="1" lang="mr-IN" altLang="zh-CN" sz="2000" i="1">
                                <a:solidFill>
                                  <a:srgbClr val="002060"/>
                                </a:solidFill>
                                <a:latin typeface="Cambria Math" panose="02040503050406030204" pitchFamily="18" charset="0"/>
                                <a:ea typeface="Comic Sans MS" charset="0"/>
                                <a:cs typeface="Comic Sans MS" charset="0"/>
                              </a:rPr>
                            </m:ctrlPr>
                          </m:sSupPr>
                          <m:e>
                            <m:d>
                              <m:dPr>
                                <m:ctrlPr>
                                  <a:rPr kumimoji="1" lang="en-US" altLang="zh-CN" sz="2000" i="1">
                                    <a:solidFill>
                                      <a:srgbClr val="002060"/>
                                    </a:solidFill>
                                    <a:latin typeface="Cambria Math" panose="02040503050406030204" pitchFamily="18" charset="0"/>
                                    <a:ea typeface="Comic Sans MS" charset="0"/>
                                    <a:cs typeface="Comic Sans MS" charset="0"/>
                                  </a:rPr>
                                </m:ctrlPr>
                              </m:dPr>
                              <m:e>
                                <m:sSup>
                                  <m:sSupPr>
                                    <m:ctrlPr>
                                      <a:rPr kumimoji="1" lang="en-US" altLang="zh-CN" sz="2000" i="1">
                                        <a:solidFill>
                                          <a:srgbClr val="002060"/>
                                        </a:solidFill>
                                        <a:latin typeface="Cambria Math" panose="02040503050406030204" pitchFamily="18" charset="0"/>
                                        <a:ea typeface="Comic Sans MS" charset="0"/>
                                        <a:cs typeface="Comic Sans MS" charset="0"/>
                                      </a:rPr>
                                    </m:ctrlPr>
                                  </m:sSupPr>
                                  <m:e>
                                    <m:r>
                                      <a:rPr kumimoji="1" lang="en-US" altLang="zh-CN" sz="2000" i="1">
                                        <a:solidFill>
                                          <a:srgbClr val="002060"/>
                                        </a:solidFill>
                                        <a:latin typeface="Cambria Math" charset="0"/>
                                        <a:ea typeface="Comic Sans MS" charset="0"/>
                                        <a:cs typeface="Comic Sans MS" charset="0"/>
                                      </a:rPr>
                                      <m:t>𝑒</m:t>
                                    </m:r>
                                  </m:e>
                                  <m:sup>
                                    <m:r>
                                      <a:rPr kumimoji="1" lang="en-US" altLang="zh-CN" sz="2000" i="1">
                                        <a:solidFill>
                                          <a:srgbClr val="002060"/>
                                        </a:solidFill>
                                        <a:latin typeface="Cambria Math" charset="0"/>
                                        <a:ea typeface="Cambria Math" charset="0"/>
                                        <a:cs typeface="Cambria Math" charset="0"/>
                                      </a:rPr>
                                      <m:t>𝜀</m:t>
                                    </m:r>
                                  </m:sup>
                                </m:sSup>
                                <m:r>
                                  <a:rPr kumimoji="1" lang="en-US" altLang="zh-CN" sz="2000" i="1">
                                    <a:solidFill>
                                      <a:srgbClr val="002060"/>
                                    </a:solidFill>
                                    <a:latin typeface="Cambria Math" charset="0"/>
                                    <a:ea typeface="Comic Sans MS" charset="0"/>
                                    <a:cs typeface="Comic Sans MS" charset="0"/>
                                  </a:rPr>
                                  <m:t>−1</m:t>
                                </m:r>
                              </m:e>
                            </m:d>
                          </m:e>
                          <m:sup>
                            <m:r>
                              <a:rPr kumimoji="1" lang="en-US" altLang="zh-CN" sz="2000" i="1">
                                <a:solidFill>
                                  <a:srgbClr val="002060"/>
                                </a:solidFill>
                                <a:latin typeface="Cambria Math" charset="0"/>
                                <a:ea typeface="Comic Sans MS" charset="0"/>
                                <a:cs typeface="Comic Sans MS" charset="0"/>
                              </a:rPr>
                              <m:t>2</m:t>
                            </m:r>
                          </m:sup>
                        </m:sSup>
                      </m:den>
                    </m:f>
                    <m:r>
                      <a:rPr kumimoji="1" lang="en-US" altLang="zh-CN" sz="2000" i="1">
                        <a:solidFill>
                          <a:srgbClr val="002060"/>
                        </a:solidFill>
                        <a:latin typeface="Cambria Math" charset="0"/>
                        <a:ea typeface="Comic Sans MS" charset="0"/>
                        <a:cs typeface="Comic Sans MS" charset="0"/>
                      </a:rPr>
                      <m:t>)</m:t>
                    </m:r>
                    <m:r>
                      <a:rPr kumimoji="1" lang="en-US" altLang="zh-CN" sz="2000" i="1">
                        <a:solidFill>
                          <a:srgbClr val="002060"/>
                        </a:solidFill>
                        <a:latin typeface="Cambria Math" charset="0"/>
                        <a:ea typeface="Cambria Math" charset="0"/>
                        <a:cs typeface="Cambria Math" charset="0"/>
                      </a:rPr>
                      <m:t>∙</m:t>
                    </m:r>
                    <m:f>
                      <m:fPr>
                        <m:ctrlPr>
                          <a:rPr kumimoji="1" lang="mr-IN" altLang="zh-CN" sz="2000" i="1">
                            <a:solidFill>
                              <a:srgbClr val="002060"/>
                            </a:solidFill>
                            <a:latin typeface="Cambria Math" panose="02040503050406030204" pitchFamily="18" charset="0"/>
                            <a:ea typeface="Cambria Math" charset="0"/>
                            <a:cs typeface="Cambria Math" charset="0"/>
                          </a:rPr>
                        </m:ctrlPr>
                      </m:fPr>
                      <m:num>
                        <m:sSup>
                          <m:sSupPr>
                            <m:ctrlPr>
                              <a:rPr kumimoji="1" lang="mr-IN" altLang="zh-CN" sz="2000" i="1">
                                <a:solidFill>
                                  <a:srgbClr val="002060"/>
                                </a:solidFill>
                                <a:latin typeface="Cambria Math" panose="02040503050406030204" pitchFamily="18" charset="0"/>
                                <a:ea typeface="Cambria Math" charset="0"/>
                                <a:cs typeface="Cambria Math" charset="0"/>
                              </a:rPr>
                            </m:ctrlPr>
                          </m:sSupPr>
                          <m:e>
                            <m:r>
                              <a:rPr kumimoji="1" lang="en-US" altLang="zh-CN" sz="2000" i="1">
                                <a:solidFill>
                                  <a:srgbClr val="002060"/>
                                </a:solidFill>
                                <a:latin typeface="Cambria Math" charset="0"/>
                                <a:ea typeface="Cambria Math" charset="0"/>
                                <a:cs typeface="Cambria Math" charset="0"/>
                              </a:rPr>
                              <m:t>2</m:t>
                            </m:r>
                          </m:e>
                          <m:sup>
                            <m:r>
                              <a:rPr kumimoji="1" lang="en-US" altLang="zh-CN" sz="2000" i="1">
                                <a:solidFill>
                                  <a:srgbClr val="002060"/>
                                </a:solidFill>
                                <a:latin typeface="Cambria Math" charset="0"/>
                                <a:ea typeface="Cambria Math" charset="0"/>
                                <a:cs typeface="Cambria Math" charset="0"/>
                              </a:rPr>
                              <m:t>𝑙</m:t>
                            </m:r>
                          </m:sup>
                        </m:sSup>
                      </m:num>
                      <m:den>
                        <m:r>
                          <a:rPr kumimoji="1" lang="en-US" altLang="zh-CN" sz="2000" i="1">
                            <a:solidFill>
                              <a:srgbClr val="002060"/>
                            </a:solidFill>
                            <a:latin typeface="Cambria Math" charset="0"/>
                            <a:ea typeface="Cambria Math" charset="0"/>
                            <a:cs typeface="Cambria Math" charset="0"/>
                          </a:rPr>
                          <m:t>𝑙</m:t>
                        </m:r>
                      </m:den>
                    </m:f>
                    <m:r>
                      <a:rPr kumimoji="1" lang="mr-IN" altLang="zh-CN" sz="2000" i="1">
                        <a:solidFill>
                          <a:srgbClr val="002060"/>
                        </a:solidFill>
                        <a:latin typeface="Cambria Math" charset="0"/>
                        <a:ea typeface="Cambria Math" charset="0"/>
                        <a:cs typeface="Cambria Math" charset="0"/>
                      </a:rPr>
                      <m:t>∙</m:t>
                    </m:r>
                    <m:f>
                      <m:fPr>
                        <m:ctrlPr>
                          <a:rPr kumimoji="1" lang="mr-IN" altLang="zh-CN" sz="2000" i="1">
                            <a:solidFill>
                              <a:srgbClr val="002060"/>
                            </a:solidFill>
                            <a:latin typeface="Cambria Math" panose="02040503050406030204" pitchFamily="18" charset="0"/>
                            <a:ea typeface="Cambria Math" charset="0"/>
                            <a:cs typeface="Cambria Math" charset="0"/>
                          </a:rPr>
                        </m:ctrlPr>
                      </m:fPr>
                      <m:num>
                        <m:r>
                          <a:rPr kumimoji="1" lang="en-US" altLang="zh-CN" sz="2000" i="1">
                            <a:solidFill>
                              <a:srgbClr val="002060"/>
                            </a:solidFill>
                            <a:latin typeface="Cambria Math" charset="0"/>
                            <a:ea typeface="Cambria Math" charset="0"/>
                            <a:cs typeface="Cambria Math" charset="0"/>
                          </a:rPr>
                          <m:t>𝑑</m:t>
                        </m:r>
                      </m:num>
                      <m:den>
                        <m:r>
                          <a:rPr kumimoji="1" lang="en-US" altLang="zh-CN" sz="2000" i="1">
                            <a:solidFill>
                              <a:srgbClr val="002060"/>
                            </a:solidFill>
                            <a:latin typeface="Cambria Math" charset="0"/>
                            <a:ea typeface="Cambria Math" charset="0"/>
                            <a:cs typeface="Cambria Math" charset="0"/>
                          </a:rPr>
                          <m:t>𝑛</m:t>
                        </m:r>
                      </m:den>
                    </m:f>
                  </m:oMath>
                </a14:m>
                <a:endParaRPr kumimoji="1" lang="en-US" altLang="zh-CN" sz="2000" dirty="0">
                  <a:solidFill>
                    <a:srgbClr val="002060"/>
                  </a:solidFill>
                  <a:latin typeface="Comic Sans MS" charset="0"/>
                  <a:ea typeface="Comic Sans MS" charset="0"/>
                  <a:cs typeface="Comic Sans MS" charset="0"/>
                </a:endParaRPr>
              </a:p>
              <a:p>
                <a:pPr lvl="2">
                  <a:lnSpc>
                    <a:spcPct val="150000"/>
                  </a:lnSpc>
                  <a:buClr>
                    <a:srgbClr val="002060"/>
                  </a:buClr>
                  <a:buSzPct val="80000"/>
                  <a:buFont typeface="Arial" charset="0"/>
                  <a:buChar char="•"/>
                  <a:defRPr/>
                </a:pPr>
                <a:r>
                  <a:rPr kumimoji="1" lang="en-US" altLang="zh-CN" sz="1800" dirty="0">
                    <a:solidFill>
                      <a:srgbClr val="002060"/>
                    </a:solidFill>
                    <a:latin typeface="Comic Sans MS" charset="0"/>
                    <a:ea typeface="Comic Sans MS" charset="0"/>
                    <a:cs typeface="Comic Sans MS" charset="0"/>
                  </a:rPr>
                  <a:t>Larger</a:t>
                </a:r>
                <a:r>
                  <a:rPr kumimoji="1" lang="zh-CN" altLang="en-US" sz="18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1800" i="1">
                        <a:solidFill>
                          <a:srgbClr val="002060"/>
                        </a:solidFill>
                        <a:latin typeface="Cambria Math" charset="0"/>
                        <a:ea typeface="Comic Sans MS" charset="0"/>
                        <a:cs typeface="Comic Sans MS" charset="0"/>
                      </a:rPr>
                      <m:t>𝑙</m:t>
                    </m:r>
                  </m:oMath>
                </a14:m>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lead</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to</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larger</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NE</a:t>
                </a:r>
              </a:p>
              <a:p>
                <a:pPr lvl="1">
                  <a:lnSpc>
                    <a:spcPct val="150000"/>
                  </a:lnSpc>
                  <a:buClr>
                    <a:srgbClr val="002060"/>
                  </a:buClr>
                  <a:buSzPct val="80000"/>
                  <a:buFont typeface="Wingdings" charset="2"/>
                  <a:buChar char="Ø"/>
                  <a:defRPr/>
                </a:pPr>
                <a:r>
                  <a:rPr kumimoji="1" lang="en-US" altLang="zh-CN" sz="2000" dirty="0">
                    <a:solidFill>
                      <a:srgbClr val="002060"/>
                    </a:solidFill>
                    <a:latin typeface="Comic Sans MS" charset="0"/>
                    <a:ea typeface="Comic Sans MS" charset="0"/>
                    <a:cs typeface="Comic Sans MS" charset="0"/>
                  </a:rPr>
                  <a:t>Sampling</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error</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(SE):</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f>
                      <m:fPr>
                        <m:ctrlPr>
                          <a:rPr kumimoji="1" lang="mr-IN" altLang="zh-CN" sz="2000" i="1">
                            <a:solidFill>
                              <a:srgbClr val="002060"/>
                            </a:solidFill>
                            <a:latin typeface="Cambria Math" panose="02040503050406030204" pitchFamily="18" charset="0"/>
                            <a:ea typeface="Comic Sans MS" charset="0"/>
                            <a:cs typeface="Comic Sans MS" charset="0"/>
                          </a:rPr>
                        </m:ctrlPr>
                      </m:fPr>
                      <m:num>
                        <m:r>
                          <a:rPr kumimoji="1" lang="en-US" altLang="zh-CN" sz="2000" i="1">
                            <a:solidFill>
                              <a:srgbClr val="002060"/>
                            </a:solidFill>
                            <a:latin typeface="Cambria Math" charset="0"/>
                            <a:ea typeface="Comic Sans MS" charset="0"/>
                            <a:cs typeface="Comic Sans MS" charset="0"/>
                          </a:rPr>
                          <m:t>𝑚</m:t>
                        </m:r>
                      </m:num>
                      <m:den>
                        <m:r>
                          <a:rPr kumimoji="1" lang="en-US" altLang="zh-CN" sz="2000" i="1">
                            <a:solidFill>
                              <a:srgbClr val="002060"/>
                            </a:solidFill>
                            <a:latin typeface="Cambria Math" charset="0"/>
                            <a:ea typeface="Comic Sans MS" charset="0"/>
                            <a:cs typeface="Comic Sans MS" charset="0"/>
                          </a:rPr>
                          <m:t>𝑛</m:t>
                        </m:r>
                      </m:den>
                    </m:f>
                  </m:oMath>
                </a14:m>
                <a:endParaRPr kumimoji="1" lang="en-US" altLang="zh-CN" sz="2000" dirty="0">
                  <a:solidFill>
                    <a:srgbClr val="002060"/>
                  </a:solidFill>
                  <a:latin typeface="Comic Sans MS" charset="0"/>
                  <a:ea typeface="Comic Sans MS" charset="0"/>
                  <a:cs typeface="Comic Sans MS" charset="0"/>
                </a:endParaRPr>
              </a:p>
              <a:p>
                <a:pPr lvl="2">
                  <a:lnSpc>
                    <a:spcPct val="150000"/>
                  </a:lnSpc>
                  <a:buClr>
                    <a:srgbClr val="002060"/>
                  </a:buClr>
                  <a:buSzPct val="80000"/>
                  <a:buFont typeface="Arial" charset="0"/>
                  <a:buChar char="•"/>
                  <a:defRPr/>
                </a:pPr>
                <a:r>
                  <a:rPr kumimoji="1" lang="en-US" altLang="zh-CN" sz="1800" dirty="0">
                    <a:solidFill>
                      <a:srgbClr val="002060"/>
                    </a:solidFill>
                    <a:latin typeface="Comic Sans MS" charset="0"/>
                    <a:ea typeface="Comic Sans MS" charset="0"/>
                    <a:cs typeface="Comic Sans MS" charset="0"/>
                  </a:rPr>
                  <a:t>Larger</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m</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lead</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to</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larger</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SE</a:t>
                </a:r>
              </a:p>
              <a:p>
                <a:pPr lvl="1">
                  <a:lnSpc>
                    <a:spcPct val="150000"/>
                  </a:lnSpc>
                  <a:buClr>
                    <a:srgbClr val="002060"/>
                  </a:buClr>
                  <a:buSzPct val="80000"/>
                  <a:buFont typeface="Wingdings" charset="2"/>
                  <a:buChar char="Ø"/>
                  <a:defRPr/>
                </a:pPr>
                <a:r>
                  <a:rPr kumimoji="1" lang="en-US" altLang="zh-CN" sz="2000" dirty="0">
                    <a:solidFill>
                      <a:srgbClr val="002060"/>
                    </a:solidFill>
                    <a:latin typeface="Comic Sans MS" charset="0"/>
                    <a:ea typeface="Comic Sans MS" charset="0"/>
                    <a:cs typeface="Comic Sans MS" charset="0"/>
                  </a:rPr>
                  <a:t>Reconstruction</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error</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(RE):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have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no</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analytical</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expression</a:t>
                </a:r>
              </a:p>
              <a:p>
                <a:pPr lvl="2">
                  <a:lnSpc>
                    <a:spcPct val="150000"/>
                  </a:lnSpc>
                  <a:buClr>
                    <a:srgbClr val="002060"/>
                  </a:buClr>
                  <a:buSzPct val="80000"/>
                  <a:buFont typeface="Arial" charset="0"/>
                  <a:buChar char="•"/>
                  <a:defRPr/>
                </a:pPr>
                <a:r>
                  <a:rPr kumimoji="1" lang="en-US" altLang="zh-CN" sz="1800" dirty="0">
                    <a:solidFill>
                      <a:srgbClr val="002060"/>
                    </a:solidFill>
                    <a:latin typeface="Comic Sans MS" charset="0"/>
                    <a:ea typeface="Comic Sans MS" charset="0"/>
                    <a:cs typeface="Comic Sans MS" charset="0"/>
                  </a:rPr>
                  <a:t>Larger</a:t>
                </a:r>
                <a:r>
                  <a:rPr kumimoji="1" lang="zh-CN" altLang="en-US" sz="18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1800" i="1">
                        <a:solidFill>
                          <a:srgbClr val="002060"/>
                        </a:solidFill>
                        <a:latin typeface="Cambria Math" charset="0"/>
                        <a:ea typeface="Comic Sans MS" charset="0"/>
                        <a:cs typeface="Comic Sans MS" charset="0"/>
                      </a:rPr>
                      <m:t>𝑙</m:t>
                    </m:r>
                  </m:oMath>
                </a14:m>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and</a:t>
                </a:r>
                <a:r>
                  <a:rPr kumimoji="1" lang="zh-CN" altLang="en-US" sz="18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1800" i="1">
                        <a:solidFill>
                          <a:srgbClr val="002060"/>
                        </a:solidFill>
                        <a:latin typeface="Cambria Math" charset="0"/>
                        <a:ea typeface="Comic Sans MS" charset="0"/>
                        <a:cs typeface="Comic Sans MS" charset="0"/>
                      </a:rPr>
                      <m:t>𝑚</m:t>
                    </m:r>
                  </m:oMath>
                </a14:m>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lead</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to</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smaller</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RE</a:t>
                </a:r>
                <a:endParaRPr lang="en-US" altLang="zh-CN" sz="2215" b="1" dirty="0">
                  <a:latin typeface="微软雅黑" panose="020B0503020204020204" pitchFamily="34" charset="-122"/>
                  <a:ea typeface="微软雅黑" panose="020B0503020204020204" pitchFamily="34" charset="-122"/>
                  <a:cs typeface="Times New Roman" pitchFamily="18" charset="0"/>
                </a:endParaRPr>
              </a:p>
              <a:p>
                <a:pPr marL="0" indent="0">
                  <a:spcBef>
                    <a:spcPts val="1108"/>
                  </a:spcBef>
                  <a:spcAft>
                    <a:spcPts val="277"/>
                  </a:spcAft>
                  <a:buSzPct val="100000"/>
                  <a:buNone/>
                </a:pPr>
                <a:endParaRPr lang="en-US" altLang="zh-CN" sz="100" b="1" dirty="0">
                  <a:latin typeface="微软雅黑" panose="020B0503020204020204" pitchFamily="34" charset="-122"/>
                  <a:ea typeface="微软雅黑" panose="020B0503020204020204" pitchFamily="34" charset="-122"/>
                  <a:cs typeface="Times New Roman" pitchFamily="18" charset="0"/>
                </a:endParaRPr>
              </a:p>
            </p:txBody>
          </p:sp>
        </mc:Choice>
        <mc:Fallback xmlns="">
          <p:sp>
            <p:nvSpPr>
              <p:cNvPr id="20" name="内容占位符 2">
                <a:extLst>
                  <a:ext uri="{FF2B5EF4-FFF2-40B4-BE49-F238E27FC236}">
                    <a16:creationId xmlns:a16="http://schemas.microsoft.com/office/drawing/2014/main" id="{BA5778E5-343A-4162-978C-7997FF107732}"/>
                  </a:ext>
                </a:extLst>
              </p:cNvPr>
              <p:cNvSpPr>
                <a:spLocks noGrp="1" noRot="1" noChangeAspect="1" noMove="1" noResize="1" noEditPoints="1" noAdjustHandles="1" noChangeArrowheads="1" noChangeShapeType="1" noTextEdit="1"/>
              </p:cNvSpPr>
              <p:nvPr>
                <p:ph idx="1"/>
              </p:nvPr>
            </p:nvSpPr>
            <p:spPr>
              <a:xfrm>
                <a:off x="684772" y="1011937"/>
                <a:ext cx="8254706" cy="4923034"/>
              </a:xfrm>
              <a:blipFill>
                <a:blip r:embed="rId3"/>
                <a:stretch>
                  <a:fillRect l="-922"/>
                </a:stretch>
              </a:blipFill>
            </p:spPr>
            <p:txBody>
              <a:bodyPr/>
              <a:lstStyle/>
              <a:p>
                <a:r>
                  <a:rPr lang="en-DE">
                    <a:noFill/>
                  </a:rPr>
                  <a:t> </a:t>
                </a:r>
              </a:p>
            </p:txBody>
          </p:sp>
        </mc:Fallback>
      </mc:AlternateContent>
      <p:sp>
        <p:nvSpPr>
          <p:cNvPr id="5" name="标题 1">
            <a:extLst>
              <a:ext uri="{FF2B5EF4-FFF2-40B4-BE49-F238E27FC236}">
                <a16:creationId xmlns:a16="http://schemas.microsoft.com/office/drawing/2014/main" id="{9CAB577F-AC0B-F519-6FBB-4260A0A06D0A}"/>
              </a:ext>
            </a:extLst>
          </p:cNvPr>
          <p:cNvSpPr>
            <a:spLocks noGrp="1"/>
          </p:cNvSpPr>
          <p:nvPr>
            <p:ph type="title"/>
          </p:nvPr>
        </p:nvSpPr>
        <p:spPr>
          <a:xfrm>
            <a:off x="824088" y="147841"/>
            <a:ext cx="10600267" cy="864096"/>
          </a:xfrm>
        </p:spPr>
        <p:txBody>
          <a:bodyPr>
            <a:normAutofit/>
          </a:bodyPr>
          <a:lstStyle/>
          <a:p>
            <a:pPr algn="ctr"/>
            <a:r>
              <a:rPr lang="en-US" altLang="zh-CN" dirty="0"/>
              <a:t>How</a:t>
            </a:r>
            <a:r>
              <a:rPr lang="zh-CN" altLang="en-US" dirty="0"/>
              <a:t> </a:t>
            </a:r>
            <a:r>
              <a:rPr lang="en-US" altLang="zh-CN" dirty="0"/>
              <a:t>to</a:t>
            </a:r>
            <a:r>
              <a:rPr lang="zh-CN" altLang="en-US" dirty="0"/>
              <a:t> </a:t>
            </a:r>
            <a:r>
              <a:rPr lang="en-US" altLang="zh-CN" dirty="0"/>
              <a:t>Choose</a:t>
            </a:r>
            <a:r>
              <a:rPr lang="zh-CN" altLang="en-US" dirty="0"/>
              <a:t> </a:t>
            </a:r>
            <a:r>
              <a:rPr lang="en-US" altLang="zh-CN" dirty="0"/>
              <a:t>A</a:t>
            </a:r>
            <a:r>
              <a:rPr lang="zh-CN" altLang="en-US" dirty="0"/>
              <a:t> </a:t>
            </a:r>
            <a:r>
              <a:rPr lang="en-US" altLang="zh-CN" dirty="0"/>
              <a:t>Set</a:t>
            </a:r>
            <a:r>
              <a:rPr lang="zh-CN" altLang="en-US" dirty="0"/>
              <a:t> </a:t>
            </a:r>
            <a:r>
              <a:rPr lang="en-US" altLang="zh-CN" dirty="0"/>
              <a:t>of</a:t>
            </a:r>
            <a:r>
              <a:rPr lang="zh-CN" altLang="en-US" dirty="0"/>
              <a:t> </a:t>
            </a:r>
            <a:r>
              <a:rPr lang="en-US" altLang="zh-CN" dirty="0"/>
              <a:t>Marginals</a:t>
            </a:r>
            <a:endParaRPr lang="zh-CN" altLang="en-US" dirty="0"/>
          </a:p>
        </p:txBody>
      </p:sp>
    </p:spTree>
    <p:extLst>
      <p:ext uri="{BB962C8B-B14F-4D97-AF65-F5344CB8AC3E}">
        <p14:creationId xmlns:p14="http://schemas.microsoft.com/office/powerpoint/2010/main" val="3450730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10102235" y="6036848"/>
            <a:ext cx="418781" cy="422031"/>
          </a:xfrm>
        </p:spPr>
        <p:txBody>
          <a:bodyPr/>
          <a:lstStyle/>
          <a:p>
            <a:pPr>
              <a:defRPr/>
            </a:pPr>
            <a:fld id="{3D8447AC-0296-4746-9C8E-52BF45A4FCA4}" type="slidenum">
              <a:rPr lang="zh-CN" altLang="en-US"/>
              <a:pPr>
                <a:defRPr/>
              </a:pPr>
              <a:t>63</a:t>
            </a:fld>
            <a:endParaRPr lang="en-US" altLang="zh-CN"/>
          </a:p>
        </p:txBody>
      </p:sp>
      <mc:AlternateContent xmlns:mc="http://schemas.openxmlformats.org/markup-compatibility/2006" xmlns:a14="http://schemas.microsoft.com/office/drawing/2010/main">
        <mc:Choice Requires="a14">
          <p:sp>
            <p:nvSpPr>
              <p:cNvPr id="20" name="内容占位符 2">
                <a:extLst>
                  <a:ext uri="{FF2B5EF4-FFF2-40B4-BE49-F238E27FC236}">
                    <a16:creationId xmlns:a16="http://schemas.microsoft.com/office/drawing/2014/main" id="{BA5778E5-343A-4162-978C-7997FF107732}"/>
                  </a:ext>
                </a:extLst>
              </p:cNvPr>
              <p:cNvSpPr>
                <a:spLocks noGrp="1"/>
              </p:cNvSpPr>
              <p:nvPr>
                <p:ph idx="1"/>
              </p:nvPr>
            </p:nvSpPr>
            <p:spPr>
              <a:xfrm>
                <a:off x="767645" y="1011937"/>
                <a:ext cx="9036496" cy="4392488"/>
              </a:xfrm>
            </p:spPr>
            <p:txBody>
              <a:bodyPr>
                <a:noAutofit/>
              </a:bodyPr>
              <a:lstStyle/>
              <a:p>
                <a:pPr>
                  <a:lnSpc>
                    <a:spcPct val="190000"/>
                  </a:lnSpc>
                  <a:spcAft>
                    <a:spcPts val="277"/>
                  </a:spcAft>
                  <a:buClr>
                    <a:srgbClr val="002060"/>
                  </a:buClr>
                  <a:buSzPct val="100000"/>
                  <a:buFont typeface="Wingdings" charset="2"/>
                  <a:buChar char="u"/>
                </a:pPr>
                <a:r>
                  <a:rPr kumimoji="1" lang="en-US" altLang="zh-CN" sz="2400" dirty="0">
                    <a:solidFill>
                      <a:srgbClr val="002060"/>
                    </a:solidFill>
                    <a:latin typeface="Comic Sans MS" charset="0"/>
                    <a:ea typeface="Comic Sans MS" charset="0"/>
                    <a:cs typeface="Comic Sans MS" charset="0"/>
                  </a:rPr>
                  <a:t>Main</a:t>
                </a:r>
                <a:r>
                  <a:rPr kumimoji="1" lang="zh-CN" altLang="en-US" sz="2400" dirty="0">
                    <a:solidFill>
                      <a:srgbClr val="002060"/>
                    </a:solidFill>
                    <a:latin typeface="Comic Sans MS" charset="0"/>
                    <a:ea typeface="Comic Sans MS" charset="0"/>
                    <a:cs typeface="Comic Sans MS" charset="0"/>
                  </a:rPr>
                  <a:t> </a:t>
                </a:r>
                <a:r>
                  <a:rPr kumimoji="1" lang="en-US" altLang="zh-CN" sz="2400" dirty="0">
                    <a:solidFill>
                      <a:srgbClr val="002060"/>
                    </a:solidFill>
                    <a:latin typeface="Comic Sans MS" charset="0"/>
                    <a:ea typeface="Comic Sans MS" charset="0"/>
                    <a:cs typeface="Comic Sans MS" charset="0"/>
                  </a:rPr>
                  <a:t>idea</a:t>
                </a:r>
              </a:p>
              <a:p>
                <a:pPr lvl="1">
                  <a:lnSpc>
                    <a:spcPct val="150000"/>
                  </a:lnSpc>
                  <a:buClr>
                    <a:srgbClr val="002060"/>
                  </a:buClr>
                  <a:buSzPct val="80000"/>
                  <a:buFont typeface="Wingdings" charset="2"/>
                  <a:buChar char="Ø"/>
                  <a:defRPr/>
                </a:pPr>
                <a:r>
                  <a:rPr kumimoji="1" lang="en-US" altLang="zh-CN" sz="2000" dirty="0">
                    <a:solidFill>
                      <a:srgbClr val="002060"/>
                    </a:solidFill>
                    <a:latin typeface="Comic Sans MS" charset="0"/>
                    <a:ea typeface="Comic Sans MS" charset="0"/>
                    <a:cs typeface="Comic Sans MS" charset="0"/>
                  </a:rPr>
                  <a:t>Goal:</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ensure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none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of</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three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noise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dominate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others</a:t>
                </a:r>
              </a:p>
              <a:p>
                <a:pPr lvl="1">
                  <a:lnSpc>
                    <a:spcPct val="150000"/>
                  </a:lnSpc>
                  <a:buClr>
                    <a:srgbClr val="002060"/>
                  </a:buClr>
                  <a:buSzPct val="80000"/>
                  <a:buFont typeface="Wingdings" charset="2"/>
                  <a:buChar char="Ø"/>
                  <a:defRPr/>
                </a:pPr>
                <a:r>
                  <a:rPr kumimoji="1" lang="en-US" altLang="zh-CN" sz="2000" dirty="0">
                    <a:solidFill>
                      <a:srgbClr val="002060"/>
                    </a:solidFill>
                    <a:latin typeface="Comic Sans MS" charset="0"/>
                    <a:ea typeface="Comic Sans MS" charset="0"/>
                    <a:cs typeface="Comic Sans MS" charset="0"/>
                  </a:rPr>
                  <a:t>Choose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target</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error</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threshold</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r>
                      <a:rPr kumimoji="1" lang="zh-CN" altLang="en-US" sz="2000" i="1">
                        <a:solidFill>
                          <a:srgbClr val="002060"/>
                        </a:solidFill>
                        <a:latin typeface="Cambria Math" charset="0"/>
                        <a:ea typeface="Cambria Math" charset="0"/>
                        <a:cs typeface="Cambria Math" charset="0"/>
                      </a:rPr>
                      <m:t>𝜃</m:t>
                    </m:r>
                  </m:oMath>
                </a14:m>
                <a:endParaRPr kumimoji="1" lang="en-US" altLang="zh-CN" sz="2000" dirty="0">
                  <a:solidFill>
                    <a:srgbClr val="002060"/>
                  </a:solidFill>
                  <a:latin typeface="Comic Sans MS" charset="0"/>
                  <a:ea typeface="Comic Sans MS" charset="0"/>
                  <a:cs typeface="Comic Sans MS" charset="0"/>
                </a:endParaRPr>
              </a:p>
              <a:p>
                <a:pPr lvl="2">
                  <a:lnSpc>
                    <a:spcPct val="150000"/>
                  </a:lnSpc>
                  <a:buClr>
                    <a:srgbClr val="002060"/>
                  </a:buClr>
                  <a:buSzPct val="80000"/>
                  <a:buFont typeface="Arial" charset="0"/>
                  <a:buChar char="•"/>
                  <a:defRPr/>
                </a:pPr>
                <a:r>
                  <a:rPr kumimoji="1" lang="en-US" altLang="zh-CN" sz="1800" dirty="0">
                    <a:solidFill>
                      <a:srgbClr val="002060"/>
                    </a:solidFill>
                    <a:latin typeface="Comic Sans MS" charset="0"/>
                    <a:ea typeface="Comic Sans MS" charset="0"/>
                    <a:cs typeface="Comic Sans MS" charset="0"/>
                  </a:rPr>
                  <a:t>Empirically</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choose,</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in</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this</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paper</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we</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choose</a:t>
                </a:r>
                <a:r>
                  <a:rPr kumimoji="1" lang="zh-CN" altLang="en-US" sz="1800" dirty="0">
                    <a:solidFill>
                      <a:srgbClr val="002060"/>
                    </a:solidFill>
                    <a:latin typeface="Comic Sans MS" charset="0"/>
                    <a:ea typeface="Comic Sans MS" charset="0"/>
                    <a:cs typeface="Comic Sans MS" charset="0"/>
                  </a:rPr>
                  <a:t> </a:t>
                </a:r>
                <a14:m>
                  <m:oMath xmlns:m="http://schemas.openxmlformats.org/officeDocument/2006/math">
                    <m:r>
                      <a:rPr kumimoji="1" lang="zh-CN" altLang="en-US" sz="1800" i="1">
                        <a:solidFill>
                          <a:srgbClr val="002060"/>
                        </a:solidFill>
                        <a:latin typeface="Cambria Math" charset="0"/>
                        <a:ea typeface="Cambria Math" charset="0"/>
                        <a:cs typeface="Cambria Math" charset="0"/>
                      </a:rPr>
                      <m:t>𝜃</m:t>
                    </m:r>
                    <m:r>
                      <a:rPr kumimoji="1" lang="en-US" altLang="zh-CN" sz="1800" i="1">
                        <a:solidFill>
                          <a:srgbClr val="002060"/>
                        </a:solidFill>
                        <a:latin typeface="Cambria Math" charset="0"/>
                        <a:ea typeface="Cambria Math" charset="0"/>
                        <a:cs typeface="Cambria Math" charset="0"/>
                      </a:rPr>
                      <m:t>=</m:t>
                    </m:r>
                    <m:sSup>
                      <m:sSupPr>
                        <m:ctrlPr>
                          <a:rPr kumimoji="1" lang="en-US" altLang="zh-CN" sz="1800" i="1">
                            <a:solidFill>
                              <a:srgbClr val="002060"/>
                            </a:solidFill>
                            <a:latin typeface="Cambria Math" panose="02040503050406030204" pitchFamily="18" charset="0"/>
                            <a:ea typeface="Cambria Math" charset="0"/>
                            <a:cs typeface="Cambria Math" charset="0"/>
                          </a:rPr>
                        </m:ctrlPr>
                      </m:sSupPr>
                      <m:e>
                        <m:r>
                          <a:rPr kumimoji="1" lang="en-US" altLang="zh-CN" sz="1800" i="1">
                            <a:solidFill>
                              <a:srgbClr val="002060"/>
                            </a:solidFill>
                            <a:latin typeface="Cambria Math" charset="0"/>
                            <a:ea typeface="Cambria Math" charset="0"/>
                            <a:cs typeface="Cambria Math" charset="0"/>
                          </a:rPr>
                          <m:t>10</m:t>
                        </m:r>
                      </m:e>
                      <m:sup>
                        <m:r>
                          <a:rPr kumimoji="1" lang="en-US" altLang="zh-CN" sz="1800" i="1">
                            <a:solidFill>
                              <a:srgbClr val="002060"/>
                            </a:solidFill>
                            <a:latin typeface="Cambria Math" charset="0"/>
                            <a:ea typeface="Cambria Math" charset="0"/>
                            <a:cs typeface="Cambria Math" charset="0"/>
                          </a:rPr>
                          <m:t>−3</m:t>
                        </m:r>
                      </m:sup>
                    </m:sSup>
                  </m:oMath>
                </a14:m>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in</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our</a:t>
                </a:r>
                <a:r>
                  <a:rPr kumimoji="1" lang="zh-CN" altLang="en-US" sz="1800" dirty="0">
                    <a:solidFill>
                      <a:srgbClr val="002060"/>
                    </a:solidFill>
                    <a:latin typeface="Comic Sans MS" charset="0"/>
                    <a:ea typeface="Comic Sans MS" charset="0"/>
                    <a:cs typeface="Comic Sans MS" charset="0"/>
                  </a:rPr>
                  <a:t> </a:t>
                </a:r>
                <a:r>
                  <a:rPr kumimoji="1" lang="en-US" altLang="zh-CN" sz="1800" dirty="0">
                    <a:solidFill>
                      <a:srgbClr val="002060"/>
                    </a:solidFill>
                    <a:latin typeface="Comic Sans MS" charset="0"/>
                    <a:ea typeface="Comic Sans MS" charset="0"/>
                    <a:cs typeface="Comic Sans MS" charset="0"/>
                  </a:rPr>
                  <a:t>experiment</a:t>
                </a:r>
              </a:p>
              <a:p>
                <a:pPr lvl="1">
                  <a:lnSpc>
                    <a:spcPct val="150000"/>
                  </a:lnSpc>
                  <a:buClr>
                    <a:srgbClr val="002060"/>
                  </a:buClr>
                  <a:buSzPct val="80000"/>
                  <a:buFont typeface="Wingdings" charset="2"/>
                  <a:buChar char="Ø"/>
                  <a:defRPr/>
                </a:pPr>
                <a:r>
                  <a:rPr kumimoji="1" lang="en-US" altLang="zh-CN" sz="2000" dirty="0">
                    <a:solidFill>
                      <a:srgbClr val="002060"/>
                    </a:solidFill>
                    <a:latin typeface="Comic Sans MS" charset="0"/>
                    <a:ea typeface="Comic Sans MS" charset="0"/>
                    <a:cs typeface="Comic Sans MS" charset="0"/>
                  </a:rPr>
                  <a:t>Compute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largest</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2000" i="1">
                        <a:solidFill>
                          <a:srgbClr val="002060"/>
                        </a:solidFill>
                        <a:latin typeface="Cambria Math" charset="0"/>
                        <a:ea typeface="Comic Sans MS" charset="0"/>
                        <a:cs typeface="Comic Sans MS" charset="0"/>
                      </a:rPr>
                      <m:t>𝑙</m:t>
                    </m:r>
                  </m:oMath>
                </a14:m>
                <a:r>
                  <a:rPr kumimoji="1" lang="en-US" altLang="zh-CN" sz="2000" dirty="0">
                    <a:solidFill>
                      <a:srgbClr val="002060"/>
                    </a:solidFill>
                    <a:latin typeface="Comic Sans MS" charset="0"/>
                    <a:ea typeface="Comic Sans MS" charset="0"/>
                    <a:cs typeface="Comic Sans MS" charset="0"/>
                  </a:rPr>
                  <a:t>,</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such</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that</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2000" i="1">
                        <a:solidFill>
                          <a:srgbClr val="002060"/>
                        </a:solidFill>
                        <a:latin typeface="Cambria Math" charset="0"/>
                        <a:ea typeface="Comic Sans MS" charset="0"/>
                        <a:cs typeface="Comic Sans MS" charset="0"/>
                      </a:rPr>
                      <m:t>𝑘</m:t>
                    </m:r>
                    <m:r>
                      <a:rPr kumimoji="1" lang="en-US" altLang="zh-CN" sz="2000" i="1">
                        <a:solidFill>
                          <a:srgbClr val="002060"/>
                        </a:solidFill>
                        <a:latin typeface="Cambria Math" charset="0"/>
                        <a:ea typeface="Cambria Math" charset="0"/>
                        <a:cs typeface="Cambria Math" charset="0"/>
                      </a:rPr>
                      <m:t>∙</m:t>
                    </m:r>
                    <m:r>
                      <a:rPr kumimoji="1" lang="en-US" altLang="zh-CN" sz="2000" i="1">
                        <a:solidFill>
                          <a:srgbClr val="002060"/>
                        </a:solidFill>
                        <a:latin typeface="Cambria Math" charset="0"/>
                        <a:ea typeface="Cambria Math" charset="0"/>
                        <a:cs typeface="Cambria Math" charset="0"/>
                      </a:rPr>
                      <m:t>𝑁𝐸</m:t>
                    </m:r>
                    <m:r>
                      <a:rPr kumimoji="1" lang="en-US" altLang="zh-CN" sz="2000" i="1">
                        <a:solidFill>
                          <a:srgbClr val="002060"/>
                        </a:solidFill>
                        <a:latin typeface="Cambria Math" charset="0"/>
                        <a:ea typeface="Cambria Math" charset="0"/>
                        <a:cs typeface="Cambria Math" charset="0"/>
                      </a:rPr>
                      <m:t>&lt;</m:t>
                    </m:r>
                    <m:r>
                      <a:rPr kumimoji="1" lang="en-US" altLang="zh-CN" sz="2000" i="1">
                        <a:solidFill>
                          <a:srgbClr val="002060"/>
                        </a:solidFill>
                        <a:latin typeface="Cambria Math" charset="0"/>
                        <a:ea typeface="Cambria Math" charset="0"/>
                        <a:cs typeface="Cambria Math" charset="0"/>
                      </a:rPr>
                      <m:t>𝜃</m:t>
                    </m:r>
                  </m:oMath>
                </a14:m>
                <a:endParaRPr kumimoji="1" lang="en-US" altLang="zh-CN" sz="2000" dirty="0">
                  <a:solidFill>
                    <a:srgbClr val="002060"/>
                  </a:solidFill>
                  <a:latin typeface="Comic Sans MS" charset="0"/>
                  <a:ea typeface="Comic Sans MS" charset="0"/>
                  <a:cs typeface="Comic Sans MS" charset="0"/>
                </a:endParaRPr>
              </a:p>
              <a:p>
                <a:pPr lvl="1">
                  <a:lnSpc>
                    <a:spcPct val="150000"/>
                  </a:lnSpc>
                  <a:buClr>
                    <a:srgbClr val="002060"/>
                  </a:buClr>
                  <a:buSzPct val="80000"/>
                  <a:buFont typeface="Wingdings" charset="2"/>
                  <a:buChar char="Ø"/>
                  <a:defRPr/>
                </a:pPr>
                <a:r>
                  <a:rPr kumimoji="1" lang="en-US" altLang="zh-CN" sz="2000" dirty="0">
                    <a:solidFill>
                      <a:srgbClr val="002060"/>
                    </a:solidFill>
                    <a:latin typeface="Comic Sans MS" charset="0"/>
                    <a:ea typeface="Comic Sans MS" charset="0"/>
                    <a:cs typeface="Comic Sans MS" charset="0"/>
                  </a:rPr>
                  <a:t>When</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2000" i="1">
                        <a:solidFill>
                          <a:srgbClr val="002060"/>
                        </a:solidFill>
                        <a:latin typeface="Cambria Math" charset="0"/>
                        <a:ea typeface="Comic Sans MS" charset="0"/>
                        <a:cs typeface="Comic Sans MS" charset="0"/>
                      </a:rPr>
                      <m:t>𝑙</m:t>
                    </m:r>
                    <m:r>
                      <a:rPr kumimoji="1" lang="en-US" altLang="zh-CN" sz="2000" i="1">
                        <a:solidFill>
                          <a:srgbClr val="002060"/>
                        </a:solidFill>
                        <a:latin typeface="Cambria Math" charset="0"/>
                        <a:ea typeface="Comic Sans MS" charset="0"/>
                        <a:cs typeface="Comic Sans MS" charset="0"/>
                      </a:rPr>
                      <m:t>&lt;</m:t>
                    </m:r>
                    <m:r>
                      <a:rPr kumimoji="1" lang="en-US" altLang="zh-CN" sz="2000" i="1">
                        <a:solidFill>
                          <a:srgbClr val="002060"/>
                        </a:solidFill>
                        <a:latin typeface="Cambria Math" charset="0"/>
                        <a:ea typeface="Comic Sans MS" charset="0"/>
                        <a:cs typeface="Comic Sans MS" charset="0"/>
                      </a:rPr>
                      <m:t>𝑘</m:t>
                    </m:r>
                  </m:oMath>
                </a14:m>
                <a:r>
                  <a:rPr kumimoji="1" lang="en-US" altLang="zh-CN" sz="2000" dirty="0">
                    <a:solidFill>
                      <a:srgbClr val="002060"/>
                    </a:solidFill>
                    <a:latin typeface="Comic Sans MS" charset="0"/>
                    <a:ea typeface="Comic Sans MS" charset="0"/>
                    <a:cs typeface="Comic Sans MS" charset="0"/>
                  </a:rPr>
                  <a:t>,</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choose</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2000" i="1">
                        <a:solidFill>
                          <a:srgbClr val="002060"/>
                        </a:solidFill>
                        <a:latin typeface="Cambria Math" charset="0"/>
                        <a:ea typeface="Comic Sans MS" charset="0"/>
                        <a:cs typeface="Comic Sans MS" charset="0"/>
                      </a:rPr>
                      <m:t>𝑙</m:t>
                    </m:r>
                  </m:oMath>
                </a14:m>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and</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largest</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2000" i="1">
                        <a:solidFill>
                          <a:srgbClr val="002060"/>
                        </a:solidFill>
                        <a:latin typeface="Cambria Math" charset="0"/>
                        <a:ea typeface="Comic Sans MS" charset="0"/>
                        <a:cs typeface="Comic Sans MS" charset="0"/>
                      </a:rPr>
                      <m:t>𝑚</m:t>
                    </m:r>
                  </m:oMath>
                </a14:m>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such</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that</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2000" i="1">
                        <a:solidFill>
                          <a:srgbClr val="002060"/>
                        </a:solidFill>
                        <a:latin typeface="Cambria Math" charset="0"/>
                        <a:ea typeface="Comic Sans MS" charset="0"/>
                        <a:cs typeface="Comic Sans MS" charset="0"/>
                      </a:rPr>
                      <m:t>𝑆𝐸</m:t>
                    </m:r>
                    <m:r>
                      <a:rPr kumimoji="1" lang="en-US" altLang="zh-CN" sz="2000" i="1">
                        <a:solidFill>
                          <a:srgbClr val="002060"/>
                        </a:solidFill>
                        <a:latin typeface="Cambria Math" charset="0"/>
                        <a:ea typeface="Comic Sans MS" charset="0"/>
                        <a:cs typeface="Comic Sans MS" charset="0"/>
                      </a:rPr>
                      <m:t>&lt;</m:t>
                    </m:r>
                    <m:r>
                      <a:rPr kumimoji="1" lang="en-US" altLang="zh-CN" sz="2000" i="1">
                        <a:solidFill>
                          <a:srgbClr val="002060"/>
                        </a:solidFill>
                        <a:latin typeface="Cambria Math" charset="0"/>
                        <a:ea typeface="Cambria Math" charset="0"/>
                        <a:cs typeface="Cambria Math" charset="0"/>
                      </a:rPr>
                      <m:t>𝜃</m:t>
                    </m:r>
                  </m:oMath>
                </a14:m>
                <a:endParaRPr kumimoji="1" lang="en-US" altLang="zh-CN" sz="2000" dirty="0">
                  <a:solidFill>
                    <a:srgbClr val="002060"/>
                  </a:solidFill>
                  <a:latin typeface="Comic Sans MS" charset="0"/>
                  <a:ea typeface="Comic Sans MS" charset="0"/>
                  <a:cs typeface="Comic Sans MS" charset="0"/>
                </a:endParaRPr>
              </a:p>
              <a:p>
                <a:pPr lvl="1">
                  <a:lnSpc>
                    <a:spcPct val="150000"/>
                  </a:lnSpc>
                  <a:buClr>
                    <a:srgbClr val="002060"/>
                  </a:buClr>
                  <a:buSzPct val="80000"/>
                  <a:buFont typeface="Wingdings" charset="2"/>
                  <a:buChar char="Ø"/>
                  <a:defRPr/>
                </a:pPr>
                <a:r>
                  <a:rPr kumimoji="1" lang="en-US" altLang="zh-CN" sz="2000" dirty="0">
                    <a:solidFill>
                      <a:srgbClr val="002060"/>
                    </a:solidFill>
                    <a:latin typeface="Comic Sans MS" charset="0"/>
                    <a:ea typeface="Comic Sans MS" charset="0"/>
                    <a:cs typeface="Comic Sans MS" charset="0"/>
                  </a:rPr>
                  <a:t>When</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r>
                      <a:rPr kumimoji="1" lang="en-US" altLang="zh-CN" sz="2000" i="1">
                        <a:solidFill>
                          <a:srgbClr val="002060"/>
                        </a:solidFill>
                        <a:latin typeface="Cambria Math" charset="0"/>
                        <a:ea typeface="Comic Sans MS" charset="0"/>
                        <a:cs typeface="Comic Sans MS" charset="0"/>
                      </a:rPr>
                      <m:t>𝑙</m:t>
                    </m:r>
                    <m:r>
                      <a:rPr kumimoji="1" lang="en-US" altLang="zh-CN" sz="2000" i="1">
                        <a:solidFill>
                          <a:srgbClr val="002060"/>
                        </a:solidFill>
                        <a:latin typeface="Cambria Math" charset="0"/>
                        <a:ea typeface="Cambria Math" charset="0"/>
                        <a:cs typeface="Cambria Math" charset="0"/>
                      </a:rPr>
                      <m:t>≥</m:t>
                    </m:r>
                    <m:r>
                      <a:rPr kumimoji="1" lang="en-US" altLang="zh-CN" sz="2000" i="1">
                        <a:solidFill>
                          <a:srgbClr val="002060"/>
                        </a:solidFill>
                        <a:latin typeface="Cambria Math" charset="0"/>
                        <a:ea typeface="Comic Sans MS" charset="0"/>
                        <a:cs typeface="Comic Sans MS" charset="0"/>
                      </a:rPr>
                      <m:t>𝑘</m:t>
                    </m:r>
                  </m:oMath>
                </a14:m>
                <a:r>
                  <a:rPr kumimoji="1" lang="en-US" altLang="zh-CN" sz="2000" dirty="0">
                    <a:solidFill>
                      <a:srgbClr val="002060"/>
                    </a:solidFill>
                    <a:latin typeface="Comic Sans MS" charset="0"/>
                    <a:ea typeface="Comic Sans MS" charset="0"/>
                    <a:cs typeface="Comic Sans MS" charset="0"/>
                  </a:rPr>
                  <a:t>,</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choose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m</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and</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largest</a:t>
                </a:r>
                <a:r>
                  <a:rPr kumimoji="1" lang="zh-CN" altLang="en-US" sz="2000" dirty="0">
                    <a:solidFill>
                      <a:srgbClr val="002060"/>
                    </a:solidFill>
                    <a:latin typeface="Comic Sans MS" charset="0"/>
                    <a:ea typeface="Comic Sans MS" charset="0"/>
                    <a:cs typeface="Comic Sans MS" charset="0"/>
                  </a:rPr>
                  <a:t> </a:t>
                </a:r>
                <a14:m>
                  <m:oMath xmlns:m="http://schemas.openxmlformats.org/officeDocument/2006/math">
                    <m:sSub>
                      <m:sSubPr>
                        <m:ctrlPr>
                          <a:rPr kumimoji="1" lang="en-US" altLang="zh-CN" sz="2000" i="1">
                            <a:solidFill>
                              <a:srgbClr val="002060"/>
                            </a:solidFill>
                            <a:latin typeface="Cambria Math" panose="02040503050406030204" pitchFamily="18" charset="0"/>
                            <a:ea typeface="Comic Sans MS" charset="0"/>
                            <a:cs typeface="Comic Sans MS" charset="0"/>
                          </a:rPr>
                        </m:ctrlPr>
                      </m:sSubPr>
                      <m:e>
                        <m:r>
                          <a:rPr kumimoji="1" lang="en-US" altLang="zh-CN" sz="2000" i="1">
                            <a:solidFill>
                              <a:srgbClr val="002060"/>
                            </a:solidFill>
                            <a:latin typeface="Cambria Math" charset="0"/>
                            <a:ea typeface="Comic Sans MS" charset="0"/>
                            <a:cs typeface="Comic Sans MS" charset="0"/>
                          </a:rPr>
                          <m:t>𝑙</m:t>
                        </m:r>
                      </m:e>
                      <m:sub>
                        <m:r>
                          <a:rPr kumimoji="1" lang="en-US" altLang="zh-CN" sz="2000" i="1">
                            <a:solidFill>
                              <a:srgbClr val="002060"/>
                            </a:solidFill>
                            <a:latin typeface="Cambria Math" charset="0"/>
                            <a:ea typeface="Comic Sans MS" charset="0"/>
                            <a:cs typeface="Comic Sans MS" charset="0"/>
                          </a:rPr>
                          <m:t>𝑡</m:t>
                        </m:r>
                      </m:sub>
                    </m:sSub>
                    <m:r>
                      <a:rPr kumimoji="1" lang="en-US" altLang="zh-CN" sz="2000" i="1">
                        <a:solidFill>
                          <a:srgbClr val="002060"/>
                        </a:solidFill>
                        <a:latin typeface="Cambria Math" charset="0"/>
                        <a:ea typeface="Cambria Math" charset="0"/>
                        <a:cs typeface="Cambria Math" charset="0"/>
                      </a:rPr>
                      <m:t>∈[</m:t>
                    </m:r>
                    <m:r>
                      <a:rPr kumimoji="1" lang="en-US" altLang="zh-CN" sz="2000" i="1">
                        <a:solidFill>
                          <a:srgbClr val="002060"/>
                        </a:solidFill>
                        <a:latin typeface="Cambria Math" charset="0"/>
                        <a:ea typeface="Cambria Math" charset="0"/>
                        <a:cs typeface="Cambria Math" charset="0"/>
                      </a:rPr>
                      <m:t>𝑘</m:t>
                    </m:r>
                    <m:r>
                      <a:rPr kumimoji="1" lang="en-US" altLang="zh-CN" sz="2000" i="1">
                        <a:solidFill>
                          <a:srgbClr val="002060"/>
                        </a:solidFill>
                        <a:latin typeface="Cambria Math" charset="0"/>
                        <a:ea typeface="Cambria Math" charset="0"/>
                        <a:cs typeface="Cambria Math" charset="0"/>
                      </a:rPr>
                      <m:t>,</m:t>
                    </m:r>
                    <m:r>
                      <a:rPr kumimoji="1" lang="en-US" altLang="zh-CN" sz="2000" i="1">
                        <a:solidFill>
                          <a:srgbClr val="002060"/>
                        </a:solidFill>
                        <a:latin typeface="Cambria Math" charset="0"/>
                        <a:ea typeface="Cambria Math" charset="0"/>
                        <a:cs typeface="Cambria Math" charset="0"/>
                      </a:rPr>
                      <m:t>𝑙</m:t>
                    </m:r>
                    <m:r>
                      <a:rPr kumimoji="1" lang="en-US" altLang="zh-CN" sz="2000" i="1">
                        <a:solidFill>
                          <a:srgbClr val="002060"/>
                        </a:solidFill>
                        <a:latin typeface="Cambria Math" charset="0"/>
                        <a:ea typeface="Cambria Math" charset="0"/>
                        <a:cs typeface="Cambria Math" charset="0"/>
                      </a:rPr>
                      <m:t>]</m:t>
                    </m:r>
                  </m:oMath>
                </a14:m>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such</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that</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the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maximum</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of</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NE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and</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SE</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is</a:t>
                </a:r>
                <a:r>
                  <a:rPr kumimoji="1" lang="zh-CN" altLang="en-US" sz="2000" dirty="0">
                    <a:solidFill>
                      <a:srgbClr val="002060"/>
                    </a:solidFill>
                    <a:latin typeface="Comic Sans MS" charset="0"/>
                    <a:ea typeface="Comic Sans MS" charset="0"/>
                    <a:cs typeface="Comic Sans MS" charset="0"/>
                  </a:rPr>
                  <a:t> </a:t>
                </a:r>
                <a:r>
                  <a:rPr kumimoji="1" lang="en-US" altLang="zh-CN" sz="2000" dirty="0">
                    <a:solidFill>
                      <a:srgbClr val="002060"/>
                    </a:solidFill>
                    <a:latin typeface="Comic Sans MS" charset="0"/>
                    <a:ea typeface="Comic Sans MS" charset="0"/>
                    <a:cs typeface="Comic Sans MS" charset="0"/>
                  </a:rPr>
                  <a:t>minimized</a:t>
                </a:r>
                <a:endParaRPr lang="en-US" altLang="zh-CN" sz="2215" b="1" dirty="0">
                  <a:latin typeface="微软雅黑" panose="020B0503020204020204" pitchFamily="34" charset="-122"/>
                  <a:ea typeface="微软雅黑" panose="020B0503020204020204" pitchFamily="34" charset="-122"/>
                  <a:cs typeface="Times New Roman" pitchFamily="18" charset="0"/>
                </a:endParaRPr>
              </a:p>
              <a:p>
                <a:pPr marL="0" indent="0">
                  <a:spcBef>
                    <a:spcPts val="1108"/>
                  </a:spcBef>
                  <a:spcAft>
                    <a:spcPts val="277"/>
                  </a:spcAft>
                  <a:buSzPct val="100000"/>
                  <a:buNone/>
                </a:pPr>
                <a:endParaRPr lang="en-US" altLang="zh-CN" sz="100" b="1" dirty="0">
                  <a:latin typeface="微软雅黑" panose="020B0503020204020204" pitchFamily="34" charset="-122"/>
                  <a:ea typeface="微软雅黑" panose="020B0503020204020204" pitchFamily="34" charset="-122"/>
                  <a:cs typeface="Times New Roman" pitchFamily="18" charset="0"/>
                </a:endParaRPr>
              </a:p>
            </p:txBody>
          </p:sp>
        </mc:Choice>
        <mc:Fallback xmlns="">
          <p:sp>
            <p:nvSpPr>
              <p:cNvPr id="20" name="内容占位符 2">
                <a:extLst>
                  <a:ext uri="{FF2B5EF4-FFF2-40B4-BE49-F238E27FC236}">
                    <a16:creationId xmlns:a16="http://schemas.microsoft.com/office/drawing/2014/main" id="{BA5778E5-343A-4162-978C-7997FF107732}"/>
                  </a:ext>
                </a:extLst>
              </p:cNvPr>
              <p:cNvSpPr>
                <a:spLocks noGrp="1" noRot="1" noChangeAspect="1" noMove="1" noResize="1" noEditPoints="1" noAdjustHandles="1" noChangeArrowheads="1" noChangeShapeType="1" noTextEdit="1"/>
              </p:cNvSpPr>
              <p:nvPr>
                <p:ph idx="1"/>
              </p:nvPr>
            </p:nvSpPr>
            <p:spPr>
              <a:xfrm>
                <a:off x="767645" y="1011937"/>
                <a:ext cx="9036496" cy="4392488"/>
              </a:xfrm>
              <a:blipFill>
                <a:blip r:embed="rId3"/>
                <a:stretch>
                  <a:fillRect l="-983" b="-576"/>
                </a:stretch>
              </a:blipFill>
            </p:spPr>
            <p:txBody>
              <a:bodyPr/>
              <a:lstStyle/>
              <a:p>
                <a:r>
                  <a:rPr lang="en-DE">
                    <a:noFill/>
                  </a:rPr>
                  <a:t> </a:t>
                </a:r>
              </a:p>
            </p:txBody>
          </p:sp>
        </mc:Fallback>
      </mc:AlternateContent>
      <p:sp>
        <p:nvSpPr>
          <p:cNvPr id="5" name="标题 1">
            <a:extLst>
              <a:ext uri="{FF2B5EF4-FFF2-40B4-BE49-F238E27FC236}">
                <a16:creationId xmlns:a16="http://schemas.microsoft.com/office/drawing/2014/main" id="{97CC049F-7A2C-1EDA-4F3F-0C642B81DFD5}"/>
              </a:ext>
            </a:extLst>
          </p:cNvPr>
          <p:cNvSpPr>
            <a:spLocks noGrp="1"/>
          </p:cNvSpPr>
          <p:nvPr>
            <p:ph type="title"/>
          </p:nvPr>
        </p:nvSpPr>
        <p:spPr>
          <a:xfrm>
            <a:off x="824088" y="147841"/>
            <a:ext cx="10600267" cy="864096"/>
          </a:xfrm>
        </p:spPr>
        <p:txBody>
          <a:bodyPr>
            <a:normAutofit/>
          </a:bodyPr>
          <a:lstStyle/>
          <a:p>
            <a:pPr algn="ctr"/>
            <a:r>
              <a:rPr lang="en-US" altLang="zh-CN" dirty="0"/>
              <a:t>How</a:t>
            </a:r>
            <a:r>
              <a:rPr lang="zh-CN" altLang="en-US" dirty="0"/>
              <a:t> </a:t>
            </a:r>
            <a:r>
              <a:rPr lang="en-US" altLang="zh-CN" dirty="0"/>
              <a:t>to</a:t>
            </a:r>
            <a:r>
              <a:rPr lang="zh-CN" altLang="en-US" dirty="0"/>
              <a:t> </a:t>
            </a:r>
            <a:r>
              <a:rPr lang="en-US" altLang="zh-CN" dirty="0"/>
              <a:t>Choose</a:t>
            </a:r>
            <a:r>
              <a:rPr lang="zh-CN" altLang="en-US" dirty="0"/>
              <a:t> </a:t>
            </a:r>
            <a:r>
              <a:rPr lang="en-US" altLang="zh-CN" dirty="0"/>
              <a:t>A</a:t>
            </a:r>
            <a:r>
              <a:rPr lang="zh-CN" altLang="en-US" dirty="0"/>
              <a:t> </a:t>
            </a:r>
            <a:r>
              <a:rPr lang="en-US" altLang="zh-CN" dirty="0"/>
              <a:t>Set</a:t>
            </a:r>
            <a:r>
              <a:rPr lang="zh-CN" altLang="en-US" dirty="0"/>
              <a:t> </a:t>
            </a:r>
            <a:r>
              <a:rPr lang="en-US" altLang="zh-CN" dirty="0"/>
              <a:t>of</a:t>
            </a:r>
            <a:r>
              <a:rPr lang="zh-CN" altLang="en-US" dirty="0"/>
              <a:t> </a:t>
            </a:r>
            <a:r>
              <a:rPr lang="en-US" altLang="zh-CN" dirty="0"/>
              <a:t>Marginals</a:t>
            </a:r>
            <a:endParaRPr lang="zh-CN" altLang="en-US" dirty="0"/>
          </a:p>
        </p:txBody>
      </p:sp>
    </p:spTree>
    <p:extLst>
      <p:ext uri="{BB962C8B-B14F-4D97-AF65-F5344CB8AC3E}">
        <p14:creationId xmlns:p14="http://schemas.microsoft.com/office/powerpoint/2010/main" val="2671599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p:cNvSpPr>
          <p:nvPr/>
        </p:nvSpPr>
        <p:spPr>
          <a:xfrm>
            <a:off x="650240" y="899887"/>
            <a:ext cx="11023600" cy="18723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2" name="圆角矩形 11"/>
          <p:cNvSpPr>
            <a:spLocks/>
          </p:cNvSpPr>
          <p:nvPr/>
        </p:nvSpPr>
        <p:spPr>
          <a:xfrm>
            <a:off x="2210340" y="2455180"/>
            <a:ext cx="7771319" cy="1843212"/>
          </a:xfrm>
          <a:prstGeom prst="roundRect">
            <a:avLst/>
          </a:prstGeom>
          <a:noFill/>
          <a:ln w="38100">
            <a:solidFill>
              <a:srgbClr val="5A9CD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3" name="文本框 12"/>
          <p:cNvSpPr txBox="1">
            <a:spLocks/>
          </p:cNvSpPr>
          <p:nvPr/>
        </p:nvSpPr>
        <p:spPr>
          <a:xfrm>
            <a:off x="2210339" y="2901125"/>
            <a:ext cx="7771319" cy="820609"/>
          </a:xfrm>
          <a:prstGeom prst="rect">
            <a:avLst/>
          </a:prstGeom>
          <a:noFill/>
        </p:spPr>
        <p:txBody>
          <a:bodyPr wrap="square" rtlCol="0">
            <a:spAutoFit/>
          </a:bodyPr>
          <a:lstStyle/>
          <a:p>
            <a:pPr algn="ctr">
              <a:lnSpc>
                <a:spcPct val="150000"/>
              </a:lnSpc>
            </a:pPr>
            <a:r>
              <a:rPr lang="en-US" altLang="zh-CN" sz="3600" dirty="0">
                <a:solidFill>
                  <a:srgbClr val="1F497D"/>
                </a:solidFill>
                <a:latin typeface="Arial" panose="020B0604020202020204" pitchFamily="34" charset="0"/>
                <a:cs typeface="Arial" panose="020B0604020202020204" pitchFamily="34" charset="0"/>
              </a:rPr>
              <a:t>More</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a:solidFill>
                  <a:srgbClr val="1F497D"/>
                </a:solidFill>
                <a:latin typeface="Arial" panose="020B0604020202020204" pitchFamily="34" charset="0"/>
                <a:cs typeface="Arial" panose="020B0604020202020204" pitchFamily="34" charset="0"/>
              </a:rPr>
              <a:t>Information</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a:solidFill>
                  <a:srgbClr val="1F497D"/>
                </a:solidFill>
                <a:latin typeface="Arial" panose="020B0604020202020204" pitchFamily="34" charset="0"/>
                <a:cs typeface="Arial" panose="020B0604020202020204" pitchFamily="34" charset="0"/>
              </a:rPr>
              <a:t>for</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err="1">
                <a:solidFill>
                  <a:srgbClr val="1F497D"/>
                </a:solidFill>
                <a:latin typeface="Arial" panose="020B0604020202020204" pitchFamily="34" charset="0"/>
                <a:cs typeface="Arial" panose="020B0604020202020204" pitchFamily="34" charset="0"/>
              </a:rPr>
              <a:t>PrivSyn</a:t>
            </a:r>
            <a:endParaRPr lang="zh-CN" altLang="en-US" sz="3600" dirty="0">
              <a:solidFill>
                <a:srgbClr val="1F497D"/>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E5F5E439-9712-444E-B084-8AB5F5D5D905}" type="slidenum">
              <a:rPr lang="zh-CN" altLang="en-US" smtClean="0"/>
              <a:pPr/>
              <a:t>64</a:t>
            </a:fld>
            <a:endParaRPr lang="zh-CN" altLang="en-US"/>
          </a:p>
        </p:txBody>
      </p:sp>
    </p:spTree>
    <p:extLst>
      <p:ext uri="{BB962C8B-B14F-4D97-AF65-F5344CB8AC3E}">
        <p14:creationId xmlns:p14="http://schemas.microsoft.com/office/powerpoint/2010/main" val="414658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GUM:</a:t>
            </a:r>
            <a:r>
              <a:rPr lang="zh-CN" altLang="en-US" dirty="0"/>
              <a:t> </a:t>
            </a:r>
            <a:r>
              <a:rPr lang="en-US" altLang="zh-CN" dirty="0"/>
              <a:t>Records</a:t>
            </a:r>
            <a:r>
              <a:rPr lang="zh-CN" altLang="en-US" dirty="0"/>
              <a:t> </a:t>
            </a:r>
            <a:r>
              <a:rPr lang="en-US" altLang="zh-CN" dirty="0"/>
              <a:t>Updating</a:t>
            </a:r>
            <a:endParaRPr lang="zh-CN" altLang="en-US" dirty="0"/>
          </a:p>
        </p:txBody>
      </p:sp>
      <p:sp>
        <p:nvSpPr>
          <p:cNvPr id="12" name="灯片编号占位符 11"/>
          <p:cNvSpPr>
            <a:spLocks noGrp="1"/>
          </p:cNvSpPr>
          <p:nvPr>
            <p:ph type="sldNum" sz="quarter" idx="12"/>
          </p:nvPr>
        </p:nvSpPr>
        <p:spPr/>
        <p:txBody>
          <a:bodyPr/>
          <a:lstStyle/>
          <a:p>
            <a:fld id="{E5F5E439-9712-444E-B084-8AB5F5D5D905}" type="slidenum">
              <a:rPr lang="zh-CN" altLang="en-US" smtClean="0"/>
              <a:pPr/>
              <a:t>65</a:t>
            </a:fld>
            <a:endParaRPr lang="zh-CN" altLang="en-US" dirty="0"/>
          </a:p>
        </p:txBody>
      </p:sp>
      <p:graphicFrame>
        <p:nvGraphicFramePr>
          <p:cNvPr id="16" name="Table 15">
            <a:extLst>
              <a:ext uri="{FF2B5EF4-FFF2-40B4-BE49-F238E27FC236}">
                <a16:creationId xmlns:a16="http://schemas.microsoft.com/office/drawing/2014/main" id="{42A3A529-AC68-EE49-8BCA-921CA451060F}"/>
              </a:ext>
            </a:extLst>
          </p:cNvPr>
          <p:cNvGraphicFramePr>
            <a:graphicFrameLocks noGrp="1"/>
          </p:cNvGraphicFramePr>
          <p:nvPr/>
        </p:nvGraphicFramePr>
        <p:xfrm>
          <a:off x="354513" y="2759078"/>
          <a:ext cx="3497027" cy="2225040"/>
        </p:xfrm>
        <a:graphic>
          <a:graphicData uri="http://schemas.openxmlformats.org/drawingml/2006/table">
            <a:tbl>
              <a:tblPr firstRow="1" bandRow="1">
                <a:tableStyleId>{5940675A-B579-460E-94D1-54222C63F5DA}</a:tableStyleId>
              </a:tblPr>
              <a:tblGrid>
                <a:gridCol w="638586">
                  <a:extLst>
                    <a:ext uri="{9D8B030D-6E8A-4147-A177-3AD203B41FA5}">
                      <a16:colId xmlns:a16="http://schemas.microsoft.com/office/drawing/2014/main" val="186121284"/>
                    </a:ext>
                  </a:extLst>
                </a:gridCol>
                <a:gridCol w="920492">
                  <a:extLst>
                    <a:ext uri="{9D8B030D-6E8A-4147-A177-3AD203B41FA5}">
                      <a16:colId xmlns:a16="http://schemas.microsoft.com/office/drawing/2014/main" val="3942609387"/>
                    </a:ext>
                  </a:extLst>
                </a:gridCol>
                <a:gridCol w="920492">
                  <a:extLst>
                    <a:ext uri="{9D8B030D-6E8A-4147-A177-3AD203B41FA5}">
                      <a16:colId xmlns:a16="http://schemas.microsoft.com/office/drawing/2014/main" val="168361368"/>
                    </a:ext>
                  </a:extLst>
                </a:gridCol>
                <a:gridCol w="1017457">
                  <a:extLst>
                    <a:ext uri="{9D8B030D-6E8A-4147-A177-3AD203B41FA5}">
                      <a16:colId xmlns:a16="http://schemas.microsoft.com/office/drawing/2014/main" val="1966702866"/>
                    </a:ext>
                  </a:extLst>
                </a:gridCol>
              </a:tblGrid>
              <a:tr h="370840">
                <a:tc>
                  <a:txBody>
                    <a:bodyPr/>
                    <a:lstStyle/>
                    <a:p>
                      <a:pPr algn="ctr"/>
                      <a:endParaRPr lang="de-DE" dirty="0"/>
                    </a:p>
                  </a:txBody>
                  <a:tcPr/>
                </a:tc>
                <a:tc>
                  <a:txBody>
                    <a:bodyPr/>
                    <a:lstStyle/>
                    <a:p>
                      <a:pPr algn="ctr"/>
                      <a:r>
                        <a:rPr lang="en-US" altLang="zh-CN" dirty="0"/>
                        <a:t>Income</a:t>
                      </a:r>
                      <a:endParaRPr lang="de-DE" dirty="0"/>
                    </a:p>
                  </a:txBody>
                  <a:tcPr/>
                </a:tc>
                <a:tc>
                  <a:txBody>
                    <a:bodyPr/>
                    <a:lstStyle/>
                    <a:p>
                      <a:pPr algn="ctr"/>
                      <a:r>
                        <a:rPr lang="de-DE" altLang="zh-CN" dirty="0"/>
                        <a:t>Gender</a:t>
                      </a:r>
                      <a:endParaRPr lang="de-DE" dirty="0"/>
                    </a:p>
                  </a:txBody>
                  <a:tcPr/>
                </a:tc>
                <a:tc>
                  <a:txBody>
                    <a:bodyPr/>
                    <a:lstStyle/>
                    <a:p>
                      <a:pPr algn="ctr"/>
                      <a:r>
                        <a:rPr lang="de-DE" altLang="zh-CN" dirty="0"/>
                        <a:t>Age</a:t>
                      </a:r>
                      <a:endParaRPr lang="de-DE" dirty="0"/>
                    </a:p>
                  </a:txBody>
                  <a:tcPr/>
                </a:tc>
                <a:extLst>
                  <a:ext uri="{0D108BD9-81ED-4DB2-BD59-A6C34878D82A}">
                    <a16:rowId xmlns:a16="http://schemas.microsoft.com/office/drawing/2014/main" val="3996700753"/>
                  </a:ext>
                </a:extLst>
              </a:tr>
              <a:tr h="370840">
                <a:tc>
                  <a:txBody>
                    <a:bodyPr/>
                    <a:lstStyle/>
                    <a:p>
                      <a:pPr algn="ctr"/>
                      <a:r>
                        <a:rPr lang="de-DE" altLang="zh-CN" dirty="0"/>
                        <a:t>v</a:t>
                      </a:r>
                      <a:r>
                        <a:rPr lang="de-DE" altLang="zh-CN" baseline="30000" dirty="0"/>
                        <a:t>1</a:t>
                      </a:r>
                      <a:endParaRPr lang="de-DE" baseline="30000" dirty="0"/>
                    </a:p>
                  </a:txBody>
                  <a:tcPr/>
                </a:tc>
                <a:tc>
                  <a:txBody>
                    <a:bodyPr/>
                    <a:lstStyle/>
                    <a:p>
                      <a:pPr algn="ctr"/>
                      <a:r>
                        <a:rPr lang="en-US" altLang="zh-CN" dirty="0"/>
                        <a:t>high</a:t>
                      </a:r>
                      <a:endParaRPr lang="de-DE" dirty="0"/>
                    </a:p>
                  </a:txBody>
                  <a:tcPr/>
                </a:tc>
                <a:tc>
                  <a:txBody>
                    <a:bodyPr/>
                    <a:lstStyle/>
                    <a:p>
                      <a:pPr algn="ctr"/>
                      <a:r>
                        <a:rPr lang="de-DE" altLang="zh-CN" dirty="0"/>
                        <a:t>male</a:t>
                      </a:r>
                      <a:endParaRPr lang="de-DE" dirty="0"/>
                    </a:p>
                  </a:txBody>
                  <a:tcPr/>
                </a:tc>
                <a:tc>
                  <a:txBody>
                    <a:bodyPr/>
                    <a:lstStyle/>
                    <a:p>
                      <a:pPr algn="ctr"/>
                      <a:r>
                        <a:rPr lang="de-DE" altLang="zh-CN" dirty="0" err="1"/>
                        <a:t>teenager</a:t>
                      </a:r>
                      <a:endParaRPr lang="de-DE" dirty="0"/>
                    </a:p>
                  </a:txBody>
                  <a:tcPr/>
                </a:tc>
                <a:extLst>
                  <a:ext uri="{0D108BD9-81ED-4DB2-BD59-A6C34878D82A}">
                    <a16:rowId xmlns:a16="http://schemas.microsoft.com/office/drawing/2014/main" val="41927997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dirty="0"/>
                        <a:t>v</a:t>
                      </a:r>
                      <a:r>
                        <a:rPr lang="de-DE" altLang="zh-CN" baseline="30000" dirty="0"/>
                        <a:t>2</a:t>
                      </a:r>
                      <a:endParaRPr lang="de-DE" baseline="30000" dirty="0"/>
                    </a:p>
                  </a:txBody>
                  <a:tcPr/>
                </a:tc>
                <a:tc>
                  <a:txBody>
                    <a:bodyPr/>
                    <a:lstStyle/>
                    <a:p>
                      <a:pPr algn="ctr"/>
                      <a:r>
                        <a:rPr lang="en-US" altLang="zh-CN" dirty="0"/>
                        <a:t>high</a:t>
                      </a:r>
                      <a:endParaRPr lang="de-DE" dirty="0"/>
                    </a:p>
                  </a:txBody>
                  <a:tcPr/>
                </a:tc>
                <a:tc>
                  <a:txBody>
                    <a:bodyPr/>
                    <a:lstStyle/>
                    <a:p>
                      <a:pPr algn="ctr"/>
                      <a:r>
                        <a:rPr lang="de-DE" altLang="zh-CN" dirty="0"/>
                        <a:t>male</a:t>
                      </a:r>
                      <a:endParaRPr lang="de-DE" dirty="0"/>
                    </a:p>
                  </a:txBody>
                  <a:tcPr/>
                </a:tc>
                <a:tc>
                  <a:txBody>
                    <a:bodyPr/>
                    <a:lstStyle/>
                    <a:p>
                      <a:pPr algn="ctr"/>
                      <a:r>
                        <a:rPr lang="de-DE" altLang="zh-CN" dirty="0"/>
                        <a:t>adult</a:t>
                      </a:r>
                      <a:endParaRPr lang="de-DE" dirty="0"/>
                    </a:p>
                  </a:txBody>
                  <a:tcPr/>
                </a:tc>
                <a:extLst>
                  <a:ext uri="{0D108BD9-81ED-4DB2-BD59-A6C34878D82A}">
                    <a16:rowId xmlns:a16="http://schemas.microsoft.com/office/drawing/2014/main" val="25024828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dirty="0">
                          <a:solidFill>
                            <a:schemeClr val="tx1"/>
                          </a:solidFill>
                        </a:rPr>
                        <a:t>v</a:t>
                      </a:r>
                      <a:r>
                        <a:rPr lang="de-DE" altLang="zh-CN" baseline="30000" dirty="0">
                          <a:solidFill>
                            <a:schemeClr val="tx1"/>
                          </a:solidFill>
                        </a:rPr>
                        <a:t>3</a:t>
                      </a:r>
                      <a:endParaRPr lang="de-DE" baseline="30000" dirty="0">
                        <a:solidFill>
                          <a:schemeClr val="tx1"/>
                        </a:solidFill>
                      </a:endParaRPr>
                    </a:p>
                  </a:txBody>
                  <a:tcPr/>
                </a:tc>
                <a:tc>
                  <a:txBody>
                    <a:bodyPr/>
                    <a:lstStyle/>
                    <a:p>
                      <a:pPr algn="ctr"/>
                      <a:r>
                        <a:rPr lang="en-US" altLang="zh-CN" dirty="0">
                          <a:solidFill>
                            <a:schemeClr val="accent2">
                              <a:lumMod val="75000"/>
                            </a:schemeClr>
                          </a:solidFill>
                        </a:rPr>
                        <a:t>high</a:t>
                      </a:r>
                      <a:endParaRPr lang="de-DE" dirty="0">
                        <a:solidFill>
                          <a:schemeClr val="accent2">
                            <a:lumMod val="75000"/>
                          </a:schemeClr>
                        </a:solidFill>
                      </a:endParaRPr>
                    </a:p>
                  </a:txBody>
                  <a:tcPr/>
                </a:tc>
                <a:tc>
                  <a:txBody>
                    <a:bodyPr/>
                    <a:lstStyle/>
                    <a:p>
                      <a:pPr algn="ctr"/>
                      <a:r>
                        <a:rPr lang="de-DE" altLang="zh-CN" dirty="0">
                          <a:solidFill>
                            <a:schemeClr val="accent2">
                              <a:lumMod val="75000"/>
                            </a:schemeClr>
                          </a:solidFill>
                        </a:rPr>
                        <a:t>male</a:t>
                      </a:r>
                      <a:endParaRPr lang="de-DE" dirty="0">
                        <a:solidFill>
                          <a:schemeClr val="accent2">
                            <a:lumMod val="75000"/>
                          </a:schemeClr>
                        </a:solidFill>
                      </a:endParaRPr>
                    </a:p>
                  </a:txBody>
                  <a:tcPr/>
                </a:tc>
                <a:tc>
                  <a:txBody>
                    <a:bodyPr/>
                    <a:lstStyle/>
                    <a:p>
                      <a:pPr algn="ctr"/>
                      <a:r>
                        <a:rPr lang="de-DE" altLang="zh-CN" dirty="0">
                          <a:solidFill>
                            <a:schemeClr val="accent2">
                              <a:lumMod val="75000"/>
                            </a:schemeClr>
                          </a:solidFill>
                        </a:rPr>
                        <a:t>adult</a:t>
                      </a:r>
                      <a:endParaRPr lang="de-DE" dirty="0">
                        <a:solidFill>
                          <a:schemeClr val="accent2">
                            <a:lumMod val="75000"/>
                          </a:schemeClr>
                        </a:solidFill>
                      </a:endParaRPr>
                    </a:p>
                  </a:txBody>
                  <a:tcPr/>
                </a:tc>
                <a:extLst>
                  <a:ext uri="{0D108BD9-81ED-4DB2-BD59-A6C34878D82A}">
                    <a16:rowId xmlns:a16="http://schemas.microsoft.com/office/drawing/2014/main" val="63402840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dirty="0">
                          <a:solidFill>
                            <a:schemeClr val="tx1"/>
                          </a:solidFill>
                        </a:rPr>
                        <a:t>v</a:t>
                      </a:r>
                      <a:r>
                        <a:rPr lang="de-DE" altLang="zh-CN" baseline="30000" dirty="0">
                          <a:solidFill>
                            <a:schemeClr val="tx1"/>
                          </a:solidFill>
                        </a:rPr>
                        <a:t>4</a:t>
                      </a:r>
                      <a:endParaRPr lang="de-DE" baseline="30000" dirty="0">
                        <a:solidFill>
                          <a:schemeClr val="tx1"/>
                        </a:solidFill>
                      </a:endParaRPr>
                    </a:p>
                  </a:txBody>
                  <a:tcPr/>
                </a:tc>
                <a:tc>
                  <a:txBody>
                    <a:bodyPr/>
                    <a:lstStyle/>
                    <a:p>
                      <a:pPr algn="ctr"/>
                      <a:r>
                        <a:rPr lang="en-US" altLang="zh-CN" dirty="0">
                          <a:solidFill>
                            <a:schemeClr val="accent2">
                              <a:lumMod val="75000"/>
                            </a:schemeClr>
                          </a:solidFill>
                        </a:rPr>
                        <a:t>high</a:t>
                      </a:r>
                      <a:endParaRPr lang="de-DE" dirty="0">
                        <a:solidFill>
                          <a:schemeClr val="accent2">
                            <a:lumMod val="75000"/>
                          </a:schemeClr>
                        </a:solidFill>
                      </a:endParaRPr>
                    </a:p>
                  </a:txBody>
                  <a:tcPr/>
                </a:tc>
                <a:tc>
                  <a:txBody>
                    <a:bodyPr/>
                    <a:lstStyle/>
                    <a:p>
                      <a:pPr algn="ctr"/>
                      <a:r>
                        <a:rPr lang="de-DE" altLang="zh-CN" dirty="0">
                          <a:solidFill>
                            <a:schemeClr val="accent2">
                              <a:lumMod val="75000"/>
                            </a:schemeClr>
                          </a:solidFill>
                        </a:rPr>
                        <a:t>male</a:t>
                      </a:r>
                      <a:endParaRPr lang="de-DE" dirty="0">
                        <a:solidFill>
                          <a:schemeClr val="accent2">
                            <a:lumMod val="75000"/>
                          </a:schemeClr>
                        </a:solidFill>
                      </a:endParaRPr>
                    </a:p>
                  </a:txBody>
                  <a:tcPr/>
                </a:tc>
                <a:tc>
                  <a:txBody>
                    <a:bodyPr/>
                    <a:lstStyle/>
                    <a:p>
                      <a:pPr algn="ctr"/>
                      <a:r>
                        <a:rPr lang="de-DE" altLang="zh-CN" dirty="0" err="1">
                          <a:solidFill>
                            <a:schemeClr val="accent2">
                              <a:lumMod val="75000"/>
                            </a:schemeClr>
                          </a:solidFill>
                        </a:rPr>
                        <a:t>teenager</a:t>
                      </a:r>
                      <a:endParaRPr lang="de-DE" dirty="0">
                        <a:solidFill>
                          <a:schemeClr val="accent2">
                            <a:lumMod val="75000"/>
                          </a:schemeClr>
                        </a:solidFill>
                      </a:endParaRPr>
                    </a:p>
                  </a:txBody>
                  <a:tcPr/>
                </a:tc>
                <a:extLst>
                  <a:ext uri="{0D108BD9-81ED-4DB2-BD59-A6C34878D82A}">
                    <a16:rowId xmlns:a16="http://schemas.microsoft.com/office/drawing/2014/main" val="373348241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dirty="0">
                          <a:solidFill>
                            <a:schemeClr val="tx1"/>
                          </a:solidFill>
                        </a:rPr>
                        <a:t>v</a:t>
                      </a:r>
                      <a:r>
                        <a:rPr lang="de-DE" altLang="zh-CN" baseline="30000" dirty="0">
                          <a:solidFill>
                            <a:schemeClr val="tx1"/>
                          </a:solidFill>
                        </a:rPr>
                        <a:t>5</a:t>
                      </a:r>
                      <a:endParaRPr lang="de-DE" baseline="30000" dirty="0">
                        <a:solidFill>
                          <a:schemeClr val="tx1"/>
                        </a:solidFill>
                      </a:endParaRPr>
                    </a:p>
                  </a:txBody>
                  <a:tcPr/>
                </a:tc>
                <a:tc>
                  <a:txBody>
                    <a:bodyPr/>
                    <a:lstStyle/>
                    <a:p>
                      <a:pPr algn="ctr"/>
                      <a:r>
                        <a:rPr lang="en-US" altLang="zh-CN" dirty="0">
                          <a:solidFill>
                            <a:srgbClr val="1922DE"/>
                          </a:solidFill>
                        </a:rPr>
                        <a:t>high</a:t>
                      </a:r>
                      <a:endParaRPr lang="de-DE" dirty="0">
                        <a:solidFill>
                          <a:srgbClr val="1922DE"/>
                        </a:solidFill>
                      </a:endParaRPr>
                    </a:p>
                  </a:txBody>
                  <a:tcPr/>
                </a:tc>
                <a:tc>
                  <a:txBody>
                    <a:bodyPr/>
                    <a:lstStyle/>
                    <a:p>
                      <a:pPr algn="ctr"/>
                      <a:r>
                        <a:rPr lang="de-DE" altLang="zh-CN" dirty="0" err="1">
                          <a:solidFill>
                            <a:srgbClr val="1922DE"/>
                          </a:solidFill>
                        </a:rPr>
                        <a:t>female</a:t>
                      </a:r>
                      <a:endParaRPr lang="de-DE" dirty="0">
                        <a:solidFill>
                          <a:srgbClr val="1922DE"/>
                        </a:solidFill>
                      </a:endParaRPr>
                    </a:p>
                  </a:txBody>
                  <a:tcPr/>
                </a:tc>
                <a:tc>
                  <a:txBody>
                    <a:bodyPr/>
                    <a:lstStyle/>
                    <a:p>
                      <a:pPr algn="ctr"/>
                      <a:r>
                        <a:rPr lang="de-DE" altLang="zh-CN" dirty="0" err="1">
                          <a:solidFill>
                            <a:srgbClr val="1922DE"/>
                          </a:solidFill>
                        </a:rPr>
                        <a:t>elderly</a:t>
                      </a:r>
                      <a:endParaRPr lang="de-DE" dirty="0">
                        <a:solidFill>
                          <a:srgbClr val="1922DE"/>
                        </a:solidFill>
                      </a:endParaRPr>
                    </a:p>
                  </a:txBody>
                  <a:tcPr/>
                </a:tc>
                <a:extLst>
                  <a:ext uri="{0D108BD9-81ED-4DB2-BD59-A6C34878D82A}">
                    <a16:rowId xmlns:a16="http://schemas.microsoft.com/office/drawing/2014/main" val="1665032010"/>
                  </a:ext>
                </a:extLst>
              </a:tr>
            </a:tbl>
          </a:graphicData>
        </a:graphic>
      </p:graphicFrame>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ECE2BB7D-D082-D14A-A03E-244EF8B39A13}"/>
                  </a:ext>
                </a:extLst>
              </p:cNvPr>
              <p:cNvGraphicFramePr>
                <a:graphicFrameLocks noGrp="1"/>
              </p:cNvGraphicFramePr>
              <p:nvPr/>
            </p:nvGraphicFramePr>
            <p:xfrm>
              <a:off x="4382994" y="2759078"/>
              <a:ext cx="3356753" cy="1876044"/>
            </p:xfrm>
            <a:graphic>
              <a:graphicData uri="http://schemas.openxmlformats.org/drawingml/2006/table">
                <a:tbl>
                  <a:tblPr firstRow="1" bandRow="1">
                    <a:tableStyleId>{5940675A-B579-460E-94D1-54222C63F5DA}</a:tableStyleId>
                  </a:tblPr>
                  <a:tblGrid>
                    <a:gridCol w="1847643">
                      <a:extLst>
                        <a:ext uri="{9D8B030D-6E8A-4147-A177-3AD203B41FA5}">
                          <a16:colId xmlns:a16="http://schemas.microsoft.com/office/drawing/2014/main" val="2320257767"/>
                        </a:ext>
                      </a:extLst>
                    </a:gridCol>
                    <a:gridCol w="714452">
                      <a:extLst>
                        <a:ext uri="{9D8B030D-6E8A-4147-A177-3AD203B41FA5}">
                          <a16:colId xmlns:a16="http://schemas.microsoft.com/office/drawing/2014/main" val="3366042767"/>
                        </a:ext>
                      </a:extLst>
                    </a:gridCol>
                    <a:gridCol w="794658">
                      <a:extLst>
                        <a:ext uri="{9D8B030D-6E8A-4147-A177-3AD203B41FA5}">
                          <a16:colId xmlns:a16="http://schemas.microsoft.com/office/drawing/2014/main" val="3321492821"/>
                        </a:ext>
                      </a:extLst>
                    </a:gridCol>
                  </a:tblGrid>
                  <a:tr h="370840">
                    <a:tc>
                      <a:txBody>
                        <a:bodyPr/>
                        <a:lstStyle/>
                        <a:p>
                          <a:pPr algn="ctr"/>
                          <a:r>
                            <a:rPr lang="de-DE" altLang="zh-CN" dirty="0"/>
                            <a:t>v</a:t>
                          </a:r>
                          <a:endParaRPr lang="de-D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𝐼</m:t>
                                    </m:r>
                                    <m:r>
                                      <a:rPr lang="en-US" altLang="zh-CN" b="0" i="1" smtClean="0">
                                        <a:latin typeface="Cambria Math" panose="02040503050406030204" pitchFamily="18" charset="0"/>
                                      </a:rPr>
                                      <m:t>,</m:t>
                                    </m:r>
                                    <m:r>
                                      <a:rPr lang="en-US" altLang="zh-CN" b="0" i="1" smtClean="0">
                                        <a:latin typeface="Cambria Math" panose="02040503050406030204" pitchFamily="18" charset="0"/>
                                      </a:rPr>
                                      <m:t>𝐺</m:t>
                                    </m:r>
                                    <m:r>
                                      <a:rPr lang="en-US" altLang="zh-CN" b="0" i="1" smtClean="0">
                                        <a:latin typeface="Cambria Math" panose="02040503050406030204" pitchFamily="18" charset="0"/>
                                      </a:rPr>
                                      <m:t>}</m:t>
                                    </m:r>
                                  </m:sub>
                                </m:sSub>
                              </m:oMath>
                            </m:oMathPara>
                          </a14:m>
                          <a:endParaRPr lang="de-D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𝐼</m:t>
                                    </m:r>
                                    <m:r>
                                      <a:rPr lang="en-US" altLang="zh-CN" b="0" i="1" smtClean="0">
                                        <a:latin typeface="Cambria Math" panose="02040503050406030204" pitchFamily="18" charset="0"/>
                                      </a:rPr>
                                      <m:t>,</m:t>
                                    </m:r>
                                    <m:r>
                                      <a:rPr lang="en-US" altLang="zh-CN" b="0" i="1" smtClean="0">
                                        <a:latin typeface="Cambria Math" panose="02040503050406030204" pitchFamily="18" charset="0"/>
                                      </a:rPr>
                                      <m:t>𝐺</m:t>
                                    </m:r>
                                    <m:r>
                                      <a:rPr lang="en-US" altLang="zh-CN" b="0" i="1" smtClean="0">
                                        <a:latin typeface="Cambria Math" panose="02040503050406030204" pitchFamily="18" charset="0"/>
                                      </a:rPr>
                                      <m:t>}</m:t>
                                    </m:r>
                                  </m:sub>
                                </m:sSub>
                              </m:oMath>
                            </m:oMathPara>
                          </a14:m>
                          <a:endParaRPr lang="de-DE" dirty="0"/>
                        </a:p>
                      </a:txBody>
                      <a:tcPr/>
                    </a:tc>
                    <a:extLst>
                      <a:ext uri="{0D108BD9-81ED-4DB2-BD59-A6C34878D82A}">
                        <a16:rowId xmlns:a16="http://schemas.microsoft.com/office/drawing/2014/main" val="2825023280"/>
                      </a:ext>
                    </a:extLst>
                  </a:tr>
                  <a:tr h="370840">
                    <a:tc>
                      <a:txBody>
                        <a:bodyPr/>
                        <a:lstStyle/>
                        <a:p>
                          <a:pPr algn="ctr"/>
                          <a:r>
                            <a:rPr lang="de-DE" altLang="zh-CN" dirty="0">
                              <a:solidFill>
                                <a:schemeClr val="tx1"/>
                              </a:solidFill>
                            </a:rPr>
                            <a:t>&lt;</a:t>
                          </a:r>
                          <a:r>
                            <a:rPr lang="en-US" altLang="zh-CN" dirty="0">
                              <a:solidFill>
                                <a:schemeClr val="tx1"/>
                              </a:solidFill>
                            </a:rPr>
                            <a:t>low,</a:t>
                          </a:r>
                          <a:r>
                            <a:rPr lang="zh-CN" altLang="en-US" dirty="0">
                              <a:solidFill>
                                <a:schemeClr val="tx1"/>
                              </a:solidFill>
                            </a:rPr>
                            <a:t> </a:t>
                          </a:r>
                          <a:r>
                            <a:rPr lang="de-DE" altLang="zh-CN" dirty="0">
                              <a:solidFill>
                                <a:schemeClr val="tx1"/>
                              </a:solidFill>
                            </a:rPr>
                            <a:t>male,</a:t>
                          </a:r>
                          <a:r>
                            <a:rPr lang="zh-CN" altLang="de-DE" dirty="0">
                              <a:solidFill>
                                <a:schemeClr val="tx1"/>
                              </a:solidFill>
                            </a:rPr>
                            <a:t> *</a:t>
                          </a:r>
                          <a:r>
                            <a:rPr lang="de-DE" altLang="zh-CN" dirty="0">
                              <a:solidFill>
                                <a:schemeClr val="tx1"/>
                              </a:solidFill>
                            </a:rPr>
                            <a:t>&gt;</a:t>
                          </a:r>
                          <a:endParaRPr lang="de-DE" dirty="0">
                            <a:solidFill>
                              <a:schemeClr val="tx1"/>
                            </a:solidFill>
                          </a:endParaRPr>
                        </a:p>
                      </a:txBody>
                      <a:tcPr/>
                    </a:tc>
                    <a:tc>
                      <a:txBody>
                        <a:bodyPr/>
                        <a:lstStyle/>
                        <a:p>
                          <a:pPr algn="ctr"/>
                          <a:r>
                            <a:rPr lang="en-US" altLang="zh-CN" dirty="0">
                              <a:solidFill>
                                <a:schemeClr val="tx1"/>
                              </a:solidFill>
                            </a:rPr>
                            <a:t>0.0</a:t>
                          </a:r>
                          <a:endParaRPr lang="de-DE" dirty="0">
                            <a:solidFill>
                              <a:schemeClr val="tx1"/>
                            </a:solidFill>
                          </a:endParaRPr>
                        </a:p>
                      </a:txBody>
                      <a:tcPr/>
                    </a:tc>
                    <a:tc>
                      <a:txBody>
                        <a:bodyPr/>
                        <a:lstStyle/>
                        <a:p>
                          <a:pPr algn="ctr"/>
                          <a:r>
                            <a:rPr lang="en-US" altLang="zh-CN" dirty="0">
                              <a:solidFill>
                                <a:schemeClr val="tx1"/>
                              </a:solidFill>
                            </a:rPr>
                            <a:t>0.0</a:t>
                          </a:r>
                          <a:endParaRPr lang="de-DE" dirty="0">
                            <a:solidFill>
                              <a:schemeClr val="tx1"/>
                            </a:solidFill>
                          </a:endParaRPr>
                        </a:p>
                      </a:txBody>
                      <a:tcPr/>
                    </a:tc>
                    <a:extLst>
                      <a:ext uri="{0D108BD9-81ED-4DB2-BD59-A6C34878D82A}">
                        <a16:rowId xmlns:a16="http://schemas.microsoft.com/office/drawing/2014/main" val="1883403526"/>
                      </a:ext>
                    </a:extLst>
                  </a:tr>
                  <a:tr h="370840">
                    <a:tc>
                      <a:txBody>
                        <a:bodyPr/>
                        <a:lstStyle/>
                        <a:p>
                          <a:pPr algn="ctr"/>
                          <a:r>
                            <a:rPr lang="de-DE" altLang="zh-CN" dirty="0">
                              <a:solidFill>
                                <a:schemeClr val="tx1"/>
                              </a:solidFill>
                            </a:rPr>
                            <a:t>&lt;</a:t>
                          </a:r>
                          <a:r>
                            <a:rPr lang="en-US" altLang="zh-CN" dirty="0">
                              <a:solidFill>
                                <a:schemeClr val="tx1"/>
                              </a:solidFill>
                            </a:rPr>
                            <a:t>low,</a:t>
                          </a:r>
                          <a:r>
                            <a:rPr lang="zh-CN" altLang="en-US" dirty="0">
                              <a:solidFill>
                                <a:schemeClr val="tx1"/>
                              </a:solidFill>
                            </a:rPr>
                            <a:t> </a:t>
                          </a:r>
                          <a:r>
                            <a:rPr lang="de-DE" altLang="zh-CN" dirty="0" err="1">
                              <a:solidFill>
                                <a:schemeClr val="tx1"/>
                              </a:solidFill>
                            </a:rPr>
                            <a:t>female</a:t>
                          </a:r>
                          <a:r>
                            <a:rPr lang="de-DE" altLang="zh-CN" dirty="0">
                              <a:solidFill>
                                <a:schemeClr val="tx1"/>
                              </a:solidFill>
                            </a:rPr>
                            <a:t>,</a:t>
                          </a:r>
                          <a:r>
                            <a:rPr lang="zh-CN" altLang="de-DE" dirty="0">
                              <a:solidFill>
                                <a:schemeClr val="tx1"/>
                              </a:solidFill>
                            </a:rPr>
                            <a:t> *</a:t>
                          </a:r>
                          <a:r>
                            <a:rPr lang="de-DE" altLang="zh-CN" dirty="0">
                              <a:solidFill>
                                <a:schemeClr val="tx1"/>
                              </a:solidFill>
                            </a:rPr>
                            <a:t>&gt;</a:t>
                          </a:r>
                          <a:endParaRPr lang="de-DE" dirty="0">
                            <a:solidFill>
                              <a:schemeClr val="tx1"/>
                            </a:solidFill>
                          </a:endParaRPr>
                        </a:p>
                      </a:txBody>
                      <a:tcPr/>
                    </a:tc>
                    <a:tc>
                      <a:txBody>
                        <a:bodyPr/>
                        <a:lstStyle/>
                        <a:p>
                          <a:pPr algn="ctr"/>
                          <a:r>
                            <a:rPr lang="en-US" altLang="zh-CN" dirty="0">
                              <a:solidFill>
                                <a:schemeClr val="tx1"/>
                              </a:solidFill>
                            </a:rPr>
                            <a:t>0.0</a:t>
                          </a:r>
                          <a:endParaRPr lang="de-DE" dirty="0">
                            <a:solidFill>
                              <a:schemeClr val="tx1"/>
                            </a:solidFill>
                          </a:endParaRPr>
                        </a:p>
                      </a:txBody>
                      <a:tcPr/>
                    </a:tc>
                    <a:tc>
                      <a:txBody>
                        <a:bodyPr/>
                        <a:lstStyle/>
                        <a:p>
                          <a:pPr algn="ctr"/>
                          <a:r>
                            <a:rPr lang="en-US" altLang="zh-CN" dirty="0">
                              <a:solidFill>
                                <a:schemeClr val="tx1"/>
                              </a:solidFill>
                            </a:rPr>
                            <a:t>0.0</a:t>
                          </a:r>
                          <a:endParaRPr lang="de-DE" dirty="0">
                            <a:solidFill>
                              <a:schemeClr val="tx1"/>
                            </a:solidFill>
                          </a:endParaRPr>
                        </a:p>
                      </a:txBody>
                      <a:tcPr/>
                    </a:tc>
                    <a:extLst>
                      <a:ext uri="{0D108BD9-81ED-4DB2-BD59-A6C34878D82A}">
                        <a16:rowId xmlns:a16="http://schemas.microsoft.com/office/drawing/2014/main" val="3785911543"/>
                      </a:ext>
                    </a:extLst>
                  </a:tr>
                  <a:tr h="370840">
                    <a:tc>
                      <a:txBody>
                        <a:bodyPr/>
                        <a:lstStyle/>
                        <a:p>
                          <a:pPr algn="ctr"/>
                          <a:r>
                            <a:rPr lang="en-US" altLang="zh-CN" dirty="0">
                              <a:solidFill>
                                <a:schemeClr val="tx1"/>
                              </a:solidFill>
                            </a:rPr>
                            <a:t>&lt;high,</a:t>
                          </a:r>
                          <a:r>
                            <a:rPr lang="zh-CN" altLang="en-US" dirty="0">
                              <a:solidFill>
                                <a:schemeClr val="tx1"/>
                              </a:solidFill>
                            </a:rPr>
                            <a:t> </a:t>
                          </a:r>
                          <a:r>
                            <a:rPr lang="en-US" altLang="zh-CN" dirty="0">
                              <a:solidFill>
                                <a:schemeClr val="tx1"/>
                              </a:solidFill>
                            </a:rPr>
                            <a:t>male,</a:t>
                          </a:r>
                          <a:r>
                            <a:rPr lang="zh-CN" altLang="en-US" dirty="0">
                              <a:solidFill>
                                <a:schemeClr val="tx1"/>
                              </a:solidFill>
                            </a:rPr>
                            <a:t> *</a:t>
                          </a:r>
                          <a:r>
                            <a:rPr lang="en-US" altLang="zh-CN" dirty="0">
                              <a:solidFill>
                                <a:schemeClr val="tx1"/>
                              </a:solidFill>
                            </a:rPr>
                            <a:t>&gt;</a:t>
                          </a:r>
                          <a:endParaRPr lang="de-DE" dirty="0">
                            <a:solidFill>
                              <a:schemeClr val="tx1"/>
                            </a:solidFill>
                          </a:endParaRPr>
                        </a:p>
                      </a:txBody>
                      <a:tcPr/>
                    </a:tc>
                    <a:tc>
                      <a:txBody>
                        <a:bodyPr/>
                        <a:lstStyle/>
                        <a:p>
                          <a:pPr algn="ctr"/>
                          <a:r>
                            <a:rPr lang="en-US" altLang="zh-CN" dirty="0">
                              <a:solidFill>
                                <a:srgbClr val="C00000"/>
                              </a:solidFill>
                            </a:rPr>
                            <a:t>0.8</a:t>
                          </a:r>
                          <a:endParaRPr lang="de-DE" dirty="0">
                            <a:solidFill>
                              <a:srgbClr val="C00000"/>
                            </a:solidFill>
                          </a:endParaRPr>
                        </a:p>
                      </a:txBody>
                      <a:tcPr/>
                    </a:tc>
                    <a:tc>
                      <a:txBody>
                        <a:bodyPr/>
                        <a:lstStyle/>
                        <a:p>
                          <a:pPr algn="ctr"/>
                          <a:r>
                            <a:rPr lang="en-US" altLang="zh-CN" dirty="0">
                              <a:solidFill>
                                <a:srgbClr val="C00000"/>
                              </a:solidFill>
                            </a:rPr>
                            <a:t>0.2</a:t>
                          </a:r>
                          <a:endParaRPr lang="de-DE" dirty="0">
                            <a:solidFill>
                              <a:srgbClr val="C00000"/>
                            </a:solidFill>
                          </a:endParaRPr>
                        </a:p>
                      </a:txBody>
                      <a:tcPr/>
                    </a:tc>
                    <a:extLst>
                      <a:ext uri="{0D108BD9-81ED-4DB2-BD59-A6C34878D82A}">
                        <a16:rowId xmlns:a16="http://schemas.microsoft.com/office/drawing/2014/main" val="3103988729"/>
                      </a:ext>
                    </a:extLst>
                  </a:tr>
                  <a:tr h="370840">
                    <a:tc>
                      <a:txBody>
                        <a:bodyPr/>
                        <a:lstStyle/>
                        <a:p>
                          <a:pPr algn="ctr"/>
                          <a:r>
                            <a:rPr lang="en-US" altLang="zh-CN" dirty="0">
                              <a:solidFill>
                                <a:schemeClr val="tx1"/>
                              </a:solidFill>
                            </a:rPr>
                            <a:t>&lt;high,</a:t>
                          </a:r>
                          <a:r>
                            <a:rPr lang="zh-CN" altLang="en-US" dirty="0">
                              <a:solidFill>
                                <a:schemeClr val="tx1"/>
                              </a:solidFill>
                            </a:rPr>
                            <a:t> </a:t>
                          </a:r>
                          <a:r>
                            <a:rPr lang="en-US" altLang="zh-CN" dirty="0">
                              <a:solidFill>
                                <a:schemeClr val="tx1"/>
                              </a:solidFill>
                            </a:rPr>
                            <a:t>female,</a:t>
                          </a:r>
                          <a:r>
                            <a:rPr lang="zh-CN" altLang="en-US" dirty="0">
                              <a:solidFill>
                                <a:schemeClr val="tx1"/>
                              </a:solidFill>
                            </a:rPr>
                            <a:t> *</a:t>
                          </a:r>
                          <a:r>
                            <a:rPr lang="en-US" altLang="zh-CN" dirty="0">
                              <a:solidFill>
                                <a:schemeClr val="tx1"/>
                              </a:solidFill>
                            </a:rPr>
                            <a:t>&gt;</a:t>
                          </a:r>
                          <a:endParaRPr lang="de-DE" dirty="0">
                            <a:solidFill>
                              <a:schemeClr val="tx1"/>
                            </a:solidFill>
                          </a:endParaRPr>
                        </a:p>
                      </a:txBody>
                      <a:tcPr/>
                    </a:tc>
                    <a:tc>
                      <a:txBody>
                        <a:bodyPr/>
                        <a:lstStyle/>
                        <a:p>
                          <a:pPr algn="ctr"/>
                          <a:r>
                            <a:rPr lang="en-US" altLang="zh-CN" dirty="0">
                              <a:solidFill>
                                <a:srgbClr val="1922DE"/>
                              </a:solidFill>
                            </a:rPr>
                            <a:t>0.2</a:t>
                          </a:r>
                          <a:endParaRPr lang="de-DE" dirty="0">
                            <a:solidFill>
                              <a:srgbClr val="1922DE"/>
                            </a:solidFill>
                          </a:endParaRPr>
                        </a:p>
                      </a:txBody>
                      <a:tcPr/>
                    </a:tc>
                    <a:tc>
                      <a:txBody>
                        <a:bodyPr/>
                        <a:lstStyle/>
                        <a:p>
                          <a:pPr algn="ctr"/>
                          <a:r>
                            <a:rPr lang="en-US" altLang="zh-CN" dirty="0">
                              <a:solidFill>
                                <a:srgbClr val="1922DE"/>
                              </a:solidFill>
                            </a:rPr>
                            <a:t>0.8</a:t>
                          </a:r>
                          <a:endParaRPr lang="de-DE" dirty="0">
                            <a:solidFill>
                              <a:srgbClr val="1922DE"/>
                            </a:solidFill>
                          </a:endParaRPr>
                        </a:p>
                      </a:txBody>
                      <a:tcPr/>
                    </a:tc>
                    <a:extLst>
                      <a:ext uri="{0D108BD9-81ED-4DB2-BD59-A6C34878D82A}">
                        <a16:rowId xmlns:a16="http://schemas.microsoft.com/office/drawing/2014/main" val="1417356128"/>
                      </a:ext>
                    </a:extLst>
                  </a:tr>
                </a:tbl>
              </a:graphicData>
            </a:graphic>
          </p:graphicFrame>
        </mc:Choice>
        <mc:Fallback xmlns="">
          <p:graphicFrame>
            <p:nvGraphicFramePr>
              <p:cNvPr id="17" name="Table 16">
                <a:extLst>
                  <a:ext uri="{FF2B5EF4-FFF2-40B4-BE49-F238E27FC236}">
                    <a16:creationId xmlns:a16="http://schemas.microsoft.com/office/drawing/2014/main" id="{ECE2BB7D-D082-D14A-A03E-244EF8B39A13}"/>
                  </a:ext>
                </a:extLst>
              </p:cNvPr>
              <p:cNvGraphicFramePr>
                <a:graphicFrameLocks noGrp="1"/>
              </p:cNvGraphicFramePr>
              <p:nvPr>
                <p:extLst>
                  <p:ext uri="{D42A27DB-BD31-4B8C-83A1-F6EECF244321}">
                    <p14:modId xmlns:p14="http://schemas.microsoft.com/office/powerpoint/2010/main" val="2792204887"/>
                  </p:ext>
                </p:extLst>
              </p:nvPr>
            </p:nvGraphicFramePr>
            <p:xfrm>
              <a:off x="4382994" y="2759078"/>
              <a:ext cx="3356753" cy="1876044"/>
            </p:xfrm>
            <a:graphic>
              <a:graphicData uri="http://schemas.openxmlformats.org/drawingml/2006/table">
                <a:tbl>
                  <a:tblPr firstRow="1" bandRow="1">
                    <a:tableStyleId>{5940675A-B579-460E-94D1-54222C63F5DA}</a:tableStyleId>
                  </a:tblPr>
                  <a:tblGrid>
                    <a:gridCol w="1847643">
                      <a:extLst>
                        <a:ext uri="{9D8B030D-6E8A-4147-A177-3AD203B41FA5}">
                          <a16:colId xmlns:a16="http://schemas.microsoft.com/office/drawing/2014/main" val="2320257767"/>
                        </a:ext>
                      </a:extLst>
                    </a:gridCol>
                    <a:gridCol w="714452">
                      <a:extLst>
                        <a:ext uri="{9D8B030D-6E8A-4147-A177-3AD203B41FA5}">
                          <a16:colId xmlns:a16="http://schemas.microsoft.com/office/drawing/2014/main" val="3366042767"/>
                        </a:ext>
                      </a:extLst>
                    </a:gridCol>
                    <a:gridCol w="794658">
                      <a:extLst>
                        <a:ext uri="{9D8B030D-6E8A-4147-A177-3AD203B41FA5}">
                          <a16:colId xmlns:a16="http://schemas.microsoft.com/office/drawing/2014/main" val="3321492821"/>
                        </a:ext>
                      </a:extLst>
                    </a:gridCol>
                  </a:tblGrid>
                  <a:tr h="392684">
                    <a:tc>
                      <a:txBody>
                        <a:bodyPr/>
                        <a:lstStyle/>
                        <a:p>
                          <a:pPr algn="ctr"/>
                          <a:r>
                            <a:rPr lang="de-DE" altLang="zh-CN" dirty="0"/>
                            <a:t>v</a:t>
                          </a:r>
                          <a:endParaRPr lang="de-DE" dirty="0"/>
                        </a:p>
                      </a:txBody>
                      <a:tcPr/>
                    </a:tc>
                    <a:tc>
                      <a:txBody>
                        <a:bodyPr/>
                        <a:lstStyle/>
                        <a:p>
                          <a:endParaRPr lang="en-US"/>
                        </a:p>
                      </a:txBody>
                      <a:tcPr>
                        <a:blipFill>
                          <a:blip r:embed="rId3"/>
                          <a:stretch>
                            <a:fillRect l="-262500" t="-6452" r="-112500" b="-400000"/>
                          </a:stretch>
                        </a:blipFill>
                      </a:tcPr>
                    </a:tc>
                    <a:tc>
                      <a:txBody>
                        <a:bodyPr/>
                        <a:lstStyle/>
                        <a:p>
                          <a:endParaRPr lang="en-US"/>
                        </a:p>
                      </a:txBody>
                      <a:tcPr>
                        <a:blipFill>
                          <a:blip r:embed="rId3"/>
                          <a:stretch>
                            <a:fillRect l="-322222" t="-6452" b="-400000"/>
                          </a:stretch>
                        </a:blipFill>
                      </a:tcPr>
                    </a:tc>
                    <a:extLst>
                      <a:ext uri="{0D108BD9-81ED-4DB2-BD59-A6C34878D82A}">
                        <a16:rowId xmlns:a16="http://schemas.microsoft.com/office/drawing/2014/main" val="2825023280"/>
                      </a:ext>
                    </a:extLst>
                  </a:tr>
                  <a:tr h="370840">
                    <a:tc>
                      <a:txBody>
                        <a:bodyPr/>
                        <a:lstStyle/>
                        <a:p>
                          <a:pPr algn="ctr"/>
                          <a:r>
                            <a:rPr lang="de-DE" altLang="zh-CN" dirty="0">
                              <a:solidFill>
                                <a:schemeClr val="tx1"/>
                              </a:solidFill>
                            </a:rPr>
                            <a:t>&lt;</a:t>
                          </a:r>
                          <a:r>
                            <a:rPr lang="en-US" altLang="zh-CN" dirty="0">
                              <a:solidFill>
                                <a:schemeClr val="tx1"/>
                              </a:solidFill>
                            </a:rPr>
                            <a:t>low,</a:t>
                          </a:r>
                          <a:r>
                            <a:rPr lang="zh-CN" altLang="en-US" dirty="0">
                              <a:solidFill>
                                <a:schemeClr val="tx1"/>
                              </a:solidFill>
                            </a:rPr>
                            <a:t> </a:t>
                          </a:r>
                          <a:r>
                            <a:rPr lang="de-DE" altLang="zh-CN" dirty="0">
                              <a:solidFill>
                                <a:schemeClr val="tx1"/>
                              </a:solidFill>
                            </a:rPr>
                            <a:t>male,</a:t>
                          </a:r>
                          <a:r>
                            <a:rPr lang="zh-CN" altLang="de-DE" dirty="0">
                              <a:solidFill>
                                <a:schemeClr val="tx1"/>
                              </a:solidFill>
                            </a:rPr>
                            <a:t> *</a:t>
                          </a:r>
                          <a:r>
                            <a:rPr lang="de-DE" altLang="zh-CN" dirty="0">
                              <a:solidFill>
                                <a:schemeClr val="tx1"/>
                              </a:solidFill>
                            </a:rPr>
                            <a:t>&gt;</a:t>
                          </a:r>
                          <a:endParaRPr lang="de-DE" dirty="0">
                            <a:solidFill>
                              <a:schemeClr val="tx1"/>
                            </a:solidFill>
                          </a:endParaRPr>
                        </a:p>
                      </a:txBody>
                      <a:tcPr/>
                    </a:tc>
                    <a:tc>
                      <a:txBody>
                        <a:bodyPr/>
                        <a:lstStyle/>
                        <a:p>
                          <a:pPr algn="ctr"/>
                          <a:r>
                            <a:rPr lang="en-US" altLang="zh-CN" dirty="0">
                              <a:solidFill>
                                <a:schemeClr val="tx1"/>
                              </a:solidFill>
                            </a:rPr>
                            <a:t>0.0</a:t>
                          </a:r>
                          <a:endParaRPr lang="de-DE" dirty="0">
                            <a:solidFill>
                              <a:schemeClr val="tx1"/>
                            </a:solidFill>
                          </a:endParaRPr>
                        </a:p>
                      </a:txBody>
                      <a:tcPr/>
                    </a:tc>
                    <a:tc>
                      <a:txBody>
                        <a:bodyPr/>
                        <a:lstStyle/>
                        <a:p>
                          <a:pPr algn="ctr"/>
                          <a:r>
                            <a:rPr lang="en-US" altLang="zh-CN" dirty="0">
                              <a:solidFill>
                                <a:schemeClr val="tx1"/>
                              </a:solidFill>
                            </a:rPr>
                            <a:t>0.0</a:t>
                          </a:r>
                          <a:endParaRPr lang="de-DE" dirty="0">
                            <a:solidFill>
                              <a:schemeClr val="tx1"/>
                            </a:solidFill>
                          </a:endParaRPr>
                        </a:p>
                      </a:txBody>
                      <a:tcPr/>
                    </a:tc>
                    <a:extLst>
                      <a:ext uri="{0D108BD9-81ED-4DB2-BD59-A6C34878D82A}">
                        <a16:rowId xmlns:a16="http://schemas.microsoft.com/office/drawing/2014/main" val="1883403526"/>
                      </a:ext>
                    </a:extLst>
                  </a:tr>
                  <a:tr h="370840">
                    <a:tc>
                      <a:txBody>
                        <a:bodyPr/>
                        <a:lstStyle/>
                        <a:p>
                          <a:pPr algn="ctr"/>
                          <a:r>
                            <a:rPr lang="de-DE" altLang="zh-CN" dirty="0">
                              <a:solidFill>
                                <a:schemeClr val="tx1"/>
                              </a:solidFill>
                            </a:rPr>
                            <a:t>&lt;</a:t>
                          </a:r>
                          <a:r>
                            <a:rPr lang="en-US" altLang="zh-CN" dirty="0">
                              <a:solidFill>
                                <a:schemeClr val="tx1"/>
                              </a:solidFill>
                            </a:rPr>
                            <a:t>low,</a:t>
                          </a:r>
                          <a:r>
                            <a:rPr lang="zh-CN" altLang="en-US" dirty="0">
                              <a:solidFill>
                                <a:schemeClr val="tx1"/>
                              </a:solidFill>
                            </a:rPr>
                            <a:t> </a:t>
                          </a:r>
                          <a:r>
                            <a:rPr lang="de-DE" altLang="zh-CN" dirty="0" err="1">
                              <a:solidFill>
                                <a:schemeClr val="tx1"/>
                              </a:solidFill>
                            </a:rPr>
                            <a:t>female</a:t>
                          </a:r>
                          <a:r>
                            <a:rPr lang="de-DE" altLang="zh-CN" dirty="0">
                              <a:solidFill>
                                <a:schemeClr val="tx1"/>
                              </a:solidFill>
                            </a:rPr>
                            <a:t>,</a:t>
                          </a:r>
                          <a:r>
                            <a:rPr lang="zh-CN" altLang="de-DE" dirty="0">
                              <a:solidFill>
                                <a:schemeClr val="tx1"/>
                              </a:solidFill>
                            </a:rPr>
                            <a:t> *</a:t>
                          </a:r>
                          <a:r>
                            <a:rPr lang="de-DE" altLang="zh-CN" dirty="0">
                              <a:solidFill>
                                <a:schemeClr val="tx1"/>
                              </a:solidFill>
                            </a:rPr>
                            <a:t>&gt;</a:t>
                          </a:r>
                          <a:endParaRPr lang="de-DE" dirty="0">
                            <a:solidFill>
                              <a:schemeClr val="tx1"/>
                            </a:solidFill>
                          </a:endParaRPr>
                        </a:p>
                      </a:txBody>
                      <a:tcPr/>
                    </a:tc>
                    <a:tc>
                      <a:txBody>
                        <a:bodyPr/>
                        <a:lstStyle/>
                        <a:p>
                          <a:pPr algn="ctr"/>
                          <a:r>
                            <a:rPr lang="en-US" altLang="zh-CN" dirty="0">
                              <a:solidFill>
                                <a:schemeClr val="tx1"/>
                              </a:solidFill>
                            </a:rPr>
                            <a:t>0.0</a:t>
                          </a:r>
                          <a:endParaRPr lang="de-DE" dirty="0">
                            <a:solidFill>
                              <a:schemeClr val="tx1"/>
                            </a:solidFill>
                          </a:endParaRPr>
                        </a:p>
                      </a:txBody>
                      <a:tcPr/>
                    </a:tc>
                    <a:tc>
                      <a:txBody>
                        <a:bodyPr/>
                        <a:lstStyle/>
                        <a:p>
                          <a:pPr algn="ctr"/>
                          <a:r>
                            <a:rPr lang="en-US" altLang="zh-CN" dirty="0">
                              <a:solidFill>
                                <a:schemeClr val="tx1"/>
                              </a:solidFill>
                            </a:rPr>
                            <a:t>0.0</a:t>
                          </a:r>
                          <a:endParaRPr lang="de-DE" dirty="0">
                            <a:solidFill>
                              <a:schemeClr val="tx1"/>
                            </a:solidFill>
                          </a:endParaRPr>
                        </a:p>
                      </a:txBody>
                      <a:tcPr/>
                    </a:tc>
                    <a:extLst>
                      <a:ext uri="{0D108BD9-81ED-4DB2-BD59-A6C34878D82A}">
                        <a16:rowId xmlns:a16="http://schemas.microsoft.com/office/drawing/2014/main" val="3785911543"/>
                      </a:ext>
                    </a:extLst>
                  </a:tr>
                  <a:tr h="370840">
                    <a:tc>
                      <a:txBody>
                        <a:bodyPr/>
                        <a:lstStyle/>
                        <a:p>
                          <a:pPr algn="ctr"/>
                          <a:r>
                            <a:rPr lang="en-US" altLang="zh-CN" dirty="0">
                              <a:solidFill>
                                <a:schemeClr val="tx1"/>
                              </a:solidFill>
                            </a:rPr>
                            <a:t>&lt;high,</a:t>
                          </a:r>
                          <a:r>
                            <a:rPr lang="zh-CN" altLang="en-US" dirty="0">
                              <a:solidFill>
                                <a:schemeClr val="tx1"/>
                              </a:solidFill>
                            </a:rPr>
                            <a:t> </a:t>
                          </a:r>
                          <a:r>
                            <a:rPr lang="en-US" altLang="zh-CN" dirty="0">
                              <a:solidFill>
                                <a:schemeClr val="tx1"/>
                              </a:solidFill>
                            </a:rPr>
                            <a:t>male,</a:t>
                          </a:r>
                          <a:r>
                            <a:rPr lang="zh-CN" altLang="en-US" dirty="0">
                              <a:solidFill>
                                <a:schemeClr val="tx1"/>
                              </a:solidFill>
                            </a:rPr>
                            <a:t> *</a:t>
                          </a:r>
                          <a:r>
                            <a:rPr lang="en-US" altLang="zh-CN" dirty="0">
                              <a:solidFill>
                                <a:schemeClr val="tx1"/>
                              </a:solidFill>
                            </a:rPr>
                            <a:t>&gt;</a:t>
                          </a:r>
                          <a:endParaRPr lang="de-DE" dirty="0">
                            <a:solidFill>
                              <a:schemeClr val="tx1"/>
                            </a:solidFill>
                          </a:endParaRPr>
                        </a:p>
                      </a:txBody>
                      <a:tcPr/>
                    </a:tc>
                    <a:tc>
                      <a:txBody>
                        <a:bodyPr/>
                        <a:lstStyle/>
                        <a:p>
                          <a:pPr algn="ctr"/>
                          <a:r>
                            <a:rPr lang="en-US" altLang="zh-CN" dirty="0">
                              <a:solidFill>
                                <a:srgbClr val="C00000"/>
                              </a:solidFill>
                            </a:rPr>
                            <a:t>0.8</a:t>
                          </a:r>
                          <a:endParaRPr lang="de-DE" dirty="0">
                            <a:solidFill>
                              <a:srgbClr val="C00000"/>
                            </a:solidFill>
                          </a:endParaRPr>
                        </a:p>
                      </a:txBody>
                      <a:tcPr/>
                    </a:tc>
                    <a:tc>
                      <a:txBody>
                        <a:bodyPr/>
                        <a:lstStyle/>
                        <a:p>
                          <a:pPr algn="ctr"/>
                          <a:r>
                            <a:rPr lang="en-US" altLang="zh-CN" dirty="0">
                              <a:solidFill>
                                <a:srgbClr val="C00000"/>
                              </a:solidFill>
                            </a:rPr>
                            <a:t>0.2</a:t>
                          </a:r>
                          <a:endParaRPr lang="de-DE" dirty="0">
                            <a:solidFill>
                              <a:srgbClr val="C00000"/>
                            </a:solidFill>
                          </a:endParaRPr>
                        </a:p>
                      </a:txBody>
                      <a:tcPr/>
                    </a:tc>
                    <a:extLst>
                      <a:ext uri="{0D108BD9-81ED-4DB2-BD59-A6C34878D82A}">
                        <a16:rowId xmlns:a16="http://schemas.microsoft.com/office/drawing/2014/main" val="3103988729"/>
                      </a:ext>
                    </a:extLst>
                  </a:tr>
                  <a:tr h="370840">
                    <a:tc>
                      <a:txBody>
                        <a:bodyPr/>
                        <a:lstStyle/>
                        <a:p>
                          <a:pPr algn="ctr"/>
                          <a:r>
                            <a:rPr lang="en-US" altLang="zh-CN" dirty="0">
                              <a:solidFill>
                                <a:schemeClr val="tx1"/>
                              </a:solidFill>
                            </a:rPr>
                            <a:t>&lt;high,</a:t>
                          </a:r>
                          <a:r>
                            <a:rPr lang="zh-CN" altLang="en-US" dirty="0">
                              <a:solidFill>
                                <a:schemeClr val="tx1"/>
                              </a:solidFill>
                            </a:rPr>
                            <a:t> </a:t>
                          </a:r>
                          <a:r>
                            <a:rPr lang="en-US" altLang="zh-CN" dirty="0">
                              <a:solidFill>
                                <a:schemeClr val="tx1"/>
                              </a:solidFill>
                            </a:rPr>
                            <a:t>female,</a:t>
                          </a:r>
                          <a:r>
                            <a:rPr lang="zh-CN" altLang="en-US" dirty="0">
                              <a:solidFill>
                                <a:schemeClr val="tx1"/>
                              </a:solidFill>
                            </a:rPr>
                            <a:t> *</a:t>
                          </a:r>
                          <a:r>
                            <a:rPr lang="en-US" altLang="zh-CN" dirty="0">
                              <a:solidFill>
                                <a:schemeClr val="tx1"/>
                              </a:solidFill>
                            </a:rPr>
                            <a:t>&gt;</a:t>
                          </a:r>
                          <a:endParaRPr lang="de-DE" dirty="0">
                            <a:solidFill>
                              <a:schemeClr val="tx1"/>
                            </a:solidFill>
                          </a:endParaRPr>
                        </a:p>
                      </a:txBody>
                      <a:tcPr/>
                    </a:tc>
                    <a:tc>
                      <a:txBody>
                        <a:bodyPr/>
                        <a:lstStyle/>
                        <a:p>
                          <a:pPr algn="ctr"/>
                          <a:r>
                            <a:rPr lang="en-US" altLang="zh-CN" dirty="0">
                              <a:solidFill>
                                <a:srgbClr val="1922DE"/>
                              </a:solidFill>
                            </a:rPr>
                            <a:t>0.2</a:t>
                          </a:r>
                          <a:endParaRPr lang="de-DE" dirty="0">
                            <a:solidFill>
                              <a:srgbClr val="1922DE"/>
                            </a:solidFill>
                          </a:endParaRPr>
                        </a:p>
                      </a:txBody>
                      <a:tcPr/>
                    </a:tc>
                    <a:tc>
                      <a:txBody>
                        <a:bodyPr/>
                        <a:lstStyle/>
                        <a:p>
                          <a:pPr algn="ctr"/>
                          <a:r>
                            <a:rPr lang="en-US" altLang="zh-CN" dirty="0">
                              <a:solidFill>
                                <a:srgbClr val="1922DE"/>
                              </a:solidFill>
                            </a:rPr>
                            <a:t>0.8</a:t>
                          </a:r>
                          <a:endParaRPr lang="de-DE" dirty="0">
                            <a:solidFill>
                              <a:srgbClr val="1922DE"/>
                            </a:solidFill>
                          </a:endParaRPr>
                        </a:p>
                      </a:txBody>
                      <a:tcPr/>
                    </a:tc>
                    <a:extLst>
                      <a:ext uri="{0D108BD9-81ED-4DB2-BD59-A6C34878D82A}">
                        <a16:rowId xmlns:a16="http://schemas.microsoft.com/office/drawing/2014/main" val="1417356128"/>
                      </a:ext>
                    </a:extLst>
                  </a:tr>
                </a:tbl>
              </a:graphicData>
            </a:graphic>
          </p:graphicFrame>
        </mc:Fallback>
      </mc:AlternateContent>
      <p:graphicFrame>
        <p:nvGraphicFramePr>
          <p:cNvPr id="18" name="Table 17">
            <a:extLst>
              <a:ext uri="{FF2B5EF4-FFF2-40B4-BE49-F238E27FC236}">
                <a16:creationId xmlns:a16="http://schemas.microsoft.com/office/drawing/2014/main" id="{DD17D488-2085-0A44-BED3-3FA777623ED8}"/>
              </a:ext>
            </a:extLst>
          </p:cNvPr>
          <p:cNvGraphicFramePr>
            <a:graphicFrameLocks noGrp="1"/>
          </p:cNvGraphicFramePr>
          <p:nvPr/>
        </p:nvGraphicFramePr>
        <p:xfrm>
          <a:off x="8296918" y="2759078"/>
          <a:ext cx="3645050" cy="2225040"/>
        </p:xfrm>
        <a:graphic>
          <a:graphicData uri="http://schemas.openxmlformats.org/drawingml/2006/table">
            <a:tbl>
              <a:tblPr firstRow="1" bandRow="1">
                <a:tableStyleId>{5940675A-B579-460E-94D1-54222C63F5DA}</a:tableStyleId>
              </a:tblPr>
              <a:tblGrid>
                <a:gridCol w="665617">
                  <a:extLst>
                    <a:ext uri="{9D8B030D-6E8A-4147-A177-3AD203B41FA5}">
                      <a16:colId xmlns:a16="http://schemas.microsoft.com/office/drawing/2014/main" val="186121284"/>
                    </a:ext>
                  </a:extLst>
                </a:gridCol>
                <a:gridCol w="959455">
                  <a:extLst>
                    <a:ext uri="{9D8B030D-6E8A-4147-A177-3AD203B41FA5}">
                      <a16:colId xmlns:a16="http://schemas.microsoft.com/office/drawing/2014/main" val="3400343741"/>
                    </a:ext>
                  </a:extLst>
                </a:gridCol>
                <a:gridCol w="959455">
                  <a:extLst>
                    <a:ext uri="{9D8B030D-6E8A-4147-A177-3AD203B41FA5}">
                      <a16:colId xmlns:a16="http://schemas.microsoft.com/office/drawing/2014/main" val="168361368"/>
                    </a:ext>
                  </a:extLst>
                </a:gridCol>
                <a:gridCol w="1060523">
                  <a:extLst>
                    <a:ext uri="{9D8B030D-6E8A-4147-A177-3AD203B41FA5}">
                      <a16:colId xmlns:a16="http://schemas.microsoft.com/office/drawing/2014/main" val="1966702866"/>
                    </a:ext>
                  </a:extLst>
                </a:gridCol>
              </a:tblGrid>
              <a:tr h="370840">
                <a:tc>
                  <a:txBody>
                    <a:bodyPr/>
                    <a:lstStyle/>
                    <a:p>
                      <a:pPr algn="ctr"/>
                      <a:endParaRPr lang="de-DE" dirty="0"/>
                    </a:p>
                  </a:txBody>
                  <a:tcPr/>
                </a:tc>
                <a:tc>
                  <a:txBody>
                    <a:bodyPr/>
                    <a:lstStyle/>
                    <a:p>
                      <a:pPr algn="ctr"/>
                      <a:r>
                        <a:rPr lang="en-US" altLang="zh-CN" dirty="0"/>
                        <a:t>Income</a:t>
                      </a:r>
                      <a:endParaRPr lang="de-DE" dirty="0"/>
                    </a:p>
                  </a:txBody>
                  <a:tcPr/>
                </a:tc>
                <a:tc>
                  <a:txBody>
                    <a:bodyPr/>
                    <a:lstStyle/>
                    <a:p>
                      <a:pPr algn="ctr"/>
                      <a:r>
                        <a:rPr lang="de-DE" altLang="zh-CN" dirty="0"/>
                        <a:t>Gender</a:t>
                      </a:r>
                      <a:endParaRPr lang="de-DE" dirty="0"/>
                    </a:p>
                  </a:txBody>
                  <a:tcPr/>
                </a:tc>
                <a:tc>
                  <a:txBody>
                    <a:bodyPr/>
                    <a:lstStyle/>
                    <a:p>
                      <a:pPr algn="ctr"/>
                      <a:r>
                        <a:rPr lang="de-DE" altLang="zh-CN" dirty="0"/>
                        <a:t>Age</a:t>
                      </a:r>
                      <a:endParaRPr lang="de-DE" dirty="0"/>
                    </a:p>
                  </a:txBody>
                  <a:tcPr/>
                </a:tc>
                <a:extLst>
                  <a:ext uri="{0D108BD9-81ED-4DB2-BD59-A6C34878D82A}">
                    <a16:rowId xmlns:a16="http://schemas.microsoft.com/office/drawing/2014/main" val="3996700753"/>
                  </a:ext>
                </a:extLst>
              </a:tr>
              <a:tr h="370840">
                <a:tc>
                  <a:txBody>
                    <a:bodyPr/>
                    <a:lstStyle/>
                    <a:p>
                      <a:pPr algn="ctr"/>
                      <a:r>
                        <a:rPr lang="de-DE" altLang="zh-CN" dirty="0"/>
                        <a:t>v</a:t>
                      </a:r>
                      <a:r>
                        <a:rPr lang="de-DE" altLang="zh-CN" baseline="30000" dirty="0"/>
                        <a:t>1</a:t>
                      </a:r>
                      <a:endParaRPr lang="de-DE" baseline="30000" dirty="0"/>
                    </a:p>
                  </a:txBody>
                  <a:tcPr/>
                </a:tc>
                <a:tc>
                  <a:txBody>
                    <a:bodyPr/>
                    <a:lstStyle/>
                    <a:p>
                      <a:pPr algn="ctr"/>
                      <a:r>
                        <a:rPr lang="en-US" altLang="zh-CN" dirty="0"/>
                        <a:t>high</a:t>
                      </a:r>
                      <a:endParaRPr lang="de-DE" dirty="0"/>
                    </a:p>
                  </a:txBody>
                  <a:tcPr/>
                </a:tc>
                <a:tc>
                  <a:txBody>
                    <a:bodyPr/>
                    <a:lstStyle/>
                    <a:p>
                      <a:pPr algn="ctr"/>
                      <a:r>
                        <a:rPr lang="de-DE" altLang="zh-CN" dirty="0"/>
                        <a:t>male</a:t>
                      </a:r>
                      <a:endParaRPr lang="de-DE" dirty="0"/>
                    </a:p>
                  </a:txBody>
                  <a:tcPr/>
                </a:tc>
                <a:tc>
                  <a:txBody>
                    <a:bodyPr/>
                    <a:lstStyle/>
                    <a:p>
                      <a:pPr algn="ctr"/>
                      <a:r>
                        <a:rPr lang="de-DE" altLang="zh-CN" dirty="0" err="1"/>
                        <a:t>teenager</a:t>
                      </a:r>
                      <a:endParaRPr lang="de-DE" dirty="0"/>
                    </a:p>
                  </a:txBody>
                  <a:tcPr/>
                </a:tc>
                <a:extLst>
                  <a:ext uri="{0D108BD9-81ED-4DB2-BD59-A6C34878D82A}">
                    <a16:rowId xmlns:a16="http://schemas.microsoft.com/office/drawing/2014/main" val="41927997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dirty="0"/>
                        <a:t>v</a:t>
                      </a:r>
                      <a:r>
                        <a:rPr lang="de-DE" altLang="zh-CN" baseline="30000" dirty="0"/>
                        <a:t>2</a:t>
                      </a:r>
                      <a:endParaRPr lang="de-DE" baseline="30000" dirty="0"/>
                    </a:p>
                  </a:txBody>
                  <a:tcPr/>
                </a:tc>
                <a:tc>
                  <a:txBody>
                    <a:bodyPr/>
                    <a:lstStyle/>
                    <a:p>
                      <a:pPr algn="ctr"/>
                      <a:r>
                        <a:rPr lang="en-US" altLang="zh-CN" dirty="0"/>
                        <a:t>high</a:t>
                      </a:r>
                      <a:endParaRPr lang="de-DE" dirty="0"/>
                    </a:p>
                  </a:txBody>
                  <a:tcPr/>
                </a:tc>
                <a:tc>
                  <a:txBody>
                    <a:bodyPr/>
                    <a:lstStyle/>
                    <a:p>
                      <a:pPr algn="ctr"/>
                      <a:r>
                        <a:rPr lang="de-DE" altLang="zh-CN" dirty="0"/>
                        <a:t>male</a:t>
                      </a:r>
                      <a:endParaRPr lang="de-DE" dirty="0"/>
                    </a:p>
                  </a:txBody>
                  <a:tcPr/>
                </a:tc>
                <a:tc>
                  <a:txBody>
                    <a:bodyPr/>
                    <a:lstStyle/>
                    <a:p>
                      <a:pPr algn="ctr"/>
                      <a:r>
                        <a:rPr lang="de-DE" altLang="zh-CN" dirty="0"/>
                        <a:t>adult</a:t>
                      </a:r>
                      <a:endParaRPr lang="de-DE" dirty="0"/>
                    </a:p>
                  </a:txBody>
                  <a:tcPr/>
                </a:tc>
                <a:extLst>
                  <a:ext uri="{0D108BD9-81ED-4DB2-BD59-A6C34878D82A}">
                    <a16:rowId xmlns:a16="http://schemas.microsoft.com/office/drawing/2014/main" val="25024828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dirty="0">
                          <a:solidFill>
                            <a:schemeClr val="tx1"/>
                          </a:solidFill>
                        </a:rPr>
                        <a:t>v</a:t>
                      </a:r>
                      <a:r>
                        <a:rPr lang="de-DE" altLang="zh-CN" baseline="30000" dirty="0">
                          <a:solidFill>
                            <a:schemeClr val="tx1"/>
                          </a:solidFill>
                        </a:rPr>
                        <a:t>3</a:t>
                      </a:r>
                      <a:endParaRPr lang="de-DE" baseline="30000" dirty="0">
                        <a:solidFill>
                          <a:schemeClr val="tx1"/>
                        </a:solidFill>
                      </a:endParaRPr>
                    </a:p>
                  </a:txBody>
                  <a:tcPr/>
                </a:tc>
                <a:tc>
                  <a:txBody>
                    <a:bodyPr/>
                    <a:lstStyle/>
                    <a:p>
                      <a:pPr algn="ctr"/>
                      <a:r>
                        <a:rPr lang="en-US" altLang="zh-CN" dirty="0">
                          <a:solidFill>
                            <a:srgbClr val="1922DE"/>
                          </a:solidFill>
                        </a:rPr>
                        <a:t>high</a:t>
                      </a:r>
                      <a:endParaRPr lang="de-DE" dirty="0">
                        <a:solidFill>
                          <a:srgbClr val="1922DE"/>
                        </a:solidFill>
                      </a:endParaRPr>
                    </a:p>
                  </a:txBody>
                  <a:tcPr/>
                </a:tc>
                <a:tc>
                  <a:txBody>
                    <a:bodyPr/>
                    <a:lstStyle/>
                    <a:p>
                      <a:pPr algn="ctr"/>
                      <a:r>
                        <a:rPr lang="de-DE" altLang="zh-CN" dirty="0" err="1">
                          <a:solidFill>
                            <a:srgbClr val="1922DE"/>
                          </a:solidFill>
                        </a:rPr>
                        <a:t>female</a:t>
                      </a:r>
                      <a:endParaRPr lang="de-DE" dirty="0">
                        <a:solidFill>
                          <a:srgbClr val="1922DE"/>
                        </a:solidFill>
                      </a:endParaRPr>
                    </a:p>
                  </a:txBody>
                  <a:tcPr/>
                </a:tc>
                <a:tc>
                  <a:txBody>
                    <a:bodyPr/>
                    <a:lstStyle/>
                    <a:p>
                      <a:pPr algn="ctr"/>
                      <a:r>
                        <a:rPr lang="de-DE" altLang="zh-CN" dirty="0">
                          <a:solidFill>
                            <a:srgbClr val="1922DE"/>
                          </a:solidFill>
                        </a:rPr>
                        <a:t>adult</a:t>
                      </a:r>
                      <a:endParaRPr lang="de-DE" dirty="0">
                        <a:solidFill>
                          <a:srgbClr val="1922DE"/>
                        </a:solidFill>
                      </a:endParaRPr>
                    </a:p>
                  </a:txBody>
                  <a:tcPr/>
                </a:tc>
                <a:extLst>
                  <a:ext uri="{0D108BD9-81ED-4DB2-BD59-A6C34878D82A}">
                    <a16:rowId xmlns:a16="http://schemas.microsoft.com/office/drawing/2014/main" val="63402840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dirty="0"/>
                        <a:t>v</a:t>
                      </a:r>
                      <a:r>
                        <a:rPr lang="de-DE" altLang="zh-CN" baseline="30000" dirty="0"/>
                        <a:t>4</a:t>
                      </a:r>
                      <a:endParaRPr lang="de-DE" baseline="30000" dirty="0"/>
                    </a:p>
                  </a:txBody>
                  <a:tcPr/>
                </a:tc>
                <a:tc>
                  <a:txBody>
                    <a:bodyPr/>
                    <a:lstStyle/>
                    <a:p>
                      <a:pPr algn="ctr"/>
                      <a:r>
                        <a:rPr lang="en-US" altLang="zh-CN" dirty="0">
                          <a:solidFill>
                            <a:srgbClr val="1922DE"/>
                          </a:solidFill>
                        </a:rPr>
                        <a:t>high</a:t>
                      </a:r>
                      <a:endParaRPr lang="de-DE" dirty="0">
                        <a:solidFill>
                          <a:srgbClr val="1922DE"/>
                        </a:solidFill>
                      </a:endParaRPr>
                    </a:p>
                  </a:txBody>
                  <a:tcPr/>
                </a:tc>
                <a:tc>
                  <a:txBody>
                    <a:bodyPr/>
                    <a:lstStyle/>
                    <a:p>
                      <a:pPr algn="ctr"/>
                      <a:r>
                        <a:rPr lang="de-DE" altLang="zh-CN" dirty="0" err="1">
                          <a:solidFill>
                            <a:srgbClr val="1922DE"/>
                          </a:solidFill>
                        </a:rPr>
                        <a:t>female</a:t>
                      </a:r>
                      <a:endParaRPr lang="de-DE" dirty="0">
                        <a:solidFill>
                          <a:srgbClr val="1922DE"/>
                        </a:solidFill>
                      </a:endParaRPr>
                    </a:p>
                  </a:txBody>
                  <a:tcPr/>
                </a:tc>
                <a:tc>
                  <a:txBody>
                    <a:bodyPr/>
                    <a:lstStyle/>
                    <a:p>
                      <a:pPr algn="ctr"/>
                      <a:r>
                        <a:rPr lang="de-DE" altLang="zh-CN" dirty="0" err="1">
                          <a:solidFill>
                            <a:schemeClr val="accent2">
                              <a:lumMod val="75000"/>
                            </a:schemeClr>
                          </a:solidFill>
                        </a:rPr>
                        <a:t>teenager</a:t>
                      </a:r>
                      <a:endParaRPr lang="de-DE" dirty="0">
                        <a:solidFill>
                          <a:schemeClr val="accent2">
                            <a:lumMod val="75000"/>
                          </a:schemeClr>
                        </a:solidFill>
                      </a:endParaRPr>
                    </a:p>
                  </a:txBody>
                  <a:tcPr/>
                </a:tc>
                <a:extLst>
                  <a:ext uri="{0D108BD9-81ED-4DB2-BD59-A6C34878D82A}">
                    <a16:rowId xmlns:a16="http://schemas.microsoft.com/office/drawing/2014/main" val="373348241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dirty="0"/>
                        <a:t>v</a:t>
                      </a:r>
                      <a:r>
                        <a:rPr lang="de-DE" altLang="zh-CN" baseline="30000" dirty="0"/>
                        <a:t>5</a:t>
                      </a:r>
                      <a:endParaRPr lang="de-DE" baseline="30000" dirty="0"/>
                    </a:p>
                  </a:txBody>
                  <a:tcPr/>
                </a:tc>
                <a:tc>
                  <a:txBody>
                    <a:bodyPr/>
                    <a:lstStyle/>
                    <a:p>
                      <a:pPr algn="ctr"/>
                      <a:r>
                        <a:rPr lang="en-US" altLang="zh-CN" dirty="0">
                          <a:solidFill>
                            <a:srgbClr val="1922DE"/>
                          </a:solidFill>
                        </a:rPr>
                        <a:t>high</a:t>
                      </a:r>
                      <a:endParaRPr lang="de-DE" dirty="0">
                        <a:solidFill>
                          <a:srgbClr val="1922DE"/>
                        </a:solidFill>
                      </a:endParaRPr>
                    </a:p>
                  </a:txBody>
                  <a:tcPr/>
                </a:tc>
                <a:tc>
                  <a:txBody>
                    <a:bodyPr/>
                    <a:lstStyle/>
                    <a:p>
                      <a:pPr algn="ctr"/>
                      <a:r>
                        <a:rPr lang="de-DE" altLang="zh-CN" dirty="0" err="1">
                          <a:solidFill>
                            <a:srgbClr val="1922DE"/>
                          </a:solidFill>
                        </a:rPr>
                        <a:t>female</a:t>
                      </a:r>
                      <a:endParaRPr lang="de-DE" dirty="0">
                        <a:solidFill>
                          <a:srgbClr val="1922DE"/>
                        </a:solidFill>
                      </a:endParaRPr>
                    </a:p>
                  </a:txBody>
                  <a:tcPr/>
                </a:tc>
                <a:tc>
                  <a:txBody>
                    <a:bodyPr/>
                    <a:lstStyle/>
                    <a:p>
                      <a:pPr algn="ctr"/>
                      <a:r>
                        <a:rPr lang="de-DE" altLang="zh-CN" dirty="0" err="1">
                          <a:solidFill>
                            <a:srgbClr val="1922DE"/>
                          </a:solidFill>
                        </a:rPr>
                        <a:t>elderly</a:t>
                      </a:r>
                      <a:endParaRPr lang="de-DE" dirty="0">
                        <a:solidFill>
                          <a:srgbClr val="1922DE"/>
                        </a:solidFill>
                      </a:endParaRPr>
                    </a:p>
                  </a:txBody>
                  <a:tcPr/>
                </a:tc>
                <a:extLst>
                  <a:ext uri="{0D108BD9-81ED-4DB2-BD59-A6C34878D82A}">
                    <a16:rowId xmlns:a16="http://schemas.microsoft.com/office/drawing/2014/main" val="1665032010"/>
                  </a:ext>
                </a:extLst>
              </a:tr>
            </a:tbl>
          </a:graphicData>
        </a:graphic>
      </p:graphicFrame>
      <p:sp>
        <p:nvSpPr>
          <p:cNvPr id="19" name="TextBox 18">
            <a:extLst>
              <a:ext uri="{FF2B5EF4-FFF2-40B4-BE49-F238E27FC236}">
                <a16:creationId xmlns:a16="http://schemas.microsoft.com/office/drawing/2014/main" id="{08567DB2-D442-F546-8256-FC3DAE6680E9}"/>
              </a:ext>
            </a:extLst>
          </p:cNvPr>
          <p:cNvSpPr txBox="1"/>
          <p:nvPr/>
        </p:nvSpPr>
        <p:spPr>
          <a:xfrm>
            <a:off x="4382994" y="1785630"/>
            <a:ext cx="1774845"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Actual</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marginal</a:t>
            </a:r>
            <a:endParaRPr lang="en-CN"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AC7576-86BB-0949-A8A7-078A61FBEC35}"/>
              </a:ext>
            </a:extLst>
          </p:cNvPr>
          <p:cNvSpPr txBox="1"/>
          <p:nvPr/>
        </p:nvSpPr>
        <p:spPr>
          <a:xfrm>
            <a:off x="7359568" y="1785630"/>
            <a:ext cx="177490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Target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marginal</a:t>
            </a:r>
            <a:endParaRPr lang="en-CN"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119EEB26-4963-8A40-89CE-5AB80B837811}"/>
              </a:ext>
            </a:extLst>
          </p:cNvPr>
          <p:cNvCxnSpPr>
            <a:cxnSpLocks/>
            <a:stCxn id="19" idx="2"/>
          </p:cNvCxnSpPr>
          <p:nvPr/>
        </p:nvCxnSpPr>
        <p:spPr>
          <a:xfrm>
            <a:off x="5270417" y="2154962"/>
            <a:ext cx="1337212" cy="5928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BC09EA6-5104-FE40-B81B-62A3A1F2E0F8}"/>
              </a:ext>
            </a:extLst>
          </p:cNvPr>
          <p:cNvCxnSpPr>
            <a:cxnSpLocks/>
            <a:stCxn id="20" idx="2"/>
          </p:cNvCxnSpPr>
          <p:nvPr/>
        </p:nvCxnSpPr>
        <p:spPr>
          <a:xfrm flipH="1">
            <a:off x="7271657" y="2154962"/>
            <a:ext cx="975366" cy="5928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B14724-FF0B-CB43-B9DA-E36CC5160719}"/>
              </a:ext>
            </a:extLst>
          </p:cNvPr>
          <p:cNvSpPr txBox="1"/>
          <p:nvPr/>
        </p:nvSpPr>
        <p:spPr>
          <a:xfrm>
            <a:off x="722052" y="5052499"/>
            <a:ext cx="2826415"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Dataset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before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updating</a:t>
            </a:r>
            <a:endParaRPr lang="en-US"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7289BD1-A507-6642-8F66-6AF94195E5D8}"/>
              </a:ext>
            </a:extLst>
          </p:cNvPr>
          <p:cNvSpPr txBox="1"/>
          <p:nvPr/>
        </p:nvSpPr>
        <p:spPr>
          <a:xfrm>
            <a:off x="8864734" y="5052499"/>
            <a:ext cx="2621230"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Dataset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after</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updating</a:t>
            </a:r>
            <a:endParaRPr lang="en-US"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0CC2A73-5FF1-7345-A919-9107E32B5536}"/>
              </a:ext>
            </a:extLst>
          </p:cNvPr>
          <p:cNvSpPr txBox="1"/>
          <p:nvPr/>
        </p:nvSpPr>
        <p:spPr>
          <a:xfrm>
            <a:off x="4234537" y="4775500"/>
            <a:ext cx="3838312" cy="646331"/>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Actual</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and</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target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distribution</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for</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marginal</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{Income,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Gender}</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058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灯片编号占位符 11"/>
          <p:cNvSpPr>
            <a:spLocks noGrp="1"/>
          </p:cNvSpPr>
          <p:nvPr>
            <p:ph type="sldNum" sz="quarter" idx="12"/>
          </p:nvPr>
        </p:nvSpPr>
        <p:spPr/>
        <p:txBody>
          <a:bodyPr/>
          <a:lstStyle/>
          <a:p>
            <a:fld id="{E5F5E439-9712-444E-B084-8AB5F5D5D905}" type="slidenum">
              <a:rPr lang="zh-CN" altLang="en-US" smtClean="0"/>
              <a:pPr/>
              <a:t>66</a:t>
            </a:fld>
            <a:endParaRPr lang="zh-CN" altLang="en-US" dirty="0"/>
          </a:p>
        </p:txBody>
      </p:sp>
      <p:sp>
        <p:nvSpPr>
          <p:cNvPr id="27" name="标题 1">
            <a:extLst>
              <a:ext uri="{FF2B5EF4-FFF2-40B4-BE49-F238E27FC236}">
                <a16:creationId xmlns:a16="http://schemas.microsoft.com/office/drawing/2014/main" id="{B3487D6D-7BA2-F24B-A126-AD707A0E4B44}"/>
              </a:ext>
            </a:extLst>
          </p:cNvPr>
          <p:cNvSpPr>
            <a:spLocks noGrp="1"/>
          </p:cNvSpPr>
          <p:nvPr>
            <p:ph type="title"/>
          </p:nvPr>
        </p:nvSpPr>
        <p:spPr>
          <a:xfrm>
            <a:off x="838200" y="195390"/>
            <a:ext cx="10515600" cy="833310"/>
          </a:xfrm>
        </p:spPr>
        <p:txBody>
          <a:bodyPr>
            <a:normAutofit/>
          </a:bodyPr>
          <a:lstStyle/>
          <a:p>
            <a:pPr algn="ctr"/>
            <a:r>
              <a:rPr lang="en-US" altLang="zh-CN" dirty="0"/>
              <a:t>Background</a:t>
            </a:r>
            <a:endParaRPr lang="zh-CN" altLang="en-US" dirty="0"/>
          </a:p>
        </p:txBody>
      </p:sp>
      <p:sp>
        <p:nvSpPr>
          <p:cNvPr id="7" name="TextBox 6">
            <a:extLst>
              <a:ext uri="{FF2B5EF4-FFF2-40B4-BE49-F238E27FC236}">
                <a16:creationId xmlns:a16="http://schemas.microsoft.com/office/drawing/2014/main" id="{E003BCB1-50E0-7043-9A85-CC62E7F8DDCF}"/>
              </a:ext>
            </a:extLst>
          </p:cNvPr>
          <p:cNvSpPr txBox="1"/>
          <p:nvPr/>
        </p:nvSpPr>
        <p:spPr>
          <a:xfrm>
            <a:off x="578346" y="1218039"/>
            <a:ext cx="5251759" cy="461665"/>
          </a:xfrm>
          <a:prstGeom prst="rect">
            <a:avLst/>
          </a:prstGeom>
          <a:noFill/>
        </p:spPr>
        <p:txBody>
          <a:bodyPr wrap="none" rtlCol="0">
            <a:spAutoFit/>
          </a:bodyPr>
          <a:lstStyle/>
          <a:p>
            <a:pPr marL="285750" indent="-285750">
              <a:buFont typeface="Wingdings" pitchFamily="2" charset="2"/>
              <a:buChar char="q"/>
            </a:pPr>
            <a:r>
              <a:rPr lang="zh-CN" altLang="en-US" sz="2400" dirty="0">
                <a:latin typeface="Arial" panose="020B0604020202020204" pitchFamily="34" charset="0"/>
                <a:cs typeface="Arial" panose="020B0604020202020204" pitchFamily="34" charset="0"/>
              </a:rPr>
              <a:t> </a:t>
            </a:r>
            <a:r>
              <a:rPr lang="en-DE" altLang="zh-CN" sz="2400" dirty="0">
                <a:latin typeface="Arial" panose="020B0604020202020204" pitchFamily="34" charset="0"/>
                <a:cs typeface="Arial" panose="020B0604020202020204" pitchFamily="34" charset="0"/>
              </a:rPr>
              <a:t>B</a:t>
            </a:r>
            <a:r>
              <a:rPr lang="en-US" altLang="zh-CN" sz="2400" dirty="0" err="1">
                <a:latin typeface="Arial" panose="020B0604020202020204" pitchFamily="34" charset="0"/>
                <a:cs typeface="Arial" panose="020B0604020202020204" pitchFamily="34" charset="0"/>
              </a:rPr>
              <a:t>ig</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data</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era</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and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machine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learning</a:t>
            </a:r>
            <a:endParaRPr lang="en-DE" sz="2400" dirty="0">
              <a:latin typeface="Arial" panose="020B0604020202020204" pitchFamily="34" charset="0"/>
              <a:cs typeface="Arial" panose="020B0604020202020204" pitchFamily="34" charset="0"/>
            </a:endParaRPr>
          </a:p>
        </p:txBody>
      </p:sp>
      <p:pic>
        <p:nvPicPr>
          <p:cNvPr id="51" name="Picture 2" descr="The Magazine - HBR">
            <a:extLst>
              <a:ext uri="{FF2B5EF4-FFF2-40B4-BE49-F238E27FC236}">
                <a16:creationId xmlns:a16="http://schemas.microsoft.com/office/drawing/2014/main" id="{DE129A90-822E-7347-82E0-BE4E92CC5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092" y="1949730"/>
            <a:ext cx="1582589" cy="207952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Will big data create a new untouchable business elite? | by Nicholas  Barrett | The Economist">
            <a:extLst>
              <a:ext uri="{FF2B5EF4-FFF2-40B4-BE49-F238E27FC236}">
                <a16:creationId xmlns:a16="http://schemas.microsoft.com/office/drawing/2014/main" id="{2A13CE80-C4AA-8742-ACA4-2C757E963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639" y="4290489"/>
            <a:ext cx="1582589" cy="203242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Publications - IEEE Big Data">
            <a:extLst>
              <a:ext uri="{FF2B5EF4-FFF2-40B4-BE49-F238E27FC236}">
                <a16:creationId xmlns:a16="http://schemas.microsoft.com/office/drawing/2014/main" id="{773BD262-EB67-074C-AE4A-028B37EF46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269" y="1949731"/>
            <a:ext cx="1489968" cy="204014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Big Data is a Big Topic at the Joint Statistical Meetings and in the August  Issue of Significance Magazine">
            <a:extLst>
              <a:ext uri="{FF2B5EF4-FFF2-40B4-BE49-F238E27FC236}">
                <a16:creationId xmlns:a16="http://schemas.microsoft.com/office/drawing/2014/main" id="{10B3839F-5753-6B47-AB12-6706430CB7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6270" y="4290489"/>
            <a:ext cx="1489968" cy="203760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Big Data Research - Journal - Elsevier">
            <a:extLst>
              <a:ext uri="{FF2B5EF4-FFF2-40B4-BE49-F238E27FC236}">
                <a16:creationId xmlns:a16="http://schemas.microsoft.com/office/drawing/2014/main" id="{59E66339-D2D1-6843-8829-53AABF569B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4092" y="4300866"/>
            <a:ext cx="1521973" cy="198478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Big Data and Analytics | Pipeline Magazine | Communication Technology">
            <a:extLst>
              <a:ext uri="{FF2B5EF4-FFF2-40B4-BE49-F238E27FC236}">
                <a16:creationId xmlns:a16="http://schemas.microsoft.com/office/drawing/2014/main" id="{147410CE-07E5-E144-AEB3-C62881D5DE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8639" y="1949730"/>
            <a:ext cx="1582589" cy="2047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081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p:cNvSpPr>
          <p:nvPr/>
        </p:nvSpPr>
        <p:spPr>
          <a:xfrm>
            <a:off x="650240" y="899887"/>
            <a:ext cx="11023600" cy="18723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2" name="圆角矩形 11"/>
          <p:cNvSpPr>
            <a:spLocks/>
          </p:cNvSpPr>
          <p:nvPr/>
        </p:nvSpPr>
        <p:spPr>
          <a:xfrm>
            <a:off x="2210340" y="2455180"/>
            <a:ext cx="7771319" cy="1843212"/>
          </a:xfrm>
          <a:prstGeom prst="roundRect">
            <a:avLst/>
          </a:prstGeom>
          <a:noFill/>
          <a:ln w="38100">
            <a:solidFill>
              <a:srgbClr val="5A9CD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3" name="文本框 12"/>
          <p:cNvSpPr txBox="1">
            <a:spLocks/>
          </p:cNvSpPr>
          <p:nvPr/>
        </p:nvSpPr>
        <p:spPr>
          <a:xfrm>
            <a:off x="2210339" y="2901125"/>
            <a:ext cx="7771319" cy="820609"/>
          </a:xfrm>
          <a:prstGeom prst="rect">
            <a:avLst/>
          </a:prstGeom>
          <a:noFill/>
        </p:spPr>
        <p:txBody>
          <a:bodyPr wrap="square" rtlCol="0">
            <a:spAutoFit/>
          </a:bodyPr>
          <a:lstStyle/>
          <a:p>
            <a:pPr algn="ctr">
              <a:lnSpc>
                <a:spcPct val="150000"/>
              </a:lnSpc>
            </a:pPr>
            <a:r>
              <a:rPr lang="en-US" altLang="zh-CN" sz="3600" dirty="0">
                <a:solidFill>
                  <a:srgbClr val="1F497D"/>
                </a:solidFill>
                <a:latin typeface="Arial" panose="020B0604020202020204" pitchFamily="34" charset="0"/>
                <a:cs typeface="Arial" panose="020B0604020202020204" pitchFamily="34" charset="0"/>
              </a:rPr>
              <a:t>More</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a:solidFill>
                  <a:srgbClr val="1F497D"/>
                </a:solidFill>
                <a:latin typeface="Arial" panose="020B0604020202020204" pitchFamily="34" charset="0"/>
                <a:cs typeface="Arial" panose="020B0604020202020204" pitchFamily="34" charset="0"/>
              </a:rPr>
              <a:t>Information</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a:solidFill>
                  <a:srgbClr val="1F497D"/>
                </a:solidFill>
                <a:latin typeface="Arial" panose="020B0604020202020204" pitchFamily="34" charset="0"/>
                <a:cs typeface="Arial" panose="020B0604020202020204" pitchFamily="34" charset="0"/>
              </a:rPr>
              <a:t>for</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a:solidFill>
                  <a:srgbClr val="1F497D"/>
                </a:solidFill>
                <a:latin typeface="Arial" panose="020B0604020202020204" pitchFamily="34" charset="0"/>
                <a:cs typeface="Arial" panose="020B0604020202020204" pitchFamily="34" charset="0"/>
              </a:rPr>
              <a:t>GNN</a:t>
            </a:r>
            <a:endParaRPr lang="zh-CN" altLang="en-US" sz="3600" dirty="0">
              <a:solidFill>
                <a:srgbClr val="1F497D"/>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E5F5E439-9712-444E-B084-8AB5F5D5D905}" type="slidenum">
              <a:rPr lang="zh-CN" altLang="en-US" smtClean="0"/>
              <a:pPr/>
              <a:t>67</a:t>
            </a:fld>
            <a:endParaRPr lang="zh-CN" altLang="en-US"/>
          </a:p>
        </p:txBody>
      </p:sp>
    </p:spTree>
    <p:extLst>
      <p:ext uri="{BB962C8B-B14F-4D97-AF65-F5344CB8AC3E}">
        <p14:creationId xmlns:p14="http://schemas.microsoft.com/office/powerpoint/2010/main" val="2943672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a:solidFill>
                  <a:srgbClr val="002060"/>
                </a:solidFill>
              </a:rPr>
              <a:t>Graph</a:t>
            </a:r>
            <a:r>
              <a:rPr lang="zh-CN" altLang="en-US" sz="3200" dirty="0">
                <a:solidFill>
                  <a:srgbClr val="002060"/>
                </a:solidFill>
              </a:rPr>
              <a:t> </a:t>
            </a:r>
            <a:r>
              <a:rPr lang="en-US" altLang="zh-CN" sz="3200" dirty="0">
                <a:solidFill>
                  <a:srgbClr val="002060"/>
                </a:solidFill>
              </a:rPr>
              <a:t>Pooling</a:t>
            </a:r>
            <a:r>
              <a:rPr lang="zh-CN" altLang="en-US" sz="3200" dirty="0">
                <a:solidFill>
                  <a:srgbClr val="002060"/>
                </a:solidFill>
              </a:rPr>
              <a:t> </a:t>
            </a:r>
            <a:r>
              <a:rPr lang="en-US" altLang="zh-CN" sz="3200" dirty="0">
                <a:solidFill>
                  <a:srgbClr val="002060"/>
                </a:solidFill>
              </a:rPr>
              <a:t>-</a:t>
            </a:r>
            <a:r>
              <a:rPr lang="zh-CN" altLang="en-US" sz="3200" dirty="0">
                <a:solidFill>
                  <a:srgbClr val="002060"/>
                </a:solidFill>
              </a:rPr>
              <a:t> </a:t>
            </a:r>
            <a:r>
              <a:rPr lang="en-US" altLang="zh-CN" sz="3200" dirty="0">
                <a:solidFill>
                  <a:srgbClr val="002060"/>
                </a:solidFill>
              </a:rPr>
              <a:t>Hierarchical</a:t>
            </a:r>
            <a:endParaRPr lang="zh-CN" altLang="en-US" sz="3200" dirty="0">
              <a:solidFill>
                <a:srgbClr val="002060"/>
              </a:solidFill>
            </a:endParaRPr>
          </a:p>
        </p:txBody>
      </p:sp>
      <p:sp>
        <p:nvSpPr>
          <p:cNvPr id="7" name="Slide Number Placeholder 2">
            <a:extLst>
              <a:ext uri="{FF2B5EF4-FFF2-40B4-BE49-F238E27FC236}">
                <a16:creationId xmlns:a16="http://schemas.microsoft.com/office/drawing/2014/main" id="{51D99F99-714E-0B47-A547-32CB28111FD5}"/>
              </a:ext>
            </a:extLst>
          </p:cNvPr>
          <p:cNvSpPr>
            <a:spLocks noGrp="1"/>
          </p:cNvSpPr>
          <p:nvPr>
            <p:ph type="sldNum" sz="quarter" idx="12"/>
          </p:nvPr>
        </p:nvSpPr>
        <p:spPr>
          <a:xfrm>
            <a:off x="9579024" y="6356355"/>
            <a:ext cx="2133600" cy="365125"/>
          </a:xfrm>
        </p:spPr>
        <p:txBody>
          <a:bodyPr/>
          <a:lstStyle/>
          <a:p>
            <a:fld id="{7BC5A36E-E481-4E7A-9AA0-4108AF2E6D3F}" type="slidenum">
              <a:rPr lang="en-US" smtClean="0"/>
              <a:pPr/>
              <a:t>68</a:t>
            </a:fld>
            <a:endParaRPr lang="en-US"/>
          </a:p>
        </p:txBody>
      </p:sp>
      <p:pic>
        <p:nvPicPr>
          <p:cNvPr id="3" name="Picture 2">
            <a:extLst>
              <a:ext uri="{FF2B5EF4-FFF2-40B4-BE49-F238E27FC236}">
                <a16:creationId xmlns:a16="http://schemas.microsoft.com/office/drawing/2014/main" id="{EA4CDC56-F26E-CC48-B83C-230F91F9475C}"/>
              </a:ext>
            </a:extLst>
          </p:cNvPr>
          <p:cNvPicPr>
            <a:picLocks noChangeAspect="1"/>
          </p:cNvPicPr>
          <p:nvPr/>
        </p:nvPicPr>
        <p:blipFill>
          <a:blip r:embed="rId3"/>
          <a:stretch>
            <a:fillRect/>
          </a:stretch>
        </p:blipFill>
        <p:spPr>
          <a:xfrm>
            <a:off x="119336" y="1844824"/>
            <a:ext cx="11831446" cy="3384376"/>
          </a:xfrm>
          <a:prstGeom prst="rect">
            <a:avLst/>
          </a:prstGeom>
        </p:spPr>
      </p:pic>
    </p:spTree>
    <p:extLst>
      <p:ext uri="{BB962C8B-B14F-4D97-AF65-F5344CB8AC3E}">
        <p14:creationId xmlns:p14="http://schemas.microsoft.com/office/powerpoint/2010/main" val="138668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p:cNvSpPr>
          <p:nvPr/>
        </p:nvSpPr>
        <p:spPr>
          <a:xfrm>
            <a:off x="650240" y="899887"/>
            <a:ext cx="11023600" cy="18723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2" name="圆角矩形 11"/>
          <p:cNvSpPr>
            <a:spLocks/>
          </p:cNvSpPr>
          <p:nvPr/>
        </p:nvSpPr>
        <p:spPr>
          <a:xfrm>
            <a:off x="2210340" y="2455180"/>
            <a:ext cx="7771319" cy="1843212"/>
          </a:xfrm>
          <a:prstGeom prst="roundRect">
            <a:avLst/>
          </a:prstGeom>
          <a:noFill/>
          <a:ln w="38100">
            <a:solidFill>
              <a:srgbClr val="5A9CD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3" name="文本框 12"/>
          <p:cNvSpPr txBox="1">
            <a:spLocks/>
          </p:cNvSpPr>
          <p:nvPr/>
        </p:nvSpPr>
        <p:spPr>
          <a:xfrm>
            <a:off x="2210339" y="2901125"/>
            <a:ext cx="7771319" cy="820609"/>
          </a:xfrm>
          <a:prstGeom prst="rect">
            <a:avLst/>
          </a:prstGeom>
          <a:noFill/>
        </p:spPr>
        <p:txBody>
          <a:bodyPr wrap="square" rtlCol="0">
            <a:spAutoFit/>
          </a:bodyPr>
          <a:lstStyle/>
          <a:p>
            <a:pPr algn="ctr">
              <a:lnSpc>
                <a:spcPct val="150000"/>
              </a:lnSpc>
            </a:pPr>
            <a:r>
              <a:rPr lang="en-US" altLang="zh-CN" sz="3600" dirty="0">
                <a:solidFill>
                  <a:srgbClr val="1F497D"/>
                </a:solidFill>
                <a:latin typeface="Arial" panose="020B0604020202020204" pitchFamily="34" charset="0"/>
                <a:cs typeface="Arial" panose="020B0604020202020204" pitchFamily="34" charset="0"/>
              </a:rPr>
              <a:t>More</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a:solidFill>
                  <a:srgbClr val="1F497D"/>
                </a:solidFill>
                <a:latin typeface="Arial" panose="020B0604020202020204" pitchFamily="34" charset="0"/>
                <a:cs typeface="Arial" panose="020B0604020202020204" pitchFamily="34" charset="0"/>
              </a:rPr>
              <a:t>Information</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a:solidFill>
                  <a:srgbClr val="1F497D"/>
                </a:solidFill>
                <a:latin typeface="Arial" panose="020B0604020202020204" pitchFamily="34" charset="0"/>
                <a:cs typeface="Arial" panose="020B0604020202020204" pitchFamily="34" charset="0"/>
              </a:rPr>
              <a:t>for</a:t>
            </a:r>
            <a:r>
              <a:rPr lang="zh-CN" altLang="en-US" sz="3600" dirty="0">
                <a:solidFill>
                  <a:srgbClr val="1F497D"/>
                </a:solidFill>
                <a:latin typeface="Arial" panose="020B0604020202020204" pitchFamily="34" charset="0"/>
                <a:cs typeface="Arial" panose="020B0604020202020204" pitchFamily="34" charset="0"/>
              </a:rPr>
              <a:t> </a:t>
            </a:r>
            <a:r>
              <a:rPr lang="en-US" altLang="zh-CN" sz="3600" dirty="0">
                <a:solidFill>
                  <a:srgbClr val="1F497D"/>
                </a:solidFill>
                <a:latin typeface="Arial" panose="020B0604020202020204" pitchFamily="34" charset="0"/>
                <a:cs typeface="Arial" panose="020B0604020202020204" pitchFamily="34" charset="0"/>
              </a:rPr>
              <a:t>Unlearning</a:t>
            </a:r>
            <a:endParaRPr lang="zh-CN" altLang="en-US" sz="3600" dirty="0">
              <a:solidFill>
                <a:srgbClr val="1F497D"/>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E5F5E439-9712-444E-B084-8AB5F5D5D905}" type="slidenum">
              <a:rPr lang="zh-CN" altLang="en-US" smtClean="0"/>
              <a:pPr/>
              <a:t>69</a:t>
            </a:fld>
            <a:endParaRPr lang="zh-CN" altLang="en-US"/>
          </a:p>
        </p:txBody>
      </p:sp>
    </p:spTree>
    <p:extLst>
      <p:ext uri="{BB962C8B-B14F-4D97-AF65-F5344CB8AC3E}">
        <p14:creationId xmlns:p14="http://schemas.microsoft.com/office/powerpoint/2010/main" val="18161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a:xfrm>
            <a:off x="510142" y="195390"/>
            <a:ext cx="11261558" cy="833310"/>
          </a:xfrm>
        </p:spPr>
        <p:txBody>
          <a:bodyPr>
            <a:noAutofit/>
          </a:bodyPr>
          <a:lstStyle/>
          <a:p>
            <a:pPr algn="ctr"/>
            <a:r>
              <a:rPr lang="en-US" altLang="zh-CN" dirty="0"/>
              <a:t>Data</a:t>
            </a:r>
            <a:r>
              <a:rPr lang="zh-CN" altLang="en-US" dirty="0"/>
              <a:t> </a:t>
            </a:r>
            <a:r>
              <a:rPr lang="en-US" altLang="zh-CN" dirty="0"/>
              <a:t>Publication:</a:t>
            </a:r>
            <a:r>
              <a:rPr lang="zh-CN" altLang="en-US" dirty="0"/>
              <a:t> </a:t>
            </a:r>
            <a:r>
              <a:rPr lang="en-US" altLang="zh-CN" dirty="0"/>
              <a:t>Centralized</a:t>
            </a:r>
            <a:r>
              <a:rPr lang="zh-CN" altLang="en-US" dirty="0"/>
              <a:t> </a:t>
            </a:r>
            <a:r>
              <a:rPr lang="en-US" altLang="zh-CN" dirty="0"/>
              <a:t>Differential</a:t>
            </a:r>
            <a:r>
              <a:rPr lang="zh-CN" altLang="en-US" dirty="0"/>
              <a:t> </a:t>
            </a:r>
            <a:r>
              <a:rPr lang="en-US" altLang="zh-CN" dirty="0"/>
              <a:t>Privacy</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7</a:t>
            </a:fld>
            <a:endParaRPr lang="en-US" sz="1600">
              <a:solidFill>
                <a:srgbClr val="888888"/>
              </a:solidFill>
              <a:latin typeface="Calibri"/>
              <a:ea typeface="Calibri"/>
              <a:cs typeface="Calibri"/>
              <a:sym typeface="Calibri"/>
            </a:endParaRPr>
          </a:p>
        </p:txBody>
      </p:sp>
      <p:sp>
        <p:nvSpPr>
          <p:cNvPr id="8" name="矩形 10">
            <a:extLst>
              <a:ext uri="{FF2B5EF4-FFF2-40B4-BE49-F238E27FC236}">
                <a16:creationId xmlns:a16="http://schemas.microsoft.com/office/drawing/2014/main" id="{D9278883-28AA-EB16-601B-14ED2599339C}"/>
              </a:ext>
            </a:extLst>
          </p:cNvPr>
          <p:cNvSpPr/>
          <p:nvPr/>
        </p:nvSpPr>
        <p:spPr>
          <a:xfrm>
            <a:off x="5497398" y="2354657"/>
            <a:ext cx="1604087" cy="3023768"/>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1400" b="1" dirty="0">
                <a:solidFill>
                  <a:schemeClr val="tx1"/>
                </a:solidFill>
                <a:latin typeface="微软雅黑" panose="020B0503020204020204" pitchFamily="34" charset="-122"/>
                <a:ea typeface="微软雅黑" panose="020B0503020204020204" pitchFamily="34" charset="-122"/>
              </a:rPr>
              <a:t>Randomization</a:t>
            </a:r>
          </a:p>
          <a:p>
            <a:pPr algn="ctr">
              <a:lnSpc>
                <a:spcPct val="150000"/>
              </a:lnSpc>
            </a:pPr>
            <a:r>
              <a:rPr lang="en-US" altLang="zh-CN" sz="1400" b="1" dirty="0">
                <a:solidFill>
                  <a:schemeClr val="tx1"/>
                </a:solidFill>
                <a:latin typeface="微软雅黑" panose="020B0503020204020204" pitchFamily="34" charset="-122"/>
                <a:ea typeface="微软雅黑" panose="020B0503020204020204" pitchFamily="34" charset="-122"/>
              </a:rPr>
              <a:t>Algorithm</a:t>
            </a:r>
            <a:endParaRPr lang="zh-CN" altLang="en-US" sz="1400" b="1" dirty="0" err="1">
              <a:solidFill>
                <a:schemeClr val="tx1"/>
              </a:solidFill>
              <a:latin typeface="微软雅黑" panose="020B0503020204020204" pitchFamily="34" charset="-122"/>
              <a:ea typeface="微软雅黑" panose="020B0503020204020204" pitchFamily="34" charset="-122"/>
            </a:endParaRPr>
          </a:p>
        </p:txBody>
      </p:sp>
      <p:sp>
        <p:nvSpPr>
          <p:cNvPr id="9" name="右箭头 29">
            <a:extLst>
              <a:ext uri="{FF2B5EF4-FFF2-40B4-BE49-F238E27FC236}">
                <a16:creationId xmlns:a16="http://schemas.microsoft.com/office/drawing/2014/main" id="{3991B84F-563A-F955-3326-512A3AE523AB}"/>
              </a:ext>
            </a:extLst>
          </p:cNvPr>
          <p:cNvSpPr/>
          <p:nvPr/>
        </p:nvSpPr>
        <p:spPr>
          <a:xfrm>
            <a:off x="4484382" y="2780035"/>
            <a:ext cx="589239" cy="408852"/>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err="1">
              <a:latin typeface="微软雅黑" panose="020B0503020204020204" pitchFamily="34" charset="-122"/>
              <a:ea typeface="微软雅黑" panose="020B0503020204020204" pitchFamily="34" charset="-122"/>
            </a:endParaRPr>
          </a:p>
        </p:txBody>
      </p:sp>
      <p:sp>
        <p:nvSpPr>
          <p:cNvPr id="10" name="右箭头 30">
            <a:extLst>
              <a:ext uri="{FF2B5EF4-FFF2-40B4-BE49-F238E27FC236}">
                <a16:creationId xmlns:a16="http://schemas.microsoft.com/office/drawing/2014/main" id="{85C5CC24-879E-7CC1-27FB-5ADE524EB17F}"/>
              </a:ext>
            </a:extLst>
          </p:cNvPr>
          <p:cNvSpPr/>
          <p:nvPr/>
        </p:nvSpPr>
        <p:spPr>
          <a:xfrm>
            <a:off x="4479806" y="4508592"/>
            <a:ext cx="589239" cy="408852"/>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err="1">
              <a:latin typeface="微软雅黑" panose="020B0503020204020204" pitchFamily="34" charset="-122"/>
              <a:ea typeface="微软雅黑" panose="020B0503020204020204" pitchFamily="34" charset="-122"/>
            </a:endParaRPr>
          </a:p>
        </p:txBody>
      </p:sp>
      <p:sp>
        <p:nvSpPr>
          <p:cNvPr id="11" name="右箭头 31">
            <a:extLst>
              <a:ext uri="{FF2B5EF4-FFF2-40B4-BE49-F238E27FC236}">
                <a16:creationId xmlns:a16="http://schemas.microsoft.com/office/drawing/2014/main" id="{C5DAD877-35B2-F140-8443-DAFB28B458B1}"/>
              </a:ext>
            </a:extLst>
          </p:cNvPr>
          <p:cNvSpPr/>
          <p:nvPr/>
        </p:nvSpPr>
        <p:spPr>
          <a:xfrm>
            <a:off x="7531319" y="2793932"/>
            <a:ext cx="589239" cy="408852"/>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err="1">
              <a:latin typeface="微软雅黑" panose="020B0503020204020204" pitchFamily="34" charset="-122"/>
              <a:ea typeface="微软雅黑" panose="020B0503020204020204" pitchFamily="34" charset="-122"/>
            </a:endParaRPr>
          </a:p>
        </p:txBody>
      </p:sp>
      <p:sp>
        <p:nvSpPr>
          <p:cNvPr id="12" name="右箭头 32">
            <a:extLst>
              <a:ext uri="{FF2B5EF4-FFF2-40B4-BE49-F238E27FC236}">
                <a16:creationId xmlns:a16="http://schemas.microsoft.com/office/drawing/2014/main" id="{EACB9453-B770-6171-C7CC-502682E55211}"/>
              </a:ext>
            </a:extLst>
          </p:cNvPr>
          <p:cNvSpPr/>
          <p:nvPr/>
        </p:nvSpPr>
        <p:spPr>
          <a:xfrm>
            <a:off x="7525428" y="4507364"/>
            <a:ext cx="589239" cy="408852"/>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err="1">
              <a:latin typeface="微软雅黑" panose="020B0503020204020204" pitchFamily="34" charset="-122"/>
              <a:ea typeface="微软雅黑" panose="020B0503020204020204" pitchFamily="34" charset="-122"/>
            </a:endParaRPr>
          </a:p>
        </p:txBody>
      </p:sp>
      <p:sp>
        <p:nvSpPr>
          <p:cNvPr id="13" name="圆角矩形 33">
            <a:extLst>
              <a:ext uri="{FF2B5EF4-FFF2-40B4-BE49-F238E27FC236}">
                <a16:creationId xmlns:a16="http://schemas.microsoft.com/office/drawing/2014/main" id="{BA5AFA94-0804-8C1C-1646-FCF19732FF6A}"/>
              </a:ext>
            </a:extLst>
          </p:cNvPr>
          <p:cNvSpPr/>
          <p:nvPr/>
        </p:nvSpPr>
        <p:spPr>
          <a:xfrm>
            <a:off x="8345487" y="2681048"/>
            <a:ext cx="2303432" cy="2418343"/>
          </a:xfrm>
          <a:prstGeom prst="round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err="1">
              <a:latin typeface="微软雅黑" panose="020B0503020204020204" pitchFamily="34" charset="-122"/>
              <a:ea typeface="微软雅黑" panose="020B0503020204020204" pitchFamily="34" charset="-122"/>
            </a:endParaRPr>
          </a:p>
        </p:txBody>
      </p:sp>
      <p:sp>
        <p:nvSpPr>
          <p:cNvPr id="14" name="文本框 34">
            <a:extLst>
              <a:ext uri="{FF2B5EF4-FFF2-40B4-BE49-F238E27FC236}">
                <a16:creationId xmlns:a16="http://schemas.microsoft.com/office/drawing/2014/main" id="{53131F8E-C540-3365-7991-FE97465C7786}"/>
              </a:ext>
            </a:extLst>
          </p:cNvPr>
          <p:cNvSpPr txBox="1"/>
          <p:nvPr/>
        </p:nvSpPr>
        <p:spPr>
          <a:xfrm>
            <a:off x="8388337" y="3011159"/>
            <a:ext cx="2139764" cy="646331"/>
          </a:xfrm>
          <a:prstGeom prst="rect">
            <a:avLst/>
          </a:prstGeom>
          <a:noFill/>
        </p:spPr>
        <p:txBody>
          <a:bodyPr wrap="square" rtlCol="0">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Statistical</a:t>
            </a:r>
            <a:r>
              <a:rPr lang="zh-CN" altLang="en-US" b="1" dirty="0">
                <a:latin typeface="Arial" panose="020B0604020202020204" pitchFamily="34" charset="0"/>
                <a:ea typeface="微软雅黑" panose="020B0503020204020204" pitchFamily="34" charset="-122"/>
                <a:cs typeface="Arial" panose="020B0604020202020204" pitchFamily="34" charset="0"/>
              </a:rPr>
              <a:t> </a:t>
            </a:r>
            <a:r>
              <a:rPr lang="en-US" altLang="zh-CN" b="1" dirty="0">
                <a:latin typeface="Arial" panose="020B0604020202020204" pitchFamily="34" charset="0"/>
                <a:ea typeface="微软雅黑" panose="020B0503020204020204" pitchFamily="34" charset="-122"/>
                <a:cs typeface="Arial" panose="020B0604020202020204" pitchFamily="34" charset="0"/>
              </a:rPr>
              <a:t>result</a:t>
            </a:r>
            <a:r>
              <a:rPr lang="zh-CN" altLang="en-US" b="1" dirty="0">
                <a:latin typeface="Arial" panose="020B0604020202020204" pitchFamily="34" charset="0"/>
                <a:ea typeface="微软雅黑" panose="020B0503020204020204" pitchFamily="34" charset="-122"/>
                <a:cs typeface="Arial" panose="020B0604020202020204" pitchFamily="34" charset="0"/>
              </a:rPr>
              <a:t> </a:t>
            </a:r>
            <a:r>
              <a:rPr lang="en-US" altLang="zh-CN" b="1" dirty="0">
                <a:latin typeface="Arial" panose="020B0604020202020204" pitchFamily="34" charset="0"/>
                <a:ea typeface="微软雅黑" panose="020B0503020204020204" pitchFamily="34" charset="-122"/>
                <a:cs typeface="Arial" panose="020B0604020202020204" pitchFamily="34" charset="0"/>
              </a:rPr>
              <a:t>S</a:t>
            </a:r>
            <a:r>
              <a:rPr lang="zh-CN" altLang="en-US" b="1" dirty="0">
                <a:latin typeface="Arial" panose="020B0604020202020204" pitchFamily="34" charset="0"/>
                <a:ea typeface="微软雅黑" panose="020B0503020204020204" pitchFamily="34" charset="-122"/>
                <a:cs typeface="Arial" panose="020B0604020202020204" pitchFamily="34" charset="0"/>
              </a:rPr>
              <a:t> </a:t>
            </a:r>
            <a:r>
              <a:rPr lang="en-US" altLang="zh-CN" b="1" dirty="0">
                <a:latin typeface="Arial" panose="020B0604020202020204" pitchFamily="34" charset="0"/>
                <a:ea typeface="微软雅黑" panose="020B0503020204020204" pitchFamily="34" charset="-122"/>
                <a:cs typeface="Arial" panose="020B0604020202020204" pitchFamily="34" charset="0"/>
              </a:rPr>
              <a:t>satisfy</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15" name="对象 39">
            <a:extLst>
              <a:ext uri="{FF2B5EF4-FFF2-40B4-BE49-F238E27FC236}">
                <a16:creationId xmlns:a16="http://schemas.microsoft.com/office/drawing/2014/main" id="{D6B89CE4-F115-5D84-C531-1CF69202B574}"/>
              </a:ext>
            </a:extLst>
          </p:cNvPr>
          <p:cNvGraphicFramePr>
            <a:graphicFrameLocks noChangeAspect="1"/>
          </p:cNvGraphicFramePr>
          <p:nvPr>
            <p:extLst>
              <p:ext uri="{D42A27DB-BD31-4B8C-83A1-F6EECF244321}">
                <p14:modId xmlns:p14="http://schemas.microsoft.com/office/powerpoint/2010/main" val="1719922930"/>
              </p:ext>
            </p:extLst>
          </p:nvPr>
        </p:nvGraphicFramePr>
        <p:xfrm>
          <a:off x="8489751" y="4019271"/>
          <a:ext cx="2038350" cy="608012"/>
        </p:xfrm>
        <a:graphic>
          <a:graphicData uri="http://schemas.openxmlformats.org/presentationml/2006/ole">
            <mc:AlternateContent xmlns:mc="http://schemas.openxmlformats.org/markup-compatibility/2006">
              <mc:Choice xmlns:v="urn:schemas-microsoft-com:vml" Requires="v">
                <p:oleObj name="Equation" r:id="rId3" imgW="2641320" imgH="787320" progId="Equation.DSMT4">
                  <p:embed/>
                </p:oleObj>
              </mc:Choice>
              <mc:Fallback>
                <p:oleObj name="Equation" r:id="rId3" imgW="2641320" imgH="787320" progId="Equation.DSMT4">
                  <p:embed/>
                  <p:pic>
                    <p:nvPicPr>
                      <p:cNvPr id="55" name="对象 39">
                        <a:extLst>
                          <a:ext uri="{FF2B5EF4-FFF2-40B4-BE49-F238E27FC236}">
                            <a16:creationId xmlns:a16="http://schemas.microsoft.com/office/drawing/2014/main" id="{E012ECDC-EDFA-A241-84D1-43C28F799094}"/>
                          </a:ext>
                        </a:extLst>
                      </p:cNvPr>
                      <p:cNvPicPr/>
                      <p:nvPr/>
                    </p:nvPicPr>
                    <p:blipFill>
                      <a:blip r:embed="rId4"/>
                      <a:stretch>
                        <a:fillRect/>
                      </a:stretch>
                    </p:blipFill>
                    <p:spPr>
                      <a:xfrm>
                        <a:off x="8489751" y="4019271"/>
                        <a:ext cx="2038350" cy="60801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圆角矩形标注 42">
                <a:extLst>
                  <a:ext uri="{FF2B5EF4-FFF2-40B4-BE49-F238E27FC236}">
                    <a16:creationId xmlns:a16="http://schemas.microsoft.com/office/drawing/2014/main" id="{8D87D32C-00C4-3223-DBAB-2F800024CF28}"/>
                  </a:ext>
                </a:extLst>
              </p:cNvPr>
              <p:cNvSpPr/>
              <p:nvPr/>
            </p:nvSpPr>
            <p:spPr>
              <a:xfrm>
                <a:off x="8113915" y="1580304"/>
                <a:ext cx="3138719" cy="833310"/>
              </a:xfrm>
              <a:prstGeom prst="wedgeRoundRectCallout">
                <a:avLst>
                  <a:gd name="adj1" fmla="val 25023"/>
                  <a:gd name="adj2" fmla="val 256238"/>
                  <a:gd name="adj3" fmla="val 166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1600" b="1" dirty="0">
                    <a:solidFill>
                      <a:srgbClr val="C00000"/>
                    </a:solidFill>
                    <a:latin typeface="微软雅黑" panose="020B0503020204020204" pitchFamily="34" charset="-122"/>
                    <a:ea typeface="微软雅黑" panose="020B0503020204020204" pitchFamily="34" charset="-122"/>
                  </a:rPr>
                  <a:t>Privacy</a:t>
                </a:r>
                <a:r>
                  <a:rPr lang="zh-CN" altLang="en-US" sz="1600" b="1" dirty="0">
                    <a:solidFill>
                      <a:srgbClr val="C00000"/>
                    </a:solidFill>
                    <a:latin typeface="微软雅黑" panose="020B0503020204020204" pitchFamily="34" charset="-122"/>
                    <a:ea typeface="微软雅黑" panose="020B0503020204020204" pitchFamily="34" charset="-122"/>
                  </a:rPr>
                  <a:t> </a:t>
                </a:r>
                <a:r>
                  <a:rPr lang="en-US" altLang="zh-CN" sz="1600" b="1" dirty="0">
                    <a:solidFill>
                      <a:srgbClr val="C00000"/>
                    </a:solidFill>
                    <a:latin typeface="微软雅黑" panose="020B0503020204020204" pitchFamily="34" charset="-122"/>
                    <a:ea typeface="微软雅黑" panose="020B0503020204020204" pitchFamily="34" charset="-122"/>
                  </a:rPr>
                  <a:t>budget.</a:t>
                </a:r>
              </a:p>
              <a:p>
                <a:pPr algn="ctr">
                  <a:lnSpc>
                    <a:spcPct val="150000"/>
                  </a:lnSpc>
                </a:pPr>
                <a:r>
                  <a:rPr lang="en-US" altLang="zh-CN" sz="1600" b="1" dirty="0">
                    <a:solidFill>
                      <a:srgbClr val="C00000"/>
                    </a:solidFill>
                    <a:latin typeface="微软雅黑" panose="020B0503020204020204" pitchFamily="34" charset="-122"/>
                    <a:ea typeface="微软雅黑" panose="020B0503020204020204" pitchFamily="34" charset="-122"/>
                  </a:rPr>
                  <a:t>Larger</a:t>
                </a:r>
                <a:r>
                  <a:rPr lang="zh-CN" altLang="en-US" sz="1600" b="1" dirty="0">
                    <a:solidFill>
                      <a:srgbClr val="C00000"/>
                    </a:solidFill>
                    <a:latin typeface="微软雅黑" panose="020B0503020204020204" pitchFamily="34" charset="-122"/>
                    <a:ea typeface="微软雅黑" panose="020B0503020204020204" pitchFamily="34" charset="-122"/>
                  </a:rPr>
                  <a:t> </a:t>
                </a:r>
                <a14:m>
                  <m:oMath xmlns:m="http://schemas.openxmlformats.org/officeDocument/2006/math">
                    <m:r>
                      <a:rPr lang="zh-CN" altLang="en-US" sz="1600" b="1" i="1" smtClean="0">
                        <a:solidFill>
                          <a:srgbClr val="C00000"/>
                        </a:solidFill>
                        <a:latin typeface="Cambria Math" panose="02040503050406030204" pitchFamily="18" charset="0"/>
                        <a:ea typeface="微软雅黑" panose="020B0503020204020204" pitchFamily="34" charset="-122"/>
                      </a:rPr>
                      <m:t>𝜺</m:t>
                    </m:r>
                  </m:oMath>
                </a14:m>
                <a:r>
                  <a:rPr lang="zh-CN" altLang="en-US" sz="1600" b="1" dirty="0">
                    <a:solidFill>
                      <a:srgbClr val="C00000"/>
                    </a:solidFill>
                    <a:latin typeface="微软雅黑" panose="020B0503020204020204" pitchFamily="34" charset="-122"/>
                    <a:ea typeface="微软雅黑" panose="020B0503020204020204" pitchFamily="34" charset="-122"/>
                  </a:rPr>
                  <a:t> </a:t>
                </a:r>
                <a:r>
                  <a:rPr lang="en-US" altLang="zh-CN" sz="1600" b="1" dirty="0">
                    <a:solidFill>
                      <a:srgbClr val="C00000"/>
                    </a:solidFill>
                    <a:latin typeface="微软雅黑" panose="020B0503020204020204" pitchFamily="34" charset="-122"/>
                    <a:ea typeface="微软雅黑" panose="020B0503020204020204" pitchFamily="34" charset="-122"/>
                  </a:rPr>
                  <a:t>means</a:t>
                </a:r>
                <a:r>
                  <a:rPr lang="zh-CN" altLang="en-US" sz="1600" b="1" dirty="0">
                    <a:solidFill>
                      <a:srgbClr val="C00000"/>
                    </a:solidFill>
                    <a:latin typeface="微软雅黑" panose="020B0503020204020204" pitchFamily="34" charset="-122"/>
                    <a:ea typeface="微软雅黑" panose="020B0503020204020204" pitchFamily="34" charset="-122"/>
                  </a:rPr>
                  <a:t> </a:t>
                </a:r>
                <a:r>
                  <a:rPr lang="en-US" altLang="zh-CN" sz="1600" b="1" dirty="0">
                    <a:solidFill>
                      <a:srgbClr val="C00000"/>
                    </a:solidFill>
                    <a:latin typeface="微软雅黑" panose="020B0503020204020204" pitchFamily="34" charset="-122"/>
                    <a:ea typeface="微软雅黑" panose="020B0503020204020204" pitchFamily="34" charset="-122"/>
                  </a:rPr>
                  <a:t>less</a:t>
                </a:r>
                <a:r>
                  <a:rPr lang="zh-CN" altLang="en-US" sz="1600" b="1" dirty="0">
                    <a:solidFill>
                      <a:srgbClr val="C00000"/>
                    </a:solidFill>
                    <a:latin typeface="微软雅黑" panose="020B0503020204020204" pitchFamily="34" charset="-122"/>
                    <a:ea typeface="微软雅黑" panose="020B0503020204020204" pitchFamily="34" charset="-122"/>
                  </a:rPr>
                  <a:t> </a:t>
                </a:r>
                <a:r>
                  <a:rPr lang="en-US" altLang="zh-CN" sz="1600" b="1" dirty="0">
                    <a:solidFill>
                      <a:srgbClr val="C00000"/>
                    </a:solidFill>
                    <a:latin typeface="微软雅黑" panose="020B0503020204020204" pitchFamily="34" charset="-122"/>
                    <a:ea typeface="微软雅黑" panose="020B0503020204020204" pitchFamily="34" charset="-122"/>
                  </a:rPr>
                  <a:t>privacy</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mc:Choice>
        <mc:Fallback xmlns="">
          <p:sp>
            <p:nvSpPr>
              <p:cNvPr id="16" name="圆角矩形标注 42">
                <a:extLst>
                  <a:ext uri="{FF2B5EF4-FFF2-40B4-BE49-F238E27FC236}">
                    <a16:creationId xmlns:a16="http://schemas.microsoft.com/office/drawing/2014/main" id="{8D87D32C-00C4-3223-DBAB-2F800024CF28}"/>
                  </a:ext>
                </a:extLst>
              </p:cNvPr>
              <p:cNvSpPr>
                <a:spLocks noRot="1" noChangeAspect="1" noMove="1" noResize="1" noEditPoints="1" noAdjustHandles="1" noChangeArrowheads="1" noChangeShapeType="1" noTextEdit="1"/>
              </p:cNvSpPr>
              <p:nvPr/>
            </p:nvSpPr>
            <p:spPr>
              <a:xfrm>
                <a:off x="8113915" y="1580304"/>
                <a:ext cx="3138719" cy="833310"/>
              </a:xfrm>
              <a:prstGeom prst="wedgeRoundRectCallout">
                <a:avLst>
                  <a:gd name="adj1" fmla="val 25023"/>
                  <a:gd name="adj2" fmla="val 256238"/>
                  <a:gd name="adj3" fmla="val 16667"/>
                </a:avLst>
              </a:prstGeom>
              <a:blipFill>
                <a:blip r:embed="rId5"/>
                <a:stretch>
                  <a:fillRect/>
                </a:stretch>
              </a:blipFill>
              <a:ln>
                <a:noFill/>
              </a:ln>
            </p:spPr>
            <p:txBody>
              <a:bodyPr/>
              <a:lstStyle/>
              <a:p>
                <a:r>
                  <a:rPr lang="en-DE">
                    <a:noFill/>
                  </a:rPr>
                  <a:t> </a:t>
                </a:r>
              </a:p>
            </p:txBody>
          </p:sp>
        </mc:Fallback>
      </mc:AlternateContent>
      <p:grpSp>
        <p:nvGrpSpPr>
          <p:cNvPr id="17" name="Group 16">
            <a:extLst>
              <a:ext uri="{FF2B5EF4-FFF2-40B4-BE49-F238E27FC236}">
                <a16:creationId xmlns:a16="http://schemas.microsoft.com/office/drawing/2014/main" id="{720AE1F1-2205-21D8-05A5-39CC95B8B67D}"/>
              </a:ext>
            </a:extLst>
          </p:cNvPr>
          <p:cNvGrpSpPr/>
          <p:nvPr/>
        </p:nvGrpSpPr>
        <p:grpSpPr>
          <a:xfrm>
            <a:off x="1794498" y="2354657"/>
            <a:ext cx="2106529" cy="1612926"/>
            <a:chOff x="940075" y="2196434"/>
            <a:chExt cx="2106529" cy="1612926"/>
          </a:xfrm>
        </p:grpSpPr>
        <p:sp>
          <p:nvSpPr>
            <p:cNvPr id="18" name="圆角矩形 2">
              <a:extLst>
                <a:ext uri="{FF2B5EF4-FFF2-40B4-BE49-F238E27FC236}">
                  <a16:creationId xmlns:a16="http://schemas.microsoft.com/office/drawing/2014/main" id="{5DA62E2D-D600-629E-AA13-66354CE7A79D}"/>
                </a:ext>
              </a:extLst>
            </p:cNvPr>
            <p:cNvSpPr/>
            <p:nvPr/>
          </p:nvSpPr>
          <p:spPr>
            <a:xfrm>
              <a:off x="940075" y="2196434"/>
              <a:ext cx="2106529" cy="1259609"/>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err="1">
                <a:latin typeface="微软雅黑" panose="020B0503020204020204" pitchFamily="34" charset="-122"/>
                <a:ea typeface="微软雅黑" panose="020B0503020204020204" pitchFamily="34" charset="-122"/>
              </a:endParaRPr>
            </a:p>
          </p:txBody>
        </p:sp>
        <p:pic>
          <p:nvPicPr>
            <p:cNvPr id="19" name="图片 8">
              <a:extLst>
                <a:ext uri="{FF2B5EF4-FFF2-40B4-BE49-F238E27FC236}">
                  <a16:creationId xmlns:a16="http://schemas.microsoft.com/office/drawing/2014/main" id="{33AB66DC-1408-D76B-3AE3-3414132D387C}"/>
                </a:ext>
              </a:extLst>
            </p:cNvPr>
            <p:cNvPicPr>
              <a:picLocks noChangeAspect="1"/>
            </p:cNvPicPr>
            <p:nvPr/>
          </p:nvPicPr>
          <p:blipFill>
            <a:blip r:embed="rId6"/>
            <a:stretch>
              <a:fillRect/>
            </a:stretch>
          </p:blipFill>
          <p:spPr>
            <a:xfrm>
              <a:off x="1129204" y="2243467"/>
              <a:ext cx="264547" cy="547169"/>
            </a:xfrm>
            <a:prstGeom prst="rect">
              <a:avLst/>
            </a:prstGeom>
          </p:spPr>
        </p:pic>
        <p:pic>
          <p:nvPicPr>
            <p:cNvPr id="20" name="图片 9">
              <a:extLst>
                <a:ext uri="{FF2B5EF4-FFF2-40B4-BE49-F238E27FC236}">
                  <a16:creationId xmlns:a16="http://schemas.microsoft.com/office/drawing/2014/main" id="{BC46105A-6862-5EBA-8D56-6A781661A859}"/>
                </a:ext>
              </a:extLst>
            </p:cNvPr>
            <p:cNvPicPr>
              <a:picLocks noChangeAspect="1"/>
            </p:cNvPicPr>
            <p:nvPr/>
          </p:nvPicPr>
          <p:blipFill>
            <a:blip r:embed="rId7"/>
            <a:stretch>
              <a:fillRect/>
            </a:stretch>
          </p:blipFill>
          <p:spPr>
            <a:xfrm>
              <a:off x="1576109" y="2243467"/>
              <a:ext cx="291823" cy="547169"/>
            </a:xfrm>
            <a:prstGeom prst="rect">
              <a:avLst/>
            </a:prstGeom>
          </p:spPr>
        </p:pic>
        <p:pic>
          <p:nvPicPr>
            <p:cNvPr id="21" name="图片 11">
              <a:extLst>
                <a:ext uri="{FF2B5EF4-FFF2-40B4-BE49-F238E27FC236}">
                  <a16:creationId xmlns:a16="http://schemas.microsoft.com/office/drawing/2014/main" id="{4E2E18F8-1C6F-E467-FA2A-AD7779ABFF3F}"/>
                </a:ext>
              </a:extLst>
            </p:cNvPr>
            <p:cNvPicPr>
              <a:picLocks noChangeAspect="1"/>
            </p:cNvPicPr>
            <p:nvPr/>
          </p:nvPicPr>
          <p:blipFill>
            <a:blip r:embed="rId7"/>
            <a:stretch>
              <a:fillRect/>
            </a:stretch>
          </p:blipFill>
          <p:spPr>
            <a:xfrm>
              <a:off x="2010253" y="2258866"/>
              <a:ext cx="291823" cy="547169"/>
            </a:xfrm>
            <a:prstGeom prst="rect">
              <a:avLst/>
            </a:prstGeom>
          </p:spPr>
        </p:pic>
        <p:pic>
          <p:nvPicPr>
            <p:cNvPr id="22" name="图片 12">
              <a:extLst>
                <a:ext uri="{FF2B5EF4-FFF2-40B4-BE49-F238E27FC236}">
                  <a16:creationId xmlns:a16="http://schemas.microsoft.com/office/drawing/2014/main" id="{B3230D5F-A161-F20B-5BA7-6E62106A778A}"/>
                </a:ext>
              </a:extLst>
            </p:cNvPr>
            <p:cNvPicPr>
              <a:picLocks noChangeAspect="1"/>
            </p:cNvPicPr>
            <p:nvPr/>
          </p:nvPicPr>
          <p:blipFill>
            <a:blip r:embed="rId7"/>
            <a:stretch>
              <a:fillRect/>
            </a:stretch>
          </p:blipFill>
          <p:spPr>
            <a:xfrm>
              <a:off x="2471875" y="2258866"/>
              <a:ext cx="291823" cy="547169"/>
            </a:xfrm>
            <a:prstGeom prst="rect">
              <a:avLst/>
            </a:prstGeom>
          </p:spPr>
        </p:pic>
        <p:pic>
          <p:nvPicPr>
            <p:cNvPr id="23" name="图片 15">
              <a:extLst>
                <a:ext uri="{FF2B5EF4-FFF2-40B4-BE49-F238E27FC236}">
                  <a16:creationId xmlns:a16="http://schemas.microsoft.com/office/drawing/2014/main" id="{6FD3662E-D1A7-1A82-D73F-93B004C616CB}"/>
                </a:ext>
              </a:extLst>
            </p:cNvPr>
            <p:cNvPicPr>
              <a:picLocks noChangeAspect="1"/>
            </p:cNvPicPr>
            <p:nvPr/>
          </p:nvPicPr>
          <p:blipFill>
            <a:blip r:embed="rId7"/>
            <a:stretch>
              <a:fillRect/>
            </a:stretch>
          </p:blipFill>
          <p:spPr>
            <a:xfrm>
              <a:off x="1573940" y="2842056"/>
              <a:ext cx="291823" cy="547169"/>
            </a:xfrm>
            <a:prstGeom prst="rect">
              <a:avLst/>
            </a:prstGeom>
          </p:spPr>
        </p:pic>
        <p:pic>
          <p:nvPicPr>
            <p:cNvPr id="24" name="图片 16">
              <a:extLst>
                <a:ext uri="{FF2B5EF4-FFF2-40B4-BE49-F238E27FC236}">
                  <a16:creationId xmlns:a16="http://schemas.microsoft.com/office/drawing/2014/main" id="{A4D94B7B-C963-2A81-87C8-DE9E0B91EB4F}"/>
                </a:ext>
              </a:extLst>
            </p:cNvPr>
            <p:cNvPicPr>
              <a:picLocks noChangeAspect="1"/>
            </p:cNvPicPr>
            <p:nvPr/>
          </p:nvPicPr>
          <p:blipFill>
            <a:blip r:embed="rId7"/>
            <a:stretch>
              <a:fillRect/>
            </a:stretch>
          </p:blipFill>
          <p:spPr>
            <a:xfrm>
              <a:off x="2008084" y="2857455"/>
              <a:ext cx="291823" cy="547169"/>
            </a:xfrm>
            <a:prstGeom prst="rect">
              <a:avLst/>
            </a:prstGeom>
          </p:spPr>
        </p:pic>
        <p:pic>
          <p:nvPicPr>
            <p:cNvPr id="25" name="图片 17">
              <a:extLst>
                <a:ext uri="{FF2B5EF4-FFF2-40B4-BE49-F238E27FC236}">
                  <a16:creationId xmlns:a16="http://schemas.microsoft.com/office/drawing/2014/main" id="{077E9006-9B85-4614-86D1-E33E0BD193CF}"/>
                </a:ext>
              </a:extLst>
            </p:cNvPr>
            <p:cNvPicPr>
              <a:picLocks noChangeAspect="1"/>
            </p:cNvPicPr>
            <p:nvPr/>
          </p:nvPicPr>
          <p:blipFill>
            <a:blip r:embed="rId7"/>
            <a:stretch>
              <a:fillRect/>
            </a:stretch>
          </p:blipFill>
          <p:spPr>
            <a:xfrm>
              <a:off x="2469706" y="2857455"/>
              <a:ext cx="291823" cy="547169"/>
            </a:xfrm>
            <a:prstGeom prst="rect">
              <a:avLst/>
            </a:prstGeom>
          </p:spPr>
        </p:pic>
        <p:sp>
          <p:nvSpPr>
            <p:cNvPr id="26" name="TextBox 25">
              <a:extLst>
                <a:ext uri="{FF2B5EF4-FFF2-40B4-BE49-F238E27FC236}">
                  <a16:creationId xmlns:a16="http://schemas.microsoft.com/office/drawing/2014/main" id="{63EF76A5-7EA9-4604-33D3-ABAC847DD083}"/>
                </a:ext>
              </a:extLst>
            </p:cNvPr>
            <p:cNvSpPr txBox="1"/>
            <p:nvPr/>
          </p:nvSpPr>
          <p:spPr>
            <a:xfrm>
              <a:off x="1345609" y="3440028"/>
              <a:ext cx="1249060"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Dataset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
              </a:r>
              <a:endParaRPr lang="en-CN" b="1" dirty="0">
                <a:latin typeface="Arial" panose="020B0604020202020204" pitchFamily="34" charset="0"/>
                <a:cs typeface="Arial" panose="020B0604020202020204" pitchFamily="34" charset="0"/>
              </a:endParaRPr>
            </a:p>
          </p:txBody>
        </p:sp>
        <p:pic>
          <p:nvPicPr>
            <p:cNvPr id="27" name="图片 15">
              <a:extLst>
                <a:ext uri="{FF2B5EF4-FFF2-40B4-BE49-F238E27FC236}">
                  <a16:creationId xmlns:a16="http://schemas.microsoft.com/office/drawing/2014/main" id="{5E66407F-89B7-F1E1-E44F-0F8805910B57}"/>
                </a:ext>
              </a:extLst>
            </p:cNvPr>
            <p:cNvPicPr>
              <a:picLocks noChangeAspect="1"/>
            </p:cNvPicPr>
            <p:nvPr/>
          </p:nvPicPr>
          <p:blipFill>
            <a:blip r:embed="rId7"/>
            <a:stretch>
              <a:fillRect/>
            </a:stretch>
          </p:blipFill>
          <p:spPr>
            <a:xfrm>
              <a:off x="1117683" y="2856653"/>
              <a:ext cx="291823" cy="547169"/>
            </a:xfrm>
            <a:prstGeom prst="rect">
              <a:avLst/>
            </a:prstGeom>
          </p:spPr>
        </p:pic>
      </p:grpSp>
      <p:grpSp>
        <p:nvGrpSpPr>
          <p:cNvPr id="28" name="Group 27">
            <a:extLst>
              <a:ext uri="{FF2B5EF4-FFF2-40B4-BE49-F238E27FC236}">
                <a16:creationId xmlns:a16="http://schemas.microsoft.com/office/drawing/2014/main" id="{B492F5EE-DD7F-F757-499F-CFAAA70B2373}"/>
              </a:ext>
            </a:extLst>
          </p:cNvPr>
          <p:cNvGrpSpPr/>
          <p:nvPr/>
        </p:nvGrpSpPr>
        <p:grpSpPr>
          <a:xfrm>
            <a:off x="1788717" y="4118816"/>
            <a:ext cx="2106529" cy="1625253"/>
            <a:chOff x="894102" y="3960593"/>
            <a:chExt cx="2106529" cy="1625253"/>
          </a:xfrm>
        </p:grpSpPr>
        <p:sp>
          <p:nvSpPr>
            <p:cNvPr id="29" name="圆角矩形 18">
              <a:extLst>
                <a:ext uri="{FF2B5EF4-FFF2-40B4-BE49-F238E27FC236}">
                  <a16:creationId xmlns:a16="http://schemas.microsoft.com/office/drawing/2014/main" id="{C7BAA92D-CD96-ED3C-6BB5-EBC264CDA389}"/>
                </a:ext>
              </a:extLst>
            </p:cNvPr>
            <p:cNvSpPr/>
            <p:nvPr/>
          </p:nvSpPr>
          <p:spPr>
            <a:xfrm>
              <a:off x="894102" y="3960593"/>
              <a:ext cx="2106529" cy="1259609"/>
            </a:xfrm>
            <a:prstGeom prst="round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err="1">
                <a:latin typeface="微软雅黑" panose="020B0503020204020204" pitchFamily="34" charset="-122"/>
                <a:ea typeface="微软雅黑" panose="020B0503020204020204" pitchFamily="34" charset="-122"/>
              </a:endParaRPr>
            </a:p>
          </p:txBody>
        </p:sp>
        <p:pic>
          <p:nvPicPr>
            <p:cNvPr id="30" name="图片 20">
              <a:extLst>
                <a:ext uri="{FF2B5EF4-FFF2-40B4-BE49-F238E27FC236}">
                  <a16:creationId xmlns:a16="http://schemas.microsoft.com/office/drawing/2014/main" id="{5AA205F9-8BDE-E55C-0F4D-54F11BDA93E7}"/>
                </a:ext>
              </a:extLst>
            </p:cNvPr>
            <p:cNvPicPr>
              <a:picLocks noChangeAspect="1"/>
            </p:cNvPicPr>
            <p:nvPr/>
          </p:nvPicPr>
          <p:blipFill>
            <a:blip r:embed="rId7"/>
            <a:stretch>
              <a:fillRect/>
            </a:stretch>
          </p:blipFill>
          <p:spPr>
            <a:xfrm>
              <a:off x="1530136" y="4007626"/>
              <a:ext cx="291823" cy="547169"/>
            </a:xfrm>
            <a:prstGeom prst="rect">
              <a:avLst/>
            </a:prstGeom>
          </p:spPr>
        </p:pic>
        <p:pic>
          <p:nvPicPr>
            <p:cNvPr id="31" name="图片 21">
              <a:extLst>
                <a:ext uri="{FF2B5EF4-FFF2-40B4-BE49-F238E27FC236}">
                  <a16:creationId xmlns:a16="http://schemas.microsoft.com/office/drawing/2014/main" id="{A1B7A1A1-F180-3193-D4E2-69EDD4F719A1}"/>
                </a:ext>
              </a:extLst>
            </p:cNvPr>
            <p:cNvPicPr>
              <a:picLocks noChangeAspect="1"/>
            </p:cNvPicPr>
            <p:nvPr/>
          </p:nvPicPr>
          <p:blipFill>
            <a:blip r:embed="rId7"/>
            <a:stretch>
              <a:fillRect/>
            </a:stretch>
          </p:blipFill>
          <p:spPr>
            <a:xfrm>
              <a:off x="1964280" y="4023025"/>
              <a:ext cx="291823" cy="547169"/>
            </a:xfrm>
            <a:prstGeom prst="rect">
              <a:avLst/>
            </a:prstGeom>
          </p:spPr>
        </p:pic>
        <p:pic>
          <p:nvPicPr>
            <p:cNvPr id="32" name="图片 22">
              <a:extLst>
                <a:ext uri="{FF2B5EF4-FFF2-40B4-BE49-F238E27FC236}">
                  <a16:creationId xmlns:a16="http://schemas.microsoft.com/office/drawing/2014/main" id="{EEFB5C4F-DE03-BC62-4FA3-131675CF5F2C}"/>
                </a:ext>
              </a:extLst>
            </p:cNvPr>
            <p:cNvPicPr>
              <a:picLocks noChangeAspect="1"/>
            </p:cNvPicPr>
            <p:nvPr/>
          </p:nvPicPr>
          <p:blipFill>
            <a:blip r:embed="rId7"/>
            <a:stretch>
              <a:fillRect/>
            </a:stretch>
          </p:blipFill>
          <p:spPr>
            <a:xfrm>
              <a:off x="2425902" y="4023025"/>
              <a:ext cx="291823" cy="547169"/>
            </a:xfrm>
            <a:prstGeom prst="rect">
              <a:avLst/>
            </a:prstGeom>
          </p:spPr>
        </p:pic>
        <p:pic>
          <p:nvPicPr>
            <p:cNvPr id="33" name="图片 24">
              <a:extLst>
                <a:ext uri="{FF2B5EF4-FFF2-40B4-BE49-F238E27FC236}">
                  <a16:creationId xmlns:a16="http://schemas.microsoft.com/office/drawing/2014/main" id="{33627DCE-524A-14AD-6595-57FB42453BF3}"/>
                </a:ext>
              </a:extLst>
            </p:cNvPr>
            <p:cNvPicPr>
              <a:picLocks noChangeAspect="1"/>
            </p:cNvPicPr>
            <p:nvPr/>
          </p:nvPicPr>
          <p:blipFill>
            <a:blip r:embed="rId7"/>
            <a:stretch>
              <a:fillRect/>
            </a:stretch>
          </p:blipFill>
          <p:spPr>
            <a:xfrm>
              <a:off x="1527967" y="4606215"/>
              <a:ext cx="291823" cy="547169"/>
            </a:xfrm>
            <a:prstGeom prst="rect">
              <a:avLst/>
            </a:prstGeom>
          </p:spPr>
        </p:pic>
        <p:pic>
          <p:nvPicPr>
            <p:cNvPr id="34" name="图片 25">
              <a:extLst>
                <a:ext uri="{FF2B5EF4-FFF2-40B4-BE49-F238E27FC236}">
                  <a16:creationId xmlns:a16="http://schemas.microsoft.com/office/drawing/2014/main" id="{A7BDC587-79B9-6EBF-9A2B-220B41F32FB2}"/>
                </a:ext>
              </a:extLst>
            </p:cNvPr>
            <p:cNvPicPr>
              <a:picLocks noChangeAspect="1"/>
            </p:cNvPicPr>
            <p:nvPr/>
          </p:nvPicPr>
          <p:blipFill>
            <a:blip r:embed="rId7"/>
            <a:stretch>
              <a:fillRect/>
            </a:stretch>
          </p:blipFill>
          <p:spPr>
            <a:xfrm>
              <a:off x="1962111" y="4621614"/>
              <a:ext cx="291823" cy="547169"/>
            </a:xfrm>
            <a:prstGeom prst="rect">
              <a:avLst/>
            </a:prstGeom>
          </p:spPr>
        </p:pic>
        <p:pic>
          <p:nvPicPr>
            <p:cNvPr id="35" name="图片 26">
              <a:extLst>
                <a:ext uri="{FF2B5EF4-FFF2-40B4-BE49-F238E27FC236}">
                  <a16:creationId xmlns:a16="http://schemas.microsoft.com/office/drawing/2014/main" id="{B37F78A6-0D44-3379-542B-9A76EBFC4B6D}"/>
                </a:ext>
              </a:extLst>
            </p:cNvPr>
            <p:cNvPicPr>
              <a:picLocks noChangeAspect="1"/>
            </p:cNvPicPr>
            <p:nvPr/>
          </p:nvPicPr>
          <p:blipFill>
            <a:blip r:embed="rId7"/>
            <a:stretch>
              <a:fillRect/>
            </a:stretch>
          </p:blipFill>
          <p:spPr>
            <a:xfrm>
              <a:off x="2423733" y="4621614"/>
              <a:ext cx="291823" cy="547169"/>
            </a:xfrm>
            <a:prstGeom prst="rect">
              <a:avLst/>
            </a:prstGeom>
          </p:spPr>
        </p:pic>
        <p:sp>
          <p:nvSpPr>
            <p:cNvPr id="36" name="TextBox 35">
              <a:extLst>
                <a:ext uri="{FF2B5EF4-FFF2-40B4-BE49-F238E27FC236}">
                  <a16:creationId xmlns:a16="http://schemas.microsoft.com/office/drawing/2014/main" id="{5182A614-3EDC-6354-7C09-A3F0CA519862}"/>
                </a:ext>
              </a:extLst>
            </p:cNvPr>
            <p:cNvSpPr txBox="1"/>
            <p:nvPr/>
          </p:nvSpPr>
          <p:spPr>
            <a:xfrm>
              <a:off x="1345609" y="5216514"/>
              <a:ext cx="1313180"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Dataset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a:t>
              </a:r>
              <a:endParaRPr lang="en-CN" b="1" dirty="0">
                <a:latin typeface="Arial" panose="020B0604020202020204" pitchFamily="34" charset="0"/>
                <a:cs typeface="Arial" panose="020B0604020202020204" pitchFamily="34" charset="0"/>
              </a:endParaRPr>
            </a:p>
          </p:txBody>
        </p:sp>
        <p:pic>
          <p:nvPicPr>
            <p:cNvPr id="37" name="图片 24">
              <a:extLst>
                <a:ext uri="{FF2B5EF4-FFF2-40B4-BE49-F238E27FC236}">
                  <a16:creationId xmlns:a16="http://schemas.microsoft.com/office/drawing/2014/main" id="{00D9D597-1F5C-0F50-47BF-BD6BAC20B98E}"/>
                </a:ext>
              </a:extLst>
            </p:cNvPr>
            <p:cNvPicPr>
              <a:picLocks noChangeAspect="1"/>
            </p:cNvPicPr>
            <p:nvPr/>
          </p:nvPicPr>
          <p:blipFill>
            <a:blip r:embed="rId7"/>
            <a:stretch>
              <a:fillRect/>
            </a:stretch>
          </p:blipFill>
          <p:spPr>
            <a:xfrm>
              <a:off x="1085379" y="4619103"/>
              <a:ext cx="291823" cy="547169"/>
            </a:xfrm>
            <a:prstGeom prst="rect">
              <a:avLst/>
            </a:prstGeom>
          </p:spPr>
        </p:pic>
      </p:grpSp>
    </p:spTree>
    <p:extLst>
      <p:ext uri="{BB962C8B-B14F-4D97-AF65-F5344CB8AC3E}">
        <p14:creationId xmlns:p14="http://schemas.microsoft.com/office/powerpoint/2010/main" val="96200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90D466-BD05-4B40-B26E-A1DC72882CF6}"/>
              </a:ext>
            </a:extLst>
          </p:cNvPr>
          <p:cNvSpPr>
            <a:spLocks noGrp="1"/>
          </p:cNvSpPr>
          <p:nvPr>
            <p:ph type="title"/>
          </p:nvPr>
        </p:nvSpPr>
        <p:spPr/>
        <p:txBody>
          <a:bodyPr>
            <a:normAutofit/>
          </a:bodyPr>
          <a:lstStyle/>
          <a:p>
            <a:pPr algn="ctr"/>
            <a:r>
              <a:rPr lang="en-GB" dirty="0"/>
              <a:t>Relax the Attack Assumptions</a:t>
            </a:r>
            <a:endParaRPr lang="en-DE" dirty="0"/>
          </a:p>
        </p:txBody>
      </p:sp>
      <p:sp>
        <p:nvSpPr>
          <p:cNvPr id="4" name="Content Placeholder 3">
            <a:extLst>
              <a:ext uri="{FF2B5EF4-FFF2-40B4-BE49-F238E27FC236}">
                <a16:creationId xmlns:a16="http://schemas.microsoft.com/office/drawing/2014/main" id="{93799923-2B98-7F49-976E-6C532FB1B25D}"/>
              </a:ext>
            </a:extLst>
          </p:cNvPr>
          <p:cNvSpPr>
            <a:spLocks noGrp="1"/>
          </p:cNvSpPr>
          <p:nvPr>
            <p:ph idx="1"/>
          </p:nvPr>
        </p:nvSpPr>
        <p:spPr/>
        <p:txBody>
          <a:bodyPr>
            <a:normAutofit/>
          </a:bodyPr>
          <a:lstStyle/>
          <a:p>
            <a:pPr>
              <a:buFont typeface="Wingdings" pitchFamily="2" charset="2"/>
              <a:buChar char="q"/>
            </a:pPr>
            <a:r>
              <a:rPr lang="en-GB" sz="2400" dirty="0"/>
              <a:t> Knowledge on the model structure</a:t>
            </a:r>
          </a:p>
          <a:p>
            <a:pPr>
              <a:buFont typeface="Wingdings" pitchFamily="2" charset="2"/>
              <a:buChar char="q"/>
            </a:pPr>
            <a:r>
              <a:rPr lang="en-GB" sz="2400" dirty="0"/>
              <a:t> Knowledge on the data distribution</a:t>
            </a:r>
          </a:p>
        </p:txBody>
      </p:sp>
      <p:sp>
        <p:nvSpPr>
          <p:cNvPr id="3" name="Slide Number Placeholder 2">
            <a:extLst>
              <a:ext uri="{FF2B5EF4-FFF2-40B4-BE49-F238E27FC236}">
                <a16:creationId xmlns:a16="http://schemas.microsoft.com/office/drawing/2014/main" id="{FCE967DB-5A1D-7F47-9BFB-8DE9E147D659}"/>
              </a:ext>
            </a:extLst>
          </p:cNvPr>
          <p:cNvSpPr>
            <a:spLocks noGrp="1"/>
          </p:cNvSpPr>
          <p:nvPr>
            <p:ph type="sldNum" sz="quarter" idx="12"/>
          </p:nvPr>
        </p:nvSpPr>
        <p:spPr/>
        <p:txBody>
          <a:bodyPr/>
          <a:lstStyle/>
          <a:p>
            <a:fld id="{F2808A62-48F8-4E48-A5E9-49DFBF34D271}" type="slidenum">
              <a:rPr lang="en-US" smtClean="0"/>
              <a:pPr/>
              <a:t>70</a:t>
            </a:fld>
            <a:endParaRPr lang="en-US" sz="1600" dirty="0">
              <a:solidFill>
                <a:srgbClr val="888888"/>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0FCEDFF3-9ABE-F946-A68C-7AF9D0D208B8}"/>
              </a:ext>
            </a:extLst>
          </p:cNvPr>
          <p:cNvPicPr>
            <a:picLocks noChangeAspect="1"/>
          </p:cNvPicPr>
          <p:nvPr/>
        </p:nvPicPr>
        <p:blipFill rotWithShape="1">
          <a:blip r:embed="rId3"/>
          <a:srcRect l="9337" r="9890"/>
          <a:stretch/>
        </p:blipFill>
        <p:spPr>
          <a:xfrm>
            <a:off x="6209460" y="2614133"/>
            <a:ext cx="1825552" cy="856842"/>
          </a:xfrm>
          <a:prstGeom prst="rect">
            <a:avLst/>
          </a:prstGeom>
        </p:spPr>
      </p:pic>
      <p:pic>
        <p:nvPicPr>
          <p:cNvPr id="10" name="Picture 9">
            <a:extLst>
              <a:ext uri="{FF2B5EF4-FFF2-40B4-BE49-F238E27FC236}">
                <a16:creationId xmlns:a16="http://schemas.microsoft.com/office/drawing/2014/main" id="{EAD5BD09-2314-004F-9BA4-FC012EF424DF}"/>
              </a:ext>
            </a:extLst>
          </p:cNvPr>
          <p:cNvPicPr>
            <a:picLocks noChangeAspect="1"/>
          </p:cNvPicPr>
          <p:nvPr/>
        </p:nvPicPr>
        <p:blipFill>
          <a:blip r:embed="rId4"/>
          <a:stretch>
            <a:fillRect/>
          </a:stretch>
        </p:blipFill>
        <p:spPr>
          <a:xfrm>
            <a:off x="8647656" y="2614133"/>
            <a:ext cx="1826219" cy="855618"/>
          </a:xfrm>
          <a:prstGeom prst="rect">
            <a:avLst/>
          </a:prstGeom>
        </p:spPr>
      </p:pic>
      <p:sp>
        <p:nvSpPr>
          <p:cNvPr id="11" name="TextBox 10">
            <a:extLst>
              <a:ext uri="{FF2B5EF4-FFF2-40B4-BE49-F238E27FC236}">
                <a16:creationId xmlns:a16="http://schemas.microsoft.com/office/drawing/2014/main" id="{83D24B72-CBE6-AA40-B8BE-588C068388DF}"/>
              </a:ext>
            </a:extLst>
          </p:cNvPr>
          <p:cNvSpPr txBox="1"/>
          <p:nvPr/>
        </p:nvSpPr>
        <p:spPr>
          <a:xfrm>
            <a:off x="6619966" y="2296394"/>
            <a:ext cx="1074012" cy="338554"/>
          </a:xfrm>
          <a:prstGeom prst="rect">
            <a:avLst/>
          </a:prstGeom>
          <a:noFill/>
        </p:spPr>
        <p:txBody>
          <a:bodyPr wrap="none" rtlCol="0">
            <a:spAutoFit/>
          </a:bodyPr>
          <a:lstStyle/>
          <a:p>
            <a:r>
              <a:rPr lang="en-DE" sz="1600" dirty="0"/>
              <a:t>#New York</a:t>
            </a:r>
          </a:p>
        </p:txBody>
      </p:sp>
      <p:sp>
        <p:nvSpPr>
          <p:cNvPr id="12" name="TextBox 11">
            <a:extLst>
              <a:ext uri="{FF2B5EF4-FFF2-40B4-BE49-F238E27FC236}">
                <a16:creationId xmlns:a16="http://schemas.microsoft.com/office/drawing/2014/main" id="{4C2A0EDA-8CDE-0449-B2E8-01C886EE8F3E}"/>
              </a:ext>
            </a:extLst>
          </p:cNvPr>
          <p:cNvSpPr txBox="1"/>
          <p:nvPr/>
        </p:nvSpPr>
        <p:spPr>
          <a:xfrm>
            <a:off x="8966676" y="2296394"/>
            <a:ext cx="1261756" cy="338554"/>
          </a:xfrm>
          <a:prstGeom prst="rect">
            <a:avLst/>
          </a:prstGeom>
          <a:noFill/>
        </p:spPr>
        <p:txBody>
          <a:bodyPr wrap="none" rtlCol="0">
            <a:spAutoFit/>
          </a:bodyPr>
          <a:lstStyle/>
          <a:p>
            <a:r>
              <a:rPr lang="en-DE" sz="1600" dirty="0"/>
              <a:t>#Los Angeles</a:t>
            </a:r>
          </a:p>
        </p:txBody>
      </p:sp>
      <p:pic>
        <p:nvPicPr>
          <p:cNvPr id="16" name="Graphic 15" descr="Fir tree">
            <a:extLst>
              <a:ext uri="{FF2B5EF4-FFF2-40B4-BE49-F238E27FC236}">
                <a16:creationId xmlns:a16="http://schemas.microsoft.com/office/drawing/2014/main" id="{81E7842E-2A89-3441-B6E1-99E57D50E1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8481" y="4088285"/>
            <a:ext cx="524607" cy="524607"/>
          </a:xfrm>
          <a:prstGeom prst="rect">
            <a:avLst/>
          </a:prstGeom>
        </p:spPr>
      </p:pic>
      <p:pic>
        <p:nvPicPr>
          <p:cNvPr id="17" name="Picture 16">
            <a:extLst>
              <a:ext uri="{FF2B5EF4-FFF2-40B4-BE49-F238E27FC236}">
                <a16:creationId xmlns:a16="http://schemas.microsoft.com/office/drawing/2014/main" id="{AEF625F2-7A13-1145-9160-4C59A857D327}"/>
              </a:ext>
            </a:extLst>
          </p:cNvPr>
          <p:cNvPicPr>
            <a:picLocks noChangeAspect="1"/>
          </p:cNvPicPr>
          <p:nvPr/>
        </p:nvPicPr>
        <p:blipFill rotWithShape="1">
          <a:blip r:embed="rId7"/>
          <a:srcRect l="24392" r="24706"/>
          <a:stretch/>
        </p:blipFill>
        <p:spPr>
          <a:xfrm>
            <a:off x="2730662" y="4923691"/>
            <a:ext cx="520245" cy="537402"/>
          </a:xfrm>
          <a:prstGeom prst="rect">
            <a:avLst/>
          </a:prstGeom>
        </p:spPr>
      </p:pic>
      <p:pic>
        <p:nvPicPr>
          <p:cNvPr id="5" name="Picture 4">
            <a:extLst>
              <a:ext uri="{FF2B5EF4-FFF2-40B4-BE49-F238E27FC236}">
                <a16:creationId xmlns:a16="http://schemas.microsoft.com/office/drawing/2014/main" id="{078F8ADF-A7E9-CD46-BDD1-817F77D5727A}"/>
              </a:ext>
            </a:extLst>
          </p:cNvPr>
          <p:cNvPicPr>
            <a:picLocks noChangeAspect="1"/>
          </p:cNvPicPr>
          <p:nvPr/>
        </p:nvPicPr>
        <p:blipFill>
          <a:blip r:embed="rId8"/>
          <a:stretch>
            <a:fillRect/>
          </a:stretch>
        </p:blipFill>
        <p:spPr>
          <a:xfrm>
            <a:off x="3250907" y="3516283"/>
            <a:ext cx="7382007" cy="2230453"/>
          </a:xfrm>
          <a:prstGeom prst="rect">
            <a:avLst/>
          </a:prstGeom>
        </p:spPr>
      </p:pic>
      <p:sp>
        <p:nvSpPr>
          <p:cNvPr id="7" name="Rectangle 6">
            <a:extLst>
              <a:ext uri="{FF2B5EF4-FFF2-40B4-BE49-F238E27FC236}">
                <a16:creationId xmlns:a16="http://schemas.microsoft.com/office/drawing/2014/main" id="{62F44E86-F73D-DD4A-9CF3-0632A92E0220}"/>
              </a:ext>
            </a:extLst>
          </p:cNvPr>
          <p:cNvSpPr/>
          <p:nvPr/>
        </p:nvSpPr>
        <p:spPr>
          <a:xfrm>
            <a:off x="663096" y="4518211"/>
            <a:ext cx="2511650" cy="400110"/>
          </a:xfrm>
          <a:prstGeom prst="rect">
            <a:avLst/>
          </a:prstGeom>
        </p:spPr>
        <p:txBody>
          <a:bodyPr wrap="none">
            <a:spAutoFit/>
          </a:bodyPr>
          <a:lstStyle/>
          <a:p>
            <a:r>
              <a:rPr lang="en-GB" sz="2000" b="1" dirty="0">
                <a:solidFill>
                  <a:srgbClr val="1922DE"/>
                </a:solidFill>
              </a:rPr>
              <a:t>Model Transferability </a:t>
            </a:r>
            <a:endParaRPr lang="en-CN" sz="2000" b="1" dirty="0">
              <a:solidFill>
                <a:srgbClr val="1922DE"/>
              </a:solidFill>
            </a:endParaRPr>
          </a:p>
        </p:txBody>
      </p:sp>
      <p:sp>
        <p:nvSpPr>
          <p:cNvPr id="9" name="Rectangle 8">
            <a:extLst>
              <a:ext uri="{FF2B5EF4-FFF2-40B4-BE49-F238E27FC236}">
                <a16:creationId xmlns:a16="http://schemas.microsoft.com/office/drawing/2014/main" id="{45965A9C-EDB1-C243-BA2C-E563F2E9B921}"/>
              </a:ext>
            </a:extLst>
          </p:cNvPr>
          <p:cNvSpPr/>
          <p:nvPr/>
        </p:nvSpPr>
        <p:spPr>
          <a:xfrm>
            <a:off x="6681788" y="1887039"/>
            <a:ext cx="3585918" cy="400110"/>
          </a:xfrm>
          <a:prstGeom prst="rect">
            <a:avLst/>
          </a:prstGeom>
        </p:spPr>
        <p:txBody>
          <a:bodyPr wrap="none">
            <a:spAutoFit/>
          </a:bodyPr>
          <a:lstStyle/>
          <a:p>
            <a:r>
              <a:rPr lang="en-GB" sz="2000" b="1" dirty="0">
                <a:solidFill>
                  <a:srgbClr val="1922DE"/>
                </a:solidFill>
              </a:rPr>
              <a:t>Data Distribution Transferability</a:t>
            </a:r>
            <a:endParaRPr lang="en-CN" sz="2000" b="1" dirty="0">
              <a:solidFill>
                <a:srgbClr val="1922DE"/>
              </a:solidFill>
            </a:endParaRPr>
          </a:p>
        </p:txBody>
      </p:sp>
    </p:spTree>
    <p:extLst>
      <p:ext uri="{BB962C8B-B14F-4D97-AF65-F5344CB8AC3E}">
        <p14:creationId xmlns:p14="http://schemas.microsoft.com/office/powerpoint/2010/main" val="285175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EA926412-6D14-0546-BAB2-02E317DA4D5C}"/>
              </a:ext>
            </a:extLst>
          </p:cNvPr>
          <p:cNvSpPr>
            <a:spLocks noGrp="1"/>
          </p:cNvSpPr>
          <p:nvPr>
            <p:ph type="title"/>
          </p:nvPr>
        </p:nvSpPr>
        <p:spPr/>
        <p:txBody>
          <a:bodyPr>
            <a:normAutofit/>
          </a:bodyPr>
          <a:lstStyle/>
          <a:p>
            <a:pPr algn="ctr"/>
            <a:r>
              <a:rPr lang="en-US" dirty="0"/>
              <a:t>Multiple Intermediate Unlearned Models</a:t>
            </a:r>
            <a:endParaRPr lang="en-DE" dirty="0"/>
          </a:p>
        </p:txBody>
      </p:sp>
      <p:sp>
        <p:nvSpPr>
          <p:cNvPr id="4" name="Content Placeholder 3">
            <a:extLst>
              <a:ext uri="{FF2B5EF4-FFF2-40B4-BE49-F238E27FC236}">
                <a16:creationId xmlns:a16="http://schemas.microsoft.com/office/drawing/2014/main" id="{93799923-2B98-7F49-976E-6C532FB1B25D}"/>
              </a:ext>
            </a:extLst>
          </p:cNvPr>
          <p:cNvSpPr>
            <a:spLocks noGrp="1"/>
          </p:cNvSpPr>
          <p:nvPr>
            <p:ph idx="1"/>
          </p:nvPr>
        </p:nvSpPr>
        <p:spPr>
          <a:xfrm>
            <a:off x="838200" y="1297356"/>
            <a:ext cx="10863264" cy="569501"/>
          </a:xfrm>
        </p:spPr>
        <p:txBody>
          <a:bodyPr/>
          <a:lstStyle/>
          <a:p>
            <a:r>
              <a:rPr lang="en-GB" b="1" dirty="0"/>
              <a:t>Adversary does not know how many versions passed by.</a:t>
            </a:r>
          </a:p>
        </p:txBody>
      </p:sp>
      <p:sp>
        <p:nvSpPr>
          <p:cNvPr id="3" name="Slide Number Placeholder 2">
            <a:extLst>
              <a:ext uri="{FF2B5EF4-FFF2-40B4-BE49-F238E27FC236}">
                <a16:creationId xmlns:a16="http://schemas.microsoft.com/office/drawing/2014/main" id="{FCE967DB-5A1D-7F47-9BFB-8DE9E147D659}"/>
              </a:ext>
            </a:extLst>
          </p:cNvPr>
          <p:cNvSpPr>
            <a:spLocks noGrp="1"/>
          </p:cNvSpPr>
          <p:nvPr>
            <p:ph type="sldNum" sz="quarter" idx="12"/>
          </p:nvPr>
        </p:nvSpPr>
        <p:spPr/>
        <p:txBody>
          <a:bodyPr/>
          <a:lstStyle/>
          <a:p>
            <a:fld id="{F2808A62-48F8-4E48-A5E9-49DFBF34D271}" type="slidenum">
              <a:rPr lang="en-US" smtClean="0"/>
              <a:pPr/>
              <a:t>71</a:t>
            </a:fld>
            <a:endParaRPr lang="en-US" sz="1600" dirty="0">
              <a:solidFill>
                <a:srgbClr val="888888"/>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8533F80A-7413-8240-B528-09DAA936022E}"/>
              </a:ext>
            </a:extLst>
          </p:cNvPr>
          <p:cNvPicPr>
            <a:picLocks/>
          </p:cNvPicPr>
          <p:nvPr/>
        </p:nvPicPr>
        <p:blipFill rotWithShape="1">
          <a:blip r:embed="rId3"/>
          <a:srcRect b="13558"/>
          <a:stretch/>
        </p:blipFill>
        <p:spPr>
          <a:xfrm>
            <a:off x="6292628" y="1830104"/>
            <a:ext cx="5570138" cy="3575227"/>
          </a:xfrm>
          <a:prstGeom prst="rect">
            <a:avLst/>
          </a:prstGeom>
        </p:spPr>
      </p:pic>
      <p:grpSp>
        <p:nvGrpSpPr>
          <p:cNvPr id="7" name="Group 6">
            <a:extLst>
              <a:ext uri="{FF2B5EF4-FFF2-40B4-BE49-F238E27FC236}">
                <a16:creationId xmlns:a16="http://schemas.microsoft.com/office/drawing/2014/main" id="{7186B331-C83B-4445-9D72-B8FF5D4DEDD4}"/>
              </a:ext>
            </a:extLst>
          </p:cNvPr>
          <p:cNvGrpSpPr/>
          <p:nvPr/>
        </p:nvGrpSpPr>
        <p:grpSpPr>
          <a:xfrm>
            <a:off x="490536" y="2594280"/>
            <a:ext cx="1298177" cy="1069856"/>
            <a:chOff x="10092881" y="3447057"/>
            <a:chExt cx="4715144" cy="3447637"/>
          </a:xfrm>
        </p:grpSpPr>
        <p:sp>
          <p:nvSpPr>
            <p:cNvPr id="8" name="Rounded Rectangle 7">
              <a:extLst>
                <a:ext uri="{FF2B5EF4-FFF2-40B4-BE49-F238E27FC236}">
                  <a16:creationId xmlns:a16="http://schemas.microsoft.com/office/drawing/2014/main" id="{7C9E2C70-9DD2-9740-9762-F2DC02101708}"/>
                </a:ext>
              </a:extLst>
            </p:cNvPr>
            <p:cNvSpPr/>
            <p:nvPr/>
          </p:nvSpPr>
          <p:spPr>
            <a:xfrm>
              <a:off x="10092881" y="3533411"/>
              <a:ext cx="4715144" cy="3361283"/>
            </a:xfrm>
            <a:prstGeom prst="roundRect">
              <a:avLst/>
            </a:prstGeom>
            <a:solidFill>
              <a:schemeClr val="accent5">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dirty="0">
                  <a:solidFill>
                    <a:schemeClr val="tx1"/>
                  </a:solidFill>
                </a:rPr>
                <a:t>Target Model</a:t>
              </a:r>
              <a:endParaRPr lang="en-DE" sz="1400" dirty="0">
                <a:solidFill>
                  <a:schemeClr val="tx1"/>
                </a:solidFill>
              </a:endParaRPr>
            </a:p>
          </p:txBody>
        </p:sp>
        <p:sp>
          <p:nvSpPr>
            <p:cNvPr id="9" name="Rectangle: Rounded Corners 46">
              <a:extLst>
                <a:ext uri="{FF2B5EF4-FFF2-40B4-BE49-F238E27FC236}">
                  <a16:creationId xmlns:a16="http://schemas.microsoft.com/office/drawing/2014/main" id="{4701BF67-8CBC-1243-98FF-FD4492A181FB}"/>
                </a:ext>
              </a:extLst>
            </p:cNvPr>
            <p:cNvSpPr/>
            <p:nvPr/>
          </p:nvSpPr>
          <p:spPr>
            <a:xfrm>
              <a:off x="13240979" y="4198722"/>
              <a:ext cx="570247" cy="1719941"/>
            </a:xfrm>
            <a:prstGeom prst="roundRect">
              <a:avLst/>
            </a:prstGeom>
            <a:solidFill>
              <a:srgbClr val="E7E6E6"/>
            </a:solidFill>
            <a:ln w="1905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10" name="Group 9">
              <a:extLst>
                <a:ext uri="{FF2B5EF4-FFF2-40B4-BE49-F238E27FC236}">
                  <a16:creationId xmlns:a16="http://schemas.microsoft.com/office/drawing/2014/main" id="{76DE1813-4A3B-2C49-BD82-4B087106BA12}"/>
                </a:ext>
              </a:extLst>
            </p:cNvPr>
            <p:cNvGrpSpPr/>
            <p:nvPr/>
          </p:nvGrpSpPr>
          <p:grpSpPr>
            <a:xfrm>
              <a:off x="11200079" y="4102646"/>
              <a:ext cx="2500749" cy="1818230"/>
              <a:chOff x="7376160" y="4944374"/>
              <a:chExt cx="4187952" cy="3044952"/>
            </a:xfrm>
          </p:grpSpPr>
          <p:sp>
            <p:nvSpPr>
              <p:cNvPr id="13" name="Oval 12">
                <a:extLst>
                  <a:ext uri="{FF2B5EF4-FFF2-40B4-BE49-F238E27FC236}">
                    <a16:creationId xmlns:a16="http://schemas.microsoft.com/office/drawing/2014/main" id="{C92DC854-22BA-D245-AD6B-D2CB8FB18E8E}"/>
                  </a:ext>
                </a:extLst>
              </p:cNvPr>
              <p:cNvSpPr/>
              <p:nvPr/>
            </p:nvSpPr>
            <p:spPr>
              <a:xfrm rot="5400000">
                <a:off x="9177528" y="4944374"/>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4" name="Oval 13">
                <a:extLst>
                  <a:ext uri="{FF2B5EF4-FFF2-40B4-BE49-F238E27FC236}">
                    <a16:creationId xmlns:a16="http://schemas.microsoft.com/office/drawing/2014/main" id="{8E4CA592-00CA-934E-95F1-5C64BB5C7858}"/>
                  </a:ext>
                </a:extLst>
              </p:cNvPr>
              <p:cNvSpPr/>
              <p:nvPr/>
            </p:nvSpPr>
            <p:spPr>
              <a:xfrm rot="5400000">
                <a:off x="9177528" y="5764286"/>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5" name="Oval 14">
                <a:extLst>
                  <a:ext uri="{FF2B5EF4-FFF2-40B4-BE49-F238E27FC236}">
                    <a16:creationId xmlns:a16="http://schemas.microsoft.com/office/drawing/2014/main" id="{15143754-1A5B-3847-BD54-3861E289E081}"/>
                  </a:ext>
                </a:extLst>
              </p:cNvPr>
              <p:cNvSpPr/>
              <p:nvPr/>
            </p:nvSpPr>
            <p:spPr>
              <a:xfrm rot="5400000">
                <a:off x="9177528" y="6584198"/>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6" name="Oval 15">
                <a:extLst>
                  <a:ext uri="{FF2B5EF4-FFF2-40B4-BE49-F238E27FC236}">
                    <a16:creationId xmlns:a16="http://schemas.microsoft.com/office/drawing/2014/main" id="{C6975B70-85FC-FF41-AB65-9062C14FA8DC}"/>
                  </a:ext>
                </a:extLst>
              </p:cNvPr>
              <p:cNvSpPr/>
              <p:nvPr/>
            </p:nvSpPr>
            <p:spPr>
              <a:xfrm rot="5400000">
                <a:off x="9177528" y="7404110"/>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7" name="Oval 16">
                <a:extLst>
                  <a:ext uri="{FF2B5EF4-FFF2-40B4-BE49-F238E27FC236}">
                    <a16:creationId xmlns:a16="http://schemas.microsoft.com/office/drawing/2014/main" id="{373172EE-E20E-184F-9E4C-00E96AF1AF06}"/>
                  </a:ext>
                </a:extLst>
              </p:cNvPr>
              <p:cNvSpPr/>
              <p:nvPr/>
            </p:nvSpPr>
            <p:spPr>
              <a:xfrm rot="5400000">
                <a:off x="10978896" y="5392430"/>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8" name="Oval 17">
                <a:extLst>
                  <a:ext uri="{FF2B5EF4-FFF2-40B4-BE49-F238E27FC236}">
                    <a16:creationId xmlns:a16="http://schemas.microsoft.com/office/drawing/2014/main" id="{DB2C69AB-335C-D249-96B4-64ACEEB2134B}"/>
                  </a:ext>
                </a:extLst>
              </p:cNvPr>
              <p:cNvSpPr/>
              <p:nvPr/>
            </p:nvSpPr>
            <p:spPr>
              <a:xfrm rot="5400000">
                <a:off x="10978896" y="6212342"/>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9" name="Oval 18">
                <a:extLst>
                  <a:ext uri="{FF2B5EF4-FFF2-40B4-BE49-F238E27FC236}">
                    <a16:creationId xmlns:a16="http://schemas.microsoft.com/office/drawing/2014/main" id="{ABEC8C47-F6D5-194F-BB33-07AB24C7BEC2}"/>
                  </a:ext>
                </a:extLst>
              </p:cNvPr>
              <p:cNvSpPr/>
              <p:nvPr/>
            </p:nvSpPr>
            <p:spPr>
              <a:xfrm rot="5400000">
                <a:off x="10978896" y="7032254"/>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20" name="Straight Connector 19">
                <a:extLst>
                  <a:ext uri="{FF2B5EF4-FFF2-40B4-BE49-F238E27FC236}">
                    <a16:creationId xmlns:a16="http://schemas.microsoft.com/office/drawing/2014/main" id="{654B77D4-835B-6342-B6A7-BD82D808C836}"/>
                  </a:ext>
                </a:extLst>
              </p:cNvPr>
              <p:cNvCxnSpPr>
                <a:cxnSpLocks/>
                <a:stCxn id="13" idx="0"/>
                <a:endCxn id="17" idx="4"/>
              </p:cNvCxnSpPr>
              <p:nvPr/>
            </p:nvCxnSpPr>
            <p:spPr>
              <a:xfrm>
                <a:off x="9762744" y="5236982"/>
                <a:ext cx="1216152" cy="448056"/>
              </a:xfrm>
              <a:prstGeom prst="line">
                <a:avLst/>
              </a:prstGeom>
              <a:noFill/>
              <a:ln w="19050" cap="flat" cmpd="sng" algn="ctr">
                <a:solidFill>
                  <a:sysClr val="windowText" lastClr="000000"/>
                </a:solidFill>
                <a:prstDash val="solid"/>
                <a:miter lim="800000"/>
              </a:ln>
              <a:effectLst/>
            </p:spPr>
          </p:cxnSp>
          <p:cxnSp>
            <p:nvCxnSpPr>
              <p:cNvPr id="21" name="Straight Connector 20">
                <a:extLst>
                  <a:ext uri="{FF2B5EF4-FFF2-40B4-BE49-F238E27FC236}">
                    <a16:creationId xmlns:a16="http://schemas.microsoft.com/office/drawing/2014/main" id="{1382973F-FEE3-6442-90B9-9532A434DA8C}"/>
                  </a:ext>
                </a:extLst>
              </p:cNvPr>
              <p:cNvCxnSpPr>
                <a:cxnSpLocks/>
                <a:stCxn id="14" idx="0"/>
                <a:endCxn id="17" idx="4"/>
              </p:cNvCxnSpPr>
              <p:nvPr/>
            </p:nvCxnSpPr>
            <p:spPr>
              <a:xfrm flipV="1">
                <a:off x="9762744" y="5685038"/>
                <a:ext cx="1216152" cy="371856"/>
              </a:xfrm>
              <a:prstGeom prst="line">
                <a:avLst/>
              </a:prstGeom>
              <a:noFill/>
              <a:ln w="19050"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id="{EEDFA64D-E422-5D41-AA0F-79CB3B1B8090}"/>
                  </a:ext>
                </a:extLst>
              </p:cNvPr>
              <p:cNvCxnSpPr>
                <a:cxnSpLocks/>
                <a:stCxn id="14" idx="0"/>
                <a:endCxn id="18" idx="4"/>
              </p:cNvCxnSpPr>
              <p:nvPr/>
            </p:nvCxnSpPr>
            <p:spPr>
              <a:xfrm>
                <a:off x="9762744" y="6056894"/>
                <a:ext cx="1216152" cy="448056"/>
              </a:xfrm>
              <a:prstGeom prst="line">
                <a:avLst/>
              </a:prstGeom>
              <a:noFill/>
              <a:ln w="19050"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id="{028D4490-5296-9C4C-B12E-28B12CFD466B}"/>
                  </a:ext>
                </a:extLst>
              </p:cNvPr>
              <p:cNvCxnSpPr>
                <a:cxnSpLocks/>
                <a:stCxn id="13" idx="0"/>
                <a:endCxn id="18" idx="4"/>
              </p:cNvCxnSpPr>
              <p:nvPr/>
            </p:nvCxnSpPr>
            <p:spPr>
              <a:xfrm>
                <a:off x="9762744" y="5236982"/>
                <a:ext cx="1216152" cy="1267968"/>
              </a:xfrm>
              <a:prstGeom prst="line">
                <a:avLst/>
              </a:prstGeom>
              <a:noFill/>
              <a:ln w="19050" cap="flat" cmpd="sng" algn="ctr">
                <a:solidFill>
                  <a:sysClr val="windowText" lastClr="000000"/>
                </a:solidFill>
                <a:prstDash val="solid"/>
                <a:miter lim="800000"/>
              </a:ln>
              <a:effectLst/>
            </p:spPr>
          </p:cxnSp>
          <p:cxnSp>
            <p:nvCxnSpPr>
              <p:cNvPr id="24" name="Straight Connector 23">
                <a:extLst>
                  <a:ext uri="{FF2B5EF4-FFF2-40B4-BE49-F238E27FC236}">
                    <a16:creationId xmlns:a16="http://schemas.microsoft.com/office/drawing/2014/main" id="{8AC27FDD-6054-9248-93F8-F39468247D27}"/>
                  </a:ext>
                </a:extLst>
              </p:cNvPr>
              <p:cNvCxnSpPr>
                <a:cxnSpLocks/>
                <a:stCxn id="13" idx="0"/>
                <a:endCxn id="19" idx="4"/>
              </p:cNvCxnSpPr>
              <p:nvPr/>
            </p:nvCxnSpPr>
            <p:spPr>
              <a:xfrm>
                <a:off x="9762744" y="5236982"/>
                <a:ext cx="1216152" cy="2087880"/>
              </a:xfrm>
              <a:prstGeom prst="line">
                <a:avLst/>
              </a:prstGeom>
              <a:noFill/>
              <a:ln w="1905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69522EFC-8D58-0E4C-B46E-053852B5EF28}"/>
                  </a:ext>
                </a:extLst>
              </p:cNvPr>
              <p:cNvCxnSpPr>
                <a:cxnSpLocks/>
                <a:stCxn id="17" idx="4"/>
                <a:endCxn id="15" idx="0"/>
              </p:cNvCxnSpPr>
              <p:nvPr/>
            </p:nvCxnSpPr>
            <p:spPr>
              <a:xfrm flipH="1">
                <a:off x="9762744" y="5685038"/>
                <a:ext cx="1216152" cy="1191768"/>
              </a:xfrm>
              <a:prstGeom prst="line">
                <a:avLst/>
              </a:prstGeom>
              <a:noFill/>
              <a:ln w="19050" cap="flat" cmpd="sng" algn="ctr">
                <a:solidFill>
                  <a:sysClr val="windowText" lastClr="000000"/>
                </a:solidFill>
                <a:prstDash val="solid"/>
                <a:miter lim="800000"/>
              </a:ln>
              <a:effectLst/>
            </p:spPr>
          </p:cxnSp>
          <p:cxnSp>
            <p:nvCxnSpPr>
              <p:cNvPr id="26" name="Straight Connector 25">
                <a:extLst>
                  <a:ext uri="{FF2B5EF4-FFF2-40B4-BE49-F238E27FC236}">
                    <a16:creationId xmlns:a16="http://schemas.microsoft.com/office/drawing/2014/main" id="{10A8EA47-5860-8940-A8D8-9D41E9B0C675}"/>
                  </a:ext>
                </a:extLst>
              </p:cNvPr>
              <p:cNvCxnSpPr>
                <a:cxnSpLocks/>
                <a:stCxn id="15" idx="0"/>
                <a:endCxn id="18" idx="4"/>
              </p:cNvCxnSpPr>
              <p:nvPr/>
            </p:nvCxnSpPr>
            <p:spPr>
              <a:xfrm flipV="1">
                <a:off x="9762744" y="6504950"/>
                <a:ext cx="1216152" cy="371856"/>
              </a:xfrm>
              <a:prstGeom prst="line">
                <a:avLst/>
              </a:prstGeom>
              <a:noFill/>
              <a:ln w="19050" cap="flat" cmpd="sng" algn="ctr">
                <a:solidFill>
                  <a:sysClr val="windowText" lastClr="000000"/>
                </a:solidFill>
                <a:prstDash val="solid"/>
                <a:miter lim="800000"/>
              </a:ln>
              <a:effectLst/>
            </p:spPr>
          </p:cxnSp>
          <p:cxnSp>
            <p:nvCxnSpPr>
              <p:cNvPr id="27" name="Straight Connector 26">
                <a:extLst>
                  <a:ext uri="{FF2B5EF4-FFF2-40B4-BE49-F238E27FC236}">
                    <a16:creationId xmlns:a16="http://schemas.microsoft.com/office/drawing/2014/main" id="{6631B7E3-63CC-F44D-93AF-91325D7EB0B8}"/>
                  </a:ext>
                </a:extLst>
              </p:cNvPr>
              <p:cNvCxnSpPr>
                <a:cxnSpLocks/>
                <a:stCxn id="14" idx="0"/>
                <a:endCxn id="19" idx="4"/>
              </p:cNvCxnSpPr>
              <p:nvPr/>
            </p:nvCxnSpPr>
            <p:spPr>
              <a:xfrm>
                <a:off x="9762744" y="6056894"/>
                <a:ext cx="1216152" cy="1267968"/>
              </a:xfrm>
              <a:prstGeom prst="line">
                <a:avLst/>
              </a:prstGeom>
              <a:noFill/>
              <a:ln w="19050" cap="flat" cmpd="sng" algn="ctr">
                <a:solidFill>
                  <a:sysClr val="windowText" lastClr="000000"/>
                </a:solidFill>
                <a:prstDash val="solid"/>
                <a:miter lim="800000"/>
              </a:ln>
              <a:effectLst/>
            </p:spPr>
          </p:cxnSp>
          <p:cxnSp>
            <p:nvCxnSpPr>
              <p:cNvPr id="28" name="Straight Connector 27">
                <a:extLst>
                  <a:ext uri="{FF2B5EF4-FFF2-40B4-BE49-F238E27FC236}">
                    <a16:creationId xmlns:a16="http://schemas.microsoft.com/office/drawing/2014/main" id="{7DEFC1CC-D415-674E-9D67-E499DD14F65E}"/>
                  </a:ext>
                </a:extLst>
              </p:cNvPr>
              <p:cNvCxnSpPr>
                <a:cxnSpLocks/>
                <a:stCxn id="19" idx="4"/>
                <a:endCxn id="15" idx="0"/>
              </p:cNvCxnSpPr>
              <p:nvPr/>
            </p:nvCxnSpPr>
            <p:spPr>
              <a:xfrm flipH="1" flipV="1">
                <a:off x="9762744" y="6876806"/>
                <a:ext cx="1216152" cy="448056"/>
              </a:xfrm>
              <a:prstGeom prst="line">
                <a:avLst/>
              </a:prstGeom>
              <a:noFill/>
              <a:ln w="19050"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284AB0C2-0E0D-E946-9C78-4DE38308EE32}"/>
                  </a:ext>
                </a:extLst>
              </p:cNvPr>
              <p:cNvCxnSpPr>
                <a:cxnSpLocks/>
                <a:stCxn id="17" idx="4"/>
                <a:endCxn id="16" idx="0"/>
              </p:cNvCxnSpPr>
              <p:nvPr/>
            </p:nvCxnSpPr>
            <p:spPr>
              <a:xfrm flipH="1">
                <a:off x="9762744" y="5685038"/>
                <a:ext cx="1216152" cy="2011680"/>
              </a:xfrm>
              <a:prstGeom prst="line">
                <a:avLst/>
              </a:prstGeom>
              <a:noFill/>
              <a:ln w="1905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84A6EF64-5A8F-EC4B-A419-37B9129E5B76}"/>
                  </a:ext>
                </a:extLst>
              </p:cNvPr>
              <p:cNvCxnSpPr>
                <a:cxnSpLocks/>
                <a:stCxn id="18" idx="4"/>
                <a:endCxn id="16" idx="0"/>
              </p:cNvCxnSpPr>
              <p:nvPr/>
            </p:nvCxnSpPr>
            <p:spPr>
              <a:xfrm flipH="1">
                <a:off x="9762744" y="6504950"/>
                <a:ext cx="1216152" cy="1191768"/>
              </a:xfrm>
              <a:prstGeom prst="line">
                <a:avLst/>
              </a:prstGeom>
              <a:noFill/>
              <a:ln w="19050" cap="flat" cmpd="sng" algn="ctr">
                <a:solidFill>
                  <a:sysClr val="windowText" lastClr="000000"/>
                </a:solidFill>
                <a:prstDash val="solid"/>
                <a:miter lim="800000"/>
              </a:ln>
              <a:effectLst/>
            </p:spPr>
          </p:cxnSp>
          <p:cxnSp>
            <p:nvCxnSpPr>
              <p:cNvPr id="31" name="Straight Connector 30">
                <a:extLst>
                  <a:ext uri="{FF2B5EF4-FFF2-40B4-BE49-F238E27FC236}">
                    <a16:creationId xmlns:a16="http://schemas.microsoft.com/office/drawing/2014/main" id="{706171EF-4C20-D04E-A0CB-9547D94D6F6B}"/>
                  </a:ext>
                </a:extLst>
              </p:cNvPr>
              <p:cNvCxnSpPr>
                <a:cxnSpLocks/>
                <a:stCxn id="19" idx="4"/>
                <a:endCxn id="16" idx="0"/>
              </p:cNvCxnSpPr>
              <p:nvPr/>
            </p:nvCxnSpPr>
            <p:spPr>
              <a:xfrm flipH="1">
                <a:off x="9762744" y="7324862"/>
                <a:ext cx="1216152" cy="371856"/>
              </a:xfrm>
              <a:prstGeom prst="line">
                <a:avLst/>
              </a:prstGeom>
              <a:noFill/>
              <a:ln w="19050" cap="flat" cmpd="sng" algn="ctr">
                <a:solidFill>
                  <a:sysClr val="windowText" lastClr="000000"/>
                </a:solidFill>
                <a:prstDash val="solid"/>
                <a:miter lim="800000"/>
              </a:ln>
              <a:effectLst/>
            </p:spPr>
          </p:cxnSp>
          <p:sp>
            <p:nvSpPr>
              <p:cNvPr id="32" name="Oval 31">
                <a:extLst>
                  <a:ext uri="{FF2B5EF4-FFF2-40B4-BE49-F238E27FC236}">
                    <a16:creationId xmlns:a16="http://schemas.microsoft.com/office/drawing/2014/main" id="{9E40C3F9-33E5-B246-9499-80933F5E6EAF}"/>
                  </a:ext>
                </a:extLst>
              </p:cNvPr>
              <p:cNvSpPr/>
              <p:nvPr/>
            </p:nvSpPr>
            <p:spPr>
              <a:xfrm rot="5400000">
                <a:off x="7376160" y="5391478"/>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3" name="Oval 32">
                <a:extLst>
                  <a:ext uri="{FF2B5EF4-FFF2-40B4-BE49-F238E27FC236}">
                    <a16:creationId xmlns:a16="http://schemas.microsoft.com/office/drawing/2014/main" id="{02790B6C-00A5-994C-98A4-A1C390E5CA57}"/>
                  </a:ext>
                </a:extLst>
              </p:cNvPr>
              <p:cNvSpPr/>
              <p:nvPr/>
            </p:nvSpPr>
            <p:spPr>
              <a:xfrm rot="5400000">
                <a:off x="7376160" y="6211390"/>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4" name="Oval 33">
                <a:extLst>
                  <a:ext uri="{FF2B5EF4-FFF2-40B4-BE49-F238E27FC236}">
                    <a16:creationId xmlns:a16="http://schemas.microsoft.com/office/drawing/2014/main" id="{8F151347-6E3A-2840-A9F1-8A86BA5876EB}"/>
                  </a:ext>
                </a:extLst>
              </p:cNvPr>
              <p:cNvSpPr/>
              <p:nvPr/>
            </p:nvSpPr>
            <p:spPr>
              <a:xfrm rot="5400000">
                <a:off x="7376160" y="7031302"/>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35" name="Straight Connector 34">
                <a:extLst>
                  <a:ext uri="{FF2B5EF4-FFF2-40B4-BE49-F238E27FC236}">
                    <a16:creationId xmlns:a16="http://schemas.microsoft.com/office/drawing/2014/main" id="{7E67F976-D712-6149-B251-B9523A9F550A}"/>
                  </a:ext>
                </a:extLst>
              </p:cNvPr>
              <p:cNvCxnSpPr>
                <a:cxnSpLocks/>
                <a:stCxn id="32" idx="0"/>
                <a:endCxn id="13" idx="4"/>
              </p:cNvCxnSpPr>
              <p:nvPr/>
            </p:nvCxnSpPr>
            <p:spPr>
              <a:xfrm flipV="1">
                <a:off x="7961376" y="5236982"/>
                <a:ext cx="1216152" cy="447104"/>
              </a:xfrm>
              <a:prstGeom prst="line">
                <a:avLst/>
              </a:prstGeom>
              <a:noFill/>
              <a:ln w="19050" cap="flat" cmpd="sng" algn="ctr">
                <a:solidFill>
                  <a:sysClr val="windowText" lastClr="000000"/>
                </a:solidFill>
                <a:prstDash val="solid"/>
                <a:miter lim="800000"/>
              </a:ln>
              <a:effectLst/>
            </p:spPr>
          </p:cxnSp>
          <p:cxnSp>
            <p:nvCxnSpPr>
              <p:cNvPr id="36" name="Straight Connector 35">
                <a:extLst>
                  <a:ext uri="{FF2B5EF4-FFF2-40B4-BE49-F238E27FC236}">
                    <a16:creationId xmlns:a16="http://schemas.microsoft.com/office/drawing/2014/main" id="{ACA78D9F-8EA3-8345-8D72-78555EB3B3B5}"/>
                  </a:ext>
                </a:extLst>
              </p:cNvPr>
              <p:cNvCxnSpPr>
                <a:cxnSpLocks/>
                <a:stCxn id="32" idx="0"/>
                <a:endCxn id="14" idx="4"/>
              </p:cNvCxnSpPr>
              <p:nvPr/>
            </p:nvCxnSpPr>
            <p:spPr>
              <a:xfrm>
                <a:off x="7961376" y="5684086"/>
                <a:ext cx="1216152" cy="372808"/>
              </a:xfrm>
              <a:prstGeom prst="line">
                <a:avLst/>
              </a:prstGeom>
              <a:noFill/>
              <a:ln w="19050" cap="flat" cmpd="sng" algn="ctr">
                <a:solidFill>
                  <a:sysClr val="windowText" lastClr="000000"/>
                </a:solidFill>
                <a:prstDash val="solid"/>
                <a:miter lim="800000"/>
              </a:ln>
              <a:effectLst/>
            </p:spPr>
          </p:cxnSp>
          <p:cxnSp>
            <p:nvCxnSpPr>
              <p:cNvPr id="37" name="Straight Connector 36">
                <a:extLst>
                  <a:ext uri="{FF2B5EF4-FFF2-40B4-BE49-F238E27FC236}">
                    <a16:creationId xmlns:a16="http://schemas.microsoft.com/office/drawing/2014/main" id="{95B8B1A7-74E1-1741-B6DD-98265AD61851}"/>
                  </a:ext>
                </a:extLst>
              </p:cNvPr>
              <p:cNvCxnSpPr>
                <a:cxnSpLocks/>
                <a:stCxn id="32" idx="0"/>
                <a:endCxn id="15" idx="4"/>
              </p:cNvCxnSpPr>
              <p:nvPr/>
            </p:nvCxnSpPr>
            <p:spPr>
              <a:xfrm>
                <a:off x="7961376" y="5684086"/>
                <a:ext cx="1216152" cy="1192720"/>
              </a:xfrm>
              <a:prstGeom prst="line">
                <a:avLst/>
              </a:prstGeom>
              <a:noFill/>
              <a:ln w="19050" cap="flat"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8F1E36AD-48BD-5947-B072-8FEA68EF03DB}"/>
                  </a:ext>
                </a:extLst>
              </p:cNvPr>
              <p:cNvCxnSpPr>
                <a:cxnSpLocks/>
                <a:stCxn id="33" idx="0"/>
                <a:endCxn id="13" idx="4"/>
              </p:cNvCxnSpPr>
              <p:nvPr/>
            </p:nvCxnSpPr>
            <p:spPr>
              <a:xfrm flipV="1">
                <a:off x="7961376" y="5236982"/>
                <a:ext cx="1216152" cy="1267016"/>
              </a:xfrm>
              <a:prstGeom prst="line">
                <a:avLst/>
              </a:prstGeom>
              <a:noFill/>
              <a:ln w="19050" cap="flat" cmpd="sng" algn="ctr">
                <a:solidFill>
                  <a:sysClr val="windowText" lastClr="000000"/>
                </a:solidFill>
                <a:prstDash val="solid"/>
                <a:miter lim="800000"/>
              </a:ln>
              <a:effectLst/>
            </p:spPr>
          </p:cxnSp>
          <p:cxnSp>
            <p:nvCxnSpPr>
              <p:cNvPr id="39" name="Straight Connector 38">
                <a:extLst>
                  <a:ext uri="{FF2B5EF4-FFF2-40B4-BE49-F238E27FC236}">
                    <a16:creationId xmlns:a16="http://schemas.microsoft.com/office/drawing/2014/main" id="{EC26FB00-EBED-FE44-8196-CAC76BD268EB}"/>
                  </a:ext>
                </a:extLst>
              </p:cNvPr>
              <p:cNvCxnSpPr>
                <a:cxnSpLocks/>
                <a:stCxn id="33" idx="0"/>
                <a:endCxn id="14" idx="4"/>
              </p:cNvCxnSpPr>
              <p:nvPr/>
            </p:nvCxnSpPr>
            <p:spPr>
              <a:xfrm flipV="1">
                <a:off x="7961376" y="6056894"/>
                <a:ext cx="1216152" cy="447104"/>
              </a:xfrm>
              <a:prstGeom prst="line">
                <a:avLst/>
              </a:prstGeom>
              <a:noFill/>
              <a:ln w="19050" cap="flat" cmpd="sng" algn="ctr">
                <a:solidFill>
                  <a:sysClr val="windowText" lastClr="000000"/>
                </a:solidFill>
                <a:prstDash val="solid"/>
                <a:miter lim="800000"/>
              </a:ln>
              <a:effectLst/>
            </p:spPr>
          </p:cxnSp>
          <p:cxnSp>
            <p:nvCxnSpPr>
              <p:cNvPr id="40" name="Straight Connector 39">
                <a:extLst>
                  <a:ext uri="{FF2B5EF4-FFF2-40B4-BE49-F238E27FC236}">
                    <a16:creationId xmlns:a16="http://schemas.microsoft.com/office/drawing/2014/main" id="{47299F8A-415F-E247-B95F-31EADF359942}"/>
                  </a:ext>
                </a:extLst>
              </p:cNvPr>
              <p:cNvCxnSpPr>
                <a:cxnSpLocks/>
                <a:stCxn id="33" idx="0"/>
                <a:endCxn id="15" idx="4"/>
              </p:cNvCxnSpPr>
              <p:nvPr/>
            </p:nvCxnSpPr>
            <p:spPr>
              <a:xfrm>
                <a:off x="7961376" y="6503998"/>
                <a:ext cx="1216152" cy="372808"/>
              </a:xfrm>
              <a:prstGeom prst="line">
                <a:avLst/>
              </a:prstGeom>
              <a:noFill/>
              <a:ln w="19050"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id="{3CB3A4F7-F9E1-9B4E-995A-73DE34EB3B12}"/>
                  </a:ext>
                </a:extLst>
              </p:cNvPr>
              <p:cNvCxnSpPr>
                <a:cxnSpLocks/>
                <a:stCxn id="33" idx="0"/>
                <a:endCxn id="16" idx="4"/>
              </p:cNvCxnSpPr>
              <p:nvPr/>
            </p:nvCxnSpPr>
            <p:spPr>
              <a:xfrm>
                <a:off x="7961376" y="6503998"/>
                <a:ext cx="1216152" cy="1192720"/>
              </a:xfrm>
              <a:prstGeom prst="line">
                <a:avLst/>
              </a:prstGeom>
              <a:noFill/>
              <a:ln w="19050" cap="flat"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id="{970CBD54-71E7-E549-BC50-7837897875F7}"/>
                  </a:ext>
                </a:extLst>
              </p:cNvPr>
              <p:cNvCxnSpPr>
                <a:cxnSpLocks/>
                <a:stCxn id="34" idx="0"/>
                <a:endCxn id="13" idx="4"/>
              </p:cNvCxnSpPr>
              <p:nvPr/>
            </p:nvCxnSpPr>
            <p:spPr>
              <a:xfrm flipV="1">
                <a:off x="7961376" y="5236982"/>
                <a:ext cx="1216152" cy="2086928"/>
              </a:xfrm>
              <a:prstGeom prst="line">
                <a:avLst/>
              </a:prstGeom>
              <a:noFill/>
              <a:ln w="19050" cap="flat" cmpd="sng" algn="ctr">
                <a:solidFill>
                  <a:sysClr val="windowText" lastClr="000000"/>
                </a:solidFill>
                <a:prstDash val="solid"/>
                <a:miter lim="800000"/>
              </a:ln>
              <a:effectLst/>
            </p:spPr>
          </p:cxnSp>
          <p:cxnSp>
            <p:nvCxnSpPr>
              <p:cNvPr id="43" name="Straight Connector 42">
                <a:extLst>
                  <a:ext uri="{FF2B5EF4-FFF2-40B4-BE49-F238E27FC236}">
                    <a16:creationId xmlns:a16="http://schemas.microsoft.com/office/drawing/2014/main" id="{AA3F010C-7DE4-AE44-B76F-CE6D79F9F78D}"/>
                  </a:ext>
                </a:extLst>
              </p:cNvPr>
              <p:cNvCxnSpPr>
                <a:cxnSpLocks/>
                <a:stCxn id="34" idx="0"/>
                <a:endCxn id="14" idx="4"/>
              </p:cNvCxnSpPr>
              <p:nvPr/>
            </p:nvCxnSpPr>
            <p:spPr>
              <a:xfrm flipV="1">
                <a:off x="7961376" y="6056894"/>
                <a:ext cx="1216152" cy="1267016"/>
              </a:xfrm>
              <a:prstGeom prst="line">
                <a:avLst/>
              </a:prstGeom>
              <a:noFill/>
              <a:ln w="19050" cap="flat" cmpd="sng" algn="ctr">
                <a:solidFill>
                  <a:sysClr val="windowText" lastClr="000000"/>
                </a:solidFill>
                <a:prstDash val="solid"/>
                <a:miter lim="800000"/>
              </a:ln>
              <a:effectLst/>
            </p:spPr>
          </p:cxnSp>
          <p:cxnSp>
            <p:nvCxnSpPr>
              <p:cNvPr id="44" name="Straight Connector 43">
                <a:extLst>
                  <a:ext uri="{FF2B5EF4-FFF2-40B4-BE49-F238E27FC236}">
                    <a16:creationId xmlns:a16="http://schemas.microsoft.com/office/drawing/2014/main" id="{A37626B1-824C-9340-A514-3E3C52AB6BFB}"/>
                  </a:ext>
                </a:extLst>
              </p:cNvPr>
              <p:cNvCxnSpPr>
                <a:cxnSpLocks/>
                <a:stCxn id="34" idx="0"/>
                <a:endCxn id="15" idx="4"/>
              </p:cNvCxnSpPr>
              <p:nvPr/>
            </p:nvCxnSpPr>
            <p:spPr>
              <a:xfrm flipV="1">
                <a:off x="7961376" y="6876806"/>
                <a:ext cx="1216152" cy="447104"/>
              </a:xfrm>
              <a:prstGeom prst="line">
                <a:avLst/>
              </a:prstGeom>
              <a:noFill/>
              <a:ln w="19050" cap="flat" cmpd="sng" algn="ctr">
                <a:solidFill>
                  <a:sysClr val="windowText" lastClr="000000"/>
                </a:solidFill>
                <a:prstDash val="solid"/>
                <a:miter lim="800000"/>
              </a:ln>
              <a:effectLst/>
            </p:spPr>
          </p:cxnSp>
          <p:cxnSp>
            <p:nvCxnSpPr>
              <p:cNvPr id="45" name="Straight Connector 44">
                <a:extLst>
                  <a:ext uri="{FF2B5EF4-FFF2-40B4-BE49-F238E27FC236}">
                    <a16:creationId xmlns:a16="http://schemas.microsoft.com/office/drawing/2014/main" id="{D914DD87-3B3E-B649-8F6D-FC9AF463ECE2}"/>
                  </a:ext>
                </a:extLst>
              </p:cNvPr>
              <p:cNvCxnSpPr>
                <a:cxnSpLocks/>
                <a:stCxn id="34" idx="0"/>
                <a:endCxn id="16" idx="4"/>
              </p:cNvCxnSpPr>
              <p:nvPr/>
            </p:nvCxnSpPr>
            <p:spPr>
              <a:xfrm>
                <a:off x="7961376" y="7323910"/>
                <a:ext cx="1216152" cy="372808"/>
              </a:xfrm>
              <a:prstGeom prst="line">
                <a:avLst/>
              </a:prstGeom>
              <a:noFill/>
              <a:ln w="19050" cap="flat" cmpd="sng" algn="ctr">
                <a:solidFill>
                  <a:sysClr val="windowText" lastClr="000000"/>
                </a:solidFill>
                <a:prstDash val="solid"/>
                <a:miter lim="800000"/>
              </a:ln>
              <a:effectLst/>
            </p:spPr>
          </p:cxnSp>
          <p:cxnSp>
            <p:nvCxnSpPr>
              <p:cNvPr id="46" name="Straight Connector 45">
                <a:extLst>
                  <a:ext uri="{FF2B5EF4-FFF2-40B4-BE49-F238E27FC236}">
                    <a16:creationId xmlns:a16="http://schemas.microsoft.com/office/drawing/2014/main" id="{D454801D-614F-D546-94BA-335566B6ACAF}"/>
                  </a:ext>
                </a:extLst>
              </p:cNvPr>
              <p:cNvCxnSpPr>
                <a:cxnSpLocks/>
                <a:stCxn id="32" idx="0"/>
                <a:endCxn id="16" idx="4"/>
              </p:cNvCxnSpPr>
              <p:nvPr/>
            </p:nvCxnSpPr>
            <p:spPr>
              <a:xfrm>
                <a:off x="7961376" y="5684086"/>
                <a:ext cx="1216152" cy="2012632"/>
              </a:xfrm>
              <a:prstGeom prst="line">
                <a:avLst/>
              </a:prstGeom>
              <a:noFill/>
              <a:ln w="19050"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D7D7B51-F29A-524E-8D90-80485AF7CD9A}"/>
                    </a:ext>
                  </a:extLst>
                </p:cNvPr>
                <p:cNvSpPr/>
                <p:nvPr/>
              </p:nvSpPr>
              <p:spPr>
                <a:xfrm>
                  <a:off x="10309120" y="4930085"/>
                  <a:ext cx="1220355" cy="991819"/>
                </a:xfrm>
                <a:prstGeom prst="rect">
                  <a:avLst/>
                </a:prstGeom>
                <a:ln w="19050">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400" i="1" kern="0">
                            <a:solidFill>
                              <a:prstClr val="black"/>
                            </a:solidFill>
                            <a:latin typeface="Cambria Math" panose="02040503050406030204" pitchFamily="18" charset="0"/>
                          </a:rPr>
                          <m:t>𝑥</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1" name="Rectangle 10">
                  <a:extLst>
                    <a:ext uri="{FF2B5EF4-FFF2-40B4-BE49-F238E27FC236}">
                      <a16:creationId xmlns:a16="http://schemas.microsoft.com/office/drawing/2014/main" id="{CD7D7B51-F29A-524E-8D90-80485AF7CD9A}"/>
                    </a:ext>
                  </a:extLst>
                </p:cNvPr>
                <p:cNvSpPr>
                  <a:spLocks noRot="1" noChangeAspect="1" noMove="1" noResize="1" noEditPoints="1" noAdjustHandles="1" noChangeArrowheads="1" noChangeShapeType="1" noTextEdit="1"/>
                </p:cNvSpPr>
                <p:nvPr/>
              </p:nvSpPr>
              <p:spPr>
                <a:xfrm>
                  <a:off x="10309120" y="4930085"/>
                  <a:ext cx="1220355" cy="991819"/>
                </a:xfrm>
                <a:prstGeom prst="rect">
                  <a:avLst/>
                </a:prstGeom>
                <a:blipFill>
                  <a:blip r:embed="rId4"/>
                  <a:stretch>
                    <a:fillRect/>
                  </a:stretch>
                </a:blipFill>
                <a:ln w="19050">
                  <a:noFill/>
                </a:ln>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6C04460-48A6-DC41-94BD-EC678CC96C33}"/>
                    </a:ext>
                  </a:extLst>
                </p:cNvPr>
                <p:cNvSpPr/>
                <p:nvPr/>
              </p:nvSpPr>
              <p:spPr>
                <a:xfrm>
                  <a:off x="12986575" y="3447057"/>
                  <a:ext cx="1099488" cy="892636"/>
                </a:xfrm>
                <a:prstGeom prst="rect">
                  <a:avLst/>
                </a:prstGeom>
                <a:ln w="19050">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2" name="Rectangle 11">
                  <a:extLst>
                    <a:ext uri="{FF2B5EF4-FFF2-40B4-BE49-F238E27FC236}">
                      <a16:creationId xmlns:a16="http://schemas.microsoft.com/office/drawing/2014/main" id="{86C04460-48A6-DC41-94BD-EC678CC96C33}"/>
                    </a:ext>
                  </a:extLst>
                </p:cNvPr>
                <p:cNvSpPr>
                  <a:spLocks noRot="1" noChangeAspect="1" noMove="1" noResize="1" noEditPoints="1" noAdjustHandles="1" noChangeArrowheads="1" noChangeShapeType="1" noTextEdit="1"/>
                </p:cNvSpPr>
                <p:nvPr/>
              </p:nvSpPr>
              <p:spPr>
                <a:xfrm>
                  <a:off x="12986575" y="3447057"/>
                  <a:ext cx="1099488" cy="892636"/>
                </a:xfrm>
                <a:prstGeom prst="rect">
                  <a:avLst/>
                </a:prstGeom>
                <a:blipFill>
                  <a:blip r:embed="rId5"/>
                  <a:stretch>
                    <a:fillRect/>
                  </a:stretch>
                </a:blipFill>
                <a:ln w="19050">
                  <a:noFill/>
                </a:ln>
              </p:spPr>
              <p:txBody>
                <a:bodyPr/>
                <a:lstStyle/>
                <a:p>
                  <a:r>
                    <a:rPr lang="en-CN">
                      <a:noFill/>
                    </a:rPr>
                    <a:t> </a:t>
                  </a:r>
                </a:p>
              </p:txBody>
            </p:sp>
          </mc:Fallback>
        </mc:AlternateContent>
      </p:grpSp>
      <p:grpSp>
        <p:nvGrpSpPr>
          <p:cNvPr id="127" name="Group 126">
            <a:extLst>
              <a:ext uri="{FF2B5EF4-FFF2-40B4-BE49-F238E27FC236}">
                <a16:creationId xmlns:a16="http://schemas.microsoft.com/office/drawing/2014/main" id="{43718ECB-4088-2146-A500-63B68E893D3A}"/>
              </a:ext>
            </a:extLst>
          </p:cNvPr>
          <p:cNvGrpSpPr/>
          <p:nvPr/>
        </p:nvGrpSpPr>
        <p:grpSpPr>
          <a:xfrm>
            <a:off x="1898274" y="2603611"/>
            <a:ext cx="1298177" cy="1060525"/>
            <a:chOff x="10092881" y="3477126"/>
            <a:chExt cx="4715144" cy="3417568"/>
          </a:xfrm>
        </p:grpSpPr>
        <p:sp>
          <p:nvSpPr>
            <p:cNvPr id="128" name="Rounded Rectangle 127">
              <a:extLst>
                <a:ext uri="{FF2B5EF4-FFF2-40B4-BE49-F238E27FC236}">
                  <a16:creationId xmlns:a16="http://schemas.microsoft.com/office/drawing/2014/main" id="{35A2E4D2-981A-214C-BA2D-E049AC6D0C00}"/>
                </a:ext>
              </a:extLst>
            </p:cNvPr>
            <p:cNvSpPr/>
            <p:nvPr/>
          </p:nvSpPr>
          <p:spPr>
            <a:xfrm>
              <a:off x="10092881" y="3533411"/>
              <a:ext cx="4715144" cy="3361283"/>
            </a:xfrm>
            <a:prstGeom prst="roundRect">
              <a:avLst/>
            </a:prstGeom>
            <a:solidFill>
              <a:schemeClr val="accent5">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dirty="0">
                  <a:solidFill>
                    <a:schemeClr val="tx1"/>
                  </a:solidFill>
                </a:rPr>
                <a:t>Target Model</a:t>
              </a:r>
              <a:endParaRPr lang="en-DE" sz="1400" dirty="0">
                <a:solidFill>
                  <a:schemeClr val="tx1"/>
                </a:solidFill>
              </a:endParaRPr>
            </a:p>
          </p:txBody>
        </p:sp>
        <p:sp>
          <p:nvSpPr>
            <p:cNvPr id="129" name="Rectangle: Rounded Corners 46">
              <a:extLst>
                <a:ext uri="{FF2B5EF4-FFF2-40B4-BE49-F238E27FC236}">
                  <a16:creationId xmlns:a16="http://schemas.microsoft.com/office/drawing/2014/main" id="{94AA7BF8-A3DF-D343-A627-899A08FD5BE7}"/>
                </a:ext>
              </a:extLst>
            </p:cNvPr>
            <p:cNvSpPr/>
            <p:nvPr/>
          </p:nvSpPr>
          <p:spPr>
            <a:xfrm>
              <a:off x="13240979" y="4198722"/>
              <a:ext cx="570247" cy="1719941"/>
            </a:xfrm>
            <a:prstGeom prst="roundRect">
              <a:avLst/>
            </a:prstGeom>
            <a:solidFill>
              <a:srgbClr val="E7E6E6"/>
            </a:solidFill>
            <a:ln w="1905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130" name="Group 129">
              <a:extLst>
                <a:ext uri="{FF2B5EF4-FFF2-40B4-BE49-F238E27FC236}">
                  <a16:creationId xmlns:a16="http://schemas.microsoft.com/office/drawing/2014/main" id="{D9B7557C-D8C2-B64F-9C59-802F1605A969}"/>
                </a:ext>
              </a:extLst>
            </p:cNvPr>
            <p:cNvGrpSpPr/>
            <p:nvPr/>
          </p:nvGrpSpPr>
          <p:grpSpPr>
            <a:xfrm>
              <a:off x="11200079" y="4102646"/>
              <a:ext cx="2500749" cy="1818230"/>
              <a:chOff x="7376160" y="4944374"/>
              <a:chExt cx="4187952" cy="3044952"/>
            </a:xfrm>
          </p:grpSpPr>
          <p:sp>
            <p:nvSpPr>
              <p:cNvPr id="133" name="Oval 132">
                <a:extLst>
                  <a:ext uri="{FF2B5EF4-FFF2-40B4-BE49-F238E27FC236}">
                    <a16:creationId xmlns:a16="http://schemas.microsoft.com/office/drawing/2014/main" id="{FFB62AC9-95AF-184B-945C-52FE8FEB28BE}"/>
                  </a:ext>
                </a:extLst>
              </p:cNvPr>
              <p:cNvSpPr/>
              <p:nvPr/>
            </p:nvSpPr>
            <p:spPr>
              <a:xfrm rot="5400000">
                <a:off x="9177528" y="4944374"/>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4" name="Oval 133">
                <a:extLst>
                  <a:ext uri="{FF2B5EF4-FFF2-40B4-BE49-F238E27FC236}">
                    <a16:creationId xmlns:a16="http://schemas.microsoft.com/office/drawing/2014/main" id="{71BE2116-C332-1A46-952A-546F76891AB0}"/>
                  </a:ext>
                </a:extLst>
              </p:cNvPr>
              <p:cNvSpPr/>
              <p:nvPr/>
            </p:nvSpPr>
            <p:spPr>
              <a:xfrm rot="5400000">
                <a:off x="9177528" y="5764286"/>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5" name="Oval 134">
                <a:extLst>
                  <a:ext uri="{FF2B5EF4-FFF2-40B4-BE49-F238E27FC236}">
                    <a16:creationId xmlns:a16="http://schemas.microsoft.com/office/drawing/2014/main" id="{719ED88A-B4B2-A040-9913-846E076E7490}"/>
                  </a:ext>
                </a:extLst>
              </p:cNvPr>
              <p:cNvSpPr/>
              <p:nvPr/>
            </p:nvSpPr>
            <p:spPr>
              <a:xfrm rot="5400000">
                <a:off x="9177528" y="6584198"/>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6" name="Oval 135">
                <a:extLst>
                  <a:ext uri="{FF2B5EF4-FFF2-40B4-BE49-F238E27FC236}">
                    <a16:creationId xmlns:a16="http://schemas.microsoft.com/office/drawing/2014/main" id="{6844034A-848B-C749-80C3-F59838213EAB}"/>
                  </a:ext>
                </a:extLst>
              </p:cNvPr>
              <p:cNvSpPr/>
              <p:nvPr/>
            </p:nvSpPr>
            <p:spPr>
              <a:xfrm rot="5400000">
                <a:off x="9177528" y="7404110"/>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7" name="Oval 136">
                <a:extLst>
                  <a:ext uri="{FF2B5EF4-FFF2-40B4-BE49-F238E27FC236}">
                    <a16:creationId xmlns:a16="http://schemas.microsoft.com/office/drawing/2014/main" id="{E66E23C3-89FE-844C-85D4-EA917B021564}"/>
                  </a:ext>
                </a:extLst>
              </p:cNvPr>
              <p:cNvSpPr/>
              <p:nvPr/>
            </p:nvSpPr>
            <p:spPr>
              <a:xfrm rot="5400000">
                <a:off x="10978896" y="5392430"/>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8" name="Oval 137">
                <a:extLst>
                  <a:ext uri="{FF2B5EF4-FFF2-40B4-BE49-F238E27FC236}">
                    <a16:creationId xmlns:a16="http://schemas.microsoft.com/office/drawing/2014/main" id="{1DF98D38-0D30-BB48-A64A-218953330E4B}"/>
                  </a:ext>
                </a:extLst>
              </p:cNvPr>
              <p:cNvSpPr/>
              <p:nvPr/>
            </p:nvSpPr>
            <p:spPr>
              <a:xfrm rot="5400000">
                <a:off x="10978896" y="6212342"/>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9" name="Oval 138">
                <a:extLst>
                  <a:ext uri="{FF2B5EF4-FFF2-40B4-BE49-F238E27FC236}">
                    <a16:creationId xmlns:a16="http://schemas.microsoft.com/office/drawing/2014/main" id="{D9B3FD85-10F9-6246-9983-4DCCDB82D483}"/>
                  </a:ext>
                </a:extLst>
              </p:cNvPr>
              <p:cNvSpPr/>
              <p:nvPr/>
            </p:nvSpPr>
            <p:spPr>
              <a:xfrm rot="5400000">
                <a:off x="10978896" y="7032254"/>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140" name="Straight Connector 139">
                <a:extLst>
                  <a:ext uri="{FF2B5EF4-FFF2-40B4-BE49-F238E27FC236}">
                    <a16:creationId xmlns:a16="http://schemas.microsoft.com/office/drawing/2014/main" id="{2F4E1555-4D24-284A-B1C8-0C0B9065194B}"/>
                  </a:ext>
                </a:extLst>
              </p:cNvPr>
              <p:cNvCxnSpPr>
                <a:cxnSpLocks/>
                <a:stCxn id="133" idx="0"/>
                <a:endCxn id="137" idx="4"/>
              </p:cNvCxnSpPr>
              <p:nvPr/>
            </p:nvCxnSpPr>
            <p:spPr>
              <a:xfrm>
                <a:off x="9762744" y="5236982"/>
                <a:ext cx="1216152" cy="448056"/>
              </a:xfrm>
              <a:prstGeom prst="line">
                <a:avLst/>
              </a:prstGeom>
              <a:noFill/>
              <a:ln w="19050" cap="flat" cmpd="sng" algn="ctr">
                <a:solidFill>
                  <a:sysClr val="windowText" lastClr="000000"/>
                </a:solidFill>
                <a:prstDash val="solid"/>
                <a:miter lim="800000"/>
              </a:ln>
              <a:effectLst/>
            </p:spPr>
          </p:cxnSp>
          <p:cxnSp>
            <p:nvCxnSpPr>
              <p:cNvPr id="141" name="Straight Connector 140">
                <a:extLst>
                  <a:ext uri="{FF2B5EF4-FFF2-40B4-BE49-F238E27FC236}">
                    <a16:creationId xmlns:a16="http://schemas.microsoft.com/office/drawing/2014/main" id="{59D7C378-1D71-CA4A-9876-BE07F6872D85}"/>
                  </a:ext>
                </a:extLst>
              </p:cNvPr>
              <p:cNvCxnSpPr>
                <a:cxnSpLocks/>
                <a:stCxn id="134" idx="0"/>
                <a:endCxn id="137" idx="4"/>
              </p:cNvCxnSpPr>
              <p:nvPr/>
            </p:nvCxnSpPr>
            <p:spPr>
              <a:xfrm flipV="1">
                <a:off x="9762744" y="5685038"/>
                <a:ext cx="1216152" cy="371856"/>
              </a:xfrm>
              <a:prstGeom prst="line">
                <a:avLst/>
              </a:prstGeom>
              <a:noFill/>
              <a:ln w="19050" cap="flat" cmpd="sng" algn="ctr">
                <a:solidFill>
                  <a:sysClr val="windowText" lastClr="000000"/>
                </a:solidFill>
                <a:prstDash val="solid"/>
                <a:miter lim="800000"/>
              </a:ln>
              <a:effectLst/>
            </p:spPr>
          </p:cxnSp>
          <p:cxnSp>
            <p:nvCxnSpPr>
              <p:cNvPr id="142" name="Straight Connector 141">
                <a:extLst>
                  <a:ext uri="{FF2B5EF4-FFF2-40B4-BE49-F238E27FC236}">
                    <a16:creationId xmlns:a16="http://schemas.microsoft.com/office/drawing/2014/main" id="{FED7481E-F5BA-484B-892E-AF36C7BCBE0A}"/>
                  </a:ext>
                </a:extLst>
              </p:cNvPr>
              <p:cNvCxnSpPr>
                <a:cxnSpLocks/>
                <a:stCxn id="134" idx="0"/>
                <a:endCxn id="138" idx="4"/>
              </p:cNvCxnSpPr>
              <p:nvPr/>
            </p:nvCxnSpPr>
            <p:spPr>
              <a:xfrm>
                <a:off x="9762744" y="6056894"/>
                <a:ext cx="1216152" cy="448056"/>
              </a:xfrm>
              <a:prstGeom prst="line">
                <a:avLst/>
              </a:prstGeom>
              <a:noFill/>
              <a:ln w="19050" cap="flat" cmpd="sng" algn="ctr">
                <a:solidFill>
                  <a:sysClr val="windowText" lastClr="000000"/>
                </a:solidFill>
                <a:prstDash val="solid"/>
                <a:miter lim="800000"/>
              </a:ln>
              <a:effectLst/>
            </p:spPr>
          </p:cxnSp>
          <p:cxnSp>
            <p:nvCxnSpPr>
              <p:cNvPr id="143" name="Straight Connector 142">
                <a:extLst>
                  <a:ext uri="{FF2B5EF4-FFF2-40B4-BE49-F238E27FC236}">
                    <a16:creationId xmlns:a16="http://schemas.microsoft.com/office/drawing/2014/main" id="{F31C6557-E4A6-4C43-B725-B8A94156E594}"/>
                  </a:ext>
                </a:extLst>
              </p:cNvPr>
              <p:cNvCxnSpPr>
                <a:cxnSpLocks/>
                <a:stCxn id="133" idx="0"/>
                <a:endCxn id="138" idx="4"/>
              </p:cNvCxnSpPr>
              <p:nvPr/>
            </p:nvCxnSpPr>
            <p:spPr>
              <a:xfrm>
                <a:off x="9762744" y="5236982"/>
                <a:ext cx="1216152" cy="1267968"/>
              </a:xfrm>
              <a:prstGeom prst="line">
                <a:avLst/>
              </a:prstGeom>
              <a:noFill/>
              <a:ln w="19050" cap="flat" cmpd="sng" algn="ctr">
                <a:solidFill>
                  <a:sysClr val="windowText" lastClr="000000"/>
                </a:solidFill>
                <a:prstDash val="solid"/>
                <a:miter lim="800000"/>
              </a:ln>
              <a:effectLst/>
            </p:spPr>
          </p:cxnSp>
          <p:cxnSp>
            <p:nvCxnSpPr>
              <p:cNvPr id="144" name="Straight Connector 143">
                <a:extLst>
                  <a:ext uri="{FF2B5EF4-FFF2-40B4-BE49-F238E27FC236}">
                    <a16:creationId xmlns:a16="http://schemas.microsoft.com/office/drawing/2014/main" id="{8A822FC5-B49F-4142-92FF-3ABEC1C6EAA5}"/>
                  </a:ext>
                </a:extLst>
              </p:cNvPr>
              <p:cNvCxnSpPr>
                <a:cxnSpLocks/>
                <a:stCxn id="133" idx="0"/>
                <a:endCxn id="139" idx="4"/>
              </p:cNvCxnSpPr>
              <p:nvPr/>
            </p:nvCxnSpPr>
            <p:spPr>
              <a:xfrm>
                <a:off x="9762744" y="5236982"/>
                <a:ext cx="1216152" cy="2087880"/>
              </a:xfrm>
              <a:prstGeom prst="line">
                <a:avLst/>
              </a:prstGeom>
              <a:noFill/>
              <a:ln w="19050" cap="flat" cmpd="sng" algn="ctr">
                <a:solidFill>
                  <a:sysClr val="windowText" lastClr="000000"/>
                </a:solidFill>
                <a:prstDash val="solid"/>
                <a:miter lim="800000"/>
              </a:ln>
              <a:effectLst/>
            </p:spPr>
          </p:cxnSp>
          <p:cxnSp>
            <p:nvCxnSpPr>
              <p:cNvPr id="145" name="Straight Connector 144">
                <a:extLst>
                  <a:ext uri="{FF2B5EF4-FFF2-40B4-BE49-F238E27FC236}">
                    <a16:creationId xmlns:a16="http://schemas.microsoft.com/office/drawing/2014/main" id="{B36D6F68-F8CA-894F-9952-3C332BD6C008}"/>
                  </a:ext>
                </a:extLst>
              </p:cNvPr>
              <p:cNvCxnSpPr>
                <a:cxnSpLocks/>
                <a:stCxn id="137" idx="4"/>
                <a:endCxn id="135" idx="0"/>
              </p:cNvCxnSpPr>
              <p:nvPr/>
            </p:nvCxnSpPr>
            <p:spPr>
              <a:xfrm flipH="1">
                <a:off x="9762744" y="5685038"/>
                <a:ext cx="1216152" cy="1191768"/>
              </a:xfrm>
              <a:prstGeom prst="line">
                <a:avLst/>
              </a:prstGeom>
              <a:noFill/>
              <a:ln w="19050" cap="flat" cmpd="sng" algn="ctr">
                <a:solidFill>
                  <a:sysClr val="windowText" lastClr="000000"/>
                </a:solidFill>
                <a:prstDash val="solid"/>
                <a:miter lim="800000"/>
              </a:ln>
              <a:effectLst/>
            </p:spPr>
          </p:cxnSp>
          <p:cxnSp>
            <p:nvCxnSpPr>
              <p:cNvPr id="146" name="Straight Connector 145">
                <a:extLst>
                  <a:ext uri="{FF2B5EF4-FFF2-40B4-BE49-F238E27FC236}">
                    <a16:creationId xmlns:a16="http://schemas.microsoft.com/office/drawing/2014/main" id="{7B921E01-B9D9-D147-A3A6-5973B12981E8}"/>
                  </a:ext>
                </a:extLst>
              </p:cNvPr>
              <p:cNvCxnSpPr>
                <a:cxnSpLocks/>
                <a:stCxn id="135" idx="0"/>
                <a:endCxn id="138" idx="4"/>
              </p:cNvCxnSpPr>
              <p:nvPr/>
            </p:nvCxnSpPr>
            <p:spPr>
              <a:xfrm flipV="1">
                <a:off x="9762744" y="6504950"/>
                <a:ext cx="1216152" cy="371856"/>
              </a:xfrm>
              <a:prstGeom prst="line">
                <a:avLst/>
              </a:prstGeom>
              <a:noFill/>
              <a:ln w="19050" cap="flat" cmpd="sng" algn="ctr">
                <a:solidFill>
                  <a:sysClr val="windowText" lastClr="000000"/>
                </a:solidFill>
                <a:prstDash val="solid"/>
                <a:miter lim="800000"/>
              </a:ln>
              <a:effectLst/>
            </p:spPr>
          </p:cxnSp>
          <p:cxnSp>
            <p:nvCxnSpPr>
              <p:cNvPr id="147" name="Straight Connector 146">
                <a:extLst>
                  <a:ext uri="{FF2B5EF4-FFF2-40B4-BE49-F238E27FC236}">
                    <a16:creationId xmlns:a16="http://schemas.microsoft.com/office/drawing/2014/main" id="{1280AD07-BDDF-2B48-9A64-5051668DAABD}"/>
                  </a:ext>
                </a:extLst>
              </p:cNvPr>
              <p:cNvCxnSpPr>
                <a:cxnSpLocks/>
                <a:stCxn id="134" idx="0"/>
                <a:endCxn id="139" idx="4"/>
              </p:cNvCxnSpPr>
              <p:nvPr/>
            </p:nvCxnSpPr>
            <p:spPr>
              <a:xfrm>
                <a:off x="9762744" y="6056894"/>
                <a:ext cx="1216152" cy="1267968"/>
              </a:xfrm>
              <a:prstGeom prst="line">
                <a:avLst/>
              </a:prstGeom>
              <a:noFill/>
              <a:ln w="19050" cap="flat" cmpd="sng" algn="ctr">
                <a:solidFill>
                  <a:sysClr val="windowText" lastClr="000000"/>
                </a:solidFill>
                <a:prstDash val="solid"/>
                <a:miter lim="800000"/>
              </a:ln>
              <a:effectLst/>
            </p:spPr>
          </p:cxnSp>
          <p:cxnSp>
            <p:nvCxnSpPr>
              <p:cNvPr id="148" name="Straight Connector 147">
                <a:extLst>
                  <a:ext uri="{FF2B5EF4-FFF2-40B4-BE49-F238E27FC236}">
                    <a16:creationId xmlns:a16="http://schemas.microsoft.com/office/drawing/2014/main" id="{2D39DC9B-74A6-D147-9275-AB9C15284841}"/>
                  </a:ext>
                </a:extLst>
              </p:cNvPr>
              <p:cNvCxnSpPr>
                <a:cxnSpLocks/>
                <a:stCxn id="139" idx="4"/>
                <a:endCxn id="135" idx="0"/>
              </p:cNvCxnSpPr>
              <p:nvPr/>
            </p:nvCxnSpPr>
            <p:spPr>
              <a:xfrm flipH="1" flipV="1">
                <a:off x="9762744" y="6876806"/>
                <a:ext cx="1216152" cy="448056"/>
              </a:xfrm>
              <a:prstGeom prst="line">
                <a:avLst/>
              </a:prstGeom>
              <a:noFill/>
              <a:ln w="19050" cap="flat" cmpd="sng" algn="ctr">
                <a:solidFill>
                  <a:sysClr val="windowText" lastClr="000000"/>
                </a:solidFill>
                <a:prstDash val="solid"/>
                <a:miter lim="800000"/>
              </a:ln>
              <a:effectLst/>
            </p:spPr>
          </p:cxnSp>
          <p:cxnSp>
            <p:nvCxnSpPr>
              <p:cNvPr id="149" name="Straight Connector 148">
                <a:extLst>
                  <a:ext uri="{FF2B5EF4-FFF2-40B4-BE49-F238E27FC236}">
                    <a16:creationId xmlns:a16="http://schemas.microsoft.com/office/drawing/2014/main" id="{0E0A13EC-9188-594B-AC95-5D2A1DA76159}"/>
                  </a:ext>
                </a:extLst>
              </p:cNvPr>
              <p:cNvCxnSpPr>
                <a:cxnSpLocks/>
                <a:stCxn id="137" idx="4"/>
                <a:endCxn id="136" idx="0"/>
              </p:cNvCxnSpPr>
              <p:nvPr/>
            </p:nvCxnSpPr>
            <p:spPr>
              <a:xfrm flipH="1">
                <a:off x="9762744" y="5685038"/>
                <a:ext cx="1216152" cy="2011680"/>
              </a:xfrm>
              <a:prstGeom prst="line">
                <a:avLst/>
              </a:prstGeom>
              <a:noFill/>
              <a:ln w="19050" cap="flat" cmpd="sng" algn="ctr">
                <a:solidFill>
                  <a:sysClr val="windowText" lastClr="000000"/>
                </a:solidFill>
                <a:prstDash val="solid"/>
                <a:miter lim="800000"/>
              </a:ln>
              <a:effectLst/>
            </p:spPr>
          </p:cxnSp>
          <p:cxnSp>
            <p:nvCxnSpPr>
              <p:cNvPr id="150" name="Straight Connector 149">
                <a:extLst>
                  <a:ext uri="{FF2B5EF4-FFF2-40B4-BE49-F238E27FC236}">
                    <a16:creationId xmlns:a16="http://schemas.microsoft.com/office/drawing/2014/main" id="{9C79E95C-8C5A-C742-B377-99E5BB69B0D3}"/>
                  </a:ext>
                </a:extLst>
              </p:cNvPr>
              <p:cNvCxnSpPr>
                <a:cxnSpLocks/>
                <a:stCxn id="138" idx="4"/>
                <a:endCxn id="136" idx="0"/>
              </p:cNvCxnSpPr>
              <p:nvPr/>
            </p:nvCxnSpPr>
            <p:spPr>
              <a:xfrm flipH="1">
                <a:off x="9762744" y="6504950"/>
                <a:ext cx="1216152" cy="1191768"/>
              </a:xfrm>
              <a:prstGeom prst="line">
                <a:avLst/>
              </a:prstGeom>
              <a:noFill/>
              <a:ln w="19050" cap="flat" cmpd="sng" algn="ctr">
                <a:solidFill>
                  <a:sysClr val="windowText" lastClr="000000"/>
                </a:solidFill>
                <a:prstDash val="solid"/>
                <a:miter lim="800000"/>
              </a:ln>
              <a:effectLst/>
            </p:spPr>
          </p:cxnSp>
          <p:cxnSp>
            <p:nvCxnSpPr>
              <p:cNvPr id="151" name="Straight Connector 150">
                <a:extLst>
                  <a:ext uri="{FF2B5EF4-FFF2-40B4-BE49-F238E27FC236}">
                    <a16:creationId xmlns:a16="http://schemas.microsoft.com/office/drawing/2014/main" id="{65B1C380-FB1A-0944-BE9C-B04F286E9906}"/>
                  </a:ext>
                </a:extLst>
              </p:cNvPr>
              <p:cNvCxnSpPr>
                <a:cxnSpLocks/>
                <a:stCxn id="139" idx="4"/>
                <a:endCxn id="136" idx="0"/>
              </p:cNvCxnSpPr>
              <p:nvPr/>
            </p:nvCxnSpPr>
            <p:spPr>
              <a:xfrm flipH="1">
                <a:off x="9762744" y="7324862"/>
                <a:ext cx="1216152" cy="371856"/>
              </a:xfrm>
              <a:prstGeom prst="line">
                <a:avLst/>
              </a:prstGeom>
              <a:noFill/>
              <a:ln w="19050" cap="flat" cmpd="sng" algn="ctr">
                <a:solidFill>
                  <a:sysClr val="windowText" lastClr="000000"/>
                </a:solidFill>
                <a:prstDash val="solid"/>
                <a:miter lim="800000"/>
              </a:ln>
              <a:effectLst/>
            </p:spPr>
          </p:cxnSp>
          <p:sp>
            <p:nvSpPr>
              <p:cNvPr id="152" name="Oval 151">
                <a:extLst>
                  <a:ext uri="{FF2B5EF4-FFF2-40B4-BE49-F238E27FC236}">
                    <a16:creationId xmlns:a16="http://schemas.microsoft.com/office/drawing/2014/main" id="{29A7A7E0-F3E6-FC48-AF6A-101C9BA59347}"/>
                  </a:ext>
                </a:extLst>
              </p:cNvPr>
              <p:cNvSpPr/>
              <p:nvPr/>
            </p:nvSpPr>
            <p:spPr>
              <a:xfrm rot="5400000">
                <a:off x="7376160" y="5391478"/>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53" name="Oval 152">
                <a:extLst>
                  <a:ext uri="{FF2B5EF4-FFF2-40B4-BE49-F238E27FC236}">
                    <a16:creationId xmlns:a16="http://schemas.microsoft.com/office/drawing/2014/main" id="{EA787C54-CEDD-B64A-9D21-2EAB3FA1C6AD}"/>
                  </a:ext>
                </a:extLst>
              </p:cNvPr>
              <p:cNvSpPr/>
              <p:nvPr/>
            </p:nvSpPr>
            <p:spPr>
              <a:xfrm rot="5400000">
                <a:off x="7376160" y="6211390"/>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54" name="Oval 153">
                <a:extLst>
                  <a:ext uri="{FF2B5EF4-FFF2-40B4-BE49-F238E27FC236}">
                    <a16:creationId xmlns:a16="http://schemas.microsoft.com/office/drawing/2014/main" id="{99099330-E2C4-294B-9B8E-CE1DD12BC0FD}"/>
                  </a:ext>
                </a:extLst>
              </p:cNvPr>
              <p:cNvSpPr/>
              <p:nvPr/>
            </p:nvSpPr>
            <p:spPr>
              <a:xfrm rot="5400000">
                <a:off x="7376160" y="7031302"/>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155" name="Straight Connector 154">
                <a:extLst>
                  <a:ext uri="{FF2B5EF4-FFF2-40B4-BE49-F238E27FC236}">
                    <a16:creationId xmlns:a16="http://schemas.microsoft.com/office/drawing/2014/main" id="{B847F999-57E2-0A4B-9EBA-3532445DE31F}"/>
                  </a:ext>
                </a:extLst>
              </p:cNvPr>
              <p:cNvCxnSpPr>
                <a:cxnSpLocks/>
                <a:stCxn id="152" idx="0"/>
                <a:endCxn id="133" idx="4"/>
              </p:cNvCxnSpPr>
              <p:nvPr/>
            </p:nvCxnSpPr>
            <p:spPr>
              <a:xfrm flipV="1">
                <a:off x="7961376" y="5236982"/>
                <a:ext cx="1216152" cy="447104"/>
              </a:xfrm>
              <a:prstGeom prst="line">
                <a:avLst/>
              </a:prstGeom>
              <a:noFill/>
              <a:ln w="19050" cap="flat" cmpd="sng" algn="ctr">
                <a:solidFill>
                  <a:sysClr val="windowText" lastClr="000000"/>
                </a:solidFill>
                <a:prstDash val="solid"/>
                <a:miter lim="800000"/>
              </a:ln>
              <a:effectLst/>
            </p:spPr>
          </p:cxnSp>
          <p:cxnSp>
            <p:nvCxnSpPr>
              <p:cNvPr id="156" name="Straight Connector 155">
                <a:extLst>
                  <a:ext uri="{FF2B5EF4-FFF2-40B4-BE49-F238E27FC236}">
                    <a16:creationId xmlns:a16="http://schemas.microsoft.com/office/drawing/2014/main" id="{85578DE4-8709-414D-A83A-5C9548B203B6}"/>
                  </a:ext>
                </a:extLst>
              </p:cNvPr>
              <p:cNvCxnSpPr>
                <a:cxnSpLocks/>
                <a:stCxn id="152" idx="0"/>
                <a:endCxn id="134" idx="4"/>
              </p:cNvCxnSpPr>
              <p:nvPr/>
            </p:nvCxnSpPr>
            <p:spPr>
              <a:xfrm>
                <a:off x="7961376" y="5684086"/>
                <a:ext cx="1216152" cy="372808"/>
              </a:xfrm>
              <a:prstGeom prst="line">
                <a:avLst/>
              </a:prstGeom>
              <a:noFill/>
              <a:ln w="19050" cap="flat" cmpd="sng" algn="ctr">
                <a:solidFill>
                  <a:sysClr val="windowText" lastClr="000000"/>
                </a:solidFill>
                <a:prstDash val="solid"/>
                <a:miter lim="800000"/>
              </a:ln>
              <a:effectLst/>
            </p:spPr>
          </p:cxnSp>
          <p:cxnSp>
            <p:nvCxnSpPr>
              <p:cNvPr id="157" name="Straight Connector 156">
                <a:extLst>
                  <a:ext uri="{FF2B5EF4-FFF2-40B4-BE49-F238E27FC236}">
                    <a16:creationId xmlns:a16="http://schemas.microsoft.com/office/drawing/2014/main" id="{92948E74-0284-634D-8C00-90B419734455}"/>
                  </a:ext>
                </a:extLst>
              </p:cNvPr>
              <p:cNvCxnSpPr>
                <a:cxnSpLocks/>
                <a:stCxn id="152" idx="0"/>
                <a:endCxn id="135" idx="4"/>
              </p:cNvCxnSpPr>
              <p:nvPr/>
            </p:nvCxnSpPr>
            <p:spPr>
              <a:xfrm>
                <a:off x="7961376" y="5684086"/>
                <a:ext cx="1216152" cy="1192720"/>
              </a:xfrm>
              <a:prstGeom prst="line">
                <a:avLst/>
              </a:prstGeom>
              <a:noFill/>
              <a:ln w="19050" cap="flat" cmpd="sng" algn="ctr">
                <a:solidFill>
                  <a:sysClr val="windowText" lastClr="000000"/>
                </a:solidFill>
                <a:prstDash val="solid"/>
                <a:miter lim="800000"/>
              </a:ln>
              <a:effectLst/>
            </p:spPr>
          </p:cxnSp>
          <p:cxnSp>
            <p:nvCxnSpPr>
              <p:cNvPr id="158" name="Straight Connector 157">
                <a:extLst>
                  <a:ext uri="{FF2B5EF4-FFF2-40B4-BE49-F238E27FC236}">
                    <a16:creationId xmlns:a16="http://schemas.microsoft.com/office/drawing/2014/main" id="{6B18BBCA-47A9-FF4C-8877-06FC535D9E76}"/>
                  </a:ext>
                </a:extLst>
              </p:cNvPr>
              <p:cNvCxnSpPr>
                <a:cxnSpLocks/>
                <a:stCxn id="153" idx="0"/>
                <a:endCxn id="133" idx="4"/>
              </p:cNvCxnSpPr>
              <p:nvPr/>
            </p:nvCxnSpPr>
            <p:spPr>
              <a:xfrm flipV="1">
                <a:off x="7961376" y="5236982"/>
                <a:ext cx="1216152" cy="1267016"/>
              </a:xfrm>
              <a:prstGeom prst="line">
                <a:avLst/>
              </a:prstGeom>
              <a:noFill/>
              <a:ln w="19050" cap="flat" cmpd="sng" algn="ctr">
                <a:solidFill>
                  <a:sysClr val="windowText" lastClr="000000"/>
                </a:solidFill>
                <a:prstDash val="solid"/>
                <a:miter lim="800000"/>
              </a:ln>
              <a:effectLst/>
            </p:spPr>
          </p:cxnSp>
          <p:cxnSp>
            <p:nvCxnSpPr>
              <p:cNvPr id="159" name="Straight Connector 158">
                <a:extLst>
                  <a:ext uri="{FF2B5EF4-FFF2-40B4-BE49-F238E27FC236}">
                    <a16:creationId xmlns:a16="http://schemas.microsoft.com/office/drawing/2014/main" id="{08EFE83A-CB83-6D40-9B98-F12067FBA866}"/>
                  </a:ext>
                </a:extLst>
              </p:cNvPr>
              <p:cNvCxnSpPr>
                <a:cxnSpLocks/>
                <a:stCxn id="153" idx="0"/>
                <a:endCxn id="134" idx="4"/>
              </p:cNvCxnSpPr>
              <p:nvPr/>
            </p:nvCxnSpPr>
            <p:spPr>
              <a:xfrm flipV="1">
                <a:off x="7961376" y="6056894"/>
                <a:ext cx="1216152" cy="447104"/>
              </a:xfrm>
              <a:prstGeom prst="line">
                <a:avLst/>
              </a:prstGeom>
              <a:noFill/>
              <a:ln w="19050" cap="flat" cmpd="sng" algn="ctr">
                <a:solidFill>
                  <a:sysClr val="windowText" lastClr="000000"/>
                </a:solidFill>
                <a:prstDash val="solid"/>
                <a:miter lim="800000"/>
              </a:ln>
              <a:effectLst/>
            </p:spPr>
          </p:cxnSp>
          <p:cxnSp>
            <p:nvCxnSpPr>
              <p:cNvPr id="160" name="Straight Connector 159">
                <a:extLst>
                  <a:ext uri="{FF2B5EF4-FFF2-40B4-BE49-F238E27FC236}">
                    <a16:creationId xmlns:a16="http://schemas.microsoft.com/office/drawing/2014/main" id="{7AB9C0A3-540D-574B-98C5-CBC43489528D}"/>
                  </a:ext>
                </a:extLst>
              </p:cNvPr>
              <p:cNvCxnSpPr>
                <a:cxnSpLocks/>
                <a:stCxn id="153" idx="0"/>
                <a:endCxn id="135" idx="4"/>
              </p:cNvCxnSpPr>
              <p:nvPr/>
            </p:nvCxnSpPr>
            <p:spPr>
              <a:xfrm>
                <a:off x="7961376" y="6503998"/>
                <a:ext cx="1216152" cy="372808"/>
              </a:xfrm>
              <a:prstGeom prst="line">
                <a:avLst/>
              </a:prstGeom>
              <a:noFill/>
              <a:ln w="19050" cap="flat" cmpd="sng" algn="ctr">
                <a:solidFill>
                  <a:sysClr val="windowText" lastClr="000000"/>
                </a:solidFill>
                <a:prstDash val="solid"/>
                <a:miter lim="800000"/>
              </a:ln>
              <a:effectLst/>
            </p:spPr>
          </p:cxnSp>
          <p:cxnSp>
            <p:nvCxnSpPr>
              <p:cNvPr id="161" name="Straight Connector 160">
                <a:extLst>
                  <a:ext uri="{FF2B5EF4-FFF2-40B4-BE49-F238E27FC236}">
                    <a16:creationId xmlns:a16="http://schemas.microsoft.com/office/drawing/2014/main" id="{52159DB8-472A-CA4E-83AC-0FA09359672E}"/>
                  </a:ext>
                </a:extLst>
              </p:cNvPr>
              <p:cNvCxnSpPr>
                <a:cxnSpLocks/>
                <a:stCxn id="153" idx="0"/>
                <a:endCxn id="136" idx="4"/>
              </p:cNvCxnSpPr>
              <p:nvPr/>
            </p:nvCxnSpPr>
            <p:spPr>
              <a:xfrm>
                <a:off x="7961376" y="6503998"/>
                <a:ext cx="1216152" cy="1192720"/>
              </a:xfrm>
              <a:prstGeom prst="line">
                <a:avLst/>
              </a:prstGeom>
              <a:noFill/>
              <a:ln w="19050" cap="flat" cmpd="sng" algn="ctr">
                <a:solidFill>
                  <a:sysClr val="windowText" lastClr="000000"/>
                </a:solidFill>
                <a:prstDash val="solid"/>
                <a:miter lim="800000"/>
              </a:ln>
              <a:effectLst/>
            </p:spPr>
          </p:cxnSp>
          <p:cxnSp>
            <p:nvCxnSpPr>
              <p:cNvPr id="162" name="Straight Connector 161">
                <a:extLst>
                  <a:ext uri="{FF2B5EF4-FFF2-40B4-BE49-F238E27FC236}">
                    <a16:creationId xmlns:a16="http://schemas.microsoft.com/office/drawing/2014/main" id="{FB2F7D3C-0C26-3A4F-BB20-BE7D600FBF2D}"/>
                  </a:ext>
                </a:extLst>
              </p:cNvPr>
              <p:cNvCxnSpPr>
                <a:cxnSpLocks/>
                <a:stCxn id="154" idx="0"/>
                <a:endCxn id="133" idx="4"/>
              </p:cNvCxnSpPr>
              <p:nvPr/>
            </p:nvCxnSpPr>
            <p:spPr>
              <a:xfrm flipV="1">
                <a:off x="7961376" y="5236982"/>
                <a:ext cx="1216152" cy="2086928"/>
              </a:xfrm>
              <a:prstGeom prst="line">
                <a:avLst/>
              </a:prstGeom>
              <a:noFill/>
              <a:ln w="19050" cap="flat" cmpd="sng" algn="ctr">
                <a:solidFill>
                  <a:sysClr val="windowText" lastClr="000000"/>
                </a:solidFill>
                <a:prstDash val="solid"/>
                <a:miter lim="800000"/>
              </a:ln>
              <a:effectLst/>
            </p:spPr>
          </p:cxnSp>
          <p:cxnSp>
            <p:nvCxnSpPr>
              <p:cNvPr id="163" name="Straight Connector 162">
                <a:extLst>
                  <a:ext uri="{FF2B5EF4-FFF2-40B4-BE49-F238E27FC236}">
                    <a16:creationId xmlns:a16="http://schemas.microsoft.com/office/drawing/2014/main" id="{6D5B0BFB-DBC2-EA48-92BA-9A4FB68883D8}"/>
                  </a:ext>
                </a:extLst>
              </p:cNvPr>
              <p:cNvCxnSpPr>
                <a:cxnSpLocks/>
                <a:stCxn id="154" idx="0"/>
                <a:endCxn id="134" idx="4"/>
              </p:cNvCxnSpPr>
              <p:nvPr/>
            </p:nvCxnSpPr>
            <p:spPr>
              <a:xfrm flipV="1">
                <a:off x="7961376" y="6056894"/>
                <a:ext cx="1216152" cy="1267016"/>
              </a:xfrm>
              <a:prstGeom prst="line">
                <a:avLst/>
              </a:prstGeom>
              <a:noFill/>
              <a:ln w="19050" cap="flat" cmpd="sng" algn="ctr">
                <a:solidFill>
                  <a:sysClr val="windowText" lastClr="000000"/>
                </a:solidFill>
                <a:prstDash val="solid"/>
                <a:miter lim="800000"/>
              </a:ln>
              <a:effectLst/>
            </p:spPr>
          </p:cxnSp>
          <p:cxnSp>
            <p:nvCxnSpPr>
              <p:cNvPr id="164" name="Straight Connector 163">
                <a:extLst>
                  <a:ext uri="{FF2B5EF4-FFF2-40B4-BE49-F238E27FC236}">
                    <a16:creationId xmlns:a16="http://schemas.microsoft.com/office/drawing/2014/main" id="{939EA7F3-4DD4-0B48-9377-E8AA9274371A}"/>
                  </a:ext>
                </a:extLst>
              </p:cNvPr>
              <p:cNvCxnSpPr>
                <a:cxnSpLocks/>
                <a:stCxn id="154" idx="0"/>
                <a:endCxn id="135" idx="4"/>
              </p:cNvCxnSpPr>
              <p:nvPr/>
            </p:nvCxnSpPr>
            <p:spPr>
              <a:xfrm flipV="1">
                <a:off x="7961376" y="6876806"/>
                <a:ext cx="1216152" cy="447104"/>
              </a:xfrm>
              <a:prstGeom prst="line">
                <a:avLst/>
              </a:prstGeom>
              <a:noFill/>
              <a:ln w="19050" cap="flat" cmpd="sng" algn="ctr">
                <a:solidFill>
                  <a:sysClr val="windowText" lastClr="000000"/>
                </a:solidFill>
                <a:prstDash val="solid"/>
                <a:miter lim="800000"/>
              </a:ln>
              <a:effectLst/>
            </p:spPr>
          </p:cxnSp>
          <p:cxnSp>
            <p:nvCxnSpPr>
              <p:cNvPr id="165" name="Straight Connector 164">
                <a:extLst>
                  <a:ext uri="{FF2B5EF4-FFF2-40B4-BE49-F238E27FC236}">
                    <a16:creationId xmlns:a16="http://schemas.microsoft.com/office/drawing/2014/main" id="{146DAB34-329D-0240-BAB0-581140E3216B}"/>
                  </a:ext>
                </a:extLst>
              </p:cNvPr>
              <p:cNvCxnSpPr>
                <a:cxnSpLocks/>
                <a:stCxn id="154" idx="0"/>
                <a:endCxn id="136" idx="4"/>
              </p:cNvCxnSpPr>
              <p:nvPr/>
            </p:nvCxnSpPr>
            <p:spPr>
              <a:xfrm>
                <a:off x="7961376" y="7323910"/>
                <a:ext cx="1216152" cy="372808"/>
              </a:xfrm>
              <a:prstGeom prst="line">
                <a:avLst/>
              </a:prstGeom>
              <a:noFill/>
              <a:ln w="19050" cap="flat" cmpd="sng" algn="ctr">
                <a:solidFill>
                  <a:sysClr val="windowText" lastClr="000000"/>
                </a:solidFill>
                <a:prstDash val="solid"/>
                <a:miter lim="800000"/>
              </a:ln>
              <a:effectLst/>
            </p:spPr>
          </p:cxnSp>
          <p:cxnSp>
            <p:nvCxnSpPr>
              <p:cNvPr id="166" name="Straight Connector 165">
                <a:extLst>
                  <a:ext uri="{FF2B5EF4-FFF2-40B4-BE49-F238E27FC236}">
                    <a16:creationId xmlns:a16="http://schemas.microsoft.com/office/drawing/2014/main" id="{4F05CFA5-C1B6-FC47-B30D-7D9C36844568}"/>
                  </a:ext>
                </a:extLst>
              </p:cNvPr>
              <p:cNvCxnSpPr>
                <a:cxnSpLocks/>
                <a:stCxn id="152" idx="0"/>
                <a:endCxn id="136" idx="4"/>
              </p:cNvCxnSpPr>
              <p:nvPr/>
            </p:nvCxnSpPr>
            <p:spPr>
              <a:xfrm>
                <a:off x="7961376" y="5684086"/>
                <a:ext cx="1216152" cy="2012632"/>
              </a:xfrm>
              <a:prstGeom prst="line">
                <a:avLst/>
              </a:prstGeom>
              <a:noFill/>
              <a:ln w="19050"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D346B746-8076-C744-BC2B-81E8F30156A4}"/>
                    </a:ext>
                  </a:extLst>
                </p:cNvPr>
                <p:cNvSpPr/>
                <p:nvPr/>
              </p:nvSpPr>
              <p:spPr>
                <a:xfrm>
                  <a:off x="10258205" y="4930901"/>
                  <a:ext cx="1220355" cy="991819"/>
                </a:xfrm>
                <a:prstGeom prst="rect">
                  <a:avLst/>
                </a:prstGeom>
                <a:ln w="19050">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400" i="1" kern="0">
                            <a:solidFill>
                              <a:prstClr val="black"/>
                            </a:solidFill>
                            <a:latin typeface="Cambria Math" panose="02040503050406030204" pitchFamily="18" charset="0"/>
                          </a:rPr>
                          <m:t>𝑥</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31" name="Rectangle 130">
                  <a:extLst>
                    <a:ext uri="{FF2B5EF4-FFF2-40B4-BE49-F238E27FC236}">
                      <a16:creationId xmlns:a16="http://schemas.microsoft.com/office/drawing/2014/main" id="{D346B746-8076-C744-BC2B-81E8F30156A4}"/>
                    </a:ext>
                  </a:extLst>
                </p:cNvPr>
                <p:cNvSpPr>
                  <a:spLocks noRot="1" noChangeAspect="1" noMove="1" noResize="1" noEditPoints="1" noAdjustHandles="1" noChangeArrowheads="1" noChangeShapeType="1" noTextEdit="1"/>
                </p:cNvSpPr>
                <p:nvPr/>
              </p:nvSpPr>
              <p:spPr>
                <a:xfrm>
                  <a:off x="10258205" y="4930901"/>
                  <a:ext cx="1220355" cy="991819"/>
                </a:xfrm>
                <a:prstGeom prst="rect">
                  <a:avLst/>
                </a:prstGeom>
                <a:blipFill>
                  <a:blip r:embed="rId6"/>
                  <a:stretch>
                    <a:fillRect/>
                  </a:stretch>
                </a:blipFill>
                <a:ln w="19050">
                  <a:noFill/>
                </a:ln>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32" name="Rectangle 131">
                  <a:extLst>
                    <a:ext uri="{FF2B5EF4-FFF2-40B4-BE49-F238E27FC236}">
                      <a16:creationId xmlns:a16="http://schemas.microsoft.com/office/drawing/2014/main" id="{54C5EA0F-BB6B-5641-BE4B-64B9D7BA09F3}"/>
                    </a:ext>
                  </a:extLst>
                </p:cNvPr>
                <p:cNvSpPr/>
                <p:nvPr/>
              </p:nvSpPr>
              <p:spPr>
                <a:xfrm>
                  <a:off x="12986575" y="3477126"/>
                  <a:ext cx="1099488" cy="892636"/>
                </a:xfrm>
                <a:prstGeom prst="rect">
                  <a:avLst/>
                </a:prstGeom>
                <a:ln w="19050">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32" name="Rectangle 131">
                  <a:extLst>
                    <a:ext uri="{FF2B5EF4-FFF2-40B4-BE49-F238E27FC236}">
                      <a16:creationId xmlns:a16="http://schemas.microsoft.com/office/drawing/2014/main" id="{54C5EA0F-BB6B-5641-BE4B-64B9D7BA09F3}"/>
                    </a:ext>
                  </a:extLst>
                </p:cNvPr>
                <p:cNvSpPr>
                  <a:spLocks noRot="1" noChangeAspect="1" noMove="1" noResize="1" noEditPoints="1" noAdjustHandles="1" noChangeArrowheads="1" noChangeShapeType="1" noTextEdit="1"/>
                </p:cNvSpPr>
                <p:nvPr/>
              </p:nvSpPr>
              <p:spPr>
                <a:xfrm>
                  <a:off x="12986575" y="3477126"/>
                  <a:ext cx="1099488" cy="892636"/>
                </a:xfrm>
                <a:prstGeom prst="rect">
                  <a:avLst/>
                </a:prstGeom>
                <a:blipFill>
                  <a:blip r:embed="rId7"/>
                  <a:stretch>
                    <a:fillRect/>
                  </a:stretch>
                </a:blipFill>
                <a:ln w="19050">
                  <a:noFill/>
                </a:ln>
              </p:spPr>
              <p:txBody>
                <a:bodyPr/>
                <a:lstStyle/>
                <a:p>
                  <a:r>
                    <a:rPr lang="en-CN">
                      <a:noFill/>
                    </a:rPr>
                    <a:t> </a:t>
                  </a:r>
                </a:p>
              </p:txBody>
            </p:sp>
          </mc:Fallback>
        </mc:AlternateContent>
      </p:grpSp>
      <p:grpSp>
        <p:nvGrpSpPr>
          <p:cNvPr id="167" name="Group 166">
            <a:extLst>
              <a:ext uri="{FF2B5EF4-FFF2-40B4-BE49-F238E27FC236}">
                <a16:creationId xmlns:a16="http://schemas.microsoft.com/office/drawing/2014/main" id="{9A096D85-C245-6941-ACF2-D55F676DAA69}"/>
              </a:ext>
            </a:extLst>
          </p:cNvPr>
          <p:cNvGrpSpPr/>
          <p:nvPr/>
        </p:nvGrpSpPr>
        <p:grpSpPr>
          <a:xfrm>
            <a:off x="4713751" y="2601939"/>
            <a:ext cx="1298177" cy="1060525"/>
            <a:chOff x="10092881" y="3477126"/>
            <a:chExt cx="4715144" cy="3417568"/>
          </a:xfrm>
        </p:grpSpPr>
        <p:sp>
          <p:nvSpPr>
            <p:cNvPr id="168" name="Rounded Rectangle 167">
              <a:extLst>
                <a:ext uri="{FF2B5EF4-FFF2-40B4-BE49-F238E27FC236}">
                  <a16:creationId xmlns:a16="http://schemas.microsoft.com/office/drawing/2014/main" id="{1FBE7AE6-930E-BF49-8CC0-E62DC15BA55B}"/>
                </a:ext>
              </a:extLst>
            </p:cNvPr>
            <p:cNvSpPr/>
            <p:nvPr/>
          </p:nvSpPr>
          <p:spPr>
            <a:xfrm>
              <a:off x="10092881" y="3533411"/>
              <a:ext cx="4715144" cy="3361283"/>
            </a:xfrm>
            <a:prstGeom prst="roundRect">
              <a:avLst/>
            </a:prstGeom>
            <a:solidFill>
              <a:schemeClr val="accent5">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dirty="0">
                  <a:solidFill>
                    <a:schemeClr val="tx1"/>
                  </a:solidFill>
                </a:rPr>
                <a:t>Target Model</a:t>
              </a:r>
              <a:endParaRPr lang="en-DE" sz="1400" dirty="0">
                <a:solidFill>
                  <a:schemeClr val="tx1"/>
                </a:solidFill>
              </a:endParaRPr>
            </a:p>
          </p:txBody>
        </p:sp>
        <p:sp>
          <p:nvSpPr>
            <p:cNvPr id="169" name="Rectangle: Rounded Corners 46">
              <a:extLst>
                <a:ext uri="{FF2B5EF4-FFF2-40B4-BE49-F238E27FC236}">
                  <a16:creationId xmlns:a16="http://schemas.microsoft.com/office/drawing/2014/main" id="{3DA03E00-38EE-144E-BFD6-263C06715190}"/>
                </a:ext>
              </a:extLst>
            </p:cNvPr>
            <p:cNvSpPr/>
            <p:nvPr/>
          </p:nvSpPr>
          <p:spPr>
            <a:xfrm>
              <a:off x="13240979" y="4198722"/>
              <a:ext cx="570247" cy="1719941"/>
            </a:xfrm>
            <a:prstGeom prst="roundRect">
              <a:avLst/>
            </a:prstGeom>
            <a:solidFill>
              <a:srgbClr val="E7E6E6"/>
            </a:solidFill>
            <a:ln w="1905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170" name="Group 169">
              <a:extLst>
                <a:ext uri="{FF2B5EF4-FFF2-40B4-BE49-F238E27FC236}">
                  <a16:creationId xmlns:a16="http://schemas.microsoft.com/office/drawing/2014/main" id="{9879A7AA-2187-0F4A-84B5-63A4405D0EF1}"/>
                </a:ext>
              </a:extLst>
            </p:cNvPr>
            <p:cNvGrpSpPr/>
            <p:nvPr/>
          </p:nvGrpSpPr>
          <p:grpSpPr>
            <a:xfrm>
              <a:off x="11200079" y="4102646"/>
              <a:ext cx="2500749" cy="1818230"/>
              <a:chOff x="7376160" y="4944374"/>
              <a:chExt cx="4187952" cy="3044952"/>
            </a:xfrm>
          </p:grpSpPr>
          <p:sp>
            <p:nvSpPr>
              <p:cNvPr id="173" name="Oval 172">
                <a:extLst>
                  <a:ext uri="{FF2B5EF4-FFF2-40B4-BE49-F238E27FC236}">
                    <a16:creationId xmlns:a16="http://schemas.microsoft.com/office/drawing/2014/main" id="{46AC47FF-9C31-E446-B834-08F8908F9022}"/>
                  </a:ext>
                </a:extLst>
              </p:cNvPr>
              <p:cNvSpPr/>
              <p:nvPr/>
            </p:nvSpPr>
            <p:spPr>
              <a:xfrm rot="5400000">
                <a:off x="9177528" y="4944374"/>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74" name="Oval 173">
                <a:extLst>
                  <a:ext uri="{FF2B5EF4-FFF2-40B4-BE49-F238E27FC236}">
                    <a16:creationId xmlns:a16="http://schemas.microsoft.com/office/drawing/2014/main" id="{F1F3F731-3F71-DC4E-A919-875DFDC58A2E}"/>
                  </a:ext>
                </a:extLst>
              </p:cNvPr>
              <p:cNvSpPr/>
              <p:nvPr/>
            </p:nvSpPr>
            <p:spPr>
              <a:xfrm rot="5400000">
                <a:off x="9177528" y="5764286"/>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75" name="Oval 174">
                <a:extLst>
                  <a:ext uri="{FF2B5EF4-FFF2-40B4-BE49-F238E27FC236}">
                    <a16:creationId xmlns:a16="http://schemas.microsoft.com/office/drawing/2014/main" id="{EF2622C5-F1CF-BA4D-A660-15A75A72AAE0}"/>
                  </a:ext>
                </a:extLst>
              </p:cNvPr>
              <p:cNvSpPr/>
              <p:nvPr/>
            </p:nvSpPr>
            <p:spPr>
              <a:xfrm rot="5400000">
                <a:off x="9177528" y="6584198"/>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76" name="Oval 175">
                <a:extLst>
                  <a:ext uri="{FF2B5EF4-FFF2-40B4-BE49-F238E27FC236}">
                    <a16:creationId xmlns:a16="http://schemas.microsoft.com/office/drawing/2014/main" id="{64A3B405-23DB-E344-A95A-26480E144C17}"/>
                  </a:ext>
                </a:extLst>
              </p:cNvPr>
              <p:cNvSpPr/>
              <p:nvPr/>
            </p:nvSpPr>
            <p:spPr>
              <a:xfrm rot="5400000">
                <a:off x="9177528" y="7404110"/>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77" name="Oval 176">
                <a:extLst>
                  <a:ext uri="{FF2B5EF4-FFF2-40B4-BE49-F238E27FC236}">
                    <a16:creationId xmlns:a16="http://schemas.microsoft.com/office/drawing/2014/main" id="{68EC5C23-FB43-9141-815D-98214D342543}"/>
                  </a:ext>
                </a:extLst>
              </p:cNvPr>
              <p:cNvSpPr/>
              <p:nvPr/>
            </p:nvSpPr>
            <p:spPr>
              <a:xfrm rot="5400000">
                <a:off x="10978896" y="5392430"/>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78" name="Oval 177">
                <a:extLst>
                  <a:ext uri="{FF2B5EF4-FFF2-40B4-BE49-F238E27FC236}">
                    <a16:creationId xmlns:a16="http://schemas.microsoft.com/office/drawing/2014/main" id="{E43D6896-A5B4-474F-8AD7-78A8485E8B55}"/>
                  </a:ext>
                </a:extLst>
              </p:cNvPr>
              <p:cNvSpPr/>
              <p:nvPr/>
            </p:nvSpPr>
            <p:spPr>
              <a:xfrm rot="5400000">
                <a:off x="10978896" y="6212342"/>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79" name="Oval 178">
                <a:extLst>
                  <a:ext uri="{FF2B5EF4-FFF2-40B4-BE49-F238E27FC236}">
                    <a16:creationId xmlns:a16="http://schemas.microsoft.com/office/drawing/2014/main" id="{D03BC61E-0252-C24B-811F-3069CC9723B0}"/>
                  </a:ext>
                </a:extLst>
              </p:cNvPr>
              <p:cNvSpPr/>
              <p:nvPr/>
            </p:nvSpPr>
            <p:spPr>
              <a:xfrm rot="5400000">
                <a:off x="10978896" y="7032254"/>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180" name="Straight Connector 179">
                <a:extLst>
                  <a:ext uri="{FF2B5EF4-FFF2-40B4-BE49-F238E27FC236}">
                    <a16:creationId xmlns:a16="http://schemas.microsoft.com/office/drawing/2014/main" id="{31924FE0-06A9-304D-9B95-A572B83813D4}"/>
                  </a:ext>
                </a:extLst>
              </p:cNvPr>
              <p:cNvCxnSpPr>
                <a:cxnSpLocks/>
                <a:stCxn id="173" idx="0"/>
                <a:endCxn id="177" idx="4"/>
              </p:cNvCxnSpPr>
              <p:nvPr/>
            </p:nvCxnSpPr>
            <p:spPr>
              <a:xfrm>
                <a:off x="9762744" y="5236982"/>
                <a:ext cx="1216152" cy="448056"/>
              </a:xfrm>
              <a:prstGeom prst="line">
                <a:avLst/>
              </a:prstGeom>
              <a:noFill/>
              <a:ln w="19050" cap="flat" cmpd="sng" algn="ctr">
                <a:solidFill>
                  <a:sysClr val="windowText" lastClr="000000"/>
                </a:solidFill>
                <a:prstDash val="solid"/>
                <a:miter lim="800000"/>
              </a:ln>
              <a:effectLst/>
            </p:spPr>
          </p:cxnSp>
          <p:cxnSp>
            <p:nvCxnSpPr>
              <p:cNvPr id="181" name="Straight Connector 180">
                <a:extLst>
                  <a:ext uri="{FF2B5EF4-FFF2-40B4-BE49-F238E27FC236}">
                    <a16:creationId xmlns:a16="http://schemas.microsoft.com/office/drawing/2014/main" id="{F1C4CFBB-735A-B241-A58E-9B7B0DB69E4D}"/>
                  </a:ext>
                </a:extLst>
              </p:cNvPr>
              <p:cNvCxnSpPr>
                <a:cxnSpLocks/>
                <a:stCxn id="174" idx="0"/>
                <a:endCxn id="177" idx="4"/>
              </p:cNvCxnSpPr>
              <p:nvPr/>
            </p:nvCxnSpPr>
            <p:spPr>
              <a:xfrm flipV="1">
                <a:off x="9762744" y="5685038"/>
                <a:ext cx="1216152" cy="371856"/>
              </a:xfrm>
              <a:prstGeom prst="line">
                <a:avLst/>
              </a:prstGeom>
              <a:noFill/>
              <a:ln w="19050" cap="flat" cmpd="sng" algn="ctr">
                <a:solidFill>
                  <a:sysClr val="windowText" lastClr="000000"/>
                </a:solidFill>
                <a:prstDash val="solid"/>
                <a:miter lim="800000"/>
              </a:ln>
              <a:effectLst/>
            </p:spPr>
          </p:cxnSp>
          <p:cxnSp>
            <p:nvCxnSpPr>
              <p:cNvPr id="182" name="Straight Connector 181">
                <a:extLst>
                  <a:ext uri="{FF2B5EF4-FFF2-40B4-BE49-F238E27FC236}">
                    <a16:creationId xmlns:a16="http://schemas.microsoft.com/office/drawing/2014/main" id="{B3EDD3C8-1260-974B-963A-C2C6CB57E82F}"/>
                  </a:ext>
                </a:extLst>
              </p:cNvPr>
              <p:cNvCxnSpPr>
                <a:cxnSpLocks/>
                <a:stCxn id="174" idx="0"/>
                <a:endCxn id="178" idx="4"/>
              </p:cNvCxnSpPr>
              <p:nvPr/>
            </p:nvCxnSpPr>
            <p:spPr>
              <a:xfrm>
                <a:off x="9762744" y="6056894"/>
                <a:ext cx="1216152" cy="448056"/>
              </a:xfrm>
              <a:prstGeom prst="line">
                <a:avLst/>
              </a:prstGeom>
              <a:noFill/>
              <a:ln w="19050" cap="flat" cmpd="sng" algn="ctr">
                <a:solidFill>
                  <a:sysClr val="windowText" lastClr="000000"/>
                </a:solidFill>
                <a:prstDash val="solid"/>
                <a:miter lim="800000"/>
              </a:ln>
              <a:effectLst/>
            </p:spPr>
          </p:cxnSp>
          <p:cxnSp>
            <p:nvCxnSpPr>
              <p:cNvPr id="183" name="Straight Connector 182">
                <a:extLst>
                  <a:ext uri="{FF2B5EF4-FFF2-40B4-BE49-F238E27FC236}">
                    <a16:creationId xmlns:a16="http://schemas.microsoft.com/office/drawing/2014/main" id="{7F6F049D-A69C-3E41-8D31-51EEE4BA8EFF}"/>
                  </a:ext>
                </a:extLst>
              </p:cNvPr>
              <p:cNvCxnSpPr>
                <a:cxnSpLocks/>
                <a:stCxn id="173" idx="0"/>
                <a:endCxn id="178" idx="4"/>
              </p:cNvCxnSpPr>
              <p:nvPr/>
            </p:nvCxnSpPr>
            <p:spPr>
              <a:xfrm>
                <a:off x="9762744" y="5236982"/>
                <a:ext cx="1216152" cy="1267968"/>
              </a:xfrm>
              <a:prstGeom prst="line">
                <a:avLst/>
              </a:prstGeom>
              <a:noFill/>
              <a:ln w="19050" cap="flat" cmpd="sng" algn="ctr">
                <a:solidFill>
                  <a:sysClr val="windowText" lastClr="000000"/>
                </a:solidFill>
                <a:prstDash val="solid"/>
                <a:miter lim="800000"/>
              </a:ln>
              <a:effectLst/>
            </p:spPr>
          </p:cxnSp>
          <p:cxnSp>
            <p:nvCxnSpPr>
              <p:cNvPr id="184" name="Straight Connector 183">
                <a:extLst>
                  <a:ext uri="{FF2B5EF4-FFF2-40B4-BE49-F238E27FC236}">
                    <a16:creationId xmlns:a16="http://schemas.microsoft.com/office/drawing/2014/main" id="{9A93196C-60D7-DE4B-97E6-CD43559BE884}"/>
                  </a:ext>
                </a:extLst>
              </p:cNvPr>
              <p:cNvCxnSpPr>
                <a:cxnSpLocks/>
                <a:stCxn id="173" idx="0"/>
                <a:endCxn id="179" idx="4"/>
              </p:cNvCxnSpPr>
              <p:nvPr/>
            </p:nvCxnSpPr>
            <p:spPr>
              <a:xfrm>
                <a:off x="9762744" y="5236982"/>
                <a:ext cx="1216152" cy="2087880"/>
              </a:xfrm>
              <a:prstGeom prst="line">
                <a:avLst/>
              </a:prstGeom>
              <a:noFill/>
              <a:ln w="19050" cap="flat" cmpd="sng" algn="ctr">
                <a:solidFill>
                  <a:sysClr val="windowText" lastClr="000000"/>
                </a:solidFill>
                <a:prstDash val="solid"/>
                <a:miter lim="800000"/>
              </a:ln>
              <a:effectLst/>
            </p:spPr>
          </p:cxnSp>
          <p:cxnSp>
            <p:nvCxnSpPr>
              <p:cNvPr id="185" name="Straight Connector 184">
                <a:extLst>
                  <a:ext uri="{FF2B5EF4-FFF2-40B4-BE49-F238E27FC236}">
                    <a16:creationId xmlns:a16="http://schemas.microsoft.com/office/drawing/2014/main" id="{9E83410B-9FC1-334E-AF3B-F0EFA4EDC9BF}"/>
                  </a:ext>
                </a:extLst>
              </p:cNvPr>
              <p:cNvCxnSpPr>
                <a:cxnSpLocks/>
                <a:stCxn id="177" idx="4"/>
                <a:endCxn id="175" idx="0"/>
              </p:cNvCxnSpPr>
              <p:nvPr/>
            </p:nvCxnSpPr>
            <p:spPr>
              <a:xfrm flipH="1">
                <a:off x="9762744" y="5685038"/>
                <a:ext cx="1216152" cy="1191768"/>
              </a:xfrm>
              <a:prstGeom prst="line">
                <a:avLst/>
              </a:prstGeom>
              <a:noFill/>
              <a:ln w="19050" cap="flat" cmpd="sng" algn="ctr">
                <a:solidFill>
                  <a:sysClr val="windowText" lastClr="000000"/>
                </a:solidFill>
                <a:prstDash val="solid"/>
                <a:miter lim="800000"/>
              </a:ln>
              <a:effectLst/>
            </p:spPr>
          </p:cxnSp>
          <p:cxnSp>
            <p:nvCxnSpPr>
              <p:cNvPr id="186" name="Straight Connector 185">
                <a:extLst>
                  <a:ext uri="{FF2B5EF4-FFF2-40B4-BE49-F238E27FC236}">
                    <a16:creationId xmlns:a16="http://schemas.microsoft.com/office/drawing/2014/main" id="{65101896-A0C3-9C4C-A7FB-AC6146FEC2C7}"/>
                  </a:ext>
                </a:extLst>
              </p:cNvPr>
              <p:cNvCxnSpPr>
                <a:cxnSpLocks/>
                <a:stCxn id="175" idx="0"/>
                <a:endCxn id="178" idx="4"/>
              </p:cNvCxnSpPr>
              <p:nvPr/>
            </p:nvCxnSpPr>
            <p:spPr>
              <a:xfrm flipV="1">
                <a:off x="9762744" y="6504950"/>
                <a:ext cx="1216152" cy="371856"/>
              </a:xfrm>
              <a:prstGeom prst="line">
                <a:avLst/>
              </a:prstGeom>
              <a:noFill/>
              <a:ln w="19050" cap="flat" cmpd="sng" algn="ctr">
                <a:solidFill>
                  <a:sysClr val="windowText" lastClr="000000"/>
                </a:solidFill>
                <a:prstDash val="solid"/>
                <a:miter lim="800000"/>
              </a:ln>
              <a:effectLst/>
            </p:spPr>
          </p:cxnSp>
          <p:cxnSp>
            <p:nvCxnSpPr>
              <p:cNvPr id="187" name="Straight Connector 186">
                <a:extLst>
                  <a:ext uri="{FF2B5EF4-FFF2-40B4-BE49-F238E27FC236}">
                    <a16:creationId xmlns:a16="http://schemas.microsoft.com/office/drawing/2014/main" id="{AA06BB97-82D9-9E4B-9A39-33D04376AE0A}"/>
                  </a:ext>
                </a:extLst>
              </p:cNvPr>
              <p:cNvCxnSpPr>
                <a:cxnSpLocks/>
                <a:stCxn id="174" idx="0"/>
                <a:endCxn id="179" idx="4"/>
              </p:cNvCxnSpPr>
              <p:nvPr/>
            </p:nvCxnSpPr>
            <p:spPr>
              <a:xfrm>
                <a:off x="9762744" y="6056894"/>
                <a:ext cx="1216152" cy="1267968"/>
              </a:xfrm>
              <a:prstGeom prst="line">
                <a:avLst/>
              </a:prstGeom>
              <a:noFill/>
              <a:ln w="19050" cap="flat" cmpd="sng" algn="ctr">
                <a:solidFill>
                  <a:sysClr val="windowText" lastClr="000000"/>
                </a:solidFill>
                <a:prstDash val="solid"/>
                <a:miter lim="800000"/>
              </a:ln>
              <a:effectLst/>
            </p:spPr>
          </p:cxnSp>
          <p:cxnSp>
            <p:nvCxnSpPr>
              <p:cNvPr id="188" name="Straight Connector 187">
                <a:extLst>
                  <a:ext uri="{FF2B5EF4-FFF2-40B4-BE49-F238E27FC236}">
                    <a16:creationId xmlns:a16="http://schemas.microsoft.com/office/drawing/2014/main" id="{F87B7F68-1074-7B47-89ED-753D6693F34A}"/>
                  </a:ext>
                </a:extLst>
              </p:cNvPr>
              <p:cNvCxnSpPr>
                <a:cxnSpLocks/>
                <a:stCxn id="179" idx="4"/>
                <a:endCxn id="175" idx="0"/>
              </p:cNvCxnSpPr>
              <p:nvPr/>
            </p:nvCxnSpPr>
            <p:spPr>
              <a:xfrm flipH="1" flipV="1">
                <a:off x="9762744" y="6876806"/>
                <a:ext cx="1216152" cy="448056"/>
              </a:xfrm>
              <a:prstGeom prst="line">
                <a:avLst/>
              </a:prstGeom>
              <a:noFill/>
              <a:ln w="19050" cap="flat" cmpd="sng" algn="ctr">
                <a:solidFill>
                  <a:sysClr val="windowText" lastClr="000000"/>
                </a:solidFill>
                <a:prstDash val="solid"/>
                <a:miter lim="800000"/>
              </a:ln>
              <a:effectLst/>
            </p:spPr>
          </p:cxnSp>
          <p:cxnSp>
            <p:nvCxnSpPr>
              <p:cNvPr id="189" name="Straight Connector 188">
                <a:extLst>
                  <a:ext uri="{FF2B5EF4-FFF2-40B4-BE49-F238E27FC236}">
                    <a16:creationId xmlns:a16="http://schemas.microsoft.com/office/drawing/2014/main" id="{44BB922A-5216-6F42-8964-64B690C4C0C0}"/>
                  </a:ext>
                </a:extLst>
              </p:cNvPr>
              <p:cNvCxnSpPr>
                <a:cxnSpLocks/>
                <a:stCxn id="177" idx="4"/>
                <a:endCxn id="176" idx="0"/>
              </p:cNvCxnSpPr>
              <p:nvPr/>
            </p:nvCxnSpPr>
            <p:spPr>
              <a:xfrm flipH="1">
                <a:off x="9762744" y="5685038"/>
                <a:ext cx="1216152" cy="2011680"/>
              </a:xfrm>
              <a:prstGeom prst="line">
                <a:avLst/>
              </a:prstGeom>
              <a:noFill/>
              <a:ln w="19050" cap="flat" cmpd="sng" algn="ctr">
                <a:solidFill>
                  <a:sysClr val="windowText" lastClr="000000"/>
                </a:solidFill>
                <a:prstDash val="solid"/>
                <a:miter lim="800000"/>
              </a:ln>
              <a:effectLst/>
            </p:spPr>
          </p:cxnSp>
          <p:cxnSp>
            <p:nvCxnSpPr>
              <p:cNvPr id="190" name="Straight Connector 189">
                <a:extLst>
                  <a:ext uri="{FF2B5EF4-FFF2-40B4-BE49-F238E27FC236}">
                    <a16:creationId xmlns:a16="http://schemas.microsoft.com/office/drawing/2014/main" id="{3EBDF903-CFD6-C146-A3D6-5C707384A7B3}"/>
                  </a:ext>
                </a:extLst>
              </p:cNvPr>
              <p:cNvCxnSpPr>
                <a:cxnSpLocks/>
                <a:stCxn id="178" idx="4"/>
                <a:endCxn id="176" idx="0"/>
              </p:cNvCxnSpPr>
              <p:nvPr/>
            </p:nvCxnSpPr>
            <p:spPr>
              <a:xfrm flipH="1">
                <a:off x="9762744" y="6504950"/>
                <a:ext cx="1216152" cy="1191768"/>
              </a:xfrm>
              <a:prstGeom prst="line">
                <a:avLst/>
              </a:prstGeom>
              <a:noFill/>
              <a:ln w="19050" cap="flat" cmpd="sng" algn="ctr">
                <a:solidFill>
                  <a:sysClr val="windowText" lastClr="000000"/>
                </a:solidFill>
                <a:prstDash val="solid"/>
                <a:miter lim="800000"/>
              </a:ln>
              <a:effectLst/>
            </p:spPr>
          </p:cxnSp>
          <p:cxnSp>
            <p:nvCxnSpPr>
              <p:cNvPr id="191" name="Straight Connector 190">
                <a:extLst>
                  <a:ext uri="{FF2B5EF4-FFF2-40B4-BE49-F238E27FC236}">
                    <a16:creationId xmlns:a16="http://schemas.microsoft.com/office/drawing/2014/main" id="{55FD99BF-377D-994D-A0F3-1DE1D9F102FE}"/>
                  </a:ext>
                </a:extLst>
              </p:cNvPr>
              <p:cNvCxnSpPr>
                <a:cxnSpLocks/>
                <a:stCxn id="179" idx="4"/>
                <a:endCxn id="176" idx="0"/>
              </p:cNvCxnSpPr>
              <p:nvPr/>
            </p:nvCxnSpPr>
            <p:spPr>
              <a:xfrm flipH="1">
                <a:off x="9762744" y="7324862"/>
                <a:ext cx="1216152" cy="371856"/>
              </a:xfrm>
              <a:prstGeom prst="line">
                <a:avLst/>
              </a:prstGeom>
              <a:noFill/>
              <a:ln w="19050" cap="flat" cmpd="sng" algn="ctr">
                <a:solidFill>
                  <a:sysClr val="windowText" lastClr="000000"/>
                </a:solidFill>
                <a:prstDash val="solid"/>
                <a:miter lim="800000"/>
              </a:ln>
              <a:effectLst/>
            </p:spPr>
          </p:cxnSp>
          <p:sp>
            <p:nvSpPr>
              <p:cNvPr id="192" name="Oval 191">
                <a:extLst>
                  <a:ext uri="{FF2B5EF4-FFF2-40B4-BE49-F238E27FC236}">
                    <a16:creationId xmlns:a16="http://schemas.microsoft.com/office/drawing/2014/main" id="{8584C409-7582-584B-9287-393F7C98F721}"/>
                  </a:ext>
                </a:extLst>
              </p:cNvPr>
              <p:cNvSpPr/>
              <p:nvPr/>
            </p:nvSpPr>
            <p:spPr>
              <a:xfrm rot="5400000">
                <a:off x="7376160" y="5391478"/>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93" name="Oval 192">
                <a:extLst>
                  <a:ext uri="{FF2B5EF4-FFF2-40B4-BE49-F238E27FC236}">
                    <a16:creationId xmlns:a16="http://schemas.microsoft.com/office/drawing/2014/main" id="{645159F7-393F-5A4A-A13A-CFEC28E49281}"/>
                  </a:ext>
                </a:extLst>
              </p:cNvPr>
              <p:cNvSpPr/>
              <p:nvPr/>
            </p:nvSpPr>
            <p:spPr>
              <a:xfrm rot="5400000">
                <a:off x="7376160" y="6211390"/>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94" name="Oval 193">
                <a:extLst>
                  <a:ext uri="{FF2B5EF4-FFF2-40B4-BE49-F238E27FC236}">
                    <a16:creationId xmlns:a16="http://schemas.microsoft.com/office/drawing/2014/main" id="{9D911E77-774B-D845-8E5D-53B728199802}"/>
                  </a:ext>
                </a:extLst>
              </p:cNvPr>
              <p:cNvSpPr/>
              <p:nvPr/>
            </p:nvSpPr>
            <p:spPr>
              <a:xfrm rot="5400000">
                <a:off x="7376160" y="7031302"/>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195" name="Straight Connector 194">
                <a:extLst>
                  <a:ext uri="{FF2B5EF4-FFF2-40B4-BE49-F238E27FC236}">
                    <a16:creationId xmlns:a16="http://schemas.microsoft.com/office/drawing/2014/main" id="{62B1E7FE-7913-B642-9074-1A40E220325F}"/>
                  </a:ext>
                </a:extLst>
              </p:cNvPr>
              <p:cNvCxnSpPr>
                <a:cxnSpLocks/>
                <a:stCxn id="192" idx="0"/>
                <a:endCxn id="173" idx="4"/>
              </p:cNvCxnSpPr>
              <p:nvPr/>
            </p:nvCxnSpPr>
            <p:spPr>
              <a:xfrm flipV="1">
                <a:off x="7961376" y="5236982"/>
                <a:ext cx="1216152" cy="447104"/>
              </a:xfrm>
              <a:prstGeom prst="line">
                <a:avLst/>
              </a:prstGeom>
              <a:noFill/>
              <a:ln w="19050" cap="flat" cmpd="sng" algn="ctr">
                <a:solidFill>
                  <a:sysClr val="windowText" lastClr="000000"/>
                </a:solidFill>
                <a:prstDash val="solid"/>
                <a:miter lim="800000"/>
              </a:ln>
              <a:effectLst/>
            </p:spPr>
          </p:cxnSp>
          <p:cxnSp>
            <p:nvCxnSpPr>
              <p:cNvPr id="196" name="Straight Connector 195">
                <a:extLst>
                  <a:ext uri="{FF2B5EF4-FFF2-40B4-BE49-F238E27FC236}">
                    <a16:creationId xmlns:a16="http://schemas.microsoft.com/office/drawing/2014/main" id="{F3555F15-5993-C94F-A64A-5758E48A9A74}"/>
                  </a:ext>
                </a:extLst>
              </p:cNvPr>
              <p:cNvCxnSpPr>
                <a:cxnSpLocks/>
                <a:stCxn id="192" idx="0"/>
                <a:endCxn id="174" idx="4"/>
              </p:cNvCxnSpPr>
              <p:nvPr/>
            </p:nvCxnSpPr>
            <p:spPr>
              <a:xfrm>
                <a:off x="7961376" y="5684086"/>
                <a:ext cx="1216152" cy="372808"/>
              </a:xfrm>
              <a:prstGeom prst="line">
                <a:avLst/>
              </a:prstGeom>
              <a:noFill/>
              <a:ln w="19050" cap="flat" cmpd="sng" algn="ctr">
                <a:solidFill>
                  <a:sysClr val="windowText" lastClr="000000"/>
                </a:solidFill>
                <a:prstDash val="solid"/>
                <a:miter lim="800000"/>
              </a:ln>
              <a:effectLst/>
            </p:spPr>
          </p:cxnSp>
          <p:cxnSp>
            <p:nvCxnSpPr>
              <p:cNvPr id="197" name="Straight Connector 196">
                <a:extLst>
                  <a:ext uri="{FF2B5EF4-FFF2-40B4-BE49-F238E27FC236}">
                    <a16:creationId xmlns:a16="http://schemas.microsoft.com/office/drawing/2014/main" id="{EF7646A5-D2E9-4449-9269-2F17FC598FC3}"/>
                  </a:ext>
                </a:extLst>
              </p:cNvPr>
              <p:cNvCxnSpPr>
                <a:cxnSpLocks/>
                <a:stCxn id="192" idx="0"/>
                <a:endCxn id="175" idx="4"/>
              </p:cNvCxnSpPr>
              <p:nvPr/>
            </p:nvCxnSpPr>
            <p:spPr>
              <a:xfrm>
                <a:off x="7961376" y="5684086"/>
                <a:ext cx="1216152" cy="1192720"/>
              </a:xfrm>
              <a:prstGeom prst="line">
                <a:avLst/>
              </a:prstGeom>
              <a:noFill/>
              <a:ln w="19050" cap="flat" cmpd="sng" algn="ctr">
                <a:solidFill>
                  <a:sysClr val="windowText" lastClr="000000"/>
                </a:solidFill>
                <a:prstDash val="solid"/>
                <a:miter lim="800000"/>
              </a:ln>
              <a:effectLst/>
            </p:spPr>
          </p:cxnSp>
          <p:cxnSp>
            <p:nvCxnSpPr>
              <p:cNvPr id="198" name="Straight Connector 197">
                <a:extLst>
                  <a:ext uri="{FF2B5EF4-FFF2-40B4-BE49-F238E27FC236}">
                    <a16:creationId xmlns:a16="http://schemas.microsoft.com/office/drawing/2014/main" id="{899D71A2-8C13-AC4C-A044-607DDF4C9607}"/>
                  </a:ext>
                </a:extLst>
              </p:cNvPr>
              <p:cNvCxnSpPr>
                <a:cxnSpLocks/>
                <a:stCxn id="193" idx="0"/>
                <a:endCxn id="173" idx="4"/>
              </p:cNvCxnSpPr>
              <p:nvPr/>
            </p:nvCxnSpPr>
            <p:spPr>
              <a:xfrm flipV="1">
                <a:off x="7961376" y="5236982"/>
                <a:ext cx="1216152" cy="1267016"/>
              </a:xfrm>
              <a:prstGeom prst="line">
                <a:avLst/>
              </a:prstGeom>
              <a:noFill/>
              <a:ln w="19050" cap="flat" cmpd="sng" algn="ctr">
                <a:solidFill>
                  <a:sysClr val="windowText" lastClr="000000"/>
                </a:solidFill>
                <a:prstDash val="solid"/>
                <a:miter lim="800000"/>
              </a:ln>
              <a:effectLst/>
            </p:spPr>
          </p:cxnSp>
          <p:cxnSp>
            <p:nvCxnSpPr>
              <p:cNvPr id="199" name="Straight Connector 198">
                <a:extLst>
                  <a:ext uri="{FF2B5EF4-FFF2-40B4-BE49-F238E27FC236}">
                    <a16:creationId xmlns:a16="http://schemas.microsoft.com/office/drawing/2014/main" id="{E185BA36-09F4-E846-A7FB-2961C6146154}"/>
                  </a:ext>
                </a:extLst>
              </p:cNvPr>
              <p:cNvCxnSpPr>
                <a:cxnSpLocks/>
                <a:stCxn id="193" idx="0"/>
                <a:endCxn id="174" idx="4"/>
              </p:cNvCxnSpPr>
              <p:nvPr/>
            </p:nvCxnSpPr>
            <p:spPr>
              <a:xfrm flipV="1">
                <a:off x="7961376" y="6056894"/>
                <a:ext cx="1216152" cy="447104"/>
              </a:xfrm>
              <a:prstGeom prst="line">
                <a:avLst/>
              </a:prstGeom>
              <a:noFill/>
              <a:ln w="19050" cap="flat" cmpd="sng" algn="ctr">
                <a:solidFill>
                  <a:sysClr val="windowText" lastClr="000000"/>
                </a:solidFill>
                <a:prstDash val="solid"/>
                <a:miter lim="800000"/>
              </a:ln>
              <a:effectLst/>
            </p:spPr>
          </p:cxnSp>
          <p:cxnSp>
            <p:nvCxnSpPr>
              <p:cNvPr id="200" name="Straight Connector 199">
                <a:extLst>
                  <a:ext uri="{FF2B5EF4-FFF2-40B4-BE49-F238E27FC236}">
                    <a16:creationId xmlns:a16="http://schemas.microsoft.com/office/drawing/2014/main" id="{659D75E6-2341-9349-88B7-B23CC66486BC}"/>
                  </a:ext>
                </a:extLst>
              </p:cNvPr>
              <p:cNvCxnSpPr>
                <a:cxnSpLocks/>
                <a:stCxn id="193" idx="0"/>
                <a:endCxn id="175" idx="4"/>
              </p:cNvCxnSpPr>
              <p:nvPr/>
            </p:nvCxnSpPr>
            <p:spPr>
              <a:xfrm>
                <a:off x="7961376" y="6503998"/>
                <a:ext cx="1216152" cy="372808"/>
              </a:xfrm>
              <a:prstGeom prst="line">
                <a:avLst/>
              </a:prstGeom>
              <a:noFill/>
              <a:ln w="19050" cap="flat" cmpd="sng" algn="ctr">
                <a:solidFill>
                  <a:sysClr val="windowText" lastClr="000000"/>
                </a:solidFill>
                <a:prstDash val="solid"/>
                <a:miter lim="800000"/>
              </a:ln>
              <a:effectLst/>
            </p:spPr>
          </p:cxnSp>
          <p:cxnSp>
            <p:nvCxnSpPr>
              <p:cNvPr id="201" name="Straight Connector 200">
                <a:extLst>
                  <a:ext uri="{FF2B5EF4-FFF2-40B4-BE49-F238E27FC236}">
                    <a16:creationId xmlns:a16="http://schemas.microsoft.com/office/drawing/2014/main" id="{254E50A3-D199-7947-B7F4-95EC217545C6}"/>
                  </a:ext>
                </a:extLst>
              </p:cNvPr>
              <p:cNvCxnSpPr>
                <a:cxnSpLocks/>
                <a:stCxn id="193" idx="0"/>
                <a:endCxn id="176" idx="4"/>
              </p:cNvCxnSpPr>
              <p:nvPr/>
            </p:nvCxnSpPr>
            <p:spPr>
              <a:xfrm>
                <a:off x="7961376" y="6503998"/>
                <a:ext cx="1216152" cy="1192720"/>
              </a:xfrm>
              <a:prstGeom prst="line">
                <a:avLst/>
              </a:prstGeom>
              <a:noFill/>
              <a:ln w="19050" cap="flat" cmpd="sng" algn="ctr">
                <a:solidFill>
                  <a:sysClr val="windowText" lastClr="000000"/>
                </a:solidFill>
                <a:prstDash val="solid"/>
                <a:miter lim="800000"/>
              </a:ln>
              <a:effectLst/>
            </p:spPr>
          </p:cxnSp>
          <p:cxnSp>
            <p:nvCxnSpPr>
              <p:cNvPr id="202" name="Straight Connector 201">
                <a:extLst>
                  <a:ext uri="{FF2B5EF4-FFF2-40B4-BE49-F238E27FC236}">
                    <a16:creationId xmlns:a16="http://schemas.microsoft.com/office/drawing/2014/main" id="{0C92303A-327B-1248-81A2-3EA35DCADBC8}"/>
                  </a:ext>
                </a:extLst>
              </p:cNvPr>
              <p:cNvCxnSpPr>
                <a:cxnSpLocks/>
                <a:stCxn id="194" idx="0"/>
                <a:endCxn id="173" idx="4"/>
              </p:cNvCxnSpPr>
              <p:nvPr/>
            </p:nvCxnSpPr>
            <p:spPr>
              <a:xfrm flipV="1">
                <a:off x="7961376" y="5236982"/>
                <a:ext cx="1216152" cy="2086928"/>
              </a:xfrm>
              <a:prstGeom prst="line">
                <a:avLst/>
              </a:prstGeom>
              <a:noFill/>
              <a:ln w="19050" cap="flat" cmpd="sng" algn="ctr">
                <a:solidFill>
                  <a:sysClr val="windowText" lastClr="000000"/>
                </a:solidFill>
                <a:prstDash val="solid"/>
                <a:miter lim="800000"/>
              </a:ln>
              <a:effectLst/>
            </p:spPr>
          </p:cxnSp>
          <p:cxnSp>
            <p:nvCxnSpPr>
              <p:cNvPr id="203" name="Straight Connector 202">
                <a:extLst>
                  <a:ext uri="{FF2B5EF4-FFF2-40B4-BE49-F238E27FC236}">
                    <a16:creationId xmlns:a16="http://schemas.microsoft.com/office/drawing/2014/main" id="{980C6EB6-5B9A-F644-9EF0-48F08FBD29CF}"/>
                  </a:ext>
                </a:extLst>
              </p:cNvPr>
              <p:cNvCxnSpPr>
                <a:cxnSpLocks/>
                <a:stCxn id="194" idx="0"/>
                <a:endCxn id="174" idx="4"/>
              </p:cNvCxnSpPr>
              <p:nvPr/>
            </p:nvCxnSpPr>
            <p:spPr>
              <a:xfrm flipV="1">
                <a:off x="7961376" y="6056894"/>
                <a:ext cx="1216152" cy="1267016"/>
              </a:xfrm>
              <a:prstGeom prst="line">
                <a:avLst/>
              </a:prstGeom>
              <a:noFill/>
              <a:ln w="19050" cap="flat" cmpd="sng" algn="ctr">
                <a:solidFill>
                  <a:sysClr val="windowText" lastClr="000000"/>
                </a:solidFill>
                <a:prstDash val="solid"/>
                <a:miter lim="800000"/>
              </a:ln>
              <a:effectLst/>
            </p:spPr>
          </p:cxnSp>
          <p:cxnSp>
            <p:nvCxnSpPr>
              <p:cNvPr id="204" name="Straight Connector 203">
                <a:extLst>
                  <a:ext uri="{FF2B5EF4-FFF2-40B4-BE49-F238E27FC236}">
                    <a16:creationId xmlns:a16="http://schemas.microsoft.com/office/drawing/2014/main" id="{43A6A5CA-7D96-8049-8614-4156BA5835A4}"/>
                  </a:ext>
                </a:extLst>
              </p:cNvPr>
              <p:cNvCxnSpPr>
                <a:cxnSpLocks/>
                <a:stCxn id="194" idx="0"/>
                <a:endCxn id="175" idx="4"/>
              </p:cNvCxnSpPr>
              <p:nvPr/>
            </p:nvCxnSpPr>
            <p:spPr>
              <a:xfrm flipV="1">
                <a:off x="7961376" y="6876806"/>
                <a:ext cx="1216152" cy="447104"/>
              </a:xfrm>
              <a:prstGeom prst="line">
                <a:avLst/>
              </a:prstGeom>
              <a:noFill/>
              <a:ln w="19050" cap="flat" cmpd="sng" algn="ctr">
                <a:solidFill>
                  <a:sysClr val="windowText" lastClr="000000"/>
                </a:solidFill>
                <a:prstDash val="solid"/>
                <a:miter lim="800000"/>
              </a:ln>
              <a:effectLst/>
            </p:spPr>
          </p:cxnSp>
          <p:cxnSp>
            <p:nvCxnSpPr>
              <p:cNvPr id="205" name="Straight Connector 204">
                <a:extLst>
                  <a:ext uri="{FF2B5EF4-FFF2-40B4-BE49-F238E27FC236}">
                    <a16:creationId xmlns:a16="http://schemas.microsoft.com/office/drawing/2014/main" id="{FD9D7124-DE8E-2445-A938-4E50984557EE}"/>
                  </a:ext>
                </a:extLst>
              </p:cNvPr>
              <p:cNvCxnSpPr>
                <a:cxnSpLocks/>
                <a:stCxn id="194" idx="0"/>
                <a:endCxn id="176" idx="4"/>
              </p:cNvCxnSpPr>
              <p:nvPr/>
            </p:nvCxnSpPr>
            <p:spPr>
              <a:xfrm>
                <a:off x="7961376" y="7323910"/>
                <a:ext cx="1216152" cy="372808"/>
              </a:xfrm>
              <a:prstGeom prst="line">
                <a:avLst/>
              </a:prstGeom>
              <a:noFill/>
              <a:ln w="19050" cap="flat" cmpd="sng" algn="ctr">
                <a:solidFill>
                  <a:sysClr val="windowText" lastClr="000000"/>
                </a:solidFill>
                <a:prstDash val="solid"/>
                <a:miter lim="800000"/>
              </a:ln>
              <a:effectLst/>
            </p:spPr>
          </p:cxnSp>
          <p:cxnSp>
            <p:nvCxnSpPr>
              <p:cNvPr id="206" name="Straight Connector 205">
                <a:extLst>
                  <a:ext uri="{FF2B5EF4-FFF2-40B4-BE49-F238E27FC236}">
                    <a16:creationId xmlns:a16="http://schemas.microsoft.com/office/drawing/2014/main" id="{136C3BC0-85C9-F94D-889B-C6F16BA1FA05}"/>
                  </a:ext>
                </a:extLst>
              </p:cNvPr>
              <p:cNvCxnSpPr>
                <a:cxnSpLocks/>
                <a:stCxn id="192" idx="0"/>
                <a:endCxn id="176" idx="4"/>
              </p:cNvCxnSpPr>
              <p:nvPr/>
            </p:nvCxnSpPr>
            <p:spPr>
              <a:xfrm>
                <a:off x="7961376" y="5684086"/>
                <a:ext cx="1216152" cy="2012632"/>
              </a:xfrm>
              <a:prstGeom prst="line">
                <a:avLst/>
              </a:prstGeom>
              <a:noFill/>
              <a:ln w="19050"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9D387F29-DA2D-BC41-991B-67A5AD2AB3E7}"/>
                    </a:ext>
                  </a:extLst>
                </p:cNvPr>
                <p:cNvSpPr/>
                <p:nvPr/>
              </p:nvSpPr>
              <p:spPr>
                <a:xfrm>
                  <a:off x="10258205" y="4930901"/>
                  <a:ext cx="1220355" cy="991819"/>
                </a:xfrm>
                <a:prstGeom prst="rect">
                  <a:avLst/>
                </a:prstGeom>
                <a:ln w="19050">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400" i="1" kern="0">
                            <a:solidFill>
                              <a:prstClr val="black"/>
                            </a:solidFill>
                            <a:latin typeface="Cambria Math" panose="02040503050406030204" pitchFamily="18" charset="0"/>
                          </a:rPr>
                          <m:t>𝑥</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71" name="Rectangle 170">
                  <a:extLst>
                    <a:ext uri="{FF2B5EF4-FFF2-40B4-BE49-F238E27FC236}">
                      <a16:creationId xmlns:a16="http://schemas.microsoft.com/office/drawing/2014/main" id="{9D387F29-DA2D-BC41-991B-67A5AD2AB3E7}"/>
                    </a:ext>
                  </a:extLst>
                </p:cNvPr>
                <p:cNvSpPr>
                  <a:spLocks noRot="1" noChangeAspect="1" noMove="1" noResize="1" noEditPoints="1" noAdjustHandles="1" noChangeArrowheads="1" noChangeShapeType="1" noTextEdit="1"/>
                </p:cNvSpPr>
                <p:nvPr/>
              </p:nvSpPr>
              <p:spPr>
                <a:xfrm>
                  <a:off x="10258205" y="4930901"/>
                  <a:ext cx="1220355" cy="991819"/>
                </a:xfrm>
                <a:prstGeom prst="rect">
                  <a:avLst/>
                </a:prstGeom>
                <a:blipFill>
                  <a:blip r:embed="rId8"/>
                  <a:stretch>
                    <a:fillRect/>
                  </a:stretch>
                </a:blipFill>
                <a:ln w="19050">
                  <a:noFill/>
                </a:ln>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72" name="Rectangle 171">
                  <a:extLst>
                    <a:ext uri="{FF2B5EF4-FFF2-40B4-BE49-F238E27FC236}">
                      <a16:creationId xmlns:a16="http://schemas.microsoft.com/office/drawing/2014/main" id="{B9F1C5A5-52AF-F94C-8C82-9DBF98581742}"/>
                    </a:ext>
                  </a:extLst>
                </p:cNvPr>
                <p:cNvSpPr/>
                <p:nvPr/>
              </p:nvSpPr>
              <p:spPr>
                <a:xfrm>
                  <a:off x="13033353" y="3477126"/>
                  <a:ext cx="1099488" cy="892636"/>
                </a:xfrm>
                <a:prstGeom prst="rect">
                  <a:avLst/>
                </a:prstGeom>
                <a:ln w="19050">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72" name="Rectangle 171">
                  <a:extLst>
                    <a:ext uri="{FF2B5EF4-FFF2-40B4-BE49-F238E27FC236}">
                      <a16:creationId xmlns:a16="http://schemas.microsoft.com/office/drawing/2014/main" id="{B9F1C5A5-52AF-F94C-8C82-9DBF98581742}"/>
                    </a:ext>
                  </a:extLst>
                </p:cNvPr>
                <p:cNvSpPr>
                  <a:spLocks noRot="1" noChangeAspect="1" noMove="1" noResize="1" noEditPoints="1" noAdjustHandles="1" noChangeArrowheads="1" noChangeShapeType="1" noTextEdit="1"/>
                </p:cNvSpPr>
                <p:nvPr/>
              </p:nvSpPr>
              <p:spPr>
                <a:xfrm>
                  <a:off x="13033353" y="3477126"/>
                  <a:ext cx="1099488" cy="892636"/>
                </a:xfrm>
                <a:prstGeom prst="rect">
                  <a:avLst/>
                </a:prstGeom>
                <a:blipFill>
                  <a:blip r:embed="rId9"/>
                  <a:stretch>
                    <a:fillRect/>
                  </a:stretch>
                </a:blipFill>
                <a:ln w="19050">
                  <a:noFill/>
                </a:ln>
              </p:spPr>
              <p:txBody>
                <a:bodyPr/>
                <a:lstStyle/>
                <a:p>
                  <a:r>
                    <a:rPr lang="en-CN">
                      <a:noFill/>
                    </a:rPr>
                    <a:t> </a:t>
                  </a:r>
                </a:p>
              </p:txBody>
            </p:sp>
          </mc:Fallback>
        </mc:AlternateContent>
      </p:grpSp>
      <p:sp>
        <p:nvSpPr>
          <p:cNvPr id="247" name="Rounded Rectangle 246">
            <a:extLst>
              <a:ext uri="{FF2B5EF4-FFF2-40B4-BE49-F238E27FC236}">
                <a16:creationId xmlns:a16="http://schemas.microsoft.com/office/drawing/2014/main" id="{FA0FD86E-0199-1742-A7CC-5001B27E1D73}"/>
              </a:ext>
            </a:extLst>
          </p:cNvPr>
          <p:cNvSpPr/>
          <p:nvPr/>
        </p:nvSpPr>
        <p:spPr>
          <a:xfrm>
            <a:off x="3306012" y="2956062"/>
            <a:ext cx="1298177" cy="38384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300" dirty="0"/>
              <a:t>……</a:t>
            </a:r>
            <a:endParaRPr lang="en-DE" sz="3300" dirty="0"/>
          </a:p>
        </p:txBody>
      </p:sp>
      <p:pic>
        <p:nvPicPr>
          <p:cNvPr id="248" name="Picture 247">
            <a:extLst>
              <a:ext uri="{FF2B5EF4-FFF2-40B4-BE49-F238E27FC236}">
                <a16:creationId xmlns:a16="http://schemas.microsoft.com/office/drawing/2014/main" id="{688B5145-6D5E-904A-8515-6D491FAAD1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689" y="4470993"/>
            <a:ext cx="577636" cy="527093"/>
          </a:xfrm>
          <a:prstGeom prst="rect">
            <a:avLst/>
          </a:prstGeom>
        </p:spPr>
      </p:pic>
      <p:cxnSp>
        <p:nvCxnSpPr>
          <p:cNvPr id="250" name="Straight Arrow Connector 249">
            <a:extLst>
              <a:ext uri="{FF2B5EF4-FFF2-40B4-BE49-F238E27FC236}">
                <a16:creationId xmlns:a16="http://schemas.microsoft.com/office/drawing/2014/main" id="{16A9AAAE-B249-374A-BABF-DD9E325F353A}"/>
              </a:ext>
            </a:extLst>
          </p:cNvPr>
          <p:cNvCxnSpPr>
            <a:cxnSpLocks/>
            <a:stCxn id="248" idx="0"/>
            <a:endCxn id="8" idx="2"/>
          </p:cNvCxnSpPr>
          <p:nvPr/>
        </p:nvCxnSpPr>
        <p:spPr>
          <a:xfrm flipV="1">
            <a:off x="1131507" y="3664135"/>
            <a:ext cx="8118" cy="8068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1" name="Straight Arrow Connector 250">
            <a:extLst>
              <a:ext uri="{FF2B5EF4-FFF2-40B4-BE49-F238E27FC236}">
                <a16:creationId xmlns:a16="http://schemas.microsoft.com/office/drawing/2014/main" id="{A25E9BB0-59A5-7B4D-AE58-B2F07BE8E17E}"/>
              </a:ext>
            </a:extLst>
          </p:cNvPr>
          <p:cNvCxnSpPr>
            <a:cxnSpLocks/>
            <a:stCxn id="248" idx="3"/>
            <a:endCxn id="168" idx="2"/>
          </p:cNvCxnSpPr>
          <p:nvPr/>
        </p:nvCxnSpPr>
        <p:spPr>
          <a:xfrm flipV="1">
            <a:off x="1420325" y="3662464"/>
            <a:ext cx="3942515" cy="107207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59" name="Right Brace 258">
            <a:extLst>
              <a:ext uri="{FF2B5EF4-FFF2-40B4-BE49-F238E27FC236}">
                <a16:creationId xmlns:a16="http://schemas.microsoft.com/office/drawing/2014/main" id="{D4EDF2E0-955E-4D4A-BFFE-2FEBF75AE4F6}"/>
              </a:ext>
            </a:extLst>
          </p:cNvPr>
          <p:cNvSpPr/>
          <p:nvPr/>
        </p:nvSpPr>
        <p:spPr>
          <a:xfrm rot="16200000">
            <a:off x="3158295" y="977942"/>
            <a:ext cx="268238" cy="284267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sz="900" dirty="0"/>
          </a:p>
        </p:txBody>
      </p:sp>
      <p:sp>
        <p:nvSpPr>
          <p:cNvPr id="260" name="TextBox 259">
            <a:extLst>
              <a:ext uri="{FF2B5EF4-FFF2-40B4-BE49-F238E27FC236}">
                <a16:creationId xmlns:a16="http://schemas.microsoft.com/office/drawing/2014/main" id="{BDBA6B22-EAA7-9A40-A923-938C49617177}"/>
              </a:ext>
            </a:extLst>
          </p:cNvPr>
          <p:cNvSpPr txBox="1"/>
          <p:nvPr/>
        </p:nvSpPr>
        <p:spPr>
          <a:xfrm>
            <a:off x="2103145" y="1853668"/>
            <a:ext cx="2378536" cy="400110"/>
          </a:xfrm>
          <a:prstGeom prst="rect">
            <a:avLst/>
          </a:prstGeom>
          <a:noFill/>
        </p:spPr>
        <p:txBody>
          <a:bodyPr wrap="none" rtlCol="0">
            <a:spAutoFit/>
          </a:bodyPr>
          <a:lstStyle/>
          <a:p>
            <a:pPr algn="ctr"/>
            <a:r>
              <a:rPr lang="en-CN" sz="2000" dirty="0"/>
              <a:t>Intermediate Models</a:t>
            </a:r>
          </a:p>
        </p:txBody>
      </p:sp>
      <p:sp>
        <p:nvSpPr>
          <p:cNvPr id="208" name="Rectangle 207">
            <a:extLst>
              <a:ext uri="{FF2B5EF4-FFF2-40B4-BE49-F238E27FC236}">
                <a16:creationId xmlns:a16="http://schemas.microsoft.com/office/drawing/2014/main" id="{1D4602A0-7BDC-A54D-A563-EACB623AD99B}"/>
              </a:ext>
            </a:extLst>
          </p:cNvPr>
          <p:cNvSpPr/>
          <p:nvPr/>
        </p:nvSpPr>
        <p:spPr>
          <a:xfrm>
            <a:off x="7029598" y="2095217"/>
            <a:ext cx="701019" cy="2639323"/>
          </a:xfrm>
          <a:prstGeom prst="rect">
            <a:avLst/>
          </a:prstGeom>
          <a:solidFill>
            <a:schemeClr val="bg1">
              <a:lumMod val="95000"/>
              <a:alpha val="41000"/>
            </a:schemeClr>
          </a:solidFill>
          <a:ln w="28575">
            <a:solidFill>
              <a:srgbClr val="C00000">
                <a:alpha val="83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209" name="Rounded Rectangle 208">
            <a:extLst>
              <a:ext uri="{FF2B5EF4-FFF2-40B4-BE49-F238E27FC236}">
                <a16:creationId xmlns:a16="http://schemas.microsoft.com/office/drawing/2014/main" id="{1450D67C-FC03-534E-8684-E8B5850C0983}"/>
              </a:ext>
            </a:extLst>
          </p:cNvPr>
          <p:cNvSpPr/>
          <p:nvPr/>
        </p:nvSpPr>
        <p:spPr>
          <a:xfrm>
            <a:off x="1797560" y="5590616"/>
            <a:ext cx="8596880" cy="927804"/>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Consistent privacy degradation</a:t>
            </a:r>
            <a:r>
              <a:rPr lang="en-US" altLang="zh-CN" sz="2000" dirty="0">
                <a:solidFill>
                  <a:schemeClr val="tx1">
                    <a:lumMod val="95000"/>
                    <a:lumOff val="5000"/>
                  </a:schemeClr>
                </a:solidFill>
                <a:latin typeface="Arial" panose="020B0604020202020204" pitchFamily="34" charset="0"/>
                <a:cs typeface="Arial" panose="020B0604020202020204" pitchFamily="34" charset="0"/>
              </a:rPr>
              <a:t>.</a:t>
            </a:r>
          </a:p>
          <a:p>
            <a:pPr marL="342900" indent="-342900">
              <a:spcAft>
                <a:spcPts val="800"/>
              </a:spcAft>
              <a:buFont typeface="Wingdings" pitchFamily="2" charset="2"/>
              <a:buChar char="v"/>
            </a:pPr>
            <a:r>
              <a:rPr lang="en-US" altLang="zh-CN" sz="2000" dirty="0">
                <a:solidFill>
                  <a:schemeClr val="tx1">
                    <a:lumMod val="95000"/>
                    <a:lumOff val="5000"/>
                  </a:schemeClr>
                </a:solidFill>
                <a:latin typeface="Arial" panose="020B0604020202020204" pitchFamily="34" charset="0"/>
                <a:cs typeface="Arial" panose="020B0604020202020204" pitchFamily="34" charset="0"/>
              </a:rPr>
              <a:t>Attack AUC </a:t>
            </a:r>
            <a:r>
              <a:rPr lang="en-US" altLang="zh-CN" sz="2000" b="1" dirty="0">
                <a:solidFill>
                  <a:srgbClr val="1922DE"/>
                </a:solidFill>
                <a:latin typeface="Arial" panose="020B0604020202020204" pitchFamily="34" charset="0"/>
                <a:cs typeface="Arial" panose="020B0604020202020204" pitchFamily="34" charset="0"/>
              </a:rPr>
              <a:t>drops</a:t>
            </a:r>
            <a:r>
              <a:rPr lang="en-US" altLang="zh-CN" sz="2000" dirty="0">
                <a:solidFill>
                  <a:schemeClr val="tx1">
                    <a:lumMod val="95000"/>
                    <a:lumOff val="5000"/>
                  </a:schemeClr>
                </a:solidFill>
                <a:latin typeface="Arial" panose="020B0604020202020204" pitchFamily="34" charset="0"/>
                <a:cs typeface="Arial" panose="020B0604020202020204" pitchFamily="34" charset="0"/>
              </a:rPr>
              <a:t> when the number of intermediate models increases.</a:t>
            </a:r>
          </a:p>
        </p:txBody>
      </p:sp>
    </p:spTree>
    <p:extLst>
      <p:ext uri="{BB962C8B-B14F-4D97-AF65-F5344CB8AC3E}">
        <p14:creationId xmlns:p14="http://schemas.microsoft.com/office/powerpoint/2010/main" val="2853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dissolve">
                                      <p:cBhvr>
                                        <p:cTn id="7" dur="500"/>
                                        <p:tgtEl>
                                          <p:spTgt spid="12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7"/>
                                        </p:tgtEl>
                                        <p:attrNameLst>
                                          <p:attrName>style.visibility</p:attrName>
                                        </p:attrNameLst>
                                      </p:cBhvr>
                                      <p:to>
                                        <p:strVal val="visible"/>
                                      </p:to>
                                    </p:set>
                                    <p:animEffect transition="in" filter="dissolve">
                                      <p:cBhvr>
                                        <p:cTn id="11" dur="500"/>
                                        <p:tgtEl>
                                          <p:spTgt spid="24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dissolve">
                                      <p:cBhvr>
                                        <p:cTn id="15" dur="500"/>
                                        <p:tgtEl>
                                          <p:spTgt spid="167"/>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259"/>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260"/>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250"/>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25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8"/>
                                        </p:tgtEl>
                                        <p:attrNameLst>
                                          <p:attrName>style.visibility</p:attrName>
                                        </p:attrNameLst>
                                      </p:cBhvr>
                                      <p:to>
                                        <p:strVal val="visible"/>
                                      </p:to>
                                    </p:set>
                                  </p:childTnLst>
                                </p:cTn>
                              </p:par>
                            </p:childTnLst>
                          </p:cTn>
                        </p:par>
                        <p:par>
                          <p:cTn id="36" fill="hold">
                            <p:stCondLst>
                              <p:cond delay="0"/>
                            </p:stCondLst>
                            <p:childTnLst>
                              <p:par>
                                <p:cTn id="37" presetID="16" presetClass="entr" presetSubtype="21" fill="hold" grpId="0" nodeType="afterEffect">
                                  <p:stCondLst>
                                    <p:cond delay="0"/>
                                  </p:stCondLst>
                                  <p:childTnLst>
                                    <p:set>
                                      <p:cBhvr>
                                        <p:cTn id="38" dur="1" fill="hold">
                                          <p:stCondLst>
                                            <p:cond delay="0"/>
                                          </p:stCondLst>
                                        </p:cTn>
                                        <p:tgtEl>
                                          <p:spTgt spid="209"/>
                                        </p:tgtEl>
                                        <p:attrNameLst>
                                          <p:attrName>style.visibility</p:attrName>
                                        </p:attrNameLst>
                                      </p:cBhvr>
                                      <p:to>
                                        <p:strVal val="visible"/>
                                      </p:to>
                                    </p:set>
                                    <p:animEffect transition="in" filter="barn(inVertical)">
                                      <p:cBhvr>
                                        <p:cTn id="39"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259" grpId="0" animBg="1"/>
      <p:bldP spid="260" grpId="0"/>
      <p:bldP spid="208" grpId="0" animBg="1"/>
      <p:bldP spid="20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C8E08A-CCEC-F244-A98A-07DAC1584608}"/>
              </a:ext>
            </a:extLst>
          </p:cNvPr>
          <p:cNvSpPr>
            <a:spLocks noGrp="1"/>
          </p:cNvSpPr>
          <p:nvPr>
            <p:ph type="title"/>
          </p:nvPr>
        </p:nvSpPr>
        <p:spPr/>
        <p:txBody>
          <a:bodyPr>
            <a:normAutofit/>
          </a:bodyPr>
          <a:lstStyle/>
          <a:p>
            <a:pPr algn="ctr"/>
            <a:r>
              <a:rPr lang="en-GB" dirty="0"/>
              <a:t>Group Unlearning</a:t>
            </a:r>
            <a:endParaRPr lang="en-DE" dirty="0"/>
          </a:p>
        </p:txBody>
      </p:sp>
      <p:sp>
        <p:nvSpPr>
          <p:cNvPr id="4" name="Content Placeholder 3">
            <a:extLst>
              <a:ext uri="{FF2B5EF4-FFF2-40B4-BE49-F238E27FC236}">
                <a16:creationId xmlns:a16="http://schemas.microsoft.com/office/drawing/2014/main" id="{93799923-2B98-7F49-976E-6C532FB1B25D}"/>
              </a:ext>
            </a:extLst>
          </p:cNvPr>
          <p:cNvSpPr>
            <a:spLocks noGrp="1"/>
          </p:cNvSpPr>
          <p:nvPr>
            <p:ph idx="1"/>
          </p:nvPr>
        </p:nvSpPr>
        <p:spPr/>
        <p:txBody>
          <a:bodyPr/>
          <a:lstStyle/>
          <a:p>
            <a:r>
              <a:rPr lang="en-GB" b="1" dirty="0"/>
              <a:t>Deletion and retrain happen periodically.</a:t>
            </a:r>
          </a:p>
        </p:txBody>
      </p:sp>
      <p:sp>
        <p:nvSpPr>
          <p:cNvPr id="3" name="Slide Number Placeholder 2">
            <a:extLst>
              <a:ext uri="{FF2B5EF4-FFF2-40B4-BE49-F238E27FC236}">
                <a16:creationId xmlns:a16="http://schemas.microsoft.com/office/drawing/2014/main" id="{FCE967DB-5A1D-7F47-9BFB-8DE9E147D659}"/>
              </a:ext>
            </a:extLst>
          </p:cNvPr>
          <p:cNvSpPr>
            <a:spLocks noGrp="1"/>
          </p:cNvSpPr>
          <p:nvPr>
            <p:ph type="sldNum" sz="quarter" idx="12"/>
          </p:nvPr>
        </p:nvSpPr>
        <p:spPr/>
        <p:txBody>
          <a:bodyPr/>
          <a:lstStyle/>
          <a:p>
            <a:fld id="{F2808A62-48F8-4E48-A5E9-49DFBF34D271}" type="slidenum">
              <a:rPr lang="en-US" smtClean="0"/>
              <a:pPr/>
              <a:t>72</a:t>
            </a:fld>
            <a:endParaRPr lang="en-US" sz="1600" dirty="0">
              <a:solidFill>
                <a:srgbClr val="888888"/>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F3EC3E73-CD59-8649-AB90-9917C67F8B8B}"/>
              </a:ext>
            </a:extLst>
          </p:cNvPr>
          <p:cNvPicPr>
            <a:picLocks noChangeAspect="1"/>
          </p:cNvPicPr>
          <p:nvPr/>
        </p:nvPicPr>
        <p:blipFill rotWithShape="1">
          <a:blip r:embed="rId3"/>
          <a:srcRect b="12152"/>
          <a:stretch/>
        </p:blipFill>
        <p:spPr>
          <a:xfrm>
            <a:off x="6254296" y="1780367"/>
            <a:ext cx="5580000" cy="3600212"/>
          </a:xfrm>
          <a:prstGeom prst="rect">
            <a:avLst/>
          </a:prstGeom>
        </p:spPr>
      </p:pic>
      <p:grpSp>
        <p:nvGrpSpPr>
          <p:cNvPr id="9" name="Group 8">
            <a:extLst>
              <a:ext uri="{FF2B5EF4-FFF2-40B4-BE49-F238E27FC236}">
                <a16:creationId xmlns:a16="http://schemas.microsoft.com/office/drawing/2014/main" id="{ACA54F6A-2479-CB46-8A88-C170373EC87F}"/>
              </a:ext>
            </a:extLst>
          </p:cNvPr>
          <p:cNvGrpSpPr/>
          <p:nvPr/>
        </p:nvGrpSpPr>
        <p:grpSpPr>
          <a:xfrm>
            <a:off x="3240361" y="2886868"/>
            <a:ext cx="1791436" cy="1255715"/>
            <a:chOff x="10092881" y="3533411"/>
            <a:chExt cx="4715144" cy="3361283"/>
          </a:xfrm>
        </p:grpSpPr>
        <p:sp>
          <p:nvSpPr>
            <p:cNvPr id="10" name="Rounded Rectangle 9">
              <a:extLst>
                <a:ext uri="{FF2B5EF4-FFF2-40B4-BE49-F238E27FC236}">
                  <a16:creationId xmlns:a16="http://schemas.microsoft.com/office/drawing/2014/main" id="{12407538-2B86-0B42-9775-96E672A2823B}"/>
                </a:ext>
              </a:extLst>
            </p:cNvPr>
            <p:cNvSpPr/>
            <p:nvPr/>
          </p:nvSpPr>
          <p:spPr>
            <a:xfrm>
              <a:off x="10092881" y="3533411"/>
              <a:ext cx="4715144" cy="336128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DE" sz="1600" dirty="0"/>
                <a:t>Unlearned Model</a:t>
              </a:r>
            </a:p>
          </p:txBody>
        </p:sp>
        <p:sp>
          <p:nvSpPr>
            <p:cNvPr id="11" name="Rectangle: Rounded Corners 46">
              <a:extLst>
                <a:ext uri="{FF2B5EF4-FFF2-40B4-BE49-F238E27FC236}">
                  <a16:creationId xmlns:a16="http://schemas.microsoft.com/office/drawing/2014/main" id="{2380581D-DE24-3942-9375-B26A47FD8904}"/>
                </a:ext>
              </a:extLst>
            </p:cNvPr>
            <p:cNvSpPr/>
            <p:nvPr/>
          </p:nvSpPr>
          <p:spPr>
            <a:xfrm>
              <a:off x="13240979" y="4198722"/>
              <a:ext cx="570247" cy="1719941"/>
            </a:xfrm>
            <a:prstGeom prst="roundRect">
              <a:avLst/>
            </a:prstGeom>
            <a:solidFill>
              <a:srgbClr val="E7E6E6"/>
            </a:solidFill>
            <a:ln w="3810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12" name="Group 11">
              <a:extLst>
                <a:ext uri="{FF2B5EF4-FFF2-40B4-BE49-F238E27FC236}">
                  <a16:creationId xmlns:a16="http://schemas.microsoft.com/office/drawing/2014/main" id="{77F0DC5B-E1E5-C94F-916D-1944F3C5A8F7}"/>
                </a:ext>
              </a:extLst>
            </p:cNvPr>
            <p:cNvGrpSpPr/>
            <p:nvPr/>
          </p:nvGrpSpPr>
          <p:grpSpPr>
            <a:xfrm>
              <a:off x="11200079" y="4102646"/>
              <a:ext cx="2500749" cy="1818230"/>
              <a:chOff x="7376160" y="4944374"/>
              <a:chExt cx="4187952" cy="3044952"/>
            </a:xfrm>
          </p:grpSpPr>
          <p:sp>
            <p:nvSpPr>
              <p:cNvPr id="15" name="Oval 14">
                <a:extLst>
                  <a:ext uri="{FF2B5EF4-FFF2-40B4-BE49-F238E27FC236}">
                    <a16:creationId xmlns:a16="http://schemas.microsoft.com/office/drawing/2014/main" id="{4CE8B023-4F1B-E242-A1E3-0DBFC55DE784}"/>
                  </a:ext>
                </a:extLst>
              </p:cNvPr>
              <p:cNvSpPr/>
              <p:nvPr/>
            </p:nvSpPr>
            <p:spPr>
              <a:xfrm rot="5400000">
                <a:off x="9177528" y="4944374"/>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6" name="Oval 15">
                <a:extLst>
                  <a:ext uri="{FF2B5EF4-FFF2-40B4-BE49-F238E27FC236}">
                    <a16:creationId xmlns:a16="http://schemas.microsoft.com/office/drawing/2014/main" id="{71681D77-9266-5E4D-9D36-B142839C7FEB}"/>
                  </a:ext>
                </a:extLst>
              </p:cNvPr>
              <p:cNvSpPr/>
              <p:nvPr/>
            </p:nvSpPr>
            <p:spPr>
              <a:xfrm rot="5400000">
                <a:off x="9177528" y="5764286"/>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7" name="Oval 16">
                <a:extLst>
                  <a:ext uri="{FF2B5EF4-FFF2-40B4-BE49-F238E27FC236}">
                    <a16:creationId xmlns:a16="http://schemas.microsoft.com/office/drawing/2014/main" id="{2AAA7D19-7535-104D-8DF7-B82E1A4F38A8}"/>
                  </a:ext>
                </a:extLst>
              </p:cNvPr>
              <p:cNvSpPr/>
              <p:nvPr/>
            </p:nvSpPr>
            <p:spPr>
              <a:xfrm rot="5400000">
                <a:off x="9177528" y="6584198"/>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8" name="Oval 17">
                <a:extLst>
                  <a:ext uri="{FF2B5EF4-FFF2-40B4-BE49-F238E27FC236}">
                    <a16:creationId xmlns:a16="http://schemas.microsoft.com/office/drawing/2014/main" id="{8CB11C7C-66E0-E740-A0E1-B13C8B2EC8D1}"/>
                  </a:ext>
                </a:extLst>
              </p:cNvPr>
              <p:cNvSpPr/>
              <p:nvPr/>
            </p:nvSpPr>
            <p:spPr>
              <a:xfrm rot="5400000">
                <a:off x="9177528" y="7404110"/>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9" name="Oval 18">
                <a:extLst>
                  <a:ext uri="{FF2B5EF4-FFF2-40B4-BE49-F238E27FC236}">
                    <a16:creationId xmlns:a16="http://schemas.microsoft.com/office/drawing/2014/main" id="{3678BDDB-05D7-0842-BB71-9BC7531C43CC}"/>
                  </a:ext>
                </a:extLst>
              </p:cNvPr>
              <p:cNvSpPr/>
              <p:nvPr/>
            </p:nvSpPr>
            <p:spPr>
              <a:xfrm rot="5400000">
                <a:off x="10978896" y="5392430"/>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22" name="Oval 21">
                <a:extLst>
                  <a:ext uri="{FF2B5EF4-FFF2-40B4-BE49-F238E27FC236}">
                    <a16:creationId xmlns:a16="http://schemas.microsoft.com/office/drawing/2014/main" id="{18944FC4-AF55-D245-BAC4-CE3D1B24CE4C}"/>
                  </a:ext>
                </a:extLst>
              </p:cNvPr>
              <p:cNvSpPr/>
              <p:nvPr/>
            </p:nvSpPr>
            <p:spPr>
              <a:xfrm rot="5400000">
                <a:off x="10978896" y="6212342"/>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23" name="Oval 22">
                <a:extLst>
                  <a:ext uri="{FF2B5EF4-FFF2-40B4-BE49-F238E27FC236}">
                    <a16:creationId xmlns:a16="http://schemas.microsoft.com/office/drawing/2014/main" id="{63CAE933-9F28-224B-B2CD-FBE8EA94D3DD}"/>
                  </a:ext>
                </a:extLst>
              </p:cNvPr>
              <p:cNvSpPr/>
              <p:nvPr/>
            </p:nvSpPr>
            <p:spPr>
              <a:xfrm rot="5400000">
                <a:off x="10978896" y="7032254"/>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24" name="Straight Connector 23">
                <a:extLst>
                  <a:ext uri="{FF2B5EF4-FFF2-40B4-BE49-F238E27FC236}">
                    <a16:creationId xmlns:a16="http://schemas.microsoft.com/office/drawing/2014/main" id="{A7F4D8E6-974D-EC4D-A55A-F6F14E05C763}"/>
                  </a:ext>
                </a:extLst>
              </p:cNvPr>
              <p:cNvCxnSpPr>
                <a:cxnSpLocks/>
                <a:stCxn id="15" idx="0"/>
                <a:endCxn id="19" idx="4"/>
              </p:cNvCxnSpPr>
              <p:nvPr/>
            </p:nvCxnSpPr>
            <p:spPr>
              <a:xfrm>
                <a:off x="9762744" y="5236982"/>
                <a:ext cx="1216152" cy="448056"/>
              </a:xfrm>
              <a:prstGeom prst="line">
                <a:avLst/>
              </a:prstGeom>
              <a:noFill/>
              <a:ln w="28575"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87266D63-3757-F542-8EC3-2D0FBA00858F}"/>
                  </a:ext>
                </a:extLst>
              </p:cNvPr>
              <p:cNvCxnSpPr>
                <a:cxnSpLocks/>
                <a:stCxn id="16" idx="0"/>
                <a:endCxn id="19" idx="4"/>
              </p:cNvCxnSpPr>
              <p:nvPr/>
            </p:nvCxnSpPr>
            <p:spPr>
              <a:xfrm flipV="1">
                <a:off x="9762744" y="5685038"/>
                <a:ext cx="1216152" cy="371856"/>
              </a:xfrm>
              <a:prstGeom prst="line">
                <a:avLst/>
              </a:prstGeom>
              <a:noFill/>
              <a:ln w="28575" cap="flat" cmpd="sng" algn="ctr">
                <a:solidFill>
                  <a:sysClr val="windowText" lastClr="000000"/>
                </a:solidFill>
                <a:prstDash val="solid"/>
                <a:miter lim="800000"/>
              </a:ln>
              <a:effectLst/>
            </p:spPr>
          </p:cxnSp>
          <p:cxnSp>
            <p:nvCxnSpPr>
              <p:cNvPr id="26" name="Straight Connector 25">
                <a:extLst>
                  <a:ext uri="{FF2B5EF4-FFF2-40B4-BE49-F238E27FC236}">
                    <a16:creationId xmlns:a16="http://schemas.microsoft.com/office/drawing/2014/main" id="{C9DF4FDA-6894-9645-A989-73D3406E3EE7}"/>
                  </a:ext>
                </a:extLst>
              </p:cNvPr>
              <p:cNvCxnSpPr>
                <a:cxnSpLocks/>
                <a:stCxn id="16" idx="0"/>
                <a:endCxn id="22" idx="4"/>
              </p:cNvCxnSpPr>
              <p:nvPr/>
            </p:nvCxnSpPr>
            <p:spPr>
              <a:xfrm>
                <a:off x="9762744" y="6056894"/>
                <a:ext cx="1216152" cy="448056"/>
              </a:xfrm>
              <a:prstGeom prst="line">
                <a:avLst/>
              </a:prstGeom>
              <a:noFill/>
              <a:ln w="28575" cap="flat" cmpd="sng" algn="ctr">
                <a:solidFill>
                  <a:sysClr val="windowText" lastClr="000000"/>
                </a:solidFill>
                <a:prstDash val="solid"/>
                <a:miter lim="800000"/>
              </a:ln>
              <a:effectLst/>
            </p:spPr>
          </p:cxnSp>
          <p:cxnSp>
            <p:nvCxnSpPr>
              <p:cNvPr id="27" name="Straight Connector 26">
                <a:extLst>
                  <a:ext uri="{FF2B5EF4-FFF2-40B4-BE49-F238E27FC236}">
                    <a16:creationId xmlns:a16="http://schemas.microsoft.com/office/drawing/2014/main" id="{ED6DD6D4-FBCF-CB45-AF69-BA5CC7F652AC}"/>
                  </a:ext>
                </a:extLst>
              </p:cNvPr>
              <p:cNvCxnSpPr>
                <a:cxnSpLocks/>
                <a:stCxn id="15" idx="0"/>
                <a:endCxn id="22" idx="4"/>
              </p:cNvCxnSpPr>
              <p:nvPr/>
            </p:nvCxnSpPr>
            <p:spPr>
              <a:xfrm>
                <a:off x="9762744" y="5236982"/>
                <a:ext cx="1216152" cy="1267968"/>
              </a:xfrm>
              <a:prstGeom prst="line">
                <a:avLst/>
              </a:prstGeom>
              <a:noFill/>
              <a:ln w="28575" cap="flat" cmpd="sng" algn="ctr">
                <a:solidFill>
                  <a:sysClr val="windowText" lastClr="000000"/>
                </a:solidFill>
                <a:prstDash val="solid"/>
                <a:miter lim="800000"/>
              </a:ln>
              <a:effectLst/>
            </p:spPr>
          </p:cxnSp>
          <p:cxnSp>
            <p:nvCxnSpPr>
              <p:cNvPr id="28" name="Straight Connector 27">
                <a:extLst>
                  <a:ext uri="{FF2B5EF4-FFF2-40B4-BE49-F238E27FC236}">
                    <a16:creationId xmlns:a16="http://schemas.microsoft.com/office/drawing/2014/main" id="{3C196EB2-FD2D-4346-BE58-41BF21F25647}"/>
                  </a:ext>
                </a:extLst>
              </p:cNvPr>
              <p:cNvCxnSpPr>
                <a:cxnSpLocks/>
                <a:stCxn id="15" idx="0"/>
                <a:endCxn id="23" idx="4"/>
              </p:cNvCxnSpPr>
              <p:nvPr/>
            </p:nvCxnSpPr>
            <p:spPr>
              <a:xfrm>
                <a:off x="9762744" y="5236982"/>
                <a:ext cx="1216152" cy="2087880"/>
              </a:xfrm>
              <a:prstGeom prst="line">
                <a:avLst/>
              </a:prstGeom>
              <a:noFill/>
              <a:ln w="28575"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86DD5791-DEEE-3E4F-8506-F1FE914AEAFA}"/>
                  </a:ext>
                </a:extLst>
              </p:cNvPr>
              <p:cNvCxnSpPr>
                <a:cxnSpLocks/>
                <a:stCxn id="19" idx="4"/>
                <a:endCxn id="17" idx="0"/>
              </p:cNvCxnSpPr>
              <p:nvPr/>
            </p:nvCxnSpPr>
            <p:spPr>
              <a:xfrm flipH="1">
                <a:off x="9762744" y="5685038"/>
                <a:ext cx="1216152" cy="1191768"/>
              </a:xfrm>
              <a:prstGeom prst="line">
                <a:avLst/>
              </a:prstGeom>
              <a:noFill/>
              <a:ln w="28575"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9DFE9AA5-FCA6-EC4C-8038-7BB8776128AF}"/>
                  </a:ext>
                </a:extLst>
              </p:cNvPr>
              <p:cNvCxnSpPr>
                <a:cxnSpLocks/>
                <a:stCxn id="17" idx="0"/>
                <a:endCxn id="22" idx="4"/>
              </p:cNvCxnSpPr>
              <p:nvPr/>
            </p:nvCxnSpPr>
            <p:spPr>
              <a:xfrm flipV="1">
                <a:off x="9762744" y="6504950"/>
                <a:ext cx="1216152" cy="371856"/>
              </a:xfrm>
              <a:prstGeom prst="line">
                <a:avLst/>
              </a:prstGeom>
              <a:noFill/>
              <a:ln w="28575" cap="flat" cmpd="sng" algn="ctr">
                <a:solidFill>
                  <a:sysClr val="windowText" lastClr="000000"/>
                </a:solidFill>
                <a:prstDash val="solid"/>
                <a:miter lim="800000"/>
              </a:ln>
              <a:effectLst/>
            </p:spPr>
          </p:cxnSp>
          <p:cxnSp>
            <p:nvCxnSpPr>
              <p:cNvPr id="31" name="Straight Connector 30">
                <a:extLst>
                  <a:ext uri="{FF2B5EF4-FFF2-40B4-BE49-F238E27FC236}">
                    <a16:creationId xmlns:a16="http://schemas.microsoft.com/office/drawing/2014/main" id="{03A32C5F-AFB0-9C42-B602-0F7128396B96}"/>
                  </a:ext>
                </a:extLst>
              </p:cNvPr>
              <p:cNvCxnSpPr>
                <a:cxnSpLocks/>
                <a:stCxn id="16" idx="0"/>
                <a:endCxn id="23" idx="4"/>
              </p:cNvCxnSpPr>
              <p:nvPr/>
            </p:nvCxnSpPr>
            <p:spPr>
              <a:xfrm>
                <a:off x="9762744" y="6056894"/>
                <a:ext cx="1216152" cy="1267968"/>
              </a:xfrm>
              <a:prstGeom prst="line">
                <a:avLst/>
              </a:prstGeom>
              <a:noFill/>
              <a:ln w="28575" cap="flat" cmpd="sng" algn="ctr">
                <a:solidFill>
                  <a:sysClr val="windowText" lastClr="000000"/>
                </a:solidFill>
                <a:prstDash val="solid"/>
                <a:miter lim="800000"/>
              </a:ln>
              <a:effectLst/>
            </p:spPr>
          </p:cxnSp>
          <p:cxnSp>
            <p:nvCxnSpPr>
              <p:cNvPr id="32" name="Straight Connector 31">
                <a:extLst>
                  <a:ext uri="{FF2B5EF4-FFF2-40B4-BE49-F238E27FC236}">
                    <a16:creationId xmlns:a16="http://schemas.microsoft.com/office/drawing/2014/main" id="{36614181-A7FB-5D41-A445-40BB32F2C747}"/>
                  </a:ext>
                </a:extLst>
              </p:cNvPr>
              <p:cNvCxnSpPr>
                <a:cxnSpLocks/>
                <a:stCxn id="23" idx="4"/>
                <a:endCxn id="17" idx="0"/>
              </p:cNvCxnSpPr>
              <p:nvPr/>
            </p:nvCxnSpPr>
            <p:spPr>
              <a:xfrm flipH="1" flipV="1">
                <a:off x="9762744" y="6876806"/>
                <a:ext cx="1216152" cy="448056"/>
              </a:xfrm>
              <a:prstGeom prst="line">
                <a:avLst/>
              </a:prstGeom>
              <a:noFill/>
              <a:ln w="28575" cap="flat" cmpd="sng" algn="ctr">
                <a:solidFill>
                  <a:sysClr val="windowText" lastClr="000000"/>
                </a:solidFill>
                <a:prstDash val="solid"/>
                <a:miter lim="800000"/>
              </a:ln>
              <a:effectLst/>
            </p:spPr>
          </p:cxnSp>
          <p:cxnSp>
            <p:nvCxnSpPr>
              <p:cNvPr id="33" name="Straight Connector 32">
                <a:extLst>
                  <a:ext uri="{FF2B5EF4-FFF2-40B4-BE49-F238E27FC236}">
                    <a16:creationId xmlns:a16="http://schemas.microsoft.com/office/drawing/2014/main" id="{7544A914-F6F5-5445-9DE4-F1B867084042}"/>
                  </a:ext>
                </a:extLst>
              </p:cNvPr>
              <p:cNvCxnSpPr>
                <a:cxnSpLocks/>
                <a:stCxn id="19" idx="4"/>
                <a:endCxn id="18" idx="0"/>
              </p:cNvCxnSpPr>
              <p:nvPr/>
            </p:nvCxnSpPr>
            <p:spPr>
              <a:xfrm flipH="1">
                <a:off x="9762744" y="5685038"/>
                <a:ext cx="1216152" cy="2011680"/>
              </a:xfrm>
              <a:prstGeom prst="line">
                <a:avLst/>
              </a:prstGeom>
              <a:noFill/>
              <a:ln w="28575" cap="flat" cmpd="sng" algn="ctr">
                <a:solidFill>
                  <a:sysClr val="windowText" lastClr="000000"/>
                </a:solidFill>
                <a:prstDash val="solid"/>
                <a:miter lim="800000"/>
              </a:ln>
              <a:effectLst/>
            </p:spPr>
          </p:cxnSp>
          <p:cxnSp>
            <p:nvCxnSpPr>
              <p:cNvPr id="34" name="Straight Connector 33">
                <a:extLst>
                  <a:ext uri="{FF2B5EF4-FFF2-40B4-BE49-F238E27FC236}">
                    <a16:creationId xmlns:a16="http://schemas.microsoft.com/office/drawing/2014/main" id="{757933F2-A826-5348-9254-629B7B305AA2}"/>
                  </a:ext>
                </a:extLst>
              </p:cNvPr>
              <p:cNvCxnSpPr>
                <a:cxnSpLocks/>
                <a:stCxn id="22" idx="4"/>
                <a:endCxn id="18" idx="0"/>
              </p:cNvCxnSpPr>
              <p:nvPr/>
            </p:nvCxnSpPr>
            <p:spPr>
              <a:xfrm flipH="1">
                <a:off x="9762744" y="6504950"/>
                <a:ext cx="1216152" cy="1191768"/>
              </a:xfrm>
              <a:prstGeom prst="line">
                <a:avLst/>
              </a:prstGeom>
              <a:noFill/>
              <a:ln w="28575" cap="flat" cmpd="sng" algn="ctr">
                <a:solidFill>
                  <a:sysClr val="windowText" lastClr="000000"/>
                </a:solidFill>
                <a:prstDash val="solid"/>
                <a:miter lim="800000"/>
              </a:ln>
              <a:effectLst/>
            </p:spPr>
          </p:cxnSp>
          <p:cxnSp>
            <p:nvCxnSpPr>
              <p:cNvPr id="35" name="Straight Connector 34">
                <a:extLst>
                  <a:ext uri="{FF2B5EF4-FFF2-40B4-BE49-F238E27FC236}">
                    <a16:creationId xmlns:a16="http://schemas.microsoft.com/office/drawing/2014/main" id="{E7A57DE2-FCA7-7442-A600-2FFE096FF777}"/>
                  </a:ext>
                </a:extLst>
              </p:cNvPr>
              <p:cNvCxnSpPr>
                <a:cxnSpLocks/>
                <a:stCxn id="23" idx="4"/>
                <a:endCxn id="18" idx="0"/>
              </p:cNvCxnSpPr>
              <p:nvPr/>
            </p:nvCxnSpPr>
            <p:spPr>
              <a:xfrm flipH="1">
                <a:off x="9762744" y="7324862"/>
                <a:ext cx="1216152" cy="371856"/>
              </a:xfrm>
              <a:prstGeom prst="line">
                <a:avLst/>
              </a:prstGeom>
              <a:noFill/>
              <a:ln w="28575" cap="flat" cmpd="sng" algn="ctr">
                <a:solidFill>
                  <a:sysClr val="windowText" lastClr="000000"/>
                </a:solidFill>
                <a:prstDash val="solid"/>
                <a:miter lim="800000"/>
              </a:ln>
              <a:effectLst/>
            </p:spPr>
          </p:cxnSp>
          <p:sp>
            <p:nvSpPr>
              <p:cNvPr id="36" name="Oval 35">
                <a:extLst>
                  <a:ext uri="{FF2B5EF4-FFF2-40B4-BE49-F238E27FC236}">
                    <a16:creationId xmlns:a16="http://schemas.microsoft.com/office/drawing/2014/main" id="{0B2E011C-6C74-C540-872E-023907D2B4C4}"/>
                  </a:ext>
                </a:extLst>
              </p:cNvPr>
              <p:cNvSpPr/>
              <p:nvPr/>
            </p:nvSpPr>
            <p:spPr>
              <a:xfrm rot="5400000">
                <a:off x="7376160" y="5391478"/>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7" name="Oval 36">
                <a:extLst>
                  <a:ext uri="{FF2B5EF4-FFF2-40B4-BE49-F238E27FC236}">
                    <a16:creationId xmlns:a16="http://schemas.microsoft.com/office/drawing/2014/main" id="{A53A4BAE-62A0-D94C-AD64-753B586FEDBD}"/>
                  </a:ext>
                </a:extLst>
              </p:cNvPr>
              <p:cNvSpPr/>
              <p:nvPr/>
            </p:nvSpPr>
            <p:spPr>
              <a:xfrm rot="5400000">
                <a:off x="7376160" y="6211390"/>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8" name="Oval 37">
                <a:extLst>
                  <a:ext uri="{FF2B5EF4-FFF2-40B4-BE49-F238E27FC236}">
                    <a16:creationId xmlns:a16="http://schemas.microsoft.com/office/drawing/2014/main" id="{72218B12-DB4E-354D-BEA8-B1FF4404011F}"/>
                  </a:ext>
                </a:extLst>
              </p:cNvPr>
              <p:cNvSpPr/>
              <p:nvPr/>
            </p:nvSpPr>
            <p:spPr>
              <a:xfrm rot="5400000">
                <a:off x="7376160" y="7031302"/>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39" name="Straight Connector 38">
                <a:extLst>
                  <a:ext uri="{FF2B5EF4-FFF2-40B4-BE49-F238E27FC236}">
                    <a16:creationId xmlns:a16="http://schemas.microsoft.com/office/drawing/2014/main" id="{9DFDD01A-B3F4-0D43-B6CF-7CE817983581}"/>
                  </a:ext>
                </a:extLst>
              </p:cNvPr>
              <p:cNvCxnSpPr>
                <a:cxnSpLocks/>
                <a:stCxn id="36" idx="0"/>
                <a:endCxn id="15" idx="4"/>
              </p:cNvCxnSpPr>
              <p:nvPr/>
            </p:nvCxnSpPr>
            <p:spPr>
              <a:xfrm flipV="1">
                <a:off x="7961376" y="5236982"/>
                <a:ext cx="1216152" cy="447104"/>
              </a:xfrm>
              <a:prstGeom prst="line">
                <a:avLst/>
              </a:prstGeom>
              <a:noFill/>
              <a:ln w="28575" cap="flat" cmpd="sng" algn="ctr">
                <a:solidFill>
                  <a:sysClr val="windowText" lastClr="000000"/>
                </a:solidFill>
                <a:prstDash val="solid"/>
                <a:miter lim="800000"/>
              </a:ln>
              <a:effectLst/>
            </p:spPr>
          </p:cxnSp>
          <p:cxnSp>
            <p:nvCxnSpPr>
              <p:cNvPr id="40" name="Straight Connector 39">
                <a:extLst>
                  <a:ext uri="{FF2B5EF4-FFF2-40B4-BE49-F238E27FC236}">
                    <a16:creationId xmlns:a16="http://schemas.microsoft.com/office/drawing/2014/main" id="{0B7453DF-5BB0-9548-AD02-85C374F3E399}"/>
                  </a:ext>
                </a:extLst>
              </p:cNvPr>
              <p:cNvCxnSpPr>
                <a:cxnSpLocks/>
                <a:stCxn id="36" idx="0"/>
                <a:endCxn id="16" idx="4"/>
              </p:cNvCxnSpPr>
              <p:nvPr/>
            </p:nvCxnSpPr>
            <p:spPr>
              <a:xfrm>
                <a:off x="7961376" y="5684086"/>
                <a:ext cx="1216152" cy="372808"/>
              </a:xfrm>
              <a:prstGeom prst="line">
                <a:avLst/>
              </a:prstGeom>
              <a:noFill/>
              <a:ln w="28575"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id="{1CD31BC6-242A-8C48-B355-260C348B9596}"/>
                  </a:ext>
                </a:extLst>
              </p:cNvPr>
              <p:cNvCxnSpPr>
                <a:cxnSpLocks/>
                <a:stCxn id="36" idx="0"/>
                <a:endCxn id="17" idx="4"/>
              </p:cNvCxnSpPr>
              <p:nvPr/>
            </p:nvCxnSpPr>
            <p:spPr>
              <a:xfrm>
                <a:off x="7961376" y="5684086"/>
                <a:ext cx="1216152" cy="1192720"/>
              </a:xfrm>
              <a:prstGeom prst="line">
                <a:avLst/>
              </a:prstGeom>
              <a:noFill/>
              <a:ln w="28575" cap="flat"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id="{46C4FAA1-A438-7E40-B917-8EDF82B782F4}"/>
                  </a:ext>
                </a:extLst>
              </p:cNvPr>
              <p:cNvCxnSpPr>
                <a:cxnSpLocks/>
                <a:stCxn id="37" idx="0"/>
                <a:endCxn id="15" idx="4"/>
              </p:cNvCxnSpPr>
              <p:nvPr/>
            </p:nvCxnSpPr>
            <p:spPr>
              <a:xfrm flipV="1">
                <a:off x="7961376" y="5236982"/>
                <a:ext cx="1216152" cy="1267016"/>
              </a:xfrm>
              <a:prstGeom prst="line">
                <a:avLst/>
              </a:prstGeom>
              <a:noFill/>
              <a:ln w="28575" cap="flat" cmpd="sng" algn="ctr">
                <a:solidFill>
                  <a:sysClr val="windowText" lastClr="000000"/>
                </a:solidFill>
                <a:prstDash val="solid"/>
                <a:miter lim="800000"/>
              </a:ln>
              <a:effectLst/>
            </p:spPr>
          </p:cxnSp>
          <p:cxnSp>
            <p:nvCxnSpPr>
              <p:cNvPr id="43" name="Straight Connector 42">
                <a:extLst>
                  <a:ext uri="{FF2B5EF4-FFF2-40B4-BE49-F238E27FC236}">
                    <a16:creationId xmlns:a16="http://schemas.microsoft.com/office/drawing/2014/main" id="{C7F2866A-1061-0D48-8BE3-DF1D6EE71ADA}"/>
                  </a:ext>
                </a:extLst>
              </p:cNvPr>
              <p:cNvCxnSpPr>
                <a:cxnSpLocks/>
                <a:stCxn id="37" idx="0"/>
                <a:endCxn id="16" idx="4"/>
              </p:cNvCxnSpPr>
              <p:nvPr/>
            </p:nvCxnSpPr>
            <p:spPr>
              <a:xfrm flipV="1">
                <a:off x="7961376" y="6056894"/>
                <a:ext cx="1216152" cy="447104"/>
              </a:xfrm>
              <a:prstGeom prst="line">
                <a:avLst/>
              </a:prstGeom>
              <a:noFill/>
              <a:ln w="28575" cap="flat" cmpd="sng" algn="ctr">
                <a:solidFill>
                  <a:sysClr val="windowText" lastClr="000000"/>
                </a:solidFill>
                <a:prstDash val="solid"/>
                <a:miter lim="800000"/>
              </a:ln>
              <a:effectLst/>
            </p:spPr>
          </p:cxnSp>
          <p:cxnSp>
            <p:nvCxnSpPr>
              <p:cNvPr id="44" name="Straight Connector 43">
                <a:extLst>
                  <a:ext uri="{FF2B5EF4-FFF2-40B4-BE49-F238E27FC236}">
                    <a16:creationId xmlns:a16="http://schemas.microsoft.com/office/drawing/2014/main" id="{A9F7394A-4E4B-2F4C-9270-0A9FDFEA1B95}"/>
                  </a:ext>
                </a:extLst>
              </p:cNvPr>
              <p:cNvCxnSpPr>
                <a:cxnSpLocks/>
                <a:stCxn id="37" idx="0"/>
                <a:endCxn id="17" idx="4"/>
              </p:cNvCxnSpPr>
              <p:nvPr/>
            </p:nvCxnSpPr>
            <p:spPr>
              <a:xfrm>
                <a:off x="7961376" y="6503998"/>
                <a:ext cx="1216152" cy="372808"/>
              </a:xfrm>
              <a:prstGeom prst="line">
                <a:avLst/>
              </a:prstGeom>
              <a:noFill/>
              <a:ln w="28575" cap="flat" cmpd="sng" algn="ctr">
                <a:solidFill>
                  <a:sysClr val="windowText" lastClr="000000"/>
                </a:solidFill>
                <a:prstDash val="solid"/>
                <a:miter lim="800000"/>
              </a:ln>
              <a:effectLst/>
            </p:spPr>
          </p:cxnSp>
          <p:cxnSp>
            <p:nvCxnSpPr>
              <p:cNvPr id="45" name="Straight Connector 44">
                <a:extLst>
                  <a:ext uri="{FF2B5EF4-FFF2-40B4-BE49-F238E27FC236}">
                    <a16:creationId xmlns:a16="http://schemas.microsoft.com/office/drawing/2014/main" id="{86683CA4-7665-F14E-8677-8BE8E9A5BB07}"/>
                  </a:ext>
                </a:extLst>
              </p:cNvPr>
              <p:cNvCxnSpPr>
                <a:cxnSpLocks/>
                <a:stCxn id="37" idx="0"/>
                <a:endCxn id="18" idx="4"/>
              </p:cNvCxnSpPr>
              <p:nvPr/>
            </p:nvCxnSpPr>
            <p:spPr>
              <a:xfrm>
                <a:off x="7961376" y="6503998"/>
                <a:ext cx="1216152" cy="1192720"/>
              </a:xfrm>
              <a:prstGeom prst="line">
                <a:avLst/>
              </a:prstGeom>
              <a:noFill/>
              <a:ln w="28575" cap="flat" cmpd="sng" algn="ctr">
                <a:solidFill>
                  <a:sysClr val="windowText" lastClr="000000"/>
                </a:solidFill>
                <a:prstDash val="solid"/>
                <a:miter lim="800000"/>
              </a:ln>
              <a:effectLst/>
            </p:spPr>
          </p:cxnSp>
          <p:cxnSp>
            <p:nvCxnSpPr>
              <p:cNvPr id="46" name="Straight Connector 45">
                <a:extLst>
                  <a:ext uri="{FF2B5EF4-FFF2-40B4-BE49-F238E27FC236}">
                    <a16:creationId xmlns:a16="http://schemas.microsoft.com/office/drawing/2014/main" id="{F4775702-1C03-1C44-BB61-FD26CFD5BB34}"/>
                  </a:ext>
                </a:extLst>
              </p:cNvPr>
              <p:cNvCxnSpPr>
                <a:cxnSpLocks/>
                <a:stCxn id="38" idx="0"/>
                <a:endCxn id="15" idx="4"/>
              </p:cNvCxnSpPr>
              <p:nvPr/>
            </p:nvCxnSpPr>
            <p:spPr>
              <a:xfrm flipV="1">
                <a:off x="7961376" y="5236982"/>
                <a:ext cx="1216152" cy="2086928"/>
              </a:xfrm>
              <a:prstGeom prst="line">
                <a:avLst/>
              </a:prstGeom>
              <a:noFill/>
              <a:ln w="28575" cap="flat" cmpd="sng" algn="ctr">
                <a:solidFill>
                  <a:sysClr val="windowText" lastClr="000000"/>
                </a:solidFill>
                <a:prstDash val="solid"/>
                <a:miter lim="800000"/>
              </a:ln>
              <a:effectLst/>
            </p:spPr>
          </p:cxnSp>
          <p:cxnSp>
            <p:nvCxnSpPr>
              <p:cNvPr id="47" name="Straight Connector 46">
                <a:extLst>
                  <a:ext uri="{FF2B5EF4-FFF2-40B4-BE49-F238E27FC236}">
                    <a16:creationId xmlns:a16="http://schemas.microsoft.com/office/drawing/2014/main" id="{FC41F307-EB6F-D148-9C80-5A58AC86EA69}"/>
                  </a:ext>
                </a:extLst>
              </p:cNvPr>
              <p:cNvCxnSpPr>
                <a:cxnSpLocks/>
                <a:stCxn id="38" idx="0"/>
                <a:endCxn id="16" idx="4"/>
              </p:cNvCxnSpPr>
              <p:nvPr/>
            </p:nvCxnSpPr>
            <p:spPr>
              <a:xfrm flipV="1">
                <a:off x="7961376" y="6056894"/>
                <a:ext cx="1216152" cy="1267016"/>
              </a:xfrm>
              <a:prstGeom prst="line">
                <a:avLst/>
              </a:prstGeom>
              <a:noFill/>
              <a:ln w="28575" cap="flat" cmpd="sng" algn="ctr">
                <a:solidFill>
                  <a:sysClr val="windowText" lastClr="000000"/>
                </a:solidFill>
                <a:prstDash val="solid"/>
                <a:miter lim="800000"/>
              </a:ln>
              <a:effectLst/>
            </p:spPr>
          </p:cxnSp>
          <p:cxnSp>
            <p:nvCxnSpPr>
              <p:cNvPr id="48" name="Straight Connector 47">
                <a:extLst>
                  <a:ext uri="{FF2B5EF4-FFF2-40B4-BE49-F238E27FC236}">
                    <a16:creationId xmlns:a16="http://schemas.microsoft.com/office/drawing/2014/main" id="{67971510-DA54-9549-9B36-699E0116FE0D}"/>
                  </a:ext>
                </a:extLst>
              </p:cNvPr>
              <p:cNvCxnSpPr>
                <a:cxnSpLocks/>
                <a:stCxn id="38" idx="0"/>
                <a:endCxn id="17" idx="4"/>
              </p:cNvCxnSpPr>
              <p:nvPr/>
            </p:nvCxnSpPr>
            <p:spPr>
              <a:xfrm flipV="1">
                <a:off x="7961376" y="6876806"/>
                <a:ext cx="1216152" cy="447104"/>
              </a:xfrm>
              <a:prstGeom prst="line">
                <a:avLst/>
              </a:prstGeom>
              <a:noFill/>
              <a:ln w="28575" cap="flat" cmpd="sng" algn="ctr">
                <a:solidFill>
                  <a:sysClr val="windowText" lastClr="000000"/>
                </a:solidFill>
                <a:prstDash val="solid"/>
                <a:miter lim="800000"/>
              </a:ln>
              <a:effectLst/>
            </p:spPr>
          </p:cxnSp>
          <p:cxnSp>
            <p:nvCxnSpPr>
              <p:cNvPr id="49" name="Straight Connector 48">
                <a:extLst>
                  <a:ext uri="{FF2B5EF4-FFF2-40B4-BE49-F238E27FC236}">
                    <a16:creationId xmlns:a16="http://schemas.microsoft.com/office/drawing/2014/main" id="{A463303F-96D5-5240-A1E6-032EAF1CDA05}"/>
                  </a:ext>
                </a:extLst>
              </p:cNvPr>
              <p:cNvCxnSpPr>
                <a:cxnSpLocks/>
                <a:stCxn id="38" idx="0"/>
                <a:endCxn id="18" idx="4"/>
              </p:cNvCxnSpPr>
              <p:nvPr/>
            </p:nvCxnSpPr>
            <p:spPr>
              <a:xfrm>
                <a:off x="7961376" y="7323910"/>
                <a:ext cx="1216152" cy="372808"/>
              </a:xfrm>
              <a:prstGeom prst="line">
                <a:avLst/>
              </a:prstGeom>
              <a:noFill/>
              <a:ln w="28575" cap="flat" cmpd="sng" algn="ctr">
                <a:solidFill>
                  <a:sysClr val="windowText" lastClr="000000"/>
                </a:solidFill>
                <a:prstDash val="solid"/>
                <a:miter lim="800000"/>
              </a:ln>
              <a:effectLst/>
            </p:spPr>
          </p:cxnSp>
          <p:cxnSp>
            <p:nvCxnSpPr>
              <p:cNvPr id="50" name="Straight Connector 49">
                <a:extLst>
                  <a:ext uri="{FF2B5EF4-FFF2-40B4-BE49-F238E27FC236}">
                    <a16:creationId xmlns:a16="http://schemas.microsoft.com/office/drawing/2014/main" id="{5BD58F1C-90B3-1F42-ABC3-126221F59212}"/>
                  </a:ext>
                </a:extLst>
              </p:cNvPr>
              <p:cNvCxnSpPr>
                <a:cxnSpLocks/>
                <a:stCxn id="36" idx="0"/>
                <a:endCxn id="18" idx="4"/>
              </p:cNvCxnSpPr>
              <p:nvPr/>
            </p:nvCxnSpPr>
            <p:spPr>
              <a:xfrm>
                <a:off x="7961376" y="5684086"/>
                <a:ext cx="1216152" cy="2012632"/>
              </a:xfrm>
              <a:prstGeom prst="line">
                <a:avLst/>
              </a:prstGeom>
              <a:noFill/>
              <a:ln w="28575"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18F6A33-5B08-5F4A-8A9A-2320F16693B7}"/>
                    </a:ext>
                  </a:extLst>
                </p:cNvPr>
                <p:cNvSpPr/>
                <p:nvPr/>
              </p:nvSpPr>
              <p:spPr>
                <a:xfrm>
                  <a:off x="10488701" y="5068798"/>
                  <a:ext cx="884339" cy="823854"/>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400" i="1" kern="0">
                            <a:solidFill>
                              <a:prstClr val="black"/>
                            </a:solidFill>
                            <a:latin typeface="Cambria Math" panose="02040503050406030204" pitchFamily="18" charset="0"/>
                          </a:rPr>
                          <m:t>𝑥</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3" name="Rectangle 12">
                  <a:extLst>
                    <a:ext uri="{FF2B5EF4-FFF2-40B4-BE49-F238E27FC236}">
                      <a16:creationId xmlns:a16="http://schemas.microsoft.com/office/drawing/2014/main" id="{C18F6A33-5B08-5F4A-8A9A-2320F16693B7}"/>
                    </a:ext>
                  </a:extLst>
                </p:cNvPr>
                <p:cNvSpPr>
                  <a:spLocks noRot="1" noChangeAspect="1" noMove="1" noResize="1" noEditPoints="1" noAdjustHandles="1" noChangeArrowheads="1" noChangeShapeType="1" noTextEdit="1"/>
                </p:cNvSpPr>
                <p:nvPr/>
              </p:nvSpPr>
              <p:spPr>
                <a:xfrm>
                  <a:off x="10488701" y="5068798"/>
                  <a:ext cx="884339" cy="823854"/>
                </a:xfrm>
                <a:prstGeom prst="rect">
                  <a:avLst/>
                </a:prstGeom>
                <a:blipFill>
                  <a:blip r:embed="rId4"/>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65FAC4A8-79C7-0F45-A525-30C96B3175E1}"/>
                    </a:ext>
                  </a:extLst>
                </p:cNvPr>
                <p:cNvSpPr/>
                <p:nvPr/>
              </p:nvSpPr>
              <p:spPr>
                <a:xfrm>
                  <a:off x="13165530" y="3575196"/>
                  <a:ext cx="796752" cy="741468"/>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4" name="Rectangle 13">
                  <a:extLst>
                    <a:ext uri="{FF2B5EF4-FFF2-40B4-BE49-F238E27FC236}">
                      <a16:creationId xmlns:a16="http://schemas.microsoft.com/office/drawing/2014/main" id="{65FAC4A8-79C7-0F45-A525-30C96B3175E1}"/>
                    </a:ext>
                  </a:extLst>
                </p:cNvPr>
                <p:cNvSpPr>
                  <a:spLocks noRot="1" noChangeAspect="1" noMove="1" noResize="1" noEditPoints="1" noAdjustHandles="1" noChangeArrowheads="1" noChangeShapeType="1" noTextEdit="1"/>
                </p:cNvSpPr>
                <p:nvPr/>
              </p:nvSpPr>
              <p:spPr>
                <a:xfrm>
                  <a:off x="13165530" y="3575196"/>
                  <a:ext cx="796752" cy="741468"/>
                </a:xfrm>
                <a:prstGeom prst="rect">
                  <a:avLst/>
                </a:prstGeom>
                <a:blipFill>
                  <a:blip r:embed="rId5"/>
                  <a:stretch>
                    <a:fillRect/>
                  </a:stretch>
                </a:blipFill>
              </p:spPr>
              <p:txBody>
                <a:bodyPr/>
                <a:lstStyle/>
                <a:p>
                  <a:r>
                    <a:rPr lang="en-CN">
                      <a:noFill/>
                    </a:rPr>
                    <a:t> </a:t>
                  </a:r>
                </a:p>
              </p:txBody>
            </p:sp>
          </mc:Fallback>
        </mc:AlternateContent>
      </p:grpSp>
      <p:sp>
        <p:nvSpPr>
          <p:cNvPr id="51" name="Right Arrow 50">
            <a:extLst>
              <a:ext uri="{FF2B5EF4-FFF2-40B4-BE49-F238E27FC236}">
                <a16:creationId xmlns:a16="http://schemas.microsoft.com/office/drawing/2014/main" id="{4460695B-3204-1542-B75D-9F44570153D2}"/>
              </a:ext>
            </a:extLst>
          </p:cNvPr>
          <p:cNvSpPr/>
          <p:nvPr/>
        </p:nvSpPr>
        <p:spPr>
          <a:xfrm>
            <a:off x="2656000" y="3407294"/>
            <a:ext cx="406400" cy="248178"/>
          </a:xfrm>
          <a:prstGeom prst="rightArrow">
            <a:avLst/>
          </a:prstGeom>
          <a:solidFill>
            <a:srgbClr val="5A9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grpSp>
        <p:nvGrpSpPr>
          <p:cNvPr id="52" name="Group 51">
            <a:extLst>
              <a:ext uri="{FF2B5EF4-FFF2-40B4-BE49-F238E27FC236}">
                <a16:creationId xmlns:a16="http://schemas.microsoft.com/office/drawing/2014/main" id="{FE87A5C5-DAB7-FC43-966D-29E10E1492B4}"/>
              </a:ext>
            </a:extLst>
          </p:cNvPr>
          <p:cNvGrpSpPr/>
          <p:nvPr/>
        </p:nvGrpSpPr>
        <p:grpSpPr>
          <a:xfrm>
            <a:off x="1127755" y="2794740"/>
            <a:ext cx="1276051" cy="435333"/>
            <a:chOff x="1518488" y="7420136"/>
            <a:chExt cx="2552101" cy="870665"/>
          </a:xfrm>
        </p:grpSpPr>
        <p:pic>
          <p:nvPicPr>
            <p:cNvPr id="53" name="图片 40">
              <a:extLst>
                <a:ext uri="{FF2B5EF4-FFF2-40B4-BE49-F238E27FC236}">
                  <a16:creationId xmlns:a16="http://schemas.microsoft.com/office/drawing/2014/main" id="{85BD4A2E-E64F-1645-84BE-CB66A8000D65}"/>
                </a:ext>
              </a:extLst>
            </p:cNvPr>
            <p:cNvPicPr>
              <a:picLocks noChangeAspect="1"/>
            </p:cNvPicPr>
            <p:nvPr/>
          </p:nvPicPr>
          <p:blipFill>
            <a:blip r:embed="rId6"/>
            <a:stretch>
              <a:fillRect/>
            </a:stretch>
          </p:blipFill>
          <p:spPr>
            <a:xfrm flipH="1">
              <a:off x="2214404" y="7420138"/>
              <a:ext cx="464353" cy="870663"/>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54" name="图片 40">
              <a:extLst>
                <a:ext uri="{FF2B5EF4-FFF2-40B4-BE49-F238E27FC236}">
                  <a16:creationId xmlns:a16="http://schemas.microsoft.com/office/drawing/2014/main" id="{FC08EA8D-4D7B-9046-8504-4A6E5F401368}"/>
                </a:ext>
              </a:extLst>
            </p:cNvPr>
            <p:cNvPicPr>
              <a:picLocks noChangeAspect="1"/>
            </p:cNvPicPr>
            <p:nvPr/>
          </p:nvPicPr>
          <p:blipFill>
            <a:blip r:embed="rId6"/>
            <a:stretch>
              <a:fillRect/>
            </a:stretch>
          </p:blipFill>
          <p:spPr>
            <a:xfrm flipH="1">
              <a:off x="1518488" y="7420137"/>
              <a:ext cx="464353" cy="870663"/>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55" name="图片 40">
              <a:extLst>
                <a:ext uri="{FF2B5EF4-FFF2-40B4-BE49-F238E27FC236}">
                  <a16:creationId xmlns:a16="http://schemas.microsoft.com/office/drawing/2014/main" id="{2A315E14-E716-3A48-8BCA-E709A1164A22}"/>
                </a:ext>
              </a:extLst>
            </p:cNvPr>
            <p:cNvPicPr>
              <a:picLocks noChangeAspect="1"/>
            </p:cNvPicPr>
            <p:nvPr/>
          </p:nvPicPr>
          <p:blipFill>
            <a:blip r:embed="rId6"/>
            <a:stretch>
              <a:fillRect/>
            </a:stretch>
          </p:blipFill>
          <p:spPr>
            <a:xfrm flipH="1">
              <a:off x="2910320" y="7420136"/>
              <a:ext cx="464353" cy="870663"/>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56" name="图片 40">
              <a:extLst>
                <a:ext uri="{FF2B5EF4-FFF2-40B4-BE49-F238E27FC236}">
                  <a16:creationId xmlns:a16="http://schemas.microsoft.com/office/drawing/2014/main" id="{513CE293-081A-D24E-BAE0-2C22A99D6520}"/>
                </a:ext>
              </a:extLst>
            </p:cNvPr>
            <p:cNvPicPr>
              <a:picLocks noChangeAspect="1"/>
            </p:cNvPicPr>
            <p:nvPr/>
          </p:nvPicPr>
          <p:blipFill>
            <a:blip r:embed="rId6"/>
            <a:stretch>
              <a:fillRect/>
            </a:stretch>
          </p:blipFill>
          <p:spPr>
            <a:xfrm flipH="1">
              <a:off x="3606236" y="7420136"/>
              <a:ext cx="464353" cy="870663"/>
            </a:xfrm>
            <a:prstGeom prst="rect">
              <a:avLst/>
            </a:prstGeom>
            <a:noFill/>
            <a:ln>
              <a:noFill/>
            </a:ln>
          </p:spPr>
          <p:style>
            <a:lnRef idx="0">
              <a:scrgbClr r="0" g="0" b="0"/>
            </a:lnRef>
            <a:fillRef idx="0">
              <a:scrgbClr r="0" g="0" b="0"/>
            </a:fillRef>
            <a:effectRef idx="0">
              <a:scrgbClr r="0" g="0" b="0"/>
            </a:effectRef>
            <a:fontRef idx="minor">
              <a:schemeClr val="accent3"/>
            </a:fontRef>
          </p:style>
        </p:pic>
      </p:grpSp>
      <p:pic>
        <p:nvPicPr>
          <p:cNvPr id="57" name="图片 40">
            <a:extLst>
              <a:ext uri="{FF2B5EF4-FFF2-40B4-BE49-F238E27FC236}">
                <a16:creationId xmlns:a16="http://schemas.microsoft.com/office/drawing/2014/main" id="{32DE13BA-6DEA-3742-8EC4-77A691A4DAEC}"/>
              </a:ext>
            </a:extLst>
          </p:cNvPr>
          <p:cNvPicPr>
            <a:picLocks noChangeAspect="1"/>
          </p:cNvPicPr>
          <p:nvPr/>
        </p:nvPicPr>
        <p:blipFill>
          <a:blip r:embed="rId6"/>
          <a:stretch>
            <a:fillRect/>
          </a:stretch>
        </p:blipFill>
        <p:spPr>
          <a:xfrm flipH="1">
            <a:off x="1475713" y="3292190"/>
            <a:ext cx="232177" cy="435332"/>
          </a:xfrm>
          <a:prstGeom prst="rect">
            <a:avLst/>
          </a:prstGeom>
        </p:spPr>
      </p:pic>
      <p:pic>
        <p:nvPicPr>
          <p:cNvPr id="58" name="图片 40">
            <a:extLst>
              <a:ext uri="{FF2B5EF4-FFF2-40B4-BE49-F238E27FC236}">
                <a16:creationId xmlns:a16="http://schemas.microsoft.com/office/drawing/2014/main" id="{AAA2540D-6FAE-E848-85A3-057C429BF8C2}"/>
              </a:ext>
            </a:extLst>
          </p:cNvPr>
          <p:cNvPicPr>
            <a:picLocks noChangeAspect="1"/>
          </p:cNvPicPr>
          <p:nvPr/>
        </p:nvPicPr>
        <p:blipFill>
          <a:blip r:embed="rId6"/>
          <a:stretch>
            <a:fillRect/>
          </a:stretch>
        </p:blipFill>
        <p:spPr>
          <a:xfrm flipH="1">
            <a:off x="1127755" y="3292190"/>
            <a:ext cx="232177" cy="435332"/>
          </a:xfrm>
          <a:prstGeom prst="rect">
            <a:avLst/>
          </a:prstGeom>
        </p:spPr>
      </p:pic>
      <p:pic>
        <p:nvPicPr>
          <p:cNvPr id="59" name="图片 40">
            <a:extLst>
              <a:ext uri="{FF2B5EF4-FFF2-40B4-BE49-F238E27FC236}">
                <a16:creationId xmlns:a16="http://schemas.microsoft.com/office/drawing/2014/main" id="{C7946C38-C76D-2744-9E7C-17BDCE3B0D02}"/>
              </a:ext>
            </a:extLst>
          </p:cNvPr>
          <p:cNvPicPr>
            <a:picLocks noChangeAspect="1"/>
          </p:cNvPicPr>
          <p:nvPr/>
        </p:nvPicPr>
        <p:blipFill>
          <a:blip r:embed="rId6"/>
          <a:stretch>
            <a:fillRect/>
          </a:stretch>
        </p:blipFill>
        <p:spPr>
          <a:xfrm flipH="1">
            <a:off x="1823671" y="3292189"/>
            <a:ext cx="232177" cy="435332"/>
          </a:xfrm>
          <a:prstGeom prst="rect">
            <a:avLst/>
          </a:prstGeom>
        </p:spPr>
      </p:pic>
      <p:pic>
        <p:nvPicPr>
          <p:cNvPr id="60" name="图片 40">
            <a:extLst>
              <a:ext uri="{FF2B5EF4-FFF2-40B4-BE49-F238E27FC236}">
                <a16:creationId xmlns:a16="http://schemas.microsoft.com/office/drawing/2014/main" id="{261E8885-75E6-B94C-B8FE-D68367B5F22F}"/>
              </a:ext>
            </a:extLst>
          </p:cNvPr>
          <p:cNvPicPr>
            <a:picLocks noChangeAspect="1"/>
          </p:cNvPicPr>
          <p:nvPr/>
        </p:nvPicPr>
        <p:blipFill>
          <a:blip r:embed="rId6"/>
          <a:stretch>
            <a:fillRect/>
          </a:stretch>
        </p:blipFill>
        <p:spPr>
          <a:xfrm flipH="1">
            <a:off x="2171629" y="3292189"/>
            <a:ext cx="232177" cy="435332"/>
          </a:xfrm>
          <a:prstGeom prst="rect">
            <a:avLst/>
          </a:prstGeom>
        </p:spPr>
      </p:pic>
      <p:pic>
        <p:nvPicPr>
          <p:cNvPr id="61" name="图片 40">
            <a:extLst>
              <a:ext uri="{FF2B5EF4-FFF2-40B4-BE49-F238E27FC236}">
                <a16:creationId xmlns:a16="http://schemas.microsoft.com/office/drawing/2014/main" id="{CE9BADD6-2D8A-9648-A7C1-B8464FE44B03}"/>
              </a:ext>
            </a:extLst>
          </p:cNvPr>
          <p:cNvPicPr>
            <a:picLocks noChangeAspect="1"/>
          </p:cNvPicPr>
          <p:nvPr/>
        </p:nvPicPr>
        <p:blipFill>
          <a:blip r:embed="rId6"/>
          <a:stretch>
            <a:fillRect/>
          </a:stretch>
        </p:blipFill>
        <p:spPr>
          <a:xfrm flipH="1">
            <a:off x="1475713" y="3813286"/>
            <a:ext cx="232177" cy="435332"/>
          </a:xfrm>
          <a:prstGeom prst="rect">
            <a:avLst/>
          </a:prstGeom>
        </p:spPr>
      </p:pic>
      <p:pic>
        <p:nvPicPr>
          <p:cNvPr id="62" name="图片 40">
            <a:extLst>
              <a:ext uri="{FF2B5EF4-FFF2-40B4-BE49-F238E27FC236}">
                <a16:creationId xmlns:a16="http://schemas.microsoft.com/office/drawing/2014/main" id="{F59D9328-913B-364A-88F8-98F883BC665D}"/>
              </a:ext>
            </a:extLst>
          </p:cNvPr>
          <p:cNvPicPr>
            <a:picLocks noChangeAspect="1"/>
          </p:cNvPicPr>
          <p:nvPr/>
        </p:nvPicPr>
        <p:blipFill>
          <a:blip r:embed="rId6"/>
          <a:stretch>
            <a:fillRect/>
          </a:stretch>
        </p:blipFill>
        <p:spPr>
          <a:xfrm flipH="1">
            <a:off x="1127755" y="3813285"/>
            <a:ext cx="232177" cy="435332"/>
          </a:xfrm>
          <a:prstGeom prst="rect">
            <a:avLst/>
          </a:prstGeom>
        </p:spPr>
      </p:pic>
      <p:pic>
        <p:nvPicPr>
          <p:cNvPr id="63" name="图片 40">
            <a:extLst>
              <a:ext uri="{FF2B5EF4-FFF2-40B4-BE49-F238E27FC236}">
                <a16:creationId xmlns:a16="http://schemas.microsoft.com/office/drawing/2014/main" id="{0E0CE2F0-0FF8-394D-B69E-C6CAFD95C502}"/>
              </a:ext>
            </a:extLst>
          </p:cNvPr>
          <p:cNvPicPr>
            <a:picLocks noChangeAspect="1"/>
          </p:cNvPicPr>
          <p:nvPr/>
        </p:nvPicPr>
        <p:blipFill>
          <a:blip r:embed="rId6"/>
          <a:stretch>
            <a:fillRect/>
          </a:stretch>
        </p:blipFill>
        <p:spPr>
          <a:xfrm flipH="1">
            <a:off x="1823671" y="3813285"/>
            <a:ext cx="232177" cy="435332"/>
          </a:xfrm>
          <a:prstGeom prst="rect">
            <a:avLst/>
          </a:prstGeom>
        </p:spPr>
      </p:pic>
      <p:pic>
        <p:nvPicPr>
          <p:cNvPr id="64" name="图片 40">
            <a:extLst>
              <a:ext uri="{FF2B5EF4-FFF2-40B4-BE49-F238E27FC236}">
                <a16:creationId xmlns:a16="http://schemas.microsoft.com/office/drawing/2014/main" id="{52C8E057-EAC2-4A48-A937-80821E7771F4}"/>
              </a:ext>
            </a:extLst>
          </p:cNvPr>
          <p:cNvPicPr>
            <a:picLocks noChangeAspect="1"/>
          </p:cNvPicPr>
          <p:nvPr/>
        </p:nvPicPr>
        <p:blipFill>
          <a:blip r:embed="rId6"/>
          <a:stretch>
            <a:fillRect/>
          </a:stretch>
        </p:blipFill>
        <p:spPr>
          <a:xfrm flipH="1">
            <a:off x="2171629" y="3813285"/>
            <a:ext cx="232177" cy="435332"/>
          </a:xfrm>
          <a:prstGeom prst="rect">
            <a:avLst/>
          </a:prstGeom>
        </p:spPr>
      </p:pic>
      <p:grpSp>
        <p:nvGrpSpPr>
          <p:cNvPr id="65" name="Group 64">
            <a:extLst>
              <a:ext uri="{FF2B5EF4-FFF2-40B4-BE49-F238E27FC236}">
                <a16:creationId xmlns:a16="http://schemas.microsoft.com/office/drawing/2014/main" id="{000EDDD9-58ED-184D-9649-F8D3D3824762}"/>
              </a:ext>
            </a:extLst>
          </p:cNvPr>
          <p:cNvGrpSpPr/>
          <p:nvPr/>
        </p:nvGrpSpPr>
        <p:grpSpPr>
          <a:xfrm>
            <a:off x="3234295" y="2876720"/>
            <a:ext cx="1791436" cy="1265863"/>
            <a:chOff x="10092881" y="3506247"/>
            <a:chExt cx="4715144" cy="3388447"/>
          </a:xfrm>
        </p:grpSpPr>
        <p:sp>
          <p:nvSpPr>
            <p:cNvPr id="66" name="Rounded Rectangle 65">
              <a:extLst>
                <a:ext uri="{FF2B5EF4-FFF2-40B4-BE49-F238E27FC236}">
                  <a16:creationId xmlns:a16="http://schemas.microsoft.com/office/drawing/2014/main" id="{79BBEFDC-97F7-2845-AD19-F076D7270255}"/>
                </a:ext>
              </a:extLst>
            </p:cNvPr>
            <p:cNvSpPr/>
            <p:nvPr/>
          </p:nvSpPr>
          <p:spPr>
            <a:xfrm>
              <a:off x="10092881" y="3533411"/>
              <a:ext cx="4715144" cy="336128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DE" sz="1600" dirty="0">
                  <a:solidFill>
                    <a:schemeClr val="tx1"/>
                  </a:solidFill>
                </a:rPr>
                <a:t>Original Model</a:t>
              </a:r>
            </a:p>
          </p:txBody>
        </p:sp>
        <p:sp>
          <p:nvSpPr>
            <p:cNvPr id="67" name="Rectangle: Rounded Corners 46">
              <a:extLst>
                <a:ext uri="{FF2B5EF4-FFF2-40B4-BE49-F238E27FC236}">
                  <a16:creationId xmlns:a16="http://schemas.microsoft.com/office/drawing/2014/main" id="{471D83E3-3003-B44D-8010-B78BF8B3E031}"/>
                </a:ext>
              </a:extLst>
            </p:cNvPr>
            <p:cNvSpPr/>
            <p:nvPr/>
          </p:nvSpPr>
          <p:spPr>
            <a:xfrm>
              <a:off x="13240979" y="4198722"/>
              <a:ext cx="570247" cy="1719941"/>
            </a:xfrm>
            <a:prstGeom prst="roundRect">
              <a:avLst/>
            </a:prstGeom>
            <a:solidFill>
              <a:srgbClr val="E7E6E6"/>
            </a:solidFill>
            <a:ln w="3810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68" name="Group 67">
              <a:extLst>
                <a:ext uri="{FF2B5EF4-FFF2-40B4-BE49-F238E27FC236}">
                  <a16:creationId xmlns:a16="http://schemas.microsoft.com/office/drawing/2014/main" id="{210D8190-C55B-E548-9468-1C04FF77D78F}"/>
                </a:ext>
              </a:extLst>
            </p:cNvPr>
            <p:cNvGrpSpPr/>
            <p:nvPr/>
          </p:nvGrpSpPr>
          <p:grpSpPr>
            <a:xfrm>
              <a:off x="11200079" y="4102646"/>
              <a:ext cx="2500749" cy="1818230"/>
              <a:chOff x="7376160" y="4944374"/>
              <a:chExt cx="4187952" cy="3044952"/>
            </a:xfrm>
          </p:grpSpPr>
          <p:sp>
            <p:nvSpPr>
              <p:cNvPr id="71" name="Oval 70">
                <a:extLst>
                  <a:ext uri="{FF2B5EF4-FFF2-40B4-BE49-F238E27FC236}">
                    <a16:creationId xmlns:a16="http://schemas.microsoft.com/office/drawing/2014/main" id="{B7A53B2E-246F-0647-8CEF-764F03BC354D}"/>
                  </a:ext>
                </a:extLst>
              </p:cNvPr>
              <p:cNvSpPr/>
              <p:nvPr/>
            </p:nvSpPr>
            <p:spPr>
              <a:xfrm rot="5400000">
                <a:off x="9177528" y="4944374"/>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2" name="Oval 71">
                <a:extLst>
                  <a:ext uri="{FF2B5EF4-FFF2-40B4-BE49-F238E27FC236}">
                    <a16:creationId xmlns:a16="http://schemas.microsoft.com/office/drawing/2014/main" id="{64B6102F-1F23-2346-9B17-9BD54B7FA3B4}"/>
                  </a:ext>
                </a:extLst>
              </p:cNvPr>
              <p:cNvSpPr/>
              <p:nvPr/>
            </p:nvSpPr>
            <p:spPr>
              <a:xfrm rot="5400000">
                <a:off x="9177528" y="5764286"/>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3" name="Oval 72">
                <a:extLst>
                  <a:ext uri="{FF2B5EF4-FFF2-40B4-BE49-F238E27FC236}">
                    <a16:creationId xmlns:a16="http://schemas.microsoft.com/office/drawing/2014/main" id="{FF52CDB4-6E49-864E-8179-D14936D47D65}"/>
                  </a:ext>
                </a:extLst>
              </p:cNvPr>
              <p:cNvSpPr/>
              <p:nvPr/>
            </p:nvSpPr>
            <p:spPr>
              <a:xfrm rot="5400000">
                <a:off x="9177528" y="6584198"/>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4" name="Oval 73">
                <a:extLst>
                  <a:ext uri="{FF2B5EF4-FFF2-40B4-BE49-F238E27FC236}">
                    <a16:creationId xmlns:a16="http://schemas.microsoft.com/office/drawing/2014/main" id="{CC3DEC90-07C6-4A43-B74E-12D4326ED6E5}"/>
                  </a:ext>
                </a:extLst>
              </p:cNvPr>
              <p:cNvSpPr/>
              <p:nvPr/>
            </p:nvSpPr>
            <p:spPr>
              <a:xfrm rot="5400000">
                <a:off x="9177528" y="7404110"/>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5" name="Oval 74">
                <a:extLst>
                  <a:ext uri="{FF2B5EF4-FFF2-40B4-BE49-F238E27FC236}">
                    <a16:creationId xmlns:a16="http://schemas.microsoft.com/office/drawing/2014/main" id="{750C7904-306C-BE42-8D12-3E011395E782}"/>
                  </a:ext>
                </a:extLst>
              </p:cNvPr>
              <p:cNvSpPr/>
              <p:nvPr/>
            </p:nvSpPr>
            <p:spPr>
              <a:xfrm rot="5400000">
                <a:off x="10978896" y="5392430"/>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6" name="Oval 75">
                <a:extLst>
                  <a:ext uri="{FF2B5EF4-FFF2-40B4-BE49-F238E27FC236}">
                    <a16:creationId xmlns:a16="http://schemas.microsoft.com/office/drawing/2014/main" id="{BF456C2D-0ACC-CD42-A09A-E83365BF27D1}"/>
                  </a:ext>
                </a:extLst>
              </p:cNvPr>
              <p:cNvSpPr/>
              <p:nvPr/>
            </p:nvSpPr>
            <p:spPr>
              <a:xfrm rot="5400000">
                <a:off x="10978896" y="6212342"/>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7" name="Oval 76">
                <a:extLst>
                  <a:ext uri="{FF2B5EF4-FFF2-40B4-BE49-F238E27FC236}">
                    <a16:creationId xmlns:a16="http://schemas.microsoft.com/office/drawing/2014/main" id="{D0DAEE0E-0466-4445-8C0B-1F1AE0D36D42}"/>
                  </a:ext>
                </a:extLst>
              </p:cNvPr>
              <p:cNvSpPr/>
              <p:nvPr/>
            </p:nvSpPr>
            <p:spPr>
              <a:xfrm rot="5400000">
                <a:off x="10978896" y="7032254"/>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78" name="Straight Connector 77">
                <a:extLst>
                  <a:ext uri="{FF2B5EF4-FFF2-40B4-BE49-F238E27FC236}">
                    <a16:creationId xmlns:a16="http://schemas.microsoft.com/office/drawing/2014/main" id="{6136ABEB-E9C3-2247-8535-719D494880E9}"/>
                  </a:ext>
                </a:extLst>
              </p:cNvPr>
              <p:cNvCxnSpPr>
                <a:cxnSpLocks/>
                <a:stCxn id="71" idx="0"/>
                <a:endCxn id="75" idx="4"/>
              </p:cNvCxnSpPr>
              <p:nvPr/>
            </p:nvCxnSpPr>
            <p:spPr>
              <a:xfrm>
                <a:off x="9762744" y="5236982"/>
                <a:ext cx="1216152" cy="448056"/>
              </a:xfrm>
              <a:prstGeom prst="line">
                <a:avLst/>
              </a:prstGeom>
              <a:noFill/>
              <a:ln w="28575" cap="flat" cmpd="sng" algn="ctr">
                <a:solidFill>
                  <a:sysClr val="windowText" lastClr="000000"/>
                </a:solidFill>
                <a:prstDash val="solid"/>
                <a:miter lim="800000"/>
              </a:ln>
              <a:effectLst/>
            </p:spPr>
          </p:cxnSp>
          <p:cxnSp>
            <p:nvCxnSpPr>
              <p:cNvPr id="79" name="Straight Connector 78">
                <a:extLst>
                  <a:ext uri="{FF2B5EF4-FFF2-40B4-BE49-F238E27FC236}">
                    <a16:creationId xmlns:a16="http://schemas.microsoft.com/office/drawing/2014/main" id="{0D5F5382-55DA-7744-8958-CE3D58309E54}"/>
                  </a:ext>
                </a:extLst>
              </p:cNvPr>
              <p:cNvCxnSpPr>
                <a:cxnSpLocks/>
                <a:stCxn id="72" idx="0"/>
                <a:endCxn id="75" idx="4"/>
              </p:cNvCxnSpPr>
              <p:nvPr/>
            </p:nvCxnSpPr>
            <p:spPr>
              <a:xfrm flipV="1">
                <a:off x="9762744" y="5685038"/>
                <a:ext cx="1216152" cy="371856"/>
              </a:xfrm>
              <a:prstGeom prst="line">
                <a:avLst/>
              </a:prstGeom>
              <a:noFill/>
              <a:ln w="28575" cap="flat" cmpd="sng" algn="ctr">
                <a:solidFill>
                  <a:sysClr val="windowText" lastClr="000000"/>
                </a:solidFill>
                <a:prstDash val="solid"/>
                <a:miter lim="800000"/>
              </a:ln>
              <a:effectLst/>
            </p:spPr>
          </p:cxnSp>
          <p:cxnSp>
            <p:nvCxnSpPr>
              <p:cNvPr id="80" name="Straight Connector 79">
                <a:extLst>
                  <a:ext uri="{FF2B5EF4-FFF2-40B4-BE49-F238E27FC236}">
                    <a16:creationId xmlns:a16="http://schemas.microsoft.com/office/drawing/2014/main" id="{C1D7B7B2-C1F8-0845-B9FB-D3417AF731BA}"/>
                  </a:ext>
                </a:extLst>
              </p:cNvPr>
              <p:cNvCxnSpPr>
                <a:cxnSpLocks/>
                <a:stCxn id="72" idx="0"/>
                <a:endCxn id="76" idx="4"/>
              </p:cNvCxnSpPr>
              <p:nvPr/>
            </p:nvCxnSpPr>
            <p:spPr>
              <a:xfrm>
                <a:off x="9762744" y="6056894"/>
                <a:ext cx="1216152" cy="448056"/>
              </a:xfrm>
              <a:prstGeom prst="line">
                <a:avLst/>
              </a:prstGeom>
              <a:noFill/>
              <a:ln w="28575"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626DB5A4-BAAC-2F44-8480-C4D8FFD03F7C}"/>
                  </a:ext>
                </a:extLst>
              </p:cNvPr>
              <p:cNvCxnSpPr>
                <a:cxnSpLocks/>
                <a:stCxn id="71" idx="0"/>
                <a:endCxn id="76" idx="4"/>
              </p:cNvCxnSpPr>
              <p:nvPr/>
            </p:nvCxnSpPr>
            <p:spPr>
              <a:xfrm>
                <a:off x="9762744" y="5236982"/>
                <a:ext cx="1216152" cy="1267968"/>
              </a:xfrm>
              <a:prstGeom prst="line">
                <a:avLst/>
              </a:prstGeom>
              <a:noFill/>
              <a:ln w="28575" cap="flat" cmpd="sng" algn="ctr">
                <a:solidFill>
                  <a:sysClr val="windowText" lastClr="000000"/>
                </a:solidFill>
                <a:prstDash val="solid"/>
                <a:miter lim="800000"/>
              </a:ln>
              <a:effectLst/>
            </p:spPr>
          </p:cxnSp>
          <p:cxnSp>
            <p:nvCxnSpPr>
              <p:cNvPr id="82" name="Straight Connector 81">
                <a:extLst>
                  <a:ext uri="{FF2B5EF4-FFF2-40B4-BE49-F238E27FC236}">
                    <a16:creationId xmlns:a16="http://schemas.microsoft.com/office/drawing/2014/main" id="{5767644B-7B7E-854D-95CA-C4CDF088A8F3}"/>
                  </a:ext>
                </a:extLst>
              </p:cNvPr>
              <p:cNvCxnSpPr>
                <a:cxnSpLocks/>
                <a:stCxn id="71" idx="0"/>
                <a:endCxn id="77" idx="4"/>
              </p:cNvCxnSpPr>
              <p:nvPr/>
            </p:nvCxnSpPr>
            <p:spPr>
              <a:xfrm>
                <a:off x="9762744" y="5236982"/>
                <a:ext cx="1216152" cy="2087880"/>
              </a:xfrm>
              <a:prstGeom prst="line">
                <a:avLst/>
              </a:prstGeom>
              <a:noFill/>
              <a:ln w="28575" cap="flat" cmpd="sng" algn="ctr">
                <a:solidFill>
                  <a:sysClr val="windowText" lastClr="000000"/>
                </a:solidFill>
                <a:prstDash val="solid"/>
                <a:miter lim="800000"/>
              </a:ln>
              <a:effectLst/>
            </p:spPr>
          </p:cxnSp>
          <p:cxnSp>
            <p:nvCxnSpPr>
              <p:cNvPr id="83" name="Straight Connector 82">
                <a:extLst>
                  <a:ext uri="{FF2B5EF4-FFF2-40B4-BE49-F238E27FC236}">
                    <a16:creationId xmlns:a16="http://schemas.microsoft.com/office/drawing/2014/main" id="{A9D0E9B9-11BB-394E-B7F5-22790443FE82}"/>
                  </a:ext>
                </a:extLst>
              </p:cNvPr>
              <p:cNvCxnSpPr>
                <a:cxnSpLocks/>
                <a:stCxn id="75" idx="4"/>
                <a:endCxn id="73" idx="0"/>
              </p:cNvCxnSpPr>
              <p:nvPr/>
            </p:nvCxnSpPr>
            <p:spPr>
              <a:xfrm flipH="1">
                <a:off x="9762744" y="5685038"/>
                <a:ext cx="1216152" cy="1191768"/>
              </a:xfrm>
              <a:prstGeom prst="line">
                <a:avLst/>
              </a:prstGeom>
              <a:noFill/>
              <a:ln w="28575" cap="flat" cmpd="sng" algn="ctr">
                <a:solidFill>
                  <a:sysClr val="windowText" lastClr="000000"/>
                </a:solidFill>
                <a:prstDash val="solid"/>
                <a:miter lim="800000"/>
              </a:ln>
              <a:effectLst/>
            </p:spPr>
          </p:cxnSp>
          <p:cxnSp>
            <p:nvCxnSpPr>
              <p:cNvPr id="84" name="Straight Connector 83">
                <a:extLst>
                  <a:ext uri="{FF2B5EF4-FFF2-40B4-BE49-F238E27FC236}">
                    <a16:creationId xmlns:a16="http://schemas.microsoft.com/office/drawing/2014/main" id="{5EAA9541-1FCB-D44E-845F-C1FA1C2FFC5F}"/>
                  </a:ext>
                </a:extLst>
              </p:cNvPr>
              <p:cNvCxnSpPr>
                <a:cxnSpLocks/>
                <a:stCxn id="73" idx="0"/>
                <a:endCxn id="76" idx="4"/>
              </p:cNvCxnSpPr>
              <p:nvPr/>
            </p:nvCxnSpPr>
            <p:spPr>
              <a:xfrm flipV="1">
                <a:off x="9762744" y="6504950"/>
                <a:ext cx="1216152" cy="371856"/>
              </a:xfrm>
              <a:prstGeom prst="line">
                <a:avLst/>
              </a:prstGeom>
              <a:noFill/>
              <a:ln w="28575" cap="flat" cmpd="sng" algn="ctr">
                <a:solidFill>
                  <a:sysClr val="windowText" lastClr="000000"/>
                </a:solidFill>
                <a:prstDash val="solid"/>
                <a:miter lim="800000"/>
              </a:ln>
              <a:effectLst/>
            </p:spPr>
          </p:cxnSp>
          <p:cxnSp>
            <p:nvCxnSpPr>
              <p:cNvPr id="85" name="Straight Connector 84">
                <a:extLst>
                  <a:ext uri="{FF2B5EF4-FFF2-40B4-BE49-F238E27FC236}">
                    <a16:creationId xmlns:a16="http://schemas.microsoft.com/office/drawing/2014/main" id="{DA61A141-6DA4-3F47-9534-396BF2204B8F}"/>
                  </a:ext>
                </a:extLst>
              </p:cNvPr>
              <p:cNvCxnSpPr>
                <a:cxnSpLocks/>
                <a:stCxn id="72" idx="0"/>
                <a:endCxn id="77" idx="4"/>
              </p:cNvCxnSpPr>
              <p:nvPr/>
            </p:nvCxnSpPr>
            <p:spPr>
              <a:xfrm>
                <a:off x="9762744" y="6056894"/>
                <a:ext cx="1216152" cy="1267968"/>
              </a:xfrm>
              <a:prstGeom prst="line">
                <a:avLst/>
              </a:prstGeom>
              <a:noFill/>
              <a:ln w="28575" cap="flat" cmpd="sng" algn="ctr">
                <a:solidFill>
                  <a:sysClr val="windowText" lastClr="000000"/>
                </a:solidFill>
                <a:prstDash val="solid"/>
                <a:miter lim="800000"/>
              </a:ln>
              <a:effectLst/>
            </p:spPr>
          </p:cxnSp>
          <p:cxnSp>
            <p:nvCxnSpPr>
              <p:cNvPr id="86" name="Straight Connector 85">
                <a:extLst>
                  <a:ext uri="{FF2B5EF4-FFF2-40B4-BE49-F238E27FC236}">
                    <a16:creationId xmlns:a16="http://schemas.microsoft.com/office/drawing/2014/main" id="{9C613BBD-C04A-AD40-BF39-214E40E58A2E}"/>
                  </a:ext>
                </a:extLst>
              </p:cNvPr>
              <p:cNvCxnSpPr>
                <a:cxnSpLocks/>
                <a:stCxn id="77" idx="4"/>
                <a:endCxn id="73" idx="0"/>
              </p:cNvCxnSpPr>
              <p:nvPr/>
            </p:nvCxnSpPr>
            <p:spPr>
              <a:xfrm flipH="1" flipV="1">
                <a:off x="9762744" y="6876806"/>
                <a:ext cx="1216152" cy="448056"/>
              </a:xfrm>
              <a:prstGeom prst="line">
                <a:avLst/>
              </a:prstGeom>
              <a:noFill/>
              <a:ln w="28575" cap="flat" cmpd="sng" algn="ctr">
                <a:solidFill>
                  <a:sysClr val="windowText" lastClr="000000"/>
                </a:solidFill>
                <a:prstDash val="solid"/>
                <a:miter lim="800000"/>
              </a:ln>
              <a:effectLst/>
            </p:spPr>
          </p:cxnSp>
          <p:cxnSp>
            <p:nvCxnSpPr>
              <p:cNvPr id="87" name="Straight Connector 86">
                <a:extLst>
                  <a:ext uri="{FF2B5EF4-FFF2-40B4-BE49-F238E27FC236}">
                    <a16:creationId xmlns:a16="http://schemas.microsoft.com/office/drawing/2014/main" id="{1F92335C-8955-9B49-A8E2-B77B79F34911}"/>
                  </a:ext>
                </a:extLst>
              </p:cNvPr>
              <p:cNvCxnSpPr>
                <a:cxnSpLocks/>
                <a:stCxn id="75" idx="4"/>
                <a:endCxn id="74" idx="0"/>
              </p:cNvCxnSpPr>
              <p:nvPr/>
            </p:nvCxnSpPr>
            <p:spPr>
              <a:xfrm flipH="1">
                <a:off x="9762744" y="5685038"/>
                <a:ext cx="1216152" cy="2011680"/>
              </a:xfrm>
              <a:prstGeom prst="line">
                <a:avLst/>
              </a:prstGeom>
              <a:noFill/>
              <a:ln w="28575" cap="flat" cmpd="sng" algn="ctr">
                <a:solidFill>
                  <a:sysClr val="windowText" lastClr="000000"/>
                </a:solidFill>
                <a:prstDash val="solid"/>
                <a:miter lim="800000"/>
              </a:ln>
              <a:effectLst/>
            </p:spPr>
          </p:cxnSp>
          <p:cxnSp>
            <p:nvCxnSpPr>
              <p:cNvPr id="88" name="Straight Connector 87">
                <a:extLst>
                  <a:ext uri="{FF2B5EF4-FFF2-40B4-BE49-F238E27FC236}">
                    <a16:creationId xmlns:a16="http://schemas.microsoft.com/office/drawing/2014/main" id="{BB2CA58A-9AE3-BD43-ABE4-0947E636BA7B}"/>
                  </a:ext>
                </a:extLst>
              </p:cNvPr>
              <p:cNvCxnSpPr>
                <a:cxnSpLocks/>
                <a:stCxn id="76" idx="4"/>
                <a:endCxn id="74" idx="0"/>
              </p:cNvCxnSpPr>
              <p:nvPr/>
            </p:nvCxnSpPr>
            <p:spPr>
              <a:xfrm flipH="1">
                <a:off x="9762744" y="6504950"/>
                <a:ext cx="1216152" cy="1191768"/>
              </a:xfrm>
              <a:prstGeom prst="line">
                <a:avLst/>
              </a:prstGeom>
              <a:noFill/>
              <a:ln w="2857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AD1A4FEE-7FE5-0943-B050-60CB37C0B69B}"/>
                  </a:ext>
                </a:extLst>
              </p:cNvPr>
              <p:cNvCxnSpPr>
                <a:cxnSpLocks/>
                <a:stCxn id="77" idx="4"/>
                <a:endCxn id="74" idx="0"/>
              </p:cNvCxnSpPr>
              <p:nvPr/>
            </p:nvCxnSpPr>
            <p:spPr>
              <a:xfrm flipH="1">
                <a:off x="9762744" y="7324862"/>
                <a:ext cx="1216152" cy="371856"/>
              </a:xfrm>
              <a:prstGeom prst="line">
                <a:avLst/>
              </a:prstGeom>
              <a:noFill/>
              <a:ln w="28575" cap="flat" cmpd="sng" algn="ctr">
                <a:solidFill>
                  <a:sysClr val="windowText" lastClr="000000"/>
                </a:solidFill>
                <a:prstDash val="solid"/>
                <a:miter lim="800000"/>
              </a:ln>
              <a:effectLst/>
            </p:spPr>
          </p:cxnSp>
          <p:sp>
            <p:nvSpPr>
              <p:cNvPr id="90" name="Oval 89">
                <a:extLst>
                  <a:ext uri="{FF2B5EF4-FFF2-40B4-BE49-F238E27FC236}">
                    <a16:creationId xmlns:a16="http://schemas.microsoft.com/office/drawing/2014/main" id="{E18E7AD2-C513-0648-8348-C012F8AD660C}"/>
                  </a:ext>
                </a:extLst>
              </p:cNvPr>
              <p:cNvSpPr/>
              <p:nvPr/>
            </p:nvSpPr>
            <p:spPr>
              <a:xfrm rot="5400000">
                <a:off x="7376160" y="5391478"/>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91" name="Oval 90">
                <a:extLst>
                  <a:ext uri="{FF2B5EF4-FFF2-40B4-BE49-F238E27FC236}">
                    <a16:creationId xmlns:a16="http://schemas.microsoft.com/office/drawing/2014/main" id="{506D7DD2-959A-C747-9DDB-5ED6AB22F4F4}"/>
                  </a:ext>
                </a:extLst>
              </p:cNvPr>
              <p:cNvSpPr/>
              <p:nvPr/>
            </p:nvSpPr>
            <p:spPr>
              <a:xfrm rot="5400000">
                <a:off x="7376160" y="6211390"/>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92" name="Oval 91">
                <a:extLst>
                  <a:ext uri="{FF2B5EF4-FFF2-40B4-BE49-F238E27FC236}">
                    <a16:creationId xmlns:a16="http://schemas.microsoft.com/office/drawing/2014/main" id="{F3FFFEDF-DA97-FF4C-AE09-4A32640CB827}"/>
                  </a:ext>
                </a:extLst>
              </p:cNvPr>
              <p:cNvSpPr/>
              <p:nvPr/>
            </p:nvSpPr>
            <p:spPr>
              <a:xfrm rot="5400000">
                <a:off x="7376160" y="7031302"/>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93" name="Straight Connector 92">
                <a:extLst>
                  <a:ext uri="{FF2B5EF4-FFF2-40B4-BE49-F238E27FC236}">
                    <a16:creationId xmlns:a16="http://schemas.microsoft.com/office/drawing/2014/main" id="{5DC7782B-1A26-9146-B319-814C064210F8}"/>
                  </a:ext>
                </a:extLst>
              </p:cNvPr>
              <p:cNvCxnSpPr>
                <a:cxnSpLocks/>
                <a:stCxn id="90" idx="0"/>
                <a:endCxn id="71" idx="4"/>
              </p:cNvCxnSpPr>
              <p:nvPr/>
            </p:nvCxnSpPr>
            <p:spPr>
              <a:xfrm flipV="1">
                <a:off x="7961376" y="5236982"/>
                <a:ext cx="1216152" cy="447104"/>
              </a:xfrm>
              <a:prstGeom prst="line">
                <a:avLst/>
              </a:prstGeom>
              <a:noFill/>
              <a:ln w="28575" cap="flat" cmpd="sng" algn="ctr">
                <a:solidFill>
                  <a:sysClr val="windowText" lastClr="000000"/>
                </a:solidFill>
                <a:prstDash val="solid"/>
                <a:miter lim="800000"/>
              </a:ln>
              <a:effectLst/>
            </p:spPr>
          </p:cxnSp>
          <p:cxnSp>
            <p:nvCxnSpPr>
              <p:cNvPr id="94" name="Straight Connector 93">
                <a:extLst>
                  <a:ext uri="{FF2B5EF4-FFF2-40B4-BE49-F238E27FC236}">
                    <a16:creationId xmlns:a16="http://schemas.microsoft.com/office/drawing/2014/main" id="{30449797-73F6-844F-90BE-F147F70FB269}"/>
                  </a:ext>
                </a:extLst>
              </p:cNvPr>
              <p:cNvCxnSpPr>
                <a:cxnSpLocks/>
                <a:stCxn id="90" idx="0"/>
                <a:endCxn id="72" idx="4"/>
              </p:cNvCxnSpPr>
              <p:nvPr/>
            </p:nvCxnSpPr>
            <p:spPr>
              <a:xfrm>
                <a:off x="7961376" y="5684086"/>
                <a:ext cx="1216152" cy="372808"/>
              </a:xfrm>
              <a:prstGeom prst="line">
                <a:avLst/>
              </a:prstGeom>
              <a:noFill/>
              <a:ln w="28575" cap="flat" cmpd="sng" algn="ctr">
                <a:solidFill>
                  <a:sysClr val="windowText" lastClr="000000"/>
                </a:solidFill>
                <a:prstDash val="solid"/>
                <a:miter lim="800000"/>
              </a:ln>
              <a:effectLst/>
            </p:spPr>
          </p:cxnSp>
          <p:cxnSp>
            <p:nvCxnSpPr>
              <p:cNvPr id="95" name="Straight Connector 94">
                <a:extLst>
                  <a:ext uri="{FF2B5EF4-FFF2-40B4-BE49-F238E27FC236}">
                    <a16:creationId xmlns:a16="http://schemas.microsoft.com/office/drawing/2014/main" id="{454E0218-19E8-8B49-90DE-C92A9CC1B0A1}"/>
                  </a:ext>
                </a:extLst>
              </p:cNvPr>
              <p:cNvCxnSpPr>
                <a:cxnSpLocks/>
                <a:stCxn id="90" idx="0"/>
                <a:endCxn id="73" idx="4"/>
              </p:cNvCxnSpPr>
              <p:nvPr/>
            </p:nvCxnSpPr>
            <p:spPr>
              <a:xfrm>
                <a:off x="7961376" y="5684086"/>
                <a:ext cx="1216152" cy="1192720"/>
              </a:xfrm>
              <a:prstGeom prst="line">
                <a:avLst/>
              </a:prstGeom>
              <a:noFill/>
              <a:ln w="28575" cap="flat" cmpd="sng" algn="ctr">
                <a:solidFill>
                  <a:sysClr val="windowText" lastClr="000000"/>
                </a:solidFill>
                <a:prstDash val="solid"/>
                <a:miter lim="800000"/>
              </a:ln>
              <a:effectLst/>
            </p:spPr>
          </p:cxnSp>
          <p:cxnSp>
            <p:nvCxnSpPr>
              <p:cNvPr id="96" name="Straight Connector 95">
                <a:extLst>
                  <a:ext uri="{FF2B5EF4-FFF2-40B4-BE49-F238E27FC236}">
                    <a16:creationId xmlns:a16="http://schemas.microsoft.com/office/drawing/2014/main" id="{31AA4934-68C0-9547-A992-23E71EBE752E}"/>
                  </a:ext>
                </a:extLst>
              </p:cNvPr>
              <p:cNvCxnSpPr>
                <a:cxnSpLocks/>
                <a:stCxn id="91" idx="0"/>
                <a:endCxn id="71" idx="4"/>
              </p:cNvCxnSpPr>
              <p:nvPr/>
            </p:nvCxnSpPr>
            <p:spPr>
              <a:xfrm flipV="1">
                <a:off x="7961376" y="5236982"/>
                <a:ext cx="1216152" cy="1267016"/>
              </a:xfrm>
              <a:prstGeom prst="line">
                <a:avLst/>
              </a:prstGeom>
              <a:noFill/>
              <a:ln w="28575" cap="flat" cmpd="sng" algn="ctr">
                <a:solidFill>
                  <a:sysClr val="windowText" lastClr="000000"/>
                </a:solidFill>
                <a:prstDash val="solid"/>
                <a:miter lim="800000"/>
              </a:ln>
              <a:effectLst/>
            </p:spPr>
          </p:cxnSp>
          <p:cxnSp>
            <p:nvCxnSpPr>
              <p:cNvPr id="97" name="Straight Connector 96">
                <a:extLst>
                  <a:ext uri="{FF2B5EF4-FFF2-40B4-BE49-F238E27FC236}">
                    <a16:creationId xmlns:a16="http://schemas.microsoft.com/office/drawing/2014/main" id="{75A16F86-A59E-2B44-B031-E31D77992275}"/>
                  </a:ext>
                </a:extLst>
              </p:cNvPr>
              <p:cNvCxnSpPr>
                <a:cxnSpLocks/>
                <a:stCxn id="91" idx="0"/>
                <a:endCxn id="72" idx="4"/>
              </p:cNvCxnSpPr>
              <p:nvPr/>
            </p:nvCxnSpPr>
            <p:spPr>
              <a:xfrm flipV="1">
                <a:off x="7961376" y="6056894"/>
                <a:ext cx="1216152" cy="447104"/>
              </a:xfrm>
              <a:prstGeom prst="line">
                <a:avLst/>
              </a:prstGeom>
              <a:noFill/>
              <a:ln w="28575" cap="flat" cmpd="sng" algn="ctr">
                <a:solidFill>
                  <a:sysClr val="windowText" lastClr="000000"/>
                </a:solidFill>
                <a:prstDash val="solid"/>
                <a:miter lim="800000"/>
              </a:ln>
              <a:effectLst/>
            </p:spPr>
          </p:cxnSp>
          <p:cxnSp>
            <p:nvCxnSpPr>
              <p:cNvPr id="98" name="Straight Connector 97">
                <a:extLst>
                  <a:ext uri="{FF2B5EF4-FFF2-40B4-BE49-F238E27FC236}">
                    <a16:creationId xmlns:a16="http://schemas.microsoft.com/office/drawing/2014/main" id="{8E47E802-0D1E-ED46-AFC4-929B54A36AEC}"/>
                  </a:ext>
                </a:extLst>
              </p:cNvPr>
              <p:cNvCxnSpPr>
                <a:cxnSpLocks/>
                <a:stCxn id="91" idx="0"/>
                <a:endCxn id="73" idx="4"/>
              </p:cNvCxnSpPr>
              <p:nvPr/>
            </p:nvCxnSpPr>
            <p:spPr>
              <a:xfrm>
                <a:off x="7961376" y="6503998"/>
                <a:ext cx="1216152" cy="372808"/>
              </a:xfrm>
              <a:prstGeom prst="line">
                <a:avLst/>
              </a:prstGeom>
              <a:noFill/>
              <a:ln w="28575" cap="flat" cmpd="sng" algn="ctr">
                <a:solidFill>
                  <a:sysClr val="windowText" lastClr="000000"/>
                </a:solidFill>
                <a:prstDash val="solid"/>
                <a:miter lim="800000"/>
              </a:ln>
              <a:effectLst/>
            </p:spPr>
          </p:cxnSp>
          <p:cxnSp>
            <p:nvCxnSpPr>
              <p:cNvPr id="99" name="Straight Connector 98">
                <a:extLst>
                  <a:ext uri="{FF2B5EF4-FFF2-40B4-BE49-F238E27FC236}">
                    <a16:creationId xmlns:a16="http://schemas.microsoft.com/office/drawing/2014/main" id="{CCFD51C8-B38F-3C47-99C1-D3A700522DC5}"/>
                  </a:ext>
                </a:extLst>
              </p:cNvPr>
              <p:cNvCxnSpPr>
                <a:cxnSpLocks/>
                <a:stCxn id="91" idx="0"/>
                <a:endCxn id="74" idx="4"/>
              </p:cNvCxnSpPr>
              <p:nvPr/>
            </p:nvCxnSpPr>
            <p:spPr>
              <a:xfrm>
                <a:off x="7961376" y="6503998"/>
                <a:ext cx="1216152" cy="1192720"/>
              </a:xfrm>
              <a:prstGeom prst="line">
                <a:avLst/>
              </a:prstGeom>
              <a:noFill/>
              <a:ln w="28575" cap="flat" cmpd="sng" algn="ctr">
                <a:solidFill>
                  <a:sysClr val="windowText" lastClr="000000"/>
                </a:solidFill>
                <a:prstDash val="solid"/>
                <a:miter lim="800000"/>
              </a:ln>
              <a:effectLst/>
            </p:spPr>
          </p:cxnSp>
          <p:cxnSp>
            <p:nvCxnSpPr>
              <p:cNvPr id="100" name="Straight Connector 99">
                <a:extLst>
                  <a:ext uri="{FF2B5EF4-FFF2-40B4-BE49-F238E27FC236}">
                    <a16:creationId xmlns:a16="http://schemas.microsoft.com/office/drawing/2014/main" id="{A51D776F-C25A-C44B-8E7A-AB9B29B8A818}"/>
                  </a:ext>
                </a:extLst>
              </p:cNvPr>
              <p:cNvCxnSpPr>
                <a:cxnSpLocks/>
                <a:stCxn id="92" idx="0"/>
                <a:endCxn id="71" idx="4"/>
              </p:cNvCxnSpPr>
              <p:nvPr/>
            </p:nvCxnSpPr>
            <p:spPr>
              <a:xfrm flipV="1">
                <a:off x="7961376" y="5236982"/>
                <a:ext cx="1216152" cy="2086928"/>
              </a:xfrm>
              <a:prstGeom prst="line">
                <a:avLst/>
              </a:prstGeom>
              <a:noFill/>
              <a:ln w="28575" cap="flat" cmpd="sng" algn="ctr">
                <a:solidFill>
                  <a:sysClr val="windowText" lastClr="000000"/>
                </a:solidFill>
                <a:prstDash val="solid"/>
                <a:miter lim="800000"/>
              </a:ln>
              <a:effectLst/>
            </p:spPr>
          </p:cxnSp>
          <p:cxnSp>
            <p:nvCxnSpPr>
              <p:cNvPr id="101" name="Straight Connector 100">
                <a:extLst>
                  <a:ext uri="{FF2B5EF4-FFF2-40B4-BE49-F238E27FC236}">
                    <a16:creationId xmlns:a16="http://schemas.microsoft.com/office/drawing/2014/main" id="{7A4C8E08-C524-8B42-8DDD-730C0507119E}"/>
                  </a:ext>
                </a:extLst>
              </p:cNvPr>
              <p:cNvCxnSpPr>
                <a:cxnSpLocks/>
                <a:stCxn id="92" idx="0"/>
                <a:endCxn id="72" idx="4"/>
              </p:cNvCxnSpPr>
              <p:nvPr/>
            </p:nvCxnSpPr>
            <p:spPr>
              <a:xfrm flipV="1">
                <a:off x="7961376" y="6056894"/>
                <a:ext cx="1216152" cy="1267016"/>
              </a:xfrm>
              <a:prstGeom prst="line">
                <a:avLst/>
              </a:prstGeom>
              <a:noFill/>
              <a:ln w="28575" cap="flat" cmpd="sng" algn="ctr">
                <a:solidFill>
                  <a:sysClr val="windowText" lastClr="000000"/>
                </a:solidFill>
                <a:prstDash val="solid"/>
                <a:miter lim="800000"/>
              </a:ln>
              <a:effectLst/>
            </p:spPr>
          </p:cxnSp>
          <p:cxnSp>
            <p:nvCxnSpPr>
              <p:cNvPr id="102" name="Straight Connector 101">
                <a:extLst>
                  <a:ext uri="{FF2B5EF4-FFF2-40B4-BE49-F238E27FC236}">
                    <a16:creationId xmlns:a16="http://schemas.microsoft.com/office/drawing/2014/main" id="{8B282415-74FA-3C4A-86B7-E042CB33FF0D}"/>
                  </a:ext>
                </a:extLst>
              </p:cNvPr>
              <p:cNvCxnSpPr>
                <a:cxnSpLocks/>
                <a:stCxn id="92" idx="0"/>
                <a:endCxn id="73" idx="4"/>
              </p:cNvCxnSpPr>
              <p:nvPr/>
            </p:nvCxnSpPr>
            <p:spPr>
              <a:xfrm flipV="1">
                <a:off x="7961376" y="6876806"/>
                <a:ext cx="1216152" cy="447104"/>
              </a:xfrm>
              <a:prstGeom prst="line">
                <a:avLst/>
              </a:prstGeom>
              <a:noFill/>
              <a:ln w="28575"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A9D19AC2-FFFB-C847-BCBD-B6C8EAF05D8C}"/>
                  </a:ext>
                </a:extLst>
              </p:cNvPr>
              <p:cNvCxnSpPr>
                <a:cxnSpLocks/>
                <a:stCxn id="92" idx="0"/>
                <a:endCxn id="74" idx="4"/>
              </p:cNvCxnSpPr>
              <p:nvPr/>
            </p:nvCxnSpPr>
            <p:spPr>
              <a:xfrm>
                <a:off x="7961376" y="7323910"/>
                <a:ext cx="1216152" cy="372808"/>
              </a:xfrm>
              <a:prstGeom prst="line">
                <a:avLst/>
              </a:prstGeom>
              <a:noFill/>
              <a:ln w="28575"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id="{F69F9E16-6F57-EF47-8CF0-E01EFE1F6760}"/>
                  </a:ext>
                </a:extLst>
              </p:cNvPr>
              <p:cNvCxnSpPr>
                <a:cxnSpLocks/>
                <a:stCxn id="90" idx="0"/>
                <a:endCxn id="74" idx="4"/>
              </p:cNvCxnSpPr>
              <p:nvPr/>
            </p:nvCxnSpPr>
            <p:spPr>
              <a:xfrm>
                <a:off x="7961376" y="5684086"/>
                <a:ext cx="1216152" cy="2012632"/>
              </a:xfrm>
              <a:prstGeom prst="line">
                <a:avLst/>
              </a:prstGeom>
              <a:noFill/>
              <a:ln w="28575"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3B4BC949-5681-7B4E-89B3-58751E7BD7B5}"/>
                    </a:ext>
                  </a:extLst>
                </p:cNvPr>
                <p:cNvSpPr/>
                <p:nvPr/>
              </p:nvSpPr>
              <p:spPr>
                <a:xfrm>
                  <a:off x="10420905" y="5103272"/>
                  <a:ext cx="884339" cy="823854"/>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400" i="1" kern="0">
                            <a:solidFill>
                              <a:prstClr val="black"/>
                            </a:solidFill>
                            <a:latin typeface="Cambria Math" panose="02040503050406030204" pitchFamily="18" charset="0"/>
                          </a:rPr>
                          <m:t>𝑥</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69" name="Rectangle 68">
                  <a:extLst>
                    <a:ext uri="{FF2B5EF4-FFF2-40B4-BE49-F238E27FC236}">
                      <a16:creationId xmlns:a16="http://schemas.microsoft.com/office/drawing/2014/main" id="{3B4BC949-5681-7B4E-89B3-58751E7BD7B5}"/>
                    </a:ext>
                  </a:extLst>
                </p:cNvPr>
                <p:cNvSpPr>
                  <a:spLocks noRot="1" noChangeAspect="1" noMove="1" noResize="1" noEditPoints="1" noAdjustHandles="1" noChangeArrowheads="1" noChangeShapeType="1" noTextEdit="1"/>
                </p:cNvSpPr>
                <p:nvPr/>
              </p:nvSpPr>
              <p:spPr>
                <a:xfrm>
                  <a:off x="10420905" y="5103272"/>
                  <a:ext cx="884339" cy="823854"/>
                </a:xfrm>
                <a:prstGeom prst="rect">
                  <a:avLst/>
                </a:prstGeom>
                <a:blipFill>
                  <a:blip r:embed="rId7"/>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9FCE6EF1-E11B-D646-922E-8E437B83E4CF}"/>
                    </a:ext>
                  </a:extLst>
                </p:cNvPr>
                <p:cNvSpPr/>
                <p:nvPr/>
              </p:nvSpPr>
              <p:spPr>
                <a:xfrm>
                  <a:off x="13165530" y="3506247"/>
                  <a:ext cx="796752" cy="741468"/>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70" name="Rectangle 69">
                  <a:extLst>
                    <a:ext uri="{FF2B5EF4-FFF2-40B4-BE49-F238E27FC236}">
                      <a16:creationId xmlns:a16="http://schemas.microsoft.com/office/drawing/2014/main" id="{9FCE6EF1-E11B-D646-922E-8E437B83E4CF}"/>
                    </a:ext>
                  </a:extLst>
                </p:cNvPr>
                <p:cNvSpPr>
                  <a:spLocks noRot="1" noChangeAspect="1" noMove="1" noResize="1" noEditPoints="1" noAdjustHandles="1" noChangeArrowheads="1" noChangeShapeType="1" noTextEdit="1"/>
                </p:cNvSpPr>
                <p:nvPr/>
              </p:nvSpPr>
              <p:spPr>
                <a:xfrm>
                  <a:off x="13165530" y="3506247"/>
                  <a:ext cx="796752" cy="741468"/>
                </a:xfrm>
                <a:prstGeom prst="rect">
                  <a:avLst/>
                </a:prstGeom>
                <a:blipFill>
                  <a:blip r:embed="rId8"/>
                  <a:stretch>
                    <a:fillRect/>
                  </a:stretch>
                </a:blipFill>
              </p:spPr>
              <p:txBody>
                <a:bodyPr/>
                <a:lstStyle/>
                <a:p>
                  <a:r>
                    <a:rPr lang="en-CN">
                      <a:noFill/>
                    </a:rPr>
                    <a:t> </a:t>
                  </a:r>
                </a:p>
              </p:txBody>
            </p:sp>
          </mc:Fallback>
        </mc:AlternateContent>
      </p:grpSp>
      <p:sp>
        <p:nvSpPr>
          <p:cNvPr id="105" name="Rectangle 104">
            <a:extLst>
              <a:ext uri="{FF2B5EF4-FFF2-40B4-BE49-F238E27FC236}">
                <a16:creationId xmlns:a16="http://schemas.microsoft.com/office/drawing/2014/main" id="{F6016CF2-6D46-1245-9C0C-0A3644DD0AAF}"/>
              </a:ext>
            </a:extLst>
          </p:cNvPr>
          <p:cNvSpPr/>
          <p:nvPr/>
        </p:nvSpPr>
        <p:spPr>
          <a:xfrm>
            <a:off x="1015551" y="2739328"/>
            <a:ext cx="1470074" cy="531169"/>
          </a:xfrm>
          <a:prstGeom prst="rect">
            <a:avLst/>
          </a:prstGeom>
          <a:noFill/>
          <a:ln w="285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106" name="Rectangle 105">
            <a:extLst>
              <a:ext uri="{FF2B5EF4-FFF2-40B4-BE49-F238E27FC236}">
                <a16:creationId xmlns:a16="http://schemas.microsoft.com/office/drawing/2014/main" id="{CF9BB3A9-1209-4449-BE9D-51053649A746}"/>
              </a:ext>
            </a:extLst>
          </p:cNvPr>
          <p:cNvSpPr/>
          <p:nvPr/>
        </p:nvSpPr>
        <p:spPr>
          <a:xfrm>
            <a:off x="472893" y="4516487"/>
            <a:ext cx="5811143" cy="400110"/>
          </a:xfrm>
          <a:prstGeom prst="rect">
            <a:avLst/>
          </a:prstGeom>
          <a:ln>
            <a:noFill/>
          </a:ln>
        </p:spPr>
        <p:txBody>
          <a:bodyPr wrap="none">
            <a:spAutoFit/>
          </a:bodyPr>
          <a:lstStyle/>
          <a:p>
            <a:pPr lvl="0"/>
            <a:r>
              <a:rPr lang="en-DE" sz="2000">
                <a:solidFill>
                  <a:prstClr val="black"/>
                </a:solidFill>
              </a:rPr>
              <a:t>Random</a:t>
            </a:r>
            <a:r>
              <a:rPr lang="en-US" sz="2000" dirty="0" err="1">
                <a:solidFill>
                  <a:prstClr val="black"/>
                </a:solidFill>
              </a:rPr>
              <a:t>ly</a:t>
            </a:r>
            <a:r>
              <a:rPr lang="en-DE" sz="2000">
                <a:solidFill>
                  <a:prstClr val="black"/>
                </a:solidFill>
              </a:rPr>
              <a:t> delete </a:t>
            </a:r>
            <a:r>
              <a:rPr lang="en-US" sz="2000" dirty="0">
                <a:solidFill>
                  <a:prstClr val="black"/>
                </a:solidFill>
              </a:rPr>
              <a:t>k%</a:t>
            </a:r>
            <a:r>
              <a:rPr lang="en-DE" sz="2000">
                <a:solidFill>
                  <a:prstClr val="black"/>
                </a:solidFill>
              </a:rPr>
              <a:t> </a:t>
            </a:r>
            <a:r>
              <a:rPr lang="en-DE" sz="2000" dirty="0">
                <a:solidFill>
                  <a:prstClr val="black"/>
                </a:solidFill>
              </a:rPr>
              <a:t>records to train unlearned model</a:t>
            </a:r>
          </a:p>
        </p:txBody>
      </p:sp>
      <p:sp>
        <p:nvSpPr>
          <p:cNvPr id="107" name="Rectangle 106">
            <a:extLst>
              <a:ext uri="{FF2B5EF4-FFF2-40B4-BE49-F238E27FC236}">
                <a16:creationId xmlns:a16="http://schemas.microsoft.com/office/drawing/2014/main" id="{D4B0F01F-9423-9747-A527-35F6E9200DC1}"/>
              </a:ext>
            </a:extLst>
          </p:cNvPr>
          <p:cNvSpPr/>
          <p:nvPr/>
        </p:nvSpPr>
        <p:spPr>
          <a:xfrm>
            <a:off x="7002966" y="1983285"/>
            <a:ext cx="585822" cy="2674440"/>
          </a:xfrm>
          <a:prstGeom prst="rect">
            <a:avLst/>
          </a:prstGeom>
          <a:solidFill>
            <a:schemeClr val="bg1">
              <a:lumMod val="95000"/>
              <a:alpha val="41000"/>
            </a:schemeClr>
          </a:solidFill>
          <a:ln w="285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108" name="Rounded Rectangle 107">
            <a:extLst>
              <a:ext uri="{FF2B5EF4-FFF2-40B4-BE49-F238E27FC236}">
                <a16:creationId xmlns:a16="http://schemas.microsoft.com/office/drawing/2014/main" id="{EE5F04D3-7093-7A48-B4ED-6083D70CCFA8}"/>
              </a:ext>
            </a:extLst>
          </p:cNvPr>
          <p:cNvSpPr/>
          <p:nvPr/>
        </p:nvSpPr>
        <p:spPr>
          <a:xfrm>
            <a:off x="3600412" y="5475177"/>
            <a:ext cx="5010188" cy="927804"/>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Consistent privacy degradation. </a:t>
            </a:r>
          </a:p>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Group deletion averages the impact.</a:t>
            </a:r>
          </a:p>
        </p:txBody>
      </p:sp>
    </p:spTree>
    <p:extLst>
      <p:ext uri="{BB962C8B-B14F-4D97-AF65-F5344CB8AC3E}">
        <p14:creationId xmlns:p14="http://schemas.microsoft.com/office/powerpoint/2010/main" val="30839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52"/>
                                        </p:tgtEl>
                                        <p:attrNameLst>
                                          <p:attrName>ppt_w</p:attrName>
                                        </p:attrNameLst>
                                      </p:cBhvr>
                                      <p:tavLst>
                                        <p:tav tm="0">
                                          <p:val>
                                            <p:strVal val="ppt_w"/>
                                          </p:val>
                                        </p:tav>
                                        <p:tav tm="100000">
                                          <p:val>
                                            <p:fltVal val="0"/>
                                          </p:val>
                                        </p:tav>
                                      </p:tavLst>
                                    </p:anim>
                                    <p:anim calcmode="lin" valueType="num">
                                      <p:cBhvr>
                                        <p:cTn id="11" dur="500"/>
                                        <p:tgtEl>
                                          <p:spTgt spid="52"/>
                                        </p:tgtEl>
                                        <p:attrNameLst>
                                          <p:attrName>ppt_h</p:attrName>
                                        </p:attrNameLst>
                                      </p:cBhvr>
                                      <p:tavLst>
                                        <p:tav tm="0">
                                          <p:val>
                                            <p:strVal val="ppt_h"/>
                                          </p:val>
                                        </p:tav>
                                        <p:tav tm="100000">
                                          <p:val>
                                            <p:fltVal val="0"/>
                                          </p:val>
                                        </p:tav>
                                      </p:tavLst>
                                    </p:anim>
                                    <p:animEffect transition="out" filter="fade">
                                      <p:cBhvr>
                                        <p:cTn id="12" dur="500"/>
                                        <p:tgtEl>
                                          <p:spTgt spid="52"/>
                                        </p:tgtEl>
                                      </p:cBhvr>
                                    </p:animEffect>
                                    <p:set>
                                      <p:cBhvr>
                                        <p:cTn id="13" dur="1" fill="hold">
                                          <p:stCondLst>
                                            <p:cond delay="499"/>
                                          </p:stCondLst>
                                        </p:cTn>
                                        <p:tgtEl>
                                          <p:spTgt spid="52"/>
                                        </p:tgtEl>
                                        <p:attrNameLst>
                                          <p:attrName>style.visibility</p:attrName>
                                        </p:attrNameLst>
                                      </p:cBhvr>
                                      <p:to>
                                        <p:strVal val="hidden"/>
                                      </p:to>
                                    </p:set>
                                  </p:childTnLst>
                                </p:cTn>
                              </p:par>
                              <p:par>
                                <p:cTn id="14" presetID="53" presetClass="exit" presetSubtype="32" fill="hold" grpId="1" nodeType="withEffect">
                                  <p:stCondLst>
                                    <p:cond delay="0"/>
                                  </p:stCondLst>
                                  <p:childTnLst>
                                    <p:anim calcmode="lin" valueType="num">
                                      <p:cBhvr>
                                        <p:cTn id="15" dur="500"/>
                                        <p:tgtEl>
                                          <p:spTgt spid="105"/>
                                        </p:tgtEl>
                                        <p:attrNameLst>
                                          <p:attrName>ppt_w</p:attrName>
                                        </p:attrNameLst>
                                      </p:cBhvr>
                                      <p:tavLst>
                                        <p:tav tm="0">
                                          <p:val>
                                            <p:strVal val="ppt_w"/>
                                          </p:val>
                                        </p:tav>
                                        <p:tav tm="100000">
                                          <p:val>
                                            <p:fltVal val="0"/>
                                          </p:val>
                                        </p:tav>
                                      </p:tavLst>
                                    </p:anim>
                                    <p:anim calcmode="lin" valueType="num">
                                      <p:cBhvr>
                                        <p:cTn id="16" dur="500"/>
                                        <p:tgtEl>
                                          <p:spTgt spid="105"/>
                                        </p:tgtEl>
                                        <p:attrNameLst>
                                          <p:attrName>ppt_h</p:attrName>
                                        </p:attrNameLst>
                                      </p:cBhvr>
                                      <p:tavLst>
                                        <p:tav tm="0">
                                          <p:val>
                                            <p:strVal val="ppt_h"/>
                                          </p:val>
                                        </p:tav>
                                        <p:tav tm="100000">
                                          <p:val>
                                            <p:fltVal val="0"/>
                                          </p:val>
                                        </p:tav>
                                      </p:tavLst>
                                    </p:anim>
                                    <p:animEffect transition="out" filter="fade">
                                      <p:cBhvr>
                                        <p:cTn id="17" dur="500"/>
                                        <p:tgtEl>
                                          <p:spTgt spid="105"/>
                                        </p:tgtEl>
                                      </p:cBhvr>
                                    </p:animEffect>
                                    <p:set>
                                      <p:cBhvr>
                                        <p:cTn id="18" dur="1" fill="hold">
                                          <p:stCondLst>
                                            <p:cond delay="499"/>
                                          </p:stCondLst>
                                        </p:cTn>
                                        <p:tgtEl>
                                          <p:spTgt spid="10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53" presetClass="exit" presetSubtype="32" fill="hold" nodeType="withEffect">
                                  <p:stCondLst>
                                    <p:cond delay="0"/>
                                  </p:stCondLst>
                                  <p:childTnLst>
                                    <p:anim calcmode="lin" valueType="num">
                                      <p:cBhvr>
                                        <p:cTn id="24" dur="500"/>
                                        <p:tgtEl>
                                          <p:spTgt spid="65"/>
                                        </p:tgtEl>
                                        <p:attrNameLst>
                                          <p:attrName>ppt_w</p:attrName>
                                        </p:attrNameLst>
                                      </p:cBhvr>
                                      <p:tavLst>
                                        <p:tav tm="0">
                                          <p:val>
                                            <p:strVal val="ppt_w"/>
                                          </p:val>
                                        </p:tav>
                                        <p:tav tm="100000">
                                          <p:val>
                                            <p:fltVal val="0"/>
                                          </p:val>
                                        </p:tav>
                                      </p:tavLst>
                                    </p:anim>
                                    <p:anim calcmode="lin" valueType="num">
                                      <p:cBhvr>
                                        <p:cTn id="25" dur="500"/>
                                        <p:tgtEl>
                                          <p:spTgt spid="65"/>
                                        </p:tgtEl>
                                        <p:attrNameLst>
                                          <p:attrName>ppt_h</p:attrName>
                                        </p:attrNameLst>
                                      </p:cBhvr>
                                      <p:tavLst>
                                        <p:tav tm="0">
                                          <p:val>
                                            <p:strVal val="ppt_h"/>
                                          </p:val>
                                        </p:tav>
                                        <p:tav tm="100000">
                                          <p:val>
                                            <p:fltVal val="0"/>
                                          </p:val>
                                        </p:tav>
                                      </p:tavLst>
                                    </p:anim>
                                    <p:animEffect transition="out" filter="fade">
                                      <p:cBhvr>
                                        <p:cTn id="26" dur="500"/>
                                        <p:tgtEl>
                                          <p:spTgt spid="65"/>
                                        </p:tgtEl>
                                      </p:cBhvr>
                                    </p:animEffect>
                                    <p:set>
                                      <p:cBhvr>
                                        <p:cTn id="27" dur="1" fill="hold">
                                          <p:stCondLst>
                                            <p:cond delay="499"/>
                                          </p:stCondLst>
                                        </p:cTn>
                                        <p:tgtEl>
                                          <p:spTgt spid="6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7"/>
                                        </p:tgtEl>
                                        <p:attrNameLst>
                                          <p:attrName>style.visibility</p:attrName>
                                        </p:attrNameLst>
                                      </p:cBhvr>
                                      <p:to>
                                        <p:strVal val="visible"/>
                                      </p:to>
                                    </p:set>
                                  </p:childTnLst>
                                </p:cTn>
                              </p:par>
                            </p:childTnLst>
                          </p:cTn>
                        </p:par>
                        <p:par>
                          <p:cTn id="36" fill="hold">
                            <p:stCondLst>
                              <p:cond delay="0"/>
                            </p:stCondLst>
                            <p:childTnLst>
                              <p:par>
                                <p:cTn id="37" presetID="16" presetClass="entr" presetSubtype="21" fill="hold" grpId="0" nodeType="after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barn(inVertical)">
                                      <p:cBhvr>
                                        <p:cTn id="3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05" grpId="0" animBg="1"/>
      <p:bldP spid="105" grpId="1" animBg="1"/>
      <p:bldP spid="107" grpId="0" animBg="1"/>
      <p:bldP spid="10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C03039-3168-554A-873D-C07B3AE87A00}"/>
              </a:ext>
            </a:extLst>
          </p:cNvPr>
          <p:cNvSpPr>
            <a:spLocks noGrp="1"/>
          </p:cNvSpPr>
          <p:nvPr>
            <p:ph type="title"/>
          </p:nvPr>
        </p:nvSpPr>
        <p:spPr/>
        <p:txBody>
          <a:bodyPr>
            <a:normAutofit/>
          </a:bodyPr>
          <a:lstStyle/>
          <a:p>
            <a:pPr algn="ctr"/>
            <a:r>
              <a:rPr lang="en-GB" dirty="0"/>
              <a:t>Online Unlearning</a:t>
            </a:r>
            <a:endParaRPr lang="en-DE" dirty="0"/>
          </a:p>
        </p:txBody>
      </p:sp>
      <p:sp>
        <p:nvSpPr>
          <p:cNvPr id="4" name="Content Placeholder 3">
            <a:extLst>
              <a:ext uri="{FF2B5EF4-FFF2-40B4-BE49-F238E27FC236}">
                <a16:creationId xmlns:a16="http://schemas.microsoft.com/office/drawing/2014/main" id="{93799923-2B98-7F49-976E-6C532FB1B25D}"/>
              </a:ext>
            </a:extLst>
          </p:cNvPr>
          <p:cNvSpPr>
            <a:spLocks noGrp="1"/>
          </p:cNvSpPr>
          <p:nvPr>
            <p:ph idx="1"/>
          </p:nvPr>
        </p:nvSpPr>
        <p:spPr/>
        <p:txBody>
          <a:bodyPr/>
          <a:lstStyle/>
          <a:p>
            <a:r>
              <a:rPr lang="en-GB" b="1" dirty="0"/>
              <a:t>Both deletion and insertion happen in the same time.</a:t>
            </a:r>
          </a:p>
        </p:txBody>
      </p:sp>
      <p:sp>
        <p:nvSpPr>
          <p:cNvPr id="3" name="Slide Number Placeholder 2">
            <a:extLst>
              <a:ext uri="{FF2B5EF4-FFF2-40B4-BE49-F238E27FC236}">
                <a16:creationId xmlns:a16="http://schemas.microsoft.com/office/drawing/2014/main" id="{FCE967DB-5A1D-7F47-9BFB-8DE9E147D659}"/>
              </a:ext>
            </a:extLst>
          </p:cNvPr>
          <p:cNvSpPr>
            <a:spLocks noGrp="1"/>
          </p:cNvSpPr>
          <p:nvPr>
            <p:ph type="sldNum" sz="quarter" idx="12"/>
          </p:nvPr>
        </p:nvSpPr>
        <p:spPr/>
        <p:txBody>
          <a:bodyPr/>
          <a:lstStyle/>
          <a:p>
            <a:fld id="{F2808A62-48F8-4E48-A5E9-49DFBF34D271}" type="slidenum">
              <a:rPr lang="en-US" smtClean="0"/>
              <a:pPr/>
              <a:t>73</a:t>
            </a:fld>
            <a:endParaRPr lang="en-US" sz="1600" dirty="0">
              <a:solidFill>
                <a:srgbClr val="888888"/>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78782FBD-CB92-F741-92E4-9A6100EF8701}"/>
              </a:ext>
            </a:extLst>
          </p:cNvPr>
          <p:cNvPicPr>
            <a:picLocks/>
          </p:cNvPicPr>
          <p:nvPr/>
        </p:nvPicPr>
        <p:blipFill rotWithShape="1">
          <a:blip r:embed="rId3"/>
          <a:srcRect b="11586"/>
          <a:stretch/>
        </p:blipFill>
        <p:spPr>
          <a:xfrm>
            <a:off x="6254296" y="1953544"/>
            <a:ext cx="5210908" cy="3301923"/>
          </a:xfrm>
          <a:prstGeom prst="rect">
            <a:avLst/>
          </a:prstGeom>
        </p:spPr>
      </p:pic>
      <p:grpSp>
        <p:nvGrpSpPr>
          <p:cNvPr id="19" name="Group 18">
            <a:extLst>
              <a:ext uri="{FF2B5EF4-FFF2-40B4-BE49-F238E27FC236}">
                <a16:creationId xmlns:a16="http://schemas.microsoft.com/office/drawing/2014/main" id="{B2EFA174-5286-2341-828B-BE3ACC952B48}"/>
              </a:ext>
            </a:extLst>
          </p:cNvPr>
          <p:cNvGrpSpPr/>
          <p:nvPr/>
        </p:nvGrpSpPr>
        <p:grpSpPr>
          <a:xfrm>
            <a:off x="3443226" y="2746411"/>
            <a:ext cx="1791436" cy="1255715"/>
            <a:chOff x="10092881" y="3533411"/>
            <a:chExt cx="4715144" cy="3361283"/>
          </a:xfrm>
        </p:grpSpPr>
        <p:sp>
          <p:nvSpPr>
            <p:cNvPr id="20" name="Rounded Rectangle 19">
              <a:extLst>
                <a:ext uri="{FF2B5EF4-FFF2-40B4-BE49-F238E27FC236}">
                  <a16:creationId xmlns:a16="http://schemas.microsoft.com/office/drawing/2014/main" id="{8E15A322-6AD3-8B4F-B9AF-55D97774C551}"/>
                </a:ext>
              </a:extLst>
            </p:cNvPr>
            <p:cNvSpPr/>
            <p:nvPr/>
          </p:nvSpPr>
          <p:spPr>
            <a:xfrm>
              <a:off x="10092881" y="3533411"/>
              <a:ext cx="4715144" cy="336128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DE" sz="1600" dirty="0"/>
                <a:t>Unlearned Model</a:t>
              </a:r>
            </a:p>
          </p:txBody>
        </p:sp>
        <p:sp>
          <p:nvSpPr>
            <p:cNvPr id="22" name="Rectangle: Rounded Corners 46">
              <a:extLst>
                <a:ext uri="{FF2B5EF4-FFF2-40B4-BE49-F238E27FC236}">
                  <a16:creationId xmlns:a16="http://schemas.microsoft.com/office/drawing/2014/main" id="{2B83F621-E466-EB4B-9D83-528A07EBDFB5}"/>
                </a:ext>
              </a:extLst>
            </p:cNvPr>
            <p:cNvSpPr/>
            <p:nvPr/>
          </p:nvSpPr>
          <p:spPr>
            <a:xfrm>
              <a:off x="13240979" y="4198722"/>
              <a:ext cx="570247" cy="1719941"/>
            </a:xfrm>
            <a:prstGeom prst="roundRect">
              <a:avLst/>
            </a:prstGeom>
            <a:solidFill>
              <a:srgbClr val="E7E6E6"/>
            </a:solidFill>
            <a:ln w="3810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23" name="Group 22">
              <a:extLst>
                <a:ext uri="{FF2B5EF4-FFF2-40B4-BE49-F238E27FC236}">
                  <a16:creationId xmlns:a16="http://schemas.microsoft.com/office/drawing/2014/main" id="{3CA43DB0-8A5D-614E-B739-D92C8E1B4910}"/>
                </a:ext>
              </a:extLst>
            </p:cNvPr>
            <p:cNvGrpSpPr/>
            <p:nvPr/>
          </p:nvGrpSpPr>
          <p:grpSpPr>
            <a:xfrm>
              <a:off x="11200079" y="4102646"/>
              <a:ext cx="2500749" cy="1818230"/>
              <a:chOff x="7376160" y="4944374"/>
              <a:chExt cx="4187952" cy="3044952"/>
            </a:xfrm>
          </p:grpSpPr>
          <p:sp>
            <p:nvSpPr>
              <p:cNvPr id="26" name="Oval 25">
                <a:extLst>
                  <a:ext uri="{FF2B5EF4-FFF2-40B4-BE49-F238E27FC236}">
                    <a16:creationId xmlns:a16="http://schemas.microsoft.com/office/drawing/2014/main" id="{ABE85073-DC34-1342-B539-9FDD3CD3EC59}"/>
                  </a:ext>
                </a:extLst>
              </p:cNvPr>
              <p:cNvSpPr/>
              <p:nvPr/>
            </p:nvSpPr>
            <p:spPr>
              <a:xfrm rot="5400000">
                <a:off x="9177528" y="4944374"/>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27" name="Oval 26">
                <a:extLst>
                  <a:ext uri="{FF2B5EF4-FFF2-40B4-BE49-F238E27FC236}">
                    <a16:creationId xmlns:a16="http://schemas.microsoft.com/office/drawing/2014/main" id="{AA622096-ED76-6544-9A40-34C56EB4A1BD}"/>
                  </a:ext>
                </a:extLst>
              </p:cNvPr>
              <p:cNvSpPr/>
              <p:nvPr/>
            </p:nvSpPr>
            <p:spPr>
              <a:xfrm rot="5400000">
                <a:off x="9177528" y="5764286"/>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28" name="Oval 27">
                <a:extLst>
                  <a:ext uri="{FF2B5EF4-FFF2-40B4-BE49-F238E27FC236}">
                    <a16:creationId xmlns:a16="http://schemas.microsoft.com/office/drawing/2014/main" id="{3629FC2E-5DCF-FF4B-B8B3-46FD924D0135}"/>
                  </a:ext>
                </a:extLst>
              </p:cNvPr>
              <p:cNvSpPr/>
              <p:nvPr/>
            </p:nvSpPr>
            <p:spPr>
              <a:xfrm rot="5400000">
                <a:off x="9177528" y="6584198"/>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29" name="Oval 28">
                <a:extLst>
                  <a:ext uri="{FF2B5EF4-FFF2-40B4-BE49-F238E27FC236}">
                    <a16:creationId xmlns:a16="http://schemas.microsoft.com/office/drawing/2014/main" id="{1A75FBDC-E599-B14C-A093-B6C0B24D325E}"/>
                  </a:ext>
                </a:extLst>
              </p:cNvPr>
              <p:cNvSpPr/>
              <p:nvPr/>
            </p:nvSpPr>
            <p:spPr>
              <a:xfrm rot="5400000">
                <a:off x="9177528" y="7404110"/>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0" name="Oval 29">
                <a:extLst>
                  <a:ext uri="{FF2B5EF4-FFF2-40B4-BE49-F238E27FC236}">
                    <a16:creationId xmlns:a16="http://schemas.microsoft.com/office/drawing/2014/main" id="{EF1D0E9E-942F-0F4A-BE04-1811C7FD5008}"/>
                  </a:ext>
                </a:extLst>
              </p:cNvPr>
              <p:cNvSpPr/>
              <p:nvPr/>
            </p:nvSpPr>
            <p:spPr>
              <a:xfrm rot="5400000">
                <a:off x="10978896" y="5392430"/>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1" name="Oval 30">
                <a:extLst>
                  <a:ext uri="{FF2B5EF4-FFF2-40B4-BE49-F238E27FC236}">
                    <a16:creationId xmlns:a16="http://schemas.microsoft.com/office/drawing/2014/main" id="{8FB88EA8-6D55-CB4D-A274-A9B08B3BD6AE}"/>
                  </a:ext>
                </a:extLst>
              </p:cNvPr>
              <p:cNvSpPr/>
              <p:nvPr/>
            </p:nvSpPr>
            <p:spPr>
              <a:xfrm rot="5400000">
                <a:off x="10978896" y="6212342"/>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32" name="Oval 31">
                <a:extLst>
                  <a:ext uri="{FF2B5EF4-FFF2-40B4-BE49-F238E27FC236}">
                    <a16:creationId xmlns:a16="http://schemas.microsoft.com/office/drawing/2014/main" id="{C1DB4C98-D1A0-7C41-927F-457CF6BFBEE1}"/>
                  </a:ext>
                </a:extLst>
              </p:cNvPr>
              <p:cNvSpPr/>
              <p:nvPr/>
            </p:nvSpPr>
            <p:spPr>
              <a:xfrm rot="5400000">
                <a:off x="10978896" y="7032254"/>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33" name="Straight Connector 32">
                <a:extLst>
                  <a:ext uri="{FF2B5EF4-FFF2-40B4-BE49-F238E27FC236}">
                    <a16:creationId xmlns:a16="http://schemas.microsoft.com/office/drawing/2014/main" id="{E06199DA-C055-B44C-A084-C86816710C90}"/>
                  </a:ext>
                </a:extLst>
              </p:cNvPr>
              <p:cNvCxnSpPr>
                <a:cxnSpLocks/>
                <a:stCxn id="26" idx="0"/>
                <a:endCxn id="30" idx="4"/>
              </p:cNvCxnSpPr>
              <p:nvPr/>
            </p:nvCxnSpPr>
            <p:spPr>
              <a:xfrm>
                <a:off x="9762744" y="5236982"/>
                <a:ext cx="1216152" cy="448056"/>
              </a:xfrm>
              <a:prstGeom prst="line">
                <a:avLst/>
              </a:prstGeom>
              <a:noFill/>
              <a:ln w="28575" cap="flat" cmpd="sng" algn="ctr">
                <a:solidFill>
                  <a:sysClr val="windowText" lastClr="000000"/>
                </a:solidFill>
                <a:prstDash val="solid"/>
                <a:miter lim="800000"/>
              </a:ln>
              <a:effectLst/>
            </p:spPr>
          </p:cxnSp>
          <p:cxnSp>
            <p:nvCxnSpPr>
              <p:cNvPr id="34" name="Straight Connector 33">
                <a:extLst>
                  <a:ext uri="{FF2B5EF4-FFF2-40B4-BE49-F238E27FC236}">
                    <a16:creationId xmlns:a16="http://schemas.microsoft.com/office/drawing/2014/main" id="{2D9C2C1F-0B12-AB45-A00B-38179B2F8C16}"/>
                  </a:ext>
                </a:extLst>
              </p:cNvPr>
              <p:cNvCxnSpPr>
                <a:cxnSpLocks/>
                <a:stCxn id="27" idx="0"/>
                <a:endCxn id="30" idx="4"/>
              </p:cNvCxnSpPr>
              <p:nvPr/>
            </p:nvCxnSpPr>
            <p:spPr>
              <a:xfrm flipV="1">
                <a:off x="9762744" y="5685038"/>
                <a:ext cx="1216152" cy="371856"/>
              </a:xfrm>
              <a:prstGeom prst="line">
                <a:avLst/>
              </a:prstGeom>
              <a:noFill/>
              <a:ln w="28575" cap="flat" cmpd="sng" algn="ctr">
                <a:solidFill>
                  <a:sysClr val="windowText" lastClr="000000"/>
                </a:solidFill>
                <a:prstDash val="solid"/>
                <a:miter lim="800000"/>
              </a:ln>
              <a:effectLst/>
            </p:spPr>
          </p:cxnSp>
          <p:cxnSp>
            <p:nvCxnSpPr>
              <p:cNvPr id="35" name="Straight Connector 34">
                <a:extLst>
                  <a:ext uri="{FF2B5EF4-FFF2-40B4-BE49-F238E27FC236}">
                    <a16:creationId xmlns:a16="http://schemas.microsoft.com/office/drawing/2014/main" id="{2F4EF655-E821-C946-9ECE-F1A239A9BE85}"/>
                  </a:ext>
                </a:extLst>
              </p:cNvPr>
              <p:cNvCxnSpPr>
                <a:cxnSpLocks/>
                <a:stCxn id="27" idx="0"/>
                <a:endCxn id="31" idx="4"/>
              </p:cNvCxnSpPr>
              <p:nvPr/>
            </p:nvCxnSpPr>
            <p:spPr>
              <a:xfrm>
                <a:off x="9762744" y="6056894"/>
                <a:ext cx="1216152" cy="448056"/>
              </a:xfrm>
              <a:prstGeom prst="line">
                <a:avLst/>
              </a:prstGeom>
              <a:noFill/>
              <a:ln w="28575" cap="flat" cmpd="sng" algn="ctr">
                <a:solidFill>
                  <a:sysClr val="windowText" lastClr="000000"/>
                </a:solidFill>
                <a:prstDash val="solid"/>
                <a:miter lim="800000"/>
              </a:ln>
              <a:effectLst/>
            </p:spPr>
          </p:cxnSp>
          <p:cxnSp>
            <p:nvCxnSpPr>
              <p:cNvPr id="36" name="Straight Connector 35">
                <a:extLst>
                  <a:ext uri="{FF2B5EF4-FFF2-40B4-BE49-F238E27FC236}">
                    <a16:creationId xmlns:a16="http://schemas.microsoft.com/office/drawing/2014/main" id="{36C77183-F206-FA40-A79F-9869A7F315A8}"/>
                  </a:ext>
                </a:extLst>
              </p:cNvPr>
              <p:cNvCxnSpPr>
                <a:cxnSpLocks/>
                <a:stCxn id="26" idx="0"/>
                <a:endCxn id="31" idx="4"/>
              </p:cNvCxnSpPr>
              <p:nvPr/>
            </p:nvCxnSpPr>
            <p:spPr>
              <a:xfrm>
                <a:off x="9762744" y="5236982"/>
                <a:ext cx="1216152" cy="1267968"/>
              </a:xfrm>
              <a:prstGeom prst="line">
                <a:avLst/>
              </a:prstGeom>
              <a:noFill/>
              <a:ln w="28575" cap="flat" cmpd="sng" algn="ctr">
                <a:solidFill>
                  <a:sysClr val="windowText" lastClr="000000"/>
                </a:solidFill>
                <a:prstDash val="solid"/>
                <a:miter lim="800000"/>
              </a:ln>
              <a:effectLst/>
            </p:spPr>
          </p:cxnSp>
          <p:cxnSp>
            <p:nvCxnSpPr>
              <p:cNvPr id="37" name="Straight Connector 36">
                <a:extLst>
                  <a:ext uri="{FF2B5EF4-FFF2-40B4-BE49-F238E27FC236}">
                    <a16:creationId xmlns:a16="http://schemas.microsoft.com/office/drawing/2014/main" id="{66BA62F4-6323-5841-B859-6A1B367130A1}"/>
                  </a:ext>
                </a:extLst>
              </p:cNvPr>
              <p:cNvCxnSpPr>
                <a:cxnSpLocks/>
                <a:stCxn id="26" idx="0"/>
                <a:endCxn id="32" idx="4"/>
              </p:cNvCxnSpPr>
              <p:nvPr/>
            </p:nvCxnSpPr>
            <p:spPr>
              <a:xfrm>
                <a:off x="9762744" y="5236982"/>
                <a:ext cx="1216152" cy="2087880"/>
              </a:xfrm>
              <a:prstGeom prst="line">
                <a:avLst/>
              </a:prstGeom>
              <a:noFill/>
              <a:ln w="28575" cap="flat"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510C9F36-3113-A445-A30B-749FBCDE5159}"/>
                  </a:ext>
                </a:extLst>
              </p:cNvPr>
              <p:cNvCxnSpPr>
                <a:cxnSpLocks/>
                <a:stCxn id="30" idx="4"/>
                <a:endCxn id="28" idx="0"/>
              </p:cNvCxnSpPr>
              <p:nvPr/>
            </p:nvCxnSpPr>
            <p:spPr>
              <a:xfrm flipH="1">
                <a:off x="9762744" y="5685038"/>
                <a:ext cx="1216152" cy="1191768"/>
              </a:xfrm>
              <a:prstGeom prst="line">
                <a:avLst/>
              </a:prstGeom>
              <a:noFill/>
              <a:ln w="28575" cap="flat" cmpd="sng" algn="ctr">
                <a:solidFill>
                  <a:sysClr val="windowText" lastClr="000000"/>
                </a:solidFill>
                <a:prstDash val="solid"/>
                <a:miter lim="800000"/>
              </a:ln>
              <a:effectLst/>
            </p:spPr>
          </p:cxnSp>
          <p:cxnSp>
            <p:nvCxnSpPr>
              <p:cNvPr id="39" name="Straight Connector 38">
                <a:extLst>
                  <a:ext uri="{FF2B5EF4-FFF2-40B4-BE49-F238E27FC236}">
                    <a16:creationId xmlns:a16="http://schemas.microsoft.com/office/drawing/2014/main" id="{D4E0B310-7671-6142-AF75-14CC5ADF3823}"/>
                  </a:ext>
                </a:extLst>
              </p:cNvPr>
              <p:cNvCxnSpPr>
                <a:cxnSpLocks/>
                <a:stCxn id="28" idx="0"/>
                <a:endCxn id="31" idx="4"/>
              </p:cNvCxnSpPr>
              <p:nvPr/>
            </p:nvCxnSpPr>
            <p:spPr>
              <a:xfrm flipV="1">
                <a:off x="9762744" y="6504950"/>
                <a:ext cx="1216152" cy="371856"/>
              </a:xfrm>
              <a:prstGeom prst="line">
                <a:avLst/>
              </a:prstGeom>
              <a:noFill/>
              <a:ln w="28575" cap="flat" cmpd="sng" algn="ctr">
                <a:solidFill>
                  <a:sysClr val="windowText" lastClr="000000"/>
                </a:solidFill>
                <a:prstDash val="solid"/>
                <a:miter lim="800000"/>
              </a:ln>
              <a:effectLst/>
            </p:spPr>
          </p:cxnSp>
          <p:cxnSp>
            <p:nvCxnSpPr>
              <p:cNvPr id="40" name="Straight Connector 39">
                <a:extLst>
                  <a:ext uri="{FF2B5EF4-FFF2-40B4-BE49-F238E27FC236}">
                    <a16:creationId xmlns:a16="http://schemas.microsoft.com/office/drawing/2014/main" id="{7F956B88-BD19-3643-8169-341D4115FBB5}"/>
                  </a:ext>
                </a:extLst>
              </p:cNvPr>
              <p:cNvCxnSpPr>
                <a:cxnSpLocks/>
                <a:stCxn id="27" idx="0"/>
                <a:endCxn id="32" idx="4"/>
              </p:cNvCxnSpPr>
              <p:nvPr/>
            </p:nvCxnSpPr>
            <p:spPr>
              <a:xfrm>
                <a:off x="9762744" y="6056894"/>
                <a:ext cx="1216152" cy="1267968"/>
              </a:xfrm>
              <a:prstGeom prst="line">
                <a:avLst/>
              </a:prstGeom>
              <a:noFill/>
              <a:ln w="28575"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id="{68100B46-617C-5947-9D67-4DE365A51B99}"/>
                  </a:ext>
                </a:extLst>
              </p:cNvPr>
              <p:cNvCxnSpPr>
                <a:cxnSpLocks/>
                <a:stCxn id="32" idx="4"/>
                <a:endCxn id="28" idx="0"/>
              </p:cNvCxnSpPr>
              <p:nvPr/>
            </p:nvCxnSpPr>
            <p:spPr>
              <a:xfrm flipH="1" flipV="1">
                <a:off x="9762744" y="6876806"/>
                <a:ext cx="1216152" cy="448056"/>
              </a:xfrm>
              <a:prstGeom prst="line">
                <a:avLst/>
              </a:prstGeom>
              <a:noFill/>
              <a:ln w="28575" cap="flat"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id="{52A75B66-3F1A-1F45-9C33-FD7A92DA1C97}"/>
                  </a:ext>
                </a:extLst>
              </p:cNvPr>
              <p:cNvCxnSpPr>
                <a:cxnSpLocks/>
                <a:stCxn id="30" idx="4"/>
                <a:endCxn id="29" idx="0"/>
              </p:cNvCxnSpPr>
              <p:nvPr/>
            </p:nvCxnSpPr>
            <p:spPr>
              <a:xfrm flipH="1">
                <a:off x="9762744" y="5685038"/>
                <a:ext cx="1216152" cy="2011680"/>
              </a:xfrm>
              <a:prstGeom prst="line">
                <a:avLst/>
              </a:prstGeom>
              <a:noFill/>
              <a:ln w="28575" cap="flat" cmpd="sng" algn="ctr">
                <a:solidFill>
                  <a:sysClr val="windowText" lastClr="000000"/>
                </a:solidFill>
                <a:prstDash val="solid"/>
                <a:miter lim="800000"/>
              </a:ln>
              <a:effectLst/>
            </p:spPr>
          </p:cxnSp>
          <p:cxnSp>
            <p:nvCxnSpPr>
              <p:cNvPr id="43" name="Straight Connector 42">
                <a:extLst>
                  <a:ext uri="{FF2B5EF4-FFF2-40B4-BE49-F238E27FC236}">
                    <a16:creationId xmlns:a16="http://schemas.microsoft.com/office/drawing/2014/main" id="{14B5CC10-81AC-8C40-A145-80398309482A}"/>
                  </a:ext>
                </a:extLst>
              </p:cNvPr>
              <p:cNvCxnSpPr>
                <a:cxnSpLocks/>
                <a:stCxn id="31" idx="4"/>
                <a:endCxn id="29" idx="0"/>
              </p:cNvCxnSpPr>
              <p:nvPr/>
            </p:nvCxnSpPr>
            <p:spPr>
              <a:xfrm flipH="1">
                <a:off x="9762744" y="6504950"/>
                <a:ext cx="1216152" cy="1191768"/>
              </a:xfrm>
              <a:prstGeom prst="line">
                <a:avLst/>
              </a:prstGeom>
              <a:noFill/>
              <a:ln w="28575" cap="flat" cmpd="sng" algn="ctr">
                <a:solidFill>
                  <a:sysClr val="windowText" lastClr="000000"/>
                </a:solidFill>
                <a:prstDash val="solid"/>
                <a:miter lim="800000"/>
              </a:ln>
              <a:effectLst/>
            </p:spPr>
          </p:cxnSp>
          <p:cxnSp>
            <p:nvCxnSpPr>
              <p:cNvPr id="44" name="Straight Connector 43">
                <a:extLst>
                  <a:ext uri="{FF2B5EF4-FFF2-40B4-BE49-F238E27FC236}">
                    <a16:creationId xmlns:a16="http://schemas.microsoft.com/office/drawing/2014/main" id="{DE288AED-5D18-F142-B698-7977B4DD54D5}"/>
                  </a:ext>
                </a:extLst>
              </p:cNvPr>
              <p:cNvCxnSpPr>
                <a:cxnSpLocks/>
                <a:stCxn id="32" idx="4"/>
                <a:endCxn id="29" idx="0"/>
              </p:cNvCxnSpPr>
              <p:nvPr/>
            </p:nvCxnSpPr>
            <p:spPr>
              <a:xfrm flipH="1">
                <a:off x="9762744" y="7324862"/>
                <a:ext cx="1216152" cy="371856"/>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24026B23-E1C4-7444-A701-47E7FB10DD5E}"/>
                  </a:ext>
                </a:extLst>
              </p:cNvPr>
              <p:cNvSpPr/>
              <p:nvPr/>
            </p:nvSpPr>
            <p:spPr>
              <a:xfrm rot="5400000">
                <a:off x="7376160" y="5391478"/>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46" name="Oval 45">
                <a:extLst>
                  <a:ext uri="{FF2B5EF4-FFF2-40B4-BE49-F238E27FC236}">
                    <a16:creationId xmlns:a16="http://schemas.microsoft.com/office/drawing/2014/main" id="{AC2B8F5E-E511-ED46-8521-647719D65628}"/>
                  </a:ext>
                </a:extLst>
              </p:cNvPr>
              <p:cNvSpPr/>
              <p:nvPr/>
            </p:nvSpPr>
            <p:spPr>
              <a:xfrm rot="5400000">
                <a:off x="7376160" y="6211390"/>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47" name="Oval 46">
                <a:extLst>
                  <a:ext uri="{FF2B5EF4-FFF2-40B4-BE49-F238E27FC236}">
                    <a16:creationId xmlns:a16="http://schemas.microsoft.com/office/drawing/2014/main" id="{C25E5EC0-AE03-EB40-B131-2A3372A086F8}"/>
                  </a:ext>
                </a:extLst>
              </p:cNvPr>
              <p:cNvSpPr/>
              <p:nvPr/>
            </p:nvSpPr>
            <p:spPr>
              <a:xfrm rot="5400000">
                <a:off x="7376160" y="7031302"/>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48" name="Straight Connector 47">
                <a:extLst>
                  <a:ext uri="{FF2B5EF4-FFF2-40B4-BE49-F238E27FC236}">
                    <a16:creationId xmlns:a16="http://schemas.microsoft.com/office/drawing/2014/main" id="{5248C3D2-E279-BE40-ABF0-0E291BEAB95F}"/>
                  </a:ext>
                </a:extLst>
              </p:cNvPr>
              <p:cNvCxnSpPr>
                <a:cxnSpLocks/>
                <a:stCxn id="45" idx="0"/>
                <a:endCxn id="26" idx="4"/>
              </p:cNvCxnSpPr>
              <p:nvPr/>
            </p:nvCxnSpPr>
            <p:spPr>
              <a:xfrm flipV="1">
                <a:off x="7961376" y="5236982"/>
                <a:ext cx="1216152" cy="447104"/>
              </a:xfrm>
              <a:prstGeom prst="line">
                <a:avLst/>
              </a:prstGeom>
              <a:noFill/>
              <a:ln w="28575" cap="flat" cmpd="sng" algn="ctr">
                <a:solidFill>
                  <a:sysClr val="windowText" lastClr="000000"/>
                </a:solidFill>
                <a:prstDash val="solid"/>
                <a:miter lim="800000"/>
              </a:ln>
              <a:effectLst/>
            </p:spPr>
          </p:cxnSp>
          <p:cxnSp>
            <p:nvCxnSpPr>
              <p:cNvPr id="49" name="Straight Connector 48">
                <a:extLst>
                  <a:ext uri="{FF2B5EF4-FFF2-40B4-BE49-F238E27FC236}">
                    <a16:creationId xmlns:a16="http://schemas.microsoft.com/office/drawing/2014/main" id="{3C107659-BE8C-3F4C-8440-7E07B9BE4ED3}"/>
                  </a:ext>
                </a:extLst>
              </p:cNvPr>
              <p:cNvCxnSpPr>
                <a:cxnSpLocks/>
                <a:stCxn id="45" idx="0"/>
                <a:endCxn id="27" idx="4"/>
              </p:cNvCxnSpPr>
              <p:nvPr/>
            </p:nvCxnSpPr>
            <p:spPr>
              <a:xfrm>
                <a:off x="7961376" y="5684086"/>
                <a:ext cx="1216152" cy="372808"/>
              </a:xfrm>
              <a:prstGeom prst="line">
                <a:avLst/>
              </a:prstGeom>
              <a:noFill/>
              <a:ln w="28575" cap="flat" cmpd="sng" algn="ctr">
                <a:solidFill>
                  <a:sysClr val="windowText" lastClr="000000"/>
                </a:solidFill>
                <a:prstDash val="solid"/>
                <a:miter lim="800000"/>
              </a:ln>
              <a:effectLst/>
            </p:spPr>
          </p:cxnSp>
          <p:cxnSp>
            <p:nvCxnSpPr>
              <p:cNvPr id="50" name="Straight Connector 49">
                <a:extLst>
                  <a:ext uri="{FF2B5EF4-FFF2-40B4-BE49-F238E27FC236}">
                    <a16:creationId xmlns:a16="http://schemas.microsoft.com/office/drawing/2014/main" id="{EC662802-3B79-A443-95D1-43BFB7B18814}"/>
                  </a:ext>
                </a:extLst>
              </p:cNvPr>
              <p:cNvCxnSpPr>
                <a:cxnSpLocks/>
                <a:stCxn id="45" idx="0"/>
                <a:endCxn id="28" idx="4"/>
              </p:cNvCxnSpPr>
              <p:nvPr/>
            </p:nvCxnSpPr>
            <p:spPr>
              <a:xfrm>
                <a:off x="7961376" y="5684086"/>
                <a:ext cx="1216152" cy="1192720"/>
              </a:xfrm>
              <a:prstGeom prst="line">
                <a:avLst/>
              </a:prstGeom>
              <a:noFill/>
              <a:ln w="28575" cap="flat" cmpd="sng" algn="ctr">
                <a:solidFill>
                  <a:sysClr val="windowText" lastClr="000000"/>
                </a:solidFill>
                <a:prstDash val="solid"/>
                <a:miter lim="800000"/>
              </a:ln>
              <a:effectLst/>
            </p:spPr>
          </p:cxnSp>
          <p:cxnSp>
            <p:nvCxnSpPr>
              <p:cNvPr id="51" name="Straight Connector 50">
                <a:extLst>
                  <a:ext uri="{FF2B5EF4-FFF2-40B4-BE49-F238E27FC236}">
                    <a16:creationId xmlns:a16="http://schemas.microsoft.com/office/drawing/2014/main" id="{B54C9396-AD19-B844-BF2D-68D88CE14610}"/>
                  </a:ext>
                </a:extLst>
              </p:cNvPr>
              <p:cNvCxnSpPr>
                <a:cxnSpLocks/>
                <a:stCxn id="46" idx="0"/>
                <a:endCxn id="26" idx="4"/>
              </p:cNvCxnSpPr>
              <p:nvPr/>
            </p:nvCxnSpPr>
            <p:spPr>
              <a:xfrm flipV="1">
                <a:off x="7961376" y="5236982"/>
                <a:ext cx="1216152" cy="1267016"/>
              </a:xfrm>
              <a:prstGeom prst="line">
                <a:avLst/>
              </a:prstGeom>
              <a:noFill/>
              <a:ln w="28575" cap="flat" cmpd="sng" algn="ctr">
                <a:solidFill>
                  <a:sysClr val="windowText" lastClr="000000"/>
                </a:solidFill>
                <a:prstDash val="solid"/>
                <a:miter lim="800000"/>
              </a:ln>
              <a:effectLst/>
            </p:spPr>
          </p:cxnSp>
          <p:cxnSp>
            <p:nvCxnSpPr>
              <p:cNvPr id="52" name="Straight Connector 51">
                <a:extLst>
                  <a:ext uri="{FF2B5EF4-FFF2-40B4-BE49-F238E27FC236}">
                    <a16:creationId xmlns:a16="http://schemas.microsoft.com/office/drawing/2014/main" id="{156B146B-7AC7-0C43-9C5C-497833E5F852}"/>
                  </a:ext>
                </a:extLst>
              </p:cNvPr>
              <p:cNvCxnSpPr>
                <a:cxnSpLocks/>
                <a:stCxn id="46" idx="0"/>
                <a:endCxn id="27" idx="4"/>
              </p:cNvCxnSpPr>
              <p:nvPr/>
            </p:nvCxnSpPr>
            <p:spPr>
              <a:xfrm flipV="1">
                <a:off x="7961376" y="6056894"/>
                <a:ext cx="1216152" cy="447104"/>
              </a:xfrm>
              <a:prstGeom prst="line">
                <a:avLst/>
              </a:prstGeom>
              <a:noFill/>
              <a:ln w="28575" cap="flat" cmpd="sng" algn="ctr">
                <a:solidFill>
                  <a:sysClr val="windowText" lastClr="000000"/>
                </a:solidFill>
                <a:prstDash val="solid"/>
                <a:miter lim="800000"/>
              </a:ln>
              <a:effectLst/>
            </p:spPr>
          </p:cxnSp>
          <p:cxnSp>
            <p:nvCxnSpPr>
              <p:cNvPr id="53" name="Straight Connector 52">
                <a:extLst>
                  <a:ext uri="{FF2B5EF4-FFF2-40B4-BE49-F238E27FC236}">
                    <a16:creationId xmlns:a16="http://schemas.microsoft.com/office/drawing/2014/main" id="{18C2CD3E-5F1F-B942-8096-03235A85B7F4}"/>
                  </a:ext>
                </a:extLst>
              </p:cNvPr>
              <p:cNvCxnSpPr>
                <a:cxnSpLocks/>
                <a:stCxn id="46" idx="0"/>
                <a:endCxn id="28" idx="4"/>
              </p:cNvCxnSpPr>
              <p:nvPr/>
            </p:nvCxnSpPr>
            <p:spPr>
              <a:xfrm>
                <a:off x="7961376" y="6503998"/>
                <a:ext cx="1216152" cy="372808"/>
              </a:xfrm>
              <a:prstGeom prst="line">
                <a:avLst/>
              </a:prstGeom>
              <a:noFill/>
              <a:ln w="28575" cap="flat" cmpd="sng" algn="ctr">
                <a:solidFill>
                  <a:sysClr val="windowText" lastClr="000000"/>
                </a:solidFill>
                <a:prstDash val="solid"/>
                <a:miter lim="800000"/>
              </a:ln>
              <a:effectLst/>
            </p:spPr>
          </p:cxnSp>
          <p:cxnSp>
            <p:nvCxnSpPr>
              <p:cNvPr id="54" name="Straight Connector 53">
                <a:extLst>
                  <a:ext uri="{FF2B5EF4-FFF2-40B4-BE49-F238E27FC236}">
                    <a16:creationId xmlns:a16="http://schemas.microsoft.com/office/drawing/2014/main" id="{94A0EAB7-E6D9-4A4B-AABF-3A528E3E3A20}"/>
                  </a:ext>
                </a:extLst>
              </p:cNvPr>
              <p:cNvCxnSpPr>
                <a:cxnSpLocks/>
                <a:stCxn id="46" idx="0"/>
                <a:endCxn id="29" idx="4"/>
              </p:cNvCxnSpPr>
              <p:nvPr/>
            </p:nvCxnSpPr>
            <p:spPr>
              <a:xfrm>
                <a:off x="7961376" y="6503998"/>
                <a:ext cx="1216152" cy="1192720"/>
              </a:xfrm>
              <a:prstGeom prst="line">
                <a:avLst/>
              </a:prstGeom>
              <a:noFill/>
              <a:ln w="28575" cap="flat" cmpd="sng" algn="ctr">
                <a:solidFill>
                  <a:sysClr val="windowText" lastClr="000000"/>
                </a:solidFill>
                <a:prstDash val="solid"/>
                <a:miter lim="800000"/>
              </a:ln>
              <a:effectLst/>
            </p:spPr>
          </p:cxnSp>
          <p:cxnSp>
            <p:nvCxnSpPr>
              <p:cNvPr id="55" name="Straight Connector 54">
                <a:extLst>
                  <a:ext uri="{FF2B5EF4-FFF2-40B4-BE49-F238E27FC236}">
                    <a16:creationId xmlns:a16="http://schemas.microsoft.com/office/drawing/2014/main" id="{195350DF-B32D-B94D-96D4-628D16273CD0}"/>
                  </a:ext>
                </a:extLst>
              </p:cNvPr>
              <p:cNvCxnSpPr>
                <a:cxnSpLocks/>
                <a:stCxn id="47" idx="0"/>
                <a:endCxn id="26" idx="4"/>
              </p:cNvCxnSpPr>
              <p:nvPr/>
            </p:nvCxnSpPr>
            <p:spPr>
              <a:xfrm flipV="1">
                <a:off x="7961376" y="5236982"/>
                <a:ext cx="1216152" cy="2086928"/>
              </a:xfrm>
              <a:prstGeom prst="line">
                <a:avLst/>
              </a:prstGeom>
              <a:noFill/>
              <a:ln w="28575" cap="flat" cmpd="sng" algn="ctr">
                <a:solidFill>
                  <a:sysClr val="windowText" lastClr="000000"/>
                </a:solidFill>
                <a:prstDash val="solid"/>
                <a:miter lim="800000"/>
              </a:ln>
              <a:effectLst/>
            </p:spPr>
          </p:cxnSp>
          <p:cxnSp>
            <p:nvCxnSpPr>
              <p:cNvPr id="56" name="Straight Connector 55">
                <a:extLst>
                  <a:ext uri="{FF2B5EF4-FFF2-40B4-BE49-F238E27FC236}">
                    <a16:creationId xmlns:a16="http://schemas.microsoft.com/office/drawing/2014/main" id="{F7D3E906-9997-9044-802C-08A376023F8B}"/>
                  </a:ext>
                </a:extLst>
              </p:cNvPr>
              <p:cNvCxnSpPr>
                <a:cxnSpLocks/>
                <a:stCxn id="47" idx="0"/>
                <a:endCxn id="27" idx="4"/>
              </p:cNvCxnSpPr>
              <p:nvPr/>
            </p:nvCxnSpPr>
            <p:spPr>
              <a:xfrm flipV="1">
                <a:off x="7961376" y="6056894"/>
                <a:ext cx="1216152" cy="1267016"/>
              </a:xfrm>
              <a:prstGeom prst="line">
                <a:avLst/>
              </a:prstGeom>
              <a:noFill/>
              <a:ln w="28575" cap="flat"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99ADAE9F-A931-494B-A45B-729F00774643}"/>
                  </a:ext>
                </a:extLst>
              </p:cNvPr>
              <p:cNvCxnSpPr>
                <a:cxnSpLocks/>
                <a:stCxn id="47" idx="0"/>
                <a:endCxn id="28" idx="4"/>
              </p:cNvCxnSpPr>
              <p:nvPr/>
            </p:nvCxnSpPr>
            <p:spPr>
              <a:xfrm flipV="1">
                <a:off x="7961376" y="6876806"/>
                <a:ext cx="1216152" cy="447104"/>
              </a:xfrm>
              <a:prstGeom prst="line">
                <a:avLst/>
              </a:prstGeom>
              <a:noFill/>
              <a:ln w="28575"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018F21A6-7324-1D4D-A453-3640B0D60C8A}"/>
                  </a:ext>
                </a:extLst>
              </p:cNvPr>
              <p:cNvCxnSpPr>
                <a:cxnSpLocks/>
                <a:stCxn id="47" idx="0"/>
                <a:endCxn id="29" idx="4"/>
              </p:cNvCxnSpPr>
              <p:nvPr/>
            </p:nvCxnSpPr>
            <p:spPr>
              <a:xfrm>
                <a:off x="7961376" y="7323910"/>
                <a:ext cx="1216152" cy="372808"/>
              </a:xfrm>
              <a:prstGeom prst="line">
                <a:avLst/>
              </a:prstGeom>
              <a:noFill/>
              <a:ln w="28575"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1CF3C382-EA88-1F49-96E3-1565EE1306B3}"/>
                  </a:ext>
                </a:extLst>
              </p:cNvPr>
              <p:cNvCxnSpPr>
                <a:cxnSpLocks/>
                <a:stCxn id="45" idx="0"/>
                <a:endCxn id="29" idx="4"/>
              </p:cNvCxnSpPr>
              <p:nvPr/>
            </p:nvCxnSpPr>
            <p:spPr>
              <a:xfrm>
                <a:off x="7961376" y="5684086"/>
                <a:ext cx="1216152" cy="2012632"/>
              </a:xfrm>
              <a:prstGeom prst="line">
                <a:avLst/>
              </a:prstGeom>
              <a:noFill/>
              <a:ln w="28575"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374103C-5D49-AE46-9889-66829D644BF8}"/>
                    </a:ext>
                  </a:extLst>
                </p:cNvPr>
                <p:cNvSpPr/>
                <p:nvPr/>
              </p:nvSpPr>
              <p:spPr>
                <a:xfrm>
                  <a:off x="10522600" y="5068798"/>
                  <a:ext cx="884339" cy="823854"/>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400" i="1" kern="0">
                            <a:solidFill>
                              <a:prstClr val="black"/>
                            </a:solidFill>
                            <a:latin typeface="Cambria Math" panose="02040503050406030204" pitchFamily="18" charset="0"/>
                          </a:rPr>
                          <m:t>𝑥</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24" name="Rectangle 23">
                  <a:extLst>
                    <a:ext uri="{FF2B5EF4-FFF2-40B4-BE49-F238E27FC236}">
                      <a16:creationId xmlns:a16="http://schemas.microsoft.com/office/drawing/2014/main" id="{C374103C-5D49-AE46-9889-66829D644BF8}"/>
                    </a:ext>
                  </a:extLst>
                </p:cNvPr>
                <p:cNvSpPr>
                  <a:spLocks noRot="1" noChangeAspect="1" noMove="1" noResize="1" noEditPoints="1" noAdjustHandles="1" noChangeArrowheads="1" noChangeShapeType="1" noTextEdit="1"/>
                </p:cNvSpPr>
                <p:nvPr/>
              </p:nvSpPr>
              <p:spPr>
                <a:xfrm>
                  <a:off x="10522600" y="5068798"/>
                  <a:ext cx="884339" cy="823854"/>
                </a:xfrm>
                <a:prstGeom prst="rect">
                  <a:avLst/>
                </a:prstGeom>
                <a:blipFill>
                  <a:blip r:embed="rId4"/>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9981B94F-91BD-2248-A5FA-49834EA2E429}"/>
                    </a:ext>
                  </a:extLst>
                </p:cNvPr>
                <p:cNvSpPr/>
                <p:nvPr/>
              </p:nvSpPr>
              <p:spPr>
                <a:xfrm>
                  <a:off x="13165530" y="3609670"/>
                  <a:ext cx="796752" cy="741468"/>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25" name="Rectangle 24">
                  <a:extLst>
                    <a:ext uri="{FF2B5EF4-FFF2-40B4-BE49-F238E27FC236}">
                      <a16:creationId xmlns:a16="http://schemas.microsoft.com/office/drawing/2014/main" id="{9981B94F-91BD-2248-A5FA-49834EA2E429}"/>
                    </a:ext>
                  </a:extLst>
                </p:cNvPr>
                <p:cNvSpPr>
                  <a:spLocks noRot="1" noChangeAspect="1" noMove="1" noResize="1" noEditPoints="1" noAdjustHandles="1" noChangeArrowheads="1" noChangeShapeType="1" noTextEdit="1"/>
                </p:cNvSpPr>
                <p:nvPr/>
              </p:nvSpPr>
              <p:spPr>
                <a:xfrm>
                  <a:off x="13165530" y="3609670"/>
                  <a:ext cx="796752" cy="741468"/>
                </a:xfrm>
                <a:prstGeom prst="rect">
                  <a:avLst/>
                </a:prstGeom>
                <a:blipFill>
                  <a:blip r:embed="rId5"/>
                  <a:stretch>
                    <a:fillRect/>
                  </a:stretch>
                </a:blipFill>
              </p:spPr>
              <p:txBody>
                <a:bodyPr/>
                <a:lstStyle/>
                <a:p>
                  <a:r>
                    <a:rPr lang="en-CN">
                      <a:noFill/>
                    </a:rPr>
                    <a:t> </a:t>
                  </a:r>
                </a:p>
              </p:txBody>
            </p:sp>
          </mc:Fallback>
        </mc:AlternateContent>
      </p:grpSp>
      <p:sp>
        <p:nvSpPr>
          <p:cNvPr id="60" name="Right Arrow 59">
            <a:extLst>
              <a:ext uri="{FF2B5EF4-FFF2-40B4-BE49-F238E27FC236}">
                <a16:creationId xmlns:a16="http://schemas.microsoft.com/office/drawing/2014/main" id="{A69D6A69-1292-734F-8ACD-CBC375E1F029}"/>
              </a:ext>
            </a:extLst>
          </p:cNvPr>
          <p:cNvSpPr/>
          <p:nvPr/>
        </p:nvSpPr>
        <p:spPr>
          <a:xfrm>
            <a:off x="2858865" y="3266837"/>
            <a:ext cx="406400" cy="248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grpSp>
        <p:nvGrpSpPr>
          <p:cNvPr id="61" name="Group 60">
            <a:extLst>
              <a:ext uri="{FF2B5EF4-FFF2-40B4-BE49-F238E27FC236}">
                <a16:creationId xmlns:a16="http://schemas.microsoft.com/office/drawing/2014/main" id="{080A5007-ADB6-BE47-BB76-FF5A9AEF09D5}"/>
              </a:ext>
            </a:extLst>
          </p:cNvPr>
          <p:cNvGrpSpPr/>
          <p:nvPr/>
        </p:nvGrpSpPr>
        <p:grpSpPr>
          <a:xfrm>
            <a:off x="1330620" y="2654283"/>
            <a:ext cx="1276051" cy="435333"/>
            <a:chOff x="1518488" y="7420136"/>
            <a:chExt cx="2552101" cy="870665"/>
          </a:xfrm>
        </p:grpSpPr>
        <p:pic>
          <p:nvPicPr>
            <p:cNvPr id="62" name="图片 40">
              <a:extLst>
                <a:ext uri="{FF2B5EF4-FFF2-40B4-BE49-F238E27FC236}">
                  <a16:creationId xmlns:a16="http://schemas.microsoft.com/office/drawing/2014/main" id="{82EE5CEC-E562-CB4F-8E32-8224AD029133}"/>
                </a:ext>
              </a:extLst>
            </p:cNvPr>
            <p:cNvPicPr>
              <a:picLocks noChangeAspect="1"/>
            </p:cNvPicPr>
            <p:nvPr/>
          </p:nvPicPr>
          <p:blipFill>
            <a:blip r:embed="rId6"/>
            <a:stretch>
              <a:fillRect/>
            </a:stretch>
          </p:blipFill>
          <p:spPr>
            <a:xfrm flipH="1">
              <a:off x="2214404" y="7420138"/>
              <a:ext cx="464353" cy="870663"/>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63" name="图片 40">
              <a:extLst>
                <a:ext uri="{FF2B5EF4-FFF2-40B4-BE49-F238E27FC236}">
                  <a16:creationId xmlns:a16="http://schemas.microsoft.com/office/drawing/2014/main" id="{EA5C39EC-910C-614B-8747-5862FE6BF914}"/>
                </a:ext>
              </a:extLst>
            </p:cNvPr>
            <p:cNvPicPr>
              <a:picLocks noChangeAspect="1"/>
            </p:cNvPicPr>
            <p:nvPr/>
          </p:nvPicPr>
          <p:blipFill>
            <a:blip r:embed="rId6"/>
            <a:stretch>
              <a:fillRect/>
            </a:stretch>
          </p:blipFill>
          <p:spPr>
            <a:xfrm flipH="1">
              <a:off x="1518488" y="7420137"/>
              <a:ext cx="464353" cy="870663"/>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64" name="图片 40">
              <a:extLst>
                <a:ext uri="{FF2B5EF4-FFF2-40B4-BE49-F238E27FC236}">
                  <a16:creationId xmlns:a16="http://schemas.microsoft.com/office/drawing/2014/main" id="{40F3BCE8-4D2C-5F40-811C-B681D8412311}"/>
                </a:ext>
              </a:extLst>
            </p:cNvPr>
            <p:cNvPicPr>
              <a:picLocks noChangeAspect="1"/>
            </p:cNvPicPr>
            <p:nvPr/>
          </p:nvPicPr>
          <p:blipFill>
            <a:blip r:embed="rId6"/>
            <a:stretch>
              <a:fillRect/>
            </a:stretch>
          </p:blipFill>
          <p:spPr>
            <a:xfrm flipH="1">
              <a:off x="2910320" y="7420136"/>
              <a:ext cx="464353" cy="870663"/>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65" name="图片 40">
              <a:extLst>
                <a:ext uri="{FF2B5EF4-FFF2-40B4-BE49-F238E27FC236}">
                  <a16:creationId xmlns:a16="http://schemas.microsoft.com/office/drawing/2014/main" id="{E2E84952-65EF-0640-B2E2-244CC481A566}"/>
                </a:ext>
              </a:extLst>
            </p:cNvPr>
            <p:cNvPicPr>
              <a:picLocks noChangeAspect="1"/>
            </p:cNvPicPr>
            <p:nvPr/>
          </p:nvPicPr>
          <p:blipFill>
            <a:blip r:embed="rId6"/>
            <a:stretch>
              <a:fillRect/>
            </a:stretch>
          </p:blipFill>
          <p:spPr>
            <a:xfrm flipH="1">
              <a:off x="3606236" y="7420136"/>
              <a:ext cx="464353" cy="870663"/>
            </a:xfrm>
            <a:prstGeom prst="rect">
              <a:avLst/>
            </a:prstGeom>
            <a:noFill/>
            <a:ln>
              <a:noFill/>
            </a:ln>
          </p:spPr>
          <p:style>
            <a:lnRef idx="0">
              <a:scrgbClr r="0" g="0" b="0"/>
            </a:lnRef>
            <a:fillRef idx="0">
              <a:scrgbClr r="0" g="0" b="0"/>
            </a:fillRef>
            <a:effectRef idx="0">
              <a:scrgbClr r="0" g="0" b="0"/>
            </a:effectRef>
            <a:fontRef idx="minor">
              <a:schemeClr val="accent3"/>
            </a:fontRef>
          </p:style>
        </p:pic>
      </p:grpSp>
      <p:pic>
        <p:nvPicPr>
          <p:cNvPr id="66" name="图片 40">
            <a:extLst>
              <a:ext uri="{FF2B5EF4-FFF2-40B4-BE49-F238E27FC236}">
                <a16:creationId xmlns:a16="http://schemas.microsoft.com/office/drawing/2014/main" id="{A0D05D88-AFB7-6F4C-8C18-BA59E632EF2F}"/>
              </a:ext>
            </a:extLst>
          </p:cNvPr>
          <p:cNvPicPr>
            <a:picLocks noChangeAspect="1"/>
          </p:cNvPicPr>
          <p:nvPr/>
        </p:nvPicPr>
        <p:blipFill>
          <a:blip r:embed="rId6"/>
          <a:stretch>
            <a:fillRect/>
          </a:stretch>
        </p:blipFill>
        <p:spPr>
          <a:xfrm flipH="1">
            <a:off x="1678578" y="3151733"/>
            <a:ext cx="232177" cy="435332"/>
          </a:xfrm>
          <a:prstGeom prst="rect">
            <a:avLst/>
          </a:prstGeom>
        </p:spPr>
      </p:pic>
      <p:pic>
        <p:nvPicPr>
          <p:cNvPr id="67" name="图片 40">
            <a:extLst>
              <a:ext uri="{FF2B5EF4-FFF2-40B4-BE49-F238E27FC236}">
                <a16:creationId xmlns:a16="http://schemas.microsoft.com/office/drawing/2014/main" id="{EE857D5A-978E-114D-8FAB-37BFAF12EC8C}"/>
              </a:ext>
            </a:extLst>
          </p:cNvPr>
          <p:cNvPicPr>
            <a:picLocks noChangeAspect="1"/>
          </p:cNvPicPr>
          <p:nvPr/>
        </p:nvPicPr>
        <p:blipFill>
          <a:blip r:embed="rId6"/>
          <a:stretch>
            <a:fillRect/>
          </a:stretch>
        </p:blipFill>
        <p:spPr>
          <a:xfrm flipH="1">
            <a:off x="1330620" y="3151733"/>
            <a:ext cx="232177" cy="435332"/>
          </a:xfrm>
          <a:prstGeom prst="rect">
            <a:avLst/>
          </a:prstGeom>
        </p:spPr>
      </p:pic>
      <p:pic>
        <p:nvPicPr>
          <p:cNvPr id="68" name="图片 40">
            <a:extLst>
              <a:ext uri="{FF2B5EF4-FFF2-40B4-BE49-F238E27FC236}">
                <a16:creationId xmlns:a16="http://schemas.microsoft.com/office/drawing/2014/main" id="{FCD2BC1F-A7D4-AE4B-BFA7-FA108113D118}"/>
              </a:ext>
            </a:extLst>
          </p:cNvPr>
          <p:cNvPicPr>
            <a:picLocks noChangeAspect="1"/>
          </p:cNvPicPr>
          <p:nvPr/>
        </p:nvPicPr>
        <p:blipFill>
          <a:blip r:embed="rId6"/>
          <a:stretch>
            <a:fillRect/>
          </a:stretch>
        </p:blipFill>
        <p:spPr>
          <a:xfrm flipH="1">
            <a:off x="2026536" y="3151732"/>
            <a:ext cx="232177" cy="435332"/>
          </a:xfrm>
          <a:prstGeom prst="rect">
            <a:avLst/>
          </a:prstGeom>
        </p:spPr>
      </p:pic>
      <p:pic>
        <p:nvPicPr>
          <p:cNvPr id="69" name="图片 40">
            <a:extLst>
              <a:ext uri="{FF2B5EF4-FFF2-40B4-BE49-F238E27FC236}">
                <a16:creationId xmlns:a16="http://schemas.microsoft.com/office/drawing/2014/main" id="{1FECEF92-ED81-1047-A03A-3EA9DE0847B8}"/>
              </a:ext>
            </a:extLst>
          </p:cNvPr>
          <p:cNvPicPr>
            <a:picLocks noChangeAspect="1"/>
          </p:cNvPicPr>
          <p:nvPr/>
        </p:nvPicPr>
        <p:blipFill>
          <a:blip r:embed="rId6"/>
          <a:stretch>
            <a:fillRect/>
          </a:stretch>
        </p:blipFill>
        <p:spPr>
          <a:xfrm flipH="1">
            <a:off x="2374494" y="3151732"/>
            <a:ext cx="232177" cy="435332"/>
          </a:xfrm>
          <a:prstGeom prst="rect">
            <a:avLst/>
          </a:prstGeom>
        </p:spPr>
      </p:pic>
      <p:pic>
        <p:nvPicPr>
          <p:cNvPr id="70" name="图片 40">
            <a:extLst>
              <a:ext uri="{FF2B5EF4-FFF2-40B4-BE49-F238E27FC236}">
                <a16:creationId xmlns:a16="http://schemas.microsoft.com/office/drawing/2014/main" id="{2C5ADED3-EB85-DC44-AF47-D814ECC2CB3F}"/>
              </a:ext>
            </a:extLst>
          </p:cNvPr>
          <p:cNvPicPr>
            <a:picLocks noChangeAspect="1"/>
          </p:cNvPicPr>
          <p:nvPr/>
        </p:nvPicPr>
        <p:blipFill>
          <a:blip r:embed="rId6"/>
          <a:stretch>
            <a:fillRect/>
          </a:stretch>
        </p:blipFill>
        <p:spPr>
          <a:xfrm flipH="1">
            <a:off x="1678578" y="3672829"/>
            <a:ext cx="232177" cy="435332"/>
          </a:xfrm>
          <a:prstGeom prst="rect">
            <a:avLst/>
          </a:prstGeom>
        </p:spPr>
      </p:pic>
      <p:pic>
        <p:nvPicPr>
          <p:cNvPr id="71" name="图片 40">
            <a:extLst>
              <a:ext uri="{FF2B5EF4-FFF2-40B4-BE49-F238E27FC236}">
                <a16:creationId xmlns:a16="http://schemas.microsoft.com/office/drawing/2014/main" id="{66ED8581-AF08-B441-8A97-E90C9AF9B233}"/>
              </a:ext>
            </a:extLst>
          </p:cNvPr>
          <p:cNvPicPr>
            <a:picLocks noChangeAspect="1"/>
          </p:cNvPicPr>
          <p:nvPr/>
        </p:nvPicPr>
        <p:blipFill>
          <a:blip r:embed="rId6"/>
          <a:stretch>
            <a:fillRect/>
          </a:stretch>
        </p:blipFill>
        <p:spPr>
          <a:xfrm flipH="1">
            <a:off x="1330620" y="3672828"/>
            <a:ext cx="232177" cy="435332"/>
          </a:xfrm>
          <a:prstGeom prst="rect">
            <a:avLst/>
          </a:prstGeom>
        </p:spPr>
      </p:pic>
      <p:pic>
        <p:nvPicPr>
          <p:cNvPr id="72" name="图片 40">
            <a:extLst>
              <a:ext uri="{FF2B5EF4-FFF2-40B4-BE49-F238E27FC236}">
                <a16:creationId xmlns:a16="http://schemas.microsoft.com/office/drawing/2014/main" id="{0D059DFD-F627-C44D-B565-1CDBEE79DA9A}"/>
              </a:ext>
            </a:extLst>
          </p:cNvPr>
          <p:cNvPicPr>
            <a:picLocks noChangeAspect="1"/>
          </p:cNvPicPr>
          <p:nvPr/>
        </p:nvPicPr>
        <p:blipFill>
          <a:blip r:embed="rId6"/>
          <a:stretch>
            <a:fillRect/>
          </a:stretch>
        </p:blipFill>
        <p:spPr>
          <a:xfrm flipH="1">
            <a:off x="2026536" y="3672828"/>
            <a:ext cx="232177" cy="435332"/>
          </a:xfrm>
          <a:prstGeom prst="rect">
            <a:avLst/>
          </a:prstGeom>
        </p:spPr>
      </p:pic>
      <p:pic>
        <p:nvPicPr>
          <p:cNvPr id="73" name="图片 40">
            <a:extLst>
              <a:ext uri="{FF2B5EF4-FFF2-40B4-BE49-F238E27FC236}">
                <a16:creationId xmlns:a16="http://schemas.microsoft.com/office/drawing/2014/main" id="{E2B24D23-EAC4-E64A-8494-435FF7770DC2}"/>
              </a:ext>
            </a:extLst>
          </p:cNvPr>
          <p:cNvPicPr>
            <a:picLocks noChangeAspect="1"/>
          </p:cNvPicPr>
          <p:nvPr/>
        </p:nvPicPr>
        <p:blipFill>
          <a:blip r:embed="rId6"/>
          <a:stretch>
            <a:fillRect/>
          </a:stretch>
        </p:blipFill>
        <p:spPr>
          <a:xfrm flipH="1">
            <a:off x="2374494" y="3672828"/>
            <a:ext cx="232177" cy="435332"/>
          </a:xfrm>
          <a:prstGeom prst="rect">
            <a:avLst/>
          </a:prstGeom>
        </p:spPr>
      </p:pic>
      <p:grpSp>
        <p:nvGrpSpPr>
          <p:cNvPr id="74" name="Group 73">
            <a:extLst>
              <a:ext uri="{FF2B5EF4-FFF2-40B4-BE49-F238E27FC236}">
                <a16:creationId xmlns:a16="http://schemas.microsoft.com/office/drawing/2014/main" id="{62DBA80C-7AF1-C447-9E47-71708DA12849}"/>
              </a:ext>
            </a:extLst>
          </p:cNvPr>
          <p:cNvGrpSpPr/>
          <p:nvPr/>
        </p:nvGrpSpPr>
        <p:grpSpPr>
          <a:xfrm>
            <a:off x="3443226" y="2746411"/>
            <a:ext cx="1791436" cy="1255715"/>
            <a:chOff x="10092881" y="3533411"/>
            <a:chExt cx="4715144" cy="3361283"/>
          </a:xfrm>
        </p:grpSpPr>
        <p:sp>
          <p:nvSpPr>
            <p:cNvPr id="75" name="Rounded Rectangle 74">
              <a:extLst>
                <a:ext uri="{FF2B5EF4-FFF2-40B4-BE49-F238E27FC236}">
                  <a16:creationId xmlns:a16="http://schemas.microsoft.com/office/drawing/2014/main" id="{FE19A3C3-B17E-F34C-8E2D-D539A1FECFBA}"/>
                </a:ext>
              </a:extLst>
            </p:cNvPr>
            <p:cNvSpPr/>
            <p:nvPr/>
          </p:nvSpPr>
          <p:spPr>
            <a:xfrm>
              <a:off x="10092881" y="3533411"/>
              <a:ext cx="4715144" cy="336128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DE" sz="1600" dirty="0">
                  <a:solidFill>
                    <a:schemeClr val="tx1"/>
                  </a:solidFill>
                </a:rPr>
                <a:t>Original Model</a:t>
              </a:r>
            </a:p>
          </p:txBody>
        </p:sp>
        <p:sp>
          <p:nvSpPr>
            <p:cNvPr id="76" name="Rectangle: Rounded Corners 46">
              <a:extLst>
                <a:ext uri="{FF2B5EF4-FFF2-40B4-BE49-F238E27FC236}">
                  <a16:creationId xmlns:a16="http://schemas.microsoft.com/office/drawing/2014/main" id="{17C8ECF0-9515-0A47-95C4-263A8A75DC41}"/>
                </a:ext>
              </a:extLst>
            </p:cNvPr>
            <p:cNvSpPr/>
            <p:nvPr/>
          </p:nvSpPr>
          <p:spPr>
            <a:xfrm>
              <a:off x="13240979" y="4198722"/>
              <a:ext cx="570247" cy="1719941"/>
            </a:xfrm>
            <a:prstGeom prst="roundRect">
              <a:avLst/>
            </a:prstGeom>
            <a:solidFill>
              <a:srgbClr val="E7E6E6"/>
            </a:solidFill>
            <a:ln w="3810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77" name="Group 76">
              <a:extLst>
                <a:ext uri="{FF2B5EF4-FFF2-40B4-BE49-F238E27FC236}">
                  <a16:creationId xmlns:a16="http://schemas.microsoft.com/office/drawing/2014/main" id="{47D9FB0A-4282-7643-89E6-F2C3B8C2193B}"/>
                </a:ext>
              </a:extLst>
            </p:cNvPr>
            <p:cNvGrpSpPr/>
            <p:nvPr/>
          </p:nvGrpSpPr>
          <p:grpSpPr>
            <a:xfrm>
              <a:off x="11200079" y="4102646"/>
              <a:ext cx="2500749" cy="1818230"/>
              <a:chOff x="7376160" y="4944374"/>
              <a:chExt cx="4187952" cy="3044952"/>
            </a:xfrm>
          </p:grpSpPr>
          <p:sp>
            <p:nvSpPr>
              <p:cNvPr id="80" name="Oval 79">
                <a:extLst>
                  <a:ext uri="{FF2B5EF4-FFF2-40B4-BE49-F238E27FC236}">
                    <a16:creationId xmlns:a16="http://schemas.microsoft.com/office/drawing/2014/main" id="{E02B40C0-68C6-944E-A1EA-B1BC702A886C}"/>
                  </a:ext>
                </a:extLst>
              </p:cNvPr>
              <p:cNvSpPr/>
              <p:nvPr/>
            </p:nvSpPr>
            <p:spPr>
              <a:xfrm rot="5400000">
                <a:off x="9177528" y="4944374"/>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81" name="Oval 80">
                <a:extLst>
                  <a:ext uri="{FF2B5EF4-FFF2-40B4-BE49-F238E27FC236}">
                    <a16:creationId xmlns:a16="http://schemas.microsoft.com/office/drawing/2014/main" id="{DD513F03-41E9-D740-9F43-5B64F1485815}"/>
                  </a:ext>
                </a:extLst>
              </p:cNvPr>
              <p:cNvSpPr/>
              <p:nvPr/>
            </p:nvSpPr>
            <p:spPr>
              <a:xfrm rot="5400000">
                <a:off x="9177528" y="5764286"/>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82" name="Oval 81">
                <a:extLst>
                  <a:ext uri="{FF2B5EF4-FFF2-40B4-BE49-F238E27FC236}">
                    <a16:creationId xmlns:a16="http://schemas.microsoft.com/office/drawing/2014/main" id="{E9BF0FCF-45AB-3543-A0F9-5672DA923076}"/>
                  </a:ext>
                </a:extLst>
              </p:cNvPr>
              <p:cNvSpPr/>
              <p:nvPr/>
            </p:nvSpPr>
            <p:spPr>
              <a:xfrm rot="5400000">
                <a:off x="9177528" y="6584198"/>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83" name="Oval 82">
                <a:extLst>
                  <a:ext uri="{FF2B5EF4-FFF2-40B4-BE49-F238E27FC236}">
                    <a16:creationId xmlns:a16="http://schemas.microsoft.com/office/drawing/2014/main" id="{0D21BB17-5D94-F841-BE26-2BBE0EF410E8}"/>
                  </a:ext>
                </a:extLst>
              </p:cNvPr>
              <p:cNvSpPr/>
              <p:nvPr/>
            </p:nvSpPr>
            <p:spPr>
              <a:xfrm rot="5400000">
                <a:off x="9177528" y="7404110"/>
                <a:ext cx="585216" cy="585216"/>
              </a:xfrm>
              <a:prstGeom prst="ellipse">
                <a:avLst/>
              </a:prstGeom>
              <a:solidFill>
                <a:srgbClr val="C0C0C0"/>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84" name="Oval 83">
                <a:extLst>
                  <a:ext uri="{FF2B5EF4-FFF2-40B4-BE49-F238E27FC236}">
                    <a16:creationId xmlns:a16="http://schemas.microsoft.com/office/drawing/2014/main" id="{1B7DE6C2-F42E-FD40-9E5F-D2A4C77AD9EB}"/>
                  </a:ext>
                </a:extLst>
              </p:cNvPr>
              <p:cNvSpPr/>
              <p:nvPr/>
            </p:nvSpPr>
            <p:spPr>
              <a:xfrm rot="5400000">
                <a:off x="10978896" y="5392430"/>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85" name="Oval 84">
                <a:extLst>
                  <a:ext uri="{FF2B5EF4-FFF2-40B4-BE49-F238E27FC236}">
                    <a16:creationId xmlns:a16="http://schemas.microsoft.com/office/drawing/2014/main" id="{600C4E03-9DDE-C546-B332-2C9982AEE736}"/>
                  </a:ext>
                </a:extLst>
              </p:cNvPr>
              <p:cNvSpPr/>
              <p:nvPr/>
            </p:nvSpPr>
            <p:spPr>
              <a:xfrm rot="5400000">
                <a:off x="10978896" y="6212342"/>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86" name="Oval 85">
                <a:extLst>
                  <a:ext uri="{FF2B5EF4-FFF2-40B4-BE49-F238E27FC236}">
                    <a16:creationId xmlns:a16="http://schemas.microsoft.com/office/drawing/2014/main" id="{35983137-AB4B-1849-93A9-737F9186A0EA}"/>
                  </a:ext>
                </a:extLst>
              </p:cNvPr>
              <p:cNvSpPr/>
              <p:nvPr/>
            </p:nvSpPr>
            <p:spPr>
              <a:xfrm rot="5400000">
                <a:off x="10978896" y="7032254"/>
                <a:ext cx="585216" cy="585216"/>
              </a:xfrm>
              <a:prstGeom prst="ellipse">
                <a:avLst/>
              </a:prstGeom>
              <a:solidFill>
                <a:srgbClr val="FFCCFF"/>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87" name="Straight Connector 86">
                <a:extLst>
                  <a:ext uri="{FF2B5EF4-FFF2-40B4-BE49-F238E27FC236}">
                    <a16:creationId xmlns:a16="http://schemas.microsoft.com/office/drawing/2014/main" id="{A9B70107-BB04-D74D-8FCF-161CB1047A37}"/>
                  </a:ext>
                </a:extLst>
              </p:cNvPr>
              <p:cNvCxnSpPr>
                <a:cxnSpLocks/>
                <a:stCxn id="80" idx="0"/>
                <a:endCxn id="84" idx="4"/>
              </p:cNvCxnSpPr>
              <p:nvPr/>
            </p:nvCxnSpPr>
            <p:spPr>
              <a:xfrm>
                <a:off x="9762744" y="5236982"/>
                <a:ext cx="1216152" cy="448056"/>
              </a:xfrm>
              <a:prstGeom prst="line">
                <a:avLst/>
              </a:prstGeom>
              <a:noFill/>
              <a:ln w="28575" cap="flat" cmpd="sng" algn="ctr">
                <a:solidFill>
                  <a:sysClr val="windowText" lastClr="000000"/>
                </a:solidFill>
                <a:prstDash val="solid"/>
                <a:miter lim="800000"/>
              </a:ln>
              <a:effectLst/>
            </p:spPr>
          </p:cxnSp>
          <p:cxnSp>
            <p:nvCxnSpPr>
              <p:cNvPr id="88" name="Straight Connector 87">
                <a:extLst>
                  <a:ext uri="{FF2B5EF4-FFF2-40B4-BE49-F238E27FC236}">
                    <a16:creationId xmlns:a16="http://schemas.microsoft.com/office/drawing/2014/main" id="{A96C9072-C537-7F4F-A9D3-A41363417A5B}"/>
                  </a:ext>
                </a:extLst>
              </p:cNvPr>
              <p:cNvCxnSpPr>
                <a:cxnSpLocks/>
                <a:stCxn id="81" idx="0"/>
                <a:endCxn id="84" idx="4"/>
              </p:cNvCxnSpPr>
              <p:nvPr/>
            </p:nvCxnSpPr>
            <p:spPr>
              <a:xfrm flipV="1">
                <a:off x="9762744" y="5685038"/>
                <a:ext cx="1216152" cy="371856"/>
              </a:xfrm>
              <a:prstGeom prst="line">
                <a:avLst/>
              </a:prstGeom>
              <a:noFill/>
              <a:ln w="2857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3B29798F-FCFC-334E-93A6-8E4BA5F9A5AF}"/>
                  </a:ext>
                </a:extLst>
              </p:cNvPr>
              <p:cNvCxnSpPr>
                <a:cxnSpLocks/>
                <a:stCxn id="81" idx="0"/>
                <a:endCxn id="85" idx="4"/>
              </p:cNvCxnSpPr>
              <p:nvPr/>
            </p:nvCxnSpPr>
            <p:spPr>
              <a:xfrm>
                <a:off x="9762744" y="6056894"/>
                <a:ext cx="1216152" cy="448056"/>
              </a:xfrm>
              <a:prstGeom prst="line">
                <a:avLst/>
              </a:prstGeom>
              <a:noFill/>
              <a:ln w="28575"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DAECDF07-D2EF-E441-864B-A8DF0F3A51C7}"/>
                  </a:ext>
                </a:extLst>
              </p:cNvPr>
              <p:cNvCxnSpPr>
                <a:cxnSpLocks/>
                <a:stCxn id="80" idx="0"/>
                <a:endCxn id="85" idx="4"/>
              </p:cNvCxnSpPr>
              <p:nvPr/>
            </p:nvCxnSpPr>
            <p:spPr>
              <a:xfrm>
                <a:off x="9762744" y="5236982"/>
                <a:ext cx="1216152" cy="1267968"/>
              </a:xfrm>
              <a:prstGeom prst="line">
                <a:avLst/>
              </a:prstGeom>
              <a:noFill/>
              <a:ln w="28575" cap="flat" cmpd="sng" algn="ctr">
                <a:solidFill>
                  <a:sysClr val="windowText" lastClr="000000"/>
                </a:solidFill>
                <a:prstDash val="solid"/>
                <a:miter lim="800000"/>
              </a:ln>
              <a:effectLst/>
            </p:spPr>
          </p:cxnSp>
          <p:cxnSp>
            <p:nvCxnSpPr>
              <p:cNvPr id="91" name="Straight Connector 90">
                <a:extLst>
                  <a:ext uri="{FF2B5EF4-FFF2-40B4-BE49-F238E27FC236}">
                    <a16:creationId xmlns:a16="http://schemas.microsoft.com/office/drawing/2014/main" id="{F83D5F0F-6397-BD4C-83D1-8C3152E6778B}"/>
                  </a:ext>
                </a:extLst>
              </p:cNvPr>
              <p:cNvCxnSpPr>
                <a:cxnSpLocks/>
                <a:stCxn id="80" idx="0"/>
                <a:endCxn id="86" idx="4"/>
              </p:cNvCxnSpPr>
              <p:nvPr/>
            </p:nvCxnSpPr>
            <p:spPr>
              <a:xfrm>
                <a:off x="9762744" y="5236982"/>
                <a:ext cx="1216152" cy="2087880"/>
              </a:xfrm>
              <a:prstGeom prst="line">
                <a:avLst/>
              </a:prstGeom>
              <a:noFill/>
              <a:ln w="28575" cap="flat" cmpd="sng" algn="ctr">
                <a:solidFill>
                  <a:sysClr val="windowText" lastClr="000000"/>
                </a:solidFill>
                <a:prstDash val="solid"/>
                <a:miter lim="800000"/>
              </a:ln>
              <a:effectLst/>
            </p:spPr>
          </p:cxnSp>
          <p:cxnSp>
            <p:nvCxnSpPr>
              <p:cNvPr id="92" name="Straight Connector 91">
                <a:extLst>
                  <a:ext uri="{FF2B5EF4-FFF2-40B4-BE49-F238E27FC236}">
                    <a16:creationId xmlns:a16="http://schemas.microsoft.com/office/drawing/2014/main" id="{D6AC2A47-966E-3046-A00E-59AE63CC7CB9}"/>
                  </a:ext>
                </a:extLst>
              </p:cNvPr>
              <p:cNvCxnSpPr>
                <a:cxnSpLocks/>
                <a:stCxn id="84" idx="4"/>
                <a:endCxn id="82" idx="0"/>
              </p:cNvCxnSpPr>
              <p:nvPr/>
            </p:nvCxnSpPr>
            <p:spPr>
              <a:xfrm flipH="1">
                <a:off x="9762744" y="5685038"/>
                <a:ext cx="1216152" cy="1191768"/>
              </a:xfrm>
              <a:prstGeom prst="line">
                <a:avLst/>
              </a:prstGeom>
              <a:noFill/>
              <a:ln w="28575" cap="flat" cmpd="sng" algn="ctr">
                <a:solidFill>
                  <a:sysClr val="windowText" lastClr="000000"/>
                </a:solidFill>
                <a:prstDash val="solid"/>
                <a:miter lim="800000"/>
              </a:ln>
              <a:effectLst/>
            </p:spPr>
          </p:cxnSp>
          <p:cxnSp>
            <p:nvCxnSpPr>
              <p:cNvPr id="93" name="Straight Connector 92">
                <a:extLst>
                  <a:ext uri="{FF2B5EF4-FFF2-40B4-BE49-F238E27FC236}">
                    <a16:creationId xmlns:a16="http://schemas.microsoft.com/office/drawing/2014/main" id="{E667CACD-905F-AE46-9371-7BBE59CD027C}"/>
                  </a:ext>
                </a:extLst>
              </p:cNvPr>
              <p:cNvCxnSpPr>
                <a:cxnSpLocks/>
                <a:stCxn id="82" idx="0"/>
                <a:endCxn id="85" idx="4"/>
              </p:cNvCxnSpPr>
              <p:nvPr/>
            </p:nvCxnSpPr>
            <p:spPr>
              <a:xfrm flipV="1">
                <a:off x="9762744" y="6504950"/>
                <a:ext cx="1216152" cy="371856"/>
              </a:xfrm>
              <a:prstGeom prst="line">
                <a:avLst/>
              </a:prstGeom>
              <a:noFill/>
              <a:ln w="28575" cap="flat" cmpd="sng" algn="ctr">
                <a:solidFill>
                  <a:sysClr val="windowText" lastClr="000000"/>
                </a:solidFill>
                <a:prstDash val="solid"/>
                <a:miter lim="800000"/>
              </a:ln>
              <a:effectLst/>
            </p:spPr>
          </p:cxnSp>
          <p:cxnSp>
            <p:nvCxnSpPr>
              <p:cNvPr id="94" name="Straight Connector 93">
                <a:extLst>
                  <a:ext uri="{FF2B5EF4-FFF2-40B4-BE49-F238E27FC236}">
                    <a16:creationId xmlns:a16="http://schemas.microsoft.com/office/drawing/2014/main" id="{40570A50-E3E3-8F46-AD71-9026D035835F}"/>
                  </a:ext>
                </a:extLst>
              </p:cNvPr>
              <p:cNvCxnSpPr>
                <a:cxnSpLocks/>
                <a:stCxn id="81" idx="0"/>
                <a:endCxn id="86" idx="4"/>
              </p:cNvCxnSpPr>
              <p:nvPr/>
            </p:nvCxnSpPr>
            <p:spPr>
              <a:xfrm>
                <a:off x="9762744" y="6056894"/>
                <a:ext cx="1216152" cy="1267968"/>
              </a:xfrm>
              <a:prstGeom prst="line">
                <a:avLst/>
              </a:prstGeom>
              <a:noFill/>
              <a:ln w="28575" cap="flat" cmpd="sng" algn="ctr">
                <a:solidFill>
                  <a:sysClr val="windowText" lastClr="000000"/>
                </a:solidFill>
                <a:prstDash val="solid"/>
                <a:miter lim="800000"/>
              </a:ln>
              <a:effectLst/>
            </p:spPr>
          </p:cxnSp>
          <p:cxnSp>
            <p:nvCxnSpPr>
              <p:cNvPr id="95" name="Straight Connector 94">
                <a:extLst>
                  <a:ext uri="{FF2B5EF4-FFF2-40B4-BE49-F238E27FC236}">
                    <a16:creationId xmlns:a16="http://schemas.microsoft.com/office/drawing/2014/main" id="{1DE2D6DE-D74A-3543-8CF1-474BF6C2D568}"/>
                  </a:ext>
                </a:extLst>
              </p:cNvPr>
              <p:cNvCxnSpPr>
                <a:cxnSpLocks/>
                <a:stCxn id="86" idx="4"/>
                <a:endCxn id="82" idx="0"/>
              </p:cNvCxnSpPr>
              <p:nvPr/>
            </p:nvCxnSpPr>
            <p:spPr>
              <a:xfrm flipH="1" flipV="1">
                <a:off x="9762744" y="6876806"/>
                <a:ext cx="1216152" cy="448056"/>
              </a:xfrm>
              <a:prstGeom prst="line">
                <a:avLst/>
              </a:prstGeom>
              <a:noFill/>
              <a:ln w="28575" cap="flat" cmpd="sng" algn="ctr">
                <a:solidFill>
                  <a:sysClr val="windowText" lastClr="000000"/>
                </a:solidFill>
                <a:prstDash val="solid"/>
                <a:miter lim="800000"/>
              </a:ln>
              <a:effectLst/>
            </p:spPr>
          </p:cxnSp>
          <p:cxnSp>
            <p:nvCxnSpPr>
              <p:cNvPr id="96" name="Straight Connector 95">
                <a:extLst>
                  <a:ext uri="{FF2B5EF4-FFF2-40B4-BE49-F238E27FC236}">
                    <a16:creationId xmlns:a16="http://schemas.microsoft.com/office/drawing/2014/main" id="{4050CA5D-1706-3C4E-95A1-770E4FA5475A}"/>
                  </a:ext>
                </a:extLst>
              </p:cNvPr>
              <p:cNvCxnSpPr>
                <a:cxnSpLocks/>
                <a:stCxn id="84" idx="4"/>
                <a:endCxn id="83" idx="0"/>
              </p:cNvCxnSpPr>
              <p:nvPr/>
            </p:nvCxnSpPr>
            <p:spPr>
              <a:xfrm flipH="1">
                <a:off x="9762744" y="5685038"/>
                <a:ext cx="1216152" cy="2011680"/>
              </a:xfrm>
              <a:prstGeom prst="line">
                <a:avLst/>
              </a:prstGeom>
              <a:noFill/>
              <a:ln w="28575" cap="flat" cmpd="sng" algn="ctr">
                <a:solidFill>
                  <a:sysClr val="windowText" lastClr="000000"/>
                </a:solidFill>
                <a:prstDash val="solid"/>
                <a:miter lim="800000"/>
              </a:ln>
              <a:effectLst/>
            </p:spPr>
          </p:cxnSp>
          <p:cxnSp>
            <p:nvCxnSpPr>
              <p:cNvPr id="97" name="Straight Connector 96">
                <a:extLst>
                  <a:ext uri="{FF2B5EF4-FFF2-40B4-BE49-F238E27FC236}">
                    <a16:creationId xmlns:a16="http://schemas.microsoft.com/office/drawing/2014/main" id="{1BDC9F5B-0262-2C46-A5D3-519347C538CF}"/>
                  </a:ext>
                </a:extLst>
              </p:cNvPr>
              <p:cNvCxnSpPr>
                <a:cxnSpLocks/>
                <a:stCxn id="85" idx="4"/>
                <a:endCxn id="83" idx="0"/>
              </p:cNvCxnSpPr>
              <p:nvPr/>
            </p:nvCxnSpPr>
            <p:spPr>
              <a:xfrm flipH="1">
                <a:off x="9762744" y="6504950"/>
                <a:ext cx="1216152" cy="1191768"/>
              </a:xfrm>
              <a:prstGeom prst="line">
                <a:avLst/>
              </a:prstGeom>
              <a:noFill/>
              <a:ln w="28575" cap="flat" cmpd="sng" algn="ctr">
                <a:solidFill>
                  <a:sysClr val="windowText" lastClr="000000"/>
                </a:solidFill>
                <a:prstDash val="solid"/>
                <a:miter lim="800000"/>
              </a:ln>
              <a:effectLst/>
            </p:spPr>
          </p:cxnSp>
          <p:cxnSp>
            <p:nvCxnSpPr>
              <p:cNvPr id="98" name="Straight Connector 97">
                <a:extLst>
                  <a:ext uri="{FF2B5EF4-FFF2-40B4-BE49-F238E27FC236}">
                    <a16:creationId xmlns:a16="http://schemas.microsoft.com/office/drawing/2014/main" id="{1B7FFE57-7537-4345-A3B1-0084A9554BC6}"/>
                  </a:ext>
                </a:extLst>
              </p:cNvPr>
              <p:cNvCxnSpPr>
                <a:cxnSpLocks/>
                <a:stCxn id="86" idx="4"/>
                <a:endCxn id="83" idx="0"/>
              </p:cNvCxnSpPr>
              <p:nvPr/>
            </p:nvCxnSpPr>
            <p:spPr>
              <a:xfrm flipH="1">
                <a:off x="9762744" y="7324862"/>
                <a:ext cx="1216152" cy="371856"/>
              </a:xfrm>
              <a:prstGeom prst="line">
                <a:avLst/>
              </a:prstGeom>
              <a:noFill/>
              <a:ln w="28575" cap="flat" cmpd="sng" algn="ctr">
                <a:solidFill>
                  <a:sysClr val="windowText" lastClr="000000"/>
                </a:solidFill>
                <a:prstDash val="solid"/>
                <a:miter lim="800000"/>
              </a:ln>
              <a:effectLst/>
            </p:spPr>
          </p:cxnSp>
          <p:sp>
            <p:nvSpPr>
              <p:cNvPr id="99" name="Oval 98">
                <a:extLst>
                  <a:ext uri="{FF2B5EF4-FFF2-40B4-BE49-F238E27FC236}">
                    <a16:creationId xmlns:a16="http://schemas.microsoft.com/office/drawing/2014/main" id="{80CE6433-C3AC-9D4C-A66B-E2CBC91CAE19}"/>
                  </a:ext>
                </a:extLst>
              </p:cNvPr>
              <p:cNvSpPr/>
              <p:nvPr/>
            </p:nvSpPr>
            <p:spPr>
              <a:xfrm rot="5400000">
                <a:off x="7376160" y="5391478"/>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00" name="Oval 99">
                <a:extLst>
                  <a:ext uri="{FF2B5EF4-FFF2-40B4-BE49-F238E27FC236}">
                    <a16:creationId xmlns:a16="http://schemas.microsoft.com/office/drawing/2014/main" id="{741BCA1D-CE27-0341-AB5E-D00D5EEE8785}"/>
                  </a:ext>
                </a:extLst>
              </p:cNvPr>
              <p:cNvSpPr/>
              <p:nvPr/>
            </p:nvSpPr>
            <p:spPr>
              <a:xfrm rot="5400000">
                <a:off x="7376160" y="6211390"/>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01" name="Oval 100">
                <a:extLst>
                  <a:ext uri="{FF2B5EF4-FFF2-40B4-BE49-F238E27FC236}">
                    <a16:creationId xmlns:a16="http://schemas.microsoft.com/office/drawing/2014/main" id="{37A539AC-6F76-6B4D-AD10-12A019C5FFAD}"/>
                  </a:ext>
                </a:extLst>
              </p:cNvPr>
              <p:cNvSpPr/>
              <p:nvPr/>
            </p:nvSpPr>
            <p:spPr>
              <a:xfrm rot="5400000">
                <a:off x="7376160" y="7031302"/>
                <a:ext cx="585216" cy="585216"/>
              </a:xfrm>
              <a:prstGeom prst="ellipse">
                <a:avLst/>
              </a:prstGeom>
              <a:solidFill>
                <a:srgbClr val="5B9BD5">
                  <a:lumMod val="40000"/>
                  <a:lumOff val="60000"/>
                </a:srgbClr>
              </a:solidFill>
              <a:ln w="381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102" name="Straight Connector 101">
                <a:extLst>
                  <a:ext uri="{FF2B5EF4-FFF2-40B4-BE49-F238E27FC236}">
                    <a16:creationId xmlns:a16="http://schemas.microsoft.com/office/drawing/2014/main" id="{9F491907-DFFA-5147-9813-3FBEF9F90E31}"/>
                  </a:ext>
                </a:extLst>
              </p:cNvPr>
              <p:cNvCxnSpPr>
                <a:cxnSpLocks/>
                <a:stCxn id="99" idx="0"/>
                <a:endCxn id="80" idx="4"/>
              </p:cNvCxnSpPr>
              <p:nvPr/>
            </p:nvCxnSpPr>
            <p:spPr>
              <a:xfrm flipV="1">
                <a:off x="7961376" y="5236982"/>
                <a:ext cx="1216152" cy="447104"/>
              </a:xfrm>
              <a:prstGeom prst="line">
                <a:avLst/>
              </a:prstGeom>
              <a:noFill/>
              <a:ln w="28575"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81246585-64CE-F044-B4BE-DDCF3DF1C887}"/>
                  </a:ext>
                </a:extLst>
              </p:cNvPr>
              <p:cNvCxnSpPr>
                <a:cxnSpLocks/>
                <a:stCxn id="99" idx="0"/>
                <a:endCxn id="81" idx="4"/>
              </p:cNvCxnSpPr>
              <p:nvPr/>
            </p:nvCxnSpPr>
            <p:spPr>
              <a:xfrm>
                <a:off x="7961376" y="5684086"/>
                <a:ext cx="1216152" cy="372808"/>
              </a:xfrm>
              <a:prstGeom prst="line">
                <a:avLst/>
              </a:prstGeom>
              <a:noFill/>
              <a:ln w="28575"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id="{39C6FC8C-A192-2F4F-AD4C-B50D1C7380DE}"/>
                  </a:ext>
                </a:extLst>
              </p:cNvPr>
              <p:cNvCxnSpPr>
                <a:cxnSpLocks/>
                <a:stCxn id="99" idx="0"/>
                <a:endCxn id="82" idx="4"/>
              </p:cNvCxnSpPr>
              <p:nvPr/>
            </p:nvCxnSpPr>
            <p:spPr>
              <a:xfrm>
                <a:off x="7961376" y="5684086"/>
                <a:ext cx="1216152" cy="1192720"/>
              </a:xfrm>
              <a:prstGeom prst="line">
                <a:avLst/>
              </a:prstGeom>
              <a:noFill/>
              <a:ln w="28575"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id="{B0EC9D1E-D512-E842-9201-C2A433B1D221}"/>
                  </a:ext>
                </a:extLst>
              </p:cNvPr>
              <p:cNvCxnSpPr>
                <a:cxnSpLocks/>
                <a:stCxn id="100" idx="0"/>
                <a:endCxn id="80" idx="4"/>
              </p:cNvCxnSpPr>
              <p:nvPr/>
            </p:nvCxnSpPr>
            <p:spPr>
              <a:xfrm flipV="1">
                <a:off x="7961376" y="5236982"/>
                <a:ext cx="1216152" cy="1267016"/>
              </a:xfrm>
              <a:prstGeom prst="line">
                <a:avLst/>
              </a:prstGeom>
              <a:noFill/>
              <a:ln w="28575"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id="{B21FD6E0-16D1-9C41-9864-C9DB443BBF88}"/>
                  </a:ext>
                </a:extLst>
              </p:cNvPr>
              <p:cNvCxnSpPr>
                <a:cxnSpLocks/>
                <a:stCxn id="100" idx="0"/>
                <a:endCxn id="81" idx="4"/>
              </p:cNvCxnSpPr>
              <p:nvPr/>
            </p:nvCxnSpPr>
            <p:spPr>
              <a:xfrm flipV="1">
                <a:off x="7961376" y="6056894"/>
                <a:ext cx="1216152" cy="447104"/>
              </a:xfrm>
              <a:prstGeom prst="line">
                <a:avLst/>
              </a:prstGeom>
              <a:noFill/>
              <a:ln w="28575" cap="flat" cmpd="sng" algn="ctr">
                <a:solidFill>
                  <a:sysClr val="windowText" lastClr="000000"/>
                </a:solidFill>
                <a:prstDash val="solid"/>
                <a:miter lim="800000"/>
              </a:ln>
              <a:effectLst/>
            </p:spPr>
          </p:cxnSp>
          <p:cxnSp>
            <p:nvCxnSpPr>
              <p:cNvPr id="107" name="Straight Connector 106">
                <a:extLst>
                  <a:ext uri="{FF2B5EF4-FFF2-40B4-BE49-F238E27FC236}">
                    <a16:creationId xmlns:a16="http://schemas.microsoft.com/office/drawing/2014/main" id="{68D7957D-AC09-3441-AAA7-92B735B92974}"/>
                  </a:ext>
                </a:extLst>
              </p:cNvPr>
              <p:cNvCxnSpPr>
                <a:cxnSpLocks/>
                <a:stCxn id="100" idx="0"/>
                <a:endCxn id="82" idx="4"/>
              </p:cNvCxnSpPr>
              <p:nvPr/>
            </p:nvCxnSpPr>
            <p:spPr>
              <a:xfrm>
                <a:off x="7961376" y="6503998"/>
                <a:ext cx="1216152" cy="372808"/>
              </a:xfrm>
              <a:prstGeom prst="line">
                <a:avLst/>
              </a:prstGeom>
              <a:noFill/>
              <a:ln w="28575" cap="flat" cmpd="sng" algn="ctr">
                <a:solidFill>
                  <a:sysClr val="windowText" lastClr="000000"/>
                </a:solidFill>
                <a:prstDash val="solid"/>
                <a:miter lim="800000"/>
              </a:ln>
              <a:effectLst/>
            </p:spPr>
          </p:cxnSp>
          <p:cxnSp>
            <p:nvCxnSpPr>
              <p:cNvPr id="108" name="Straight Connector 107">
                <a:extLst>
                  <a:ext uri="{FF2B5EF4-FFF2-40B4-BE49-F238E27FC236}">
                    <a16:creationId xmlns:a16="http://schemas.microsoft.com/office/drawing/2014/main" id="{F61048BE-C2E8-F845-813B-FB92C546C0AC}"/>
                  </a:ext>
                </a:extLst>
              </p:cNvPr>
              <p:cNvCxnSpPr>
                <a:cxnSpLocks/>
                <a:stCxn id="100" idx="0"/>
                <a:endCxn id="83" idx="4"/>
              </p:cNvCxnSpPr>
              <p:nvPr/>
            </p:nvCxnSpPr>
            <p:spPr>
              <a:xfrm>
                <a:off x="7961376" y="6503998"/>
                <a:ext cx="1216152" cy="1192720"/>
              </a:xfrm>
              <a:prstGeom prst="line">
                <a:avLst/>
              </a:prstGeom>
              <a:noFill/>
              <a:ln w="28575"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id="{CC2B1AF7-5737-704F-B0F7-E9DD890DEE2D}"/>
                  </a:ext>
                </a:extLst>
              </p:cNvPr>
              <p:cNvCxnSpPr>
                <a:cxnSpLocks/>
                <a:stCxn id="101" idx="0"/>
                <a:endCxn id="80" idx="4"/>
              </p:cNvCxnSpPr>
              <p:nvPr/>
            </p:nvCxnSpPr>
            <p:spPr>
              <a:xfrm flipV="1">
                <a:off x="7961376" y="5236982"/>
                <a:ext cx="1216152" cy="2086928"/>
              </a:xfrm>
              <a:prstGeom prst="line">
                <a:avLst/>
              </a:prstGeom>
              <a:noFill/>
              <a:ln w="28575"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id="{3B2B0E80-DA12-BC43-B347-1F9750D7A82B}"/>
                  </a:ext>
                </a:extLst>
              </p:cNvPr>
              <p:cNvCxnSpPr>
                <a:cxnSpLocks/>
                <a:stCxn id="101" idx="0"/>
                <a:endCxn id="81" idx="4"/>
              </p:cNvCxnSpPr>
              <p:nvPr/>
            </p:nvCxnSpPr>
            <p:spPr>
              <a:xfrm flipV="1">
                <a:off x="7961376" y="6056894"/>
                <a:ext cx="1216152" cy="1267016"/>
              </a:xfrm>
              <a:prstGeom prst="line">
                <a:avLst/>
              </a:prstGeom>
              <a:noFill/>
              <a:ln w="28575" cap="flat" cmpd="sng" algn="ctr">
                <a:solidFill>
                  <a:sysClr val="windowText" lastClr="000000"/>
                </a:solidFill>
                <a:prstDash val="solid"/>
                <a:miter lim="800000"/>
              </a:ln>
              <a:effectLst/>
            </p:spPr>
          </p:cxnSp>
          <p:cxnSp>
            <p:nvCxnSpPr>
              <p:cNvPr id="111" name="Straight Connector 110">
                <a:extLst>
                  <a:ext uri="{FF2B5EF4-FFF2-40B4-BE49-F238E27FC236}">
                    <a16:creationId xmlns:a16="http://schemas.microsoft.com/office/drawing/2014/main" id="{1F9BD5FB-B391-3E44-B27C-310AD7CAE3C9}"/>
                  </a:ext>
                </a:extLst>
              </p:cNvPr>
              <p:cNvCxnSpPr>
                <a:cxnSpLocks/>
                <a:stCxn id="101" idx="0"/>
                <a:endCxn id="82" idx="4"/>
              </p:cNvCxnSpPr>
              <p:nvPr/>
            </p:nvCxnSpPr>
            <p:spPr>
              <a:xfrm flipV="1">
                <a:off x="7961376" y="6876806"/>
                <a:ext cx="1216152" cy="447104"/>
              </a:xfrm>
              <a:prstGeom prst="line">
                <a:avLst/>
              </a:prstGeom>
              <a:noFill/>
              <a:ln w="28575" cap="flat" cmpd="sng" algn="ctr">
                <a:solidFill>
                  <a:sysClr val="windowText" lastClr="000000"/>
                </a:solidFill>
                <a:prstDash val="solid"/>
                <a:miter lim="800000"/>
              </a:ln>
              <a:effectLst/>
            </p:spPr>
          </p:cxnSp>
          <p:cxnSp>
            <p:nvCxnSpPr>
              <p:cNvPr id="112" name="Straight Connector 111">
                <a:extLst>
                  <a:ext uri="{FF2B5EF4-FFF2-40B4-BE49-F238E27FC236}">
                    <a16:creationId xmlns:a16="http://schemas.microsoft.com/office/drawing/2014/main" id="{90481C73-F2A3-5B4F-BB87-D6A85313A8A6}"/>
                  </a:ext>
                </a:extLst>
              </p:cNvPr>
              <p:cNvCxnSpPr>
                <a:cxnSpLocks/>
                <a:stCxn id="101" idx="0"/>
                <a:endCxn id="83" idx="4"/>
              </p:cNvCxnSpPr>
              <p:nvPr/>
            </p:nvCxnSpPr>
            <p:spPr>
              <a:xfrm>
                <a:off x="7961376" y="7323910"/>
                <a:ext cx="1216152" cy="372808"/>
              </a:xfrm>
              <a:prstGeom prst="line">
                <a:avLst/>
              </a:prstGeom>
              <a:noFill/>
              <a:ln w="28575" cap="flat" cmpd="sng" algn="ctr">
                <a:solidFill>
                  <a:sysClr val="windowText" lastClr="000000"/>
                </a:solidFill>
                <a:prstDash val="solid"/>
                <a:miter lim="800000"/>
              </a:ln>
              <a:effectLst/>
            </p:spPr>
          </p:cxnSp>
          <p:cxnSp>
            <p:nvCxnSpPr>
              <p:cNvPr id="113" name="Straight Connector 112">
                <a:extLst>
                  <a:ext uri="{FF2B5EF4-FFF2-40B4-BE49-F238E27FC236}">
                    <a16:creationId xmlns:a16="http://schemas.microsoft.com/office/drawing/2014/main" id="{EB7BDC7B-8E57-9C44-A2CB-C5F131764B12}"/>
                  </a:ext>
                </a:extLst>
              </p:cNvPr>
              <p:cNvCxnSpPr>
                <a:cxnSpLocks/>
                <a:stCxn id="99" idx="0"/>
                <a:endCxn id="83" idx="4"/>
              </p:cNvCxnSpPr>
              <p:nvPr/>
            </p:nvCxnSpPr>
            <p:spPr>
              <a:xfrm>
                <a:off x="7961376" y="5684086"/>
                <a:ext cx="1216152" cy="2012632"/>
              </a:xfrm>
              <a:prstGeom prst="line">
                <a:avLst/>
              </a:prstGeom>
              <a:noFill/>
              <a:ln w="28575"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3F1AE1E0-788B-6946-8F9E-62BB856ADA0D}"/>
                    </a:ext>
                  </a:extLst>
                </p:cNvPr>
                <p:cNvSpPr/>
                <p:nvPr/>
              </p:nvSpPr>
              <p:spPr>
                <a:xfrm>
                  <a:off x="10522600" y="5068798"/>
                  <a:ext cx="884339" cy="823854"/>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400" i="1" kern="0">
                            <a:solidFill>
                              <a:prstClr val="black"/>
                            </a:solidFill>
                            <a:latin typeface="Cambria Math" panose="02040503050406030204" pitchFamily="18" charset="0"/>
                          </a:rPr>
                          <m:t>𝑥</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78" name="Rectangle 77">
                  <a:extLst>
                    <a:ext uri="{FF2B5EF4-FFF2-40B4-BE49-F238E27FC236}">
                      <a16:creationId xmlns:a16="http://schemas.microsoft.com/office/drawing/2014/main" id="{3F1AE1E0-788B-6946-8F9E-62BB856ADA0D}"/>
                    </a:ext>
                  </a:extLst>
                </p:cNvPr>
                <p:cNvSpPr>
                  <a:spLocks noRot="1" noChangeAspect="1" noMove="1" noResize="1" noEditPoints="1" noAdjustHandles="1" noChangeArrowheads="1" noChangeShapeType="1" noTextEdit="1"/>
                </p:cNvSpPr>
                <p:nvPr/>
              </p:nvSpPr>
              <p:spPr>
                <a:xfrm>
                  <a:off x="10522600" y="5068798"/>
                  <a:ext cx="884339" cy="823854"/>
                </a:xfrm>
                <a:prstGeom prst="rect">
                  <a:avLst/>
                </a:prstGeom>
                <a:blipFill>
                  <a:blip r:embed="rId4"/>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19EDB2B4-B3A8-6346-AB1D-8C56C8251EA5}"/>
                    </a:ext>
                  </a:extLst>
                </p:cNvPr>
                <p:cNvSpPr/>
                <p:nvPr/>
              </p:nvSpPr>
              <p:spPr>
                <a:xfrm>
                  <a:off x="13165530" y="3575196"/>
                  <a:ext cx="796752" cy="741468"/>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79" name="Rectangle 78">
                  <a:extLst>
                    <a:ext uri="{FF2B5EF4-FFF2-40B4-BE49-F238E27FC236}">
                      <a16:creationId xmlns:a16="http://schemas.microsoft.com/office/drawing/2014/main" id="{19EDB2B4-B3A8-6346-AB1D-8C56C8251EA5}"/>
                    </a:ext>
                  </a:extLst>
                </p:cNvPr>
                <p:cNvSpPr>
                  <a:spLocks noRot="1" noChangeAspect="1" noMove="1" noResize="1" noEditPoints="1" noAdjustHandles="1" noChangeArrowheads="1" noChangeShapeType="1" noTextEdit="1"/>
                </p:cNvSpPr>
                <p:nvPr/>
              </p:nvSpPr>
              <p:spPr>
                <a:xfrm>
                  <a:off x="13165530" y="3575196"/>
                  <a:ext cx="796752" cy="741468"/>
                </a:xfrm>
                <a:prstGeom prst="rect">
                  <a:avLst/>
                </a:prstGeom>
                <a:blipFill>
                  <a:blip r:embed="rId5"/>
                  <a:stretch>
                    <a:fillRect/>
                  </a:stretch>
                </a:blipFill>
              </p:spPr>
              <p:txBody>
                <a:bodyPr/>
                <a:lstStyle/>
                <a:p>
                  <a:r>
                    <a:rPr lang="en-CN">
                      <a:noFill/>
                    </a:rPr>
                    <a:t> </a:t>
                  </a:r>
                </a:p>
              </p:txBody>
            </p:sp>
          </mc:Fallback>
        </mc:AlternateContent>
      </p:grpSp>
      <p:sp>
        <p:nvSpPr>
          <p:cNvPr id="114" name="Rectangle 113">
            <a:extLst>
              <a:ext uri="{FF2B5EF4-FFF2-40B4-BE49-F238E27FC236}">
                <a16:creationId xmlns:a16="http://schemas.microsoft.com/office/drawing/2014/main" id="{EDF75774-8CFE-244E-902E-B9F2E69BA7EF}"/>
              </a:ext>
            </a:extLst>
          </p:cNvPr>
          <p:cNvSpPr/>
          <p:nvPr/>
        </p:nvSpPr>
        <p:spPr>
          <a:xfrm>
            <a:off x="1218416" y="2598871"/>
            <a:ext cx="1470074" cy="53116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pic>
        <p:nvPicPr>
          <p:cNvPr id="116" name="图片 40">
            <a:extLst>
              <a:ext uri="{FF2B5EF4-FFF2-40B4-BE49-F238E27FC236}">
                <a16:creationId xmlns:a16="http://schemas.microsoft.com/office/drawing/2014/main" id="{0636E22B-6C83-9140-9C8A-0A28A61E28D9}"/>
              </a:ext>
            </a:extLst>
          </p:cNvPr>
          <p:cNvPicPr>
            <a:picLocks noChangeAspect="1"/>
          </p:cNvPicPr>
          <p:nvPr/>
        </p:nvPicPr>
        <p:blipFill>
          <a:blip r:embed="rId6"/>
          <a:stretch>
            <a:fillRect/>
          </a:stretch>
        </p:blipFill>
        <p:spPr>
          <a:xfrm flipH="1">
            <a:off x="1678578" y="4231630"/>
            <a:ext cx="232177" cy="435332"/>
          </a:xfrm>
          <a:prstGeom prst="rect">
            <a:avLst/>
          </a:prstGeom>
        </p:spPr>
      </p:pic>
      <p:pic>
        <p:nvPicPr>
          <p:cNvPr id="117" name="图片 40">
            <a:extLst>
              <a:ext uri="{FF2B5EF4-FFF2-40B4-BE49-F238E27FC236}">
                <a16:creationId xmlns:a16="http://schemas.microsoft.com/office/drawing/2014/main" id="{4996B9BC-AFF3-214D-B038-1C73D380E305}"/>
              </a:ext>
            </a:extLst>
          </p:cNvPr>
          <p:cNvPicPr>
            <a:picLocks noChangeAspect="1"/>
          </p:cNvPicPr>
          <p:nvPr/>
        </p:nvPicPr>
        <p:blipFill>
          <a:blip r:embed="rId6"/>
          <a:stretch>
            <a:fillRect/>
          </a:stretch>
        </p:blipFill>
        <p:spPr>
          <a:xfrm flipH="1">
            <a:off x="1330620" y="4231629"/>
            <a:ext cx="232177" cy="435332"/>
          </a:xfrm>
          <a:prstGeom prst="rect">
            <a:avLst/>
          </a:prstGeom>
        </p:spPr>
      </p:pic>
      <p:pic>
        <p:nvPicPr>
          <p:cNvPr id="118" name="图片 40">
            <a:extLst>
              <a:ext uri="{FF2B5EF4-FFF2-40B4-BE49-F238E27FC236}">
                <a16:creationId xmlns:a16="http://schemas.microsoft.com/office/drawing/2014/main" id="{8233B581-80A3-7C4C-B0CF-0E20B9116144}"/>
              </a:ext>
            </a:extLst>
          </p:cNvPr>
          <p:cNvPicPr>
            <a:picLocks noChangeAspect="1"/>
          </p:cNvPicPr>
          <p:nvPr/>
        </p:nvPicPr>
        <p:blipFill>
          <a:blip r:embed="rId6"/>
          <a:stretch>
            <a:fillRect/>
          </a:stretch>
        </p:blipFill>
        <p:spPr>
          <a:xfrm flipH="1">
            <a:off x="2026536" y="4231629"/>
            <a:ext cx="232177" cy="435332"/>
          </a:xfrm>
          <a:prstGeom prst="rect">
            <a:avLst/>
          </a:prstGeom>
        </p:spPr>
      </p:pic>
      <p:pic>
        <p:nvPicPr>
          <p:cNvPr id="119" name="图片 40">
            <a:extLst>
              <a:ext uri="{FF2B5EF4-FFF2-40B4-BE49-F238E27FC236}">
                <a16:creationId xmlns:a16="http://schemas.microsoft.com/office/drawing/2014/main" id="{71FD34CD-066C-394B-9790-A7A786C060BF}"/>
              </a:ext>
            </a:extLst>
          </p:cNvPr>
          <p:cNvPicPr>
            <a:picLocks noChangeAspect="1"/>
          </p:cNvPicPr>
          <p:nvPr/>
        </p:nvPicPr>
        <p:blipFill>
          <a:blip r:embed="rId6"/>
          <a:stretch>
            <a:fillRect/>
          </a:stretch>
        </p:blipFill>
        <p:spPr>
          <a:xfrm flipH="1">
            <a:off x="2374494" y="4231629"/>
            <a:ext cx="232177" cy="435332"/>
          </a:xfrm>
          <a:prstGeom prst="rect">
            <a:avLst/>
          </a:prstGeom>
        </p:spPr>
      </p:pic>
      <p:sp>
        <p:nvSpPr>
          <p:cNvPr id="120" name="Rectangle 119">
            <a:extLst>
              <a:ext uri="{FF2B5EF4-FFF2-40B4-BE49-F238E27FC236}">
                <a16:creationId xmlns:a16="http://schemas.microsoft.com/office/drawing/2014/main" id="{D80D7979-EE8A-DF42-916A-41554A4398DE}"/>
              </a:ext>
            </a:extLst>
          </p:cNvPr>
          <p:cNvSpPr/>
          <p:nvPr/>
        </p:nvSpPr>
        <p:spPr>
          <a:xfrm>
            <a:off x="1216764" y="4173393"/>
            <a:ext cx="1470074" cy="531169"/>
          </a:xfrm>
          <a:prstGeom prst="rect">
            <a:avLst/>
          </a:pr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121" name="Rounded Rectangle 120">
            <a:extLst>
              <a:ext uri="{FF2B5EF4-FFF2-40B4-BE49-F238E27FC236}">
                <a16:creationId xmlns:a16="http://schemas.microsoft.com/office/drawing/2014/main" id="{EF50E314-F385-9C4B-B33F-507B62CD8673}"/>
              </a:ext>
            </a:extLst>
          </p:cNvPr>
          <p:cNvSpPr/>
          <p:nvPr/>
        </p:nvSpPr>
        <p:spPr>
          <a:xfrm>
            <a:off x="1678578" y="5676511"/>
            <a:ext cx="9033022" cy="436478"/>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Adding samples in the unlearning process slightly impacts our attack.</a:t>
            </a:r>
          </a:p>
        </p:txBody>
      </p:sp>
    </p:spTree>
    <p:extLst>
      <p:ext uri="{BB962C8B-B14F-4D97-AF65-F5344CB8AC3E}">
        <p14:creationId xmlns:p14="http://schemas.microsoft.com/office/powerpoint/2010/main" val="214320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61"/>
                                        </p:tgtEl>
                                        <p:attrNameLst>
                                          <p:attrName>ppt_w</p:attrName>
                                        </p:attrNameLst>
                                      </p:cBhvr>
                                      <p:tavLst>
                                        <p:tav tm="0">
                                          <p:val>
                                            <p:strVal val="ppt_w"/>
                                          </p:val>
                                        </p:tav>
                                        <p:tav tm="100000">
                                          <p:val>
                                            <p:fltVal val="0"/>
                                          </p:val>
                                        </p:tav>
                                      </p:tavLst>
                                    </p:anim>
                                    <p:anim calcmode="lin" valueType="num">
                                      <p:cBhvr>
                                        <p:cTn id="11" dur="500"/>
                                        <p:tgtEl>
                                          <p:spTgt spid="61"/>
                                        </p:tgtEl>
                                        <p:attrNameLst>
                                          <p:attrName>ppt_h</p:attrName>
                                        </p:attrNameLst>
                                      </p:cBhvr>
                                      <p:tavLst>
                                        <p:tav tm="0">
                                          <p:val>
                                            <p:strVal val="ppt_h"/>
                                          </p:val>
                                        </p:tav>
                                        <p:tav tm="100000">
                                          <p:val>
                                            <p:fltVal val="0"/>
                                          </p:val>
                                        </p:tav>
                                      </p:tavLst>
                                    </p:anim>
                                    <p:animEffect transition="out" filter="fade">
                                      <p:cBhvr>
                                        <p:cTn id="12" dur="500"/>
                                        <p:tgtEl>
                                          <p:spTgt spid="61"/>
                                        </p:tgtEl>
                                      </p:cBhvr>
                                    </p:animEffect>
                                    <p:set>
                                      <p:cBhvr>
                                        <p:cTn id="13" dur="1" fill="hold">
                                          <p:stCondLst>
                                            <p:cond delay="499"/>
                                          </p:stCondLst>
                                        </p:cTn>
                                        <p:tgtEl>
                                          <p:spTgt spid="61"/>
                                        </p:tgtEl>
                                        <p:attrNameLst>
                                          <p:attrName>style.visibility</p:attrName>
                                        </p:attrNameLst>
                                      </p:cBhvr>
                                      <p:to>
                                        <p:strVal val="hidden"/>
                                      </p:to>
                                    </p:set>
                                  </p:childTnLst>
                                </p:cTn>
                              </p:par>
                              <p:par>
                                <p:cTn id="14" presetID="53" presetClass="exit" presetSubtype="32" fill="hold" grpId="1" nodeType="withEffect">
                                  <p:stCondLst>
                                    <p:cond delay="0"/>
                                  </p:stCondLst>
                                  <p:childTnLst>
                                    <p:anim calcmode="lin" valueType="num">
                                      <p:cBhvr>
                                        <p:cTn id="15" dur="500"/>
                                        <p:tgtEl>
                                          <p:spTgt spid="114"/>
                                        </p:tgtEl>
                                        <p:attrNameLst>
                                          <p:attrName>ppt_w</p:attrName>
                                        </p:attrNameLst>
                                      </p:cBhvr>
                                      <p:tavLst>
                                        <p:tav tm="0">
                                          <p:val>
                                            <p:strVal val="ppt_w"/>
                                          </p:val>
                                        </p:tav>
                                        <p:tav tm="100000">
                                          <p:val>
                                            <p:fltVal val="0"/>
                                          </p:val>
                                        </p:tav>
                                      </p:tavLst>
                                    </p:anim>
                                    <p:anim calcmode="lin" valueType="num">
                                      <p:cBhvr>
                                        <p:cTn id="16" dur="500"/>
                                        <p:tgtEl>
                                          <p:spTgt spid="114"/>
                                        </p:tgtEl>
                                        <p:attrNameLst>
                                          <p:attrName>ppt_h</p:attrName>
                                        </p:attrNameLst>
                                      </p:cBhvr>
                                      <p:tavLst>
                                        <p:tav tm="0">
                                          <p:val>
                                            <p:strVal val="ppt_h"/>
                                          </p:val>
                                        </p:tav>
                                        <p:tav tm="100000">
                                          <p:val>
                                            <p:fltVal val="0"/>
                                          </p:val>
                                        </p:tav>
                                      </p:tavLst>
                                    </p:anim>
                                    <p:animEffect transition="out" filter="fade">
                                      <p:cBhvr>
                                        <p:cTn id="17" dur="500"/>
                                        <p:tgtEl>
                                          <p:spTgt spid="114"/>
                                        </p:tgtEl>
                                      </p:cBhvr>
                                    </p:animEffect>
                                    <p:set>
                                      <p:cBhvr>
                                        <p:cTn id="18" dur="1" fill="hold">
                                          <p:stCondLst>
                                            <p:cond delay="499"/>
                                          </p:stCondLst>
                                        </p:cTn>
                                        <p:tgtEl>
                                          <p:spTgt spid="1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17"/>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18"/>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cTn>
                              </p:par>
                              <p:par>
                                <p:cTn id="40" presetID="53" presetClass="exit" presetSubtype="32" fill="hold" grpId="1" nodeType="withEffect">
                                  <p:stCondLst>
                                    <p:cond delay="0"/>
                                  </p:stCondLst>
                                  <p:childTnLst>
                                    <p:anim calcmode="lin" valueType="num">
                                      <p:cBhvr>
                                        <p:cTn id="41" dur="500"/>
                                        <p:tgtEl>
                                          <p:spTgt spid="120"/>
                                        </p:tgtEl>
                                        <p:attrNameLst>
                                          <p:attrName>ppt_w</p:attrName>
                                        </p:attrNameLst>
                                      </p:cBhvr>
                                      <p:tavLst>
                                        <p:tav tm="0">
                                          <p:val>
                                            <p:strVal val="ppt_w"/>
                                          </p:val>
                                        </p:tav>
                                        <p:tav tm="100000">
                                          <p:val>
                                            <p:fltVal val="0"/>
                                          </p:val>
                                        </p:tav>
                                      </p:tavLst>
                                    </p:anim>
                                    <p:anim calcmode="lin" valueType="num">
                                      <p:cBhvr>
                                        <p:cTn id="42" dur="500"/>
                                        <p:tgtEl>
                                          <p:spTgt spid="120"/>
                                        </p:tgtEl>
                                        <p:attrNameLst>
                                          <p:attrName>ppt_h</p:attrName>
                                        </p:attrNameLst>
                                      </p:cBhvr>
                                      <p:tavLst>
                                        <p:tav tm="0">
                                          <p:val>
                                            <p:strVal val="ppt_h"/>
                                          </p:val>
                                        </p:tav>
                                        <p:tav tm="100000">
                                          <p:val>
                                            <p:fltVal val="0"/>
                                          </p:val>
                                        </p:tav>
                                      </p:tavLst>
                                    </p:anim>
                                    <p:animEffect transition="out" filter="fade">
                                      <p:cBhvr>
                                        <p:cTn id="43" dur="500"/>
                                        <p:tgtEl>
                                          <p:spTgt spid="120"/>
                                        </p:tgtEl>
                                      </p:cBhvr>
                                    </p:animEffect>
                                    <p:set>
                                      <p:cBhvr>
                                        <p:cTn id="44" dur="1" fill="hold">
                                          <p:stCondLst>
                                            <p:cond delay="499"/>
                                          </p:stCondLst>
                                        </p:cTn>
                                        <p:tgtEl>
                                          <p:spTgt spid="120"/>
                                        </p:tgtEl>
                                        <p:attrNameLst>
                                          <p:attrName>style.visibility</p:attrName>
                                        </p:attrNameLst>
                                      </p:cBhvr>
                                      <p:to>
                                        <p:strVal val="hidden"/>
                                      </p:to>
                                    </p:set>
                                  </p:childTnLst>
                                </p:cTn>
                              </p:par>
                              <p:par>
                                <p:cTn id="45" presetID="53" presetClass="exit" presetSubtype="32" fill="hold" nodeType="withEffect">
                                  <p:stCondLst>
                                    <p:cond delay="0"/>
                                  </p:stCondLst>
                                  <p:childTnLst>
                                    <p:anim calcmode="lin" valueType="num">
                                      <p:cBhvr>
                                        <p:cTn id="46" dur="500"/>
                                        <p:tgtEl>
                                          <p:spTgt spid="74"/>
                                        </p:tgtEl>
                                        <p:attrNameLst>
                                          <p:attrName>ppt_w</p:attrName>
                                        </p:attrNameLst>
                                      </p:cBhvr>
                                      <p:tavLst>
                                        <p:tav tm="0">
                                          <p:val>
                                            <p:strVal val="ppt_w"/>
                                          </p:val>
                                        </p:tav>
                                        <p:tav tm="100000">
                                          <p:val>
                                            <p:fltVal val="0"/>
                                          </p:val>
                                        </p:tav>
                                      </p:tavLst>
                                    </p:anim>
                                    <p:anim calcmode="lin" valueType="num">
                                      <p:cBhvr>
                                        <p:cTn id="47" dur="500"/>
                                        <p:tgtEl>
                                          <p:spTgt spid="74"/>
                                        </p:tgtEl>
                                        <p:attrNameLst>
                                          <p:attrName>ppt_h</p:attrName>
                                        </p:attrNameLst>
                                      </p:cBhvr>
                                      <p:tavLst>
                                        <p:tav tm="0">
                                          <p:val>
                                            <p:strVal val="ppt_h"/>
                                          </p:val>
                                        </p:tav>
                                        <p:tav tm="100000">
                                          <p:val>
                                            <p:fltVal val="0"/>
                                          </p:val>
                                        </p:tav>
                                      </p:tavLst>
                                    </p:anim>
                                    <p:animEffect transition="out" filter="fade">
                                      <p:cBhvr>
                                        <p:cTn id="48" dur="500"/>
                                        <p:tgtEl>
                                          <p:spTgt spid="74"/>
                                        </p:tgtEl>
                                      </p:cBhvr>
                                    </p:animEffect>
                                    <p:set>
                                      <p:cBhvr>
                                        <p:cTn id="49" dur="1" fill="hold">
                                          <p:stCondLst>
                                            <p:cond delay="499"/>
                                          </p:stCondLst>
                                        </p:cTn>
                                        <p:tgtEl>
                                          <p:spTgt spid="7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dissolve">
                                      <p:cBhvr>
                                        <p:cTn id="54" dur="500"/>
                                        <p:tgtEl>
                                          <p:spTgt spid="6"/>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121"/>
                                        </p:tgtEl>
                                        <p:attrNameLst>
                                          <p:attrName>style.visibility</p:attrName>
                                        </p:attrNameLst>
                                      </p:cBhvr>
                                      <p:to>
                                        <p:strVal val="visible"/>
                                      </p:to>
                                    </p:set>
                                    <p:animEffect transition="in" filter="barn(inVertical)">
                                      <p:cBhvr>
                                        <p:cTn id="58"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4" grpId="0" animBg="1"/>
      <p:bldP spid="114" grpId="1" animBg="1"/>
      <p:bldP spid="120" grpId="0" animBg="1"/>
      <p:bldP spid="120" grpId="1" animBg="1"/>
      <p:bldP spid="1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7401411-3F37-C84F-A780-8B116516D963}"/>
              </a:ext>
            </a:extLst>
          </p:cNvPr>
          <p:cNvSpPr>
            <a:spLocks noGrp="1"/>
          </p:cNvSpPr>
          <p:nvPr>
            <p:ph type="title"/>
          </p:nvPr>
        </p:nvSpPr>
        <p:spPr/>
        <p:txBody>
          <a:bodyPr>
            <a:normAutofit/>
          </a:bodyPr>
          <a:lstStyle/>
          <a:p>
            <a:pPr algn="ctr"/>
            <a:r>
              <a:rPr lang="en-US" dirty="0"/>
              <a:t>Approximate Machine Unlearning - SISA</a:t>
            </a:r>
            <a:endParaRPr lang="en-DE" dirty="0"/>
          </a:p>
        </p:txBody>
      </p:sp>
      <p:sp>
        <p:nvSpPr>
          <p:cNvPr id="4" name="Content Placeholder 3">
            <a:extLst>
              <a:ext uri="{FF2B5EF4-FFF2-40B4-BE49-F238E27FC236}">
                <a16:creationId xmlns:a16="http://schemas.microsoft.com/office/drawing/2014/main" id="{93799923-2B98-7F49-976E-6C532FB1B25D}"/>
              </a:ext>
            </a:extLst>
          </p:cNvPr>
          <p:cNvSpPr>
            <a:spLocks noGrp="1"/>
          </p:cNvSpPr>
          <p:nvPr>
            <p:ph idx="1"/>
          </p:nvPr>
        </p:nvSpPr>
        <p:spPr/>
        <p:txBody>
          <a:bodyPr/>
          <a:lstStyle/>
          <a:p>
            <a:r>
              <a:rPr lang="en-GB" b="1" dirty="0"/>
              <a:t>Evaluation on SISA Method</a:t>
            </a:r>
          </a:p>
        </p:txBody>
      </p:sp>
      <p:sp>
        <p:nvSpPr>
          <p:cNvPr id="3" name="Slide Number Placeholder 2">
            <a:extLst>
              <a:ext uri="{FF2B5EF4-FFF2-40B4-BE49-F238E27FC236}">
                <a16:creationId xmlns:a16="http://schemas.microsoft.com/office/drawing/2014/main" id="{FCE967DB-5A1D-7F47-9BFB-8DE9E147D659}"/>
              </a:ext>
            </a:extLst>
          </p:cNvPr>
          <p:cNvSpPr>
            <a:spLocks noGrp="1"/>
          </p:cNvSpPr>
          <p:nvPr>
            <p:ph type="sldNum" sz="quarter" idx="12"/>
          </p:nvPr>
        </p:nvSpPr>
        <p:spPr/>
        <p:txBody>
          <a:bodyPr/>
          <a:lstStyle/>
          <a:p>
            <a:fld id="{F2808A62-48F8-4E48-A5E9-49DFBF34D271}" type="slidenum">
              <a:rPr lang="en-US" smtClean="0"/>
              <a:pPr/>
              <a:t>74</a:t>
            </a:fld>
            <a:endParaRPr lang="en-US" sz="1600" dirty="0">
              <a:solidFill>
                <a:srgbClr val="888888"/>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9A9E8BC3-2004-684A-A9B8-26970B8C94D1}"/>
              </a:ext>
            </a:extLst>
          </p:cNvPr>
          <p:cNvPicPr>
            <a:picLocks noChangeAspect="1"/>
          </p:cNvPicPr>
          <p:nvPr/>
        </p:nvPicPr>
        <p:blipFill>
          <a:blip r:embed="rId3"/>
          <a:stretch>
            <a:fillRect/>
          </a:stretch>
        </p:blipFill>
        <p:spPr>
          <a:xfrm>
            <a:off x="6309236" y="2080475"/>
            <a:ext cx="5255752" cy="3040005"/>
          </a:xfrm>
          <a:prstGeom prst="rect">
            <a:avLst/>
          </a:prstGeom>
        </p:spPr>
      </p:pic>
      <p:grpSp>
        <p:nvGrpSpPr>
          <p:cNvPr id="7" name="Group 6">
            <a:extLst>
              <a:ext uri="{FF2B5EF4-FFF2-40B4-BE49-F238E27FC236}">
                <a16:creationId xmlns:a16="http://schemas.microsoft.com/office/drawing/2014/main" id="{889E7B6D-BF2F-D846-9D33-49AAC62C90D6}"/>
              </a:ext>
            </a:extLst>
          </p:cNvPr>
          <p:cNvGrpSpPr/>
          <p:nvPr/>
        </p:nvGrpSpPr>
        <p:grpSpPr>
          <a:xfrm>
            <a:off x="94920" y="3255072"/>
            <a:ext cx="1566811" cy="752408"/>
            <a:chOff x="-143005" y="2488274"/>
            <a:chExt cx="3308411" cy="1380533"/>
          </a:xfrm>
        </p:grpSpPr>
        <p:sp>
          <p:nvSpPr>
            <p:cNvPr id="8" name="Can 7">
              <a:extLst>
                <a:ext uri="{FF2B5EF4-FFF2-40B4-BE49-F238E27FC236}">
                  <a16:creationId xmlns:a16="http://schemas.microsoft.com/office/drawing/2014/main" id="{5360D0E1-1D65-A34B-9C43-5E6C8CAD3D20}"/>
                </a:ext>
              </a:extLst>
            </p:cNvPr>
            <p:cNvSpPr/>
            <p:nvPr/>
          </p:nvSpPr>
          <p:spPr>
            <a:xfrm>
              <a:off x="-143005" y="2488274"/>
              <a:ext cx="3259590" cy="1267512"/>
            </a:xfrm>
            <a:prstGeom prst="can">
              <a:avLst/>
            </a:prstGeom>
            <a:solidFill>
              <a:srgbClr val="FFFFFF">
                <a:lumMod val="95000"/>
              </a:srgbClr>
            </a:solidFill>
            <a:ln w="28575"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defRPr/>
              </a:pPr>
              <a:endParaRPr lang="en-CN" sz="675" kern="0" dirty="0">
                <a:solidFill>
                  <a:srgbClr val="FFFFFF"/>
                </a:solidFill>
                <a:latin typeface="Arial"/>
                <a:sym typeface="Arial"/>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A1A4950-145B-4B42-B32D-12A2A39C46BD}"/>
                    </a:ext>
                  </a:extLst>
                </p:cNvPr>
                <p:cNvSpPr/>
                <p:nvPr/>
              </p:nvSpPr>
              <p:spPr>
                <a:xfrm>
                  <a:off x="-143005" y="2838556"/>
                  <a:ext cx="3308411" cy="1030251"/>
                </a:xfrm>
                <a:prstGeom prst="rect">
                  <a:avLst/>
                </a:prstGeom>
                <a:ln w="28575">
                  <a:noFill/>
                </a:ln>
              </p:spPr>
              <p:txBody>
                <a:bodyPr wrap="square">
                  <a:spAutoFit/>
                </a:bodyPr>
                <a:lstStyle/>
                <a:p>
                  <a:pPr algn="ctr">
                    <a:buClr>
                      <a:srgbClr val="000000"/>
                    </a:buClr>
                    <a:buSzPts val="3000"/>
                    <a:defRPr/>
                  </a:pPr>
                  <a:r>
                    <a:rPr lang="en-US" sz="1500" kern="0" dirty="0">
                      <a:solidFill>
                        <a:srgbClr val="5E5E5E">
                          <a:lumMod val="50000"/>
                        </a:srgbClr>
                      </a:solidFill>
                      <a:latin typeface="Baskerville" panose="02020502070401020303" pitchFamily="18" charset="0"/>
                      <a:ea typeface="Baskerville" panose="02020502070401020303" pitchFamily="18" charset="0"/>
                      <a:cs typeface="Arial"/>
                      <a:sym typeface="Arial"/>
                    </a:rPr>
                    <a:t>Training Dataset</a:t>
                  </a:r>
                </a:p>
                <a:p>
                  <a:pPr algn="ctr">
                    <a:buClr>
                      <a:srgbClr val="000000"/>
                    </a:buClr>
                    <a:buSzPts val="3000"/>
                    <a:defRPr/>
                  </a:pPr>
                  <a14:m>
                    <m:oMathPara xmlns:m="http://schemas.openxmlformats.org/officeDocument/2006/math">
                      <m:oMathParaPr>
                        <m:jc m:val="centerGroup"/>
                      </m:oMathParaPr>
                      <m:oMath xmlns:m="http://schemas.openxmlformats.org/officeDocument/2006/math">
                        <m:sSup>
                          <m:sSupPr>
                            <m:ctrlPr>
                              <a:rPr lang="ar-AE" sz="1500" i="1" kern="0">
                                <a:solidFill>
                                  <a:srgbClr val="5E5E5E">
                                    <a:lumMod val="50000"/>
                                  </a:srgbClr>
                                </a:solidFill>
                                <a:latin typeface="Cambria Math" panose="02040503050406030204" pitchFamily="18" charset="0"/>
                                <a:sym typeface="Arial"/>
                              </a:rPr>
                            </m:ctrlPr>
                          </m:sSupPr>
                          <m:e>
                            <m:r>
                              <a:rPr lang="ar-AE" sz="1500" kern="0">
                                <a:solidFill>
                                  <a:srgbClr val="5E5E5E">
                                    <a:lumMod val="50000"/>
                                  </a:srgbClr>
                                </a:solidFill>
                                <a:latin typeface="Cambria Math" panose="02040503050406030204" pitchFamily="18" charset="0"/>
                                <a:ea typeface="Cambria Math" panose="02040503050406030204" pitchFamily="18" charset="0"/>
                                <a:sym typeface="Arial"/>
                              </a:rPr>
                              <m:t>𝒟</m:t>
                            </m:r>
                          </m:e>
                          <m:sup>
                            <m:r>
                              <m:rPr>
                                <m:sty m:val="p"/>
                              </m:rPr>
                              <a:rPr lang="en-US" sz="1500" kern="0">
                                <a:solidFill>
                                  <a:srgbClr val="5E5E5E">
                                    <a:lumMod val="50000"/>
                                  </a:srgbClr>
                                </a:solidFill>
                                <a:latin typeface="Cambria Math" panose="02040503050406030204" pitchFamily="18" charset="0"/>
                                <a:ea typeface="Cambria Math" panose="02040503050406030204" pitchFamily="18" charset="0"/>
                                <a:sym typeface="Arial"/>
                              </a:rPr>
                              <m:t>train</m:t>
                            </m:r>
                          </m:sup>
                        </m:sSup>
                      </m:oMath>
                    </m:oMathPara>
                  </a14:m>
                  <a:endParaRPr lang="ar-AE" sz="1500" kern="0" dirty="0">
                    <a:solidFill>
                      <a:srgbClr val="5E5E5E">
                        <a:lumMod val="50000"/>
                      </a:srgbClr>
                    </a:solidFill>
                    <a:latin typeface="Baskerville" panose="02020502070401020303" pitchFamily="18" charset="0"/>
                    <a:ea typeface="Baskerville" panose="02020502070401020303" pitchFamily="18" charset="0"/>
                    <a:sym typeface="Arial"/>
                  </a:endParaRPr>
                </a:p>
              </p:txBody>
            </p:sp>
          </mc:Choice>
          <mc:Fallback xmlns="">
            <p:sp>
              <p:nvSpPr>
                <p:cNvPr id="9" name="Rectangle 8">
                  <a:extLst>
                    <a:ext uri="{FF2B5EF4-FFF2-40B4-BE49-F238E27FC236}">
                      <a16:creationId xmlns:a16="http://schemas.microsoft.com/office/drawing/2014/main" id="{CA1A4950-145B-4B42-B32D-12A2A39C46BD}"/>
                    </a:ext>
                  </a:extLst>
                </p:cNvPr>
                <p:cNvSpPr>
                  <a:spLocks noRot="1" noChangeAspect="1" noMove="1" noResize="1" noEditPoints="1" noAdjustHandles="1" noChangeArrowheads="1" noChangeShapeType="1" noTextEdit="1"/>
                </p:cNvSpPr>
                <p:nvPr/>
              </p:nvSpPr>
              <p:spPr>
                <a:xfrm>
                  <a:off x="-143005" y="2838556"/>
                  <a:ext cx="3308411" cy="1030251"/>
                </a:xfrm>
                <a:prstGeom prst="rect">
                  <a:avLst/>
                </a:prstGeom>
                <a:blipFill>
                  <a:blip r:embed="rId4"/>
                  <a:stretch>
                    <a:fillRect t="-2222" b="-11111"/>
                  </a:stretch>
                </a:blipFill>
                <a:ln w="28575">
                  <a:noFill/>
                </a:ln>
              </p:spPr>
              <p:txBody>
                <a:bodyPr/>
                <a:lstStyle/>
                <a:p>
                  <a:r>
                    <a:rPr lang="en-CN">
                      <a:noFill/>
                    </a:rPr>
                    <a:t> </a:t>
                  </a:r>
                </a:p>
              </p:txBody>
            </p:sp>
          </mc:Fallback>
        </mc:AlternateContent>
      </p:grpSp>
      <p:grpSp>
        <p:nvGrpSpPr>
          <p:cNvPr id="10" name="Group 9">
            <a:extLst>
              <a:ext uri="{FF2B5EF4-FFF2-40B4-BE49-F238E27FC236}">
                <a16:creationId xmlns:a16="http://schemas.microsoft.com/office/drawing/2014/main" id="{E8014676-100D-6640-A23E-9D0784CF0067}"/>
              </a:ext>
            </a:extLst>
          </p:cNvPr>
          <p:cNvGrpSpPr/>
          <p:nvPr/>
        </p:nvGrpSpPr>
        <p:grpSpPr>
          <a:xfrm>
            <a:off x="1928970" y="2027619"/>
            <a:ext cx="847428" cy="546546"/>
            <a:chOff x="59088" y="2488274"/>
            <a:chExt cx="3106318" cy="1267512"/>
          </a:xfrm>
        </p:grpSpPr>
        <p:sp>
          <p:nvSpPr>
            <p:cNvPr id="11" name="Can 10">
              <a:extLst>
                <a:ext uri="{FF2B5EF4-FFF2-40B4-BE49-F238E27FC236}">
                  <a16:creationId xmlns:a16="http://schemas.microsoft.com/office/drawing/2014/main" id="{39B97447-1CD8-DF46-B956-1DA3BB62FCE5}"/>
                </a:ext>
              </a:extLst>
            </p:cNvPr>
            <p:cNvSpPr/>
            <p:nvPr/>
          </p:nvSpPr>
          <p:spPr>
            <a:xfrm>
              <a:off x="107911" y="2488274"/>
              <a:ext cx="3008674" cy="1267512"/>
            </a:xfrm>
            <a:prstGeom prst="can">
              <a:avLst/>
            </a:prstGeom>
            <a:solidFill>
              <a:srgbClr val="FFFFFF">
                <a:lumMod val="95000"/>
              </a:srgbClr>
            </a:solidFill>
            <a:ln w="28575"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defRPr/>
              </a:pPr>
              <a:endParaRPr lang="en-CN" sz="675" kern="0" dirty="0">
                <a:solidFill>
                  <a:srgbClr val="FFFFFF"/>
                </a:solidFill>
                <a:latin typeface="Arial"/>
                <a:sym typeface="Arial"/>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4AA2AB8-2021-8F4D-913C-5E4B74AC7794}"/>
                    </a:ext>
                  </a:extLst>
                </p:cNvPr>
                <p:cNvSpPr/>
                <p:nvPr/>
              </p:nvSpPr>
              <p:spPr>
                <a:xfrm>
                  <a:off x="59088" y="2838556"/>
                  <a:ext cx="3106318" cy="749462"/>
                </a:xfrm>
                <a:prstGeom prst="rect">
                  <a:avLst/>
                </a:prstGeom>
                <a:ln w="28575">
                  <a:noFill/>
                </a:ln>
              </p:spPr>
              <p:txBody>
                <a:bodyPr wrap="square">
                  <a:spAutoFit/>
                </a:bodyPr>
                <a:lstStyle/>
                <a:p>
                  <a:pPr algn="ctr">
                    <a:buClr>
                      <a:srgbClr val="000000"/>
                    </a:buClr>
                    <a:buSzPts val="3000"/>
                    <a:defRPr/>
                  </a:pPr>
                  <a14:m>
                    <m:oMathPara xmlns:m="http://schemas.openxmlformats.org/officeDocument/2006/math">
                      <m:oMathParaPr>
                        <m:jc m:val="centerGroup"/>
                      </m:oMathParaPr>
                      <m:oMath xmlns:m="http://schemas.openxmlformats.org/officeDocument/2006/math">
                        <m:sSup>
                          <m:sSupPr>
                            <m:ctrlPr>
                              <a:rPr lang="ar-AE" sz="1500" i="1" kern="0">
                                <a:solidFill>
                                  <a:srgbClr val="5E5E5E">
                                    <a:lumMod val="50000"/>
                                  </a:srgbClr>
                                </a:solidFill>
                                <a:latin typeface="Cambria Math" panose="02040503050406030204" pitchFamily="18" charset="0"/>
                                <a:sym typeface="Arial"/>
                              </a:rPr>
                            </m:ctrlPr>
                          </m:sSupPr>
                          <m:e>
                            <m:r>
                              <a:rPr lang="ar-AE" sz="1500" kern="0">
                                <a:solidFill>
                                  <a:srgbClr val="5E5E5E">
                                    <a:lumMod val="50000"/>
                                  </a:srgbClr>
                                </a:solidFill>
                                <a:latin typeface="Cambria Math" panose="02040503050406030204" pitchFamily="18" charset="0"/>
                                <a:ea typeface="Cambria Math" panose="02040503050406030204" pitchFamily="18" charset="0"/>
                                <a:sym typeface="Arial"/>
                              </a:rPr>
                              <m:t>𝒟</m:t>
                            </m:r>
                          </m:e>
                          <m:sup>
                            <m:r>
                              <a:rPr lang="en-US" sz="1500" kern="0">
                                <a:solidFill>
                                  <a:srgbClr val="5E5E5E">
                                    <a:lumMod val="50000"/>
                                  </a:srgbClr>
                                </a:solidFill>
                                <a:latin typeface="Cambria Math" panose="02040503050406030204" pitchFamily="18" charset="0"/>
                                <a:sym typeface="Arial"/>
                              </a:rPr>
                              <m:t>1</m:t>
                            </m:r>
                          </m:sup>
                        </m:sSup>
                      </m:oMath>
                    </m:oMathPara>
                  </a14:m>
                  <a:endParaRPr lang="ar-AE" sz="1500" kern="0" dirty="0">
                    <a:solidFill>
                      <a:srgbClr val="5E5E5E">
                        <a:lumMod val="50000"/>
                      </a:srgbClr>
                    </a:solidFill>
                    <a:latin typeface="Baskerville" panose="02020502070401020303" pitchFamily="18" charset="0"/>
                    <a:ea typeface="Baskerville" panose="02020502070401020303" pitchFamily="18" charset="0"/>
                    <a:sym typeface="Arial"/>
                  </a:endParaRPr>
                </a:p>
              </p:txBody>
            </p:sp>
          </mc:Choice>
          <mc:Fallback xmlns="">
            <p:sp>
              <p:nvSpPr>
                <p:cNvPr id="12" name="Rectangle 11">
                  <a:extLst>
                    <a:ext uri="{FF2B5EF4-FFF2-40B4-BE49-F238E27FC236}">
                      <a16:creationId xmlns:a16="http://schemas.microsoft.com/office/drawing/2014/main" id="{A4AA2AB8-2021-8F4D-913C-5E4B74AC7794}"/>
                    </a:ext>
                  </a:extLst>
                </p:cNvPr>
                <p:cNvSpPr>
                  <a:spLocks noRot="1" noChangeAspect="1" noMove="1" noResize="1" noEditPoints="1" noAdjustHandles="1" noChangeArrowheads="1" noChangeShapeType="1" noTextEdit="1"/>
                </p:cNvSpPr>
                <p:nvPr/>
              </p:nvSpPr>
              <p:spPr>
                <a:xfrm>
                  <a:off x="59088" y="2838556"/>
                  <a:ext cx="3106318" cy="749462"/>
                </a:xfrm>
                <a:prstGeom prst="rect">
                  <a:avLst/>
                </a:prstGeom>
                <a:blipFill>
                  <a:blip r:embed="rId5"/>
                  <a:stretch>
                    <a:fillRect t="-3846" b="-23077"/>
                  </a:stretch>
                </a:blipFill>
                <a:ln w="28575">
                  <a:noFill/>
                </a:ln>
              </p:spPr>
              <p:txBody>
                <a:bodyPr/>
                <a:lstStyle/>
                <a:p>
                  <a:r>
                    <a:rPr lang="en-CN">
                      <a:noFill/>
                    </a:rPr>
                    <a:t> </a:t>
                  </a:r>
                </a:p>
              </p:txBody>
            </p:sp>
          </mc:Fallback>
        </mc:AlternateContent>
      </p:grpSp>
      <p:grpSp>
        <p:nvGrpSpPr>
          <p:cNvPr id="13" name="Group 12">
            <a:extLst>
              <a:ext uri="{FF2B5EF4-FFF2-40B4-BE49-F238E27FC236}">
                <a16:creationId xmlns:a16="http://schemas.microsoft.com/office/drawing/2014/main" id="{6C5AA460-0AA4-A141-8765-4D51A22B625E}"/>
              </a:ext>
            </a:extLst>
          </p:cNvPr>
          <p:cNvGrpSpPr/>
          <p:nvPr/>
        </p:nvGrpSpPr>
        <p:grpSpPr>
          <a:xfrm>
            <a:off x="1928970" y="2927756"/>
            <a:ext cx="847428" cy="546546"/>
            <a:chOff x="59088" y="2488274"/>
            <a:chExt cx="3106318" cy="1267512"/>
          </a:xfrm>
        </p:grpSpPr>
        <p:sp>
          <p:nvSpPr>
            <p:cNvPr id="14" name="Can 13">
              <a:extLst>
                <a:ext uri="{FF2B5EF4-FFF2-40B4-BE49-F238E27FC236}">
                  <a16:creationId xmlns:a16="http://schemas.microsoft.com/office/drawing/2014/main" id="{BE39A650-9948-AD4B-AE80-F14E30A0FBAC}"/>
                </a:ext>
              </a:extLst>
            </p:cNvPr>
            <p:cNvSpPr/>
            <p:nvPr/>
          </p:nvSpPr>
          <p:spPr>
            <a:xfrm>
              <a:off x="107911" y="2488274"/>
              <a:ext cx="3008674" cy="1267512"/>
            </a:xfrm>
            <a:prstGeom prst="can">
              <a:avLst/>
            </a:prstGeom>
            <a:solidFill>
              <a:srgbClr val="FFFFFF">
                <a:lumMod val="95000"/>
              </a:srgbClr>
            </a:solidFill>
            <a:ln w="28575"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defRPr/>
              </a:pPr>
              <a:endParaRPr lang="en-CN" sz="675" kern="0" dirty="0">
                <a:solidFill>
                  <a:srgbClr val="FFFFFF"/>
                </a:solidFill>
                <a:latin typeface="Arial"/>
                <a:sym typeface="Arial"/>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8056798-0906-CE47-AD8E-4A72362BCF68}"/>
                    </a:ext>
                  </a:extLst>
                </p:cNvPr>
                <p:cNvSpPr/>
                <p:nvPr/>
              </p:nvSpPr>
              <p:spPr>
                <a:xfrm>
                  <a:off x="59088" y="2838556"/>
                  <a:ext cx="3106318" cy="749462"/>
                </a:xfrm>
                <a:prstGeom prst="rect">
                  <a:avLst/>
                </a:prstGeom>
                <a:ln w="28575">
                  <a:noFill/>
                </a:ln>
              </p:spPr>
              <p:txBody>
                <a:bodyPr wrap="square">
                  <a:spAutoFit/>
                </a:bodyPr>
                <a:lstStyle/>
                <a:p>
                  <a:pPr algn="ctr">
                    <a:buClr>
                      <a:srgbClr val="000000"/>
                    </a:buClr>
                    <a:buSzPts val="3000"/>
                    <a:defRPr/>
                  </a:pPr>
                  <a14:m>
                    <m:oMathPara xmlns:m="http://schemas.openxmlformats.org/officeDocument/2006/math">
                      <m:oMathParaPr>
                        <m:jc m:val="centerGroup"/>
                      </m:oMathParaPr>
                      <m:oMath xmlns:m="http://schemas.openxmlformats.org/officeDocument/2006/math">
                        <m:sSup>
                          <m:sSupPr>
                            <m:ctrlPr>
                              <a:rPr lang="ar-AE" sz="1500" i="1" kern="0">
                                <a:solidFill>
                                  <a:srgbClr val="5E5E5E">
                                    <a:lumMod val="50000"/>
                                  </a:srgbClr>
                                </a:solidFill>
                                <a:latin typeface="Cambria Math" panose="02040503050406030204" pitchFamily="18" charset="0"/>
                                <a:sym typeface="Arial"/>
                              </a:rPr>
                            </m:ctrlPr>
                          </m:sSupPr>
                          <m:e>
                            <m:r>
                              <a:rPr lang="ar-AE" sz="1500" kern="0">
                                <a:solidFill>
                                  <a:srgbClr val="5E5E5E">
                                    <a:lumMod val="50000"/>
                                  </a:srgbClr>
                                </a:solidFill>
                                <a:latin typeface="Cambria Math" panose="02040503050406030204" pitchFamily="18" charset="0"/>
                                <a:ea typeface="Cambria Math" panose="02040503050406030204" pitchFamily="18" charset="0"/>
                                <a:sym typeface="Arial"/>
                              </a:rPr>
                              <m:t>𝒟</m:t>
                            </m:r>
                          </m:e>
                          <m:sup>
                            <m:r>
                              <a:rPr lang="en-US" sz="1500" kern="0">
                                <a:solidFill>
                                  <a:srgbClr val="5E5E5E">
                                    <a:lumMod val="50000"/>
                                  </a:srgbClr>
                                </a:solidFill>
                                <a:latin typeface="Cambria Math" panose="02040503050406030204" pitchFamily="18" charset="0"/>
                                <a:sym typeface="Arial"/>
                              </a:rPr>
                              <m:t>2</m:t>
                            </m:r>
                          </m:sup>
                        </m:sSup>
                      </m:oMath>
                    </m:oMathPara>
                  </a14:m>
                  <a:endParaRPr lang="ar-AE" sz="1500" kern="0" dirty="0">
                    <a:solidFill>
                      <a:srgbClr val="5E5E5E">
                        <a:lumMod val="50000"/>
                      </a:srgbClr>
                    </a:solidFill>
                    <a:latin typeface="Baskerville" panose="02020502070401020303" pitchFamily="18" charset="0"/>
                    <a:ea typeface="Baskerville" panose="02020502070401020303" pitchFamily="18" charset="0"/>
                    <a:sym typeface="Arial"/>
                  </a:endParaRPr>
                </a:p>
              </p:txBody>
            </p:sp>
          </mc:Choice>
          <mc:Fallback xmlns="">
            <p:sp>
              <p:nvSpPr>
                <p:cNvPr id="15" name="Rectangle 14">
                  <a:extLst>
                    <a:ext uri="{FF2B5EF4-FFF2-40B4-BE49-F238E27FC236}">
                      <a16:creationId xmlns:a16="http://schemas.microsoft.com/office/drawing/2014/main" id="{D8056798-0906-CE47-AD8E-4A72362BCF68}"/>
                    </a:ext>
                  </a:extLst>
                </p:cNvPr>
                <p:cNvSpPr>
                  <a:spLocks noRot="1" noChangeAspect="1" noMove="1" noResize="1" noEditPoints="1" noAdjustHandles="1" noChangeArrowheads="1" noChangeShapeType="1" noTextEdit="1"/>
                </p:cNvSpPr>
                <p:nvPr/>
              </p:nvSpPr>
              <p:spPr>
                <a:xfrm>
                  <a:off x="59088" y="2838556"/>
                  <a:ext cx="3106318" cy="749462"/>
                </a:xfrm>
                <a:prstGeom prst="rect">
                  <a:avLst/>
                </a:prstGeom>
                <a:blipFill>
                  <a:blip r:embed="rId6"/>
                  <a:stretch>
                    <a:fillRect t="-3846" b="-23077"/>
                  </a:stretch>
                </a:blipFill>
                <a:ln w="28575">
                  <a:noFill/>
                </a:ln>
              </p:spPr>
              <p:txBody>
                <a:bodyPr/>
                <a:lstStyle/>
                <a:p>
                  <a:r>
                    <a:rPr lang="en-CN">
                      <a:noFill/>
                    </a:rPr>
                    <a:t> </a:t>
                  </a:r>
                </a:p>
              </p:txBody>
            </p:sp>
          </mc:Fallback>
        </mc:AlternateContent>
      </p:grpSp>
      <p:grpSp>
        <p:nvGrpSpPr>
          <p:cNvPr id="16" name="Group 15">
            <a:extLst>
              <a:ext uri="{FF2B5EF4-FFF2-40B4-BE49-F238E27FC236}">
                <a16:creationId xmlns:a16="http://schemas.microsoft.com/office/drawing/2014/main" id="{F25AF8ED-CB33-6E4A-BDBA-60BEC109F195}"/>
              </a:ext>
            </a:extLst>
          </p:cNvPr>
          <p:cNvGrpSpPr/>
          <p:nvPr/>
        </p:nvGrpSpPr>
        <p:grpSpPr>
          <a:xfrm>
            <a:off x="1928970" y="3827892"/>
            <a:ext cx="847428" cy="546546"/>
            <a:chOff x="59088" y="2488274"/>
            <a:chExt cx="3106318" cy="1267512"/>
          </a:xfrm>
        </p:grpSpPr>
        <p:sp>
          <p:nvSpPr>
            <p:cNvPr id="17" name="Can 16">
              <a:extLst>
                <a:ext uri="{FF2B5EF4-FFF2-40B4-BE49-F238E27FC236}">
                  <a16:creationId xmlns:a16="http://schemas.microsoft.com/office/drawing/2014/main" id="{385AB6DA-2CDC-5743-B38F-23ECC3DFE8D5}"/>
                </a:ext>
              </a:extLst>
            </p:cNvPr>
            <p:cNvSpPr/>
            <p:nvPr/>
          </p:nvSpPr>
          <p:spPr>
            <a:xfrm>
              <a:off x="107911" y="2488274"/>
              <a:ext cx="3008674" cy="1267512"/>
            </a:xfrm>
            <a:prstGeom prst="can">
              <a:avLst/>
            </a:prstGeom>
            <a:solidFill>
              <a:srgbClr val="FFFFFF">
                <a:lumMod val="95000"/>
              </a:srgbClr>
            </a:solidFill>
            <a:ln w="28575"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defRPr/>
              </a:pPr>
              <a:endParaRPr lang="en-CN" sz="675" kern="0" dirty="0">
                <a:solidFill>
                  <a:srgbClr val="FFFFFF"/>
                </a:solidFill>
                <a:latin typeface="Arial"/>
                <a:sym typeface="Arial"/>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E4D3FF3D-7D20-FF4E-9EC4-76BC215DEE4F}"/>
                    </a:ext>
                  </a:extLst>
                </p:cNvPr>
                <p:cNvSpPr/>
                <p:nvPr/>
              </p:nvSpPr>
              <p:spPr>
                <a:xfrm>
                  <a:off x="59088" y="2838556"/>
                  <a:ext cx="3106318" cy="749462"/>
                </a:xfrm>
                <a:prstGeom prst="rect">
                  <a:avLst/>
                </a:prstGeom>
                <a:ln w="28575">
                  <a:noFill/>
                </a:ln>
              </p:spPr>
              <p:txBody>
                <a:bodyPr wrap="square">
                  <a:spAutoFit/>
                </a:bodyPr>
                <a:lstStyle/>
                <a:p>
                  <a:pPr algn="ctr">
                    <a:buClr>
                      <a:srgbClr val="000000"/>
                    </a:buClr>
                    <a:buSzPts val="3000"/>
                    <a:defRPr/>
                  </a:pPr>
                  <a14:m>
                    <m:oMathPara xmlns:m="http://schemas.openxmlformats.org/officeDocument/2006/math">
                      <m:oMathParaPr>
                        <m:jc m:val="centerGroup"/>
                      </m:oMathParaPr>
                      <m:oMath xmlns:m="http://schemas.openxmlformats.org/officeDocument/2006/math">
                        <m:r>
                          <a:rPr lang="en-US" sz="1500" i="1" kern="0">
                            <a:solidFill>
                              <a:srgbClr val="5E5E5E">
                                <a:lumMod val="50000"/>
                              </a:srgbClr>
                            </a:solidFill>
                            <a:latin typeface="Cambria Math" panose="02040503050406030204" pitchFamily="18" charset="0"/>
                            <a:sym typeface="Arial"/>
                          </a:rPr>
                          <m:t>……</m:t>
                        </m:r>
                      </m:oMath>
                    </m:oMathPara>
                  </a14:m>
                  <a:endParaRPr lang="ar-AE" sz="1500" kern="0" dirty="0">
                    <a:solidFill>
                      <a:srgbClr val="5E5E5E">
                        <a:lumMod val="50000"/>
                      </a:srgbClr>
                    </a:solidFill>
                    <a:latin typeface="Baskerville" panose="02020502070401020303" pitchFamily="18" charset="0"/>
                    <a:ea typeface="Baskerville" panose="02020502070401020303" pitchFamily="18" charset="0"/>
                    <a:sym typeface="Arial"/>
                  </a:endParaRPr>
                </a:p>
              </p:txBody>
            </p:sp>
          </mc:Choice>
          <mc:Fallback xmlns="">
            <p:sp>
              <p:nvSpPr>
                <p:cNvPr id="18" name="Rectangle 17">
                  <a:extLst>
                    <a:ext uri="{FF2B5EF4-FFF2-40B4-BE49-F238E27FC236}">
                      <a16:creationId xmlns:a16="http://schemas.microsoft.com/office/drawing/2014/main" id="{E4D3FF3D-7D20-FF4E-9EC4-76BC215DEE4F}"/>
                    </a:ext>
                  </a:extLst>
                </p:cNvPr>
                <p:cNvSpPr>
                  <a:spLocks noRot="1" noChangeAspect="1" noMove="1" noResize="1" noEditPoints="1" noAdjustHandles="1" noChangeArrowheads="1" noChangeShapeType="1" noTextEdit="1"/>
                </p:cNvSpPr>
                <p:nvPr/>
              </p:nvSpPr>
              <p:spPr>
                <a:xfrm>
                  <a:off x="59088" y="2838556"/>
                  <a:ext cx="3106318" cy="749462"/>
                </a:xfrm>
                <a:prstGeom prst="rect">
                  <a:avLst/>
                </a:prstGeom>
                <a:blipFill>
                  <a:blip r:embed="rId7"/>
                  <a:stretch>
                    <a:fillRect t="-3846" b="-23077"/>
                  </a:stretch>
                </a:blipFill>
                <a:ln w="28575">
                  <a:noFill/>
                </a:ln>
              </p:spPr>
              <p:txBody>
                <a:bodyPr/>
                <a:lstStyle/>
                <a:p>
                  <a:r>
                    <a:rPr lang="en-CN">
                      <a:noFill/>
                    </a:rPr>
                    <a:t> </a:t>
                  </a:r>
                </a:p>
              </p:txBody>
            </p:sp>
          </mc:Fallback>
        </mc:AlternateContent>
      </p:grpSp>
      <p:grpSp>
        <p:nvGrpSpPr>
          <p:cNvPr id="19" name="Group 18">
            <a:extLst>
              <a:ext uri="{FF2B5EF4-FFF2-40B4-BE49-F238E27FC236}">
                <a16:creationId xmlns:a16="http://schemas.microsoft.com/office/drawing/2014/main" id="{FC8224CF-BDAF-D644-B8C0-9E3DC1AA846C}"/>
              </a:ext>
            </a:extLst>
          </p:cNvPr>
          <p:cNvGrpSpPr/>
          <p:nvPr/>
        </p:nvGrpSpPr>
        <p:grpSpPr>
          <a:xfrm>
            <a:off x="1928970" y="4728028"/>
            <a:ext cx="847428" cy="546546"/>
            <a:chOff x="59088" y="2488274"/>
            <a:chExt cx="3106318" cy="1267512"/>
          </a:xfrm>
        </p:grpSpPr>
        <p:sp>
          <p:nvSpPr>
            <p:cNvPr id="20" name="Can 19">
              <a:extLst>
                <a:ext uri="{FF2B5EF4-FFF2-40B4-BE49-F238E27FC236}">
                  <a16:creationId xmlns:a16="http://schemas.microsoft.com/office/drawing/2014/main" id="{8ED26EA6-84DC-354D-B3E3-F373D9B39672}"/>
                </a:ext>
              </a:extLst>
            </p:cNvPr>
            <p:cNvSpPr/>
            <p:nvPr/>
          </p:nvSpPr>
          <p:spPr>
            <a:xfrm>
              <a:off x="107911" y="2488274"/>
              <a:ext cx="3008674" cy="1267512"/>
            </a:xfrm>
            <a:prstGeom prst="can">
              <a:avLst/>
            </a:prstGeom>
            <a:solidFill>
              <a:srgbClr val="FFFFFF">
                <a:lumMod val="95000"/>
              </a:srgbClr>
            </a:solidFill>
            <a:ln w="28575" cap="flat" cmpd="sng" algn="ctr">
              <a:solidFill>
                <a:srgbClr val="002060"/>
              </a:solidFill>
              <a:prstDash val="solid"/>
            </a:ln>
            <a:effectLst>
              <a:outerShdw blurRad="63500" sx="102000" sy="102000" algn="ctr" rotWithShape="0">
                <a:prstClr val="black">
                  <a:alpha val="40000"/>
                </a:prstClr>
              </a:outerShdw>
            </a:effectLst>
          </p:spPr>
          <p:txBody>
            <a:bodyPr rtlCol="0" anchor="ctr"/>
            <a:lstStyle/>
            <a:p>
              <a:pPr algn="ctr">
                <a:buClr>
                  <a:srgbClr val="000000"/>
                </a:buClr>
                <a:defRPr/>
              </a:pPr>
              <a:endParaRPr lang="en-CN" sz="675" kern="0" dirty="0">
                <a:solidFill>
                  <a:srgbClr val="FFFFFF"/>
                </a:solidFill>
                <a:latin typeface="Arial"/>
                <a:sym typeface="Arial"/>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76DD750B-7EB4-2E4F-9963-BB7A8749AAFE}"/>
                    </a:ext>
                  </a:extLst>
                </p:cNvPr>
                <p:cNvSpPr/>
                <p:nvPr/>
              </p:nvSpPr>
              <p:spPr>
                <a:xfrm>
                  <a:off x="59088" y="2838556"/>
                  <a:ext cx="3106318" cy="749462"/>
                </a:xfrm>
                <a:prstGeom prst="rect">
                  <a:avLst/>
                </a:prstGeom>
                <a:ln w="28575">
                  <a:noFill/>
                </a:ln>
              </p:spPr>
              <p:txBody>
                <a:bodyPr wrap="square">
                  <a:spAutoFit/>
                </a:bodyPr>
                <a:lstStyle/>
                <a:p>
                  <a:pPr algn="ctr">
                    <a:buClr>
                      <a:srgbClr val="000000"/>
                    </a:buClr>
                    <a:buSzPts val="3000"/>
                    <a:defRPr/>
                  </a:pPr>
                  <a14:m>
                    <m:oMathPara xmlns:m="http://schemas.openxmlformats.org/officeDocument/2006/math">
                      <m:oMathParaPr>
                        <m:jc m:val="centerGroup"/>
                      </m:oMathParaPr>
                      <m:oMath xmlns:m="http://schemas.openxmlformats.org/officeDocument/2006/math">
                        <m:sSup>
                          <m:sSupPr>
                            <m:ctrlPr>
                              <a:rPr lang="ar-AE" sz="1500" i="1" kern="0">
                                <a:solidFill>
                                  <a:srgbClr val="5E5E5E">
                                    <a:lumMod val="50000"/>
                                  </a:srgbClr>
                                </a:solidFill>
                                <a:latin typeface="Cambria Math" panose="02040503050406030204" pitchFamily="18" charset="0"/>
                                <a:sym typeface="Arial"/>
                              </a:rPr>
                            </m:ctrlPr>
                          </m:sSupPr>
                          <m:e>
                            <m:r>
                              <a:rPr lang="ar-AE" sz="1500" kern="0">
                                <a:solidFill>
                                  <a:srgbClr val="5E5E5E">
                                    <a:lumMod val="50000"/>
                                  </a:srgbClr>
                                </a:solidFill>
                                <a:latin typeface="Cambria Math" panose="02040503050406030204" pitchFamily="18" charset="0"/>
                                <a:ea typeface="Cambria Math" panose="02040503050406030204" pitchFamily="18" charset="0"/>
                                <a:sym typeface="Arial"/>
                              </a:rPr>
                              <m:t>𝒟</m:t>
                            </m:r>
                          </m:e>
                          <m:sup>
                            <m:r>
                              <m:rPr>
                                <m:sty m:val="p"/>
                              </m:rPr>
                              <a:rPr lang="en-US" sz="1500" kern="0">
                                <a:solidFill>
                                  <a:srgbClr val="5E5E5E">
                                    <a:lumMod val="50000"/>
                                  </a:srgbClr>
                                </a:solidFill>
                                <a:latin typeface="Cambria Math" panose="02040503050406030204" pitchFamily="18" charset="0"/>
                                <a:sym typeface="Arial"/>
                              </a:rPr>
                              <m:t>n</m:t>
                            </m:r>
                          </m:sup>
                        </m:sSup>
                      </m:oMath>
                    </m:oMathPara>
                  </a14:m>
                  <a:endParaRPr lang="ar-AE" sz="1500" kern="0" dirty="0">
                    <a:solidFill>
                      <a:srgbClr val="5E5E5E">
                        <a:lumMod val="50000"/>
                      </a:srgbClr>
                    </a:solidFill>
                    <a:latin typeface="Baskerville" panose="02020502070401020303" pitchFamily="18" charset="0"/>
                    <a:ea typeface="Baskerville" panose="02020502070401020303" pitchFamily="18" charset="0"/>
                    <a:sym typeface="Arial"/>
                  </a:endParaRPr>
                </a:p>
              </p:txBody>
            </p:sp>
          </mc:Choice>
          <mc:Fallback xmlns="">
            <p:sp>
              <p:nvSpPr>
                <p:cNvPr id="21" name="Rectangle 20">
                  <a:extLst>
                    <a:ext uri="{FF2B5EF4-FFF2-40B4-BE49-F238E27FC236}">
                      <a16:creationId xmlns:a16="http://schemas.microsoft.com/office/drawing/2014/main" id="{76DD750B-7EB4-2E4F-9963-BB7A8749AAFE}"/>
                    </a:ext>
                  </a:extLst>
                </p:cNvPr>
                <p:cNvSpPr>
                  <a:spLocks noRot="1" noChangeAspect="1" noMove="1" noResize="1" noEditPoints="1" noAdjustHandles="1" noChangeArrowheads="1" noChangeShapeType="1" noTextEdit="1"/>
                </p:cNvSpPr>
                <p:nvPr/>
              </p:nvSpPr>
              <p:spPr>
                <a:xfrm>
                  <a:off x="59088" y="2838556"/>
                  <a:ext cx="3106318" cy="749462"/>
                </a:xfrm>
                <a:prstGeom prst="rect">
                  <a:avLst/>
                </a:prstGeom>
                <a:blipFill>
                  <a:blip r:embed="rId8"/>
                  <a:stretch>
                    <a:fillRect t="-3846" b="-23077"/>
                  </a:stretch>
                </a:blipFill>
                <a:ln w="28575">
                  <a:noFill/>
                </a:ln>
              </p:spPr>
              <p:txBody>
                <a:bodyPr/>
                <a:lstStyle/>
                <a:p>
                  <a:r>
                    <a:rPr lang="en-CN">
                      <a:noFill/>
                    </a:rPr>
                    <a:t> </a:t>
                  </a:r>
                </a:p>
              </p:txBody>
            </p:sp>
          </mc:Fallback>
        </mc:AlternateContent>
      </p:grpSp>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1FC8218F-372B-5544-BC9C-DEFE45B0F088}"/>
                  </a:ext>
                </a:extLst>
              </p:cNvPr>
              <p:cNvSpPr/>
              <p:nvPr/>
            </p:nvSpPr>
            <p:spPr>
              <a:xfrm>
                <a:off x="3074476" y="2027619"/>
                <a:ext cx="1381912" cy="546546"/>
              </a:xfrm>
              <a:prstGeom prst="roundRect">
                <a:avLst/>
              </a:prstGeom>
              <a:solidFill>
                <a:schemeClr val="accent5">
                  <a:lumMod val="60000"/>
                  <a:lumOff val="40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solidFill>
                      <a:schemeClr val="tx1"/>
                    </a:solidFill>
                    <a:latin typeface="Baskerville" panose="02020502070401020303" pitchFamily="18" charset="0"/>
                    <a:ea typeface="Baskerville" panose="02020502070401020303" pitchFamily="18" charset="0"/>
                  </a:rPr>
                  <a:t>Original Model</a:t>
                </a:r>
                <a:r>
                  <a:rPr lang="en-US" sz="1400" dirty="0">
                    <a:solidFill>
                      <a:schemeClr val="tx1"/>
                    </a:solidFill>
                    <a:latin typeface="Baskerville" panose="02020502070401020303" pitchFamily="18" charset="0"/>
                    <a:ea typeface="Baskerville" panose="02020502070401020303" pitchFamily="18" charset="0"/>
                  </a:rPr>
                  <a:t> </a:t>
                </a:r>
              </a:p>
              <a:p>
                <a:pPr algn="ctr"/>
                <a14:m>
                  <m:oMathPara xmlns:m="http://schemas.openxmlformats.org/officeDocument/2006/math">
                    <m:oMathParaPr>
                      <m:jc m:val="centerGroup"/>
                    </m:oMathParaPr>
                    <m:oMath xmlns:m="http://schemas.openxmlformats.org/officeDocument/2006/math">
                      <m:sSub>
                        <m:sSubPr>
                          <m:ctrlPr>
                            <a:rPr lang="en-US" sz="1400" i="1">
                              <a:solidFill>
                                <a:schemeClr val="tx2">
                                  <a:lumMod val="10000"/>
                                </a:schemeClr>
                              </a:solidFill>
                              <a:latin typeface="Cambria Math" panose="02040503050406030204" pitchFamily="18" charset="0"/>
                            </a:rPr>
                          </m:ctrlPr>
                        </m:sSubPr>
                        <m:e>
                          <m:r>
                            <a:rPr lang="en-US" sz="1400" i="1">
                              <a:solidFill>
                                <a:schemeClr val="tx2">
                                  <a:lumMod val="10000"/>
                                </a:schemeClr>
                              </a:solidFill>
                              <a:latin typeface="Cambria Math" panose="02040503050406030204" pitchFamily="18" charset="0"/>
                              <a:ea typeface="Cambria Math" panose="02040503050406030204" pitchFamily="18" charset="0"/>
                            </a:rPr>
                            <m:t>ℳ</m:t>
                          </m:r>
                        </m:e>
                        <m:sub>
                          <m:r>
                            <a:rPr lang="en-US" altLang="zh-CN" sz="1400" i="1">
                              <a:solidFill>
                                <a:schemeClr val="tx2">
                                  <a:lumMod val="10000"/>
                                </a:schemeClr>
                              </a:solidFill>
                              <a:latin typeface="Cambria Math" panose="02040503050406030204" pitchFamily="18" charset="0"/>
                            </a:rPr>
                            <m:t>1</m:t>
                          </m:r>
                        </m:sub>
                      </m:sSub>
                      <m:r>
                        <a:rPr lang="en-US" altLang="zh-CN" sz="1400" i="1">
                          <a:solidFill>
                            <a:schemeClr val="tx2">
                              <a:lumMod val="10000"/>
                            </a:schemeClr>
                          </a:solidFill>
                          <a:latin typeface="Cambria Math" panose="02040503050406030204" pitchFamily="18" charset="0"/>
                        </a:rPr>
                        <m:t>[</m:t>
                      </m:r>
                      <m:sSup>
                        <m:sSupPr>
                          <m:ctrlPr>
                            <a:rPr lang="ar-AE" sz="1400" i="1" kern="0">
                              <a:solidFill>
                                <a:srgbClr val="5E5E5E">
                                  <a:lumMod val="50000"/>
                                </a:srgbClr>
                              </a:solidFill>
                              <a:latin typeface="Cambria Math" panose="02040503050406030204" pitchFamily="18" charset="0"/>
                              <a:sym typeface="Arial"/>
                            </a:rPr>
                          </m:ctrlPr>
                        </m:sSupPr>
                        <m:e>
                          <m:r>
                            <a:rPr lang="ar-AE" sz="1400" kern="0">
                              <a:solidFill>
                                <a:srgbClr val="5E5E5E">
                                  <a:lumMod val="50000"/>
                                </a:srgbClr>
                              </a:solidFill>
                              <a:latin typeface="Cambria Math" panose="02040503050406030204" pitchFamily="18" charset="0"/>
                              <a:ea typeface="Cambria Math" panose="02040503050406030204" pitchFamily="18" charset="0"/>
                              <a:sym typeface="Arial"/>
                            </a:rPr>
                            <m:t>𝒟</m:t>
                          </m:r>
                        </m:e>
                        <m:sup>
                          <m:r>
                            <a:rPr lang="en-US" sz="1400" kern="0">
                              <a:solidFill>
                                <a:srgbClr val="5E5E5E">
                                  <a:lumMod val="50000"/>
                                </a:srgbClr>
                              </a:solidFill>
                              <a:latin typeface="Cambria Math" panose="02040503050406030204" pitchFamily="18" charset="0"/>
                              <a:sym typeface="Arial"/>
                            </a:rPr>
                            <m:t>1</m:t>
                          </m:r>
                        </m:sup>
                      </m:sSup>
                      <m:r>
                        <a:rPr lang="en-US" altLang="zh-CN" sz="1400" i="1">
                          <a:solidFill>
                            <a:schemeClr val="tx2">
                              <a:lumMod val="10000"/>
                            </a:schemeClr>
                          </a:solidFill>
                          <a:latin typeface="Cambria Math" panose="02040503050406030204" pitchFamily="18" charset="0"/>
                        </a:rPr>
                        <m:t>]</m:t>
                      </m:r>
                    </m:oMath>
                  </m:oMathPara>
                </a14:m>
                <a:endParaRPr lang="en-US" sz="1400" i="1" dirty="0">
                  <a:solidFill>
                    <a:schemeClr val="tx2">
                      <a:lumMod val="10000"/>
                    </a:schemeClr>
                  </a:solidFill>
                  <a:latin typeface="Baskerville" panose="02020502070401020303" pitchFamily="18" charset="0"/>
                  <a:ea typeface="Baskerville" panose="02020502070401020303" pitchFamily="18" charset="0"/>
                </a:endParaRPr>
              </a:p>
            </p:txBody>
          </p:sp>
        </mc:Choice>
        <mc:Fallback xmlns="">
          <p:sp>
            <p:nvSpPr>
              <p:cNvPr id="22" name="Rounded Rectangle 21">
                <a:extLst>
                  <a:ext uri="{FF2B5EF4-FFF2-40B4-BE49-F238E27FC236}">
                    <a16:creationId xmlns:a16="http://schemas.microsoft.com/office/drawing/2014/main" id="{1FC8218F-372B-5544-BC9C-DEFE45B0F088}"/>
                  </a:ext>
                </a:extLst>
              </p:cNvPr>
              <p:cNvSpPr>
                <a:spLocks noRot="1" noChangeAspect="1" noMove="1" noResize="1" noEditPoints="1" noAdjustHandles="1" noChangeArrowheads="1" noChangeShapeType="1" noTextEdit="1"/>
              </p:cNvSpPr>
              <p:nvPr/>
            </p:nvSpPr>
            <p:spPr>
              <a:xfrm>
                <a:off x="3074476" y="2027619"/>
                <a:ext cx="1381912" cy="546546"/>
              </a:xfrm>
              <a:prstGeom prst="roundRect">
                <a:avLst/>
              </a:prstGeom>
              <a:blipFill>
                <a:blip r:embed="rId9"/>
                <a:stretch>
                  <a:fillRect/>
                </a:stretch>
              </a:blipFill>
              <a:ln w="28575">
                <a:noFill/>
              </a:ln>
              <a:effectLst>
                <a:outerShdw blurRad="63500" sx="102000" sy="102000" algn="ctr" rotWithShape="0">
                  <a:prstClr val="black">
                    <a:alpha val="40000"/>
                  </a:prstClr>
                </a:outerShdw>
              </a:effec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5897E6DD-6393-2C43-BFC9-0FD3081C0A48}"/>
                  </a:ext>
                </a:extLst>
              </p:cNvPr>
              <p:cNvSpPr/>
              <p:nvPr/>
            </p:nvSpPr>
            <p:spPr>
              <a:xfrm>
                <a:off x="3074476" y="2927755"/>
                <a:ext cx="1368593" cy="546546"/>
              </a:xfrm>
              <a:prstGeom prst="roundRect">
                <a:avLst/>
              </a:prstGeom>
              <a:solidFill>
                <a:schemeClr val="accent5">
                  <a:lumMod val="60000"/>
                  <a:lumOff val="40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solidFill>
                      <a:schemeClr val="tx1"/>
                    </a:solidFill>
                    <a:latin typeface="Baskerville" panose="02020502070401020303" pitchFamily="18" charset="0"/>
                    <a:ea typeface="Baskerville" panose="02020502070401020303" pitchFamily="18" charset="0"/>
                  </a:rPr>
                  <a:t>Original Model</a:t>
                </a:r>
                <a:r>
                  <a:rPr lang="en-US" sz="1400" dirty="0">
                    <a:solidFill>
                      <a:schemeClr val="tx1"/>
                    </a:solidFill>
                    <a:latin typeface="Baskerville" panose="02020502070401020303" pitchFamily="18" charset="0"/>
                    <a:ea typeface="Baskerville" panose="02020502070401020303" pitchFamily="18" charset="0"/>
                  </a:rPr>
                  <a:t> </a:t>
                </a:r>
              </a:p>
              <a:p>
                <a:pPr algn="ctr"/>
                <a14:m>
                  <m:oMathPara xmlns:m="http://schemas.openxmlformats.org/officeDocument/2006/math">
                    <m:oMathParaPr>
                      <m:jc m:val="centerGroup"/>
                    </m:oMathParaPr>
                    <m:oMath xmlns:m="http://schemas.openxmlformats.org/officeDocument/2006/math">
                      <m:sSub>
                        <m:sSubPr>
                          <m:ctrlPr>
                            <a:rPr lang="en-US" sz="1400" i="1">
                              <a:solidFill>
                                <a:schemeClr val="tx2">
                                  <a:lumMod val="10000"/>
                                </a:schemeClr>
                              </a:solidFill>
                              <a:latin typeface="Cambria Math" panose="02040503050406030204" pitchFamily="18" charset="0"/>
                            </a:rPr>
                          </m:ctrlPr>
                        </m:sSubPr>
                        <m:e>
                          <m:r>
                            <a:rPr lang="en-US" sz="1400" i="1">
                              <a:solidFill>
                                <a:schemeClr val="tx2">
                                  <a:lumMod val="10000"/>
                                </a:schemeClr>
                              </a:solidFill>
                              <a:latin typeface="Cambria Math" panose="02040503050406030204" pitchFamily="18" charset="0"/>
                              <a:ea typeface="Cambria Math" panose="02040503050406030204" pitchFamily="18" charset="0"/>
                            </a:rPr>
                            <m:t>ℳ</m:t>
                          </m:r>
                        </m:e>
                        <m:sub>
                          <m:r>
                            <a:rPr lang="en-US" altLang="zh-CN" sz="1400" i="1">
                              <a:solidFill>
                                <a:schemeClr val="tx2">
                                  <a:lumMod val="10000"/>
                                </a:schemeClr>
                              </a:solidFill>
                              <a:latin typeface="Cambria Math" panose="02040503050406030204" pitchFamily="18" charset="0"/>
                            </a:rPr>
                            <m:t>2</m:t>
                          </m:r>
                        </m:sub>
                      </m:sSub>
                      <m:r>
                        <a:rPr lang="en-US" altLang="zh-CN" sz="1400" i="1">
                          <a:solidFill>
                            <a:schemeClr val="tx2">
                              <a:lumMod val="10000"/>
                            </a:schemeClr>
                          </a:solidFill>
                          <a:latin typeface="Cambria Math" panose="02040503050406030204" pitchFamily="18" charset="0"/>
                        </a:rPr>
                        <m:t>[</m:t>
                      </m:r>
                      <m:sSup>
                        <m:sSupPr>
                          <m:ctrlPr>
                            <a:rPr lang="ar-AE" sz="1400" i="1" kern="0">
                              <a:solidFill>
                                <a:srgbClr val="5E5E5E">
                                  <a:lumMod val="50000"/>
                                </a:srgbClr>
                              </a:solidFill>
                              <a:latin typeface="Cambria Math" panose="02040503050406030204" pitchFamily="18" charset="0"/>
                              <a:sym typeface="Arial"/>
                            </a:rPr>
                          </m:ctrlPr>
                        </m:sSupPr>
                        <m:e>
                          <m:r>
                            <a:rPr lang="ar-AE" sz="1400" kern="0">
                              <a:solidFill>
                                <a:srgbClr val="5E5E5E">
                                  <a:lumMod val="50000"/>
                                </a:srgbClr>
                              </a:solidFill>
                              <a:latin typeface="Cambria Math" panose="02040503050406030204" pitchFamily="18" charset="0"/>
                              <a:ea typeface="Cambria Math" panose="02040503050406030204" pitchFamily="18" charset="0"/>
                              <a:sym typeface="Arial"/>
                            </a:rPr>
                            <m:t>𝒟</m:t>
                          </m:r>
                        </m:e>
                        <m:sup>
                          <m:r>
                            <a:rPr lang="en-US" sz="1400" kern="0">
                              <a:solidFill>
                                <a:srgbClr val="5E5E5E">
                                  <a:lumMod val="50000"/>
                                </a:srgbClr>
                              </a:solidFill>
                              <a:latin typeface="Cambria Math" panose="02040503050406030204" pitchFamily="18" charset="0"/>
                              <a:sym typeface="Arial"/>
                            </a:rPr>
                            <m:t>2</m:t>
                          </m:r>
                        </m:sup>
                      </m:sSup>
                      <m:r>
                        <a:rPr lang="en-US" altLang="zh-CN" sz="1400" i="1">
                          <a:solidFill>
                            <a:schemeClr val="tx2">
                              <a:lumMod val="10000"/>
                            </a:schemeClr>
                          </a:solidFill>
                          <a:latin typeface="Cambria Math" panose="02040503050406030204" pitchFamily="18" charset="0"/>
                        </a:rPr>
                        <m:t>]</m:t>
                      </m:r>
                    </m:oMath>
                  </m:oMathPara>
                </a14:m>
                <a:endParaRPr lang="en-US" sz="1400" i="1" dirty="0">
                  <a:solidFill>
                    <a:schemeClr val="tx2">
                      <a:lumMod val="10000"/>
                    </a:schemeClr>
                  </a:solidFill>
                  <a:latin typeface="Baskerville" panose="02020502070401020303" pitchFamily="18" charset="0"/>
                  <a:ea typeface="Baskerville" panose="02020502070401020303" pitchFamily="18" charset="0"/>
                </a:endParaRPr>
              </a:p>
            </p:txBody>
          </p:sp>
        </mc:Choice>
        <mc:Fallback xmlns="">
          <p:sp>
            <p:nvSpPr>
              <p:cNvPr id="23" name="Rounded Rectangle 22">
                <a:extLst>
                  <a:ext uri="{FF2B5EF4-FFF2-40B4-BE49-F238E27FC236}">
                    <a16:creationId xmlns:a16="http://schemas.microsoft.com/office/drawing/2014/main" id="{5897E6DD-6393-2C43-BFC9-0FD3081C0A48}"/>
                  </a:ext>
                </a:extLst>
              </p:cNvPr>
              <p:cNvSpPr>
                <a:spLocks noRot="1" noChangeAspect="1" noMove="1" noResize="1" noEditPoints="1" noAdjustHandles="1" noChangeArrowheads="1" noChangeShapeType="1" noTextEdit="1"/>
              </p:cNvSpPr>
              <p:nvPr/>
            </p:nvSpPr>
            <p:spPr>
              <a:xfrm>
                <a:off x="3074476" y="2927755"/>
                <a:ext cx="1368593" cy="546546"/>
              </a:xfrm>
              <a:prstGeom prst="roundRect">
                <a:avLst/>
              </a:prstGeom>
              <a:blipFill>
                <a:blip r:embed="rId10"/>
                <a:stretch>
                  <a:fillRect/>
                </a:stretch>
              </a:blipFill>
              <a:ln w="28575">
                <a:noFill/>
              </a:ln>
              <a:effectLst>
                <a:outerShdw blurRad="63500" sx="102000" sy="102000" algn="ctr" rotWithShape="0">
                  <a:prstClr val="black">
                    <a:alpha val="40000"/>
                  </a:prstClr>
                </a:outerShdw>
              </a:effec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9D77D12C-585C-6641-8C7C-E203E8831075}"/>
                  </a:ext>
                </a:extLst>
              </p:cNvPr>
              <p:cNvSpPr/>
              <p:nvPr/>
            </p:nvSpPr>
            <p:spPr>
              <a:xfrm>
                <a:off x="3074476" y="3827891"/>
                <a:ext cx="1381912" cy="546546"/>
              </a:xfrm>
              <a:prstGeom prst="roundRect">
                <a:avLst/>
              </a:prstGeom>
              <a:solidFill>
                <a:schemeClr val="accent5">
                  <a:lumMod val="60000"/>
                  <a:lumOff val="40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a:solidFill>
                            <a:schemeClr val="tx2">
                              <a:lumMod val="10000"/>
                            </a:schemeClr>
                          </a:solidFill>
                          <a:latin typeface="Cambria Math" panose="02040503050406030204" pitchFamily="18" charset="0"/>
                        </a:rPr>
                        <m:t>……</m:t>
                      </m:r>
                    </m:oMath>
                  </m:oMathPara>
                </a14:m>
                <a:endParaRPr lang="en-US" sz="1400" i="1" dirty="0">
                  <a:solidFill>
                    <a:schemeClr val="tx2">
                      <a:lumMod val="10000"/>
                    </a:schemeClr>
                  </a:solidFill>
                  <a:latin typeface="Baskerville" panose="02020502070401020303" pitchFamily="18" charset="0"/>
                  <a:ea typeface="Baskerville" panose="02020502070401020303" pitchFamily="18" charset="0"/>
                </a:endParaRPr>
              </a:p>
            </p:txBody>
          </p:sp>
        </mc:Choice>
        <mc:Fallback xmlns="">
          <p:sp>
            <p:nvSpPr>
              <p:cNvPr id="24" name="Rounded Rectangle 23">
                <a:extLst>
                  <a:ext uri="{FF2B5EF4-FFF2-40B4-BE49-F238E27FC236}">
                    <a16:creationId xmlns:a16="http://schemas.microsoft.com/office/drawing/2014/main" id="{9D77D12C-585C-6641-8C7C-E203E8831075}"/>
                  </a:ext>
                </a:extLst>
              </p:cNvPr>
              <p:cNvSpPr>
                <a:spLocks noRot="1" noChangeAspect="1" noMove="1" noResize="1" noEditPoints="1" noAdjustHandles="1" noChangeArrowheads="1" noChangeShapeType="1" noTextEdit="1"/>
              </p:cNvSpPr>
              <p:nvPr/>
            </p:nvSpPr>
            <p:spPr>
              <a:xfrm>
                <a:off x="3074476" y="3827891"/>
                <a:ext cx="1381912" cy="546546"/>
              </a:xfrm>
              <a:prstGeom prst="roundRect">
                <a:avLst/>
              </a:prstGeom>
              <a:blipFill>
                <a:blip r:embed="rId11"/>
                <a:stretch>
                  <a:fillRect/>
                </a:stretch>
              </a:blipFill>
              <a:ln w="28575">
                <a:noFill/>
              </a:ln>
              <a:effectLst>
                <a:outerShdw blurRad="63500" sx="102000" sy="102000" algn="ctr" rotWithShape="0">
                  <a:prstClr val="black">
                    <a:alpha val="40000"/>
                  </a:prstClr>
                </a:outerShdw>
              </a:effec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5DE34028-3910-A844-A156-E98D5666B31A}"/>
                  </a:ext>
                </a:extLst>
              </p:cNvPr>
              <p:cNvSpPr/>
              <p:nvPr/>
            </p:nvSpPr>
            <p:spPr>
              <a:xfrm>
                <a:off x="3074476" y="4728028"/>
                <a:ext cx="1381912" cy="546546"/>
              </a:xfrm>
              <a:prstGeom prst="roundRect">
                <a:avLst/>
              </a:prstGeom>
              <a:solidFill>
                <a:schemeClr val="accent5">
                  <a:lumMod val="60000"/>
                  <a:lumOff val="40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solidFill>
                      <a:schemeClr val="tx1"/>
                    </a:solidFill>
                    <a:latin typeface="Baskerville" panose="02020502070401020303" pitchFamily="18" charset="0"/>
                    <a:ea typeface="Baskerville" panose="02020502070401020303" pitchFamily="18" charset="0"/>
                  </a:rPr>
                  <a:t>Original Model</a:t>
                </a:r>
                <a:r>
                  <a:rPr lang="en-US" sz="1400" dirty="0">
                    <a:solidFill>
                      <a:schemeClr val="tx1"/>
                    </a:solidFill>
                    <a:latin typeface="Baskerville" panose="02020502070401020303" pitchFamily="18" charset="0"/>
                    <a:ea typeface="Baskerville" panose="02020502070401020303" pitchFamily="18" charset="0"/>
                  </a:rPr>
                  <a:t> </a:t>
                </a:r>
              </a:p>
              <a:p>
                <a:pPr algn="ctr"/>
                <a14:m>
                  <m:oMathPara xmlns:m="http://schemas.openxmlformats.org/officeDocument/2006/math">
                    <m:oMathParaPr>
                      <m:jc m:val="centerGroup"/>
                    </m:oMathParaPr>
                    <m:oMath xmlns:m="http://schemas.openxmlformats.org/officeDocument/2006/math">
                      <m:sSub>
                        <m:sSubPr>
                          <m:ctrlPr>
                            <a:rPr lang="en-US" sz="1400" i="1">
                              <a:solidFill>
                                <a:schemeClr val="tx2">
                                  <a:lumMod val="10000"/>
                                </a:schemeClr>
                              </a:solidFill>
                              <a:latin typeface="Cambria Math" panose="02040503050406030204" pitchFamily="18" charset="0"/>
                            </a:rPr>
                          </m:ctrlPr>
                        </m:sSubPr>
                        <m:e>
                          <m:r>
                            <a:rPr lang="en-US" sz="1400" i="1">
                              <a:solidFill>
                                <a:schemeClr val="tx2">
                                  <a:lumMod val="10000"/>
                                </a:schemeClr>
                              </a:solidFill>
                              <a:latin typeface="Cambria Math" panose="02040503050406030204" pitchFamily="18" charset="0"/>
                              <a:ea typeface="Cambria Math" panose="02040503050406030204" pitchFamily="18" charset="0"/>
                            </a:rPr>
                            <m:t>ℳ</m:t>
                          </m:r>
                        </m:e>
                        <m:sub>
                          <m:r>
                            <a:rPr lang="en-US" altLang="zh-CN" sz="1400" i="1">
                              <a:solidFill>
                                <a:schemeClr val="tx2">
                                  <a:lumMod val="10000"/>
                                </a:schemeClr>
                              </a:solidFill>
                              <a:latin typeface="Cambria Math" panose="02040503050406030204" pitchFamily="18" charset="0"/>
                            </a:rPr>
                            <m:t>𝑛</m:t>
                          </m:r>
                        </m:sub>
                      </m:sSub>
                      <m:r>
                        <a:rPr lang="en-US" altLang="zh-CN" sz="1400" i="1">
                          <a:solidFill>
                            <a:schemeClr val="tx2">
                              <a:lumMod val="10000"/>
                            </a:schemeClr>
                          </a:solidFill>
                          <a:latin typeface="Cambria Math" panose="02040503050406030204" pitchFamily="18" charset="0"/>
                        </a:rPr>
                        <m:t>[</m:t>
                      </m:r>
                      <m:sSup>
                        <m:sSupPr>
                          <m:ctrlPr>
                            <a:rPr lang="ar-AE" sz="1400" i="1" kern="0">
                              <a:solidFill>
                                <a:srgbClr val="5E5E5E">
                                  <a:lumMod val="50000"/>
                                </a:srgbClr>
                              </a:solidFill>
                              <a:latin typeface="Cambria Math" panose="02040503050406030204" pitchFamily="18" charset="0"/>
                              <a:sym typeface="Arial"/>
                            </a:rPr>
                          </m:ctrlPr>
                        </m:sSupPr>
                        <m:e>
                          <m:r>
                            <a:rPr lang="ar-AE" sz="1400" kern="0">
                              <a:solidFill>
                                <a:srgbClr val="5E5E5E">
                                  <a:lumMod val="50000"/>
                                </a:srgbClr>
                              </a:solidFill>
                              <a:latin typeface="Cambria Math" panose="02040503050406030204" pitchFamily="18" charset="0"/>
                              <a:ea typeface="Cambria Math" panose="02040503050406030204" pitchFamily="18" charset="0"/>
                              <a:sym typeface="Arial"/>
                            </a:rPr>
                            <m:t>𝒟</m:t>
                          </m:r>
                        </m:e>
                        <m:sup>
                          <m:r>
                            <m:rPr>
                              <m:sty m:val="p"/>
                            </m:rPr>
                            <a:rPr lang="en-US" sz="1400" kern="0">
                              <a:solidFill>
                                <a:srgbClr val="5E5E5E">
                                  <a:lumMod val="50000"/>
                                </a:srgbClr>
                              </a:solidFill>
                              <a:latin typeface="Cambria Math" panose="02040503050406030204" pitchFamily="18" charset="0"/>
                              <a:sym typeface="Arial"/>
                            </a:rPr>
                            <m:t>n</m:t>
                          </m:r>
                        </m:sup>
                      </m:sSup>
                      <m:r>
                        <a:rPr lang="en-US" altLang="zh-CN" sz="1400" i="1">
                          <a:solidFill>
                            <a:schemeClr val="tx2">
                              <a:lumMod val="10000"/>
                            </a:schemeClr>
                          </a:solidFill>
                          <a:latin typeface="Cambria Math" panose="02040503050406030204" pitchFamily="18" charset="0"/>
                        </a:rPr>
                        <m:t>]</m:t>
                      </m:r>
                    </m:oMath>
                  </m:oMathPara>
                </a14:m>
                <a:endParaRPr lang="en-US" sz="1400" i="1" dirty="0">
                  <a:solidFill>
                    <a:schemeClr val="tx2">
                      <a:lumMod val="10000"/>
                    </a:schemeClr>
                  </a:solidFill>
                  <a:latin typeface="Baskerville" panose="02020502070401020303" pitchFamily="18" charset="0"/>
                  <a:ea typeface="Baskerville" panose="02020502070401020303" pitchFamily="18" charset="0"/>
                </a:endParaRPr>
              </a:p>
            </p:txBody>
          </p:sp>
        </mc:Choice>
        <mc:Fallback xmlns="">
          <p:sp>
            <p:nvSpPr>
              <p:cNvPr id="25" name="Rounded Rectangle 24">
                <a:extLst>
                  <a:ext uri="{FF2B5EF4-FFF2-40B4-BE49-F238E27FC236}">
                    <a16:creationId xmlns:a16="http://schemas.microsoft.com/office/drawing/2014/main" id="{5DE34028-3910-A844-A156-E98D5666B31A}"/>
                  </a:ext>
                </a:extLst>
              </p:cNvPr>
              <p:cNvSpPr>
                <a:spLocks noRot="1" noChangeAspect="1" noMove="1" noResize="1" noEditPoints="1" noAdjustHandles="1" noChangeArrowheads="1" noChangeShapeType="1" noTextEdit="1"/>
              </p:cNvSpPr>
              <p:nvPr/>
            </p:nvSpPr>
            <p:spPr>
              <a:xfrm>
                <a:off x="3074476" y="4728028"/>
                <a:ext cx="1381912" cy="546546"/>
              </a:xfrm>
              <a:prstGeom prst="roundRect">
                <a:avLst/>
              </a:prstGeom>
              <a:blipFill>
                <a:blip r:embed="rId12"/>
                <a:stretch>
                  <a:fillRect/>
                </a:stretch>
              </a:blipFill>
              <a:ln w="28575">
                <a:noFill/>
              </a:ln>
              <a:effectLst>
                <a:outerShdw blurRad="63500" sx="102000" sy="102000" algn="ctr" rotWithShape="0">
                  <a:prstClr val="black">
                    <a:alpha val="40000"/>
                  </a:prstClr>
                </a:outerShdw>
              </a:effectLst>
            </p:spPr>
            <p:txBody>
              <a:bodyPr/>
              <a:lstStyle/>
              <a:p>
                <a:r>
                  <a:rPr lang="en-CN">
                    <a:noFill/>
                  </a:rPr>
                  <a:t> </a:t>
                </a:r>
              </a:p>
            </p:txBody>
          </p:sp>
        </mc:Fallback>
      </mc:AlternateContent>
      <p:sp>
        <p:nvSpPr>
          <p:cNvPr id="5" name="Octagon 4">
            <a:extLst>
              <a:ext uri="{FF2B5EF4-FFF2-40B4-BE49-F238E27FC236}">
                <a16:creationId xmlns:a16="http://schemas.microsoft.com/office/drawing/2014/main" id="{3B20E412-6434-3F49-AE87-4E746F77D758}"/>
              </a:ext>
            </a:extLst>
          </p:cNvPr>
          <p:cNvSpPr/>
          <p:nvPr/>
        </p:nvSpPr>
        <p:spPr>
          <a:xfrm>
            <a:off x="4660262" y="3417207"/>
            <a:ext cx="1141448" cy="326770"/>
          </a:xfrm>
          <a:prstGeom prst="octagon">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sz="1400" dirty="0">
                <a:solidFill>
                  <a:schemeClr val="tx1"/>
                </a:solidFill>
                <a:latin typeface="Baskerville" panose="02020502070401020303" pitchFamily="18" charset="0"/>
                <a:ea typeface="Baskerville" panose="02020502070401020303" pitchFamily="18" charset="0"/>
              </a:rPr>
              <a:t>Aggregator</a:t>
            </a:r>
          </a:p>
        </p:txBody>
      </p:sp>
      <p:cxnSp>
        <p:nvCxnSpPr>
          <p:cNvPr id="27" name="Straight Arrow Connector 26">
            <a:extLst>
              <a:ext uri="{FF2B5EF4-FFF2-40B4-BE49-F238E27FC236}">
                <a16:creationId xmlns:a16="http://schemas.microsoft.com/office/drawing/2014/main" id="{4223FE18-9523-C64E-9418-07D54C56C669}"/>
              </a:ext>
            </a:extLst>
          </p:cNvPr>
          <p:cNvCxnSpPr>
            <a:cxnSpLocks/>
            <a:stCxn id="22" idx="3"/>
            <a:endCxn id="5" idx="6"/>
          </p:cNvCxnSpPr>
          <p:nvPr/>
        </p:nvCxnSpPr>
        <p:spPr>
          <a:xfrm>
            <a:off x="4456388" y="2300892"/>
            <a:ext cx="299582" cy="1116315"/>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3E14C3B-B329-694A-8C9C-95F81922A4C9}"/>
              </a:ext>
            </a:extLst>
          </p:cNvPr>
          <p:cNvCxnSpPr>
            <a:cxnSpLocks/>
            <a:stCxn id="25" idx="3"/>
            <a:endCxn id="5" idx="3"/>
          </p:cNvCxnSpPr>
          <p:nvPr/>
        </p:nvCxnSpPr>
        <p:spPr>
          <a:xfrm flipV="1">
            <a:off x="4456388" y="3743977"/>
            <a:ext cx="299582" cy="1257324"/>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38D022-9C05-2643-B68F-CD372B5CA2ED}"/>
              </a:ext>
            </a:extLst>
          </p:cNvPr>
          <p:cNvCxnSpPr>
            <a:cxnSpLocks/>
            <a:stCxn id="24" idx="3"/>
            <a:endCxn id="5" idx="4"/>
          </p:cNvCxnSpPr>
          <p:nvPr/>
        </p:nvCxnSpPr>
        <p:spPr>
          <a:xfrm flipV="1">
            <a:off x="4456388" y="3648269"/>
            <a:ext cx="203874" cy="452895"/>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96D84CF-6C8C-F242-B57F-5006168399FD}"/>
              </a:ext>
            </a:extLst>
          </p:cNvPr>
          <p:cNvCxnSpPr>
            <a:cxnSpLocks/>
            <a:stCxn id="23" idx="3"/>
            <a:endCxn id="5" idx="5"/>
          </p:cNvCxnSpPr>
          <p:nvPr/>
        </p:nvCxnSpPr>
        <p:spPr>
          <a:xfrm>
            <a:off x="4443069" y="3201028"/>
            <a:ext cx="217193" cy="311887"/>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01DE758-01A4-C045-B75C-9AEF53DE9E45}"/>
              </a:ext>
            </a:extLst>
          </p:cNvPr>
          <p:cNvCxnSpPr>
            <a:cxnSpLocks/>
            <a:stCxn id="8" idx="4"/>
            <a:endCxn id="11" idx="2"/>
          </p:cNvCxnSpPr>
          <p:nvPr/>
        </p:nvCxnSpPr>
        <p:spPr>
          <a:xfrm flipV="1">
            <a:off x="1638610" y="2300892"/>
            <a:ext cx="303679" cy="1299585"/>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C6F4EFA-54DE-8346-961B-55EDD9E3D508}"/>
              </a:ext>
            </a:extLst>
          </p:cNvPr>
          <p:cNvCxnSpPr>
            <a:cxnSpLocks/>
            <a:stCxn id="8" idx="4"/>
            <a:endCxn id="20" idx="2"/>
          </p:cNvCxnSpPr>
          <p:nvPr/>
        </p:nvCxnSpPr>
        <p:spPr>
          <a:xfrm>
            <a:off x="1638610" y="3600477"/>
            <a:ext cx="303679" cy="1400824"/>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E0301F6-2352-1344-BE1A-8BD1ABE6EB17}"/>
              </a:ext>
            </a:extLst>
          </p:cNvPr>
          <p:cNvCxnSpPr>
            <a:cxnSpLocks/>
            <a:stCxn id="8" idx="4"/>
            <a:endCxn id="14" idx="2"/>
          </p:cNvCxnSpPr>
          <p:nvPr/>
        </p:nvCxnSpPr>
        <p:spPr>
          <a:xfrm flipV="1">
            <a:off x="1638610" y="3201029"/>
            <a:ext cx="303679" cy="399448"/>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D4BEDB2-E7A4-1748-8694-07F5A5A6D093}"/>
              </a:ext>
            </a:extLst>
          </p:cNvPr>
          <p:cNvCxnSpPr>
            <a:cxnSpLocks/>
            <a:stCxn id="8" idx="4"/>
            <a:endCxn id="17" idx="2"/>
          </p:cNvCxnSpPr>
          <p:nvPr/>
        </p:nvCxnSpPr>
        <p:spPr>
          <a:xfrm>
            <a:off x="1638610" y="3600477"/>
            <a:ext cx="303679" cy="500688"/>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2362896-A722-CC45-BFAF-F07B373692AD}"/>
              </a:ext>
            </a:extLst>
          </p:cNvPr>
          <p:cNvCxnSpPr>
            <a:cxnSpLocks/>
            <a:stCxn id="11" idx="4"/>
            <a:endCxn id="22" idx="1"/>
          </p:cNvCxnSpPr>
          <p:nvPr/>
        </p:nvCxnSpPr>
        <p:spPr>
          <a:xfrm>
            <a:off x="2763079" y="2300892"/>
            <a:ext cx="311397" cy="0"/>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0CE1299-AE1F-1C46-90A2-3AE4A2694062}"/>
              </a:ext>
            </a:extLst>
          </p:cNvPr>
          <p:cNvCxnSpPr>
            <a:cxnSpLocks/>
            <a:stCxn id="14" idx="4"/>
            <a:endCxn id="23" idx="1"/>
          </p:cNvCxnSpPr>
          <p:nvPr/>
        </p:nvCxnSpPr>
        <p:spPr>
          <a:xfrm flipV="1">
            <a:off x="2763079" y="3201028"/>
            <a:ext cx="311397" cy="1"/>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FABB7D7-E360-C64A-9992-0435378A49D3}"/>
              </a:ext>
            </a:extLst>
          </p:cNvPr>
          <p:cNvCxnSpPr>
            <a:cxnSpLocks/>
            <a:stCxn id="17" idx="4"/>
            <a:endCxn id="24" idx="1"/>
          </p:cNvCxnSpPr>
          <p:nvPr/>
        </p:nvCxnSpPr>
        <p:spPr>
          <a:xfrm flipV="1">
            <a:off x="2763079" y="4101164"/>
            <a:ext cx="311397" cy="1"/>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1EBF00A4-E102-F447-B9EF-B16FA5F0F697}"/>
              </a:ext>
            </a:extLst>
          </p:cNvPr>
          <p:cNvCxnSpPr>
            <a:cxnSpLocks/>
            <a:stCxn id="20" idx="4"/>
            <a:endCxn id="25" idx="1"/>
          </p:cNvCxnSpPr>
          <p:nvPr/>
        </p:nvCxnSpPr>
        <p:spPr>
          <a:xfrm>
            <a:off x="2763079" y="5001301"/>
            <a:ext cx="311397" cy="0"/>
          </a:xfrm>
          <a:prstGeom prst="straightConnector1">
            <a:avLst/>
          </a:prstGeom>
          <a:ln w="28575">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7A6CAD99-87D4-754B-BEAE-586869496ABE}"/>
              </a:ext>
            </a:extLst>
          </p:cNvPr>
          <p:cNvSpPr/>
          <p:nvPr/>
        </p:nvSpPr>
        <p:spPr>
          <a:xfrm>
            <a:off x="691758" y="5700847"/>
            <a:ext cx="4517099" cy="584775"/>
          </a:xfrm>
          <a:prstGeom prst="rect">
            <a:avLst/>
          </a:prstGeom>
        </p:spPr>
        <p:txBody>
          <a:bodyPr wrap="square">
            <a:spAutoFit/>
          </a:bodyPr>
          <a:lstStyle/>
          <a:p>
            <a:pPr algn="ctr"/>
            <a:r>
              <a:rPr lang="en-DE" sz="2000" dirty="0"/>
              <a:t>﻿</a:t>
            </a:r>
            <a:r>
              <a:rPr lang="en-DE" sz="2000" b="1" dirty="0">
                <a:solidFill>
                  <a:srgbClr val="1922DE"/>
                </a:solidFill>
              </a:rPr>
              <a:t>S</a:t>
            </a:r>
            <a:r>
              <a:rPr lang="en-DE" sz="2000" dirty="0"/>
              <a:t>harded, </a:t>
            </a:r>
            <a:r>
              <a:rPr lang="en-DE" sz="2000" b="1" dirty="0">
                <a:solidFill>
                  <a:srgbClr val="1922DE"/>
                </a:solidFill>
              </a:rPr>
              <a:t>I</a:t>
            </a:r>
            <a:r>
              <a:rPr lang="en-DE" sz="2000" dirty="0"/>
              <a:t>solated, </a:t>
            </a:r>
            <a:r>
              <a:rPr lang="en-DE" sz="2000" b="1" dirty="0">
                <a:solidFill>
                  <a:srgbClr val="1922DE"/>
                </a:solidFill>
              </a:rPr>
              <a:t>S</a:t>
            </a:r>
            <a:r>
              <a:rPr lang="en-DE" sz="2000" dirty="0"/>
              <a:t>liced, and </a:t>
            </a:r>
            <a:r>
              <a:rPr lang="en-DE" sz="2000" b="1">
                <a:solidFill>
                  <a:srgbClr val="1922DE"/>
                </a:solidFill>
              </a:rPr>
              <a:t>A</a:t>
            </a:r>
            <a:r>
              <a:rPr lang="en-DE" sz="2000"/>
              <a:t>ggregated </a:t>
            </a:r>
            <a:endParaRPr lang="en-US" sz="2000" dirty="0"/>
          </a:p>
          <a:p>
            <a:pPr algn="ctr"/>
            <a:r>
              <a:rPr lang="en-US" sz="1200" dirty="0"/>
              <a:t>[</a:t>
            </a:r>
            <a:r>
              <a:rPr lang="en-GB" sz="1200" dirty="0" err="1"/>
              <a:t>Bourtoule</a:t>
            </a:r>
            <a:r>
              <a:rPr lang="en-GB" sz="1200" dirty="0"/>
              <a:t>, Lucas, et al. 2021</a:t>
            </a:r>
            <a:r>
              <a:rPr lang="en-US" sz="1200" dirty="0"/>
              <a:t>]</a:t>
            </a:r>
            <a:r>
              <a:rPr lang="en-DE" sz="1200" dirty="0"/>
              <a:t> </a:t>
            </a:r>
            <a:endParaRPr lang="en-DE" sz="2000" dirty="0"/>
          </a:p>
        </p:txBody>
      </p:sp>
      <p:cxnSp>
        <p:nvCxnSpPr>
          <p:cNvPr id="75" name="Straight Arrow Connector 74">
            <a:extLst>
              <a:ext uri="{FF2B5EF4-FFF2-40B4-BE49-F238E27FC236}">
                <a16:creationId xmlns:a16="http://schemas.microsoft.com/office/drawing/2014/main" id="{8168B603-0A44-2545-9454-2FE21BD5C51F}"/>
              </a:ext>
            </a:extLst>
          </p:cNvPr>
          <p:cNvCxnSpPr>
            <a:cxnSpLocks/>
          </p:cNvCxnSpPr>
          <p:nvPr/>
        </p:nvCxnSpPr>
        <p:spPr>
          <a:xfrm>
            <a:off x="5801710" y="3585397"/>
            <a:ext cx="374458" cy="0"/>
          </a:xfrm>
          <a:prstGeom prst="straightConnector1">
            <a:avLst/>
          </a:prstGeom>
          <a:ln w="57150">
            <a:solidFill>
              <a:srgbClr val="5A9CD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CA0C1D7E-D15A-4A45-BFBB-03BF76DAE002}"/>
              </a:ext>
            </a:extLst>
          </p:cNvPr>
          <p:cNvSpPr/>
          <p:nvPr/>
        </p:nvSpPr>
        <p:spPr>
          <a:xfrm>
            <a:off x="6979869" y="5299867"/>
            <a:ext cx="3914485" cy="759216"/>
          </a:xfrm>
          <a:prstGeom prst="roundRect">
            <a:avLst/>
          </a:prstGeom>
          <a:noFill/>
          <a:ln w="28575">
            <a:solidFill>
              <a:srgbClr val="1922D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Aft>
                <a:spcPts val="800"/>
              </a:spcAft>
              <a:buFont typeface="Wingdings" pitchFamily="2" charset="2"/>
              <a:buChar char="v"/>
            </a:pPr>
            <a:r>
              <a:rPr lang="en-US" altLang="zh-CN" sz="2000" b="1" dirty="0">
                <a:solidFill>
                  <a:srgbClr val="1922DE"/>
                </a:solidFill>
                <a:latin typeface="Arial" panose="020B0604020202020204" pitchFamily="34" charset="0"/>
                <a:cs typeface="Arial" panose="020B0604020202020204" pitchFamily="34" charset="0"/>
              </a:rPr>
              <a:t>Aggregation reduces the influence of single sample.</a:t>
            </a:r>
          </a:p>
        </p:txBody>
      </p:sp>
    </p:spTree>
    <p:extLst>
      <p:ext uri="{BB962C8B-B14F-4D97-AF65-F5344CB8AC3E}">
        <p14:creationId xmlns:p14="http://schemas.microsoft.com/office/powerpoint/2010/main" val="285554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ox(in)">
                                      <p:cBhvr>
                                        <p:cTn id="7" dur="2000"/>
                                        <p:tgtEl>
                                          <p:spTgt spid="39"/>
                                        </p:tgtEl>
                                      </p:cBhvr>
                                    </p:animEffect>
                                  </p:childTnLst>
                                </p:cTn>
                              </p:par>
                              <p:par>
                                <p:cTn id="8" presetID="4" presetClass="entr" presetSubtype="16"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ox(in)">
                                      <p:cBhvr>
                                        <p:cTn id="10" dur="2000"/>
                                        <p:tgtEl>
                                          <p:spTgt spid="45"/>
                                        </p:tgtEl>
                                      </p:cBhvr>
                                    </p:animEffect>
                                  </p:childTnLst>
                                </p:cTn>
                              </p:par>
                              <p:par>
                                <p:cTn id="11" presetID="4" presetClass="entr" presetSubtype="16"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ox(in)">
                                      <p:cBhvr>
                                        <p:cTn id="13" dur="2000"/>
                                        <p:tgtEl>
                                          <p:spTgt spid="48"/>
                                        </p:tgtEl>
                                      </p:cBhvr>
                                    </p:animEffect>
                                  </p:childTnLst>
                                </p:cTn>
                              </p:par>
                              <p:par>
                                <p:cTn id="14" presetID="4" presetClass="entr" presetSubtype="16"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ox(in)">
                                      <p:cBhvr>
                                        <p:cTn id="16" dur="2000"/>
                                        <p:tgtEl>
                                          <p:spTgt spid="42"/>
                                        </p:tgtEl>
                                      </p:cBhvr>
                                    </p:animEffect>
                                  </p:childTnLst>
                                </p:cTn>
                              </p:par>
                              <p:par>
                                <p:cTn id="17" presetID="4"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in)">
                                      <p:cBhvr>
                                        <p:cTn id="19" dur="2000"/>
                                        <p:tgtEl>
                                          <p:spTgt spid="10"/>
                                        </p:tgtEl>
                                      </p:cBhvr>
                                    </p:animEffect>
                                  </p:childTnLst>
                                </p:cTn>
                              </p:par>
                              <p:par>
                                <p:cTn id="20" presetID="4"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par>
                                <p:cTn id="23" presetID="4"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in)">
                                      <p:cBhvr>
                                        <p:cTn id="25" dur="2000"/>
                                        <p:tgtEl>
                                          <p:spTgt spid="16"/>
                                        </p:tgtEl>
                                      </p:cBhvr>
                                    </p:animEffect>
                                  </p:childTnLst>
                                </p:cTn>
                              </p:par>
                              <p:par>
                                <p:cTn id="26" presetID="4"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ssolve">
                                      <p:cBhvr>
                                        <p:cTn id="36" dur="500"/>
                                        <p:tgtEl>
                                          <p:spTgt spid="23"/>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par>
                                <p:cTn id="43" presetID="9"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dissolve">
                                      <p:cBhvr>
                                        <p:cTn id="45" dur="500"/>
                                        <p:tgtEl>
                                          <p:spTgt spid="51"/>
                                        </p:tgtEl>
                                      </p:cBhvr>
                                    </p:animEffect>
                                  </p:childTnLst>
                                </p:cTn>
                              </p:par>
                              <p:par>
                                <p:cTn id="46" presetID="9" presetClass="entr" presetSubtype="0"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dissolve">
                                      <p:cBhvr>
                                        <p:cTn id="48" dur="500"/>
                                        <p:tgtEl>
                                          <p:spTgt spid="54"/>
                                        </p:tgtEl>
                                      </p:cBhvr>
                                    </p:animEffect>
                                  </p:childTnLst>
                                </p:cTn>
                              </p:par>
                              <p:par>
                                <p:cTn id="49" presetID="9"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dissolve">
                                      <p:cBhvr>
                                        <p:cTn id="51" dur="500"/>
                                        <p:tgtEl>
                                          <p:spTgt spid="57"/>
                                        </p:tgtEl>
                                      </p:cBhvr>
                                    </p:animEffect>
                                  </p:childTnLst>
                                </p:cTn>
                              </p:par>
                              <p:par>
                                <p:cTn id="52" presetID="9" presetClass="entr" presetSubtype="0" fill="hold"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dissolve">
                                      <p:cBhvr>
                                        <p:cTn id="54" dur="500"/>
                                        <p:tgtEl>
                                          <p:spTgt spid="63"/>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dissolve">
                                      <p:cBhvr>
                                        <p:cTn id="59" dur="500"/>
                                        <p:tgtEl>
                                          <p:spTgt spid="27"/>
                                        </p:tgtEl>
                                      </p:cBhvr>
                                    </p:animEffect>
                                  </p:childTnLst>
                                </p:cTn>
                              </p:par>
                              <p:par>
                                <p:cTn id="60" presetID="9"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dissolve">
                                      <p:cBhvr>
                                        <p:cTn id="62" dur="500"/>
                                        <p:tgtEl>
                                          <p:spTgt spid="30"/>
                                        </p:tgtEl>
                                      </p:cBhvr>
                                    </p:animEffect>
                                  </p:childTnLst>
                                </p:cTn>
                              </p:par>
                              <p:par>
                                <p:cTn id="63" presetID="9"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dissolve">
                                      <p:cBhvr>
                                        <p:cTn id="65" dur="500"/>
                                        <p:tgtEl>
                                          <p:spTgt spid="29"/>
                                        </p:tgtEl>
                                      </p:cBhvr>
                                    </p:animEffect>
                                  </p:childTnLst>
                                </p:cTn>
                              </p:par>
                              <p:par>
                                <p:cTn id="66" presetID="9"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dissolve">
                                      <p:cBhvr>
                                        <p:cTn id="68" dur="500"/>
                                        <p:tgtEl>
                                          <p:spTgt spid="28"/>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dissolve">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75"/>
                                        </p:tgtEl>
                                        <p:attrNameLst>
                                          <p:attrName>style.visibility</p:attrName>
                                        </p:attrNameLst>
                                      </p:cBhvr>
                                      <p:to>
                                        <p:strVal val="visible"/>
                                      </p:to>
                                    </p:set>
                                    <p:animEffect transition="in" filter="dissolve">
                                      <p:cBhvr>
                                        <p:cTn id="76" dur="500"/>
                                        <p:tgtEl>
                                          <p:spTgt spid="75"/>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dissolve">
                                      <p:cBhvr>
                                        <p:cTn id="81" dur="500"/>
                                        <p:tgtEl>
                                          <p:spTgt spid="6"/>
                                        </p:tgtEl>
                                      </p:cBhvr>
                                    </p:animEffect>
                                  </p:childTnLst>
                                </p:cTn>
                              </p:par>
                            </p:childTnLst>
                          </p:cTn>
                        </p:par>
                        <p:par>
                          <p:cTn id="82" fill="hold">
                            <p:stCondLst>
                              <p:cond delay="500"/>
                            </p:stCondLst>
                            <p:childTnLst>
                              <p:par>
                                <p:cTn id="83" presetID="16" presetClass="entr" presetSubtype="21" fill="hold" grpId="0" nodeType="after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barn(inVertical)">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5" grpId="0" animBg="1"/>
      <p:bldP spid="4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7AEB9A6-D353-1144-B50E-44CF0B95B53C}"/>
              </a:ext>
            </a:extLst>
          </p:cNvPr>
          <p:cNvSpPr>
            <a:spLocks noGrp="1"/>
          </p:cNvSpPr>
          <p:nvPr>
            <p:ph type="title"/>
          </p:nvPr>
        </p:nvSpPr>
        <p:spPr/>
        <p:txBody>
          <a:bodyPr>
            <a:normAutofit/>
          </a:bodyPr>
          <a:lstStyle/>
          <a:p>
            <a:pPr algn="ctr"/>
            <a:r>
              <a:rPr lang="en-US" dirty="0">
                <a:solidFill>
                  <a:schemeClr val="dk1"/>
                </a:solidFill>
                <a:ea typeface="Helvetica Neue"/>
                <a:cs typeface="Helvetica Neue"/>
                <a:sym typeface="Helvetica Neue"/>
              </a:rPr>
              <a:t>Defense (</a:t>
            </a:r>
            <a:r>
              <a:rPr lang="en-GB" dirty="0"/>
              <a:t>Limit the Output Information</a:t>
            </a:r>
            <a:r>
              <a:rPr lang="en-US" dirty="0">
                <a:solidFill>
                  <a:schemeClr val="dk1"/>
                </a:solidFill>
                <a:ea typeface="Helvetica Neue"/>
                <a:cs typeface="Helvetica Neue"/>
                <a:sym typeface="Helvetica Neue"/>
              </a:rPr>
              <a:t>)</a:t>
            </a:r>
            <a:endParaRPr lang="en-DE" dirty="0"/>
          </a:p>
        </p:txBody>
      </p:sp>
      <p:sp>
        <p:nvSpPr>
          <p:cNvPr id="4" name="Content Placeholder 3">
            <a:extLst>
              <a:ext uri="{FF2B5EF4-FFF2-40B4-BE49-F238E27FC236}">
                <a16:creationId xmlns:a16="http://schemas.microsoft.com/office/drawing/2014/main" id="{8BB0E686-2ECD-9747-B19D-1A7425E33A59}"/>
              </a:ext>
            </a:extLst>
          </p:cNvPr>
          <p:cNvSpPr>
            <a:spLocks noGrp="1"/>
          </p:cNvSpPr>
          <p:nvPr>
            <p:ph idx="1"/>
          </p:nvPr>
        </p:nvSpPr>
        <p:spPr>
          <a:xfrm>
            <a:off x="838200" y="1413468"/>
            <a:ext cx="3388895" cy="424732"/>
          </a:xfrm>
        </p:spPr>
        <p:txBody>
          <a:bodyPr wrap="square">
            <a:spAutoFit/>
          </a:bodyPr>
          <a:lstStyle/>
          <a:p>
            <a:pPr>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Top-k posteriors</a:t>
            </a:r>
          </a:p>
        </p:txBody>
      </p:sp>
      <p:sp>
        <p:nvSpPr>
          <p:cNvPr id="3" name="Slide Number Placeholder 2">
            <a:extLst>
              <a:ext uri="{FF2B5EF4-FFF2-40B4-BE49-F238E27FC236}">
                <a16:creationId xmlns:a16="http://schemas.microsoft.com/office/drawing/2014/main" id="{557A562C-C5F2-7D4A-85F9-D2687C9B24A8}"/>
              </a:ext>
            </a:extLst>
          </p:cNvPr>
          <p:cNvSpPr>
            <a:spLocks noGrp="1"/>
          </p:cNvSpPr>
          <p:nvPr>
            <p:ph type="sldNum" sz="quarter" idx="12"/>
          </p:nvPr>
        </p:nvSpPr>
        <p:spPr/>
        <p:txBody>
          <a:bodyPr/>
          <a:lstStyle/>
          <a:p>
            <a:fld id="{00000000-1234-1234-1234-123412341234}" type="slidenum">
              <a:rPr lang="en-US" smtClean="0"/>
              <a:pPr/>
              <a:t>75</a:t>
            </a:fld>
            <a:endParaRPr lang="en-US" sz="1600">
              <a:solidFill>
                <a:srgbClr val="888888"/>
              </a:solidFill>
              <a:latin typeface="Calibri"/>
              <a:ea typeface="Calibri"/>
              <a:cs typeface="Calibri"/>
              <a:sym typeface="Calibri"/>
            </a:endParaRPr>
          </a:p>
        </p:txBody>
      </p:sp>
      <p:sp>
        <p:nvSpPr>
          <p:cNvPr id="5" name="Content Placeholder 4">
            <a:extLst>
              <a:ext uri="{FF2B5EF4-FFF2-40B4-BE49-F238E27FC236}">
                <a16:creationId xmlns:a16="http://schemas.microsoft.com/office/drawing/2014/main" id="{5DAFB8DC-C4AB-D741-8415-19AA8B19C835}"/>
              </a:ext>
            </a:extLst>
          </p:cNvPr>
          <p:cNvSpPr>
            <a:spLocks noGrp="1"/>
          </p:cNvSpPr>
          <p:nvPr>
            <p:ph sz="quarter" idx="4294967295"/>
          </p:nvPr>
        </p:nvSpPr>
        <p:spPr>
          <a:xfrm>
            <a:off x="6355599" y="1413468"/>
            <a:ext cx="5764212" cy="424732"/>
          </a:xfrm>
        </p:spPr>
        <p:txBody>
          <a:bodyPr>
            <a:spAutoFit/>
          </a:bodyPr>
          <a:lstStyle/>
          <a:p>
            <a:pPr>
              <a:buFont typeface="Wingdings" pitchFamily="2" charset="2"/>
              <a:buChar char="q"/>
            </a:pPr>
            <a:r>
              <a:rPr lang="zh-CN" altLang="en-US" sz="2400" b="1"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Label only</a:t>
            </a:r>
          </a:p>
        </p:txBody>
      </p:sp>
      <p:sp>
        <p:nvSpPr>
          <p:cNvPr id="7" name="Rectangle: Rounded Corners 46">
            <a:extLst>
              <a:ext uri="{FF2B5EF4-FFF2-40B4-BE49-F238E27FC236}">
                <a16:creationId xmlns:a16="http://schemas.microsoft.com/office/drawing/2014/main" id="{CAD48495-D3FC-0B43-BCEF-791BAD34A86F}"/>
              </a:ext>
            </a:extLst>
          </p:cNvPr>
          <p:cNvSpPr/>
          <p:nvPr/>
        </p:nvSpPr>
        <p:spPr>
          <a:xfrm>
            <a:off x="3452461" y="2298887"/>
            <a:ext cx="285124" cy="2332155"/>
          </a:xfrm>
          <a:prstGeom prst="roundRect">
            <a:avLst/>
          </a:prstGeom>
          <a:solidFill>
            <a:srgbClr val="E7E6E6"/>
          </a:solidFill>
          <a:ln w="28575"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1" name="Oval 10">
            <a:extLst>
              <a:ext uri="{FF2B5EF4-FFF2-40B4-BE49-F238E27FC236}">
                <a16:creationId xmlns:a16="http://schemas.microsoft.com/office/drawing/2014/main" id="{68480F15-0EB4-0442-A393-AC0E7B7A83DA}"/>
              </a:ext>
            </a:extLst>
          </p:cNvPr>
          <p:cNvSpPr/>
          <p:nvPr/>
        </p:nvSpPr>
        <p:spPr>
          <a:xfrm rot="5400000">
            <a:off x="3500795" y="3129037"/>
            <a:ext cx="174725" cy="174725"/>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2" name="Oval 11">
            <a:extLst>
              <a:ext uri="{FF2B5EF4-FFF2-40B4-BE49-F238E27FC236}">
                <a16:creationId xmlns:a16="http://schemas.microsoft.com/office/drawing/2014/main" id="{4F0DE489-48B7-E049-8366-F7B13793AA13}"/>
              </a:ext>
            </a:extLst>
          </p:cNvPr>
          <p:cNvSpPr/>
          <p:nvPr/>
        </p:nvSpPr>
        <p:spPr>
          <a:xfrm rot="5400000">
            <a:off x="3500795" y="3385835"/>
            <a:ext cx="174725" cy="174725"/>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3" name="Oval 12">
            <a:extLst>
              <a:ext uri="{FF2B5EF4-FFF2-40B4-BE49-F238E27FC236}">
                <a16:creationId xmlns:a16="http://schemas.microsoft.com/office/drawing/2014/main" id="{D70605B7-7A19-FC4B-A067-94BF575839F0}"/>
              </a:ext>
            </a:extLst>
          </p:cNvPr>
          <p:cNvSpPr/>
          <p:nvPr/>
        </p:nvSpPr>
        <p:spPr>
          <a:xfrm rot="5400000">
            <a:off x="3500795" y="3642634"/>
            <a:ext cx="174725" cy="174725"/>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4" name="Oval 13">
            <a:extLst>
              <a:ext uri="{FF2B5EF4-FFF2-40B4-BE49-F238E27FC236}">
                <a16:creationId xmlns:a16="http://schemas.microsoft.com/office/drawing/2014/main" id="{0BFC5625-1016-E54C-9102-536037AD765C}"/>
              </a:ext>
            </a:extLst>
          </p:cNvPr>
          <p:cNvSpPr/>
          <p:nvPr/>
        </p:nvSpPr>
        <p:spPr>
          <a:xfrm rot="5400000">
            <a:off x="3500795" y="3899432"/>
            <a:ext cx="174725" cy="174725"/>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5" name="Oval 14">
            <a:extLst>
              <a:ext uri="{FF2B5EF4-FFF2-40B4-BE49-F238E27FC236}">
                <a16:creationId xmlns:a16="http://schemas.microsoft.com/office/drawing/2014/main" id="{90BBD1ED-086D-ED49-BCCA-D08091FAC233}"/>
              </a:ext>
            </a:extLst>
          </p:cNvPr>
          <p:cNvSpPr/>
          <p:nvPr/>
        </p:nvSpPr>
        <p:spPr>
          <a:xfrm rot="5400000">
            <a:off x="3500795" y="4156231"/>
            <a:ext cx="174725" cy="174725"/>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6" name="Oval 15">
            <a:extLst>
              <a:ext uri="{FF2B5EF4-FFF2-40B4-BE49-F238E27FC236}">
                <a16:creationId xmlns:a16="http://schemas.microsoft.com/office/drawing/2014/main" id="{5195A508-C6CA-2D4F-B854-628E4ADA4CCA}"/>
              </a:ext>
            </a:extLst>
          </p:cNvPr>
          <p:cNvSpPr/>
          <p:nvPr/>
        </p:nvSpPr>
        <p:spPr>
          <a:xfrm rot="5400000">
            <a:off x="3500795" y="4413029"/>
            <a:ext cx="174725" cy="174725"/>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7" name="Oval 16">
            <a:extLst>
              <a:ext uri="{FF2B5EF4-FFF2-40B4-BE49-F238E27FC236}">
                <a16:creationId xmlns:a16="http://schemas.microsoft.com/office/drawing/2014/main" id="{5496295B-381F-A44A-8BA7-5CDF5D107231}"/>
              </a:ext>
            </a:extLst>
          </p:cNvPr>
          <p:cNvSpPr/>
          <p:nvPr/>
        </p:nvSpPr>
        <p:spPr>
          <a:xfrm rot="5400000">
            <a:off x="3500795" y="2358641"/>
            <a:ext cx="174725" cy="174725"/>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8" name="Oval 17">
            <a:extLst>
              <a:ext uri="{FF2B5EF4-FFF2-40B4-BE49-F238E27FC236}">
                <a16:creationId xmlns:a16="http://schemas.microsoft.com/office/drawing/2014/main" id="{DD98DA47-A64B-D24F-B222-445B4FF365A5}"/>
              </a:ext>
            </a:extLst>
          </p:cNvPr>
          <p:cNvSpPr/>
          <p:nvPr/>
        </p:nvSpPr>
        <p:spPr>
          <a:xfrm rot="5400000">
            <a:off x="3500795" y="2615440"/>
            <a:ext cx="174725" cy="174725"/>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9" name="Oval 18">
            <a:extLst>
              <a:ext uri="{FF2B5EF4-FFF2-40B4-BE49-F238E27FC236}">
                <a16:creationId xmlns:a16="http://schemas.microsoft.com/office/drawing/2014/main" id="{39B11C4B-4EA0-6741-B9AE-7FE2D3531AB3}"/>
              </a:ext>
            </a:extLst>
          </p:cNvPr>
          <p:cNvSpPr/>
          <p:nvPr/>
        </p:nvSpPr>
        <p:spPr>
          <a:xfrm rot="5400000">
            <a:off x="3500795" y="2872238"/>
            <a:ext cx="174725" cy="174725"/>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grpSp>
        <p:nvGrpSpPr>
          <p:cNvPr id="63" name="Group 62">
            <a:extLst>
              <a:ext uri="{FF2B5EF4-FFF2-40B4-BE49-F238E27FC236}">
                <a16:creationId xmlns:a16="http://schemas.microsoft.com/office/drawing/2014/main" id="{702933F2-DDB2-834F-BA78-9D3776C81205}"/>
              </a:ext>
            </a:extLst>
          </p:cNvPr>
          <p:cNvGrpSpPr/>
          <p:nvPr/>
        </p:nvGrpSpPr>
        <p:grpSpPr>
          <a:xfrm>
            <a:off x="780653" y="2849676"/>
            <a:ext cx="2339708" cy="1778256"/>
            <a:chOff x="6030334" y="3437427"/>
            <a:chExt cx="4679416" cy="4158504"/>
          </a:xfrm>
        </p:grpSpPr>
        <p:grpSp>
          <p:nvGrpSpPr>
            <p:cNvPr id="64" name="Group 63">
              <a:extLst>
                <a:ext uri="{FF2B5EF4-FFF2-40B4-BE49-F238E27FC236}">
                  <a16:creationId xmlns:a16="http://schemas.microsoft.com/office/drawing/2014/main" id="{61C840D0-AAC6-1647-8DB5-371ACB9544D8}"/>
                </a:ext>
              </a:extLst>
            </p:cNvPr>
            <p:cNvGrpSpPr/>
            <p:nvPr/>
          </p:nvGrpSpPr>
          <p:grpSpPr>
            <a:xfrm>
              <a:off x="6030334" y="3437427"/>
              <a:ext cx="4679416" cy="2933029"/>
              <a:chOff x="10429043" y="3678772"/>
              <a:chExt cx="4047639" cy="2379492"/>
            </a:xfrm>
          </p:grpSpPr>
          <p:sp>
            <p:nvSpPr>
              <p:cNvPr id="66" name="Rounded Rectangle 65">
                <a:extLst>
                  <a:ext uri="{FF2B5EF4-FFF2-40B4-BE49-F238E27FC236}">
                    <a16:creationId xmlns:a16="http://schemas.microsoft.com/office/drawing/2014/main" id="{DE3BA628-54E9-0646-9C15-A5D7B2817730}"/>
                  </a:ext>
                </a:extLst>
              </p:cNvPr>
              <p:cNvSpPr/>
              <p:nvPr/>
            </p:nvSpPr>
            <p:spPr>
              <a:xfrm>
                <a:off x="10429043" y="3808981"/>
                <a:ext cx="4047639" cy="2249283"/>
              </a:xfrm>
              <a:prstGeom prst="roundRect">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DE" sz="2000" dirty="0"/>
              </a:p>
            </p:txBody>
          </p:sp>
          <p:sp>
            <p:nvSpPr>
              <p:cNvPr id="67" name="Rectangle: Rounded Corners 46">
                <a:extLst>
                  <a:ext uri="{FF2B5EF4-FFF2-40B4-BE49-F238E27FC236}">
                    <a16:creationId xmlns:a16="http://schemas.microsoft.com/office/drawing/2014/main" id="{719EFA7A-BBA4-D24F-A85C-3EDF417D76C9}"/>
                  </a:ext>
                </a:extLst>
              </p:cNvPr>
              <p:cNvSpPr/>
              <p:nvPr/>
            </p:nvSpPr>
            <p:spPr>
              <a:xfrm>
                <a:off x="13240979" y="4198722"/>
                <a:ext cx="570247" cy="1719941"/>
              </a:xfrm>
              <a:prstGeom prst="roundRect">
                <a:avLst/>
              </a:prstGeom>
              <a:solidFill>
                <a:srgbClr val="E7E6E6"/>
              </a:solidFill>
              <a:ln w="1905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68" name="Group 67">
                <a:extLst>
                  <a:ext uri="{FF2B5EF4-FFF2-40B4-BE49-F238E27FC236}">
                    <a16:creationId xmlns:a16="http://schemas.microsoft.com/office/drawing/2014/main" id="{50F35732-0736-084F-A809-2FD4889C2086}"/>
                  </a:ext>
                </a:extLst>
              </p:cNvPr>
              <p:cNvGrpSpPr/>
              <p:nvPr/>
            </p:nvGrpSpPr>
            <p:grpSpPr>
              <a:xfrm>
                <a:off x="11200079" y="4102646"/>
                <a:ext cx="2500749" cy="1818230"/>
                <a:chOff x="7376160" y="4944374"/>
                <a:chExt cx="4187952" cy="3044952"/>
              </a:xfrm>
            </p:grpSpPr>
            <p:sp>
              <p:nvSpPr>
                <p:cNvPr id="71" name="Oval 70">
                  <a:extLst>
                    <a:ext uri="{FF2B5EF4-FFF2-40B4-BE49-F238E27FC236}">
                      <a16:creationId xmlns:a16="http://schemas.microsoft.com/office/drawing/2014/main" id="{BB0AB101-8A18-374B-BA78-1743FBB700F2}"/>
                    </a:ext>
                  </a:extLst>
                </p:cNvPr>
                <p:cNvSpPr/>
                <p:nvPr/>
              </p:nvSpPr>
              <p:spPr>
                <a:xfrm rot="5400000">
                  <a:off x="9177528" y="4944374"/>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2" name="Oval 71">
                  <a:extLst>
                    <a:ext uri="{FF2B5EF4-FFF2-40B4-BE49-F238E27FC236}">
                      <a16:creationId xmlns:a16="http://schemas.microsoft.com/office/drawing/2014/main" id="{14D6D77D-87C4-8D4F-B129-91962A60CD26}"/>
                    </a:ext>
                  </a:extLst>
                </p:cNvPr>
                <p:cNvSpPr/>
                <p:nvPr/>
              </p:nvSpPr>
              <p:spPr>
                <a:xfrm rot="5400000">
                  <a:off x="9177528" y="5764286"/>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3" name="Oval 72">
                  <a:extLst>
                    <a:ext uri="{FF2B5EF4-FFF2-40B4-BE49-F238E27FC236}">
                      <a16:creationId xmlns:a16="http://schemas.microsoft.com/office/drawing/2014/main" id="{C041C397-2F62-F442-BFD7-2D16AFBA79EB}"/>
                    </a:ext>
                  </a:extLst>
                </p:cNvPr>
                <p:cNvSpPr/>
                <p:nvPr/>
              </p:nvSpPr>
              <p:spPr>
                <a:xfrm rot="5400000">
                  <a:off x="9177528" y="6584198"/>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4" name="Oval 73">
                  <a:extLst>
                    <a:ext uri="{FF2B5EF4-FFF2-40B4-BE49-F238E27FC236}">
                      <a16:creationId xmlns:a16="http://schemas.microsoft.com/office/drawing/2014/main" id="{1D2E0113-CF3F-1841-B746-DAF60F2276E0}"/>
                    </a:ext>
                  </a:extLst>
                </p:cNvPr>
                <p:cNvSpPr/>
                <p:nvPr/>
              </p:nvSpPr>
              <p:spPr>
                <a:xfrm rot="5400000">
                  <a:off x="9177528" y="7404110"/>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5" name="Oval 74">
                  <a:extLst>
                    <a:ext uri="{FF2B5EF4-FFF2-40B4-BE49-F238E27FC236}">
                      <a16:creationId xmlns:a16="http://schemas.microsoft.com/office/drawing/2014/main" id="{0BBBB4D1-2746-E249-96F3-C7BE84C023EA}"/>
                    </a:ext>
                  </a:extLst>
                </p:cNvPr>
                <p:cNvSpPr/>
                <p:nvPr/>
              </p:nvSpPr>
              <p:spPr>
                <a:xfrm rot="5400000">
                  <a:off x="10978896" y="5392430"/>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6" name="Oval 75">
                  <a:extLst>
                    <a:ext uri="{FF2B5EF4-FFF2-40B4-BE49-F238E27FC236}">
                      <a16:creationId xmlns:a16="http://schemas.microsoft.com/office/drawing/2014/main" id="{9086240E-A023-C44F-90FB-7BC044283FA3}"/>
                    </a:ext>
                  </a:extLst>
                </p:cNvPr>
                <p:cNvSpPr/>
                <p:nvPr/>
              </p:nvSpPr>
              <p:spPr>
                <a:xfrm rot="5400000">
                  <a:off x="10978896" y="6212342"/>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77" name="Oval 76">
                  <a:extLst>
                    <a:ext uri="{FF2B5EF4-FFF2-40B4-BE49-F238E27FC236}">
                      <a16:creationId xmlns:a16="http://schemas.microsoft.com/office/drawing/2014/main" id="{AAD1A21B-32A0-9141-AA93-70DC5F3AAE09}"/>
                    </a:ext>
                  </a:extLst>
                </p:cNvPr>
                <p:cNvSpPr/>
                <p:nvPr/>
              </p:nvSpPr>
              <p:spPr>
                <a:xfrm rot="5400000">
                  <a:off x="10978896" y="7032254"/>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78" name="Straight Connector 77">
                  <a:extLst>
                    <a:ext uri="{FF2B5EF4-FFF2-40B4-BE49-F238E27FC236}">
                      <a16:creationId xmlns:a16="http://schemas.microsoft.com/office/drawing/2014/main" id="{8442CD4F-A527-E342-AC25-10D31D1E358C}"/>
                    </a:ext>
                  </a:extLst>
                </p:cNvPr>
                <p:cNvCxnSpPr>
                  <a:cxnSpLocks/>
                  <a:stCxn id="71" idx="0"/>
                  <a:endCxn id="75" idx="4"/>
                </p:cNvCxnSpPr>
                <p:nvPr/>
              </p:nvCxnSpPr>
              <p:spPr>
                <a:xfrm>
                  <a:off x="9762744" y="5236982"/>
                  <a:ext cx="1216152" cy="448056"/>
                </a:xfrm>
                <a:prstGeom prst="line">
                  <a:avLst/>
                </a:prstGeom>
                <a:noFill/>
                <a:ln w="19050" cap="flat" cmpd="sng" algn="ctr">
                  <a:solidFill>
                    <a:sysClr val="windowText" lastClr="000000"/>
                  </a:solidFill>
                  <a:prstDash val="solid"/>
                  <a:miter lim="800000"/>
                </a:ln>
                <a:effectLst/>
              </p:spPr>
            </p:cxnSp>
            <p:cxnSp>
              <p:nvCxnSpPr>
                <p:cNvPr id="79" name="Straight Connector 78">
                  <a:extLst>
                    <a:ext uri="{FF2B5EF4-FFF2-40B4-BE49-F238E27FC236}">
                      <a16:creationId xmlns:a16="http://schemas.microsoft.com/office/drawing/2014/main" id="{F9A51523-D17C-B347-A662-0876DEAEE59A}"/>
                    </a:ext>
                  </a:extLst>
                </p:cNvPr>
                <p:cNvCxnSpPr>
                  <a:cxnSpLocks/>
                  <a:stCxn id="72" idx="0"/>
                  <a:endCxn id="75" idx="4"/>
                </p:cNvCxnSpPr>
                <p:nvPr/>
              </p:nvCxnSpPr>
              <p:spPr>
                <a:xfrm flipV="1">
                  <a:off x="9762744" y="5685038"/>
                  <a:ext cx="1216152" cy="371856"/>
                </a:xfrm>
                <a:prstGeom prst="line">
                  <a:avLst/>
                </a:prstGeom>
                <a:noFill/>
                <a:ln w="19050" cap="flat" cmpd="sng" algn="ctr">
                  <a:solidFill>
                    <a:sysClr val="windowText" lastClr="000000"/>
                  </a:solidFill>
                  <a:prstDash val="solid"/>
                  <a:miter lim="800000"/>
                </a:ln>
                <a:effectLst/>
              </p:spPr>
            </p:cxnSp>
            <p:cxnSp>
              <p:nvCxnSpPr>
                <p:cNvPr id="80" name="Straight Connector 79">
                  <a:extLst>
                    <a:ext uri="{FF2B5EF4-FFF2-40B4-BE49-F238E27FC236}">
                      <a16:creationId xmlns:a16="http://schemas.microsoft.com/office/drawing/2014/main" id="{537E07C1-5DA9-A44E-8ECA-0A99120EC58E}"/>
                    </a:ext>
                  </a:extLst>
                </p:cNvPr>
                <p:cNvCxnSpPr>
                  <a:cxnSpLocks/>
                  <a:stCxn id="72" idx="0"/>
                  <a:endCxn id="76" idx="4"/>
                </p:cNvCxnSpPr>
                <p:nvPr/>
              </p:nvCxnSpPr>
              <p:spPr>
                <a:xfrm>
                  <a:off x="9762744" y="6056894"/>
                  <a:ext cx="1216152" cy="448056"/>
                </a:xfrm>
                <a:prstGeom prst="line">
                  <a:avLst/>
                </a:prstGeom>
                <a:noFill/>
                <a:ln w="19050"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18FEE443-57BE-2847-96BE-1B8A55F7CB10}"/>
                    </a:ext>
                  </a:extLst>
                </p:cNvPr>
                <p:cNvCxnSpPr>
                  <a:cxnSpLocks/>
                  <a:stCxn id="71" idx="0"/>
                  <a:endCxn id="76" idx="4"/>
                </p:cNvCxnSpPr>
                <p:nvPr/>
              </p:nvCxnSpPr>
              <p:spPr>
                <a:xfrm>
                  <a:off x="9762744" y="5236982"/>
                  <a:ext cx="1216152" cy="1267968"/>
                </a:xfrm>
                <a:prstGeom prst="line">
                  <a:avLst/>
                </a:prstGeom>
                <a:noFill/>
                <a:ln w="19050" cap="flat" cmpd="sng" algn="ctr">
                  <a:solidFill>
                    <a:sysClr val="windowText" lastClr="000000"/>
                  </a:solidFill>
                  <a:prstDash val="solid"/>
                  <a:miter lim="800000"/>
                </a:ln>
                <a:effectLst/>
              </p:spPr>
            </p:cxnSp>
            <p:cxnSp>
              <p:nvCxnSpPr>
                <p:cNvPr id="82" name="Straight Connector 81">
                  <a:extLst>
                    <a:ext uri="{FF2B5EF4-FFF2-40B4-BE49-F238E27FC236}">
                      <a16:creationId xmlns:a16="http://schemas.microsoft.com/office/drawing/2014/main" id="{E4FC051B-07BF-104E-9869-382CED43A437}"/>
                    </a:ext>
                  </a:extLst>
                </p:cNvPr>
                <p:cNvCxnSpPr>
                  <a:cxnSpLocks/>
                  <a:stCxn id="71" idx="0"/>
                  <a:endCxn id="77" idx="4"/>
                </p:cNvCxnSpPr>
                <p:nvPr/>
              </p:nvCxnSpPr>
              <p:spPr>
                <a:xfrm>
                  <a:off x="9762744" y="5236982"/>
                  <a:ext cx="1216152" cy="2087880"/>
                </a:xfrm>
                <a:prstGeom prst="line">
                  <a:avLst/>
                </a:prstGeom>
                <a:noFill/>
                <a:ln w="19050" cap="flat" cmpd="sng" algn="ctr">
                  <a:solidFill>
                    <a:sysClr val="windowText" lastClr="000000"/>
                  </a:solidFill>
                  <a:prstDash val="solid"/>
                  <a:miter lim="800000"/>
                </a:ln>
                <a:effectLst/>
              </p:spPr>
            </p:cxnSp>
            <p:cxnSp>
              <p:nvCxnSpPr>
                <p:cNvPr id="83" name="Straight Connector 82">
                  <a:extLst>
                    <a:ext uri="{FF2B5EF4-FFF2-40B4-BE49-F238E27FC236}">
                      <a16:creationId xmlns:a16="http://schemas.microsoft.com/office/drawing/2014/main" id="{44C4AF38-42FC-3E43-BABF-25BC480EE785}"/>
                    </a:ext>
                  </a:extLst>
                </p:cNvPr>
                <p:cNvCxnSpPr>
                  <a:cxnSpLocks/>
                  <a:stCxn id="75" idx="4"/>
                  <a:endCxn id="73" idx="0"/>
                </p:cNvCxnSpPr>
                <p:nvPr/>
              </p:nvCxnSpPr>
              <p:spPr>
                <a:xfrm flipH="1">
                  <a:off x="9762744" y="5685038"/>
                  <a:ext cx="1216152" cy="1191768"/>
                </a:xfrm>
                <a:prstGeom prst="line">
                  <a:avLst/>
                </a:prstGeom>
                <a:noFill/>
                <a:ln w="19050" cap="flat" cmpd="sng" algn="ctr">
                  <a:solidFill>
                    <a:sysClr val="windowText" lastClr="000000"/>
                  </a:solidFill>
                  <a:prstDash val="solid"/>
                  <a:miter lim="800000"/>
                </a:ln>
                <a:effectLst/>
              </p:spPr>
            </p:cxnSp>
            <p:cxnSp>
              <p:nvCxnSpPr>
                <p:cNvPr id="84" name="Straight Connector 83">
                  <a:extLst>
                    <a:ext uri="{FF2B5EF4-FFF2-40B4-BE49-F238E27FC236}">
                      <a16:creationId xmlns:a16="http://schemas.microsoft.com/office/drawing/2014/main" id="{00BC1592-F667-AB4A-A43D-F9BFAED2F071}"/>
                    </a:ext>
                  </a:extLst>
                </p:cNvPr>
                <p:cNvCxnSpPr>
                  <a:cxnSpLocks/>
                  <a:stCxn id="73" idx="0"/>
                  <a:endCxn id="76" idx="4"/>
                </p:cNvCxnSpPr>
                <p:nvPr/>
              </p:nvCxnSpPr>
              <p:spPr>
                <a:xfrm flipV="1">
                  <a:off x="9762744" y="6504950"/>
                  <a:ext cx="1216152" cy="371856"/>
                </a:xfrm>
                <a:prstGeom prst="line">
                  <a:avLst/>
                </a:prstGeom>
                <a:noFill/>
                <a:ln w="19050" cap="flat" cmpd="sng" algn="ctr">
                  <a:solidFill>
                    <a:sysClr val="windowText" lastClr="000000"/>
                  </a:solidFill>
                  <a:prstDash val="solid"/>
                  <a:miter lim="800000"/>
                </a:ln>
                <a:effectLst/>
              </p:spPr>
            </p:cxnSp>
            <p:cxnSp>
              <p:nvCxnSpPr>
                <p:cNvPr id="85" name="Straight Connector 84">
                  <a:extLst>
                    <a:ext uri="{FF2B5EF4-FFF2-40B4-BE49-F238E27FC236}">
                      <a16:creationId xmlns:a16="http://schemas.microsoft.com/office/drawing/2014/main" id="{A9D61742-6A2F-FE4E-834E-25662AAF1F51}"/>
                    </a:ext>
                  </a:extLst>
                </p:cNvPr>
                <p:cNvCxnSpPr>
                  <a:cxnSpLocks/>
                  <a:stCxn id="72" idx="0"/>
                  <a:endCxn id="77" idx="4"/>
                </p:cNvCxnSpPr>
                <p:nvPr/>
              </p:nvCxnSpPr>
              <p:spPr>
                <a:xfrm>
                  <a:off x="9762744" y="6056894"/>
                  <a:ext cx="1216152" cy="1267968"/>
                </a:xfrm>
                <a:prstGeom prst="line">
                  <a:avLst/>
                </a:prstGeom>
                <a:noFill/>
                <a:ln w="19050" cap="flat" cmpd="sng" algn="ctr">
                  <a:solidFill>
                    <a:sysClr val="windowText" lastClr="000000"/>
                  </a:solidFill>
                  <a:prstDash val="solid"/>
                  <a:miter lim="800000"/>
                </a:ln>
                <a:effectLst/>
              </p:spPr>
            </p:cxnSp>
            <p:cxnSp>
              <p:nvCxnSpPr>
                <p:cNvPr id="86" name="Straight Connector 85">
                  <a:extLst>
                    <a:ext uri="{FF2B5EF4-FFF2-40B4-BE49-F238E27FC236}">
                      <a16:creationId xmlns:a16="http://schemas.microsoft.com/office/drawing/2014/main" id="{9DFAA4D0-BF5E-BD4C-852B-FD9F4D9B69A5}"/>
                    </a:ext>
                  </a:extLst>
                </p:cNvPr>
                <p:cNvCxnSpPr>
                  <a:cxnSpLocks/>
                  <a:stCxn id="77" idx="4"/>
                  <a:endCxn id="73" idx="0"/>
                </p:cNvCxnSpPr>
                <p:nvPr/>
              </p:nvCxnSpPr>
              <p:spPr>
                <a:xfrm flipH="1" flipV="1">
                  <a:off x="9762744" y="6876806"/>
                  <a:ext cx="1216152" cy="448056"/>
                </a:xfrm>
                <a:prstGeom prst="line">
                  <a:avLst/>
                </a:prstGeom>
                <a:noFill/>
                <a:ln w="19050" cap="flat" cmpd="sng" algn="ctr">
                  <a:solidFill>
                    <a:sysClr val="windowText" lastClr="000000"/>
                  </a:solidFill>
                  <a:prstDash val="solid"/>
                  <a:miter lim="800000"/>
                </a:ln>
                <a:effectLst/>
              </p:spPr>
            </p:cxnSp>
            <p:cxnSp>
              <p:nvCxnSpPr>
                <p:cNvPr id="87" name="Straight Connector 86">
                  <a:extLst>
                    <a:ext uri="{FF2B5EF4-FFF2-40B4-BE49-F238E27FC236}">
                      <a16:creationId xmlns:a16="http://schemas.microsoft.com/office/drawing/2014/main" id="{6AF4ABDF-FF6F-9542-966C-0DF23D3D7E8D}"/>
                    </a:ext>
                  </a:extLst>
                </p:cNvPr>
                <p:cNvCxnSpPr>
                  <a:cxnSpLocks/>
                  <a:stCxn id="75" idx="4"/>
                  <a:endCxn id="74" idx="0"/>
                </p:cNvCxnSpPr>
                <p:nvPr/>
              </p:nvCxnSpPr>
              <p:spPr>
                <a:xfrm flipH="1">
                  <a:off x="9762744" y="5685038"/>
                  <a:ext cx="1216152" cy="2011680"/>
                </a:xfrm>
                <a:prstGeom prst="line">
                  <a:avLst/>
                </a:prstGeom>
                <a:noFill/>
                <a:ln w="19050" cap="flat" cmpd="sng" algn="ctr">
                  <a:solidFill>
                    <a:sysClr val="windowText" lastClr="000000"/>
                  </a:solidFill>
                  <a:prstDash val="solid"/>
                  <a:miter lim="800000"/>
                </a:ln>
                <a:effectLst/>
              </p:spPr>
            </p:cxnSp>
            <p:cxnSp>
              <p:nvCxnSpPr>
                <p:cNvPr id="88" name="Straight Connector 87">
                  <a:extLst>
                    <a:ext uri="{FF2B5EF4-FFF2-40B4-BE49-F238E27FC236}">
                      <a16:creationId xmlns:a16="http://schemas.microsoft.com/office/drawing/2014/main" id="{C74BEAB0-66C1-A54A-8155-61742284CC63}"/>
                    </a:ext>
                  </a:extLst>
                </p:cNvPr>
                <p:cNvCxnSpPr>
                  <a:cxnSpLocks/>
                  <a:stCxn id="76" idx="4"/>
                  <a:endCxn id="74" idx="0"/>
                </p:cNvCxnSpPr>
                <p:nvPr/>
              </p:nvCxnSpPr>
              <p:spPr>
                <a:xfrm flipH="1">
                  <a:off x="9762744" y="6504950"/>
                  <a:ext cx="1216152" cy="1191768"/>
                </a:xfrm>
                <a:prstGeom prst="line">
                  <a:avLst/>
                </a:prstGeom>
                <a:noFill/>
                <a:ln w="19050"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59EEC01F-EFB4-0F48-AEA6-0437F46B8E39}"/>
                    </a:ext>
                  </a:extLst>
                </p:cNvPr>
                <p:cNvCxnSpPr>
                  <a:cxnSpLocks/>
                  <a:stCxn id="77" idx="4"/>
                  <a:endCxn id="74" idx="0"/>
                </p:cNvCxnSpPr>
                <p:nvPr/>
              </p:nvCxnSpPr>
              <p:spPr>
                <a:xfrm flipH="1">
                  <a:off x="9762744" y="7324862"/>
                  <a:ext cx="1216152" cy="371856"/>
                </a:xfrm>
                <a:prstGeom prst="line">
                  <a:avLst/>
                </a:prstGeom>
                <a:noFill/>
                <a:ln w="19050" cap="flat" cmpd="sng" algn="ctr">
                  <a:solidFill>
                    <a:sysClr val="windowText" lastClr="000000"/>
                  </a:solidFill>
                  <a:prstDash val="solid"/>
                  <a:miter lim="800000"/>
                </a:ln>
                <a:effectLst/>
              </p:spPr>
            </p:cxnSp>
            <p:sp>
              <p:nvSpPr>
                <p:cNvPr id="90" name="Oval 89">
                  <a:extLst>
                    <a:ext uri="{FF2B5EF4-FFF2-40B4-BE49-F238E27FC236}">
                      <a16:creationId xmlns:a16="http://schemas.microsoft.com/office/drawing/2014/main" id="{744E01BE-AEF0-5D49-AC11-E43C86918467}"/>
                    </a:ext>
                  </a:extLst>
                </p:cNvPr>
                <p:cNvSpPr/>
                <p:nvPr/>
              </p:nvSpPr>
              <p:spPr>
                <a:xfrm rot="5400000">
                  <a:off x="7376160" y="5391478"/>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91" name="Oval 90">
                  <a:extLst>
                    <a:ext uri="{FF2B5EF4-FFF2-40B4-BE49-F238E27FC236}">
                      <a16:creationId xmlns:a16="http://schemas.microsoft.com/office/drawing/2014/main" id="{2CB7847E-0774-F546-A925-726E50B23E29}"/>
                    </a:ext>
                  </a:extLst>
                </p:cNvPr>
                <p:cNvSpPr/>
                <p:nvPr/>
              </p:nvSpPr>
              <p:spPr>
                <a:xfrm rot="5400000">
                  <a:off x="7376160" y="6211390"/>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92" name="Oval 91">
                  <a:extLst>
                    <a:ext uri="{FF2B5EF4-FFF2-40B4-BE49-F238E27FC236}">
                      <a16:creationId xmlns:a16="http://schemas.microsoft.com/office/drawing/2014/main" id="{AF978A94-D989-234F-B423-0B11E2355DAE}"/>
                    </a:ext>
                  </a:extLst>
                </p:cNvPr>
                <p:cNvSpPr/>
                <p:nvPr/>
              </p:nvSpPr>
              <p:spPr>
                <a:xfrm rot="5400000">
                  <a:off x="7376160" y="7031302"/>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93" name="Straight Connector 92">
                  <a:extLst>
                    <a:ext uri="{FF2B5EF4-FFF2-40B4-BE49-F238E27FC236}">
                      <a16:creationId xmlns:a16="http://schemas.microsoft.com/office/drawing/2014/main" id="{F1AC3923-19E8-AA4A-9FA3-18B166D53192}"/>
                    </a:ext>
                  </a:extLst>
                </p:cNvPr>
                <p:cNvCxnSpPr>
                  <a:cxnSpLocks/>
                  <a:stCxn id="90" idx="0"/>
                  <a:endCxn id="71" idx="4"/>
                </p:cNvCxnSpPr>
                <p:nvPr/>
              </p:nvCxnSpPr>
              <p:spPr>
                <a:xfrm flipV="1">
                  <a:off x="7961376" y="5236982"/>
                  <a:ext cx="1216152" cy="447104"/>
                </a:xfrm>
                <a:prstGeom prst="line">
                  <a:avLst/>
                </a:prstGeom>
                <a:noFill/>
                <a:ln w="19050" cap="flat" cmpd="sng" algn="ctr">
                  <a:solidFill>
                    <a:sysClr val="windowText" lastClr="000000"/>
                  </a:solidFill>
                  <a:prstDash val="solid"/>
                  <a:miter lim="800000"/>
                </a:ln>
                <a:effectLst/>
              </p:spPr>
            </p:cxnSp>
            <p:cxnSp>
              <p:nvCxnSpPr>
                <p:cNvPr id="94" name="Straight Connector 93">
                  <a:extLst>
                    <a:ext uri="{FF2B5EF4-FFF2-40B4-BE49-F238E27FC236}">
                      <a16:creationId xmlns:a16="http://schemas.microsoft.com/office/drawing/2014/main" id="{93E41FF1-9506-9145-B90A-C760386E9696}"/>
                    </a:ext>
                  </a:extLst>
                </p:cNvPr>
                <p:cNvCxnSpPr>
                  <a:cxnSpLocks/>
                  <a:stCxn id="90" idx="0"/>
                  <a:endCxn id="72" idx="4"/>
                </p:cNvCxnSpPr>
                <p:nvPr/>
              </p:nvCxnSpPr>
              <p:spPr>
                <a:xfrm>
                  <a:off x="7961376" y="5684086"/>
                  <a:ext cx="1216152" cy="372808"/>
                </a:xfrm>
                <a:prstGeom prst="line">
                  <a:avLst/>
                </a:prstGeom>
                <a:noFill/>
                <a:ln w="19050" cap="flat" cmpd="sng" algn="ctr">
                  <a:solidFill>
                    <a:sysClr val="windowText" lastClr="000000"/>
                  </a:solidFill>
                  <a:prstDash val="solid"/>
                  <a:miter lim="800000"/>
                </a:ln>
                <a:effectLst/>
              </p:spPr>
            </p:cxnSp>
            <p:cxnSp>
              <p:nvCxnSpPr>
                <p:cNvPr id="95" name="Straight Connector 94">
                  <a:extLst>
                    <a:ext uri="{FF2B5EF4-FFF2-40B4-BE49-F238E27FC236}">
                      <a16:creationId xmlns:a16="http://schemas.microsoft.com/office/drawing/2014/main" id="{36F0318C-8CF3-3A42-987C-D427F2C9E114}"/>
                    </a:ext>
                  </a:extLst>
                </p:cNvPr>
                <p:cNvCxnSpPr>
                  <a:cxnSpLocks/>
                  <a:stCxn id="90" idx="0"/>
                  <a:endCxn id="73" idx="4"/>
                </p:cNvCxnSpPr>
                <p:nvPr/>
              </p:nvCxnSpPr>
              <p:spPr>
                <a:xfrm>
                  <a:off x="7961376" y="5684086"/>
                  <a:ext cx="1216152" cy="1192720"/>
                </a:xfrm>
                <a:prstGeom prst="line">
                  <a:avLst/>
                </a:prstGeom>
                <a:noFill/>
                <a:ln w="19050" cap="flat" cmpd="sng" algn="ctr">
                  <a:solidFill>
                    <a:sysClr val="windowText" lastClr="000000"/>
                  </a:solidFill>
                  <a:prstDash val="solid"/>
                  <a:miter lim="800000"/>
                </a:ln>
                <a:effectLst/>
              </p:spPr>
            </p:cxnSp>
            <p:cxnSp>
              <p:nvCxnSpPr>
                <p:cNvPr id="96" name="Straight Connector 95">
                  <a:extLst>
                    <a:ext uri="{FF2B5EF4-FFF2-40B4-BE49-F238E27FC236}">
                      <a16:creationId xmlns:a16="http://schemas.microsoft.com/office/drawing/2014/main" id="{368CC3A7-B9BF-6F49-A54C-A63567AFB405}"/>
                    </a:ext>
                  </a:extLst>
                </p:cNvPr>
                <p:cNvCxnSpPr>
                  <a:cxnSpLocks/>
                  <a:stCxn id="91" idx="0"/>
                  <a:endCxn id="71" idx="4"/>
                </p:cNvCxnSpPr>
                <p:nvPr/>
              </p:nvCxnSpPr>
              <p:spPr>
                <a:xfrm flipV="1">
                  <a:off x="7961376" y="5236982"/>
                  <a:ext cx="1216152" cy="1267016"/>
                </a:xfrm>
                <a:prstGeom prst="line">
                  <a:avLst/>
                </a:prstGeom>
                <a:noFill/>
                <a:ln w="19050" cap="flat" cmpd="sng" algn="ctr">
                  <a:solidFill>
                    <a:sysClr val="windowText" lastClr="000000"/>
                  </a:solidFill>
                  <a:prstDash val="solid"/>
                  <a:miter lim="800000"/>
                </a:ln>
                <a:effectLst/>
              </p:spPr>
            </p:cxnSp>
            <p:cxnSp>
              <p:nvCxnSpPr>
                <p:cNvPr id="97" name="Straight Connector 96">
                  <a:extLst>
                    <a:ext uri="{FF2B5EF4-FFF2-40B4-BE49-F238E27FC236}">
                      <a16:creationId xmlns:a16="http://schemas.microsoft.com/office/drawing/2014/main" id="{68911D61-2CB2-874B-8C7D-7CC20AEAFB62}"/>
                    </a:ext>
                  </a:extLst>
                </p:cNvPr>
                <p:cNvCxnSpPr>
                  <a:cxnSpLocks/>
                  <a:stCxn id="91" idx="0"/>
                  <a:endCxn id="72" idx="4"/>
                </p:cNvCxnSpPr>
                <p:nvPr/>
              </p:nvCxnSpPr>
              <p:spPr>
                <a:xfrm flipV="1">
                  <a:off x="7961376" y="6056894"/>
                  <a:ext cx="1216152" cy="447104"/>
                </a:xfrm>
                <a:prstGeom prst="line">
                  <a:avLst/>
                </a:prstGeom>
                <a:noFill/>
                <a:ln w="19050" cap="flat" cmpd="sng" algn="ctr">
                  <a:solidFill>
                    <a:sysClr val="windowText" lastClr="000000"/>
                  </a:solidFill>
                  <a:prstDash val="solid"/>
                  <a:miter lim="800000"/>
                </a:ln>
                <a:effectLst/>
              </p:spPr>
            </p:cxnSp>
            <p:cxnSp>
              <p:nvCxnSpPr>
                <p:cNvPr id="98" name="Straight Connector 97">
                  <a:extLst>
                    <a:ext uri="{FF2B5EF4-FFF2-40B4-BE49-F238E27FC236}">
                      <a16:creationId xmlns:a16="http://schemas.microsoft.com/office/drawing/2014/main" id="{5309C964-BBFE-E94C-883D-5A434DBA4C5F}"/>
                    </a:ext>
                  </a:extLst>
                </p:cNvPr>
                <p:cNvCxnSpPr>
                  <a:cxnSpLocks/>
                  <a:stCxn id="91" idx="0"/>
                  <a:endCxn id="73" idx="4"/>
                </p:cNvCxnSpPr>
                <p:nvPr/>
              </p:nvCxnSpPr>
              <p:spPr>
                <a:xfrm>
                  <a:off x="7961376" y="6503998"/>
                  <a:ext cx="1216152" cy="372808"/>
                </a:xfrm>
                <a:prstGeom prst="line">
                  <a:avLst/>
                </a:prstGeom>
                <a:noFill/>
                <a:ln w="19050" cap="flat" cmpd="sng" algn="ctr">
                  <a:solidFill>
                    <a:sysClr val="windowText" lastClr="000000"/>
                  </a:solidFill>
                  <a:prstDash val="solid"/>
                  <a:miter lim="800000"/>
                </a:ln>
                <a:effectLst/>
              </p:spPr>
            </p:cxnSp>
            <p:cxnSp>
              <p:nvCxnSpPr>
                <p:cNvPr id="99" name="Straight Connector 98">
                  <a:extLst>
                    <a:ext uri="{FF2B5EF4-FFF2-40B4-BE49-F238E27FC236}">
                      <a16:creationId xmlns:a16="http://schemas.microsoft.com/office/drawing/2014/main" id="{38EC4CE9-1656-E040-B7C3-156D7CC56A7D}"/>
                    </a:ext>
                  </a:extLst>
                </p:cNvPr>
                <p:cNvCxnSpPr>
                  <a:cxnSpLocks/>
                  <a:stCxn id="91" idx="0"/>
                  <a:endCxn id="74" idx="4"/>
                </p:cNvCxnSpPr>
                <p:nvPr/>
              </p:nvCxnSpPr>
              <p:spPr>
                <a:xfrm>
                  <a:off x="7961376" y="6503998"/>
                  <a:ext cx="1216152" cy="1192720"/>
                </a:xfrm>
                <a:prstGeom prst="line">
                  <a:avLst/>
                </a:prstGeom>
                <a:noFill/>
                <a:ln w="19050" cap="flat" cmpd="sng" algn="ctr">
                  <a:solidFill>
                    <a:sysClr val="windowText" lastClr="000000"/>
                  </a:solidFill>
                  <a:prstDash val="solid"/>
                  <a:miter lim="800000"/>
                </a:ln>
                <a:effectLst/>
              </p:spPr>
            </p:cxnSp>
            <p:cxnSp>
              <p:nvCxnSpPr>
                <p:cNvPr id="100" name="Straight Connector 99">
                  <a:extLst>
                    <a:ext uri="{FF2B5EF4-FFF2-40B4-BE49-F238E27FC236}">
                      <a16:creationId xmlns:a16="http://schemas.microsoft.com/office/drawing/2014/main" id="{85EB5EFC-F7D8-6D43-9940-50242B8D7664}"/>
                    </a:ext>
                  </a:extLst>
                </p:cNvPr>
                <p:cNvCxnSpPr>
                  <a:cxnSpLocks/>
                  <a:stCxn id="92" idx="0"/>
                  <a:endCxn id="71" idx="4"/>
                </p:cNvCxnSpPr>
                <p:nvPr/>
              </p:nvCxnSpPr>
              <p:spPr>
                <a:xfrm flipV="1">
                  <a:off x="7961376" y="5236982"/>
                  <a:ext cx="1216152" cy="2086928"/>
                </a:xfrm>
                <a:prstGeom prst="line">
                  <a:avLst/>
                </a:prstGeom>
                <a:noFill/>
                <a:ln w="19050" cap="flat" cmpd="sng" algn="ctr">
                  <a:solidFill>
                    <a:sysClr val="windowText" lastClr="000000"/>
                  </a:solidFill>
                  <a:prstDash val="solid"/>
                  <a:miter lim="800000"/>
                </a:ln>
                <a:effectLst/>
              </p:spPr>
            </p:cxnSp>
            <p:cxnSp>
              <p:nvCxnSpPr>
                <p:cNvPr id="101" name="Straight Connector 100">
                  <a:extLst>
                    <a:ext uri="{FF2B5EF4-FFF2-40B4-BE49-F238E27FC236}">
                      <a16:creationId xmlns:a16="http://schemas.microsoft.com/office/drawing/2014/main" id="{D58DA858-5536-E04C-BC23-E4D419F1A325}"/>
                    </a:ext>
                  </a:extLst>
                </p:cNvPr>
                <p:cNvCxnSpPr>
                  <a:cxnSpLocks/>
                  <a:stCxn id="92" idx="0"/>
                  <a:endCxn id="72" idx="4"/>
                </p:cNvCxnSpPr>
                <p:nvPr/>
              </p:nvCxnSpPr>
              <p:spPr>
                <a:xfrm flipV="1">
                  <a:off x="7961376" y="6056894"/>
                  <a:ext cx="1216152" cy="1267016"/>
                </a:xfrm>
                <a:prstGeom prst="line">
                  <a:avLst/>
                </a:prstGeom>
                <a:noFill/>
                <a:ln w="19050" cap="flat" cmpd="sng" algn="ctr">
                  <a:solidFill>
                    <a:sysClr val="windowText" lastClr="000000"/>
                  </a:solidFill>
                  <a:prstDash val="solid"/>
                  <a:miter lim="800000"/>
                </a:ln>
                <a:effectLst/>
              </p:spPr>
            </p:cxnSp>
            <p:cxnSp>
              <p:nvCxnSpPr>
                <p:cNvPr id="102" name="Straight Connector 101">
                  <a:extLst>
                    <a:ext uri="{FF2B5EF4-FFF2-40B4-BE49-F238E27FC236}">
                      <a16:creationId xmlns:a16="http://schemas.microsoft.com/office/drawing/2014/main" id="{B44ADB31-C055-524F-88A0-2275BA9A9408}"/>
                    </a:ext>
                  </a:extLst>
                </p:cNvPr>
                <p:cNvCxnSpPr>
                  <a:cxnSpLocks/>
                  <a:stCxn id="92" idx="0"/>
                  <a:endCxn id="73" idx="4"/>
                </p:cNvCxnSpPr>
                <p:nvPr/>
              </p:nvCxnSpPr>
              <p:spPr>
                <a:xfrm flipV="1">
                  <a:off x="7961376" y="6876806"/>
                  <a:ext cx="1216152" cy="447104"/>
                </a:xfrm>
                <a:prstGeom prst="line">
                  <a:avLst/>
                </a:prstGeom>
                <a:noFill/>
                <a:ln w="19050"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96227FA8-AE82-EA45-836B-9004FB3A6E47}"/>
                    </a:ext>
                  </a:extLst>
                </p:cNvPr>
                <p:cNvCxnSpPr>
                  <a:cxnSpLocks/>
                  <a:stCxn id="92" idx="0"/>
                  <a:endCxn id="74" idx="4"/>
                </p:cNvCxnSpPr>
                <p:nvPr/>
              </p:nvCxnSpPr>
              <p:spPr>
                <a:xfrm>
                  <a:off x="7961376" y="7323910"/>
                  <a:ext cx="1216152" cy="372808"/>
                </a:xfrm>
                <a:prstGeom prst="line">
                  <a:avLst/>
                </a:prstGeom>
                <a:noFill/>
                <a:ln w="19050"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id="{18CEF3A0-B122-0A4B-B464-B367C37C544E}"/>
                    </a:ext>
                  </a:extLst>
                </p:cNvPr>
                <p:cNvCxnSpPr>
                  <a:cxnSpLocks/>
                  <a:stCxn id="90" idx="0"/>
                  <a:endCxn id="74" idx="4"/>
                </p:cNvCxnSpPr>
                <p:nvPr/>
              </p:nvCxnSpPr>
              <p:spPr>
                <a:xfrm>
                  <a:off x="7961376" y="5684086"/>
                  <a:ext cx="1216152" cy="2012632"/>
                </a:xfrm>
                <a:prstGeom prst="line">
                  <a:avLst/>
                </a:prstGeom>
                <a:noFill/>
                <a:ln w="19050"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1162D8A6-DDE4-3144-A46C-FD249A558053}"/>
                      </a:ext>
                    </a:extLst>
                  </p:cNvPr>
                  <p:cNvSpPr/>
                  <p:nvPr/>
                </p:nvSpPr>
                <p:spPr>
                  <a:xfrm>
                    <a:off x="10725988" y="4930900"/>
                    <a:ext cx="581253" cy="799478"/>
                  </a:xfrm>
                  <a:prstGeom prst="rect">
                    <a:avLst/>
                  </a:prstGeom>
                  <a:ln w="19050">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400" i="1" kern="0">
                              <a:solidFill>
                                <a:prstClr val="black"/>
                              </a:solidFill>
                              <a:latin typeface="Cambria Math" panose="02040503050406030204" pitchFamily="18" charset="0"/>
                            </a:rPr>
                            <m:t>𝑥</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69" name="Rectangle 68">
                    <a:extLst>
                      <a:ext uri="{FF2B5EF4-FFF2-40B4-BE49-F238E27FC236}">
                        <a16:creationId xmlns:a16="http://schemas.microsoft.com/office/drawing/2014/main" id="{1162D8A6-DDE4-3144-A46C-FD249A558053}"/>
                      </a:ext>
                    </a:extLst>
                  </p:cNvPr>
                  <p:cNvSpPr>
                    <a:spLocks noRot="1" noChangeAspect="1" noMove="1" noResize="1" noEditPoints="1" noAdjustHandles="1" noChangeArrowheads="1" noChangeShapeType="1" noTextEdit="1"/>
                  </p:cNvSpPr>
                  <p:nvPr/>
                </p:nvSpPr>
                <p:spPr>
                  <a:xfrm>
                    <a:off x="10725988" y="4930900"/>
                    <a:ext cx="581253" cy="799478"/>
                  </a:xfrm>
                  <a:prstGeom prst="rect">
                    <a:avLst/>
                  </a:prstGeom>
                  <a:blipFill>
                    <a:blip r:embed="rId3"/>
                    <a:stretch>
                      <a:fillRect/>
                    </a:stretch>
                  </a:blipFill>
                  <a:ln w="19050">
                    <a:noFill/>
                  </a:ln>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4D905069-7FF9-E749-9D00-ECA51D2885F5}"/>
                      </a:ext>
                    </a:extLst>
                  </p:cNvPr>
                  <p:cNvSpPr/>
                  <p:nvPr/>
                </p:nvSpPr>
                <p:spPr>
                  <a:xfrm>
                    <a:off x="13335022" y="3678772"/>
                    <a:ext cx="523685" cy="719529"/>
                  </a:xfrm>
                  <a:prstGeom prst="rect">
                    <a:avLst/>
                  </a:prstGeom>
                  <a:ln w="19050">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70" name="Rectangle 69">
                    <a:extLst>
                      <a:ext uri="{FF2B5EF4-FFF2-40B4-BE49-F238E27FC236}">
                        <a16:creationId xmlns:a16="http://schemas.microsoft.com/office/drawing/2014/main" id="{4D905069-7FF9-E749-9D00-ECA51D2885F5}"/>
                      </a:ext>
                    </a:extLst>
                  </p:cNvPr>
                  <p:cNvSpPr>
                    <a:spLocks noRot="1" noChangeAspect="1" noMove="1" noResize="1" noEditPoints="1" noAdjustHandles="1" noChangeArrowheads="1" noChangeShapeType="1" noTextEdit="1"/>
                  </p:cNvSpPr>
                  <p:nvPr/>
                </p:nvSpPr>
                <p:spPr>
                  <a:xfrm>
                    <a:off x="13335022" y="3678772"/>
                    <a:ext cx="523685" cy="719529"/>
                  </a:xfrm>
                  <a:prstGeom prst="rect">
                    <a:avLst/>
                  </a:prstGeom>
                  <a:blipFill>
                    <a:blip r:embed="rId4"/>
                    <a:stretch>
                      <a:fillRect/>
                    </a:stretch>
                  </a:blipFill>
                  <a:ln w="19050">
                    <a:noFill/>
                  </a:ln>
                </p:spPr>
                <p:txBody>
                  <a:bodyPr/>
                  <a:lstStyle/>
                  <a:p>
                    <a:r>
                      <a:rPr lang="en-CN">
                        <a:noFill/>
                      </a:rPr>
                      <a:t> </a:t>
                    </a:r>
                  </a:p>
                </p:txBody>
              </p:sp>
            </mc:Fallback>
          </mc:AlternateContent>
        </p:grpSp>
        <p:sp>
          <p:nvSpPr>
            <p:cNvPr id="65" name="Rectangle 64">
              <a:extLst>
                <a:ext uri="{FF2B5EF4-FFF2-40B4-BE49-F238E27FC236}">
                  <a16:creationId xmlns:a16="http://schemas.microsoft.com/office/drawing/2014/main" id="{1D7F7115-1AF2-4448-86D3-440AE348CBE8}"/>
                </a:ext>
              </a:extLst>
            </p:cNvPr>
            <p:cNvSpPr/>
            <p:nvPr/>
          </p:nvSpPr>
          <p:spPr>
            <a:xfrm>
              <a:off x="6805000" y="6314835"/>
              <a:ext cx="3130090" cy="1281096"/>
            </a:xfrm>
            <a:prstGeom prst="rect">
              <a:avLst/>
            </a:prstGeom>
            <a:ln w="19050">
              <a:noFill/>
            </a:ln>
          </p:spPr>
          <p:txBody>
            <a:bodyPr wrap="none">
              <a:spAutoFit/>
            </a:bodyPr>
            <a:lstStyle/>
            <a:p>
              <a:pPr algn="ctr"/>
              <a:r>
                <a:rPr lang="en-US" sz="2000" dirty="0"/>
                <a:t>Target</a:t>
              </a:r>
              <a:r>
                <a:rPr lang="en-DE" sz="2000"/>
                <a:t> Model</a:t>
              </a:r>
              <a:endParaRPr lang="en-DE" sz="2000" dirty="0"/>
            </a:p>
          </p:txBody>
        </p:sp>
      </p:grpSp>
      <p:grpSp>
        <p:nvGrpSpPr>
          <p:cNvPr id="6" name="Group 5">
            <a:extLst>
              <a:ext uri="{FF2B5EF4-FFF2-40B4-BE49-F238E27FC236}">
                <a16:creationId xmlns:a16="http://schemas.microsoft.com/office/drawing/2014/main" id="{9ED8542B-5C20-9A4D-96A9-3DA279F1D09D}"/>
              </a:ext>
            </a:extLst>
          </p:cNvPr>
          <p:cNvGrpSpPr/>
          <p:nvPr/>
        </p:nvGrpSpPr>
        <p:grpSpPr>
          <a:xfrm>
            <a:off x="9444280" y="2298887"/>
            <a:ext cx="285124" cy="2332155"/>
            <a:chOff x="18888560" y="4365549"/>
            <a:chExt cx="570247" cy="4664310"/>
          </a:xfrm>
        </p:grpSpPr>
        <p:sp>
          <p:nvSpPr>
            <p:cNvPr id="105" name="Rectangle: Rounded Corners 46">
              <a:extLst>
                <a:ext uri="{FF2B5EF4-FFF2-40B4-BE49-F238E27FC236}">
                  <a16:creationId xmlns:a16="http://schemas.microsoft.com/office/drawing/2014/main" id="{35DC5B30-5940-EF49-A7D3-6897FB1DB7CF}"/>
                </a:ext>
              </a:extLst>
            </p:cNvPr>
            <p:cNvSpPr/>
            <p:nvPr/>
          </p:nvSpPr>
          <p:spPr>
            <a:xfrm>
              <a:off x="18888560" y="4365549"/>
              <a:ext cx="570247" cy="4664310"/>
            </a:xfrm>
            <a:prstGeom prst="roundRect">
              <a:avLst/>
            </a:prstGeom>
            <a:solidFill>
              <a:srgbClr val="E7E6E6"/>
            </a:solidFill>
            <a:ln w="28575"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09" name="Oval 108">
              <a:extLst>
                <a:ext uri="{FF2B5EF4-FFF2-40B4-BE49-F238E27FC236}">
                  <a16:creationId xmlns:a16="http://schemas.microsoft.com/office/drawing/2014/main" id="{C5A1B860-4E1D-3941-AF37-54508CA6937F}"/>
                </a:ext>
              </a:extLst>
            </p:cNvPr>
            <p:cNvSpPr/>
            <p:nvPr/>
          </p:nvSpPr>
          <p:spPr>
            <a:xfrm rot="5400000">
              <a:off x="18998958" y="5980724"/>
              <a:ext cx="349450" cy="349450"/>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10" name="Oval 109">
              <a:extLst>
                <a:ext uri="{FF2B5EF4-FFF2-40B4-BE49-F238E27FC236}">
                  <a16:creationId xmlns:a16="http://schemas.microsoft.com/office/drawing/2014/main" id="{B9B70C37-6708-A24F-BFD0-AF0A5893E3C7}"/>
                </a:ext>
              </a:extLst>
            </p:cNvPr>
            <p:cNvSpPr/>
            <p:nvPr/>
          </p:nvSpPr>
          <p:spPr>
            <a:xfrm rot="5400000">
              <a:off x="18998958" y="6494321"/>
              <a:ext cx="349450" cy="349450"/>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11" name="Oval 110">
              <a:extLst>
                <a:ext uri="{FF2B5EF4-FFF2-40B4-BE49-F238E27FC236}">
                  <a16:creationId xmlns:a16="http://schemas.microsoft.com/office/drawing/2014/main" id="{6EFFCE66-7BF3-324D-871D-02BEFFCE3BA5}"/>
                </a:ext>
              </a:extLst>
            </p:cNvPr>
            <p:cNvSpPr/>
            <p:nvPr/>
          </p:nvSpPr>
          <p:spPr>
            <a:xfrm rot="5400000">
              <a:off x="18998958" y="7007918"/>
              <a:ext cx="349450" cy="349450"/>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12" name="Oval 111">
              <a:extLst>
                <a:ext uri="{FF2B5EF4-FFF2-40B4-BE49-F238E27FC236}">
                  <a16:creationId xmlns:a16="http://schemas.microsoft.com/office/drawing/2014/main" id="{F5399F5D-B6C5-1D48-8961-E5E70E9DA67D}"/>
                </a:ext>
              </a:extLst>
            </p:cNvPr>
            <p:cNvSpPr/>
            <p:nvPr/>
          </p:nvSpPr>
          <p:spPr>
            <a:xfrm rot="5400000">
              <a:off x="18998958" y="7521515"/>
              <a:ext cx="349450" cy="349450"/>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13" name="Oval 112">
              <a:extLst>
                <a:ext uri="{FF2B5EF4-FFF2-40B4-BE49-F238E27FC236}">
                  <a16:creationId xmlns:a16="http://schemas.microsoft.com/office/drawing/2014/main" id="{B603F656-264D-3841-BE83-8500D3824BEF}"/>
                </a:ext>
              </a:extLst>
            </p:cNvPr>
            <p:cNvSpPr/>
            <p:nvPr/>
          </p:nvSpPr>
          <p:spPr>
            <a:xfrm rot="5400000">
              <a:off x="18998958" y="8035112"/>
              <a:ext cx="349450" cy="349450"/>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14" name="Oval 113">
              <a:extLst>
                <a:ext uri="{FF2B5EF4-FFF2-40B4-BE49-F238E27FC236}">
                  <a16:creationId xmlns:a16="http://schemas.microsoft.com/office/drawing/2014/main" id="{D43D5567-D61C-F44F-833C-6B7192D85BCB}"/>
                </a:ext>
              </a:extLst>
            </p:cNvPr>
            <p:cNvSpPr/>
            <p:nvPr/>
          </p:nvSpPr>
          <p:spPr>
            <a:xfrm rot="5400000">
              <a:off x="18998958" y="8548709"/>
              <a:ext cx="349450" cy="349450"/>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15" name="Oval 114">
              <a:extLst>
                <a:ext uri="{FF2B5EF4-FFF2-40B4-BE49-F238E27FC236}">
                  <a16:creationId xmlns:a16="http://schemas.microsoft.com/office/drawing/2014/main" id="{BCA96D9C-D309-604E-B81B-6851DABEFE68}"/>
                </a:ext>
              </a:extLst>
            </p:cNvPr>
            <p:cNvSpPr/>
            <p:nvPr/>
          </p:nvSpPr>
          <p:spPr>
            <a:xfrm rot="5400000">
              <a:off x="18998958" y="4439933"/>
              <a:ext cx="349450" cy="349450"/>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16" name="Oval 115">
              <a:extLst>
                <a:ext uri="{FF2B5EF4-FFF2-40B4-BE49-F238E27FC236}">
                  <a16:creationId xmlns:a16="http://schemas.microsoft.com/office/drawing/2014/main" id="{D998E57C-54A9-2345-B7DD-2052D9CBC691}"/>
                </a:ext>
              </a:extLst>
            </p:cNvPr>
            <p:cNvSpPr/>
            <p:nvPr/>
          </p:nvSpPr>
          <p:spPr>
            <a:xfrm rot="5400000">
              <a:off x="18998958" y="4953530"/>
              <a:ext cx="349450" cy="349450"/>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sp>
          <p:nvSpPr>
            <p:cNvPr id="117" name="Oval 116">
              <a:extLst>
                <a:ext uri="{FF2B5EF4-FFF2-40B4-BE49-F238E27FC236}">
                  <a16:creationId xmlns:a16="http://schemas.microsoft.com/office/drawing/2014/main" id="{A1FE38CB-498E-C746-BB6D-4F1F5D4ED6F7}"/>
                </a:ext>
              </a:extLst>
            </p:cNvPr>
            <p:cNvSpPr/>
            <p:nvPr/>
          </p:nvSpPr>
          <p:spPr>
            <a:xfrm rot="5400000">
              <a:off x="18998958" y="5467127"/>
              <a:ext cx="349450" cy="349450"/>
            </a:xfrm>
            <a:prstGeom prst="ellipse">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grpSp>
      <p:sp>
        <p:nvSpPr>
          <p:cNvPr id="118" name="Rectangle 117">
            <a:extLst>
              <a:ext uri="{FF2B5EF4-FFF2-40B4-BE49-F238E27FC236}">
                <a16:creationId xmlns:a16="http://schemas.microsoft.com/office/drawing/2014/main" id="{AC589444-652B-4646-BFDC-8D315DCA6BC4}"/>
              </a:ext>
            </a:extLst>
          </p:cNvPr>
          <p:cNvSpPr/>
          <p:nvPr/>
        </p:nvSpPr>
        <p:spPr>
          <a:xfrm rot="5400000">
            <a:off x="10420679" y="3377414"/>
            <a:ext cx="174725" cy="174725"/>
          </a:xfrm>
          <a:prstGeom prst="rect">
            <a:avLst/>
          </a:prstGeom>
          <a:solidFill>
            <a:srgbClr val="007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dirty="0">
              <a:solidFill>
                <a:prstClr val="white"/>
              </a:solidFill>
              <a:latin typeface="等线" panose="020F0502020204030204"/>
              <a:ea typeface="等线" panose="02010600030101010101" pitchFamily="2" charset="-122"/>
            </a:endParaRPr>
          </a:p>
        </p:txBody>
      </p:sp>
      <p:grpSp>
        <p:nvGrpSpPr>
          <p:cNvPr id="120" name="Group 119">
            <a:extLst>
              <a:ext uri="{FF2B5EF4-FFF2-40B4-BE49-F238E27FC236}">
                <a16:creationId xmlns:a16="http://schemas.microsoft.com/office/drawing/2014/main" id="{43428344-FAF6-E648-811A-CB6700570D40}"/>
              </a:ext>
            </a:extLst>
          </p:cNvPr>
          <p:cNvGrpSpPr/>
          <p:nvPr/>
        </p:nvGrpSpPr>
        <p:grpSpPr>
          <a:xfrm>
            <a:off x="6758935" y="2841033"/>
            <a:ext cx="2339708" cy="1748154"/>
            <a:chOff x="6030334" y="3437427"/>
            <a:chExt cx="4679416" cy="4158504"/>
          </a:xfrm>
        </p:grpSpPr>
        <p:grpSp>
          <p:nvGrpSpPr>
            <p:cNvPr id="121" name="Group 120">
              <a:extLst>
                <a:ext uri="{FF2B5EF4-FFF2-40B4-BE49-F238E27FC236}">
                  <a16:creationId xmlns:a16="http://schemas.microsoft.com/office/drawing/2014/main" id="{A1A7FE6F-5F5B-1648-AD9B-56D367728C52}"/>
                </a:ext>
              </a:extLst>
            </p:cNvPr>
            <p:cNvGrpSpPr/>
            <p:nvPr/>
          </p:nvGrpSpPr>
          <p:grpSpPr>
            <a:xfrm>
              <a:off x="6030334" y="3437427"/>
              <a:ext cx="4679416" cy="2933029"/>
              <a:chOff x="10429043" y="3678772"/>
              <a:chExt cx="4047639" cy="2379492"/>
            </a:xfrm>
          </p:grpSpPr>
          <p:sp>
            <p:nvSpPr>
              <p:cNvPr id="123" name="Rounded Rectangle 122">
                <a:extLst>
                  <a:ext uri="{FF2B5EF4-FFF2-40B4-BE49-F238E27FC236}">
                    <a16:creationId xmlns:a16="http://schemas.microsoft.com/office/drawing/2014/main" id="{956888DA-1E2C-FD48-A2A2-5F985E9000F6}"/>
                  </a:ext>
                </a:extLst>
              </p:cNvPr>
              <p:cNvSpPr/>
              <p:nvPr/>
            </p:nvSpPr>
            <p:spPr>
              <a:xfrm>
                <a:off x="10429043" y="3808981"/>
                <a:ext cx="4047639" cy="2249283"/>
              </a:xfrm>
              <a:prstGeom prst="round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DE" sz="2000" dirty="0"/>
              </a:p>
            </p:txBody>
          </p:sp>
          <p:sp>
            <p:nvSpPr>
              <p:cNvPr id="124" name="Rectangle: Rounded Corners 46">
                <a:extLst>
                  <a:ext uri="{FF2B5EF4-FFF2-40B4-BE49-F238E27FC236}">
                    <a16:creationId xmlns:a16="http://schemas.microsoft.com/office/drawing/2014/main" id="{B1E0ACD3-688D-F44F-AA1D-331E3E177672}"/>
                  </a:ext>
                </a:extLst>
              </p:cNvPr>
              <p:cNvSpPr/>
              <p:nvPr/>
            </p:nvSpPr>
            <p:spPr>
              <a:xfrm>
                <a:off x="13240979" y="4198722"/>
                <a:ext cx="570247" cy="1719941"/>
              </a:xfrm>
              <a:prstGeom prst="roundRect">
                <a:avLst/>
              </a:prstGeom>
              <a:solidFill>
                <a:srgbClr val="E7E6E6"/>
              </a:solidFill>
              <a:ln w="28575"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125" name="Group 124">
                <a:extLst>
                  <a:ext uri="{FF2B5EF4-FFF2-40B4-BE49-F238E27FC236}">
                    <a16:creationId xmlns:a16="http://schemas.microsoft.com/office/drawing/2014/main" id="{945C43F3-1F0C-E347-A7CB-5CE108FD0ABB}"/>
                  </a:ext>
                </a:extLst>
              </p:cNvPr>
              <p:cNvGrpSpPr/>
              <p:nvPr/>
            </p:nvGrpSpPr>
            <p:grpSpPr>
              <a:xfrm>
                <a:off x="11200079" y="4102646"/>
                <a:ext cx="2500749" cy="1818230"/>
                <a:chOff x="7376160" y="4944374"/>
                <a:chExt cx="4187952" cy="3044952"/>
              </a:xfrm>
            </p:grpSpPr>
            <p:sp>
              <p:nvSpPr>
                <p:cNvPr id="128" name="Oval 127">
                  <a:extLst>
                    <a:ext uri="{FF2B5EF4-FFF2-40B4-BE49-F238E27FC236}">
                      <a16:creationId xmlns:a16="http://schemas.microsoft.com/office/drawing/2014/main" id="{C74FE197-86F8-5745-A0C2-FAF438E29173}"/>
                    </a:ext>
                  </a:extLst>
                </p:cNvPr>
                <p:cNvSpPr/>
                <p:nvPr/>
              </p:nvSpPr>
              <p:spPr>
                <a:xfrm rot="5400000">
                  <a:off x="9177528" y="4944374"/>
                  <a:ext cx="585216" cy="585216"/>
                </a:xfrm>
                <a:prstGeom prst="ellipse">
                  <a:avLst/>
                </a:prstGeom>
                <a:solidFill>
                  <a:srgbClr val="C0C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29" name="Oval 128">
                  <a:extLst>
                    <a:ext uri="{FF2B5EF4-FFF2-40B4-BE49-F238E27FC236}">
                      <a16:creationId xmlns:a16="http://schemas.microsoft.com/office/drawing/2014/main" id="{32780228-ADAC-174F-AF45-382EAF4EED88}"/>
                    </a:ext>
                  </a:extLst>
                </p:cNvPr>
                <p:cNvSpPr/>
                <p:nvPr/>
              </p:nvSpPr>
              <p:spPr>
                <a:xfrm rot="5400000">
                  <a:off x="9177528" y="5764286"/>
                  <a:ext cx="585216" cy="585216"/>
                </a:xfrm>
                <a:prstGeom prst="ellipse">
                  <a:avLst/>
                </a:prstGeom>
                <a:solidFill>
                  <a:srgbClr val="C0C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0" name="Oval 129">
                  <a:extLst>
                    <a:ext uri="{FF2B5EF4-FFF2-40B4-BE49-F238E27FC236}">
                      <a16:creationId xmlns:a16="http://schemas.microsoft.com/office/drawing/2014/main" id="{45A7E0B1-F4D1-0D4F-847F-9A3128643EF9}"/>
                    </a:ext>
                  </a:extLst>
                </p:cNvPr>
                <p:cNvSpPr/>
                <p:nvPr/>
              </p:nvSpPr>
              <p:spPr>
                <a:xfrm rot="5400000">
                  <a:off x="9177528" y="6584198"/>
                  <a:ext cx="585216" cy="585216"/>
                </a:xfrm>
                <a:prstGeom prst="ellipse">
                  <a:avLst/>
                </a:prstGeom>
                <a:solidFill>
                  <a:srgbClr val="C0C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1" name="Oval 130">
                  <a:extLst>
                    <a:ext uri="{FF2B5EF4-FFF2-40B4-BE49-F238E27FC236}">
                      <a16:creationId xmlns:a16="http://schemas.microsoft.com/office/drawing/2014/main" id="{6ADEF095-2071-E042-B27F-4457F3E86DED}"/>
                    </a:ext>
                  </a:extLst>
                </p:cNvPr>
                <p:cNvSpPr/>
                <p:nvPr/>
              </p:nvSpPr>
              <p:spPr>
                <a:xfrm rot="5400000">
                  <a:off x="9177528" y="7404110"/>
                  <a:ext cx="585216" cy="585216"/>
                </a:xfrm>
                <a:prstGeom prst="ellipse">
                  <a:avLst/>
                </a:prstGeom>
                <a:solidFill>
                  <a:srgbClr val="C0C0C0"/>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2" name="Oval 131">
                  <a:extLst>
                    <a:ext uri="{FF2B5EF4-FFF2-40B4-BE49-F238E27FC236}">
                      <a16:creationId xmlns:a16="http://schemas.microsoft.com/office/drawing/2014/main" id="{78833149-2022-9C48-88F0-B641B41EE081}"/>
                    </a:ext>
                  </a:extLst>
                </p:cNvPr>
                <p:cNvSpPr/>
                <p:nvPr/>
              </p:nvSpPr>
              <p:spPr>
                <a:xfrm rot="5400000">
                  <a:off x="10978896" y="5392430"/>
                  <a:ext cx="585216" cy="585216"/>
                </a:xfrm>
                <a:prstGeom prst="ellipse">
                  <a:avLst/>
                </a:prstGeom>
                <a:solidFill>
                  <a:srgbClr val="FFCCFF"/>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3" name="Oval 132">
                  <a:extLst>
                    <a:ext uri="{FF2B5EF4-FFF2-40B4-BE49-F238E27FC236}">
                      <a16:creationId xmlns:a16="http://schemas.microsoft.com/office/drawing/2014/main" id="{9D66E133-B6CC-374E-B3A6-44EB9F3E8BF3}"/>
                    </a:ext>
                  </a:extLst>
                </p:cNvPr>
                <p:cNvSpPr/>
                <p:nvPr/>
              </p:nvSpPr>
              <p:spPr>
                <a:xfrm rot="5400000">
                  <a:off x="10978896" y="6212342"/>
                  <a:ext cx="585216" cy="585216"/>
                </a:xfrm>
                <a:prstGeom prst="ellipse">
                  <a:avLst/>
                </a:prstGeom>
                <a:solidFill>
                  <a:srgbClr val="FFCCFF"/>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4" name="Oval 133">
                  <a:extLst>
                    <a:ext uri="{FF2B5EF4-FFF2-40B4-BE49-F238E27FC236}">
                      <a16:creationId xmlns:a16="http://schemas.microsoft.com/office/drawing/2014/main" id="{95AE2919-03E3-F04D-8162-227C4C8856DC}"/>
                    </a:ext>
                  </a:extLst>
                </p:cNvPr>
                <p:cNvSpPr/>
                <p:nvPr/>
              </p:nvSpPr>
              <p:spPr>
                <a:xfrm rot="5400000">
                  <a:off x="10978896" y="7032254"/>
                  <a:ext cx="585216" cy="585216"/>
                </a:xfrm>
                <a:prstGeom prst="ellipse">
                  <a:avLst/>
                </a:prstGeom>
                <a:solidFill>
                  <a:srgbClr val="FFCCFF"/>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135" name="Straight Connector 134">
                  <a:extLst>
                    <a:ext uri="{FF2B5EF4-FFF2-40B4-BE49-F238E27FC236}">
                      <a16:creationId xmlns:a16="http://schemas.microsoft.com/office/drawing/2014/main" id="{1344D507-5A04-D747-95B5-07AD2BA04B11}"/>
                    </a:ext>
                  </a:extLst>
                </p:cNvPr>
                <p:cNvCxnSpPr>
                  <a:cxnSpLocks/>
                  <a:stCxn id="128" idx="0"/>
                  <a:endCxn id="132" idx="4"/>
                </p:cNvCxnSpPr>
                <p:nvPr/>
              </p:nvCxnSpPr>
              <p:spPr>
                <a:xfrm>
                  <a:off x="9762744" y="5236982"/>
                  <a:ext cx="1216152" cy="448056"/>
                </a:xfrm>
                <a:prstGeom prst="line">
                  <a:avLst/>
                </a:prstGeom>
                <a:noFill/>
                <a:ln w="28575" cap="flat" cmpd="sng" algn="ctr">
                  <a:solidFill>
                    <a:sysClr val="windowText" lastClr="000000"/>
                  </a:solidFill>
                  <a:prstDash val="solid"/>
                  <a:miter lim="800000"/>
                </a:ln>
                <a:effectLst/>
              </p:spPr>
            </p:cxnSp>
            <p:cxnSp>
              <p:nvCxnSpPr>
                <p:cNvPr id="136" name="Straight Connector 135">
                  <a:extLst>
                    <a:ext uri="{FF2B5EF4-FFF2-40B4-BE49-F238E27FC236}">
                      <a16:creationId xmlns:a16="http://schemas.microsoft.com/office/drawing/2014/main" id="{EBF40BC1-1710-714D-91A6-C417C201AA6F}"/>
                    </a:ext>
                  </a:extLst>
                </p:cNvPr>
                <p:cNvCxnSpPr>
                  <a:cxnSpLocks/>
                  <a:stCxn id="129" idx="0"/>
                  <a:endCxn id="132" idx="4"/>
                </p:cNvCxnSpPr>
                <p:nvPr/>
              </p:nvCxnSpPr>
              <p:spPr>
                <a:xfrm flipV="1">
                  <a:off x="9762744" y="5685038"/>
                  <a:ext cx="1216152" cy="371856"/>
                </a:xfrm>
                <a:prstGeom prst="line">
                  <a:avLst/>
                </a:prstGeom>
                <a:noFill/>
                <a:ln w="28575" cap="flat" cmpd="sng" algn="ctr">
                  <a:solidFill>
                    <a:sysClr val="windowText" lastClr="000000"/>
                  </a:solidFill>
                  <a:prstDash val="solid"/>
                  <a:miter lim="800000"/>
                </a:ln>
                <a:effectLst/>
              </p:spPr>
            </p:cxnSp>
            <p:cxnSp>
              <p:nvCxnSpPr>
                <p:cNvPr id="137" name="Straight Connector 136">
                  <a:extLst>
                    <a:ext uri="{FF2B5EF4-FFF2-40B4-BE49-F238E27FC236}">
                      <a16:creationId xmlns:a16="http://schemas.microsoft.com/office/drawing/2014/main" id="{536AD6D6-BE68-5C42-A6E4-4E26C296B664}"/>
                    </a:ext>
                  </a:extLst>
                </p:cNvPr>
                <p:cNvCxnSpPr>
                  <a:cxnSpLocks/>
                  <a:stCxn id="129" idx="0"/>
                  <a:endCxn id="133" idx="4"/>
                </p:cNvCxnSpPr>
                <p:nvPr/>
              </p:nvCxnSpPr>
              <p:spPr>
                <a:xfrm>
                  <a:off x="9762744" y="6056894"/>
                  <a:ext cx="1216152" cy="448056"/>
                </a:xfrm>
                <a:prstGeom prst="line">
                  <a:avLst/>
                </a:prstGeom>
                <a:noFill/>
                <a:ln w="28575" cap="flat" cmpd="sng" algn="ctr">
                  <a:solidFill>
                    <a:sysClr val="windowText" lastClr="000000"/>
                  </a:solidFill>
                  <a:prstDash val="solid"/>
                  <a:miter lim="800000"/>
                </a:ln>
                <a:effectLst/>
              </p:spPr>
            </p:cxnSp>
            <p:cxnSp>
              <p:nvCxnSpPr>
                <p:cNvPr id="138" name="Straight Connector 137">
                  <a:extLst>
                    <a:ext uri="{FF2B5EF4-FFF2-40B4-BE49-F238E27FC236}">
                      <a16:creationId xmlns:a16="http://schemas.microsoft.com/office/drawing/2014/main" id="{6340ACA1-D790-A544-AFE1-1C128164A6C6}"/>
                    </a:ext>
                  </a:extLst>
                </p:cNvPr>
                <p:cNvCxnSpPr>
                  <a:cxnSpLocks/>
                  <a:stCxn id="128" idx="0"/>
                  <a:endCxn id="133" idx="4"/>
                </p:cNvCxnSpPr>
                <p:nvPr/>
              </p:nvCxnSpPr>
              <p:spPr>
                <a:xfrm>
                  <a:off x="9762744" y="5236982"/>
                  <a:ext cx="1216152" cy="1267968"/>
                </a:xfrm>
                <a:prstGeom prst="line">
                  <a:avLst/>
                </a:prstGeom>
                <a:noFill/>
                <a:ln w="28575" cap="flat" cmpd="sng" algn="ctr">
                  <a:solidFill>
                    <a:sysClr val="windowText" lastClr="000000"/>
                  </a:solidFill>
                  <a:prstDash val="solid"/>
                  <a:miter lim="800000"/>
                </a:ln>
                <a:effectLst/>
              </p:spPr>
            </p:cxnSp>
            <p:cxnSp>
              <p:nvCxnSpPr>
                <p:cNvPr id="139" name="Straight Connector 138">
                  <a:extLst>
                    <a:ext uri="{FF2B5EF4-FFF2-40B4-BE49-F238E27FC236}">
                      <a16:creationId xmlns:a16="http://schemas.microsoft.com/office/drawing/2014/main" id="{EFD348B3-5971-BE4C-9318-C2A36F2C2524}"/>
                    </a:ext>
                  </a:extLst>
                </p:cNvPr>
                <p:cNvCxnSpPr>
                  <a:cxnSpLocks/>
                  <a:stCxn id="128" idx="0"/>
                  <a:endCxn id="134" idx="4"/>
                </p:cNvCxnSpPr>
                <p:nvPr/>
              </p:nvCxnSpPr>
              <p:spPr>
                <a:xfrm>
                  <a:off x="9762744" y="5236982"/>
                  <a:ext cx="1216152" cy="2087880"/>
                </a:xfrm>
                <a:prstGeom prst="line">
                  <a:avLst/>
                </a:prstGeom>
                <a:noFill/>
                <a:ln w="28575" cap="flat" cmpd="sng" algn="ctr">
                  <a:solidFill>
                    <a:sysClr val="windowText" lastClr="000000"/>
                  </a:solidFill>
                  <a:prstDash val="solid"/>
                  <a:miter lim="800000"/>
                </a:ln>
                <a:effectLst/>
              </p:spPr>
            </p:cxnSp>
            <p:cxnSp>
              <p:nvCxnSpPr>
                <p:cNvPr id="140" name="Straight Connector 139">
                  <a:extLst>
                    <a:ext uri="{FF2B5EF4-FFF2-40B4-BE49-F238E27FC236}">
                      <a16:creationId xmlns:a16="http://schemas.microsoft.com/office/drawing/2014/main" id="{3488338E-22BC-E34B-B153-8FCA2E9E62C3}"/>
                    </a:ext>
                  </a:extLst>
                </p:cNvPr>
                <p:cNvCxnSpPr>
                  <a:cxnSpLocks/>
                  <a:stCxn id="132" idx="4"/>
                  <a:endCxn id="130" idx="0"/>
                </p:cNvCxnSpPr>
                <p:nvPr/>
              </p:nvCxnSpPr>
              <p:spPr>
                <a:xfrm flipH="1">
                  <a:off x="9762744" y="5685038"/>
                  <a:ext cx="1216152" cy="1191768"/>
                </a:xfrm>
                <a:prstGeom prst="line">
                  <a:avLst/>
                </a:prstGeom>
                <a:noFill/>
                <a:ln w="28575" cap="flat" cmpd="sng" algn="ctr">
                  <a:solidFill>
                    <a:sysClr val="windowText" lastClr="000000"/>
                  </a:solidFill>
                  <a:prstDash val="solid"/>
                  <a:miter lim="800000"/>
                </a:ln>
                <a:effectLst/>
              </p:spPr>
            </p:cxnSp>
            <p:cxnSp>
              <p:nvCxnSpPr>
                <p:cNvPr id="141" name="Straight Connector 140">
                  <a:extLst>
                    <a:ext uri="{FF2B5EF4-FFF2-40B4-BE49-F238E27FC236}">
                      <a16:creationId xmlns:a16="http://schemas.microsoft.com/office/drawing/2014/main" id="{11F05786-326A-2646-8B92-E4B78C666788}"/>
                    </a:ext>
                  </a:extLst>
                </p:cNvPr>
                <p:cNvCxnSpPr>
                  <a:cxnSpLocks/>
                  <a:stCxn id="130" idx="0"/>
                  <a:endCxn id="133" idx="4"/>
                </p:cNvCxnSpPr>
                <p:nvPr/>
              </p:nvCxnSpPr>
              <p:spPr>
                <a:xfrm flipV="1">
                  <a:off x="9762744" y="6504950"/>
                  <a:ext cx="1216152" cy="371856"/>
                </a:xfrm>
                <a:prstGeom prst="line">
                  <a:avLst/>
                </a:prstGeom>
                <a:noFill/>
                <a:ln w="28575" cap="flat" cmpd="sng" algn="ctr">
                  <a:solidFill>
                    <a:sysClr val="windowText" lastClr="000000"/>
                  </a:solidFill>
                  <a:prstDash val="solid"/>
                  <a:miter lim="800000"/>
                </a:ln>
                <a:effectLst/>
              </p:spPr>
            </p:cxnSp>
            <p:cxnSp>
              <p:nvCxnSpPr>
                <p:cNvPr id="142" name="Straight Connector 141">
                  <a:extLst>
                    <a:ext uri="{FF2B5EF4-FFF2-40B4-BE49-F238E27FC236}">
                      <a16:creationId xmlns:a16="http://schemas.microsoft.com/office/drawing/2014/main" id="{8D598701-8D09-174D-B04B-724589EEB0BF}"/>
                    </a:ext>
                  </a:extLst>
                </p:cNvPr>
                <p:cNvCxnSpPr>
                  <a:cxnSpLocks/>
                  <a:stCxn id="129" idx="0"/>
                  <a:endCxn id="134" idx="4"/>
                </p:cNvCxnSpPr>
                <p:nvPr/>
              </p:nvCxnSpPr>
              <p:spPr>
                <a:xfrm>
                  <a:off x="9762744" y="6056894"/>
                  <a:ext cx="1216152" cy="1267968"/>
                </a:xfrm>
                <a:prstGeom prst="line">
                  <a:avLst/>
                </a:prstGeom>
                <a:noFill/>
                <a:ln w="28575" cap="flat" cmpd="sng" algn="ctr">
                  <a:solidFill>
                    <a:sysClr val="windowText" lastClr="000000"/>
                  </a:solidFill>
                  <a:prstDash val="solid"/>
                  <a:miter lim="800000"/>
                </a:ln>
                <a:effectLst/>
              </p:spPr>
            </p:cxnSp>
            <p:cxnSp>
              <p:nvCxnSpPr>
                <p:cNvPr id="143" name="Straight Connector 142">
                  <a:extLst>
                    <a:ext uri="{FF2B5EF4-FFF2-40B4-BE49-F238E27FC236}">
                      <a16:creationId xmlns:a16="http://schemas.microsoft.com/office/drawing/2014/main" id="{0E7D859C-A897-3C41-8A9A-4906C28D5A3A}"/>
                    </a:ext>
                  </a:extLst>
                </p:cNvPr>
                <p:cNvCxnSpPr>
                  <a:cxnSpLocks/>
                  <a:stCxn id="134" idx="4"/>
                  <a:endCxn id="130" idx="0"/>
                </p:cNvCxnSpPr>
                <p:nvPr/>
              </p:nvCxnSpPr>
              <p:spPr>
                <a:xfrm flipH="1" flipV="1">
                  <a:off x="9762744" y="6876806"/>
                  <a:ext cx="1216152" cy="448056"/>
                </a:xfrm>
                <a:prstGeom prst="line">
                  <a:avLst/>
                </a:prstGeom>
                <a:noFill/>
                <a:ln w="28575" cap="flat" cmpd="sng" algn="ctr">
                  <a:solidFill>
                    <a:sysClr val="windowText" lastClr="000000"/>
                  </a:solidFill>
                  <a:prstDash val="solid"/>
                  <a:miter lim="800000"/>
                </a:ln>
                <a:effectLst/>
              </p:spPr>
            </p:cxnSp>
            <p:cxnSp>
              <p:nvCxnSpPr>
                <p:cNvPr id="144" name="Straight Connector 143">
                  <a:extLst>
                    <a:ext uri="{FF2B5EF4-FFF2-40B4-BE49-F238E27FC236}">
                      <a16:creationId xmlns:a16="http://schemas.microsoft.com/office/drawing/2014/main" id="{977C2C4A-CBC7-6F4D-B9D8-742C0CCADBF4}"/>
                    </a:ext>
                  </a:extLst>
                </p:cNvPr>
                <p:cNvCxnSpPr>
                  <a:cxnSpLocks/>
                  <a:stCxn id="132" idx="4"/>
                  <a:endCxn id="131" idx="0"/>
                </p:cNvCxnSpPr>
                <p:nvPr/>
              </p:nvCxnSpPr>
              <p:spPr>
                <a:xfrm flipH="1">
                  <a:off x="9762744" y="5685038"/>
                  <a:ext cx="1216152" cy="2011680"/>
                </a:xfrm>
                <a:prstGeom prst="line">
                  <a:avLst/>
                </a:prstGeom>
                <a:noFill/>
                <a:ln w="28575" cap="flat" cmpd="sng" algn="ctr">
                  <a:solidFill>
                    <a:sysClr val="windowText" lastClr="000000"/>
                  </a:solidFill>
                  <a:prstDash val="solid"/>
                  <a:miter lim="800000"/>
                </a:ln>
                <a:effectLst/>
              </p:spPr>
            </p:cxnSp>
            <p:cxnSp>
              <p:nvCxnSpPr>
                <p:cNvPr id="145" name="Straight Connector 144">
                  <a:extLst>
                    <a:ext uri="{FF2B5EF4-FFF2-40B4-BE49-F238E27FC236}">
                      <a16:creationId xmlns:a16="http://schemas.microsoft.com/office/drawing/2014/main" id="{1EFBD5F1-B2D3-DE4D-9535-B610EA746E31}"/>
                    </a:ext>
                  </a:extLst>
                </p:cNvPr>
                <p:cNvCxnSpPr>
                  <a:cxnSpLocks/>
                  <a:stCxn id="133" idx="4"/>
                  <a:endCxn id="131" idx="0"/>
                </p:cNvCxnSpPr>
                <p:nvPr/>
              </p:nvCxnSpPr>
              <p:spPr>
                <a:xfrm flipH="1">
                  <a:off x="9762744" y="6504950"/>
                  <a:ext cx="1216152" cy="1191768"/>
                </a:xfrm>
                <a:prstGeom prst="line">
                  <a:avLst/>
                </a:prstGeom>
                <a:noFill/>
                <a:ln w="28575" cap="flat" cmpd="sng" algn="ctr">
                  <a:solidFill>
                    <a:sysClr val="windowText" lastClr="000000"/>
                  </a:solidFill>
                  <a:prstDash val="solid"/>
                  <a:miter lim="800000"/>
                </a:ln>
                <a:effectLst/>
              </p:spPr>
            </p:cxnSp>
            <p:cxnSp>
              <p:nvCxnSpPr>
                <p:cNvPr id="146" name="Straight Connector 145">
                  <a:extLst>
                    <a:ext uri="{FF2B5EF4-FFF2-40B4-BE49-F238E27FC236}">
                      <a16:creationId xmlns:a16="http://schemas.microsoft.com/office/drawing/2014/main" id="{C110D96E-6B6B-CE45-82E6-E2A495FF5C45}"/>
                    </a:ext>
                  </a:extLst>
                </p:cNvPr>
                <p:cNvCxnSpPr>
                  <a:cxnSpLocks/>
                  <a:stCxn id="134" idx="4"/>
                  <a:endCxn id="131" idx="0"/>
                </p:cNvCxnSpPr>
                <p:nvPr/>
              </p:nvCxnSpPr>
              <p:spPr>
                <a:xfrm flipH="1">
                  <a:off x="9762744" y="7324862"/>
                  <a:ext cx="1216152" cy="371856"/>
                </a:xfrm>
                <a:prstGeom prst="line">
                  <a:avLst/>
                </a:prstGeom>
                <a:noFill/>
                <a:ln w="28575" cap="flat" cmpd="sng" algn="ctr">
                  <a:solidFill>
                    <a:sysClr val="windowText" lastClr="000000"/>
                  </a:solidFill>
                  <a:prstDash val="solid"/>
                  <a:miter lim="800000"/>
                </a:ln>
                <a:effectLst/>
              </p:spPr>
            </p:cxnSp>
            <p:sp>
              <p:nvSpPr>
                <p:cNvPr id="147" name="Oval 146">
                  <a:extLst>
                    <a:ext uri="{FF2B5EF4-FFF2-40B4-BE49-F238E27FC236}">
                      <a16:creationId xmlns:a16="http://schemas.microsoft.com/office/drawing/2014/main" id="{76AE6B40-043E-3847-B87F-1CF38B37DA8C}"/>
                    </a:ext>
                  </a:extLst>
                </p:cNvPr>
                <p:cNvSpPr/>
                <p:nvPr/>
              </p:nvSpPr>
              <p:spPr>
                <a:xfrm rot="5400000">
                  <a:off x="7376160" y="5391478"/>
                  <a:ext cx="585216" cy="585216"/>
                </a:xfrm>
                <a:prstGeom prst="ellipse">
                  <a:avLst/>
                </a:prstGeom>
                <a:solidFill>
                  <a:srgbClr val="5B9BD5">
                    <a:lumMod val="40000"/>
                    <a:lumOff val="60000"/>
                  </a:srgbClr>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48" name="Oval 147">
                  <a:extLst>
                    <a:ext uri="{FF2B5EF4-FFF2-40B4-BE49-F238E27FC236}">
                      <a16:creationId xmlns:a16="http://schemas.microsoft.com/office/drawing/2014/main" id="{71E0BD30-15E3-3D42-8E25-EC2135DFC55D}"/>
                    </a:ext>
                  </a:extLst>
                </p:cNvPr>
                <p:cNvSpPr/>
                <p:nvPr/>
              </p:nvSpPr>
              <p:spPr>
                <a:xfrm rot="5400000">
                  <a:off x="7376160" y="6211390"/>
                  <a:ext cx="585216" cy="585216"/>
                </a:xfrm>
                <a:prstGeom prst="ellipse">
                  <a:avLst/>
                </a:prstGeom>
                <a:solidFill>
                  <a:srgbClr val="5B9BD5">
                    <a:lumMod val="40000"/>
                    <a:lumOff val="60000"/>
                  </a:srgbClr>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49" name="Oval 148">
                  <a:extLst>
                    <a:ext uri="{FF2B5EF4-FFF2-40B4-BE49-F238E27FC236}">
                      <a16:creationId xmlns:a16="http://schemas.microsoft.com/office/drawing/2014/main" id="{CC0F22E5-662E-994E-AE2C-B24E60531010}"/>
                    </a:ext>
                  </a:extLst>
                </p:cNvPr>
                <p:cNvSpPr/>
                <p:nvPr/>
              </p:nvSpPr>
              <p:spPr>
                <a:xfrm rot="5400000">
                  <a:off x="7376160" y="7031302"/>
                  <a:ext cx="585216" cy="585216"/>
                </a:xfrm>
                <a:prstGeom prst="ellipse">
                  <a:avLst/>
                </a:prstGeom>
                <a:solidFill>
                  <a:srgbClr val="5B9BD5">
                    <a:lumMod val="40000"/>
                    <a:lumOff val="60000"/>
                  </a:srgbClr>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150" name="Straight Connector 149">
                  <a:extLst>
                    <a:ext uri="{FF2B5EF4-FFF2-40B4-BE49-F238E27FC236}">
                      <a16:creationId xmlns:a16="http://schemas.microsoft.com/office/drawing/2014/main" id="{31251D6B-62EB-6940-8503-1F051D09B0B0}"/>
                    </a:ext>
                  </a:extLst>
                </p:cNvPr>
                <p:cNvCxnSpPr>
                  <a:cxnSpLocks/>
                  <a:stCxn id="147" idx="0"/>
                  <a:endCxn id="128" idx="4"/>
                </p:cNvCxnSpPr>
                <p:nvPr/>
              </p:nvCxnSpPr>
              <p:spPr>
                <a:xfrm flipV="1">
                  <a:off x="7961376" y="5236982"/>
                  <a:ext cx="1216152" cy="447104"/>
                </a:xfrm>
                <a:prstGeom prst="line">
                  <a:avLst/>
                </a:prstGeom>
                <a:noFill/>
                <a:ln w="28575" cap="flat" cmpd="sng" algn="ctr">
                  <a:solidFill>
                    <a:sysClr val="windowText" lastClr="000000"/>
                  </a:solidFill>
                  <a:prstDash val="solid"/>
                  <a:miter lim="800000"/>
                </a:ln>
                <a:effectLst/>
              </p:spPr>
            </p:cxnSp>
            <p:cxnSp>
              <p:nvCxnSpPr>
                <p:cNvPr id="151" name="Straight Connector 150">
                  <a:extLst>
                    <a:ext uri="{FF2B5EF4-FFF2-40B4-BE49-F238E27FC236}">
                      <a16:creationId xmlns:a16="http://schemas.microsoft.com/office/drawing/2014/main" id="{D4E73315-9B77-9045-9414-05540167E60D}"/>
                    </a:ext>
                  </a:extLst>
                </p:cNvPr>
                <p:cNvCxnSpPr>
                  <a:cxnSpLocks/>
                  <a:stCxn id="147" idx="0"/>
                  <a:endCxn id="129" idx="4"/>
                </p:cNvCxnSpPr>
                <p:nvPr/>
              </p:nvCxnSpPr>
              <p:spPr>
                <a:xfrm>
                  <a:off x="7961376" y="5684086"/>
                  <a:ext cx="1216152" cy="372808"/>
                </a:xfrm>
                <a:prstGeom prst="line">
                  <a:avLst/>
                </a:prstGeom>
                <a:noFill/>
                <a:ln w="28575" cap="flat" cmpd="sng" algn="ctr">
                  <a:solidFill>
                    <a:sysClr val="windowText" lastClr="000000"/>
                  </a:solidFill>
                  <a:prstDash val="solid"/>
                  <a:miter lim="800000"/>
                </a:ln>
                <a:effectLst/>
              </p:spPr>
            </p:cxnSp>
            <p:cxnSp>
              <p:nvCxnSpPr>
                <p:cNvPr id="152" name="Straight Connector 151">
                  <a:extLst>
                    <a:ext uri="{FF2B5EF4-FFF2-40B4-BE49-F238E27FC236}">
                      <a16:creationId xmlns:a16="http://schemas.microsoft.com/office/drawing/2014/main" id="{F92F3CB4-1CF7-CA4B-8484-891F7B304E15}"/>
                    </a:ext>
                  </a:extLst>
                </p:cNvPr>
                <p:cNvCxnSpPr>
                  <a:cxnSpLocks/>
                  <a:stCxn id="147" idx="0"/>
                  <a:endCxn id="130" idx="4"/>
                </p:cNvCxnSpPr>
                <p:nvPr/>
              </p:nvCxnSpPr>
              <p:spPr>
                <a:xfrm>
                  <a:off x="7961376" y="5684086"/>
                  <a:ext cx="1216152" cy="1192720"/>
                </a:xfrm>
                <a:prstGeom prst="line">
                  <a:avLst/>
                </a:prstGeom>
                <a:noFill/>
                <a:ln w="28575" cap="flat" cmpd="sng" algn="ctr">
                  <a:solidFill>
                    <a:sysClr val="windowText" lastClr="000000"/>
                  </a:solidFill>
                  <a:prstDash val="solid"/>
                  <a:miter lim="800000"/>
                </a:ln>
                <a:effectLst/>
              </p:spPr>
            </p:cxnSp>
            <p:cxnSp>
              <p:nvCxnSpPr>
                <p:cNvPr id="153" name="Straight Connector 152">
                  <a:extLst>
                    <a:ext uri="{FF2B5EF4-FFF2-40B4-BE49-F238E27FC236}">
                      <a16:creationId xmlns:a16="http://schemas.microsoft.com/office/drawing/2014/main" id="{A8A0B7F0-893B-324D-B6F5-A37F3F9204DF}"/>
                    </a:ext>
                  </a:extLst>
                </p:cNvPr>
                <p:cNvCxnSpPr>
                  <a:cxnSpLocks/>
                  <a:stCxn id="148" idx="0"/>
                  <a:endCxn id="128" idx="4"/>
                </p:cNvCxnSpPr>
                <p:nvPr/>
              </p:nvCxnSpPr>
              <p:spPr>
                <a:xfrm flipV="1">
                  <a:off x="7961376" y="5236982"/>
                  <a:ext cx="1216152" cy="1267016"/>
                </a:xfrm>
                <a:prstGeom prst="line">
                  <a:avLst/>
                </a:prstGeom>
                <a:noFill/>
                <a:ln w="28575" cap="flat" cmpd="sng" algn="ctr">
                  <a:solidFill>
                    <a:sysClr val="windowText" lastClr="000000"/>
                  </a:solidFill>
                  <a:prstDash val="solid"/>
                  <a:miter lim="800000"/>
                </a:ln>
                <a:effectLst/>
              </p:spPr>
            </p:cxnSp>
            <p:cxnSp>
              <p:nvCxnSpPr>
                <p:cNvPr id="154" name="Straight Connector 153">
                  <a:extLst>
                    <a:ext uri="{FF2B5EF4-FFF2-40B4-BE49-F238E27FC236}">
                      <a16:creationId xmlns:a16="http://schemas.microsoft.com/office/drawing/2014/main" id="{FD19F411-5B4B-2D43-BACB-0EEF9C43B4CA}"/>
                    </a:ext>
                  </a:extLst>
                </p:cNvPr>
                <p:cNvCxnSpPr>
                  <a:cxnSpLocks/>
                  <a:stCxn id="148" idx="0"/>
                  <a:endCxn id="129" idx="4"/>
                </p:cNvCxnSpPr>
                <p:nvPr/>
              </p:nvCxnSpPr>
              <p:spPr>
                <a:xfrm flipV="1">
                  <a:off x="7961376" y="6056894"/>
                  <a:ext cx="1216152" cy="447104"/>
                </a:xfrm>
                <a:prstGeom prst="line">
                  <a:avLst/>
                </a:prstGeom>
                <a:noFill/>
                <a:ln w="28575" cap="flat" cmpd="sng" algn="ctr">
                  <a:solidFill>
                    <a:sysClr val="windowText" lastClr="000000"/>
                  </a:solidFill>
                  <a:prstDash val="solid"/>
                  <a:miter lim="800000"/>
                </a:ln>
                <a:effectLst/>
              </p:spPr>
            </p:cxnSp>
            <p:cxnSp>
              <p:nvCxnSpPr>
                <p:cNvPr id="155" name="Straight Connector 154">
                  <a:extLst>
                    <a:ext uri="{FF2B5EF4-FFF2-40B4-BE49-F238E27FC236}">
                      <a16:creationId xmlns:a16="http://schemas.microsoft.com/office/drawing/2014/main" id="{965C8BA2-EADD-7547-BB75-DC27A20503D6}"/>
                    </a:ext>
                  </a:extLst>
                </p:cNvPr>
                <p:cNvCxnSpPr>
                  <a:cxnSpLocks/>
                  <a:stCxn id="148" idx="0"/>
                  <a:endCxn id="130" idx="4"/>
                </p:cNvCxnSpPr>
                <p:nvPr/>
              </p:nvCxnSpPr>
              <p:spPr>
                <a:xfrm>
                  <a:off x="7961376" y="6503998"/>
                  <a:ext cx="1216152" cy="372808"/>
                </a:xfrm>
                <a:prstGeom prst="line">
                  <a:avLst/>
                </a:prstGeom>
                <a:noFill/>
                <a:ln w="28575" cap="flat" cmpd="sng" algn="ctr">
                  <a:solidFill>
                    <a:sysClr val="windowText" lastClr="000000"/>
                  </a:solidFill>
                  <a:prstDash val="solid"/>
                  <a:miter lim="800000"/>
                </a:ln>
                <a:effectLst/>
              </p:spPr>
            </p:cxnSp>
            <p:cxnSp>
              <p:nvCxnSpPr>
                <p:cNvPr id="156" name="Straight Connector 155">
                  <a:extLst>
                    <a:ext uri="{FF2B5EF4-FFF2-40B4-BE49-F238E27FC236}">
                      <a16:creationId xmlns:a16="http://schemas.microsoft.com/office/drawing/2014/main" id="{808046FE-8594-DC4B-B039-05252728A893}"/>
                    </a:ext>
                  </a:extLst>
                </p:cNvPr>
                <p:cNvCxnSpPr>
                  <a:cxnSpLocks/>
                  <a:stCxn id="148" idx="0"/>
                  <a:endCxn id="131" idx="4"/>
                </p:cNvCxnSpPr>
                <p:nvPr/>
              </p:nvCxnSpPr>
              <p:spPr>
                <a:xfrm>
                  <a:off x="7961376" y="6503998"/>
                  <a:ext cx="1216152" cy="1192720"/>
                </a:xfrm>
                <a:prstGeom prst="line">
                  <a:avLst/>
                </a:prstGeom>
                <a:noFill/>
                <a:ln w="28575" cap="flat" cmpd="sng" algn="ctr">
                  <a:solidFill>
                    <a:sysClr val="windowText" lastClr="000000"/>
                  </a:solidFill>
                  <a:prstDash val="solid"/>
                  <a:miter lim="800000"/>
                </a:ln>
                <a:effectLst/>
              </p:spPr>
            </p:cxnSp>
            <p:cxnSp>
              <p:nvCxnSpPr>
                <p:cNvPr id="157" name="Straight Connector 156">
                  <a:extLst>
                    <a:ext uri="{FF2B5EF4-FFF2-40B4-BE49-F238E27FC236}">
                      <a16:creationId xmlns:a16="http://schemas.microsoft.com/office/drawing/2014/main" id="{060D7AF7-12BE-B845-9623-31729F9B63E4}"/>
                    </a:ext>
                  </a:extLst>
                </p:cNvPr>
                <p:cNvCxnSpPr>
                  <a:cxnSpLocks/>
                  <a:stCxn id="149" idx="0"/>
                  <a:endCxn id="128" idx="4"/>
                </p:cNvCxnSpPr>
                <p:nvPr/>
              </p:nvCxnSpPr>
              <p:spPr>
                <a:xfrm flipV="1">
                  <a:off x="7961376" y="5236982"/>
                  <a:ext cx="1216152" cy="2086928"/>
                </a:xfrm>
                <a:prstGeom prst="line">
                  <a:avLst/>
                </a:prstGeom>
                <a:noFill/>
                <a:ln w="28575" cap="flat" cmpd="sng" algn="ctr">
                  <a:solidFill>
                    <a:sysClr val="windowText" lastClr="000000"/>
                  </a:solidFill>
                  <a:prstDash val="solid"/>
                  <a:miter lim="800000"/>
                </a:ln>
                <a:effectLst/>
              </p:spPr>
            </p:cxnSp>
            <p:cxnSp>
              <p:nvCxnSpPr>
                <p:cNvPr id="158" name="Straight Connector 157">
                  <a:extLst>
                    <a:ext uri="{FF2B5EF4-FFF2-40B4-BE49-F238E27FC236}">
                      <a16:creationId xmlns:a16="http://schemas.microsoft.com/office/drawing/2014/main" id="{657DA4EA-8779-D14D-8888-9ED45674DE38}"/>
                    </a:ext>
                  </a:extLst>
                </p:cNvPr>
                <p:cNvCxnSpPr>
                  <a:cxnSpLocks/>
                  <a:stCxn id="149" idx="0"/>
                  <a:endCxn id="129" idx="4"/>
                </p:cNvCxnSpPr>
                <p:nvPr/>
              </p:nvCxnSpPr>
              <p:spPr>
                <a:xfrm flipV="1">
                  <a:off x="7961376" y="6056894"/>
                  <a:ext cx="1216152" cy="1267016"/>
                </a:xfrm>
                <a:prstGeom prst="line">
                  <a:avLst/>
                </a:prstGeom>
                <a:noFill/>
                <a:ln w="28575" cap="flat" cmpd="sng" algn="ctr">
                  <a:solidFill>
                    <a:sysClr val="windowText" lastClr="000000"/>
                  </a:solidFill>
                  <a:prstDash val="solid"/>
                  <a:miter lim="800000"/>
                </a:ln>
                <a:effectLst/>
              </p:spPr>
            </p:cxnSp>
            <p:cxnSp>
              <p:nvCxnSpPr>
                <p:cNvPr id="159" name="Straight Connector 158">
                  <a:extLst>
                    <a:ext uri="{FF2B5EF4-FFF2-40B4-BE49-F238E27FC236}">
                      <a16:creationId xmlns:a16="http://schemas.microsoft.com/office/drawing/2014/main" id="{C8E13828-D125-454B-A167-679700E98D56}"/>
                    </a:ext>
                  </a:extLst>
                </p:cNvPr>
                <p:cNvCxnSpPr>
                  <a:cxnSpLocks/>
                  <a:stCxn id="149" idx="0"/>
                  <a:endCxn id="130" idx="4"/>
                </p:cNvCxnSpPr>
                <p:nvPr/>
              </p:nvCxnSpPr>
              <p:spPr>
                <a:xfrm flipV="1">
                  <a:off x="7961376" y="6876806"/>
                  <a:ext cx="1216152" cy="447104"/>
                </a:xfrm>
                <a:prstGeom prst="line">
                  <a:avLst/>
                </a:prstGeom>
                <a:noFill/>
                <a:ln w="28575" cap="flat" cmpd="sng" algn="ctr">
                  <a:solidFill>
                    <a:sysClr val="windowText" lastClr="000000"/>
                  </a:solidFill>
                  <a:prstDash val="solid"/>
                  <a:miter lim="800000"/>
                </a:ln>
                <a:effectLst/>
              </p:spPr>
            </p:cxnSp>
            <p:cxnSp>
              <p:nvCxnSpPr>
                <p:cNvPr id="160" name="Straight Connector 159">
                  <a:extLst>
                    <a:ext uri="{FF2B5EF4-FFF2-40B4-BE49-F238E27FC236}">
                      <a16:creationId xmlns:a16="http://schemas.microsoft.com/office/drawing/2014/main" id="{D8887BD6-DE99-A04C-B759-70E0EE87832C}"/>
                    </a:ext>
                  </a:extLst>
                </p:cNvPr>
                <p:cNvCxnSpPr>
                  <a:cxnSpLocks/>
                  <a:stCxn id="149" idx="0"/>
                  <a:endCxn id="131" idx="4"/>
                </p:cNvCxnSpPr>
                <p:nvPr/>
              </p:nvCxnSpPr>
              <p:spPr>
                <a:xfrm>
                  <a:off x="7961376" y="7323910"/>
                  <a:ext cx="1216152" cy="372808"/>
                </a:xfrm>
                <a:prstGeom prst="line">
                  <a:avLst/>
                </a:prstGeom>
                <a:noFill/>
                <a:ln w="28575" cap="flat" cmpd="sng" algn="ctr">
                  <a:solidFill>
                    <a:sysClr val="windowText" lastClr="000000"/>
                  </a:solidFill>
                  <a:prstDash val="solid"/>
                  <a:miter lim="800000"/>
                </a:ln>
                <a:effectLst/>
              </p:spPr>
            </p:cxnSp>
            <p:cxnSp>
              <p:nvCxnSpPr>
                <p:cNvPr id="161" name="Straight Connector 160">
                  <a:extLst>
                    <a:ext uri="{FF2B5EF4-FFF2-40B4-BE49-F238E27FC236}">
                      <a16:creationId xmlns:a16="http://schemas.microsoft.com/office/drawing/2014/main" id="{21CB4E13-0088-544F-B0D7-A3F964312372}"/>
                    </a:ext>
                  </a:extLst>
                </p:cNvPr>
                <p:cNvCxnSpPr>
                  <a:cxnSpLocks/>
                  <a:stCxn id="147" idx="0"/>
                  <a:endCxn id="131" idx="4"/>
                </p:cNvCxnSpPr>
                <p:nvPr/>
              </p:nvCxnSpPr>
              <p:spPr>
                <a:xfrm>
                  <a:off x="7961376" y="5684086"/>
                  <a:ext cx="1216152" cy="2012632"/>
                </a:xfrm>
                <a:prstGeom prst="line">
                  <a:avLst/>
                </a:prstGeom>
                <a:noFill/>
                <a:ln w="28575"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FB9A9671-696E-8149-85CB-38BB6378FF51}"/>
                      </a:ext>
                    </a:extLst>
                  </p:cNvPr>
                  <p:cNvSpPr/>
                  <p:nvPr/>
                </p:nvSpPr>
                <p:spPr>
                  <a:xfrm>
                    <a:off x="10725988" y="4930900"/>
                    <a:ext cx="581253" cy="799478"/>
                  </a:xfrm>
                  <a:prstGeom prst="rect">
                    <a:avLst/>
                  </a:prstGeom>
                  <a:ln w="28575">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400" i="1" kern="0">
                              <a:solidFill>
                                <a:prstClr val="black"/>
                              </a:solidFill>
                              <a:latin typeface="Cambria Math" panose="02040503050406030204" pitchFamily="18" charset="0"/>
                            </a:rPr>
                            <m:t>𝑥</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26" name="Rectangle 125">
                    <a:extLst>
                      <a:ext uri="{FF2B5EF4-FFF2-40B4-BE49-F238E27FC236}">
                        <a16:creationId xmlns:a16="http://schemas.microsoft.com/office/drawing/2014/main" id="{FB9A9671-696E-8149-85CB-38BB6378FF51}"/>
                      </a:ext>
                    </a:extLst>
                  </p:cNvPr>
                  <p:cNvSpPr>
                    <a:spLocks noRot="1" noChangeAspect="1" noMove="1" noResize="1" noEditPoints="1" noAdjustHandles="1" noChangeArrowheads="1" noChangeShapeType="1" noTextEdit="1"/>
                  </p:cNvSpPr>
                  <p:nvPr/>
                </p:nvSpPr>
                <p:spPr>
                  <a:xfrm>
                    <a:off x="10725988" y="4930900"/>
                    <a:ext cx="581253" cy="799478"/>
                  </a:xfrm>
                  <a:prstGeom prst="rect">
                    <a:avLst/>
                  </a:prstGeom>
                  <a:blipFill>
                    <a:blip r:embed="rId5"/>
                    <a:stretch>
                      <a:fillRect/>
                    </a:stretch>
                  </a:blipFill>
                  <a:ln w="28575">
                    <a:noFill/>
                  </a:ln>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26344EE3-0401-BB4E-A3BE-F902AA415473}"/>
                      </a:ext>
                    </a:extLst>
                  </p:cNvPr>
                  <p:cNvSpPr/>
                  <p:nvPr/>
                </p:nvSpPr>
                <p:spPr>
                  <a:xfrm>
                    <a:off x="13335022" y="3678772"/>
                    <a:ext cx="523685" cy="719529"/>
                  </a:xfrm>
                  <a:prstGeom prst="rect">
                    <a:avLst/>
                  </a:prstGeom>
                  <a:ln w="28575">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27" name="Rectangle 126">
                    <a:extLst>
                      <a:ext uri="{FF2B5EF4-FFF2-40B4-BE49-F238E27FC236}">
                        <a16:creationId xmlns:a16="http://schemas.microsoft.com/office/drawing/2014/main" id="{26344EE3-0401-BB4E-A3BE-F902AA415473}"/>
                      </a:ext>
                    </a:extLst>
                  </p:cNvPr>
                  <p:cNvSpPr>
                    <a:spLocks noRot="1" noChangeAspect="1" noMove="1" noResize="1" noEditPoints="1" noAdjustHandles="1" noChangeArrowheads="1" noChangeShapeType="1" noTextEdit="1"/>
                  </p:cNvSpPr>
                  <p:nvPr/>
                </p:nvSpPr>
                <p:spPr>
                  <a:xfrm>
                    <a:off x="13335022" y="3678772"/>
                    <a:ext cx="523685" cy="719529"/>
                  </a:xfrm>
                  <a:prstGeom prst="rect">
                    <a:avLst/>
                  </a:prstGeom>
                  <a:blipFill>
                    <a:blip r:embed="rId6"/>
                    <a:stretch>
                      <a:fillRect/>
                    </a:stretch>
                  </a:blipFill>
                  <a:ln w="28575">
                    <a:noFill/>
                  </a:ln>
                </p:spPr>
                <p:txBody>
                  <a:bodyPr/>
                  <a:lstStyle/>
                  <a:p>
                    <a:r>
                      <a:rPr lang="en-CN">
                        <a:noFill/>
                      </a:rPr>
                      <a:t> </a:t>
                    </a:r>
                  </a:p>
                </p:txBody>
              </p:sp>
            </mc:Fallback>
          </mc:AlternateContent>
        </p:grpSp>
        <p:sp>
          <p:nvSpPr>
            <p:cNvPr id="122" name="Rectangle 121">
              <a:extLst>
                <a:ext uri="{FF2B5EF4-FFF2-40B4-BE49-F238E27FC236}">
                  <a16:creationId xmlns:a16="http://schemas.microsoft.com/office/drawing/2014/main" id="{C0658B8F-9562-B14F-8904-5D2462A49AD9}"/>
                </a:ext>
              </a:extLst>
            </p:cNvPr>
            <p:cNvSpPr/>
            <p:nvPr/>
          </p:nvSpPr>
          <p:spPr>
            <a:xfrm>
              <a:off x="6805000" y="6314835"/>
              <a:ext cx="3130090" cy="1281096"/>
            </a:xfrm>
            <a:prstGeom prst="rect">
              <a:avLst/>
            </a:prstGeom>
            <a:ln w="28575">
              <a:noFill/>
            </a:ln>
          </p:spPr>
          <p:txBody>
            <a:bodyPr wrap="none">
              <a:spAutoFit/>
            </a:bodyPr>
            <a:lstStyle/>
            <a:p>
              <a:pPr algn="ctr"/>
              <a:r>
                <a:rPr lang="en-US" sz="2000" dirty="0"/>
                <a:t>Target</a:t>
              </a:r>
              <a:r>
                <a:rPr lang="en-DE" sz="2000"/>
                <a:t> Model</a:t>
              </a:r>
              <a:endParaRPr lang="en-DE" sz="2000" dirty="0"/>
            </a:p>
          </p:txBody>
        </p:sp>
      </p:grpSp>
    </p:spTree>
    <p:extLst>
      <p:ext uri="{BB962C8B-B14F-4D97-AF65-F5344CB8AC3E}">
        <p14:creationId xmlns:p14="http://schemas.microsoft.com/office/powerpoint/2010/main" val="152964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par>
                          <p:cTn id="23" fill="hold">
                            <p:stCondLst>
                              <p:cond delay="500"/>
                            </p:stCondLst>
                            <p:childTnLst>
                              <p:par>
                                <p:cTn id="24" presetID="9" presetClass="exit" presetSubtype="0" fill="hold" grpId="0" nodeType="afterEffect">
                                  <p:stCondLst>
                                    <p:cond delay="1000"/>
                                  </p:stCondLst>
                                  <p:childTnLst>
                                    <p:animEffect transition="out" filter="dissolv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par>
                          <p:cTn id="27" fill="hold">
                            <p:stCondLst>
                              <p:cond delay="2000"/>
                            </p:stCondLst>
                            <p:childTnLst>
                              <p:par>
                                <p:cTn id="28" presetID="9" presetClass="exit" presetSubtype="0" fill="hold" grpId="0" nodeType="afterEffect">
                                  <p:stCondLst>
                                    <p:cond delay="1000"/>
                                  </p:stCondLst>
                                  <p:childTnLst>
                                    <p:animEffect transition="out" filter="dissolv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par>
                          <p:cTn id="37" fill="hold">
                            <p:stCondLst>
                              <p:cond delay="0"/>
                            </p:stCondLst>
                            <p:childTnLst>
                              <p:par>
                                <p:cTn id="38" presetID="9" presetClass="exit" presetSubtype="0" fill="hold" nodeType="afterEffect">
                                  <p:stCondLst>
                                    <p:cond delay="2000"/>
                                  </p:stCondLst>
                                  <p:childTnLst>
                                    <p:animEffect transition="out" filter="dissolv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2500"/>
                            </p:stCondLst>
                            <p:childTnLst>
                              <p:par>
                                <p:cTn id="42" presetID="9" presetClass="entr" presetSubtype="0" fill="hold" grpId="0" nodeType="afterEffect">
                                  <p:stCondLst>
                                    <p:cond delay="0"/>
                                  </p:stCondLst>
                                  <p:childTnLst>
                                    <p:set>
                                      <p:cBhvr>
                                        <p:cTn id="43" dur="1" fill="hold">
                                          <p:stCondLst>
                                            <p:cond delay="0"/>
                                          </p:stCondLst>
                                        </p:cTn>
                                        <p:tgtEl>
                                          <p:spTgt spid="118"/>
                                        </p:tgtEl>
                                        <p:attrNameLst>
                                          <p:attrName>style.visibility</p:attrName>
                                        </p:attrNameLst>
                                      </p:cBhvr>
                                      <p:to>
                                        <p:strVal val="visible"/>
                                      </p:to>
                                    </p:set>
                                    <p:animEffect transition="in" filter="dissolve">
                                      <p:cBhvr>
                                        <p:cTn id="44"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8" grpId="0" animBg="1"/>
      <p:bldP spid="19" grpId="0" animBg="1"/>
      <p:bldP spid="1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64B72E-3E89-3A43-AA05-CFF92BC91147}"/>
              </a:ext>
            </a:extLst>
          </p:cNvPr>
          <p:cNvSpPr>
            <a:spLocks noGrp="1"/>
          </p:cNvSpPr>
          <p:nvPr>
            <p:ph type="title"/>
          </p:nvPr>
        </p:nvSpPr>
        <p:spPr/>
        <p:txBody>
          <a:bodyPr>
            <a:normAutofit/>
          </a:bodyPr>
          <a:lstStyle/>
          <a:p>
            <a:pPr algn="ctr"/>
            <a:r>
              <a:rPr lang="en-US" dirty="0">
                <a:solidFill>
                  <a:schemeClr val="dk1"/>
                </a:solidFill>
                <a:ea typeface="Helvetica Neue"/>
                <a:cs typeface="Helvetica Neue"/>
                <a:sym typeface="Helvetica Neue"/>
              </a:rPr>
              <a:t>Defense (</a:t>
            </a:r>
            <a:r>
              <a:rPr lang="en-GB" dirty="0"/>
              <a:t>Limit the Output Information</a:t>
            </a:r>
            <a:r>
              <a:rPr lang="en-US" dirty="0">
                <a:solidFill>
                  <a:schemeClr val="dk1"/>
                </a:solidFill>
                <a:ea typeface="Helvetica Neue"/>
                <a:cs typeface="Helvetica Neue"/>
                <a:sym typeface="Helvetica Neue"/>
              </a:rPr>
              <a:t>)</a:t>
            </a:r>
            <a:endParaRPr lang="en-DE" dirty="0"/>
          </a:p>
        </p:txBody>
      </p:sp>
      <p:sp>
        <p:nvSpPr>
          <p:cNvPr id="4" name="Content Placeholder 3">
            <a:extLst>
              <a:ext uri="{FF2B5EF4-FFF2-40B4-BE49-F238E27FC236}">
                <a16:creationId xmlns:a16="http://schemas.microsoft.com/office/drawing/2014/main" id="{C367287F-5994-AA44-B2AC-03FEB31E0146}"/>
              </a:ext>
            </a:extLst>
          </p:cNvPr>
          <p:cNvSpPr>
            <a:spLocks noGrp="1"/>
          </p:cNvSpPr>
          <p:nvPr>
            <p:ph idx="1"/>
          </p:nvPr>
        </p:nvSpPr>
        <p:spPr>
          <a:xfrm>
            <a:off x="828592" y="1171653"/>
            <a:ext cx="10515600" cy="4879607"/>
          </a:xfrm>
        </p:spPr>
        <p:txBody>
          <a:bodyPr/>
          <a:lstStyle/>
          <a:p>
            <a:pPr>
              <a:buFont typeface="Wingdings" pitchFamily="2" charset="2"/>
              <a:buChar char="q"/>
            </a:pPr>
            <a:r>
              <a:rPr lang="en-GB" b="1" dirty="0"/>
              <a:t> Temperature scaling</a:t>
            </a:r>
          </a:p>
          <a:p>
            <a:endParaRPr lang="en-CN" dirty="0"/>
          </a:p>
        </p:txBody>
      </p:sp>
      <p:sp>
        <p:nvSpPr>
          <p:cNvPr id="3" name="Slide Number Placeholder 2">
            <a:extLst>
              <a:ext uri="{FF2B5EF4-FFF2-40B4-BE49-F238E27FC236}">
                <a16:creationId xmlns:a16="http://schemas.microsoft.com/office/drawing/2014/main" id="{847760AC-3B10-4941-87D6-4A50383D9D3F}"/>
              </a:ext>
            </a:extLst>
          </p:cNvPr>
          <p:cNvSpPr>
            <a:spLocks noGrp="1"/>
          </p:cNvSpPr>
          <p:nvPr>
            <p:ph type="sldNum" sz="quarter" idx="12"/>
          </p:nvPr>
        </p:nvSpPr>
        <p:spPr/>
        <p:txBody>
          <a:bodyPr/>
          <a:lstStyle/>
          <a:p>
            <a:fld id="{00000000-1234-1234-1234-123412341234}" type="slidenum">
              <a:rPr lang="en-US" smtClean="0"/>
              <a:pPr/>
              <a:t>76</a:t>
            </a:fld>
            <a:endParaRPr lang="en-US" sz="1600">
              <a:solidFill>
                <a:srgbClr val="888888"/>
              </a:solidFill>
              <a:latin typeface="Calibri"/>
              <a:ea typeface="Calibri"/>
              <a:cs typeface="Calibri"/>
              <a:sym typeface="Calibri"/>
            </a:endParaRPr>
          </a:p>
        </p:txBody>
      </p:sp>
      <p:sp>
        <p:nvSpPr>
          <p:cNvPr id="5" name="Content Placeholder 4">
            <a:extLst>
              <a:ext uri="{FF2B5EF4-FFF2-40B4-BE49-F238E27FC236}">
                <a16:creationId xmlns:a16="http://schemas.microsoft.com/office/drawing/2014/main" id="{3A51E7AB-B99C-9D42-A9ED-9F43E1722A4C}"/>
              </a:ext>
            </a:extLst>
          </p:cNvPr>
          <p:cNvSpPr>
            <a:spLocks noGrp="1"/>
          </p:cNvSpPr>
          <p:nvPr>
            <p:ph sz="quarter" idx="4294967295"/>
          </p:nvPr>
        </p:nvSpPr>
        <p:spPr>
          <a:xfrm>
            <a:off x="6412649" y="1171653"/>
            <a:ext cx="5764212" cy="5394325"/>
          </a:xfrm>
        </p:spPr>
        <p:txBody>
          <a:bodyPr/>
          <a:lstStyle/>
          <a:p>
            <a:pPr>
              <a:buFont typeface="Wingdings" pitchFamily="2" charset="2"/>
              <a:buChar char="q"/>
            </a:pPr>
            <a:r>
              <a:rPr lang="en-GB" b="1" dirty="0"/>
              <a:t> DP-SGD</a:t>
            </a:r>
          </a:p>
          <a:p>
            <a:endParaRPr lang="en-CN" dirty="0"/>
          </a:p>
        </p:txBody>
      </p:sp>
      <p:pic>
        <p:nvPicPr>
          <p:cNvPr id="1026" name="Picture 2" descr="How To Be Confident In Your Neural Network Confidence | by Heuritech |  Heuritech | Medium">
            <a:extLst>
              <a:ext uri="{FF2B5EF4-FFF2-40B4-BE49-F238E27FC236}">
                <a16:creationId xmlns:a16="http://schemas.microsoft.com/office/drawing/2014/main" id="{7D5C8410-6E1A-AF4F-9720-3654CEA8B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438" y="3205152"/>
            <a:ext cx="3659612" cy="9727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hy should we use Temperature in softmax? | by Majid Ghafouri | Medium">
            <a:extLst>
              <a:ext uri="{FF2B5EF4-FFF2-40B4-BE49-F238E27FC236}">
                <a16:creationId xmlns:a16="http://schemas.microsoft.com/office/drawing/2014/main" id="{399343D5-1A88-4C47-AE09-6C0416DC3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438" y="4592491"/>
            <a:ext cx="3659611" cy="1153724"/>
          </a:xfrm>
          <a:prstGeom prst="rect">
            <a:avLst/>
          </a:prstGeom>
          <a:noFill/>
          <a:extLst>
            <a:ext uri="{909E8E84-426E-40DD-AFC4-6F175D3DCCD1}">
              <a14:hiddenFill xmlns:a14="http://schemas.microsoft.com/office/drawing/2010/main">
                <a:solidFill>
                  <a:srgbClr val="FFFFFF"/>
                </a:solidFill>
              </a14:hiddenFill>
            </a:ext>
          </a:extLst>
        </p:spPr>
      </p:pic>
      <p:sp>
        <p:nvSpPr>
          <p:cNvPr id="53" name="Down Arrow 52">
            <a:extLst>
              <a:ext uri="{FF2B5EF4-FFF2-40B4-BE49-F238E27FC236}">
                <a16:creationId xmlns:a16="http://schemas.microsoft.com/office/drawing/2014/main" id="{CC76E4BC-36DB-7448-9DA9-75BC00AB5F77}"/>
              </a:ext>
            </a:extLst>
          </p:cNvPr>
          <p:cNvSpPr/>
          <p:nvPr/>
        </p:nvSpPr>
        <p:spPr>
          <a:xfrm>
            <a:off x="2485360" y="4177900"/>
            <a:ext cx="250837" cy="585829"/>
          </a:xfrm>
          <a:prstGeom prst="downArrow">
            <a:avLst/>
          </a:prstGeom>
          <a:solidFill>
            <a:srgbClr val="5A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54" name="TextBox 53">
            <a:extLst>
              <a:ext uri="{FF2B5EF4-FFF2-40B4-BE49-F238E27FC236}">
                <a16:creationId xmlns:a16="http://schemas.microsoft.com/office/drawing/2014/main" id="{5E261B89-907B-524C-A47D-49761C477BE9}"/>
              </a:ext>
            </a:extLst>
          </p:cNvPr>
          <p:cNvSpPr txBox="1"/>
          <p:nvPr/>
        </p:nvSpPr>
        <p:spPr>
          <a:xfrm>
            <a:off x="675366" y="4231117"/>
            <a:ext cx="1765099" cy="400110"/>
          </a:xfrm>
          <a:prstGeom prst="rect">
            <a:avLst/>
          </a:prstGeom>
          <a:solidFill>
            <a:schemeClr val="accent2">
              <a:lumMod val="40000"/>
              <a:lumOff val="60000"/>
            </a:schemeClr>
          </a:solidFill>
        </p:spPr>
        <p:txBody>
          <a:bodyPr wrap="none" rtlCol="0">
            <a:spAutoFit/>
          </a:bodyPr>
          <a:lstStyle/>
          <a:p>
            <a:r>
              <a:rPr lang="en-CN" sz="2000" dirty="0"/>
              <a:t>Temperature T </a:t>
            </a:r>
          </a:p>
        </p:txBody>
      </p:sp>
      <p:grpSp>
        <p:nvGrpSpPr>
          <p:cNvPr id="79" name="Group 78">
            <a:extLst>
              <a:ext uri="{FF2B5EF4-FFF2-40B4-BE49-F238E27FC236}">
                <a16:creationId xmlns:a16="http://schemas.microsoft.com/office/drawing/2014/main" id="{4CE4B61A-3CDF-3541-A50C-EDB0AFF3E1B1}"/>
              </a:ext>
            </a:extLst>
          </p:cNvPr>
          <p:cNvGrpSpPr/>
          <p:nvPr/>
        </p:nvGrpSpPr>
        <p:grpSpPr>
          <a:xfrm>
            <a:off x="6105609" y="1670168"/>
            <a:ext cx="5893179" cy="4325295"/>
            <a:chOff x="11495913" y="2908116"/>
            <a:chExt cx="11615563" cy="8460585"/>
          </a:xfrm>
        </p:grpSpPr>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86899ADA-595D-FE4E-AEA3-DC86A58BF0FA}"/>
                    </a:ext>
                  </a:extLst>
                </p:cNvPr>
                <p:cNvSpPr/>
                <p:nvPr/>
              </p:nvSpPr>
              <p:spPr>
                <a:xfrm>
                  <a:off x="11495913" y="8220921"/>
                  <a:ext cx="4958513" cy="188884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sz="2000" dirty="0">
                      <a:solidFill>
                        <a:schemeClr val="tx1">
                          <a:lumMod val="85000"/>
                          <a:lumOff val="15000"/>
                        </a:schemeClr>
                      </a:solidFill>
                    </a:rPr>
                    <a:t>Compute Gradient </a:t>
                  </a:r>
                  <a14:m>
                    <m:oMath xmlns:m="http://schemas.openxmlformats.org/officeDocument/2006/math">
                      <m:r>
                        <m:rPr>
                          <m:sty m:val="p"/>
                        </m:rPr>
                        <a:rPr lang="en-CN" sz="2000" i="1">
                          <a:solidFill>
                            <a:schemeClr val="tx1">
                              <a:lumMod val="85000"/>
                              <a:lumOff val="15000"/>
                            </a:schemeClr>
                          </a:solidFill>
                          <a:latin typeface="Cambria Math" panose="02040503050406030204" pitchFamily="18" charset="0"/>
                          <a:ea typeface="Cambria Math" panose="02040503050406030204" pitchFamily="18" charset="0"/>
                        </a:rPr>
                        <m:t>∇</m:t>
                      </m:r>
                      <m:r>
                        <a:rPr lang="en-US" sz="2000" i="1">
                          <a:solidFill>
                            <a:schemeClr val="tx1">
                              <a:lumMod val="85000"/>
                              <a:lumOff val="15000"/>
                            </a:schemeClr>
                          </a:solidFill>
                          <a:latin typeface="Cambria Math" panose="02040503050406030204" pitchFamily="18" charset="0"/>
                          <a:ea typeface="Cambria Math" panose="02040503050406030204" pitchFamily="18" charset="0"/>
                        </a:rPr>
                        <m:t>𝐿</m:t>
                      </m:r>
                      <m:r>
                        <a:rPr lang="en-US" sz="2000" i="1">
                          <a:solidFill>
                            <a:schemeClr val="tx1">
                              <a:lumMod val="85000"/>
                              <a:lumOff val="15000"/>
                            </a:schemeClr>
                          </a:solidFill>
                          <a:latin typeface="Cambria Math" panose="02040503050406030204" pitchFamily="18" charset="0"/>
                          <a:ea typeface="Cambria Math" panose="02040503050406030204" pitchFamily="18" charset="0"/>
                        </a:rPr>
                        <m:t>(</m:t>
                      </m:r>
                      <m:sSub>
                        <m:sSubPr>
                          <m:ctrlPr>
                            <a:rPr lang="en-US" sz="2000" i="1">
                              <a:solidFill>
                                <a:schemeClr val="tx1">
                                  <a:lumMod val="85000"/>
                                  <a:lumOff val="15000"/>
                                </a:schemeClr>
                              </a:solidFill>
                              <a:latin typeface="Cambria Math" panose="02040503050406030204" pitchFamily="18" charset="0"/>
                              <a:ea typeface="Cambria Math" panose="02040503050406030204" pitchFamily="18" charset="0"/>
                            </a:rPr>
                          </m:ctrlPr>
                        </m:sSubPr>
                        <m:e>
                          <m:r>
                            <a:rPr lang="en-US" sz="2000" i="1">
                              <a:solidFill>
                                <a:schemeClr val="tx1">
                                  <a:lumMod val="85000"/>
                                  <a:lumOff val="15000"/>
                                </a:schemeClr>
                              </a:solidFill>
                              <a:latin typeface="Cambria Math" panose="02040503050406030204" pitchFamily="18" charset="0"/>
                              <a:ea typeface="Cambria Math" panose="02040503050406030204" pitchFamily="18" charset="0"/>
                            </a:rPr>
                            <m:t>𝜃</m:t>
                          </m:r>
                        </m:e>
                        <m:sub>
                          <m:r>
                            <a:rPr lang="en-US" sz="2000" i="1">
                              <a:solidFill>
                                <a:schemeClr val="tx1">
                                  <a:lumMod val="85000"/>
                                  <a:lumOff val="15000"/>
                                </a:schemeClr>
                              </a:solidFill>
                              <a:latin typeface="Cambria Math" panose="02040503050406030204" pitchFamily="18" charset="0"/>
                              <a:ea typeface="Cambria Math" panose="02040503050406030204" pitchFamily="18" charset="0"/>
                            </a:rPr>
                            <m:t>𝑡</m:t>
                          </m:r>
                        </m:sub>
                      </m:sSub>
                      <m:r>
                        <a:rPr lang="en-US" sz="2000" i="1">
                          <a:solidFill>
                            <a:schemeClr val="tx1">
                              <a:lumMod val="85000"/>
                              <a:lumOff val="15000"/>
                            </a:schemeClr>
                          </a:solidFill>
                          <a:latin typeface="Cambria Math" panose="02040503050406030204" pitchFamily="18" charset="0"/>
                          <a:ea typeface="Cambria Math" panose="02040503050406030204" pitchFamily="18" charset="0"/>
                        </a:rPr>
                        <m:t>)</m:t>
                      </m:r>
                    </m:oMath>
                  </a14:m>
                  <a:endParaRPr lang="en-CN" sz="2000" dirty="0">
                    <a:solidFill>
                      <a:schemeClr val="tx1">
                        <a:lumMod val="85000"/>
                        <a:lumOff val="15000"/>
                      </a:schemeClr>
                    </a:solidFill>
                  </a:endParaRPr>
                </a:p>
              </p:txBody>
            </p:sp>
          </mc:Choice>
          <mc:Fallback xmlns="">
            <p:sp>
              <p:nvSpPr>
                <p:cNvPr id="6" name="Rounded Rectangle 5">
                  <a:extLst>
                    <a:ext uri="{FF2B5EF4-FFF2-40B4-BE49-F238E27FC236}">
                      <a16:creationId xmlns:a16="http://schemas.microsoft.com/office/drawing/2014/main" id="{86899ADA-595D-FE4E-AEA3-DC86A58BF0FA}"/>
                    </a:ext>
                  </a:extLst>
                </p:cNvPr>
                <p:cNvSpPr>
                  <a:spLocks noRot="1" noChangeAspect="1" noMove="1" noResize="1" noEditPoints="1" noAdjustHandles="1" noChangeArrowheads="1" noChangeShapeType="1" noTextEdit="1"/>
                </p:cNvSpPr>
                <p:nvPr/>
              </p:nvSpPr>
              <p:spPr>
                <a:xfrm>
                  <a:off x="11495913" y="8220921"/>
                  <a:ext cx="4958513" cy="1888847"/>
                </a:xfrm>
                <a:prstGeom prst="roundRect">
                  <a:avLst/>
                </a:prstGeom>
                <a:blipFill>
                  <a:blip r:embed="rId9"/>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A657C97A-5756-5A4E-A05A-B4FF8E42B89F}"/>
                    </a:ext>
                  </a:extLst>
                </p:cNvPr>
                <p:cNvSpPr/>
                <p:nvPr/>
              </p:nvSpPr>
              <p:spPr>
                <a:xfrm>
                  <a:off x="18152962" y="8220921"/>
                  <a:ext cx="4958514" cy="188884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sz="2000" dirty="0">
                      <a:solidFill>
                        <a:schemeClr val="tx1">
                          <a:lumMod val="85000"/>
                          <a:lumOff val="15000"/>
                        </a:schemeClr>
                      </a:solidFill>
                    </a:rPr>
                    <a:t>Update Gradient</a:t>
                  </a:r>
                </a:p>
                <a:p>
                  <a:pPr algn="ctr"/>
                  <a14:m>
                    <m:oMath xmlns:m="http://schemas.openxmlformats.org/officeDocument/2006/math">
                      <m:sSub>
                        <m:sSubPr>
                          <m:ctrlPr>
                            <a:rPr lang="en-US" sz="2000" i="1">
                              <a:solidFill>
                                <a:schemeClr val="tx1">
                                  <a:lumMod val="85000"/>
                                  <a:lumOff val="15000"/>
                                </a:schemeClr>
                              </a:solidFill>
                              <a:latin typeface="Cambria Math" panose="02040503050406030204" pitchFamily="18" charset="0"/>
                              <a:ea typeface="Cambria Math" panose="02040503050406030204" pitchFamily="18" charset="0"/>
                            </a:rPr>
                          </m:ctrlPr>
                        </m:sSubPr>
                        <m:e>
                          <m:r>
                            <a:rPr lang="en-US" sz="2000" i="1">
                              <a:solidFill>
                                <a:schemeClr val="tx1">
                                  <a:lumMod val="85000"/>
                                  <a:lumOff val="15000"/>
                                </a:schemeClr>
                              </a:solidFill>
                              <a:latin typeface="Cambria Math" panose="02040503050406030204" pitchFamily="18" charset="0"/>
                              <a:ea typeface="Cambria Math" panose="02040503050406030204" pitchFamily="18" charset="0"/>
                            </a:rPr>
                            <m:t>𝜃</m:t>
                          </m:r>
                        </m:e>
                        <m:sub>
                          <m:r>
                            <a:rPr lang="en-US" sz="2000" i="1">
                              <a:solidFill>
                                <a:schemeClr val="tx1">
                                  <a:lumMod val="85000"/>
                                  <a:lumOff val="15000"/>
                                </a:schemeClr>
                              </a:solidFill>
                              <a:latin typeface="Cambria Math" panose="02040503050406030204" pitchFamily="18" charset="0"/>
                              <a:ea typeface="Cambria Math" panose="02040503050406030204" pitchFamily="18" charset="0"/>
                            </a:rPr>
                            <m:t>𝑡</m:t>
                          </m:r>
                          <m:r>
                            <a:rPr lang="en-US" sz="2000" i="1">
                              <a:solidFill>
                                <a:schemeClr val="tx1">
                                  <a:lumMod val="85000"/>
                                  <a:lumOff val="15000"/>
                                </a:schemeClr>
                              </a:solidFill>
                              <a:latin typeface="Cambria Math" panose="02040503050406030204" pitchFamily="18" charset="0"/>
                              <a:ea typeface="Cambria Math" panose="02040503050406030204" pitchFamily="18" charset="0"/>
                            </a:rPr>
                            <m:t>+1</m:t>
                          </m:r>
                        </m:sub>
                      </m:sSub>
                      <m:r>
                        <a:rPr lang="en-US" sz="2000" i="1">
                          <a:solidFill>
                            <a:schemeClr val="tx1">
                              <a:lumMod val="85000"/>
                              <a:lumOff val="15000"/>
                            </a:schemeClr>
                          </a:solidFill>
                          <a:latin typeface="Cambria Math" panose="02040503050406030204" pitchFamily="18" charset="0"/>
                          <a:ea typeface="Cambria Math" panose="02040503050406030204" pitchFamily="18" charset="0"/>
                        </a:rPr>
                        <m:t> =</m:t>
                      </m:r>
                      <m:sSub>
                        <m:sSubPr>
                          <m:ctrlPr>
                            <a:rPr lang="en-US" sz="2000" i="1">
                              <a:solidFill>
                                <a:schemeClr val="tx1">
                                  <a:lumMod val="85000"/>
                                  <a:lumOff val="15000"/>
                                </a:schemeClr>
                              </a:solidFill>
                              <a:latin typeface="Cambria Math" panose="02040503050406030204" pitchFamily="18" charset="0"/>
                              <a:ea typeface="Cambria Math" panose="02040503050406030204" pitchFamily="18" charset="0"/>
                            </a:rPr>
                          </m:ctrlPr>
                        </m:sSubPr>
                        <m:e>
                          <m:r>
                            <a:rPr lang="en-US" sz="2000" i="1">
                              <a:solidFill>
                                <a:schemeClr val="tx1">
                                  <a:lumMod val="85000"/>
                                  <a:lumOff val="15000"/>
                                </a:schemeClr>
                              </a:solidFill>
                              <a:latin typeface="Cambria Math" panose="02040503050406030204" pitchFamily="18" charset="0"/>
                              <a:ea typeface="Cambria Math" panose="02040503050406030204" pitchFamily="18" charset="0"/>
                            </a:rPr>
                            <m:t>𝜃</m:t>
                          </m:r>
                        </m:e>
                        <m:sub>
                          <m:r>
                            <a:rPr lang="en-US" sz="2000" i="1">
                              <a:solidFill>
                                <a:schemeClr val="tx1">
                                  <a:lumMod val="85000"/>
                                  <a:lumOff val="15000"/>
                                </a:schemeClr>
                              </a:solidFill>
                              <a:latin typeface="Cambria Math" panose="02040503050406030204" pitchFamily="18" charset="0"/>
                              <a:ea typeface="Cambria Math" panose="02040503050406030204" pitchFamily="18" charset="0"/>
                            </a:rPr>
                            <m:t>𝑡</m:t>
                          </m:r>
                          <m:r>
                            <a:rPr lang="en-US" sz="2000" i="1">
                              <a:solidFill>
                                <a:schemeClr val="tx1">
                                  <a:lumMod val="85000"/>
                                  <a:lumOff val="15000"/>
                                </a:schemeClr>
                              </a:solidFill>
                              <a:latin typeface="Cambria Math" panose="02040503050406030204" pitchFamily="18" charset="0"/>
                              <a:ea typeface="Cambria Math" panose="02040503050406030204" pitchFamily="18" charset="0"/>
                            </a:rPr>
                            <m:t> </m:t>
                          </m:r>
                        </m:sub>
                      </m:sSub>
                      <m:r>
                        <a:rPr lang="en-US" sz="2000" i="1">
                          <a:solidFill>
                            <a:schemeClr val="tx1">
                              <a:lumMod val="85000"/>
                              <a:lumOff val="15000"/>
                            </a:schemeClr>
                          </a:solidFill>
                          <a:latin typeface="Cambria Math" panose="02040503050406030204" pitchFamily="18" charset="0"/>
                          <a:ea typeface="Cambria Math" panose="02040503050406030204" pitchFamily="18" charset="0"/>
                        </a:rPr>
                        <m:t>−</m:t>
                      </m:r>
                      <m:r>
                        <a:rPr lang="en-US" sz="2000" i="1">
                          <a:solidFill>
                            <a:schemeClr val="tx1">
                              <a:lumMod val="85000"/>
                              <a:lumOff val="15000"/>
                            </a:schemeClr>
                          </a:solidFill>
                          <a:latin typeface="Cambria Math" panose="02040503050406030204" pitchFamily="18" charset="0"/>
                          <a:ea typeface="Cambria Math" panose="02040503050406030204" pitchFamily="18" charset="0"/>
                        </a:rPr>
                        <m:t>𝜂</m:t>
                      </m:r>
                      <m:r>
                        <m:rPr>
                          <m:sty m:val="p"/>
                        </m:rPr>
                        <a:rPr lang="en-CN" sz="2000" i="1">
                          <a:solidFill>
                            <a:schemeClr val="tx1">
                              <a:lumMod val="85000"/>
                              <a:lumOff val="15000"/>
                            </a:schemeClr>
                          </a:solidFill>
                          <a:latin typeface="Cambria Math" panose="02040503050406030204" pitchFamily="18" charset="0"/>
                          <a:ea typeface="Cambria Math" panose="02040503050406030204" pitchFamily="18" charset="0"/>
                        </a:rPr>
                        <m:t>∇</m:t>
                      </m:r>
                      <m:r>
                        <a:rPr lang="en-US" sz="2000" i="1">
                          <a:solidFill>
                            <a:schemeClr val="tx1">
                              <a:lumMod val="85000"/>
                              <a:lumOff val="15000"/>
                            </a:schemeClr>
                          </a:solidFill>
                          <a:latin typeface="Cambria Math" panose="02040503050406030204" pitchFamily="18" charset="0"/>
                          <a:ea typeface="Cambria Math" panose="02040503050406030204" pitchFamily="18" charset="0"/>
                        </a:rPr>
                        <m:t>𝐿</m:t>
                      </m:r>
                      <m:r>
                        <a:rPr lang="en-US" sz="2000" i="1">
                          <a:solidFill>
                            <a:schemeClr val="tx1">
                              <a:lumMod val="85000"/>
                              <a:lumOff val="15000"/>
                            </a:schemeClr>
                          </a:solidFill>
                          <a:latin typeface="Cambria Math" panose="02040503050406030204" pitchFamily="18" charset="0"/>
                          <a:ea typeface="Cambria Math" panose="02040503050406030204" pitchFamily="18" charset="0"/>
                        </a:rPr>
                        <m:t>(</m:t>
                      </m:r>
                      <m:sSub>
                        <m:sSubPr>
                          <m:ctrlPr>
                            <a:rPr lang="en-US" sz="2000" i="1">
                              <a:solidFill>
                                <a:schemeClr val="tx1">
                                  <a:lumMod val="85000"/>
                                  <a:lumOff val="15000"/>
                                </a:schemeClr>
                              </a:solidFill>
                              <a:latin typeface="Cambria Math" panose="02040503050406030204" pitchFamily="18" charset="0"/>
                              <a:ea typeface="Cambria Math" panose="02040503050406030204" pitchFamily="18" charset="0"/>
                            </a:rPr>
                          </m:ctrlPr>
                        </m:sSubPr>
                        <m:e>
                          <m:r>
                            <a:rPr lang="en-US" sz="2000" i="1">
                              <a:solidFill>
                                <a:schemeClr val="tx1">
                                  <a:lumMod val="85000"/>
                                  <a:lumOff val="15000"/>
                                </a:schemeClr>
                              </a:solidFill>
                              <a:latin typeface="Cambria Math" panose="02040503050406030204" pitchFamily="18" charset="0"/>
                              <a:ea typeface="Cambria Math" panose="02040503050406030204" pitchFamily="18" charset="0"/>
                            </a:rPr>
                            <m:t>𝜃</m:t>
                          </m:r>
                        </m:e>
                        <m:sub>
                          <m:r>
                            <a:rPr lang="en-US" sz="2000" i="1">
                              <a:solidFill>
                                <a:schemeClr val="tx1">
                                  <a:lumMod val="85000"/>
                                  <a:lumOff val="15000"/>
                                </a:schemeClr>
                              </a:solidFill>
                              <a:latin typeface="Cambria Math" panose="02040503050406030204" pitchFamily="18" charset="0"/>
                              <a:ea typeface="Cambria Math" panose="02040503050406030204" pitchFamily="18" charset="0"/>
                            </a:rPr>
                            <m:t>𝑡</m:t>
                          </m:r>
                        </m:sub>
                      </m:sSub>
                    </m:oMath>
                  </a14:m>
                  <a:r>
                    <a:rPr lang="en-CN" sz="2000" dirty="0">
                      <a:solidFill>
                        <a:schemeClr val="tx1">
                          <a:lumMod val="85000"/>
                          <a:lumOff val="15000"/>
                        </a:schemeClr>
                      </a:solidFill>
                    </a:rPr>
                    <a:t>)</a:t>
                  </a:r>
                </a:p>
              </p:txBody>
            </p:sp>
          </mc:Choice>
          <mc:Fallback xmlns="">
            <p:sp>
              <p:nvSpPr>
                <p:cNvPr id="55" name="Rounded Rectangle 54">
                  <a:extLst>
                    <a:ext uri="{FF2B5EF4-FFF2-40B4-BE49-F238E27FC236}">
                      <a16:creationId xmlns:a16="http://schemas.microsoft.com/office/drawing/2014/main" id="{A657C97A-5756-5A4E-A05A-B4FF8E42B89F}"/>
                    </a:ext>
                  </a:extLst>
                </p:cNvPr>
                <p:cNvSpPr>
                  <a:spLocks noRot="1" noChangeAspect="1" noMove="1" noResize="1" noEditPoints="1" noAdjustHandles="1" noChangeArrowheads="1" noChangeShapeType="1" noTextEdit="1"/>
                </p:cNvSpPr>
                <p:nvPr/>
              </p:nvSpPr>
              <p:spPr>
                <a:xfrm>
                  <a:off x="18152962" y="8220921"/>
                  <a:ext cx="4958514" cy="1888847"/>
                </a:xfrm>
                <a:prstGeom prst="roundRect">
                  <a:avLst/>
                </a:prstGeom>
                <a:blipFill>
                  <a:blip r:embed="rId10"/>
                  <a:stretch>
                    <a:fillRect r="-1253"/>
                  </a:stretch>
                </a:blipFill>
              </p:spPr>
              <p:txBody>
                <a:bodyPr/>
                <a:lstStyle/>
                <a:p>
                  <a:r>
                    <a:rPr lang="en-CN">
                      <a:noFill/>
                    </a:rPr>
                    <a:t> </a:t>
                  </a:r>
                </a:p>
              </p:txBody>
            </p:sp>
          </mc:Fallback>
        </mc:AlternateContent>
        <p:sp>
          <p:nvSpPr>
            <p:cNvPr id="7" name="Right Arrow 6">
              <a:extLst>
                <a:ext uri="{FF2B5EF4-FFF2-40B4-BE49-F238E27FC236}">
                  <a16:creationId xmlns:a16="http://schemas.microsoft.com/office/drawing/2014/main" id="{09DFC6A2-896D-7B43-B93C-E65A183131F5}"/>
                </a:ext>
              </a:extLst>
            </p:cNvPr>
            <p:cNvSpPr/>
            <p:nvPr/>
          </p:nvSpPr>
          <p:spPr>
            <a:xfrm>
              <a:off x="16585899" y="8952179"/>
              <a:ext cx="1435590" cy="426331"/>
            </a:xfrm>
            <a:prstGeom prst="rightArrow">
              <a:avLst/>
            </a:prstGeom>
            <a:solidFill>
              <a:schemeClr val="accent1">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52" name="TextBox 51">
              <a:extLst>
                <a:ext uri="{FF2B5EF4-FFF2-40B4-BE49-F238E27FC236}">
                  <a16:creationId xmlns:a16="http://schemas.microsoft.com/office/drawing/2014/main" id="{38030153-1C03-864C-96DB-D7A447342574}"/>
                </a:ext>
              </a:extLst>
            </p:cNvPr>
            <p:cNvSpPr txBox="1"/>
            <p:nvPr/>
          </p:nvSpPr>
          <p:spPr>
            <a:xfrm>
              <a:off x="16467485" y="8309498"/>
              <a:ext cx="1465515" cy="782644"/>
            </a:xfrm>
            <a:prstGeom prst="rect">
              <a:avLst/>
            </a:prstGeom>
            <a:noFill/>
          </p:spPr>
          <p:txBody>
            <a:bodyPr wrap="square" rtlCol="0">
              <a:spAutoFit/>
            </a:bodyPr>
            <a:lstStyle/>
            <a:p>
              <a:pPr algn="ctr"/>
              <a:r>
                <a:rPr lang="en-CN" sz="2000" dirty="0"/>
                <a:t>SGD</a:t>
              </a:r>
            </a:p>
          </p:txBody>
        </p:sp>
        <p:pic>
          <p:nvPicPr>
            <p:cNvPr id="134" name="Picture 133">
              <a:extLst>
                <a:ext uri="{FF2B5EF4-FFF2-40B4-BE49-F238E27FC236}">
                  <a16:creationId xmlns:a16="http://schemas.microsoft.com/office/drawing/2014/main" id="{E6E9DE91-0190-454C-B83A-85FEEF46E57B}"/>
                </a:ext>
              </a:extLst>
            </p:cNvPr>
            <p:cNvPicPr>
              <a:picLocks noChangeAspect="1"/>
            </p:cNvPicPr>
            <p:nvPr/>
          </p:nvPicPr>
          <p:blipFill rotWithShape="1">
            <a:blip r:embed="rId11"/>
            <a:srcRect t="10407"/>
            <a:stretch/>
          </p:blipFill>
          <p:spPr>
            <a:xfrm>
              <a:off x="16323057" y="2908116"/>
              <a:ext cx="5913226" cy="1222582"/>
            </a:xfrm>
            <a:prstGeom prst="rect">
              <a:avLst/>
            </a:prstGeom>
          </p:spPr>
        </p:pic>
        <p:sp>
          <p:nvSpPr>
            <p:cNvPr id="56" name="Rectangle 55">
              <a:extLst>
                <a:ext uri="{FF2B5EF4-FFF2-40B4-BE49-F238E27FC236}">
                  <a16:creationId xmlns:a16="http://schemas.microsoft.com/office/drawing/2014/main" id="{4D1B5426-C221-CC47-B18F-7E99AA9A6E7A}"/>
                </a:ext>
              </a:extLst>
            </p:cNvPr>
            <p:cNvSpPr/>
            <p:nvPr/>
          </p:nvSpPr>
          <p:spPr>
            <a:xfrm>
              <a:off x="11495913" y="4241522"/>
              <a:ext cx="11615563" cy="33763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grpSp>
          <p:nvGrpSpPr>
            <p:cNvPr id="58" name="Group 57">
              <a:extLst>
                <a:ext uri="{FF2B5EF4-FFF2-40B4-BE49-F238E27FC236}">
                  <a16:creationId xmlns:a16="http://schemas.microsoft.com/office/drawing/2014/main" id="{C8DA27FA-1C43-4148-B201-51BDFD92E576}"/>
                </a:ext>
              </a:extLst>
            </p:cNvPr>
            <p:cNvGrpSpPr/>
            <p:nvPr/>
          </p:nvGrpSpPr>
          <p:grpSpPr>
            <a:xfrm>
              <a:off x="12257349" y="4377344"/>
              <a:ext cx="3435641" cy="2224900"/>
              <a:chOff x="21363778" y="2860276"/>
              <a:chExt cx="2866814" cy="3047408"/>
            </a:xfrm>
            <a:solidFill>
              <a:srgbClr val="00B0F0"/>
            </a:solidFill>
          </p:grpSpPr>
          <p:sp>
            <p:nvSpPr>
              <p:cNvPr id="57" name="Rectangle 56">
                <a:extLst>
                  <a:ext uri="{FF2B5EF4-FFF2-40B4-BE49-F238E27FC236}">
                    <a16:creationId xmlns:a16="http://schemas.microsoft.com/office/drawing/2014/main" id="{FC37D5E0-5184-DC4A-8248-D5A29EDB50D3}"/>
                  </a:ext>
                </a:extLst>
              </p:cNvPr>
              <p:cNvSpPr/>
              <p:nvPr/>
            </p:nvSpPr>
            <p:spPr>
              <a:xfrm>
                <a:off x="21363778" y="2860276"/>
                <a:ext cx="326065" cy="3047408"/>
              </a:xfrm>
              <a:prstGeom prst="rect">
                <a:avLst/>
              </a:prstGeom>
              <a:solidFill>
                <a:srgbClr val="5A9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dirty="0"/>
              </a:p>
            </p:txBody>
          </p:sp>
          <p:sp>
            <p:nvSpPr>
              <p:cNvPr id="63" name="Rectangle 62">
                <a:extLst>
                  <a:ext uri="{FF2B5EF4-FFF2-40B4-BE49-F238E27FC236}">
                    <a16:creationId xmlns:a16="http://schemas.microsoft.com/office/drawing/2014/main" id="{EB423FE6-5CEE-8943-933C-62D432D6AEDA}"/>
                  </a:ext>
                </a:extLst>
              </p:cNvPr>
              <p:cNvSpPr/>
              <p:nvPr/>
            </p:nvSpPr>
            <p:spPr>
              <a:xfrm>
                <a:off x="21689853" y="4004478"/>
                <a:ext cx="326065" cy="1903205"/>
              </a:xfrm>
              <a:prstGeom prst="rect">
                <a:avLst/>
              </a:prstGeom>
              <a:solidFill>
                <a:srgbClr val="5A9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65" name="Rectangle 64">
                <a:extLst>
                  <a:ext uri="{FF2B5EF4-FFF2-40B4-BE49-F238E27FC236}">
                    <a16:creationId xmlns:a16="http://schemas.microsoft.com/office/drawing/2014/main" id="{05D23FA5-6AD8-F748-B876-DFE4641A1F2D}"/>
                  </a:ext>
                </a:extLst>
              </p:cNvPr>
              <p:cNvSpPr/>
              <p:nvPr/>
            </p:nvSpPr>
            <p:spPr>
              <a:xfrm>
                <a:off x="22019473" y="4615194"/>
                <a:ext cx="350028" cy="1292489"/>
              </a:xfrm>
              <a:prstGeom prst="rect">
                <a:avLst/>
              </a:prstGeom>
              <a:solidFill>
                <a:srgbClr val="5A9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66" name="Rectangle 65">
                <a:extLst>
                  <a:ext uri="{FF2B5EF4-FFF2-40B4-BE49-F238E27FC236}">
                    <a16:creationId xmlns:a16="http://schemas.microsoft.com/office/drawing/2014/main" id="{183C8CA8-4D0B-BD4C-B1A2-3168AEB49983}"/>
                  </a:ext>
                </a:extLst>
              </p:cNvPr>
              <p:cNvSpPr/>
              <p:nvPr/>
            </p:nvSpPr>
            <p:spPr>
              <a:xfrm>
                <a:off x="22369501" y="5065444"/>
                <a:ext cx="362451" cy="842239"/>
              </a:xfrm>
              <a:prstGeom prst="rect">
                <a:avLst/>
              </a:prstGeom>
              <a:solidFill>
                <a:srgbClr val="5A9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67" name="Rectangle 66">
                <a:extLst>
                  <a:ext uri="{FF2B5EF4-FFF2-40B4-BE49-F238E27FC236}">
                    <a16:creationId xmlns:a16="http://schemas.microsoft.com/office/drawing/2014/main" id="{B28A5DB7-ABFB-3041-8054-C1CFDB4E1562}"/>
                  </a:ext>
                </a:extLst>
              </p:cNvPr>
              <p:cNvSpPr/>
              <p:nvPr/>
            </p:nvSpPr>
            <p:spPr>
              <a:xfrm>
                <a:off x="22726184" y="5440701"/>
                <a:ext cx="420096" cy="466982"/>
              </a:xfrm>
              <a:prstGeom prst="rect">
                <a:avLst/>
              </a:prstGeom>
              <a:solidFill>
                <a:srgbClr val="5A9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68" name="Rectangle 67">
                <a:extLst>
                  <a:ext uri="{FF2B5EF4-FFF2-40B4-BE49-F238E27FC236}">
                    <a16:creationId xmlns:a16="http://schemas.microsoft.com/office/drawing/2014/main" id="{92D164FE-FFF8-2C4F-98BF-6759D7685B4F}"/>
                  </a:ext>
                </a:extLst>
              </p:cNvPr>
              <p:cNvSpPr/>
              <p:nvPr/>
            </p:nvSpPr>
            <p:spPr>
              <a:xfrm>
                <a:off x="23148064" y="5640932"/>
                <a:ext cx="362451" cy="266751"/>
              </a:xfrm>
              <a:prstGeom prst="rect">
                <a:avLst/>
              </a:prstGeom>
              <a:solidFill>
                <a:srgbClr val="5A9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69" name="Rectangle 68">
                <a:extLst>
                  <a:ext uri="{FF2B5EF4-FFF2-40B4-BE49-F238E27FC236}">
                    <a16:creationId xmlns:a16="http://schemas.microsoft.com/office/drawing/2014/main" id="{639A19B7-C663-6C42-9FC6-5CB3038760BF}"/>
                  </a:ext>
                </a:extLst>
              </p:cNvPr>
              <p:cNvSpPr/>
              <p:nvPr/>
            </p:nvSpPr>
            <p:spPr>
              <a:xfrm>
                <a:off x="23506052" y="5802406"/>
                <a:ext cx="357138" cy="105277"/>
              </a:xfrm>
              <a:prstGeom prst="rect">
                <a:avLst/>
              </a:prstGeom>
              <a:solidFill>
                <a:srgbClr val="5A9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70" name="Rectangle 69">
                <a:extLst>
                  <a:ext uri="{FF2B5EF4-FFF2-40B4-BE49-F238E27FC236}">
                    <a16:creationId xmlns:a16="http://schemas.microsoft.com/office/drawing/2014/main" id="{33FBB91E-1EDF-B848-8984-A06FB8D5EBBA}"/>
                  </a:ext>
                </a:extLst>
              </p:cNvPr>
              <p:cNvSpPr/>
              <p:nvPr/>
            </p:nvSpPr>
            <p:spPr>
              <a:xfrm>
                <a:off x="23873454" y="5861964"/>
                <a:ext cx="357138" cy="45719"/>
              </a:xfrm>
              <a:prstGeom prst="rect">
                <a:avLst/>
              </a:prstGeom>
              <a:solidFill>
                <a:srgbClr val="5A9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grpSp>
        <p:sp>
          <p:nvSpPr>
            <p:cNvPr id="59" name="Rectangle 58">
              <a:extLst>
                <a:ext uri="{FF2B5EF4-FFF2-40B4-BE49-F238E27FC236}">
                  <a16:creationId xmlns:a16="http://schemas.microsoft.com/office/drawing/2014/main" id="{62C5AEA5-7E7A-3E48-A9C7-95C93776C73E}"/>
                </a:ext>
              </a:extLst>
            </p:cNvPr>
            <p:cNvSpPr/>
            <p:nvPr/>
          </p:nvSpPr>
          <p:spPr>
            <a:xfrm>
              <a:off x="11870708" y="4786595"/>
              <a:ext cx="1168177" cy="104595"/>
            </a:xfrm>
            <a:prstGeom prst="rect">
              <a:avLst/>
            </a:prstGeom>
            <a:solidFill>
              <a:schemeClr val="accent2">
                <a:lumMod val="40000"/>
                <a:lumOff val="60000"/>
              </a:schemeClr>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60" name="TextBox 59">
              <a:extLst>
                <a:ext uri="{FF2B5EF4-FFF2-40B4-BE49-F238E27FC236}">
                  <a16:creationId xmlns:a16="http://schemas.microsoft.com/office/drawing/2014/main" id="{BF34D22A-F00F-D348-AA7A-DBA620498C83}"/>
                </a:ext>
              </a:extLst>
            </p:cNvPr>
            <p:cNvSpPr txBox="1"/>
            <p:nvPr/>
          </p:nvSpPr>
          <p:spPr>
            <a:xfrm>
              <a:off x="12257349" y="6705416"/>
              <a:ext cx="3435642" cy="782644"/>
            </a:xfrm>
            <a:prstGeom prst="rect">
              <a:avLst/>
            </a:prstGeom>
            <a:solidFill>
              <a:schemeClr val="accent3">
                <a:lumMod val="20000"/>
                <a:lumOff val="80000"/>
              </a:schemeClr>
            </a:solidFill>
            <a:effectLst>
              <a:glow rad="139700">
                <a:schemeClr val="accent3">
                  <a:satMod val="175000"/>
                  <a:alpha val="40000"/>
                </a:schemeClr>
              </a:glow>
            </a:effectLst>
          </p:spPr>
          <p:txBody>
            <a:bodyPr wrap="square" rtlCol="0">
              <a:spAutoFit/>
            </a:bodyPr>
            <a:lstStyle/>
            <a:p>
              <a:pPr algn="ctr"/>
              <a:r>
                <a:rPr lang="en-CN" sz="2000" dirty="0"/>
                <a:t>Clip Gradients</a:t>
              </a:r>
            </a:p>
          </p:txBody>
        </p:sp>
        <p:sp>
          <p:nvSpPr>
            <p:cNvPr id="74" name="Right Arrow 73">
              <a:extLst>
                <a:ext uri="{FF2B5EF4-FFF2-40B4-BE49-F238E27FC236}">
                  <a16:creationId xmlns:a16="http://schemas.microsoft.com/office/drawing/2014/main" id="{1C061D1C-2BD3-7540-A9E3-7778994A1639}"/>
                </a:ext>
              </a:extLst>
            </p:cNvPr>
            <p:cNvSpPr/>
            <p:nvPr/>
          </p:nvSpPr>
          <p:spPr>
            <a:xfrm>
              <a:off x="16585899" y="5430909"/>
              <a:ext cx="1347104" cy="406433"/>
            </a:xfrm>
            <a:prstGeom prst="rightArrow">
              <a:avLst/>
            </a:prstGeom>
            <a:solidFill>
              <a:schemeClr val="accent2">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75" name="TextBox 74">
              <a:extLst>
                <a:ext uri="{FF2B5EF4-FFF2-40B4-BE49-F238E27FC236}">
                  <a16:creationId xmlns:a16="http://schemas.microsoft.com/office/drawing/2014/main" id="{C4807ACC-583F-9247-8AF8-ECA1C61D0EA8}"/>
                </a:ext>
              </a:extLst>
            </p:cNvPr>
            <p:cNvSpPr txBox="1"/>
            <p:nvPr/>
          </p:nvSpPr>
          <p:spPr>
            <a:xfrm>
              <a:off x="16328595" y="4667003"/>
              <a:ext cx="1938195" cy="782644"/>
            </a:xfrm>
            <a:prstGeom prst="rect">
              <a:avLst/>
            </a:prstGeom>
            <a:noFill/>
          </p:spPr>
          <p:txBody>
            <a:bodyPr wrap="none" rtlCol="0">
              <a:spAutoFit/>
            </a:bodyPr>
            <a:lstStyle/>
            <a:p>
              <a:pPr algn="ctr"/>
              <a:r>
                <a:rPr lang="en-CN" sz="2000" dirty="0"/>
                <a:t>DP-SGD</a:t>
              </a:r>
            </a:p>
          </p:txBody>
        </p:sp>
        <p:sp>
          <p:nvSpPr>
            <p:cNvPr id="62" name="Rectangle 61">
              <a:extLst>
                <a:ext uri="{FF2B5EF4-FFF2-40B4-BE49-F238E27FC236}">
                  <a16:creationId xmlns:a16="http://schemas.microsoft.com/office/drawing/2014/main" id="{782BA385-36F5-5B42-82CF-471B381106BE}"/>
                </a:ext>
              </a:extLst>
            </p:cNvPr>
            <p:cNvSpPr/>
            <p:nvPr/>
          </p:nvSpPr>
          <p:spPr>
            <a:xfrm>
              <a:off x="19427169" y="5140083"/>
              <a:ext cx="2410100" cy="981551"/>
            </a:xfrm>
            <a:prstGeom prst="rect">
              <a:avLst/>
            </a:prstGeom>
            <a:solidFill>
              <a:schemeClr val="accent2">
                <a:lumMod val="40000"/>
                <a:lumOff val="60000"/>
              </a:schemeClr>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sz="2000" dirty="0">
                  <a:solidFill>
                    <a:schemeClr val="tx1">
                      <a:lumMod val="85000"/>
                      <a:lumOff val="15000"/>
                    </a:schemeClr>
                  </a:solidFill>
                </a:rPr>
                <a:t>Add Noise</a:t>
              </a:r>
            </a:p>
          </p:txBody>
        </p:sp>
        <p:sp>
          <p:nvSpPr>
            <p:cNvPr id="76" name="Curved Up Arrow 75">
              <a:extLst>
                <a:ext uri="{FF2B5EF4-FFF2-40B4-BE49-F238E27FC236}">
                  <a16:creationId xmlns:a16="http://schemas.microsoft.com/office/drawing/2014/main" id="{4D9F71C1-0F70-4D48-A8EF-5CC0431A0CA4}"/>
                </a:ext>
              </a:extLst>
            </p:cNvPr>
            <p:cNvSpPr/>
            <p:nvPr/>
          </p:nvSpPr>
          <p:spPr>
            <a:xfrm flipH="1">
              <a:off x="13573041" y="10146119"/>
              <a:ext cx="7461306" cy="1222582"/>
            </a:xfrm>
            <a:prstGeom prst="curvedUpArrow">
              <a:avLst/>
            </a:prstGeom>
            <a:solidFill>
              <a:srgbClr val="5A9CD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solidFill>
                  <a:schemeClr val="tx1"/>
                </a:solidFill>
              </a:endParaRPr>
            </a:p>
          </p:txBody>
        </p:sp>
        <p:sp>
          <p:nvSpPr>
            <p:cNvPr id="83" name="Right Arrow 82">
              <a:extLst>
                <a:ext uri="{FF2B5EF4-FFF2-40B4-BE49-F238E27FC236}">
                  <a16:creationId xmlns:a16="http://schemas.microsoft.com/office/drawing/2014/main" id="{9198AABE-6356-4A48-8F75-3B629F7E793A}"/>
                </a:ext>
              </a:extLst>
            </p:cNvPr>
            <p:cNvSpPr/>
            <p:nvPr/>
          </p:nvSpPr>
          <p:spPr>
            <a:xfrm rot="16200000">
              <a:off x="13439227" y="7573964"/>
              <a:ext cx="807620" cy="486291"/>
            </a:xfrm>
            <a:prstGeom prst="rightArrow">
              <a:avLst/>
            </a:prstGeom>
            <a:solidFill>
              <a:schemeClr val="accent2">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84" name="Right Arrow 83">
              <a:extLst>
                <a:ext uri="{FF2B5EF4-FFF2-40B4-BE49-F238E27FC236}">
                  <a16:creationId xmlns:a16="http://schemas.microsoft.com/office/drawing/2014/main" id="{6926C065-CCF3-0E47-B83F-BAEB8A29FB4B}"/>
                </a:ext>
              </a:extLst>
            </p:cNvPr>
            <p:cNvSpPr/>
            <p:nvPr/>
          </p:nvSpPr>
          <p:spPr>
            <a:xfrm rot="5400000">
              <a:off x="19534073" y="6919555"/>
              <a:ext cx="2099283" cy="503451"/>
            </a:xfrm>
            <a:prstGeom prst="rightArrow">
              <a:avLst/>
            </a:prstGeom>
            <a:solidFill>
              <a:schemeClr val="accent2">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85" name="TextBox 84">
              <a:extLst>
                <a:ext uri="{FF2B5EF4-FFF2-40B4-BE49-F238E27FC236}">
                  <a16:creationId xmlns:a16="http://schemas.microsoft.com/office/drawing/2014/main" id="{FA4D2828-3CC7-F34A-90D0-5DB780D8E897}"/>
                </a:ext>
              </a:extLst>
            </p:cNvPr>
            <p:cNvSpPr txBox="1"/>
            <p:nvPr/>
          </p:nvSpPr>
          <p:spPr>
            <a:xfrm>
              <a:off x="15332137" y="10453940"/>
              <a:ext cx="3931111" cy="782644"/>
            </a:xfrm>
            <a:prstGeom prst="rect">
              <a:avLst/>
            </a:prstGeom>
            <a:noFill/>
          </p:spPr>
          <p:txBody>
            <a:bodyPr wrap="none" rtlCol="0">
              <a:spAutoFit/>
            </a:bodyPr>
            <a:lstStyle/>
            <a:p>
              <a:pPr algn="ctr"/>
              <a:r>
                <a:rPr lang="en-US" sz="2000" dirty="0"/>
                <a:t>Back Propagation</a:t>
              </a:r>
            </a:p>
          </p:txBody>
        </p:sp>
      </p:grpSp>
      <p:grpSp>
        <p:nvGrpSpPr>
          <p:cNvPr id="121" name="Group 120">
            <a:extLst>
              <a:ext uri="{FF2B5EF4-FFF2-40B4-BE49-F238E27FC236}">
                <a16:creationId xmlns:a16="http://schemas.microsoft.com/office/drawing/2014/main" id="{86C69F6C-6CF7-6A44-A290-DC988EAD6C5D}"/>
              </a:ext>
            </a:extLst>
          </p:cNvPr>
          <p:cNvGrpSpPr/>
          <p:nvPr/>
        </p:nvGrpSpPr>
        <p:grpSpPr>
          <a:xfrm>
            <a:off x="1339047" y="1720180"/>
            <a:ext cx="2794300" cy="1475234"/>
            <a:chOff x="10258205" y="3477126"/>
            <a:chExt cx="4001564" cy="3544711"/>
          </a:xfrm>
        </p:grpSpPr>
        <p:sp>
          <p:nvSpPr>
            <p:cNvPr id="122" name="Rounded Rectangle 121">
              <a:extLst>
                <a:ext uri="{FF2B5EF4-FFF2-40B4-BE49-F238E27FC236}">
                  <a16:creationId xmlns:a16="http://schemas.microsoft.com/office/drawing/2014/main" id="{97413E06-4AE7-9742-B063-93F5FC483500}"/>
                </a:ext>
              </a:extLst>
            </p:cNvPr>
            <p:cNvSpPr/>
            <p:nvPr/>
          </p:nvSpPr>
          <p:spPr>
            <a:xfrm>
              <a:off x="10517074" y="3521487"/>
              <a:ext cx="3742695" cy="3500350"/>
            </a:xfrm>
            <a:prstGeom prst="roundRect">
              <a:avLst/>
            </a:prstGeom>
            <a:solidFill>
              <a:schemeClr val="accent5">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dirty="0">
                  <a:solidFill>
                    <a:schemeClr val="tx1"/>
                  </a:solidFill>
                </a:rPr>
                <a:t>Original Model</a:t>
              </a:r>
              <a:endParaRPr lang="en-DE" sz="2000" dirty="0">
                <a:solidFill>
                  <a:schemeClr val="tx1"/>
                </a:solidFill>
              </a:endParaRPr>
            </a:p>
          </p:txBody>
        </p:sp>
        <p:sp>
          <p:nvSpPr>
            <p:cNvPr id="123" name="Rectangle: Rounded Corners 46">
              <a:extLst>
                <a:ext uri="{FF2B5EF4-FFF2-40B4-BE49-F238E27FC236}">
                  <a16:creationId xmlns:a16="http://schemas.microsoft.com/office/drawing/2014/main" id="{8C536694-EEA2-3544-BDD0-FA2D0F96B7C5}"/>
                </a:ext>
              </a:extLst>
            </p:cNvPr>
            <p:cNvSpPr/>
            <p:nvPr/>
          </p:nvSpPr>
          <p:spPr>
            <a:xfrm>
              <a:off x="13240979" y="4198722"/>
              <a:ext cx="570247" cy="1719941"/>
            </a:xfrm>
            <a:prstGeom prst="roundRect">
              <a:avLst/>
            </a:prstGeom>
            <a:solidFill>
              <a:srgbClr val="E7E6E6"/>
            </a:solidFill>
            <a:ln w="19050" cap="flat" cmpd="sng" algn="ctr">
              <a:solidFill>
                <a:sysClr val="windowText" lastClr="000000"/>
              </a:solidFill>
              <a:prstDash val="solid"/>
              <a:miter lim="800000"/>
            </a:ln>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grpSp>
          <p:nvGrpSpPr>
            <p:cNvPr id="124" name="Group 123">
              <a:extLst>
                <a:ext uri="{FF2B5EF4-FFF2-40B4-BE49-F238E27FC236}">
                  <a16:creationId xmlns:a16="http://schemas.microsoft.com/office/drawing/2014/main" id="{4959AB08-1401-3F41-A312-175A5862B90F}"/>
                </a:ext>
              </a:extLst>
            </p:cNvPr>
            <p:cNvGrpSpPr/>
            <p:nvPr/>
          </p:nvGrpSpPr>
          <p:grpSpPr>
            <a:xfrm>
              <a:off x="11200079" y="4102646"/>
              <a:ext cx="2500749" cy="1818230"/>
              <a:chOff x="7376160" y="4944374"/>
              <a:chExt cx="4187952" cy="3044952"/>
            </a:xfrm>
          </p:grpSpPr>
          <p:sp>
            <p:nvSpPr>
              <p:cNvPr id="127" name="Oval 126">
                <a:extLst>
                  <a:ext uri="{FF2B5EF4-FFF2-40B4-BE49-F238E27FC236}">
                    <a16:creationId xmlns:a16="http://schemas.microsoft.com/office/drawing/2014/main" id="{32FE07FB-3732-454A-9D7F-B596D7143309}"/>
                  </a:ext>
                </a:extLst>
              </p:cNvPr>
              <p:cNvSpPr/>
              <p:nvPr/>
            </p:nvSpPr>
            <p:spPr>
              <a:xfrm rot="5400000">
                <a:off x="9177528" y="4944374"/>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28" name="Oval 127">
                <a:extLst>
                  <a:ext uri="{FF2B5EF4-FFF2-40B4-BE49-F238E27FC236}">
                    <a16:creationId xmlns:a16="http://schemas.microsoft.com/office/drawing/2014/main" id="{452A2906-FEAC-A74D-AF0E-7F1C32BE83F9}"/>
                  </a:ext>
                </a:extLst>
              </p:cNvPr>
              <p:cNvSpPr/>
              <p:nvPr/>
            </p:nvSpPr>
            <p:spPr>
              <a:xfrm rot="5400000">
                <a:off x="9177528" y="5764286"/>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29" name="Oval 128">
                <a:extLst>
                  <a:ext uri="{FF2B5EF4-FFF2-40B4-BE49-F238E27FC236}">
                    <a16:creationId xmlns:a16="http://schemas.microsoft.com/office/drawing/2014/main" id="{F560AA71-9959-614C-9664-79B05D559E9B}"/>
                  </a:ext>
                </a:extLst>
              </p:cNvPr>
              <p:cNvSpPr/>
              <p:nvPr/>
            </p:nvSpPr>
            <p:spPr>
              <a:xfrm rot="5400000">
                <a:off x="9177528" y="6584198"/>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0" name="Oval 129">
                <a:extLst>
                  <a:ext uri="{FF2B5EF4-FFF2-40B4-BE49-F238E27FC236}">
                    <a16:creationId xmlns:a16="http://schemas.microsoft.com/office/drawing/2014/main" id="{9EEEDDE1-6332-654A-A4DB-7A043B5BE37F}"/>
                  </a:ext>
                </a:extLst>
              </p:cNvPr>
              <p:cNvSpPr/>
              <p:nvPr/>
            </p:nvSpPr>
            <p:spPr>
              <a:xfrm rot="5400000">
                <a:off x="9177528" y="7404110"/>
                <a:ext cx="585216" cy="585216"/>
              </a:xfrm>
              <a:prstGeom prst="ellipse">
                <a:avLst/>
              </a:prstGeom>
              <a:solidFill>
                <a:srgbClr val="C0C0C0"/>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1" name="Oval 130">
                <a:extLst>
                  <a:ext uri="{FF2B5EF4-FFF2-40B4-BE49-F238E27FC236}">
                    <a16:creationId xmlns:a16="http://schemas.microsoft.com/office/drawing/2014/main" id="{D3E8CA4B-2A11-2B4B-895E-2170353201D5}"/>
                  </a:ext>
                </a:extLst>
              </p:cNvPr>
              <p:cNvSpPr/>
              <p:nvPr/>
            </p:nvSpPr>
            <p:spPr>
              <a:xfrm rot="5400000">
                <a:off x="10978896" y="5392430"/>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2" name="Oval 131">
                <a:extLst>
                  <a:ext uri="{FF2B5EF4-FFF2-40B4-BE49-F238E27FC236}">
                    <a16:creationId xmlns:a16="http://schemas.microsoft.com/office/drawing/2014/main" id="{4F3C0054-6ABA-3E4F-8715-FB9E9B1FF4C3}"/>
                  </a:ext>
                </a:extLst>
              </p:cNvPr>
              <p:cNvSpPr/>
              <p:nvPr/>
            </p:nvSpPr>
            <p:spPr>
              <a:xfrm rot="5400000">
                <a:off x="10978896" y="6212342"/>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33" name="Oval 132">
                <a:extLst>
                  <a:ext uri="{FF2B5EF4-FFF2-40B4-BE49-F238E27FC236}">
                    <a16:creationId xmlns:a16="http://schemas.microsoft.com/office/drawing/2014/main" id="{B054512B-F082-3548-80CE-E58ABCF22846}"/>
                  </a:ext>
                </a:extLst>
              </p:cNvPr>
              <p:cNvSpPr/>
              <p:nvPr/>
            </p:nvSpPr>
            <p:spPr>
              <a:xfrm rot="5400000">
                <a:off x="10978896" y="7032254"/>
                <a:ext cx="585216" cy="585216"/>
              </a:xfrm>
              <a:prstGeom prst="ellipse">
                <a:avLst/>
              </a:prstGeom>
              <a:solidFill>
                <a:srgbClr val="FFCCFF"/>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135" name="Straight Connector 134">
                <a:extLst>
                  <a:ext uri="{FF2B5EF4-FFF2-40B4-BE49-F238E27FC236}">
                    <a16:creationId xmlns:a16="http://schemas.microsoft.com/office/drawing/2014/main" id="{4664F750-014A-1C44-A4EB-F684C5A25706}"/>
                  </a:ext>
                </a:extLst>
              </p:cNvPr>
              <p:cNvCxnSpPr>
                <a:cxnSpLocks/>
                <a:stCxn id="127" idx="0"/>
                <a:endCxn id="131" idx="4"/>
              </p:cNvCxnSpPr>
              <p:nvPr/>
            </p:nvCxnSpPr>
            <p:spPr>
              <a:xfrm>
                <a:off x="9762744" y="5236982"/>
                <a:ext cx="1216152" cy="448056"/>
              </a:xfrm>
              <a:prstGeom prst="line">
                <a:avLst/>
              </a:prstGeom>
              <a:noFill/>
              <a:ln w="19050" cap="flat" cmpd="sng" algn="ctr">
                <a:solidFill>
                  <a:sysClr val="windowText" lastClr="000000"/>
                </a:solidFill>
                <a:prstDash val="solid"/>
                <a:miter lim="800000"/>
              </a:ln>
              <a:effectLst/>
            </p:spPr>
          </p:cxnSp>
          <p:cxnSp>
            <p:nvCxnSpPr>
              <p:cNvPr id="136" name="Straight Connector 135">
                <a:extLst>
                  <a:ext uri="{FF2B5EF4-FFF2-40B4-BE49-F238E27FC236}">
                    <a16:creationId xmlns:a16="http://schemas.microsoft.com/office/drawing/2014/main" id="{DAEDBE79-ACB5-A847-8911-3D6139ADEE68}"/>
                  </a:ext>
                </a:extLst>
              </p:cNvPr>
              <p:cNvCxnSpPr>
                <a:cxnSpLocks/>
                <a:stCxn id="128" idx="0"/>
                <a:endCxn id="131" idx="4"/>
              </p:cNvCxnSpPr>
              <p:nvPr/>
            </p:nvCxnSpPr>
            <p:spPr>
              <a:xfrm flipV="1">
                <a:off x="9762744" y="5685038"/>
                <a:ext cx="1216152" cy="371856"/>
              </a:xfrm>
              <a:prstGeom prst="line">
                <a:avLst/>
              </a:prstGeom>
              <a:noFill/>
              <a:ln w="19050" cap="flat" cmpd="sng" algn="ctr">
                <a:solidFill>
                  <a:sysClr val="windowText" lastClr="000000"/>
                </a:solidFill>
                <a:prstDash val="solid"/>
                <a:miter lim="800000"/>
              </a:ln>
              <a:effectLst/>
            </p:spPr>
          </p:cxnSp>
          <p:cxnSp>
            <p:nvCxnSpPr>
              <p:cNvPr id="137" name="Straight Connector 136">
                <a:extLst>
                  <a:ext uri="{FF2B5EF4-FFF2-40B4-BE49-F238E27FC236}">
                    <a16:creationId xmlns:a16="http://schemas.microsoft.com/office/drawing/2014/main" id="{87ACA9B6-C51A-C24E-BBD6-E2AAD30E33A5}"/>
                  </a:ext>
                </a:extLst>
              </p:cNvPr>
              <p:cNvCxnSpPr>
                <a:cxnSpLocks/>
                <a:stCxn id="128" idx="0"/>
                <a:endCxn id="132" idx="4"/>
              </p:cNvCxnSpPr>
              <p:nvPr/>
            </p:nvCxnSpPr>
            <p:spPr>
              <a:xfrm>
                <a:off x="9762744" y="6056894"/>
                <a:ext cx="1216152" cy="448056"/>
              </a:xfrm>
              <a:prstGeom prst="line">
                <a:avLst/>
              </a:prstGeom>
              <a:noFill/>
              <a:ln w="19050" cap="flat" cmpd="sng" algn="ctr">
                <a:solidFill>
                  <a:sysClr val="windowText" lastClr="000000"/>
                </a:solidFill>
                <a:prstDash val="solid"/>
                <a:miter lim="800000"/>
              </a:ln>
              <a:effectLst/>
            </p:spPr>
          </p:cxnSp>
          <p:cxnSp>
            <p:nvCxnSpPr>
              <p:cNvPr id="138" name="Straight Connector 137">
                <a:extLst>
                  <a:ext uri="{FF2B5EF4-FFF2-40B4-BE49-F238E27FC236}">
                    <a16:creationId xmlns:a16="http://schemas.microsoft.com/office/drawing/2014/main" id="{AB7424F9-F439-7D44-9902-133219F89218}"/>
                  </a:ext>
                </a:extLst>
              </p:cNvPr>
              <p:cNvCxnSpPr>
                <a:cxnSpLocks/>
                <a:stCxn id="127" idx="0"/>
                <a:endCxn id="132" idx="4"/>
              </p:cNvCxnSpPr>
              <p:nvPr/>
            </p:nvCxnSpPr>
            <p:spPr>
              <a:xfrm>
                <a:off x="9762744" y="5236982"/>
                <a:ext cx="1216152" cy="1267968"/>
              </a:xfrm>
              <a:prstGeom prst="line">
                <a:avLst/>
              </a:prstGeom>
              <a:noFill/>
              <a:ln w="19050" cap="flat" cmpd="sng" algn="ctr">
                <a:solidFill>
                  <a:sysClr val="windowText" lastClr="000000"/>
                </a:solidFill>
                <a:prstDash val="solid"/>
                <a:miter lim="800000"/>
              </a:ln>
              <a:effectLst/>
            </p:spPr>
          </p:cxnSp>
          <p:cxnSp>
            <p:nvCxnSpPr>
              <p:cNvPr id="139" name="Straight Connector 138">
                <a:extLst>
                  <a:ext uri="{FF2B5EF4-FFF2-40B4-BE49-F238E27FC236}">
                    <a16:creationId xmlns:a16="http://schemas.microsoft.com/office/drawing/2014/main" id="{14013B38-F8F9-584A-A60A-DDD0A4ADC723}"/>
                  </a:ext>
                </a:extLst>
              </p:cNvPr>
              <p:cNvCxnSpPr>
                <a:cxnSpLocks/>
                <a:stCxn id="127" idx="0"/>
                <a:endCxn id="133" idx="4"/>
              </p:cNvCxnSpPr>
              <p:nvPr/>
            </p:nvCxnSpPr>
            <p:spPr>
              <a:xfrm>
                <a:off x="9762744" y="5236982"/>
                <a:ext cx="1216152" cy="2087880"/>
              </a:xfrm>
              <a:prstGeom prst="line">
                <a:avLst/>
              </a:prstGeom>
              <a:noFill/>
              <a:ln w="19050" cap="flat" cmpd="sng" algn="ctr">
                <a:solidFill>
                  <a:sysClr val="windowText" lastClr="000000"/>
                </a:solidFill>
                <a:prstDash val="solid"/>
                <a:miter lim="800000"/>
              </a:ln>
              <a:effectLst/>
            </p:spPr>
          </p:cxnSp>
          <p:cxnSp>
            <p:nvCxnSpPr>
              <p:cNvPr id="140" name="Straight Connector 139">
                <a:extLst>
                  <a:ext uri="{FF2B5EF4-FFF2-40B4-BE49-F238E27FC236}">
                    <a16:creationId xmlns:a16="http://schemas.microsoft.com/office/drawing/2014/main" id="{8AD21B5C-AEB4-7A4C-8E14-D923E9B55B51}"/>
                  </a:ext>
                </a:extLst>
              </p:cNvPr>
              <p:cNvCxnSpPr>
                <a:cxnSpLocks/>
                <a:stCxn id="131" idx="4"/>
                <a:endCxn id="129" idx="0"/>
              </p:cNvCxnSpPr>
              <p:nvPr/>
            </p:nvCxnSpPr>
            <p:spPr>
              <a:xfrm flipH="1">
                <a:off x="9762744" y="5685038"/>
                <a:ext cx="1216152" cy="1191768"/>
              </a:xfrm>
              <a:prstGeom prst="line">
                <a:avLst/>
              </a:prstGeom>
              <a:noFill/>
              <a:ln w="19050" cap="flat" cmpd="sng" algn="ctr">
                <a:solidFill>
                  <a:sysClr val="windowText" lastClr="000000"/>
                </a:solidFill>
                <a:prstDash val="solid"/>
                <a:miter lim="800000"/>
              </a:ln>
              <a:effectLst/>
            </p:spPr>
          </p:cxnSp>
          <p:cxnSp>
            <p:nvCxnSpPr>
              <p:cNvPr id="141" name="Straight Connector 140">
                <a:extLst>
                  <a:ext uri="{FF2B5EF4-FFF2-40B4-BE49-F238E27FC236}">
                    <a16:creationId xmlns:a16="http://schemas.microsoft.com/office/drawing/2014/main" id="{AE395405-E116-0F4E-8760-F2DD43194892}"/>
                  </a:ext>
                </a:extLst>
              </p:cNvPr>
              <p:cNvCxnSpPr>
                <a:cxnSpLocks/>
                <a:stCxn id="129" idx="0"/>
                <a:endCxn id="132" idx="4"/>
              </p:cNvCxnSpPr>
              <p:nvPr/>
            </p:nvCxnSpPr>
            <p:spPr>
              <a:xfrm flipV="1">
                <a:off x="9762744" y="6504950"/>
                <a:ext cx="1216152" cy="371856"/>
              </a:xfrm>
              <a:prstGeom prst="line">
                <a:avLst/>
              </a:prstGeom>
              <a:noFill/>
              <a:ln w="19050" cap="flat" cmpd="sng" algn="ctr">
                <a:solidFill>
                  <a:sysClr val="windowText" lastClr="000000"/>
                </a:solidFill>
                <a:prstDash val="solid"/>
                <a:miter lim="800000"/>
              </a:ln>
              <a:effectLst/>
            </p:spPr>
          </p:cxnSp>
          <p:cxnSp>
            <p:nvCxnSpPr>
              <p:cNvPr id="142" name="Straight Connector 141">
                <a:extLst>
                  <a:ext uri="{FF2B5EF4-FFF2-40B4-BE49-F238E27FC236}">
                    <a16:creationId xmlns:a16="http://schemas.microsoft.com/office/drawing/2014/main" id="{12436FDE-2D8B-2747-8B0A-0A4ECB501A69}"/>
                  </a:ext>
                </a:extLst>
              </p:cNvPr>
              <p:cNvCxnSpPr>
                <a:cxnSpLocks/>
                <a:stCxn id="128" idx="0"/>
                <a:endCxn id="133" idx="4"/>
              </p:cNvCxnSpPr>
              <p:nvPr/>
            </p:nvCxnSpPr>
            <p:spPr>
              <a:xfrm>
                <a:off x="9762744" y="6056894"/>
                <a:ext cx="1216152" cy="1267968"/>
              </a:xfrm>
              <a:prstGeom prst="line">
                <a:avLst/>
              </a:prstGeom>
              <a:noFill/>
              <a:ln w="19050" cap="flat" cmpd="sng" algn="ctr">
                <a:solidFill>
                  <a:sysClr val="windowText" lastClr="000000"/>
                </a:solidFill>
                <a:prstDash val="solid"/>
                <a:miter lim="800000"/>
              </a:ln>
              <a:effectLst/>
            </p:spPr>
          </p:cxnSp>
          <p:cxnSp>
            <p:nvCxnSpPr>
              <p:cNvPr id="143" name="Straight Connector 142">
                <a:extLst>
                  <a:ext uri="{FF2B5EF4-FFF2-40B4-BE49-F238E27FC236}">
                    <a16:creationId xmlns:a16="http://schemas.microsoft.com/office/drawing/2014/main" id="{6F961DF1-492F-2C40-B4C1-08F62FCBEDF6}"/>
                  </a:ext>
                </a:extLst>
              </p:cNvPr>
              <p:cNvCxnSpPr>
                <a:cxnSpLocks/>
                <a:stCxn id="133" idx="4"/>
                <a:endCxn id="129" idx="0"/>
              </p:cNvCxnSpPr>
              <p:nvPr/>
            </p:nvCxnSpPr>
            <p:spPr>
              <a:xfrm flipH="1" flipV="1">
                <a:off x="9762744" y="6876806"/>
                <a:ext cx="1216152" cy="448056"/>
              </a:xfrm>
              <a:prstGeom prst="line">
                <a:avLst/>
              </a:prstGeom>
              <a:noFill/>
              <a:ln w="19050" cap="flat" cmpd="sng" algn="ctr">
                <a:solidFill>
                  <a:sysClr val="windowText" lastClr="000000"/>
                </a:solidFill>
                <a:prstDash val="solid"/>
                <a:miter lim="800000"/>
              </a:ln>
              <a:effectLst/>
            </p:spPr>
          </p:cxnSp>
          <p:cxnSp>
            <p:nvCxnSpPr>
              <p:cNvPr id="144" name="Straight Connector 143">
                <a:extLst>
                  <a:ext uri="{FF2B5EF4-FFF2-40B4-BE49-F238E27FC236}">
                    <a16:creationId xmlns:a16="http://schemas.microsoft.com/office/drawing/2014/main" id="{4583DDE2-33EB-2A4B-97C7-1B57DB85578B}"/>
                  </a:ext>
                </a:extLst>
              </p:cNvPr>
              <p:cNvCxnSpPr>
                <a:cxnSpLocks/>
                <a:stCxn id="131" idx="4"/>
                <a:endCxn id="130" idx="0"/>
              </p:cNvCxnSpPr>
              <p:nvPr/>
            </p:nvCxnSpPr>
            <p:spPr>
              <a:xfrm flipH="1">
                <a:off x="9762744" y="5685038"/>
                <a:ext cx="1216152" cy="2011680"/>
              </a:xfrm>
              <a:prstGeom prst="line">
                <a:avLst/>
              </a:prstGeom>
              <a:noFill/>
              <a:ln w="19050" cap="flat" cmpd="sng" algn="ctr">
                <a:solidFill>
                  <a:sysClr val="windowText" lastClr="000000"/>
                </a:solidFill>
                <a:prstDash val="solid"/>
                <a:miter lim="800000"/>
              </a:ln>
              <a:effectLst/>
            </p:spPr>
          </p:cxnSp>
          <p:cxnSp>
            <p:nvCxnSpPr>
              <p:cNvPr id="145" name="Straight Connector 144">
                <a:extLst>
                  <a:ext uri="{FF2B5EF4-FFF2-40B4-BE49-F238E27FC236}">
                    <a16:creationId xmlns:a16="http://schemas.microsoft.com/office/drawing/2014/main" id="{A64ACE2C-F5B6-9648-925B-812432670492}"/>
                  </a:ext>
                </a:extLst>
              </p:cNvPr>
              <p:cNvCxnSpPr>
                <a:cxnSpLocks/>
                <a:stCxn id="132" idx="4"/>
                <a:endCxn id="130" idx="0"/>
              </p:cNvCxnSpPr>
              <p:nvPr/>
            </p:nvCxnSpPr>
            <p:spPr>
              <a:xfrm flipH="1">
                <a:off x="9762744" y="6504950"/>
                <a:ext cx="1216152" cy="1191768"/>
              </a:xfrm>
              <a:prstGeom prst="line">
                <a:avLst/>
              </a:prstGeom>
              <a:noFill/>
              <a:ln w="19050" cap="flat" cmpd="sng" algn="ctr">
                <a:solidFill>
                  <a:sysClr val="windowText" lastClr="000000"/>
                </a:solidFill>
                <a:prstDash val="solid"/>
                <a:miter lim="800000"/>
              </a:ln>
              <a:effectLst/>
            </p:spPr>
          </p:cxnSp>
          <p:cxnSp>
            <p:nvCxnSpPr>
              <p:cNvPr id="146" name="Straight Connector 145">
                <a:extLst>
                  <a:ext uri="{FF2B5EF4-FFF2-40B4-BE49-F238E27FC236}">
                    <a16:creationId xmlns:a16="http://schemas.microsoft.com/office/drawing/2014/main" id="{4450F48D-49FE-C24C-80AD-FEA87A3DDCCD}"/>
                  </a:ext>
                </a:extLst>
              </p:cNvPr>
              <p:cNvCxnSpPr>
                <a:cxnSpLocks/>
                <a:stCxn id="133" idx="4"/>
                <a:endCxn id="130" idx="0"/>
              </p:cNvCxnSpPr>
              <p:nvPr/>
            </p:nvCxnSpPr>
            <p:spPr>
              <a:xfrm flipH="1">
                <a:off x="9762744" y="7324862"/>
                <a:ext cx="1216152" cy="371856"/>
              </a:xfrm>
              <a:prstGeom prst="line">
                <a:avLst/>
              </a:prstGeom>
              <a:noFill/>
              <a:ln w="19050" cap="flat" cmpd="sng" algn="ctr">
                <a:solidFill>
                  <a:sysClr val="windowText" lastClr="000000"/>
                </a:solidFill>
                <a:prstDash val="solid"/>
                <a:miter lim="800000"/>
              </a:ln>
              <a:effectLst/>
            </p:spPr>
          </p:cxnSp>
          <p:sp>
            <p:nvSpPr>
              <p:cNvPr id="147" name="Oval 146">
                <a:extLst>
                  <a:ext uri="{FF2B5EF4-FFF2-40B4-BE49-F238E27FC236}">
                    <a16:creationId xmlns:a16="http://schemas.microsoft.com/office/drawing/2014/main" id="{4CA7CD1A-4098-C14F-A232-F61B52312180}"/>
                  </a:ext>
                </a:extLst>
              </p:cNvPr>
              <p:cNvSpPr/>
              <p:nvPr/>
            </p:nvSpPr>
            <p:spPr>
              <a:xfrm rot="5400000">
                <a:off x="7376160" y="5391478"/>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48" name="Oval 147">
                <a:extLst>
                  <a:ext uri="{FF2B5EF4-FFF2-40B4-BE49-F238E27FC236}">
                    <a16:creationId xmlns:a16="http://schemas.microsoft.com/office/drawing/2014/main" id="{C3BC8BFB-048F-6B48-A175-833F361B6488}"/>
                  </a:ext>
                </a:extLst>
              </p:cNvPr>
              <p:cNvSpPr/>
              <p:nvPr/>
            </p:nvSpPr>
            <p:spPr>
              <a:xfrm rot="5400000">
                <a:off x="7376160" y="6211390"/>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sp>
            <p:nvSpPr>
              <p:cNvPr id="149" name="Oval 148">
                <a:extLst>
                  <a:ext uri="{FF2B5EF4-FFF2-40B4-BE49-F238E27FC236}">
                    <a16:creationId xmlns:a16="http://schemas.microsoft.com/office/drawing/2014/main" id="{6CE7CA1C-6C3D-B344-8DD8-088B2E5579EF}"/>
                  </a:ext>
                </a:extLst>
              </p:cNvPr>
              <p:cNvSpPr/>
              <p:nvPr/>
            </p:nvSpPr>
            <p:spPr>
              <a:xfrm rot="5400000">
                <a:off x="7376160" y="7031302"/>
                <a:ext cx="585216" cy="585216"/>
              </a:xfrm>
              <a:prstGeom prst="ellipse">
                <a:avLst/>
              </a:prstGeom>
              <a:solidFill>
                <a:srgbClr val="5B9BD5">
                  <a:lumMod val="40000"/>
                  <a:lumOff val="60000"/>
                </a:srgbClr>
              </a:solidFill>
              <a:ln w="1905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200" kern="0">
                  <a:solidFill>
                    <a:prstClr val="white"/>
                  </a:solidFill>
                  <a:latin typeface="等线" panose="020F0502020204030204"/>
                  <a:ea typeface="等线" panose="02010600030101010101" pitchFamily="2" charset="-122"/>
                </a:endParaRPr>
              </a:p>
            </p:txBody>
          </p:sp>
          <p:cxnSp>
            <p:nvCxnSpPr>
              <p:cNvPr id="150" name="Straight Connector 149">
                <a:extLst>
                  <a:ext uri="{FF2B5EF4-FFF2-40B4-BE49-F238E27FC236}">
                    <a16:creationId xmlns:a16="http://schemas.microsoft.com/office/drawing/2014/main" id="{34F0CDAF-5F1A-664D-9936-508E187FE7CA}"/>
                  </a:ext>
                </a:extLst>
              </p:cNvPr>
              <p:cNvCxnSpPr>
                <a:cxnSpLocks/>
                <a:stCxn id="147" idx="0"/>
                <a:endCxn id="127" idx="4"/>
              </p:cNvCxnSpPr>
              <p:nvPr/>
            </p:nvCxnSpPr>
            <p:spPr>
              <a:xfrm flipV="1">
                <a:off x="7961376" y="5236982"/>
                <a:ext cx="1216152" cy="447104"/>
              </a:xfrm>
              <a:prstGeom prst="line">
                <a:avLst/>
              </a:prstGeom>
              <a:noFill/>
              <a:ln w="19050" cap="flat" cmpd="sng" algn="ctr">
                <a:solidFill>
                  <a:sysClr val="windowText" lastClr="000000"/>
                </a:solidFill>
                <a:prstDash val="solid"/>
                <a:miter lim="800000"/>
              </a:ln>
              <a:effectLst/>
            </p:spPr>
          </p:cxnSp>
          <p:cxnSp>
            <p:nvCxnSpPr>
              <p:cNvPr id="151" name="Straight Connector 150">
                <a:extLst>
                  <a:ext uri="{FF2B5EF4-FFF2-40B4-BE49-F238E27FC236}">
                    <a16:creationId xmlns:a16="http://schemas.microsoft.com/office/drawing/2014/main" id="{17CDD6B7-73D0-2E43-8DBE-297B7BC2C0FC}"/>
                  </a:ext>
                </a:extLst>
              </p:cNvPr>
              <p:cNvCxnSpPr>
                <a:cxnSpLocks/>
                <a:stCxn id="147" idx="0"/>
                <a:endCxn id="128" idx="4"/>
              </p:cNvCxnSpPr>
              <p:nvPr/>
            </p:nvCxnSpPr>
            <p:spPr>
              <a:xfrm>
                <a:off x="7961376" y="5684086"/>
                <a:ext cx="1216152" cy="372808"/>
              </a:xfrm>
              <a:prstGeom prst="line">
                <a:avLst/>
              </a:prstGeom>
              <a:noFill/>
              <a:ln w="19050" cap="flat" cmpd="sng" algn="ctr">
                <a:solidFill>
                  <a:sysClr val="windowText" lastClr="000000"/>
                </a:solidFill>
                <a:prstDash val="solid"/>
                <a:miter lim="800000"/>
              </a:ln>
              <a:effectLst/>
            </p:spPr>
          </p:cxnSp>
          <p:cxnSp>
            <p:nvCxnSpPr>
              <p:cNvPr id="152" name="Straight Connector 151">
                <a:extLst>
                  <a:ext uri="{FF2B5EF4-FFF2-40B4-BE49-F238E27FC236}">
                    <a16:creationId xmlns:a16="http://schemas.microsoft.com/office/drawing/2014/main" id="{A913A738-F647-6443-8F6F-05C9C39C4333}"/>
                  </a:ext>
                </a:extLst>
              </p:cNvPr>
              <p:cNvCxnSpPr>
                <a:cxnSpLocks/>
                <a:stCxn id="147" idx="0"/>
                <a:endCxn id="129" idx="4"/>
              </p:cNvCxnSpPr>
              <p:nvPr/>
            </p:nvCxnSpPr>
            <p:spPr>
              <a:xfrm>
                <a:off x="7961376" y="5684086"/>
                <a:ext cx="1216152" cy="1192720"/>
              </a:xfrm>
              <a:prstGeom prst="line">
                <a:avLst/>
              </a:prstGeom>
              <a:noFill/>
              <a:ln w="19050" cap="flat" cmpd="sng" algn="ctr">
                <a:solidFill>
                  <a:sysClr val="windowText" lastClr="000000"/>
                </a:solidFill>
                <a:prstDash val="solid"/>
                <a:miter lim="800000"/>
              </a:ln>
              <a:effectLst/>
            </p:spPr>
          </p:cxnSp>
          <p:cxnSp>
            <p:nvCxnSpPr>
              <p:cNvPr id="153" name="Straight Connector 152">
                <a:extLst>
                  <a:ext uri="{FF2B5EF4-FFF2-40B4-BE49-F238E27FC236}">
                    <a16:creationId xmlns:a16="http://schemas.microsoft.com/office/drawing/2014/main" id="{3D55374C-F4BA-0649-85FF-FB5F976FBFA1}"/>
                  </a:ext>
                </a:extLst>
              </p:cNvPr>
              <p:cNvCxnSpPr>
                <a:cxnSpLocks/>
                <a:stCxn id="148" idx="0"/>
                <a:endCxn id="127" idx="4"/>
              </p:cNvCxnSpPr>
              <p:nvPr/>
            </p:nvCxnSpPr>
            <p:spPr>
              <a:xfrm flipV="1">
                <a:off x="7961376" y="5236982"/>
                <a:ext cx="1216152" cy="1267016"/>
              </a:xfrm>
              <a:prstGeom prst="line">
                <a:avLst/>
              </a:prstGeom>
              <a:noFill/>
              <a:ln w="19050" cap="flat" cmpd="sng" algn="ctr">
                <a:solidFill>
                  <a:sysClr val="windowText" lastClr="000000"/>
                </a:solidFill>
                <a:prstDash val="solid"/>
                <a:miter lim="800000"/>
              </a:ln>
              <a:effectLst/>
            </p:spPr>
          </p:cxnSp>
          <p:cxnSp>
            <p:nvCxnSpPr>
              <p:cNvPr id="154" name="Straight Connector 153">
                <a:extLst>
                  <a:ext uri="{FF2B5EF4-FFF2-40B4-BE49-F238E27FC236}">
                    <a16:creationId xmlns:a16="http://schemas.microsoft.com/office/drawing/2014/main" id="{12E343E3-5DDB-F346-8958-5F37C21CB2D1}"/>
                  </a:ext>
                </a:extLst>
              </p:cNvPr>
              <p:cNvCxnSpPr>
                <a:cxnSpLocks/>
                <a:stCxn id="148" idx="0"/>
                <a:endCxn id="128" idx="4"/>
              </p:cNvCxnSpPr>
              <p:nvPr/>
            </p:nvCxnSpPr>
            <p:spPr>
              <a:xfrm flipV="1">
                <a:off x="7961376" y="6056894"/>
                <a:ext cx="1216152" cy="447104"/>
              </a:xfrm>
              <a:prstGeom prst="line">
                <a:avLst/>
              </a:prstGeom>
              <a:noFill/>
              <a:ln w="19050" cap="flat" cmpd="sng" algn="ctr">
                <a:solidFill>
                  <a:sysClr val="windowText" lastClr="000000"/>
                </a:solidFill>
                <a:prstDash val="solid"/>
                <a:miter lim="800000"/>
              </a:ln>
              <a:effectLst/>
            </p:spPr>
          </p:cxnSp>
          <p:cxnSp>
            <p:nvCxnSpPr>
              <p:cNvPr id="155" name="Straight Connector 154">
                <a:extLst>
                  <a:ext uri="{FF2B5EF4-FFF2-40B4-BE49-F238E27FC236}">
                    <a16:creationId xmlns:a16="http://schemas.microsoft.com/office/drawing/2014/main" id="{620465F5-D9A7-2C45-B95A-B2D0E02898E1}"/>
                  </a:ext>
                </a:extLst>
              </p:cNvPr>
              <p:cNvCxnSpPr>
                <a:cxnSpLocks/>
                <a:stCxn id="148" idx="0"/>
                <a:endCxn id="129" idx="4"/>
              </p:cNvCxnSpPr>
              <p:nvPr/>
            </p:nvCxnSpPr>
            <p:spPr>
              <a:xfrm>
                <a:off x="7961376" y="6503998"/>
                <a:ext cx="1216152" cy="372808"/>
              </a:xfrm>
              <a:prstGeom prst="line">
                <a:avLst/>
              </a:prstGeom>
              <a:noFill/>
              <a:ln w="19050" cap="flat" cmpd="sng" algn="ctr">
                <a:solidFill>
                  <a:sysClr val="windowText" lastClr="000000"/>
                </a:solidFill>
                <a:prstDash val="solid"/>
                <a:miter lim="800000"/>
              </a:ln>
              <a:effectLst/>
            </p:spPr>
          </p:cxnSp>
          <p:cxnSp>
            <p:nvCxnSpPr>
              <p:cNvPr id="156" name="Straight Connector 155">
                <a:extLst>
                  <a:ext uri="{FF2B5EF4-FFF2-40B4-BE49-F238E27FC236}">
                    <a16:creationId xmlns:a16="http://schemas.microsoft.com/office/drawing/2014/main" id="{6F955013-0BEA-AB47-8D56-B0D34D3D810F}"/>
                  </a:ext>
                </a:extLst>
              </p:cNvPr>
              <p:cNvCxnSpPr>
                <a:cxnSpLocks/>
                <a:stCxn id="148" idx="0"/>
                <a:endCxn id="130" idx="4"/>
              </p:cNvCxnSpPr>
              <p:nvPr/>
            </p:nvCxnSpPr>
            <p:spPr>
              <a:xfrm>
                <a:off x="7961376" y="6503998"/>
                <a:ext cx="1216152" cy="1192720"/>
              </a:xfrm>
              <a:prstGeom prst="line">
                <a:avLst/>
              </a:prstGeom>
              <a:noFill/>
              <a:ln w="19050" cap="flat" cmpd="sng" algn="ctr">
                <a:solidFill>
                  <a:sysClr val="windowText" lastClr="000000"/>
                </a:solidFill>
                <a:prstDash val="solid"/>
                <a:miter lim="800000"/>
              </a:ln>
              <a:effectLst/>
            </p:spPr>
          </p:cxnSp>
          <p:cxnSp>
            <p:nvCxnSpPr>
              <p:cNvPr id="157" name="Straight Connector 156">
                <a:extLst>
                  <a:ext uri="{FF2B5EF4-FFF2-40B4-BE49-F238E27FC236}">
                    <a16:creationId xmlns:a16="http://schemas.microsoft.com/office/drawing/2014/main" id="{CD485AFD-64DA-5643-AABB-0AC9D597F7DC}"/>
                  </a:ext>
                </a:extLst>
              </p:cNvPr>
              <p:cNvCxnSpPr>
                <a:cxnSpLocks/>
                <a:stCxn id="149" idx="0"/>
                <a:endCxn id="127" idx="4"/>
              </p:cNvCxnSpPr>
              <p:nvPr/>
            </p:nvCxnSpPr>
            <p:spPr>
              <a:xfrm flipV="1">
                <a:off x="7961376" y="5236982"/>
                <a:ext cx="1216152" cy="2086928"/>
              </a:xfrm>
              <a:prstGeom prst="line">
                <a:avLst/>
              </a:prstGeom>
              <a:noFill/>
              <a:ln w="19050" cap="flat" cmpd="sng" algn="ctr">
                <a:solidFill>
                  <a:sysClr val="windowText" lastClr="000000"/>
                </a:solidFill>
                <a:prstDash val="solid"/>
                <a:miter lim="800000"/>
              </a:ln>
              <a:effectLst/>
            </p:spPr>
          </p:cxnSp>
          <p:cxnSp>
            <p:nvCxnSpPr>
              <p:cNvPr id="158" name="Straight Connector 157">
                <a:extLst>
                  <a:ext uri="{FF2B5EF4-FFF2-40B4-BE49-F238E27FC236}">
                    <a16:creationId xmlns:a16="http://schemas.microsoft.com/office/drawing/2014/main" id="{D902E83E-6430-894A-BBD0-C61603CB8A59}"/>
                  </a:ext>
                </a:extLst>
              </p:cNvPr>
              <p:cNvCxnSpPr>
                <a:cxnSpLocks/>
                <a:stCxn id="149" idx="0"/>
                <a:endCxn id="128" idx="4"/>
              </p:cNvCxnSpPr>
              <p:nvPr/>
            </p:nvCxnSpPr>
            <p:spPr>
              <a:xfrm flipV="1">
                <a:off x="7961376" y="6056894"/>
                <a:ext cx="1216152" cy="1267016"/>
              </a:xfrm>
              <a:prstGeom prst="line">
                <a:avLst/>
              </a:prstGeom>
              <a:noFill/>
              <a:ln w="19050" cap="flat" cmpd="sng" algn="ctr">
                <a:solidFill>
                  <a:sysClr val="windowText" lastClr="000000"/>
                </a:solidFill>
                <a:prstDash val="solid"/>
                <a:miter lim="800000"/>
              </a:ln>
              <a:effectLst/>
            </p:spPr>
          </p:cxnSp>
          <p:cxnSp>
            <p:nvCxnSpPr>
              <p:cNvPr id="159" name="Straight Connector 158">
                <a:extLst>
                  <a:ext uri="{FF2B5EF4-FFF2-40B4-BE49-F238E27FC236}">
                    <a16:creationId xmlns:a16="http://schemas.microsoft.com/office/drawing/2014/main" id="{E4B09AA9-4C2B-9F45-BE19-FAF83891E3D3}"/>
                  </a:ext>
                </a:extLst>
              </p:cNvPr>
              <p:cNvCxnSpPr>
                <a:cxnSpLocks/>
                <a:stCxn id="149" idx="0"/>
                <a:endCxn id="129" idx="4"/>
              </p:cNvCxnSpPr>
              <p:nvPr/>
            </p:nvCxnSpPr>
            <p:spPr>
              <a:xfrm flipV="1">
                <a:off x="7961376" y="6876806"/>
                <a:ext cx="1216152" cy="447104"/>
              </a:xfrm>
              <a:prstGeom prst="line">
                <a:avLst/>
              </a:prstGeom>
              <a:noFill/>
              <a:ln w="19050" cap="flat" cmpd="sng" algn="ctr">
                <a:solidFill>
                  <a:sysClr val="windowText" lastClr="000000"/>
                </a:solidFill>
                <a:prstDash val="solid"/>
                <a:miter lim="800000"/>
              </a:ln>
              <a:effectLst/>
            </p:spPr>
          </p:cxnSp>
          <p:cxnSp>
            <p:nvCxnSpPr>
              <p:cNvPr id="160" name="Straight Connector 159">
                <a:extLst>
                  <a:ext uri="{FF2B5EF4-FFF2-40B4-BE49-F238E27FC236}">
                    <a16:creationId xmlns:a16="http://schemas.microsoft.com/office/drawing/2014/main" id="{0F82C224-C44B-EF43-A044-74625D3C251F}"/>
                  </a:ext>
                </a:extLst>
              </p:cNvPr>
              <p:cNvCxnSpPr>
                <a:cxnSpLocks/>
                <a:stCxn id="149" idx="0"/>
                <a:endCxn id="130" idx="4"/>
              </p:cNvCxnSpPr>
              <p:nvPr/>
            </p:nvCxnSpPr>
            <p:spPr>
              <a:xfrm>
                <a:off x="7961376" y="7323910"/>
                <a:ext cx="1216152" cy="372808"/>
              </a:xfrm>
              <a:prstGeom prst="line">
                <a:avLst/>
              </a:prstGeom>
              <a:noFill/>
              <a:ln w="19050" cap="flat" cmpd="sng" algn="ctr">
                <a:solidFill>
                  <a:sysClr val="windowText" lastClr="000000"/>
                </a:solidFill>
                <a:prstDash val="solid"/>
                <a:miter lim="800000"/>
              </a:ln>
              <a:effectLst/>
            </p:spPr>
          </p:cxnSp>
          <p:cxnSp>
            <p:nvCxnSpPr>
              <p:cNvPr id="161" name="Straight Connector 160">
                <a:extLst>
                  <a:ext uri="{FF2B5EF4-FFF2-40B4-BE49-F238E27FC236}">
                    <a16:creationId xmlns:a16="http://schemas.microsoft.com/office/drawing/2014/main" id="{C194990A-749A-654F-86E8-92ECE8DFFC82}"/>
                  </a:ext>
                </a:extLst>
              </p:cNvPr>
              <p:cNvCxnSpPr>
                <a:cxnSpLocks/>
                <a:stCxn id="147" idx="0"/>
                <a:endCxn id="130" idx="4"/>
              </p:cNvCxnSpPr>
              <p:nvPr/>
            </p:nvCxnSpPr>
            <p:spPr>
              <a:xfrm>
                <a:off x="7961376" y="5684086"/>
                <a:ext cx="1216152" cy="2012632"/>
              </a:xfrm>
              <a:prstGeom prst="line">
                <a:avLst/>
              </a:prstGeom>
              <a:noFill/>
              <a:ln w="19050" cap="flat" cmpd="sng" algn="ctr">
                <a:solidFill>
                  <a:sysClr val="windowText" lastClr="000000"/>
                </a:solidFill>
                <a:prstDash val="solid"/>
                <a:miter lim="800000"/>
              </a:ln>
              <a:effectLst/>
            </p:spPr>
          </p:cxnSp>
        </p:grpSp>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FC930795-72DA-2743-B362-724E28E8E10B}"/>
                    </a:ext>
                  </a:extLst>
                </p:cNvPr>
                <p:cNvSpPr/>
                <p:nvPr/>
              </p:nvSpPr>
              <p:spPr>
                <a:xfrm>
                  <a:off x="10258205" y="4930901"/>
                  <a:ext cx="1220355" cy="991819"/>
                </a:xfrm>
                <a:prstGeom prst="rect">
                  <a:avLst/>
                </a:prstGeom>
                <a:ln w="19050">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400" i="1" kern="0">
                            <a:solidFill>
                              <a:prstClr val="black"/>
                            </a:solidFill>
                            <a:latin typeface="Cambria Math" panose="02040503050406030204" pitchFamily="18" charset="0"/>
                          </a:rPr>
                          <m:t>𝑥</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25" name="Rectangle 124">
                  <a:extLst>
                    <a:ext uri="{FF2B5EF4-FFF2-40B4-BE49-F238E27FC236}">
                      <a16:creationId xmlns:a16="http://schemas.microsoft.com/office/drawing/2014/main" id="{FC930795-72DA-2743-B362-724E28E8E10B}"/>
                    </a:ext>
                  </a:extLst>
                </p:cNvPr>
                <p:cNvSpPr>
                  <a:spLocks noRot="1" noChangeAspect="1" noMove="1" noResize="1" noEditPoints="1" noAdjustHandles="1" noChangeArrowheads="1" noChangeShapeType="1" noTextEdit="1"/>
                </p:cNvSpPr>
                <p:nvPr/>
              </p:nvSpPr>
              <p:spPr>
                <a:xfrm>
                  <a:off x="10258205" y="4930901"/>
                  <a:ext cx="1220355" cy="991819"/>
                </a:xfrm>
                <a:prstGeom prst="rect">
                  <a:avLst/>
                </a:prstGeom>
                <a:blipFill>
                  <a:blip r:embed="rId12"/>
                  <a:stretch>
                    <a:fillRect/>
                  </a:stretch>
                </a:blipFill>
                <a:ln w="19050">
                  <a:noFill/>
                </a:ln>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1920E716-8F84-3641-8621-3F7C62BDD576}"/>
                    </a:ext>
                  </a:extLst>
                </p:cNvPr>
                <p:cNvSpPr/>
                <p:nvPr/>
              </p:nvSpPr>
              <p:spPr>
                <a:xfrm>
                  <a:off x="13033353" y="3477126"/>
                  <a:ext cx="1099488" cy="892636"/>
                </a:xfrm>
                <a:prstGeom prst="rect">
                  <a:avLst/>
                </a:prstGeom>
                <a:ln w="19050">
                  <a:noFill/>
                </a:ln>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zh-CN" sz="1200" i="1" kern="0">
                            <a:solidFill>
                              <a:prstClr val="black"/>
                            </a:solidFill>
                            <a:latin typeface="Cambria Math" panose="02040503050406030204" pitchFamily="18" charset="0"/>
                          </a:rPr>
                          <m:t>𝑧</m:t>
                        </m:r>
                      </m:oMath>
                    </m:oMathPara>
                  </a14:m>
                  <a:endParaRPr lang="zh-CN" altLang="en-US" sz="1200" kern="0" dirty="0">
                    <a:solidFill>
                      <a:prstClr val="black"/>
                    </a:solidFill>
                    <a:latin typeface="等线" panose="020F0502020204030204"/>
                    <a:ea typeface="等线" panose="02010600030101010101" pitchFamily="2" charset="-122"/>
                  </a:endParaRPr>
                </a:p>
              </p:txBody>
            </p:sp>
          </mc:Choice>
          <mc:Fallback xmlns="">
            <p:sp>
              <p:nvSpPr>
                <p:cNvPr id="126" name="Rectangle 125">
                  <a:extLst>
                    <a:ext uri="{FF2B5EF4-FFF2-40B4-BE49-F238E27FC236}">
                      <a16:creationId xmlns:a16="http://schemas.microsoft.com/office/drawing/2014/main" id="{1920E716-8F84-3641-8621-3F7C62BDD576}"/>
                    </a:ext>
                  </a:extLst>
                </p:cNvPr>
                <p:cNvSpPr>
                  <a:spLocks noRot="1" noChangeAspect="1" noMove="1" noResize="1" noEditPoints="1" noAdjustHandles="1" noChangeArrowheads="1" noChangeShapeType="1" noTextEdit="1"/>
                </p:cNvSpPr>
                <p:nvPr/>
              </p:nvSpPr>
              <p:spPr>
                <a:xfrm>
                  <a:off x="13033353" y="3477126"/>
                  <a:ext cx="1099488" cy="892636"/>
                </a:xfrm>
                <a:prstGeom prst="rect">
                  <a:avLst/>
                </a:prstGeom>
                <a:blipFill>
                  <a:blip r:embed="rId13"/>
                  <a:stretch>
                    <a:fillRect/>
                  </a:stretch>
                </a:blipFill>
                <a:ln w="19050">
                  <a:noFill/>
                </a:ln>
              </p:spPr>
              <p:txBody>
                <a:bodyPr/>
                <a:lstStyle/>
                <a:p>
                  <a:r>
                    <a:rPr lang="en-CN">
                      <a:noFill/>
                    </a:rPr>
                    <a:t> </a:t>
                  </a:r>
                </a:p>
              </p:txBody>
            </p:sp>
          </mc:Fallback>
        </mc:AlternateContent>
      </p:grpSp>
    </p:spTree>
    <p:extLst>
      <p:ext uri="{BB962C8B-B14F-4D97-AF65-F5344CB8AC3E}">
        <p14:creationId xmlns:p14="http://schemas.microsoft.com/office/powerpoint/2010/main" val="53797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dissolve">
                                      <p:cBhvr>
                                        <p:cTn id="10" dur="500"/>
                                        <p:tgtEl>
                                          <p:spTgt spid="53"/>
                                        </p:tgtEl>
                                      </p:cBhvr>
                                    </p:animEffect>
                                  </p:childTnLst>
                                </p:cTn>
                              </p:par>
                              <p:par>
                                <p:cTn id="11" presetID="9"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dissolv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childTnLst>
                                </p:cTn>
                              </p:par>
                            </p:childTnLst>
                          </p:cTn>
                        </p:par>
                        <p:par>
                          <p:cTn id="22" fill="hold">
                            <p:stCondLst>
                              <p:cond delay="0"/>
                            </p:stCondLst>
                            <p:childTnLst>
                              <p:par>
                                <p:cTn id="23" presetID="9" presetClass="entr" presetSubtype="0" fill="hold" nodeType="after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dissolve">
                                      <p:cBhvr>
                                        <p:cTn id="25"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3"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8</a:t>
            </a:fld>
            <a:endParaRPr lang="en-US" sz="1600">
              <a:solidFill>
                <a:srgbClr val="888888"/>
              </a:solidFill>
              <a:latin typeface="Calibri"/>
              <a:ea typeface="Calibri"/>
              <a:cs typeface="Calibri"/>
              <a:sym typeface="Calibri"/>
            </a:endParaRPr>
          </a:p>
        </p:txBody>
      </p:sp>
      <p:sp>
        <p:nvSpPr>
          <p:cNvPr id="8" name="Right Arrow 7">
            <a:extLst>
              <a:ext uri="{FF2B5EF4-FFF2-40B4-BE49-F238E27FC236}">
                <a16:creationId xmlns:a16="http://schemas.microsoft.com/office/drawing/2014/main" id="{30387BA0-826C-6FD6-B731-22020550E292}"/>
              </a:ext>
            </a:extLst>
          </p:cNvPr>
          <p:cNvSpPr/>
          <p:nvPr/>
        </p:nvSpPr>
        <p:spPr bwMode="auto">
          <a:xfrm>
            <a:off x="2898217" y="4566919"/>
            <a:ext cx="1324760" cy="972740"/>
          </a:xfrm>
          <a:prstGeom prst="rightArrow">
            <a:avLst>
              <a:gd name="adj1" fmla="val 57916"/>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Collection</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grpSp>
        <p:nvGrpSpPr>
          <p:cNvPr id="10" name="Group 9">
            <a:extLst>
              <a:ext uri="{FF2B5EF4-FFF2-40B4-BE49-F238E27FC236}">
                <a16:creationId xmlns:a16="http://schemas.microsoft.com/office/drawing/2014/main" id="{84FA7BF9-D30D-E125-DAF4-C8B701999AB1}"/>
              </a:ext>
            </a:extLst>
          </p:cNvPr>
          <p:cNvGrpSpPr/>
          <p:nvPr/>
        </p:nvGrpSpPr>
        <p:grpSpPr>
          <a:xfrm>
            <a:off x="1396761" y="3440934"/>
            <a:ext cx="1432380" cy="3221676"/>
            <a:chOff x="944374" y="3431223"/>
            <a:chExt cx="1432380" cy="3221676"/>
          </a:xfrm>
        </p:grpSpPr>
        <p:sp>
          <p:nvSpPr>
            <p:cNvPr id="11" name="Rounded Rectangle 10">
              <a:extLst>
                <a:ext uri="{FF2B5EF4-FFF2-40B4-BE49-F238E27FC236}">
                  <a16:creationId xmlns:a16="http://schemas.microsoft.com/office/drawing/2014/main" id="{34FA7736-A484-39DB-C1FB-2672BA2707AD}"/>
                </a:ext>
              </a:extLst>
            </p:cNvPr>
            <p:cNvSpPr/>
            <p:nvPr/>
          </p:nvSpPr>
          <p:spPr>
            <a:xfrm>
              <a:off x="1088763" y="3431223"/>
              <a:ext cx="1146141" cy="285752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sp>
          <p:nvSpPr>
            <p:cNvPr id="12" name="TextBox 11">
              <a:extLst>
                <a:ext uri="{FF2B5EF4-FFF2-40B4-BE49-F238E27FC236}">
                  <a16:creationId xmlns:a16="http://schemas.microsoft.com/office/drawing/2014/main" id="{C18CA49F-4112-4E58-84AD-592ADEBCA829}"/>
                </a:ext>
              </a:extLst>
            </p:cNvPr>
            <p:cNvSpPr txBox="1"/>
            <p:nvPr/>
          </p:nvSpPr>
          <p:spPr>
            <a:xfrm>
              <a:off x="1107390" y="4034880"/>
              <a:ext cx="1116011"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Medical</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sp>
          <p:nvSpPr>
            <p:cNvPr id="13" name="TextBox 12">
              <a:extLst>
                <a:ext uri="{FF2B5EF4-FFF2-40B4-BE49-F238E27FC236}">
                  <a16:creationId xmlns:a16="http://schemas.microsoft.com/office/drawing/2014/main" id="{813B8376-5029-C2B9-B091-5D073FDDB741}"/>
                </a:ext>
              </a:extLst>
            </p:cNvPr>
            <p:cNvSpPr txBox="1"/>
            <p:nvPr/>
          </p:nvSpPr>
          <p:spPr>
            <a:xfrm>
              <a:off x="1171140" y="4955594"/>
              <a:ext cx="974947"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Social</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sp>
          <p:nvSpPr>
            <p:cNvPr id="14" name="TextBox 13">
              <a:extLst>
                <a:ext uri="{FF2B5EF4-FFF2-40B4-BE49-F238E27FC236}">
                  <a16:creationId xmlns:a16="http://schemas.microsoft.com/office/drawing/2014/main" id="{D8A0B26E-CC15-6C84-6760-AB3CFAD73292}"/>
                </a:ext>
              </a:extLst>
            </p:cNvPr>
            <p:cNvSpPr txBox="1"/>
            <p:nvPr/>
          </p:nvSpPr>
          <p:spPr>
            <a:xfrm>
              <a:off x="1130116" y="5848589"/>
              <a:ext cx="1056701" cy="261610"/>
            </a:xfrm>
            <a:prstGeom prst="rect">
              <a:avLst/>
            </a:prstGeom>
            <a:noFill/>
          </p:spPr>
          <p:txBody>
            <a:bodyPr wrap="none" rtlCol="0">
              <a:spAutoFit/>
            </a:bodyPr>
            <a:lstStyle/>
            <a:p>
              <a:pPr algn="ctr"/>
              <a:r>
                <a:rPr lang="en-US" altLang="zh-CN" sz="1100" b="1" dirty="0">
                  <a:latin typeface="Microsoft YaHei" panose="020B0503020204020204" pitchFamily="34" charset="-122"/>
                  <a:ea typeface="Microsoft YaHei" panose="020B0503020204020204" pitchFamily="34" charset="-122"/>
                </a:rPr>
                <a:t>Mobile</a:t>
              </a:r>
              <a:r>
                <a:rPr lang="zh-CN" altLang="en-US" sz="1100" b="1" dirty="0">
                  <a:latin typeface="Microsoft YaHei" panose="020B0503020204020204" pitchFamily="34" charset="-122"/>
                  <a:ea typeface="Microsoft YaHei" panose="020B0503020204020204" pitchFamily="34" charset="-122"/>
                </a:rPr>
                <a:t> </a:t>
              </a:r>
              <a:r>
                <a:rPr lang="en-US" altLang="zh-CN" sz="1100" b="1" dirty="0">
                  <a:latin typeface="Microsoft YaHei" panose="020B0503020204020204" pitchFamily="34" charset="-122"/>
                  <a:ea typeface="Microsoft YaHei" panose="020B0503020204020204" pitchFamily="34" charset="-122"/>
                </a:rPr>
                <a:t>Data</a:t>
              </a:r>
              <a:endParaRPr lang="en-DE" sz="1100" b="1" dirty="0">
                <a:latin typeface="Microsoft YaHei" panose="020B0503020204020204" pitchFamily="34" charset="-122"/>
                <a:ea typeface="Microsoft YaHei" panose="020B0503020204020204" pitchFamily="34" charset="-122"/>
              </a:endParaRPr>
            </a:p>
          </p:txBody>
        </p:sp>
        <p:pic>
          <p:nvPicPr>
            <p:cNvPr id="15" name="Picture 2" descr="What is a Medical Data Management System?">
              <a:extLst>
                <a:ext uri="{FF2B5EF4-FFF2-40B4-BE49-F238E27FC236}">
                  <a16:creationId xmlns:a16="http://schemas.microsoft.com/office/drawing/2014/main" id="{4CABDE22-D654-67CD-1D37-EE0F32141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166" y="3580844"/>
              <a:ext cx="631731" cy="422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People Using Mobile Data Instead Of Internet Service Providers | NorthStar  Technology Services">
              <a:extLst>
                <a:ext uri="{FF2B5EF4-FFF2-40B4-BE49-F238E27FC236}">
                  <a16:creationId xmlns:a16="http://schemas.microsoft.com/office/drawing/2014/main" id="{FB885471-203E-8B3E-256D-520C9F5ED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071" y="5379278"/>
              <a:ext cx="665909" cy="440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ocial Network Analytics. Social Network Analytics (with a Case… | by  Shreyansh nanawati | Analytics Vidhya | Medium">
              <a:extLst>
                <a:ext uri="{FF2B5EF4-FFF2-40B4-BE49-F238E27FC236}">
                  <a16:creationId xmlns:a16="http://schemas.microsoft.com/office/drawing/2014/main" id="{32A5C832-AB39-26E0-62F4-81E2E8C8F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497" y="4472331"/>
              <a:ext cx="715199" cy="4850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87BBDFD-03DB-D207-02C2-6D54CA3FE033}"/>
                </a:ext>
              </a:extLst>
            </p:cNvPr>
            <p:cNvSpPr txBox="1"/>
            <p:nvPr/>
          </p:nvSpPr>
          <p:spPr>
            <a:xfrm>
              <a:off x="944374" y="6314345"/>
              <a:ext cx="1432380" cy="338554"/>
            </a:xfrm>
            <a:prstGeom prst="rect">
              <a:avLst/>
            </a:prstGeom>
            <a:noFill/>
          </p:spPr>
          <p:txBody>
            <a:bodyPr wrap="non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Source</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grpSp>
        <p:nvGrpSpPr>
          <p:cNvPr id="19" name="Group 18">
            <a:extLst>
              <a:ext uri="{FF2B5EF4-FFF2-40B4-BE49-F238E27FC236}">
                <a16:creationId xmlns:a16="http://schemas.microsoft.com/office/drawing/2014/main" id="{2F17E2AB-60EB-3FCE-3305-380CC047B1E5}"/>
              </a:ext>
            </a:extLst>
          </p:cNvPr>
          <p:cNvGrpSpPr/>
          <p:nvPr/>
        </p:nvGrpSpPr>
        <p:grpSpPr>
          <a:xfrm>
            <a:off x="4314200" y="3450908"/>
            <a:ext cx="1411669" cy="3211702"/>
            <a:chOff x="3640431" y="3441197"/>
            <a:chExt cx="1411669" cy="3211702"/>
          </a:xfrm>
        </p:grpSpPr>
        <p:sp>
          <p:nvSpPr>
            <p:cNvPr id="20" name="Rounded Rectangle 19">
              <a:extLst>
                <a:ext uri="{FF2B5EF4-FFF2-40B4-BE49-F238E27FC236}">
                  <a16:creationId xmlns:a16="http://schemas.microsoft.com/office/drawing/2014/main" id="{C4741D49-416E-4B66-497B-6694440BCFB6}"/>
                </a:ext>
              </a:extLst>
            </p:cNvPr>
            <p:cNvSpPr/>
            <p:nvPr/>
          </p:nvSpPr>
          <p:spPr>
            <a:xfrm>
              <a:off x="3725267" y="3441197"/>
              <a:ext cx="1243941" cy="2847548"/>
            </a:xfrm>
            <a:prstGeom prst="roundRect">
              <a:avLst>
                <a:gd name="adj" fmla="val 1328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pic>
          <p:nvPicPr>
            <p:cNvPr id="21" name="Picture 20">
              <a:extLst>
                <a:ext uri="{FF2B5EF4-FFF2-40B4-BE49-F238E27FC236}">
                  <a16:creationId xmlns:a16="http://schemas.microsoft.com/office/drawing/2014/main" id="{8BF1ED19-9BE0-6EA6-D060-A08FA731A14E}"/>
                </a:ext>
              </a:extLst>
            </p:cNvPr>
            <p:cNvPicPr>
              <a:picLocks noChangeAspect="1"/>
            </p:cNvPicPr>
            <p:nvPr/>
          </p:nvPicPr>
          <p:blipFill>
            <a:blip r:embed="rId6"/>
            <a:stretch>
              <a:fillRect/>
            </a:stretch>
          </p:blipFill>
          <p:spPr>
            <a:xfrm>
              <a:off x="4075983" y="3485762"/>
              <a:ext cx="519531" cy="610746"/>
            </a:xfrm>
            <a:prstGeom prst="rect">
              <a:avLst/>
            </a:prstGeom>
          </p:spPr>
        </p:pic>
        <p:pic>
          <p:nvPicPr>
            <p:cNvPr id="22" name="Picture 21">
              <a:extLst>
                <a:ext uri="{FF2B5EF4-FFF2-40B4-BE49-F238E27FC236}">
                  <a16:creationId xmlns:a16="http://schemas.microsoft.com/office/drawing/2014/main" id="{913476DE-191F-0026-6C65-65476D865602}"/>
                </a:ext>
              </a:extLst>
            </p:cNvPr>
            <p:cNvPicPr>
              <a:picLocks noChangeAspect="1"/>
            </p:cNvPicPr>
            <p:nvPr/>
          </p:nvPicPr>
          <p:blipFill>
            <a:blip r:embed="rId7"/>
            <a:stretch>
              <a:fillRect/>
            </a:stretch>
          </p:blipFill>
          <p:spPr>
            <a:xfrm>
              <a:off x="3833921" y="4301399"/>
              <a:ext cx="1045736" cy="365125"/>
            </a:xfrm>
            <a:prstGeom prst="rect">
              <a:avLst/>
            </a:prstGeom>
          </p:spPr>
        </p:pic>
        <p:pic>
          <p:nvPicPr>
            <p:cNvPr id="23" name="Picture 22">
              <a:extLst>
                <a:ext uri="{FF2B5EF4-FFF2-40B4-BE49-F238E27FC236}">
                  <a16:creationId xmlns:a16="http://schemas.microsoft.com/office/drawing/2014/main" id="{E19FD0C0-C408-18BD-AE7A-B82EB9802416}"/>
                </a:ext>
              </a:extLst>
            </p:cNvPr>
            <p:cNvPicPr>
              <a:picLocks noChangeAspect="1"/>
            </p:cNvPicPr>
            <p:nvPr/>
          </p:nvPicPr>
          <p:blipFill>
            <a:blip r:embed="rId8"/>
            <a:stretch>
              <a:fillRect/>
            </a:stretch>
          </p:blipFill>
          <p:spPr>
            <a:xfrm>
              <a:off x="3824369" y="5657983"/>
              <a:ext cx="1045736" cy="478634"/>
            </a:xfrm>
            <a:prstGeom prst="rect">
              <a:avLst/>
            </a:prstGeom>
          </p:spPr>
        </p:pic>
        <p:pic>
          <p:nvPicPr>
            <p:cNvPr id="24" name="Picture 23">
              <a:extLst>
                <a:ext uri="{FF2B5EF4-FFF2-40B4-BE49-F238E27FC236}">
                  <a16:creationId xmlns:a16="http://schemas.microsoft.com/office/drawing/2014/main" id="{0BB77E98-99C0-35AD-AF14-9F2D627AFF3E}"/>
                </a:ext>
              </a:extLst>
            </p:cNvPr>
            <p:cNvPicPr>
              <a:picLocks noChangeAspect="1"/>
            </p:cNvPicPr>
            <p:nvPr/>
          </p:nvPicPr>
          <p:blipFill>
            <a:blip r:embed="rId9"/>
            <a:stretch>
              <a:fillRect/>
            </a:stretch>
          </p:blipFill>
          <p:spPr>
            <a:xfrm>
              <a:off x="4002407" y="4859984"/>
              <a:ext cx="602428" cy="598755"/>
            </a:xfrm>
            <a:prstGeom prst="rect">
              <a:avLst/>
            </a:prstGeom>
          </p:spPr>
        </p:pic>
        <p:sp>
          <p:nvSpPr>
            <p:cNvPr id="25" name="TextBox 24">
              <a:extLst>
                <a:ext uri="{FF2B5EF4-FFF2-40B4-BE49-F238E27FC236}">
                  <a16:creationId xmlns:a16="http://schemas.microsoft.com/office/drawing/2014/main" id="{FB97ECE4-BDF4-8D10-2A10-3C2825E4FADA}"/>
                </a:ext>
              </a:extLst>
            </p:cNvPr>
            <p:cNvSpPr txBox="1"/>
            <p:nvPr/>
          </p:nvSpPr>
          <p:spPr>
            <a:xfrm>
              <a:off x="3640431" y="6314345"/>
              <a:ext cx="1411669" cy="338554"/>
            </a:xfrm>
            <a:prstGeom prst="rect">
              <a:avLst/>
            </a:prstGeom>
            <a:noFill/>
          </p:spPr>
          <p:txBody>
            <a:bodyPr wrap="non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Center</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sp>
        <p:nvSpPr>
          <p:cNvPr id="26" name="Right Arrow 25">
            <a:extLst>
              <a:ext uri="{FF2B5EF4-FFF2-40B4-BE49-F238E27FC236}">
                <a16:creationId xmlns:a16="http://schemas.microsoft.com/office/drawing/2014/main" id="{52DACC26-BAC7-EA64-88B6-6CB2461797A8}"/>
              </a:ext>
            </a:extLst>
          </p:cNvPr>
          <p:cNvSpPr/>
          <p:nvPr/>
        </p:nvSpPr>
        <p:spPr bwMode="auto">
          <a:xfrm>
            <a:off x="5785248" y="3509145"/>
            <a:ext cx="1536423" cy="972740"/>
          </a:xfrm>
          <a:prstGeom prst="rightArrow">
            <a:avLst>
              <a:gd name="adj1" fmla="val 59895"/>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Publication</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27" name="Right Arrow 26">
            <a:extLst>
              <a:ext uri="{FF2B5EF4-FFF2-40B4-BE49-F238E27FC236}">
                <a16:creationId xmlns:a16="http://schemas.microsoft.com/office/drawing/2014/main" id="{9C0FA1E6-6105-513C-5696-F539BAD29DAA}"/>
              </a:ext>
            </a:extLst>
          </p:cNvPr>
          <p:cNvSpPr/>
          <p:nvPr/>
        </p:nvSpPr>
        <p:spPr bwMode="auto">
          <a:xfrm>
            <a:off x="5797617" y="5216916"/>
            <a:ext cx="1524054" cy="972740"/>
          </a:xfrm>
          <a:prstGeom prst="rightArrow">
            <a:avLst>
              <a:gd name="adj1" fmla="val 61874"/>
              <a:gd name="adj2" fmla="val 19989"/>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Data</a:t>
            </a: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Analysis</a:t>
            </a: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grpSp>
        <p:nvGrpSpPr>
          <p:cNvPr id="28" name="Group 27">
            <a:extLst>
              <a:ext uri="{FF2B5EF4-FFF2-40B4-BE49-F238E27FC236}">
                <a16:creationId xmlns:a16="http://schemas.microsoft.com/office/drawing/2014/main" id="{1D00B880-D359-00D7-E333-333BCE2B43E8}"/>
              </a:ext>
            </a:extLst>
          </p:cNvPr>
          <p:cNvGrpSpPr/>
          <p:nvPr/>
        </p:nvGrpSpPr>
        <p:grpSpPr>
          <a:xfrm>
            <a:off x="2455424" y="1289963"/>
            <a:ext cx="7968734" cy="883762"/>
            <a:chOff x="1752780" y="1280252"/>
            <a:chExt cx="7968734" cy="883762"/>
          </a:xfrm>
        </p:grpSpPr>
        <p:sp>
          <p:nvSpPr>
            <p:cNvPr id="29" name="Rounded Rectangle 28">
              <a:extLst>
                <a:ext uri="{FF2B5EF4-FFF2-40B4-BE49-F238E27FC236}">
                  <a16:creationId xmlns:a16="http://schemas.microsoft.com/office/drawing/2014/main" id="{9F10ECEE-F967-5E20-CC8F-0495C88A2C8A}"/>
                </a:ext>
              </a:extLst>
            </p:cNvPr>
            <p:cNvSpPr/>
            <p:nvPr/>
          </p:nvSpPr>
          <p:spPr>
            <a:xfrm>
              <a:off x="1752780" y="1280252"/>
              <a:ext cx="5101681" cy="88376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rgbClr val="C00000"/>
                </a:solidFill>
              </a:endParaRPr>
            </a:p>
          </p:txBody>
        </p:sp>
        <p:pic>
          <p:nvPicPr>
            <p:cNvPr id="30" name="Picture 2" descr="EU GDPR comes into force">
              <a:extLst>
                <a:ext uri="{FF2B5EF4-FFF2-40B4-BE49-F238E27FC236}">
                  <a16:creationId xmlns:a16="http://schemas.microsoft.com/office/drawing/2014/main" id="{CF8BF74B-9BEC-2BB1-5680-ED65F46D46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1307" y="1367179"/>
              <a:ext cx="1128268" cy="684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he 7 Point CCPA Compliance Checklist for Marketers for 2020 | MarTech  Advisor">
              <a:extLst>
                <a:ext uri="{FF2B5EF4-FFF2-40B4-BE49-F238E27FC236}">
                  <a16:creationId xmlns:a16="http://schemas.microsoft.com/office/drawing/2014/main" id="{FABD8A83-7272-21F9-482D-77B29CC2DC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7405" y="1367179"/>
              <a:ext cx="1128268" cy="6844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What Is PIPEDA &amp; How to Comply | Termly">
              <a:extLst>
                <a:ext uri="{FF2B5EF4-FFF2-40B4-BE49-F238E27FC236}">
                  <a16:creationId xmlns:a16="http://schemas.microsoft.com/office/drawing/2014/main" id="{E573203D-877E-C270-0FDD-87E1A80040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3503" y="1367179"/>
              <a:ext cx="1128269" cy="6846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LGPD Compliance Solution - Mandatly Inc.">
              <a:extLst>
                <a:ext uri="{FF2B5EF4-FFF2-40B4-BE49-F238E27FC236}">
                  <a16:creationId xmlns:a16="http://schemas.microsoft.com/office/drawing/2014/main" id="{02B7238C-7D5E-D6F3-9F25-0E42C2BCAB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9601" y="1367179"/>
              <a:ext cx="1128268" cy="68466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9495867-34DD-7D0A-ED94-4D87C46092BB}"/>
                </a:ext>
              </a:extLst>
            </p:cNvPr>
            <p:cNvSpPr txBox="1"/>
            <p:nvPr/>
          </p:nvSpPr>
          <p:spPr>
            <a:xfrm>
              <a:off x="6681123" y="1552856"/>
              <a:ext cx="3040391" cy="338554"/>
            </a:xfrm>
            <a:prstGeom prst="rect">
              <a:avLst/>
            </a:prstGeom>
            <a:noFill/>
          </p:spPr>
          <p:txBody>
            <a:bodyPr wrap="square" rtlCol="0">
              <a:spAutoFit/>
            </a:bodyPr>
            <a:lstStyle/>
            <a:p>
              <a:pPr algn="ctr"/>
              <a:r>
                <a:rPr lang="en-US" altLang="zh-CN" sz="1600" b="1" dirty="0">
                  <a:solidFill>
                    <a:srgbClr val="C00000"/>
                  </a:solidFill>
                  <a:latin typeface="Microsoft YaHei" panose="020B0503020204020204" pitchFamily="34" charset="-122"/>
                  <a:ea typeface="Microsoft YaHei" panose="020B0503020204020204" pitchFamily="34" charset="-122"/>
                </a:rPr>
                <a:t>Data</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Regulation</a:t>
              </a:r>
              <a:r>
                <a:rPr lang="zh-CN" altLang="en-US" sz="1600" b="1" dirty="0">
                  <a:solidFill>
                    <a:srgbClr val="C00000"/>
                  </a:solidFill>
                  <a:latin typeface="Microsoft YaHei" panose="020B0503020204020204" pitchFamily="34" charset="-122"/>
                  <a:ea typeface="Microsoft YaHei" panose="020B0503020204020204" pitchFamily="34" charset="-122"/>
                </a:rPr>
                <a:t> </a:t>
              </a:r>
              <a:r>
                <a:rPr lang="en-US" altLang="zh-CN" sz="1600" b="1" dirty="0">
                  <a:solidFill>
                    <a:srgbClr val="C00000"/>
                  </a:solidFill>
                  <a:latin typeface="Microsoft YaHei" panose="020B0503020204020204" pitchFamily="34" charset="-122"/>
                  <a:ea typeface="Microsoft YaHei" panose="020B0503020204020204" pitchFamily="34" charset="-122"/>
                </a:rPr>
                <a:t>Entities</a:t>
              </a:r>
              <a:endParaRPr lang="en-DE" sz="1600" b="1" dirty="0">
                <a:solidFill>
                  <a:srgbClr val="C00000"/>
                </a:solidFill>
                <a:latin typeface="Microsoft YaHei" panose="020B0503020204020204" pitchFamily="34" charset="-122"/>
                <a:ea typeface="Microsoft YaHei" panose="020B0503020204020204" pitchFamily="34" charset="-122"/>
              </a:endParaRPr>
            </a:p>
          </p:txBody>
        </p:sp>
      </p:grpSp>
      <p:pic>
        <p:nvPicPr>
          <p:cNvPr id="35" name="Picture 34" descr="A logo with a scale and text&#10;&#10;Description automatically generated">
            <a:extLst>
              <a:ext uri="{FF2B5EF4-FFF2-40B4-BE49-F238E27FC236}">
                <a16:creationId xmlns:a16="http://schemas.microsoft.com/office/drawing/2014/main" id="{54E260B8-CD89-C95B-325D-AA50D6C991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11121" y="2365264"/>
            <a:ext cx="745432" cy="745432"/>
          </a:xfrm>
          <a:prstGeom prst="rect">
            <a:avLst/>
          </a:prstGeom>
        </p:spPr>
      </p:pic>
      <p:pic>
        <p:nvPicPr>
          <p:cNvPr id="36" name="Picture 35" descr="A red white and blue shield with a star and a blue star&#10;&#10;Description automatically generated">
            <a:extLst>
              <a:ext uri="{FF2B5EF4-FFF2-40B4-BE49-F238E27FC236}">
                <a16:creationId xmlns:a16="http://schemas.microsoft.com/office/drawing/2014/main" id="{3A7F30DA-59BA-4A52-0A7D-68D34978EE5E}"/>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3158105" y="5347484"/>
            <a:ext cx="639520" cy="619378"/>
          </a:xfrm>
          <a:prstGeom prst="rect">
            <a:avLst/>
          </a:prstGeom>
        </p:spPr>
      </p:pic>
      <p:pic>
        <p:nvPicPr>
          <p:cNvPr id="37" name="Picture 36" descr="A red white and blue shield with a star and a blue star&#10;&#10;Description automatically generated">
            <a:extLst>
              <a:ext uri="{FF2B5EF4-FFF2-40B4-BE49-F238E27FC236}">
                <a16:creationId xmlns:a16="http://schemas.microsoft.com/office/drawing/2014/main" id="{FE686DE9-083F-FDEC-F2AB-0D8F174A3367}"/>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6197984" y="4299315"/>
            <a:ext cx="639520" cy="619378"/>
          </a:xfrm>
          <a:prstGeom prst="rect">
            <a:avLst/>
          </a:prstGeom>
        </p:spPr>
      </p:pic>
      <p:pic>
        <p:nvPicPr>
          <p:cNvPr id="38" name="Picture 37" descr="A red white and blue shield with a star and a blue star&#10;&#10;Description automatically generated">
            <a:extLst>
              <a:ext uri="{FF2B5EF4-FFF2-40B4-BE49-F238E27FC236}">
                <a16:creationId xmlns:a16="http://schemas.microsoft.com/office/drawing/2014/main" id="{B1A7F9A2-771F-4B92-3805-1042F56D061F}"/>
              </a:ext>
            </a:extLst>
          </p:cNvPr>
          <p:cNvPicPr>
            <a:picLocks noChangeAspect="1"/>
          </p:cNvPicPr>
          <p:nvPr/>
        </p:nvPicPr>
        <p:blipFill rotWithShape="1">
          <a:blip r:embed="rId15">
            <a:extLst>
              <a:ext uri="{28A0092B-C50C-407E-A947-70E740481C1C}">
                <a14:useLocalDpi xmlns:a14="http://schemas.microsoft.com/office/drawing/2010/main" val="0"/>
              </a:ext>
            </a:extLst>
          </a:blip>
          <a:srcRect t="6526" b="960"/>
          <a:stretch/>
        </p:blipFill>
        <p:spPr>
          <a:xfrm>
            <a:off x="6197984" y="6012032"/>
            <a:ext cx="639520" cy="619378"/>
          </a:xfrm>
          <a:prstGeom prst="rect">
            <a:avLst/>
          </a:prstGeom>
        </p:spPr>
      </p:pic>
      <p:grpSp>
        <p:nvGrpSpPr>
          <p:cNvPr id="50" name="Group 49">
            <a:extLst>
              <a:ext uri="{FF2B5EF4-FFF2-40B4-BE49-F238E27FC236}">
                <a16:creationId xmlns:a16="http://schemas.microsoft.com/office/drawing/2014/main" id="{9680BCA3-71F9-9BEA-5CC5-494F9B48EA77}"/>
              </a:ext>
            </a:extLst>
          </p:cNvPr>
          <p:cNvGrpSpPr/>
          <p:nvPr/>
        </p:nvGrpSpPr>
        <p:grpSpPr>
          <a:xfrm>
            <a:off x="4336116" y="2255879"/>
            <a:ext cx="1404552" cy="1151215"/>
            <a:chOff x="4605624" y="2255879"/>
            <a:chExt cx="1404552" cy="1151215"/>
          </a:xfrm>
        </p:grpSpPr>
        <p:sp>
          <p:nvSpPr>
            <p:cNvPr id="9" name="Right Arrow 8">
              <a:extLst>
                <a:ext uri="{FF2B5EF4-FFF2-40B4-BE49-F238E27FC236}">
                  <a16:creationId xmlns:a16="http://schemas.microsoft.com/office/drawing/2014/main" id="{02AD682C-FB03-6DF3-EDA1-7810957A6DF2}"/>
                </a:ext>
              </a:extLst>
            </p:cNvPr>
            <p:cNvSpPr/>
            <p:nvPr/>
          </p:nvSpPr>
          <p:spPr bwMode="auto">
            <a:xfrm rot="5400000">
              <a:off x="4698899" y="2350362"/>
              <a:ext cx="1151215" cy="962249"/>
            </a:xfrm>
            <a:prstGeom prst="rightArrow">
              <a:avLst>
                <a:gd name="adj1" fmla="val 50000"/>
                <a:gd name="adj2" fmla="val 25894"/>
              </a:avLst>
            </a:prstGeom>
            <a:solidFill>
              <a:srgbClr val="CCECFF"/>
            </a:solidFill>
            <a:ln w="9525" cap="flat" cmpd="sng" algn="ctr">
              <a:no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DE"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49" name="TextBox 48">
              <a:extLst>
                <a:ext uri="{FF2B5EF4-FFF2-40B4-BE49-F238E27FC236}">
                  <a16:creationId xmlns:a16="http://schemas.microsoft.com/office/drawing/2014/main" id="{93A47A1E-B2FE-0E52-F69D-B312A02FB254}"/>
                </a:ext>
              </a:extLst>
            </p:cNvPr>
            <p:cNvSpPr txBox="1"/>
            <p:nvPr/>
          </p:nvSpPr>
          <p:spPr>
            <a:xfrm>
              <a:off x="4605624" y="2502966"/>
              <a:ext cx="1404552" cy="523220"/>
            </a:xfrm>
            <a:prstGeom prst="rect">
              <a:avLst/>
            </a:prstGeom>
            <a:noFill/>
          </p:spPr>
          <p:txBody>
            <a:bodyPr wrap="none" rtlCol="0">
              <a:spAutoFit/>
            </a:bodyPr>
            <a:lstStyle/>
            <a:p>
              <a:pPr algn="ctr" defTabSz="914400" eaLnBrk="0" fontAlgn="base" hangingPunct="0">
                <a:spcBef>
                  <a:spcPct val="0"/>
                </a:spcBef>
                <a:spcAft>
                  <a:spcPct val="0"/>
                </a:spcAft>
              </a:pPr>
              <a:r>
                <a:rPr lang="en-US" altLang="zh-CN" sz="1400" b="1" dirty="0">
                  <a:latin typeface="Microsoft YaHei" panose="020B0503020204020204" pitchFamily="34" charset="-122"/>
                  <a:ea typeface="Microsoft YaHei" panose="020B0503020204020204" pitchFamily="34" charset="-122"/>
                </a:rPr>
                <a:t>Data</a:t>
              </a:r>
              <a:r>
                <a:rPr lang="zh-CN" altLang="en-US" sz="1400" b="1" dirty="0">
                  <a:latin typeface="Microsoft YaHei" panose="020B0503020204020204" pitchFamily="34" charset="-122"/>
                  <a:ea typeface="Microsoft YaHei" panose="020B0503020204020204" pitchFamily="34" charset="-122"/>
                </a:rPr>
                <a:t> </a:t>
              </a:r>
              <a:endParaRPr lang="en-US" altLang="zh-CN" sz="1400" b="1" dirty="0">
                <a:latin typeface="Microsoft YaHei" panose="020B0503020204020204" pitchFamily="34" charset="-122"/>
                <a:ea typeface="Microsoft YaHei" panose="020B0503020204020204" pitchFamily="34" charset="-122"/>
              </a:endParaRPr>
            </a:p>
            <a:p>
              <a:pPr algn="ctr" defTabSz="914400" eaLnBrk="0" fontAlgn="base" hangingPunct="0">
                <a:spcBef>
                  <a:spcPct val="0"/>
                </a:spcBef>
                <a:spcAft>
                  <a:spcPct val="0"/>
                </a:spcAft>
              </a:pPr>
              <a:r>
                <a:rPr lang="en-US" altLang="zh-CN" sz="1400" b="1" dirty="0">
                  <a:latin typeface="Microsoft YaHei" panose="020B0503020204020204" pitchFamily="34" charset="-122"/>
                  <a:ea typeface="Microsoft YaHei" panose="020B0503020204020204" pitchFamily="34" charset="-122"/>
                </a:rPr>
                <a:t>Consumption</a:t>
              </a:r>
              <a:endParaRPr lang="en-DE" sz="1400" b="1" dirty="0">
                <a:latin typeface="Microsoft YaHei" panose="020B0503020204020204" pitchFamily="34" charset="-122"/>
                <a:ea typeface="Microsoft YaHei" panose="020B0503020204020204" pitchFamily="34" charset="-122"/>
              </a:endParaRPr>
            </a:p>
          </p:txBody>
        </p:sp>
      </p:grpSp>
      <p:grpSp>
        <p:nvGrpSpPr>
          <p:cNvPr id="54" name="Group 53">
            <a:extLst>
              <a:ext uri="{FF2B5EF4-FFF2-40B4-BE49-F238E27FC236}">
                <a16:creationId xmlns:a16="http://schemas.microsoft.com/office/drawing/2014/main" id="{A12ECBA6-658B-5841-479E-82497B7E4EB1}"/>
              </a:ext>
            </a:extLst>
          </p:cNvPr>
          <p:cNvGrpSpPr/>
          <p:nvPr/>
        </p:nvGrpSpPr>
        <p:grpSpPr>
          <a:xfrm>
            <a:off x="7604598" y="3429086"/>
            <a:ext cx="3127573" cy="1328304"/>
            <a:chOff x="7989606" y="3429086"/>
            <a:chExt cx="3127573" cy="1328304"/>
          </a:xfrm>
        </p:grpSpPr>
        <p:sp>
          <p:nvSpPr>
            <p:cNvPr id="40" name="Rounded Rectangle 39">
              <a:extLst>
                <a:ext uri="{FF2B5EF4-FFF2-40B4-BE49-F238E27FC236}">
                  <a16:creationId xmlns:a16="http://schemas.microsoft.com/office/drawing/2014/main" id="{CA10BD40-1E6A-C236-7D9F-F3D0A6349A88}"/>
                </a:ext>
              </a:extLst>
            </p:cNvPr>
            <p:cNvSpPr/>
            <p:nvPr/>
          </p:nvSpPr>
          <p:spPr>
            <a:xfrm>
              <a:off x="7989606" y="3429086"/>
              <a:ext cx="3127573" cy="1008112"/>
            </a:xfrm>
            <a:prstGeom prst="roundRect">
              <a:avLst/>
            </a:prstGeom>
            <a:noFill/>
            <a:ln w="28575">
              <a:solidFill>
                <a:srgbClr val="33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pic>
          <p:nvPicPr>
            <p:cNvPr id="42" name="Picture 8" descr="Database Icon. Simple Flat Logo Of Database 04 Vector Royalty Free SVG,  Cliparts, Vectors, And Stock Illustration. Image 114656557.">
              <a:extLst>
                <a:ext uri="{FF2B5EF4-FFF2-40B4-BE49-F238E27FC236}">
                  <a16:creationId xmlns:a16="http://schemas.microsoft.com/office/drawing/2014/main" id="{56F314D5-79BB-2B01-C46A-E1ADFAACF1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39818" y="3486752"/>
              <a:ext cx="866486" cy="86648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29F7C9F-FDD3-43CA-5254-9D894EB5C037}"/>
                </a:ext>
              </a:extLst>
            </p:cNvPr>
            <p:cNvSpPr txBox="1"/>
            <p:nvPr/>
          </p:nvSpPr>
          <p:spPr>
            <a:xfrm>
              <a:off x="8294745" y="4449613"/>
              <a:ext cx="2517292" cy="307777"/>
            </a:xfrm>
            <a:prstGeom prst="rect">
              <a:avLst/>
            </a:prstGeom>
            <a:noFill/>
          </p:spPr>
          <p:txBody>
            <a:bodyPr wrap="none" rtlCol="0">
              <a:spAutoFit/>
            </a:bodyPr>
            <a:lstStyle/>
            <a:p>
              <a:r>
                <a:rPr lang="en-US" altLang="zh-CN" sz="1400" b="1" dirty="0">
                  <a:solidFill>
                    <a:srgbClr val="3333CC"/>
                  </a:solidFill>
                  <a:latin typeface="Microsoft YaHei" panose="020B0503020204020204" pitchFamily="34" charset="-122"/>
                  <a:ea typeface="Microsoft YaHei" panose="020B0503020204020204" pitchFamily="34" charset="-122"/>
                </a:rPr>
                <a:t>Data</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Statistic</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Information</a:t>
              </a:r>
              <a:endParaRPr lang="en-DE" sz="1400" b="1" dirty="0">
                <a:solidFill>
                  <a:srgbClr val="3333CC"/>
                </a:solidFill>
                <a:latin typeface="Microsoft YaHei" panose="020B0503020204020204" pitchFamily="34" charset="-122"/>
                <a:ea typeface="Microsoft YaHei" panose="020B0503020204020204" pitchFamily="34" charset="-122"/>
              </a:endParaRPr>
            </a:p>
          </p:txBody>
        </p:sp>
        <p:pic>
          <p:nvPicPr>
            <p:cNvPr id="51" name="Picture 14" descr="Data analysis - Free seo and web icons">
              <a:extLst>
                <a:ext uri="{FF2B5EF4-FFF2-40B4-BE49-F238E27FC236}">
                  <a16:creationId xmlns:a16="http://schemas.microsoft.com/office/drawing/2014/main" id="{2B56C0D9-01BC-7521-C682-58DEA958778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28516" y="3573230"/>
              <a:ext cx="794089" cy="79408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Data analysis Icon - Download in Colored Outline Style">
              <a:extLst>
                <a:ext uri="{FF2B5EF4-FFF2-40B4-BE49-F238E27FC236}">
                  <a16:creationId xmlns:a16="http://schemas.microsoft.com/office/drawing/2014/main" id="{77AF8441-D14E-A4C8-B8C2-D63C598196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35500" y="3486752"/>
              <a:ext cx="846555" cy="8465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8ED650FB-3A8A-771A-87E3-89A637D2C581}"/>
              </a:ext>
            </a:extLst>
          </p:cNvPr>
          <p:cNvGrpSpPr/>
          <p:nvPr/>
        </p:nvGrpSpPr>
        <p:grpSpPr>
          <a:xfrm>
            <a:off x="7604597" y="5207289"/>
            <a:ext cx="3127573" cy="1317267"/>
            <a:chOff x="7989605" y="5188039"/>
            <a:chExt cx="3127573" cy="1317267"/>
          </a:xfrm>
        </p:grpSpPr>
        <p:sp>
          <p:nvSpPr>
            <p:cNvPr id="45" name="Rounded Rectangle 44">
              <a:extLst>
                <a:ext uri="{FF2B5EF4-FFF2-40B4-BE49-F238E27FC236}">
                  <a16:creationId xmlns:a16="http://schemas.microsoft.com/office/drawing/2014/main" id="{84CAC516-38ED-AE34-5053-646EB1A3DED8}"/>
                </a:ext>
              </a:extLst>
            </p:cNvPr>
            <p:cNvSpPr/>
            <p:nvPr/>
          </p:nvSpPr>
          <p:spPr>
            <a:xfrm>
              <a:off x="7989605" y="5188039"/>
              <a:ext cx="3127573" cy="1008112"/>
            </a:xfrm>
            <a:prstGeom prst="roundRect">
              <a:avLst/>
            </a:prstGeom>
            <a:noFill/>
            <a:ln w="28575">
              <a:solidFill>
                <a:srgbClr val="33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46" name="Picture 2">
              <a:extLst>
                <a:ext uri="{FF2B5EF4-FFF2-40B4-BE49-F238E27FC236}">
                  <a16:creationId xmlns:a16="http://schemas.microsoft.com/office/drawing/2014/main" id="{5BD61B39-C067-5D94-F401-0AB7094C500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96529" y="5337173"/>
              <a:ext cx="754916" cy="7549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Stanford Alpaca | Discover AI use cases">
              <a:extLst>
                <a:ext uri="{FF2B5EF4-FFF2-40B4-BE49-F238E27FC236}">
                  <a16:creationId xmlns:a16="http://schemas.microsoft.com/office/drawing/2014/main" id="{8E28E292-FE5D-689C-4D2B-7905737AED6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70019" y="5249429"/>
              <a:ext cx="867625" cy="88533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B333CDB5-376E-1E19-270C-316B55ED5C4D}"/>
                </a:ext>
              </a:extLst>
            </p:cNvPr>
            <p:cNvSpPr txBox="1"/>
            <p:nvPr/>
          </p:nvSpPr>
          <p:spPr>
            <a:xfrm>
              <a:off x="8267619" y="6197529"/>
              <a:ext cx="2515882" cy="307777"/>
            </a:xfrm>
            <a:prstGeom prst="rect">
              <a:avLst/>
            </a:prstGeom>
            <a:noFill/>
          </p:spPr>
          <p:txBody>
            <a:bodyPr wrap="none" rtlCol="0">
              <a:spAutoFit/>
            </a:bodyPr>
            <a:lstStyle/>
            <a:p>
              <a:r>
                <a:rPr lang="en-US" altLang="zh-CN" sz="1400" b="1" dirty="0">
                  <a:solidFill>
                    <a:srgbClr val="3333CC"/>
                  </a:solidFill>
                  <a:latin typeface="Microsoft YaHei" panose="020B0503020204020204" pitchFamily="34" charset="-122"/>
                  <a:ea typeface="Microsoft YaHei" panose="020B0503020204020204" pitchFamily="34" charset="-122"/>
                </a:rPr>
                <a:t>Machine</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Learning</a:t>
              </a:r>
              <a:r>
                <a:rPr lang="zh-CN" altLang="en-US" sz="1400" b="1" dirty="0">
                  <a:solidFill>
                    <a:srgbClr val="3333CC"/>
                  </a:solidFill>
                  <a:latin typeface="Microsoft YaHei" panose="020B0503020204020204" pitchFamily="34" charset="-122"/>
                  <a:ea typeface="Microsoft YaHei" panose="020B0503020204020204" pitchFamily="34" charset="-122"/>
                </a:rPr>
                <a:t> </a:t>
              </a:r>
              <a:r>
                <a:rPr lang="en-US" altLang="zh-CN" sz="1400" b="1" dirty="0">
                  <a:solidFill>
                    <a:srgbClr val="3333CC"/>
                  </a:solidFill>
                  <a:latin typeface="Microsoft YaHei" panose="020B0503020204020204" pitchFamily="34" charset="-122"/>
                  <a:ea typeface="Microsoft YaHei" panose="020B0503020204020204" pitchFamily="34" charset="-122"/>
                </a:rPr>
                <a:t>Models</a:t>
              </a:r>
              <a:endParaRPr lang="en-DE" sz="1400" b="1" dirty="0">
                <a:solidFill>
                  <a:srgbClr val="3333CC"/>
                </a:solidFill>
                <a:latin typeface="Microsoft YaHei" panose="020B0503020204020204" pitchFamily="34" charset="-122"/>
                <a:ea typeface="Microsoft YaHei" panose="020B0503020204020204" pitchFamily="34" charset="-122"/>
              </a:endParaRPr>
            </a:p>
          </p:txBody>
        </p:sp>
        <p:pic>
          <p:nvPicPr>
            <p:cNvPr id="53" name="Picture 12" descr="通义千问- 维基百科，自由的百科全书">
              <a:extLst>
                <a:ext uri="{FF2B5EF4-FFF2-40B4-BE49-F238E27FC236}">
                  <a16:creationId xmlns:a16="http://schemas.microsoft.com/office/drawing/2014/main" id="{E9C7AB38-FD6B-1424-0C19-91B1EE245E8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41311" y="5304958"/>
              <a:ext cx="841262" cy="79665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B189BAA9-3591-2F37-BDC9-41008458CC88}"/>
              </a:ext>
            </a:extLst>
          </p:cNvPr>
          <p:cNvSpPr/>
          <p:nvPr/>
        </p:nvSpPr>
        <p:spPr bwMode="auto">
          <a:xfrm>
            <a:off x="1396760" y="1169861"/>
            <a:ext cx="9508663" cy="2229066"/>
          </a:xfrm>
          <a:prstGeom prst="rect">
            <a:avLst/>
          </a:prstGeom>
          <a:solidFill>
            <a:schemeClr val="bg1">
              <a:lumMod val="95000"/>
              <a:alpha val="90155"/>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4" name="Rectangle 3">
            <a:extLst>
              <a:ext uri="{FF2B5EF4-FFF2-40B4-BE49-F238E27FC236}">
                <a16:creationId xmlns:a16="http://schemas.microsoft.com/office/drawing/2014/main" id="{480A8F58-3546-74CA-930C-0509878B41B7}"/>
              </a:ext>
            </a:extLst>
          </p:cNvPr>
          <p:cNvSpPr/>
          <p:nvPr/>
        </p:nvSpPr>
        <p:spPr bwMode="auto">
          <a:xfrm>
            <a:off x="5725587" y="3394254"/>
            <a:ext cx="5179835" cy="1592429"/>
          </a:xfrm>
          <a:prstGeom prst="rect">
            <a:avLst/>
          </a:prstGeom>
          <a:solidFill>
            <a:schemeClr val="bg1">
              <a:lumMod val="95000"/>
              <a:alpha val="90155"/>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6" name="Rectangle 5">
            <a:extLst>
              <a:ext uri="{FF2B5EF4-FFF2-40B4-BE49-F238E27FC236}">
                <a16:creationId xmlns:a16="http://schemas.microsoft.com/office/drawing/2014/main" id="{8899E529-4048-34EF-EEC3-7895DD50912B}"/>
              </a:ext>
            </a:extLst>
          </p:cNvPr>
          <p:cNvSpPr/>
          <p:nvPr/>
        </p:nvSpPr>
        <p:spPr bwMode="auto">
          <a:xfrm>
            <a:off x="1391311" y="3353887"/>
            <a:ext cx="2867363" cy="3327221"/>
          </a:xfrm>
          <a:prstGeom prst="rect">
            <a:avLst/>
          </a:prstGeom>
          <a:solidFill>
            <a:schemeClr val="bg1">
              <a:lumMod val="95000"/>
              <a:alpha val="90155"/>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41" name="Title 4">
            <a:extLst>
              <a:ext uri="{FF2B5EF4-FFF2-40B4-BE49-F238E27FC236}">
                <a16:creationId xmlns:a16="http://schemas.microsoft.com/office/drawing/2014/main" id="{C591CD1F-FC77-1B12-1F62-4B0328B0A583}"/>
              </a:ext>
            </a:extLst>
          </p:cNvPr>
          <p:cNvSpPr>
            <a:spLocks noGrp="1"/>
          </p:cNvSpPr>
          <p:nvPr>
            <p:ph type="title"/>
          </p:nvPr>
        </p:nvSpPr>
        <p:spPr>
          <a:xfrm>
            <a:off x="838199" y="195390"/>
            <a:ext cx="10632707" cy="833310"/>
          </a:xfrm>
        </p:spPr>
        <p:txBody>
          <a:bodyPr>
            <a:noAutofit/>
          </a:bodyPr>
          <a:lstStyle/>
          <a:p>
            <a:pPr algn="ctr"/>
            <a:r>
              <a:rPr lang="en-US" altLang="zh-CN" dirty="0"/>
              <a:t>Data Analysis: Risk Assessment of ML Models</a:t>
            </a:r>
            <a:endParaRPr lang="en-DE" dirty="0"/>
          </a:p>
        </p:txBody>
      </p:sp>
    </p:spTree>
    <p:extLst>
      <p:ext uri="{BB962C8B-B14F-4D97-AF65-F5344CB8AC3E}">
        <p14:creationId xmlns:p14="http://schemas.microsoft.com/office/powerpoint/2010/main" val="1687465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39F6B-7CF0-CF40-BF84-BA350730FB1A}"/>
              </a:ext>
            </a:extLst>
          </p:cNvPr>
          <p:cNvSpPr>
            <a:spLocks noGrp="1"/>
          </p:cNvSpPr>
          <p:nvPr>
            <p:ph type="title"/>
          </p:nvPr>
        </p:nvSpPr>
        <p:spPr>
          <a:xfrm>
            <a:off x="838199" y="195390"/>
            <a:ext cx="10632707" cy="833310"/>
          </a:xfrm>
        </p:spPr>
        <p:txBody>
          <a:bodyPr>
            <a:noAutofit/>
          </a:bodyPr>
          <a:lstStyle/>
          <a:p>
            <a:pPr algn="ctr"/>
            <a:r>
              <a:rPr lang="en-US" altLang="zh-CN" dirty="0"/>
              <a:t>Data Analysis: Risk Assessment of ML Models</a:t>
            </a:r>
            <a:endParaRPr lang="en-DE" dirty="0"/>
          </a:p>
        </p:txBody>
      </p:sp>
      <p:sp>
        <p:nvSpPr>
          <p:cNvPr id="3" name="Slide Number Placeholder 2">
            <a:extLst>
              <a:ext uri="{FF2B5EF4-FFF2-40B4-BE49-F238E27FC236}">
                <a16:creationId xmlns:a16="http://schemas.microsoft.com/office/drawing/2014/main" id="{976B4943-F7E1-DA44-98E0-DAA0437B7249}"/>
              </a:ext>
            </a:extLst>
          </p:cNvPr>
          <p:cNvSpPr>
            <a:spLocks noGrp="1"/>
          </p:cNvSpPr>
          <p:nvPr>
            <p:ph type="sldNum" sz="quarter" idx="12"/>
          </p:nvPr>
        </p:nvSpPr>
        <p:spPr/>
        <p:txBody>
          <a:bodyPr/>
          <a:lstStyle/>
          <a:p>
            <a:fld id="{F2808A62-48F8-4E48-A5E9-49DFBF34D271}" type="slidenum">
              <a:rPr lang="en-US" smtClean="0"/>
              <a:pPr/>
              <a:t>9</a:t>
            </a:fld>
            <a:endParaRPr lang="en-US" sz="1600">
              <a:solidFill>
                <a:srgbClr val="888888"/>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B3275981-31DA-78BF-42C9-6D8D1A94FE6B}"/>
              </a:ext>
            </a:extLst>
          </p:cNvPr>
          <p:cNvSpPr/>
          <p:nvPr/>
        </p:nvSpPr>
        <p:spPr bwMode="auto">
          <a:xfrm>
            <a:off x="6059999" y="2367567"/>
            <a:ext cx="1253675" cy="2529646"/>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9" name="Rectangle 8">
            <a:extLst>
              <a:ext uri="{FF2B5EF4-FFF2-40B4-BE49-F238E27FC236}">
                <a16:creationId xmlns:a16="http://schemas.microsoft.com/office/drawing/2014/main" id="{806BE377-3ACC-7362-E43B-C5AFFC628E1B}"/>
              </a:ext>
            </a:extLst>
          </p:cNvPr>
          <p:cNvSpPr/>
          <p:nvPr/>
        </p:nvSpPr>
        <p:spPr bwMode="auto">
          <a:xfrm>
            <a:off x="6067427" y="2370945"/>
            <a:ext cx="3320379" cy="1358281"/>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E7EA672D-C4D4-9265-C6FE-15B7CEE93687}"/>
              </a:ext>
            </a:extLst>
          </p:cNvPr>
          <p:cNvSpPr/>
          <p:nvPr/>
        </p:nvSpPr>
        <p:spPr bwMode="auto">
          <a:xfrm>
            <a:off x="2542891" y="2367566"/>
            <a:ext cx="4770783" cy="1361661"/>
          </a:xfrm>
          <a:prstGeom prst="rect">
            <a:avLst/>
          </a:prstGeom>
          <a:noFill/>
          <a:ln w="28575" cap="flat" cmpd="sng" algn="ctr">
            <a:solidFill>
              <a:srgbClr val="3333CC"/>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pic>
        <p:nvPicPr>
          <p:cNvPr id="11" name="Picture 8" descr="Gpu - Free computer icons">
            <a:extLst>
              <a:ext uri="{FF2B5EF4-FFF2-40B4-BE49-F238E27FC236}">
                <a16:creationId xmlns:a16="http://schemas.microsoft.com/office/drawing/2014/main" id="{E2BA4547-3DB1-677C-6D32-DDE2C8693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884" y="2500124"/>
            <a:ext cx="1093147" cy="10931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B400389-0B4C-8E76-4AD3-598406D43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155" y="2564857"/>
            <a:ext cx="963938" cy="963938"/>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a:extLst>
              <a:ext uri="{FF2B5EF4-FFF2-40B4-BE49-F238E27FC236}">
                <a16:creationId xmlns:a16="http://schemas.microsoft.com/office/drawing/2014/main" id="{FD8CEB36-546A-2D7B-5F89-23F24D8A8F29}"/>
              </a:ext>
            </a:extLst>
          </p:cNvPr>
          <p:cNvSpPr/>
          <p:nvPr/>
        </p:nvSpPr>
        <p:spPr bwMode="auto">
          <a:xfrm>
            <a:off x="4025373" y="2888863"/>
            <a:ext cx="379236" cy="367791"/>
          </a:xfrm>
          <a:prstGeom prst="rightArrow">
            <a:avLst/>
          </a:prstGeom>
          <a:solidFill>
            <a:srgbClr val="3333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pic>
        <p:nvPicPr>
          <p:cNvPr id="14" name="Picture 18" descr="ImageNet Dataset | Papers With Code">
            <a:extLst>
              <a:ext uri="{FF2B5EF4-FFF2-40B4-BE49-F238E27FC236}">
                <a16:creationId xmlns:a16="http://schemas.microsoft.com/office/drawing/2014/main" id="{09F39A3A-0048-E583-FB84-183D9F559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523" y="2514834"/>
            <a:ext cx="1040083" cy="1040083"/>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Arrow 14">
            <a:extLst>
              <a:ext uri="{FF2B5EF4-FFF2-40B4-BE49-F238E27FC236}">
                <a16:creationId xmlns:a16="http://schemas.microsoft.com/office/drawing/2014/main" id="{4CC54763-5AD0-F8D0-1D9F-F2F4B3D91EE3}"/>
              </a:ext>
            </a:extLst>
          </p:cNvPr>
          <p:cNvSpPr/>
          <p:nvPr/>
        </p:nvSpPr>
        <p:spPr bwMode="auto">
          <a:xfrm>
            <a:off x="5660306" y="2859756"/>
            <a:ext cx="379236" cy="367791"/>
          </a:xfrm>
          <a:prstGeom prst="rightArrow">
            <a:avLst/>
          </a:prstGeom>
          <a:solidFill>
            <a:srgbClr val="3333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16" name="Right Arrow 15">
            <a:extLst>
              <a:ext uri="{FF2B5EF4-FFF2-40B4-BE49-F238E27FC236}">
                <a16:creationId xmlns:a16="http://schemas.microsoft.com/office/drawing/2014/main" id="{937388CB-6991-80E1-3A88-447F032AAE98}"/>
              </a:ext>
            </a:extLst>
          </p:cNvPr>
          <p:cNvSpPr/>
          <p:nvPr/>
        </p:nvSpPr>
        <p:spPr bwMode="auto">
          <a:xfrm>
            <a:off x="7225382" y="2866189"/>
            <a:ext cx="379236" cy="367791"/>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rgbClr val="C00000"/>
              </a:solidFill>
              <a:effectLst/>
              <a:latin typeface="Arial" pitchFamily="34" charset="0"/>
            </a:endParaRPr>
          </a:p>
        </p:txBody>
      </p:sp>
      <p:pic>
        <p:nvPicPr>
          <p:cNvPr id="17" name="Picture 12" descr="Panda - Free animals icons">
            <a:extLst>
              <a:ext uri="{FF2B5EF4-FFF2-40B4-BE49-F238E27FC236}">
                <a16:creationId xmlns:a16="http://schemas.microsoft.com/office/drawing/2014/main" id="{BEB9388A-54AA-A450-E292-0005B6476D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9576" y="3939702"/>
            <a:ext cx="868483" cy="86848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E717B44-6672-482D-F49E-C4973CDFDA25}"/>
              </a:ext>
            </a:extLst>
          </p:cNvPr>
          <p:cNvSpPr txBox="1"/>
          <p:nvPr/>
        </p:nvSpPr>
        <p:spPr>
          <a:xfrm>
            <a:off x="1443484" y="2720485"/>
            <a:ext cx="1130631" cy="646331"/>
          </a:xfrm>
          <a:prstGeom prst="rect">
            <a:avLst/>
          </a:prstGeom>
          <a:noFill/>
        </p:spPr>
        <p:txBody>
          <a:bodyPr vert="horz" wrap="none" rtlCol="0">
            <a:spAutoFit/>
          </a:bodyPr>
          <a:lstStyle/>
          <a:p>
            <a:pPr algn="ctr"/>
            <a:r>
              <a:rPr lang="en-US" altLang="zh-CN" b="1" dirty="0">
                <a:solidFill>
                  <a:srgbClr val="3333CC"/>
                </a:solidFill>
                <a:latin typeface="Microsoft YaHei" panose="020B0503020204020204" pitchFamily="34" charset="-122"/>
                <a:ea typeface="Microsoft YaHei" panose="020B0503020204020204" pitchFamily="34" charset="-122"/>
              </a:rPr>
              <a:t>Model</a:t>
            </a:r>
          </a:p>
          <a:p>
            <a:pPr algn="ctr"/>
            <a:r>
              <a:rPr lang="en-US" altLang="zh-CN" b="1" dirty="0">
                <a:solidFill>
                  <a:srgbClr val="3333CC"/>
                </a:solidFill>
                <a:latin typeface="Microsoft YaHei" panose="020B0503020204020204" pitchFamily="34" charset="-122"/>
                <a:ea typeface="Microsoft YaHei" panose="020B0503020204020204" pitchFamily="34" charset="-122"/>
              </a:rPr>
              <a:t>Training</a:t>
            </a:r>
            <a:endParaRPr lang="en-DE" b="1" dirty="0">
              <a:solidFill>
                <a:srgbClr val="3333CC"/>
              </a:solidFill>
              <a:latin typeface="Microsoft YaHei" panose="020B0503020204020204" pitchFamily="34" charset="-122"/>
              <a:ea typeface="Microsoft YaHei" panose="020B0503020204020204" pitchFamily="34" charset="-122"/>
            </a:endParaRPr>
          </a:p>
        </p:txBody>
      </p:sp>
      <p:sp>
        <p:nvSpPr>
          <p:cNvPr id="19" name="TextBox 18">
            <a:extLst>
              <a:ext uri="{FF2B5EF4-FFF2-40B4-BE49-F238E27FC236}">
                <a16:creationId xmlns:a16="http://schemas.microsoft.com/office/drawing/2014/main" id="{CA98EB77-4A3A-5CB6-A7E9-0BD1A2205464}"/>
              </a:ext>
            </a:extLst>
          </p:cNvPr>
          <p:cNvSpPr txBox="1"/>
          <p:nvPr/>
        </p:nvSpPr>
        <p:spPr>
          <a:xfrm>
            <a:off x="9361329" y="2726918"/>
            <a:ext cx="1376146" cy="646331"/>
          </a:xfrm>
          <a:prstGeom prst="rect">
            <a:avLst/>
          </a:prstGeom>
          <a:noFill/>
        </p:spPr>
        <p:txBody>
          <a:bodyPr vert="horz" wrap="none" rtlCol="0" anchor="ctr">
            <a:spAutoFit/>
          </a:bodyPr>
          <a:lstStyle/>
          <a:p>
            <a:pPr algn="ctr"/>
            <a:r>
              <a:rPr lang="en-US" altLang="zh-CN" b="1" dirty="0">
                <a:solidFill>
                  <a:srgbClr val="C00000"/>
                </a:solidFill>
                <a:latin typeface="Microsoft YaHei" panose="020B0503020204020204" pitchFamily="34" charset="-122"/>
                <a:ea typeface="Microsoft YaHei" panose="020B0503020204020204" pitchFamily="34" charset="-122"/>
              </a:rPr>
              <a:t>Model</a:t>
            </a:r>
          </a:p>
          <a:p>
            <a:pPr algn="ctr"/>
            <a:r>
              <a:rPr lang="en-US" altLang="zh-CN" b="1" dirty="0">
                <a:solidFill>
                  <a:srgbClr val="C00000"/>
                </a:solidFill>
                <a:latin typeface="Microsoft YaHei" panose="020B0503020204020204" pitchFamily="34" charset="-122"/>
                <a:ea typeface="Microsoft YaHei" panose="020B0503020204020204" pitchFamily="34" charset="-122"/>
              </a:rPr>
              <a:t>Prediction</a:t>
            </a:r>
            <a:endParaRPr lang="en-DE" b="1" dirty="0">
              <a:solidFill>
                <a:srgbClr val="C00000"/>
              </a:solidFill>
              <a:latin typeface="Microsoft YaHei" panose="020B0503020204020204" pitchFamily="34" charset="-122"/>
              <a:ea typeface="Microsoft YaHei" panose="020B0503020204020204" pitchFamily="34" charset="-122"/>
            </a:endParaRPr>
          </a:p>
        </p:txBody>
      </p:sp>
      <p:sp>
        <p:nvSpPr>
          <p:cNvPr id="20" name="Right Arrow 19">
            <a:extLst>
              <a:ext uri="{FF2B5EF4-FFF2-40B4-BE49-F238E27FC236}">
                <a16:creationId xmlns:a16="http://schemas.microsoft.com/office/drawing/2014/main" id="{3AB7B47A-9EAF-80D3-E30C-B80BCA78AE56}"/>
              </a:ext>
            </a:extLst>
          </p:cNvPr>
          <p:cNvSpPr/>
          <p:nvPr/>
        </p:nvSpPr>
        <p:spPr bwMode="auto">
          <a:xfrm rot="16200000">
            <a:off x="6521143" y="3537322"/>
            <a:ext cx="379236" cy="367791"/>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rgbClr val="C00000"/>
              </a:solidFill>
              <a:effectLst/>
              <a:latin typeface="Arial" pitchFamily="34" charset="0"/>
            </a:endParaRPr>
          </a:p>
        </p:txBody>
      </p:sp>
      <p:grpSp>
        <p:nvGrpSpPr>
          <p:cNvPr id="21" name="Group 20">
            <a:extLst>
              <a:ext uri="{FF2B5EF4-FFF2-40B4-BE49-F238E27FC236}">
                <a16:creationId xmlns:a16="http://schemas.microsoft.com/office/drawing/2014/main" id="{D431F4AA-7B6C-BCD0-88D3-0C732E1BC3CA}"/>
              </a:ext>
            </a:extLst>
          </p:cNvPr>
          <p:cNvGrpSpPr/>
          <p:nvPr/>
        </p:nvGrpSpPr>
        <p:grpSpPr>
          <a:xfrm>
            <a:off x="2303132" y="3227566"/>
            <a:ext cx="2682297" cy="1284794"/>
            <a:chOff x="1398357" y="3259009"/>
            <a:chExt cx="2682297" cy="1284794"/>
          </a:xfrm>
        </p:grpSpPr>
        <p:pic>
          <p:nvPicPr>
            <p:cNvPr id="22" name="Picture 16" descr="Smiling Red Devil Icon, PNG ClipArt Image | IconBug.com">
              <a:extLst>
                <a:ext uri="{FF2B5EF4-FFF2-40B4-BE49-F238E27FC236}">
                  <a16:creationId xmlns:a16="http://schemas.microsoft.com/office/drawing/2014/main" id="{AF3B7557-BB7F-9820-BD75-3CE5C6C446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9238" y="3259009"/>
              <a:ext cx="802861" cy="80286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1D2D027-C03C-3421-0184-B64118231E7D}"/>
                </a:ext>
              </a:extLst>
            </p:cNvPr>
            <p:cNvSpPr txBox="1"/>
            <p:nvPr/>
          </p:nvSpPr>
          <p:spPr>
            <a:xfrm>
              <a:off x="1398357" y="4020583"/>
              <a:ext cx="2682297" cy="523220"/>
            </a:xfrm>
            <a:prstGeom prst="rect">
              <a:avLst/>
            </a:prstGeom>
            <a:noFill/>
          </p:spPr>
          <p:txBody>
            <a:bodyPr wrap="square" rtlCol="0">
              <a:spAutoFit/>
            </a:bodyPr>
            <a:lstStyle/>
            <a:p>
              <a:pPr marL="285750" indent="-285750">
                <a:buFont typeface="Wingdings" pitchFamily="2" charset="2"/>
                <a:buChar char="v"/>
              </a:pPr>
              <a:r>
                <a:rPr lang="en-US" altLang="zh-CN" sz="1400" b="1" dirty="0">
                  <a:solidFill>
                    <a:srgbClr val="C00000"/>
                  </a:solidFill>
                  <a:latin typeface="Microsoft YaHei" panose="020B0503020204020204" pitchFamily="34" charset="-122"/>
                  <a:ea typeface="Microsoft YaHei" panose="020B0503020204020204" pitchFamily="34" charset="-122"/>
                </a:rPr>
                <a:t>Membership</a:t>
              </a:r>
              <a:r>
                <a:rPr lang="zh-CN" altLang="en-US" sz="1400" b="1" dirty="0">
                  <a:solidFill>
                    <a:srgbClr val="C00000"/>
                  </a:solidFill>
                  <a:latin typeface="Microsoft YaHei" panose="020B0503020204020204" pitchFamily="34" charset="-122"/>
                  <a:ea typeface="Microsoft YaHei" panose="020B0503020204020204" pitchFamily="34" charset="-122"/>
                </a:rPr>
                <a:t> </a:t>
              </a:r>
              <a:r>
                <a:rPr lang="en-US" altLang="zh-CN" sz="1400" b="1" dirty="0">
                  <a:solidFill>
                    <a:srgbClr val="C00000"/>
                  </a:solidFill>
                  <a:latin typeface="Microsoft YaHei" panose="020B0503020204020204" pitchFamily="34" charset="-122"/>
                  <a:ea typeface="Microsoft YaHei" panose="020B0503020204020204" pitchFamily="34" charset="-122"/>
                </a:rPr>
                <a:t>inference</a:t>
              </a:r>
              <a:endParaRPr lang="en-US" sz="1400" b="1" dirty="0">
                <a:solidFill>
                  <a:srgbClr val="C00000"/>
                </a:solidFill>
                <a:latin typeface="Microsoft YaHei" panose="020B0503020204020204" pitchFamily="34" charset="-122"/>
                <a:ea typeface="Microsoft YaHei" panose="020B0503020204020204" pitchFamily="34" charset="-122"/>
              </a:endParaRPr>
            </a:p>
            <a:p>
              <a:pPr marL="285750" indent="-285750">
                <a:buFont typeface="Wingdings" pitchFamily="2" charset="2"/>
                <a:buChar char="v"/>
              </a:pPr>
              <a:r>
                <a:rPr lang="en-US" altLang="zh-CN" sz="1400" b="1" dirty="0">
                  <a:solidFill>
                    <a:srgbClr val="C00000"/>
                  </a:solidFill>
                  <a:latin typeface="Microsoft YaHei" panose="020B0503020204020204" pitchFamily="34" charset="-122"/>
                  <a:ea typeface="Microsoft YaHei" panose="020B0503020204020204" pitchFamily="34" charset="-122"/>
                </a:rPr>
                <a:t>Property</a:t>
              </a:r>
              <a:r>
                <a:rPr lang="zh-CN" altLang="en-US" sz="1400" b="1" dirty="0">
                  <a:solidFill>
                    <a:srgbClr val="C00000"/>
                  </a:solidFill>
                  <a:latin typeface="Microsoft YaHei" panose="020B0503020204020204" pitchFamily="34" charset="-122"/>
                  <a:ea typeface="Microsoft YaHei" panose="020B0503020204020204" pitchFamily="34" charset="-122"/>
                </a:rPr>
                <a:t> </a:t>
              </a:r>
              <a:r>
                <a:rPr lang="en-US" altLang="zh-CN" sz="1400" b="1" dirty="0">
                  <a:solidFill>
                    <a:srgbClr val="C00000"/>
                  </a:solidFill>
                  <a:latin typeface="Microsoft YaHei" panose="020B0503020204020204" pitchFamily="34" charset="-122"/>
                  <a:ea typeface="Microsoft YaHei" panose="020B0503020204020204" pitchFamily="34" charset="-122"/>
                </a:rPr>
                <a:t>inference</a:t>
              </a:r>
              <a:endParaRPr lang="en-US" sz="1400" b="1" dirty="0">
                <a:solidFill>
                  <a:srgbClr val="C00000"/>
                </a:solidFill>
                <a:latin typeface="Microsoft YaHei" panose="020B0503020204020204" pitchFamily="34" charset="-122"/>
                <a:ea typeface="Microsoft YaHei" panose="020B0503020204020204" pitchFamily="34" charset="-122"/>
              </a:endParaRPr>
            </a:p>
          </p:txBody>
        </p:sp>
      </p:grpSp>
      <p:grpSp>
        <p:nvGrpSpPr>
          <p:cNvPr id="24" name="Group 23">
            <a:extLst>
              <a:ext uri="{FF2B5EF4-FFF2-40B4-BE49-F238E27FC236}">
                <a16:creationId xmlns:a16="http://schemas.microsoft.com/office/drawing/2014/main" id="{B1A78A99-EC9A-A0CF-6ECB-4C6EBE55196F}"/>
              </a:ext>
            </a:extLst>
          </p:cNvPr>
          <p:cNvGrpSpPr/>
          <p:nvPr/>
        </p:nvGrpSpPr>
        <p:grpSpPr>
          <a:xfrm>
            <a:off x="6279627" y="1912365"/>
            <a:ext cx="2513854" cy="802861"/>
            <a:chOff x="5374852" y="1943808"/>
            <a:chExt cx="2513854" cy="802861"/>
          </a:xfrm>
        </p:grpSpPr>
        <p:pic>
          <p:nvPicPr>
            <p:cNvPr id="25" name="Picture 16" descr="Smiling Red Devil Icon, PNG ClipArt Image | IconBug.com">
              <a:extLst>
                <a:ext uri="{FF2B5EF4-FFF2-40B4-BE49-F238E27FC236}">
                  <a16:creationId xmlns:a16="http://schemas.microsoft.com/office/drawing/2014/main" id="{3D52D728-D91A-FE97-00CF-5E7E5769C8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4852" y="1943808"/>
              <a:ext cx="802861" cy="80286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D552BA1-DD8D-A02B-0291-62C1C550DA20}"/>
                </a:ext>
              </a:extLst>
            </p:cNvPr>
            <p:cNvSpPr txBox="1"/>
            <p:nvPr/>
          </p:nvSpPr>
          <p:spPr>
            <a:xfrm>
              <a:off x="6065622" y="1954162"/>
              <a:ext cx="1823084" cy="307777"/>
            </a:xfrm>
            <a:prstGeom prst="rect">
              <a:avLst/>
            </a:prstGeom>
            <a:noFill/>
          </p:spPr>
          <p:txBody>
            <a:bodyPr wrap="square" rtlCol="0">
              <a:spAutoFit/>
            </a:bodyPr>
            <a:lstStyle/>
            <a:p>
              <a:pPr marL="285750" indent="-285750">
                <a:buFont typeface="Wingdings" pitchFamily="2" charset="2"/>
                <a:buChar char="v"/>
              </a:pPr>
              <a:r>
                <a:rPr lang="en-US" altLang="zh-CN" sz="1400" b="1" dirty="0">
                  <a:solidFill>
                    <a:srgbClr val="C00000"/>
                  </a:solidFill>
                  <a:latin typeface="Microsoft YaHei" panose="020B0503020204020204" pitchFamily="34" charset="-122"/>
                  <a:ea typeface="Microsoft YaHei" panose="020B0503020204020204" pitchFamily="34" charset="-122"/>
                </a:rPr>
                <a:t>Model</a:t>
              </a:r>
              <a:r>
                <a:rPr lang="zh-CN" altLang="en-US" sz="1400" b="1" dirty="0">
                  <a:solidFill>
                    <a:srgbClr val="C00000"/>
                  </a:solidFill>
                  <a:latin typeface="Microsoft YaHei" panose="020B0503020204020204" pitchFamily="34" charset="-122"/>
                  <a:ea typeface="Microsoft YaHei" panose="020B0503020204020204" pitchFamily="34" charset="-122"/>
                </a:rPr>
                <a:t> </a:t>
              </a:r>
              <a:r>
                <a:rPr lang="en-US" altLang="zh-CN" sz="1400" b="1" dirty="0">
                  <a:solidFill>
                    <a:srgbClr val="C00000"/>
                  </a:solidFill>
                  <a:latin typeface="Microsoft YaHei" panose="020B0503020204020204" pitchFamily="34" charset="-122"/>
                  <a:ea typeface="Microsoft YaHei" panose="020B0503020204020204" pitchFamily="34" charset="-122"/>
                </a:rPr>
                <a:t>stealing</a:t>
              </a:r>
              <a:endParaRPr lang="en-DE" sz="1400" b="1" dirty="0">
                <a:solidFill>
                  <a:srgbClr val="C00000"/>
                </a:solidFill>
                <a:latin typeface="Microsoft YaHei" panose="020B0503020204020204" pitchFamily="34" charset="-122"/>
                <a:ea typeface="Microsoft YaHei" panose="020B0503020204020204" pitchFamily="34" charset="-122"/>
              </a:endParaRPr>
            </a:p>
          </p:txBody>
        </p:sp>
      </p:grpSp>
      <p:grpSp>
        <p:nvGrpSpPr>
          <p:cNvPr id="27" name="Group 26">
            <a:extLst>
              <a:ext uri="{FF2B5EF4-FFF2-40B4-BE49-F238E27FC236}">
                <a16:creationId xmlns:a16="http://schemas.microsoft.com/office/drawing/2014/main" id="{AA75AF81-1769-0806-B7DA-1924EC2B6ABB}"/>
              </a:ext>
            </a:extLst>
          </p:cNvPr>
          <p:cNvGrpSpPr/>
          <p:nvPr/>
        </p:nvGrpSpPr>
        <p:grpSpPr>
          <a:xfrm>
            <a:off x="6330739" y="4606446"/>
            <a:ext cx="2649628" cy="802861"/>
            <a:chOff x="5425964" y="4637889"/>
            <a:chExt cx="2649628" cy="802861"/>
          </a:xfrm>
        </p:grpSpPr>
        <p:pic>
          <p:nvPicPr>
            <p:cNvPr id="28" name="Picture 16" descr="Smiling Red Devil Icon, PNG ClipArt Image | IconBug.com">
              <a:extLst>
                <a:ext uri="{FF2B5EF4-FFF2-40B4-BE49-F238E27FC236}">
                  <a16:creationId xmlns:a16="http://schemas.microsoft.com/office/drawing/2014/main" id="{3D5E773E-75A5-9038-053D-976B6A2401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5964" y="4637889"/>
              <a:ext cx="802861" cy="80286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0F0DD74-3C17-A3B3-FFD0-6DA307A0DA2D}"/>
                </a:ext>
              </a:extLst>
            </p:cNvPr>
            <p:cNvSpPr txBox="1"/>
            <p:nvPr/>
          </p:nvSpPr>
          <p:spPr>
            <a:xfrm>
              <a:off x="6154424" y="4940404"/>
              <a:ext cx="1921168" cy="307777"/>
            </a:xfrm>
            <a:prstGeom prst="rect">
              <a:avLst/>
            </a:prstGeom>
            <a:noFill/>
          </p:spPr>
          <p:txBody>
            <a:bodyPr wrap="square" rtlCol="0">
              <a:spAutoFit/>
            </a:bodyPr>
            <a:lstStyle/>
            <a:p>
              <a:pPr marL="285750" indent="-285750">
                <a:buFont typeface="Wingdings" pitchFamily="2" charset="2"/>
                <a:buChar char="v"/>
              </a:pPr>
              <a:r>
                <a:rPr lang="en-US" altLang="zh-CN" sz="1400" b="1" dirty="0">
                  <a:solidFill>
                    <a:srgbClr val="C00000"/>
                  </a:solidFill>
                  <a:latin typeface="Microsoft YaHei" panose="020B0503020204020204" pitchFamily="34" charset="-122"/>
                  <a:ea typeface="Microsoft YaHei" panose="020B0503020204020204" pitchFamily="34" charset="-122"/>
                </a:rPr>
                <a:t>Model</a:t>
              </a:r>
              <a:r>
                <a:rPr lang="zh-CN" altLang="en-US" sz="1400" b="1" dirty="0">
                  <a:solidFill>
                    <a:srgbClr val="C00000"/>
                  </a:solidFill>
                  <a:latin typeface="Microsoft YaHei" panose="020B0503020204020204" pitchFamily="34" charset="-122"/>
                  <a:ea typeface="Microsoft YaHei" panose="020B0503020204020204" pitchFamily="34" charset="-122"/>
                </a:rPr>
                <a:t> </a:t>
              </a:r>
              <a:r>
                <a:rPr lang="en-US" altLang="zh-CN" sz="1400" b="1" dirty="0">
                  <a:solidFill>
                    <a:srgbClr val="C00000"/>
                  </a:solidFill>
                  <a:latin typeface="Microsoft YaHei" panose="020B0503020204020204" pitchFamily="34" charset="-122"/>
                  <a:ea typeface="Microsoft YaHei" panose="020B0503020204020204" pitchFamily="34" charset="-122"/>
                </a:rPr>
                <a:t>inversion</a:t>
              </a:r>
              <a:endParaRPr lang="en-DE" sz="1400" b="1" dirty="0">
                <a:solidFill>
                  <a:srgbClr val="C00000"/>
                </a:solidFill>
                <a:latin typeface="Microsoft YaHei" panose="020B0503020204020204" pitchFamily="34" charset="-122"/>
                <a:ea typeface="Microsoft YaHei" panose="020B0503020204020204" pitchFamily="34" charset="-122"/>
              </a:endParaRPr>
            </a:p>
          </p:txBody>
        </p:sp>
      </p:grpSp>
      <p:cxnSp>
        <p:nvCxnSpPr>
          <p:cNvPr id="30" name="Straight Arrow Connector 29">
            <a:extLst>
              <a:ext uri="{FF2B5EF4-FFF2-40B4-BE49-F238E27FC236}">
                <a16:creationId xmlns:a16="http://schemas.microsoft.com/office/drawing/2014/main" id="{43C457E5-721E-CE38-BB44-50810FC4A0F5}"/>
              </a:ext>
            </a:extLst>
          </p:cNvPr>
          <p:cNvCxnSpPr/>
          <p:nvPr/>
        </p:nvCxnSpPr>
        <p:spPr bwMode="auto">
          <a:xfrm flipV="1">
            <a:off x="7720748" y="2476265"/>
            <a:ext cx="0" cy="110235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34FC0B5D-EE1C-8D67-A6E8-0D427421ACDA}"/>
              </a:ext>
            </a:extLst>
          </p:cNvPr>
          <p:cNvCxnSpPr>
            <a:cxnSpLocks/>
          </p:cNvCxnSpPr>
          <p:nvPr/>
        </p:nvCxnSpPr>
        <p:spPr bwMode="auto">
          <a:xfrm>
            <a:off x="7728177" y="3554917"/>
            <a:ext cx="1415324"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32" name="Rectangle 31">
            <a:extLst>
              <a:ext uri="{FF2B5EF4-FFF2-40B4-BE49-F238E27FC236}">
                <a16:creationId xmlns:a16="http://schemas.microsoft.com/office/drawing/2014/main" id="{95A92866-A00D-557C-94BC-794F0CE3BDB4}"/>
              </a:ext>
            </a:extLst>
          </p:cNvPr>
          <p:cNvSpPr/>
          <p:nvPr/>
        </p:nvSpPr>
        <p:spPr bwMode="auto">
          <a:xfrm>
            <a:off x="7859913" y="3102645"/>
            <a:ext cx="269119" cy="44486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33" name="Rectangle 32">
            <a:extLst>
              <a:ext uri="{FF2B5EF4-FFF2-40B4-BE49-F238E27FC236}">
                <a16:creationId xmlns:a16="http://schemas.microsoft.com/office/drawing/2014/main" id="{C23705BE-DF46-89B0-711F-415D0F8A9E93}"/>
              </a:ext>
            </a:extLst>
          </p:cNvPr>
          <p:cNvSpPr/>
          <p:nvPr/>
        </p:nvSpPr>
        <p:spPr bwMode="auto">
          <a:xfrm>
            <a:off x="8252643" y="2715226"/>
            <a:ext cx="269119" cy="83129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
        <p:nvSpPr>
          <p:cNvPr id="34" name="Rectangle 33">
            <a:extLst>
              <a:ext uri="{FF2B5EF4-FFF2-40B4-BE49-F238E27FC236}">
                <a16:creationId xmlns:a16="http://schemas.microsoft.com/office/drawing/2014/main" id="{D73E18C8-F3B4-6CE0-E932-BC997556E1B8}"/>
              </a:ext>
            </a:extLst>
          </p:cNvPr>
          <p:cNvSpPr/>
          <p:nvPr/>
        </p:nvSpPr>
        <p:spPr bwMode="auto">
          <a:xfrm>
            <a:off x="8663123" y="2974559"/>
            <a:ext cx="269119" cy="57109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943124467"/>
      </p:ext>
    </p:extLst>
  </p:cSld>
  <p:clrMapOvr>
    <a:masterClrMapping/>
  </p:clrMapOvr>
</p:sld>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1FDFC4456EE0409CB2BCD76E69B629" ma:contentTypeVersion="16" ma:contentTypeDescription="Create a new document." ma:contentTypeScope="" ma:versionID="e68c09d1e15ac07ce509367b39acb5b2">
  <xsd:schema xmlns:xsd="http://www.w3.org/2001/XMLSchema" xmlns:xs="http://www.w3.org/2001/XMLSchema" xmlns:p="http://schemas.microsoft.com/office/2006/metadata/properties" xmlns:ns2="becaeebf-f523-4a19-a531-06137acb124e" xmlns:ns3="bad33e61-c607-4ffe-a305-8a7dbd5455db" targetNamespace="http://schemas.microsoft.com/office/2006/metadata/properties" ma:root="true" ma:fieldsID="c5aeab301d17920db033ed74097687db" ns2:_="" ns3:_="">
    <xsd:import namespace="becaeebf-f523-4a19-a531-06137acb124e"/>
    <xsd:import namespace="bad33e61-c607-4ffe-a305-8a7dbd5455db"/>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caeebf-f523-4a19-a531-06137acb1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9513c6f-d7d3-4bba-9430-ae33811478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d33e61-c607-4ffe-a305-8a7dbd5455db"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8d990662-f685-42fe-84ad-2c90cd5213fd}" ma:internalName="TaxCatchAll" ma:showField="CatchAllData" ma:web="bad33e61-c607-4ffe-a305-8a7dbd5455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DC53BA-6B94-4D1D-95AC-4263A2E9A831}"/>
</file>

<file path=customXml/itemProps2.xml><?xml version="1.0" encoding="utf-8"?>
<ds:datastoreItem xmlns:ds="http://schemas.openxmlformats.org/officeDocument/2006/customXml" ds:itemID="{1E287DBD-1384-49C8-95F7-16B5F834B323}"/>
</file>

<file path=customXml/itemProps3.xml><?xml version="1.0" encoding="utf-8"?>
<ds:datastoreItem xmlns:ds="http://schemas.openxmlformats.org/officeDocument/2006/customXml" ds:itemID="{5C1EB30C-F874-4D8A-9D22-349B66E0825A}"/>
</file>

<file path=docProps/app.xml><?xml version="1.0" encoding="utf-8"?>
<Properties xmlns="http://schemas.openxmlformats.org/officeDocument/2006/extended-properties" xmlns:vt="http://schemas.openxmlformats.org/officeDocument/2006/docPropsVTypes">
  <Template>Office Theme</Template>
  <TotalTime>69372</TotalTime>
  <Words>9450</Words>
  <Application>Microsoft Macintosh PowerPoint</Application>
  <PresentationFormat>Widescreen</PresentationFormat>
  <Paragraphs>1381</Paragraphs>
  <Slides>76</Slides>
  <Notes>76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91" baseType="lpstr">
      <vt:lpstr>等线</vt:lpstr>
      <vt:lpstr>Microsoft YaHei</vt:lpstr>
      <vt:lpstr>Microsoft YaHei</vt:lpstr>
      <vt:lpstr>宋体</vt:lpstr>
      <vt:lpstr>Arial</vt:lpstr>
      <vt:lpstr>Baskerville</vt:lpstr>
      <vt:lpstr>Baskerville SemiBold</vt:lpstr>
      <vt:lpstr>Calibri</vt:lpstr>
      <vt:lpstr>Cambria Math</vt:lpstr>
      <vt:lpstr>Comic Sans MS</vt:lpstr>
      <vt:lpstr>Helvetica Neue</vt:lpstr>
      <vt:lpstr>Helvetica Neue Light</vt:lpstr>
      <vt:lpstr>Wingdings</vt:lpstr>
      <vt:lpstr>Office 主题</vt:lpstr>
      <vt:lpstr>Equation</vt:lpstr>
      <vt:lpstr>PowerPoint Presentation</vt:lpstr>
      <vt:lpstr>About Me</vt:lpstr>
      <vt:lpstr>Privacy Preservation in Data Life Cycle</vt:lpstr>
      <vt:lpstr>Data Collection: Local Differential Privacy</vt:lpstr>
      <vt:lpstr>Data Collection: Local Differential Privacy</vt:lpstr>
      <vt:lpstr>Data Publication: Centralized Differential Privacy</vt:lpstr>
      <vt:lpstr>Data Publication: Centralized Differential Privacy</vt:lpstr>
      <vt:lpstr>Data Analysis: Risk Assessment of ML Models</vt:lpstr>
      <vt:lpstr>Data Analysis: Risk Assessment of ML Models</vt:lpstr>
      <vt:lpstr>Data Consumption: Machine Unlearning</vt:lpstr>
      <vt:lpstr>Data Consumption: Machine Unlearning</vt:lpstr>
      <vt:lpstr>Data Consumption: Machine Unlearning</vt:lpstr>
      <vt:lpstr>Current Research Achievements</vt:lpstr>
      <vt:lpstr>Current Research Achievements</vt:lpstr>
      <vt:lpstr>Current Research Achievements</vt:lpstr>
      <vt:lpstr>Tailored Algorithms</vt:lpstr>
      <vt:lpstr>General Solution: Data Synthesis</vt:lpstr>
      <vt:lpstr>Naïve Method</vt:lpstr>
      <vt:lpstr>Existing Method: Graphical Model</vt:lpstr>
      <vt:lpstr>Existing Method: Generative Model</vt:lpstr>
      <vt:lpstr>PrivSyn Overview</vt:lpstr>
      <vt:lpstr>Marginal Selection: DenseMarg</vt:lpstr>
      <vt:lpstr>Marginal Selection: DenseMarg</vt:lpstr>
      <vt:lpstr>Dataset Generation: GUM</vt:lpstr>
      <vt:lpstr>Won the NIST Differential Privacy Challenge</vt:lpstr>
      <vt:lpstr>Experimental Setup</vt:lpstr>
      <vt:lpstr>End-to-end Comparison</vt:lpstr>
      <vt:lpstr>Marginal Selection Methods Comparison</vt:lpstr>
      <vt:lpstr>Current Research Achievements</vt:lpstr>
      <vt:lpstr>Graph Data</vt:lpstr>
      <vt:lpstr>Graph Data</vt:lpstr>
      <vt:lpstr>Naïve Method</vt:lpstr>
      <vt:lpstr>Graph Neural Network</vt:lpstr>
      <vt:lpstr>Graph Pooling - Global</vt:lpstr>
      <vt:lpstr>Graph Pooling - Hierarchical</vt:lpstr>
      <vt:lpstr>Threat Model and Attack Taxonomy</vt:lpstr>
      <vt:lpstr>Property Inference Attack</vt:lpstr>
      <vt:lpstr>Property Inference Attack</vt:lpstr>
      <vt:lpstr>Subgraph Inference Attack</vt:lpstr>
      <vt:lpstr>Subgraph Inference Attack</vt:lpstr>
      <vt:lpstr>Subgraph Inference Attack</vt:lpstr>
      <vt:lpstr>Graph Reconstruction Attack</vt:lpstr>
      <vt:lpstr>Graph Reconstruction Attack</vt:lpstr>
      <vt:lpstr>Defense</vt:lpstr>
      <vt:lpstr>Current Research Achievements</vt:lpstr>
      <vt:lpstr>Machine Unlearning</vt:lpstr>
      <vt:lpstr>Attack Pipeline</vt:lpstr>
      <vt:lpstr>Attack Model Training</vt:lpstr>
      <vt:lpstr>Experimental Setup</vt:lpstr>
      <vt:lpstr>Experimental Setup</vt:lpstr>
      <vt:lpstr>PowerPoint Presentation</vt:lpstr>
      <vt:lpstr>Machine Unlearning Causes More Privacy Leakage</vt:lpstr>
      <vt:lpstr>The Impacts of Overfitting</vt:lpstr>
      <vt:lpstr>Finding the Optimal Attack Features</vt:lpstr>
      <vt:lpstr>Defenses</vt:lpstr>
      <vt:lpstr>PowerPoint Presentation</vt:lpstr>
      <vt:lpstr>PowerPoint Presentation</vt:lpstr>
      <vt:lpstr>How to Construct All k-way Marginals</vt:lpstr>
      <vt:lpstr>How to Consist Between Noisy Marginals</vt:lpstr>
      <vt:lpstr>How to Consist Between Noisy Marginals</vt:lpstr>
      <vt:lpstr>How to Choose A Set of Marginals</vt:lpstr>
      <vt:lpstr>How to Choose A Set of Marginals</vt:lpstr>
      <vt:lpstr>How to Choose A Set of Marginals</vt:lpstr>
      <vt:lpstr>PowerPoint Presentation</vt:lpstr>
      <vt:lpstr>GUM: Records Updating</vt:lpstr>
      <vt:lpstr>Background</vt:lpstr>
      <vt:lpstr>PowerPoint Presentation</vt:lpstr>
      <vt:lpstr>Graph Pooling - Hierarchical</vt:lpstr>
      <vt:lpstr>PowerPoint Presentation</vt:lpstr>
      <vt:lpstr>Relax the Attack Assumptions</vt:lpstr>
      <vt:lpstr>Multiple Intermediate Unlearned Models</vt:lpstr>
      <vt:lpstr>Group Unlearning</vt:lpstr>
      <vt:lpstr>Online Unlearning</vt:lpstr>
      <vt:lpstr>Approximate Machine Unlearning - SISA</vt:lpstr>
      <vt:lpstr>Defense (Limit the Output Information)</vt:lpstr>
      <vt:lpstr>Defense (Limit the Output Information)</vt:lpstr>
    </vt:vector>
  </TitlesOfParts>
  <Company>ZJU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Zhangzhk</dc:creator>
  <cp:lastModifiedBy>Zhikun Zhang</cp:lastModifiedBy>
  <cp:revision>1231</cp:revision>
  <cp:lastPrinted>2018-10-13T22:08:53Z</cp:lastPrinted>
  <dcterms:created xsi:type="dcterms:W3CDTF">2015-10-05T06:42:40Z</dcterms:created>
  <dcterms:modified xsi:type="dcterms:W3CDTF">2023-09-13T22:17:26Z</dcterms:modified>
</cp:coreProperties>
</file>