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5"/>
  </p:sldMasterIdLst>
  <p:notesMasterIdLst>
    <p:notesMasterId r:id="rId23"/>
  </p:notesMasterIdLst>
  <p:handoutMasterIdLst>
    <p:handoutMasterId r:id="rId24"/>
  </p:handoutMasterIdLst>
  <p:sldIdLst>
    <p:sldId id="256" r:id="rId6"/>
    <p:sldId id="286" r:id="rId7"/>
    <p:sldId id="284" r:id="rId8"/>
    <p:sldId id="257" r:id="rId9"/>
    <p:sldId id="270" r:id="rId10"/>
    <p:sldId id="271" r:id="rId11"/>
    <p:sldId id="274" r:id="rId12"/>
    <p:sldId id="276" r:id="rId13"/>
    <p:sldId id="280" r:id="rId14"/>
    <p:sldId id="278" r:id="rId15"/>
    <p:sldId id="283" r:id="rId16"/>
    <p:sldId id="281" r:id="rId17"/>
    <p:sldId id="268" r:id="rId18"/>
    <p:sldId id="261" r:id="rId19"/>
    <p:sldId id="265" r:id="rId20"/>
    <p:sldId id="264" r:id="rId21"/>
    <p:sldId id="282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9" autoAdjust="0"/>
    <p:restoredTop sz="94660"/>
  </p:normalViewPr>
  <p:slideViewPr>
    <p:cSldViewPr>
      <p:cViewPr varScale="1">
        <p:scale>
          <a:sx n="131" d="100"/>
          <a:sy n="131" d="100"/>
        </p:scale>
        <p:origin x="16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lsloss\Documents\V-Dem%202020\V-Dem%20Ltd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lsloss\Documents\V-Dem%202020\V-Dem%20Ltd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The Post Cold-war era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'polyarchy after 1990'!$B$18</c:f>
              <c:strCache>
                <c:ptCount val="1"/>
                <c:pt idx="0">
                  <c:v>Democratic States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'polyarchy after 1990'!$A$19:$A$27</c:f>
              <c:numCache>
                <c:formatCode>General</c:formatCode>
                <c:ptCount val="9"/>
                <c:pt idx="0">
                  <c:v>1990</c:v>
                </c:pt>
                <c:pt idx="1">
                  <c:v>1992</c:v>
                </c:pt>
                <c:pt idx="2">
                  <c:v>1994</c:v>
                </c:pt>
                <c:pt idx="3">
                  <c:v>1996</c:v>
                </c:pt>
                <c:pt idx="4">
                  <c:v>1998</c:v>
                </c:pt>
                <c:pt idx="5">
                  <c:v>2000</c:v>
                </c:pt>
                <c:pt idx="6">
                  <c:v>2002</c:v>
                </c:pt>
                <c:pt idx="7">
                  <c:v>2004</c:v>
                </c:pt>
                <c:pt idx="8">
                  <c:v>2006</c:v>
                </c:pt>
              </c:numCache>
            </c:numRef>
          </c:cat>
          <c:val>
            <c:numRef>
              <c:f>'polyarchy after 1990'!$B$19:$B$27</c:f>
              <c:numCache>
                <c:formatCode>0.00</c:formatCode>
                <c:ptCount val="9"/>
                <c:pt idx="0">
                  <c:v>0.25</c:v>
                </c:pt>
                <c:pt idx="1">
                  <c:v>0.28000000000000003</c:v>
                </c:pt>
                <c:pt idx="2">
                  <c:v>0.28999999999999998</c:v>
                </c:pt>
                <c:pt idx="3">
                  <c:v>0.3</c:v>
                </c:pt>
                <c:pt idx="4">
                  <c:v>0.3</c:v>
                </c:pt>
                <c:pt idx="5">
                  <c:v>0.31</c:v>
                </c:pt>
                <c:pt idx="6">
                  <c:v>0.34</c:v>
                </c:pt>
                <c:pt idx="7">
                  <c:v>0.34</c:v>
                </c:pt>
                <c:pt idx="8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B7-4888-9C9D-1C55BC1250B7}"/>
            </c:ext>
          </c:extLst>
        </c:ser>
        <c:ser>
          <c:idx val="1"/>
          <c:order val="1"/>
          <c:tx>
            <c:strRef>
              <c:f>'polyarchy after 1990'!$C$18</c:f>
              <c:strCache>
                <c:ptCount val="1"/>
                <c:pt idx="0">
                  <c:v>Autocratic States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'polyarchy after 1990'!$A$19:$A$27</c:f>
              <c:numCache>
                <c:formatCode>General</c:formatCode>
                <c:ptCount val="9"/>
                <c:pt idx="0">
                  <c:v>1990</c:v>
                </c:pt>
                <c:pt idx="1">
                  <c:v>1992</c:v>
                </c:pt>
                <c:pt idx="2">
                  <c:v>1994</c:v>
                </c:pt>
                <c:pt idx="3">
                  <c:v>1996</c:v>
                </c:pt>
                <c:pt idx="4">
                  <c:v>1998</c:v>
                </c:pt>
                <c:pt idx="5">
                  <c:v>2000</c:v>
                </c:pt>
                <c:pt idx="6">
                  <c:v>2002</c:v>
                </c:pt>
                <c:pt idx="7">
                  <c:v>2004</c:v>
                </c:pt>
                <c:pt idx="8">
                  <c:v>2006</c:v>
                </c:pt>
              </c:numCache>
            </c:numRef>
          </c:cat>
          <c:val>
            <c:numRef>
              <c:f>'polyarchy after 1990'!$C$19:$C$27</c:f>
              <c:numCache>
                <c:formatCode>0.00</c:formatCode>
                <c:ptCount val="9"/>
                <c:pt idx="0">
                  <c:v>0.5</c:v>
                </c:pt>
                <c:pt idx="1">
                  <c:v>0.42</c:v>
                </c:pt>
                <c:pt idx="2">
                  <c:v>0.33</c:v>
                </c:pt>
                <c:pt idx="3">
                  <c:v>0.3</c:v>
                </c:pt>
                <c:pt idx="4">
                  <c:v>0.3</c:v>
                </c:pt>
                <c:pt idx="5">
                  <c:v>0.28999999999999998</c:v>
                </c:pt>
                <c:pt idx="6">
                  <c:v>0.28999999999999998</c:v>
                </c:pt>
                <c:pt idx="7">
                  <c:v>0.3</c:v>
                </c:pt>
                <c:pt idx="8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B7-4888-9C9D-1C55BC125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6318456"/>
        <c:axId val="506314848"/>
      </c:lineChart>
      <c:catAx>
        <c:axId val="506318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314848"/>
        <c:crosses val="autoZero"/>
        <c:auto val="1"/>
        <c:lblAlgn val="ctr"/>
        <c:lblOffset val="100"/>
        <c:noMultiLvlLbl val="0"/>
      </c:catAx>
      <c:valAx>
        <c:axId val="506314848"/>
        <c:scaling>
          <c:orientation val="minMax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318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Resurgent Authoritarianism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'polyarchy time'!$B$20</c:f>
              <c:strCache>
                <c:ptCount val="1"/>
                <c:pt idx="0">
                  <c:v>Democratic States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'polyarchy time'!$A$21:$A$28</c:f>
              <c:numCache>
                <c:formatCode>General</c:formatCode>
                <c:ptCount val="8"/>
                <c:pt idx="0">
                  <c:v>2005</c:v>
                </c:pt>
                <c:pt idx="1">
                  <c:v>2007</c:v>
                </c:pt>
                <c:pt idx="2">
                  <c:v>2009</c:v>
                </c:pt>
                <c:pt idx="3">
                  <c:v>2011</c:v>
                </c:pt>
                <c:pt idx="4">
                  <c:v>2013</c:v>
                </c:pt>
                <c:pt idx="5">
                  <c:v>2015</c:v>
                </c:pt>
                <c:pt idx="6">
                  <c:v>2017</c:v>
                </c:pt>
                <c:pt idx="7">
                  <c:v>2019</c:v>
                </c:pt>
              </c:numCache>
            </c:numRef>
          </c:cat>
          <c:val>
            <c:numRef>
              <c:f>'polyarchy time'!$B$21:$B$28</c:f>
              <c:numCache>
                <c:formatCode>0.00</c:formatCode>
                <c:ptCount val="8"/>
                <c:pt idx="0">
                  <c:v>0.34</c:v>
                </c:pt>
                <c:pt idx="1">
                  <c:v>0.33</c:v>
                </c:pt>
                <c:pt idx="2">
                  <c:v>0.34</c:v>
                </c:pt>
                <c:pt idx="3">
                  <c:v>0.32</c:v>
                </c:pt>
                <c:pt idx="4">
                  <c:v>0.32</c:v>
                </c:pt>
                <c:pt idx="5">
                  <c:v>0.33</c:v>
                </c:pt>
                <c:pt idx="6">
                  <c:v>0.3</c:v>
                </c:pt>
                <c:pt idx="7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3D-4721-86EA-29CAF0712422}"/>
            </c:ext>
          </c:extLst>
        </c:ser>
        <c:ser>
          <c:idx val="1"/>
          <c:order val="1"/>
          <c:tx>
            <c:strRef>
              <c:f>'polyarchy time'!$C$20</c:f>
              <c:strCache>
                <c:ptCount val="1"/>
                <c:pt idx="0">
                  <c:v>Autocratic States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'polyarchy time'!$A$21:$A$28</c:f>
              <c:numCache>
                <c:formatCode>General</c:formatCode>
                <c:ptCount val="8"/>
                <c:pt idx="0">
                  <c:v>2005</c:v>
                </c:pt>
                <c:pt idx="1">
                  <c:v>2007</c:v>
                </c:pt>
                <c:pt idx="2">
                  <c:v>2009</c:v>
                </c:pt>
                <c:pt idx="3">
                  <c:v>2011</c:v>
                </c:pt>
                <c:pt idx="4">
                  <c:v>2013</c:v>
                </c:pt>
                <c:pt idx="5">
                  <c:v>2015</c:v>
                </c:pt>
                <c:pt idx="6">
                  <c:v>2017</c:v>
                </c:pt>
                <c:pt idx="7">
                  <c:v>2019</c:v>
                </c:pt>
              </c:numCache>
            </c:numRef>
          </c:cat>
          <c:val>
            <c:numRef>
              <c:f>'polyarchy time'!$C$21:$C$28</c:f>
              <c:numCache>
                <c:formatCode>0.00</c:formatCode>
                <c:ptCount val="8"/>
                <c:pt idx="0">
                  <c:v>0.28000000000000003</c:v>
                </c:pt>
                <c:pt idx="1">
                  <c:v>0.25</c:v>
                </c:pt>
                <c:pt idx="2">
                  <c:v>0.24</c:v>
                </c:pt>
                <c:pt idx="3">
                  <c:v>0.22</c:v>
                </c:pt>
                <c:pt idx="4">
                  <c:v>0.23</c:v>
                </c:pt>
                <c:pt idx="5">
                  <c:v>0.24</c:v>
                </c:pt>
                <c:pt idx="6">
                  <c:v>0.25</c:v>
                </c:pt>
                <c:pt idx="7">
                  <c:v>0.26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3D-4721-86EA-29CAF0712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5008152"/>
        <c:axId val="455008480"/>
      </c:lineChart>
      <c:catAx>
        <c:axId val="455008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008480"/>
        <c:crosses val="autoZero"/>
        <c:auto val="1"/>
        <c:lblAlgn val="ctr"/>
        <c:lblOffset val="100"/>
        <c:noMultiLvlLbl val="1"/>
      </c:catAx>
      <c:valAx>
        <c:axId val="455008480"/>
        <c:scaling>
          <c:orientation val="minMax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008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AC5A1F0-E6F1-4C39-9C28-7BB397A468AC}" type="datetimeFigureOut">
              <a:rPr lang="en-US"/>
              <a:pPr>
                <a:defRPr/>
              </a:pPr>
              <a:t>6/24/22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B050B7-BA33-41CB-BD2F-AA0BF16887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FE67440-8AD4-4351-B7A5-924755F4E749}" type="datetimeFigureOut">
              <a:rPr lang="en-US"/>
              <a:pPr>
                <a:defRPr/>
              </a:pPr>
              <a:t>6/24/22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43245D-1398-4675-A532-10E5A8725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CD4EB3-F8A4-472C-BD54-6F77CB5C2081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163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107898 w 4848"/>
                  <a:gd name="T1" fmla="*/ 2147483646 h 432"/>
                  <a:gd name="T2" fmla="*/ 0 w 4848"/>
                  <a:gd name="T3" fmla="*/ 2147483646 h 432"/>
                  <a:gd name="T4" fmla="*/ 0 w 4848"/>
                  <a:gd name="T5" fmla="*/ 0 h 432"/>
                  <a:gd name="T6" fmla="*/ 107898 w 4848"/>
                  <a:gd name="T7" fmla="*/ 0 h 432"/>
                  <a:gd name="T8" fmla="*/ 107898 w 4848"/>
                  <a:gd name="T9" fmla="*/ 2147483646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48 w 15"/>
                    <a:gd name="T1" fmla="*/ 3 h 23"/>
                    <a:gd name="T2" fmla="*/ 142 w 15"/>
                    <a:gd name="T3" fmla="*/ 3 h 23"/>
                    <a:gd name="T4" fmla="*/ 125 w 15"/>
                    <a:gd name="T5" fmla="*/ 3 h 23"/>
                    <a:gd name="T6" fmla="*/ 4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9 w 20"/>
                    <a:gd name="T3" fmla="*/ 3 h 23"/>
                    <a:gd name="T4" fmla="*/ 7 w 20"/>
                    <a:gd name="T5" fmla="*/ 3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34 w 30"/>
                    <a:gd name="T1" fmla="*/ 2 h 42"/>
                    <a:gd name="T2" fmla="*/ 8 w 30"/>
                    <a:gd name="T3" fmla="*/ 2 h 42"/>
                    <a:gd name="T4" fmla="*/ 0 w 30"/>
                    <a:gd name="T5" fmla="*/ 2 h 42"/>
                    <a:gd name="T6" fmla="*/ 34 w 30"/>
                    <a:gd name="T7" fmla="*/ 2 h 42"/>
                    <a:gd name="T8" fmla="*/ 51 w 30"/>
                    <a:gd name="T9" fmla="*/ 2 h 42"/>
                    <a:gd name="T10" fmla="*/ 47 w 30"/>
                    <a:gd name="T11" fmla="*/ 2 h 42"/>
                    <a:gd name="T12" fmla="*/ 34 w 30"/>
                    <a:gd name="T13" fmla="*/ 2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3 h 46"/>
                    <a:gd name="T10" fmla="*/ 12 w 65"/>
                    <a:gd name="T11" fmla="*/ 3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2 h 47"/>
                    <a:gd name="T2" fmla="*/ 18 w 69"/>
                    <a:gd name="T3" fmla="*/ 2 h 47"/>
                    <a:gd name="T4" fmla="*/ 34 w 69"/>
                    <a:gd name="T5" fmla="*/ 1 h 47"/>
                    <a:gd name="T6" fmla="*/ 46 w 69"/>
                    <a:gd name="T7" fmla="*/ 2 h 47"/>
                    <a:gd name="T8" fmla="*/ 34 w 69"/>
                    <a:gd name="T9" fmla="*/ 2 h 47"/>
                    <a:gd name="T10" fmla="*/ 28 w 69"/>
                    <a:gd name="T11" fmla="*/ 2 h 47"/>
                    <a:gd name="T12" fmla="*/ 22 w 69"/>
                    <a:gd name="T13" fmla="*/ 2 h 47"/>
                    <a:gd name="T14" fmla="*/ 16 w 69"/>
                    <a:gd name="T15" fmla="*/ 2 h 47"/>
                    <a:gd name="T16" fmla="*/ 12 w 69"/>
                    <a:gd name="T17" fmla="*/ 2 h 47"/>
                    <a:gd name="T18" fmla="*/ 0 w 69"/>
                    <a:gd name="T19" fmla="*/ 2 h 47"/>
                    <a:gd name="T20" fmla="*/ 0 w 69"/>
                    <a:gd name="T21" fmla="*/ 2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2 h 277"/>
                    <a:gd name="T6" fmla="*/ 76 w 355"/>
                    <a:gd name="T7" fmla="*/ 2 h 277"/>
                    <a:gd name="T8" fmla="*/ 92 w 355"/>
                    <a:gd name="T9" fmla="*/ 2 h 277"/>
                    <a:gd name="T10" fmla="*/ 122 w 355"/>
                    <a:gd name="T11" fmla="*/ 3 h 277"/>
                    <a:gd name="T12" fmla="*/ 136 w 355"/>
                    <a:gd name="T13" fmla="*/ 4 h 277"/>
                    <a:gd name="T14" fmla="*/ 148 w 355"/>
                    <a:gd name="T15" fmla="*/ 4 h 277"/>
                    <a:gd name="T16" fmla="*/ 154 w 355"/>
                    <a:gd name="T17" fmla="*/ 5 h 277"/>
                    <a:gd name="T18" fmla="*/ 176 w 355"/>
                    <a:gd name="T19" fmla="*/ 5 h 277"/>
                    <a:gd name="T20" fmla="*/ 170 w 355"/>
                    <a:gd name="T21" fmla="*/ 6 h 277"/>
                    <a:gd name="T22" fmla="*/ 177 w 355"/>
                    <a:gd name="T23" fmla="*/ 7 h 277"/>
                    <a:gd name="T24" fmla="*/ 180 w 355"/>
                    <a:gd name="T25" fmla="*/ 7 h 277"/>
                    <a:gd name="T26" fmla="*/ 198 w 355"/>
                    <a:gd name="T27" fmla="*/ 7 h 277"/>
                    <a:gd name="T28" fmla="*/ 218 w 355"/>
                    <a:gd name="T29" fmla="*/ 7 h 277"/>
                    <a:gd name="T30" fmla="*/ 236 w 355"/>
                    <a:gd name="T31" fmla="*/ 7 h 277"/>
                    <a:gd name="T32" fmla="*/ 254 w 355"/>
                    <a:gd name="T33" fmla="*/ 7 h 277"/>
                    <a:gd name="T34" fmla="*/ 278 w 355"/>
                    <a:gd name="T35" fmla="*/ 8 h 277"/>
                    <a:gd name="T36" fmla="*/ 296 w 355"/>
                    <a:gd name="T37" fmla="*/ 8 h 277"/>
                    <a:gd name="T38" fmla="*/ 334 w 355"/>
                    <a:gd name="T39" fmla="*/ 8 h 277"/>
                    <a:gd name="T40" fmla="*/ 324 w 355"/>
                    <a:gd name="T41" fmla="*/ 8 h 277"/>
                    <a:gd name="T42" fmla="*/ 304 w 355"/>
                    <a:gd name="T43" fmla="*/ 8 h 277"/>
                    <a:gd name="T44" fmla="*/ 282 w 355"/>
                    <a:gd name="T45" fmla="*/ 8 h 277"/>
                    <a:gd name="T46" fmla="*/ 270 w 355"/>
                    <a:gd name="T47" fmla="*/ 8 h 277"/>
                    <a:gd name="T48" fmla="*/ 234 w 355"/>
                    <a:gd name="T49" fmla="*/ 8 h 277"/>
                    <a:gd name="T50" fmla="*/ 216 w 355"/>
                    <a:gd name="T51" fmla="*/ 8 h 277"/>
                    <a:gd name="T52" fmla="*/ 172 w 355"/>
                    <a:gd name="T53" fmla="*/ 7 h 277"/>
                    <a:gd name="T54" fmla="*/ 160 w 355"/>
                    <a:gd name="T55" fmla="*/ 7 h 277"/>
                    <a:gd name="T56" fmla="*/ 126 w 355"/>
                    <a:gd name="T57" fmla="*/ 6 h 277"/>
                    <a:gd name="T58" fmla="*/ 108 w 355"/>
                    <a:gd name="T59" fmla="*/ 6 h 277"/>
                    <a:gd name="T60" fmla="*/ 94 w 355"/>
                    <a:gd name="T61" fmla="*/ 5 h 277"/>
                    <a:gd name="T62" fmla="*/ 68 w 355"/>
                    <a:gd name="T63" fmla="*/ 3 h 277"/>
                    <a:gd name="T64" fmla="*/ 64 w 355"/>
                    <a:gd name="T65" fmla="*/ 3 h 277"/>
                    <a:gd name="T66" fmla="*/ 58 w 355"/>
                    <a:gd name="T67" fmla="*/ 3 h 277"/>
                    <a:gd name="T68" fmla="*/ 54 w 355"/>
                    <a:gd name="T69" fmla="*/ 2 h 277"/>
                    <a:gd name="T70" fmla="*/ 38 w 355"/>
                    <a:gd name="T71" fmla="*/ 2 h 277"/>
                    <a:gd name="T72" fmla="*/ 20 w 355"/>
                    <a:gd name="T73" fmla="*/ 2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2 h 206"/>
                    <a:gd name="T2" fmla="*/ 66 w 156"/>
                    <a:gd name="T3" fmla="*/ 2 h 206"/>
                    <a:gd name="T4" fmla="*/ 68 w 156"/>
                    <a:gd name="T5" fmla="*/ 2 h 206"/>
                    <a:gd name="T6" fmla="*/ 98 w 156"/>
                    <a:gd name="T7" fmla="*/ 2 h 206"/>
                    <a:gd name="T8" fmla="*/ 124 w 156"/>
                    <a:gd name="T9" fmla="*/ 2 h 206"/>
                    <a:gd name="T10" fmla="*/ 130 w 156"/>
                    <a:gd name="T11" fmla="*/ 2 h 206"/>
                    <a:gd name="T12" fmla="*/ 142 w 156"/>
                    <a:gd name="T13" fmla="*/ 0 h 206"/>
                    <a:gd name="T14" fmla="*/ 168 w 156"/>
                    <a:gd name="T15" fmla="*/ 2 h 206"/>
                    <a:gd name="T16" fmla="*/ 164 w 156"/>
                    <a:gd name="T17" fmla="*/ 2 h 206"/>
                    <a:gd name="T18" fmla="*/ 144 w 156"/>
                    <a:gd name="T19" fmla="*/ 2 h 206"/>
                    <a:gd name="T20" fmla="*/ 150 w 156"/>
                    <a:gd name="T21" fmla="*/ 2 h 206"/>
                    <a:gd name="T22" fmla="*/ 160 w 156"/>
                    <a:gd name="T23" fmla="*/ 2 h 206"/>
                    <a:gd name="T24" fmla="*/ 164 w 156"/>
                    <a:gd name="T25" fmla="*/ 2 h 206"/>
                    <a:gd name="T26" fmla="*/ 146 w 156"/>
                    <a:gd name="T27" fmla="*/ 2 h 206"/>
                    <a:gd name="T28" fmla="*/ 134 w 156"/>
                    <a:gd name="T29" fmla="*/ 3 h 206"/>
                    <a:gd name="T30" fmla="*/ 122 w 156"/>
                    <a:gd name="T31" fmla="*/ 3 h 206"/>
                    <a:gd name="T32" fmla="*/ 118 w 156"/>
                    <a:gd name="T33" fmla="*/ 4 h 206"/>
                    <a:gd name="T34" fmla="*/ 106 w 156"/>
                    <a:gd name="T35" fmla="*/ 5 h 206"/>
                    <a:gd name="T36" fmla="*/ 100 w 156"/>
                    <a:gd name="T37" fmla="*/ 5 h 206"/>
                    <a:gd name="T38" fmla="*/ 76 w 156"/>
                    <a:gd name="T39" fmla="*/ 5 h 206"/>
                    <a:gd name="T40" fmla="*/ 72 w 156"/>
                    <a:gd name="T41" fmla="*/ 4 h 206"/>
                    <a:gd name="T42" fmla="*/ 60 w 156"/>
                    <a:gd name="T43" fmla="*/ 4 h 206"/>
                    <a:gd name="T44" fmla="*/ 42 w 156"/>
                    <a:gd name="T45" fmla="*/ 4 h 206"/>
                    <a:gd name="T46" fmla="*/ 28 w 156"/>
                    <a:gd name="T47" fmla="*/ 4 h 206"/>
                    <a:gd name="T48" fmla="*/ 10 w 156"/>
                    <a:gd name="T49" fmla="*/ 3 h 206"/>
                    <a:gd name="T50" fmla="*/ 4 w 156"/>
                    <a:gd name="T51" fmla="*/ 2 h 206"/>
                    <a:gd name="T52" fmla="*/ 0 w 156"/>
                    <a:gd name="T53" fmla="*/ 2 h 206"/>
                    <a:gd name="T54" fmla="*/ 20 w 156"/>
                    <a:gd name="T55" fmla="*/ 2 h 206"/>
                    <a:gd name="T56" fmla="*/ 32 w 156"/>
                    <a:gd name="T57" fmla="*/ 2 h 206"/>
                    <a:gd name="T58" fmla="*/ 34 w 156"/>
                    <a:gd name="T59" fmla="*/ 2 h 206"/>
                    <a:gd name="T60" fmla="*/ 52 w 156"/>
                    <a:gd name="T61" fmla="*/ 2 h 206"/>
                    <a:gd name="T62" fmla="*/ 54 w 156"/>
                    <a:gd name="T63" fmla="*/ 2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 h 38"/>
                    <a:gd name="T2" fmla="*/ 18 w 109"/>
                    <a:gd name="T3" fmla="*/ 3 h 38"/>
                    <a:gd name="T4" fmla="*/ 46 w 109"/>
                    <a:gd name="T5" fmla="*/ 3 h 38"/>
                    <a:gd name="T6" fmla="*/ 90 w 109"/>
                    <a:gd name="T7" fmla="*/ 3 h 38"/>
                    <a:gd name="T8" fmla="*/ 108 w 109"/>
                    <a:gd name="T9" fmla="*/ 0 h 38"/>
                    <a:gd name="T10" fmla="*/ 94 w 109"/>
                    <a:gd name="T11" fmla="*/ 3 h 38"/>
                    <a:gd name="T12" fmla="*/ 78 w 109"/>
                    <a:gd name="T13" fmla="*/ 3 h 38"/>
                    <a:gd name="T14" fmla="*/ 42 w 109"/>
                    <a:gd name="T15" fmla="*/ 3 h 38"/>
                    <a:gd name="T16" fmla="*/ 14 w 109"/>
                    <a:gd name="T17" fmla="*/ 3 h 38"/>
                    <a:gd name="T18" fmla="*/ 4 w 109"/>
                    <a:gd name="T19" fmla="*/ 3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44 w 76"/>
                    <a:gd name="T7" fmla="*/ 2 h 104"/>
                    <a:gd name="T8" fmla="*/ 38 w 76"/>
                    <a:gd name="T9" fmla="*/ 2 h 104"/>
                    <a:gd name="T10" fmla="*/ 38 w 76"/>
                    <a:gd name="T11" fmla="*/ 2 h 104"/>
                    <a:gd name="T12" fmla="*/ 40 w 76"/>
                    <a:gd name="T13" fmla="*/ 2 h 104"/>
                    <a:gd name="T14" fmla="*/ 38 w 76"/>
                    <a:gd name="T15" fmla="*/ 2 h 104"/>
                    <a:gd name="T16" fmla="*/ 34 w 76"/>
                    <a:gd name="T17" fmla="*/ 2 h 104"/>
                    <a:gd name="T18" fmla="*/ 22 w 76"/>
                    <a:gd name="T19" fmla="*/ 2 h 104"/>
                    <a:gd name="T20" fmla="*/ 28 w 76"/>
                    <a:gd name="T21" fmla="*/ 2 h 104"/>
                    <a:gd name="T22" fmla="*/ 30 w 76"/>
                    <a:gd name="T23" fmla="*/ 2 h 104"/>
                    <a:gd name="T24" fmla="*/ 20 w 76"/>
                    <a:gd name="T25" fmla="*/ 2 h 104"/>
                    <a:gd name="T26" fmla="*/ 12 w 76"/>
                    <a:gd name="T27" fmla="*/ 2 h 104"/>
                    <a:gd name="T28" fmla="*/ 8 w 76"/>
                    <a:gd name="T29" fmla="*/ 2 h 104"/>
                    <a:gd name="T30" fmla="*/ 0 w 76"/>
                    <a:gd name="T31" fmla="*/ 2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2 h 61"/>
                    <a:gd name="T8" fmla="*/ 19 w 37"/>
                    <a:gd name="T9" fmla="*/ 2 h 61"/>
                    <a:gd name="T10" fmla="*/ 5 w 37"/>
                    <a:gd name="T11" fmla="*/ 2 h 61"/>
                    <a:gd name="T12" fmla="*/ 1 w 37"/>
                    <a:gd name="T13" fmla="*/ 2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2 w 49"/>
                    <a:gd name="T3" fmla="*/ 0 h 29"/>
                    <a:gd name="T4" fmla="*/ 24 w 49"/>
                    <a:gd name="T5" fmla="*/ 2 h 29"/>
                    <a:gd name="T6" fmla="*/ 17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4 h 48"/>
                    <a:gd name="T2" fmla="*/ 15 w 61"/>
                    <a:gd name="T3" fmla="*/ 4 h 48"/>
                    <a:gd name="T4" fmla="*/ 3 w 61"/>
                    <a:gd name="T5" fmla="*/ 4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4 h 48"/>
                    <a:gd name="T14" fmla="*/ 61 w 61"/>
                    <a:gd name="T15" fmla="*/ 4 h 48"/>
                    <a:gd name="T16" fmla="*/ 41 w 61"/>
                    <a:gd name="T17" fmla="*/ 4 h 48"/>
                    <a:gd name="T18" fmla="*/ 23 w 61"/>
                    <a:gd name="T19" fmla="*/ 4 h 48"/>
                    <a:gd name="T20" fmla="*/ 21 w 61"/>
                    <a:gd name="T21" fmla="*/ 4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 h 182"/>
                    <a:gd name="T2" fmla="*/ 36 w 286"/>
                    <a:gd name="T3" fmla="*/ 2 h 182"/>
                    <a:gd name="T4" fmla="*/ 26 w 286"/>
                    <a:gd name="T5" fmla="*/ 2 h 182"/>
                    <a:gd name="T6" fmla="*/ 0 w 286"/>
                    <a:gd name="T7" fmla="*/ 2 h 182"/>
                    <a:gd name="T8" fmla="*/ 10 w 286"/>
                    <a:gd name="T9" fmla="*/ 2 h 182"/>
                    <a:gd name="T10" fmla="*/ 16 w 286"/>
                    <a:gd name="T11" fmla="*/ 2 h 182"/>
                    <a:gd name="T12" fmla="*/ 24 w 286"/>
                    <a:gd name="T13" fmla="*/ 2 h 182"/>
                    <a:gd name="T14" fmla="*/ 30 w 286"/>
                    <a:gd name="T15" fmla="*/ 2 h 182"/>
                    <a:gd name="T16" fmla="*/ 48 w 286"/>
                    <a:gd name="T17" fmla="*/ 2 h 182"/>
                    <a:gd name="T18" fmla="*/ 70 w 286"/>
                    <a:gd name="T19" fmla="*/ 2 h 182"/>
                    <a:gd name="T20" fmla="*/ 88 w 286"/>
                    <a:gd name="T21" fmla="*/ 2 h 182"/>
                    <a:gd name="T22" fmla="*/ 106 w 286"/>
                    <a:gd name="T23" fmla="*/ 2 h 182"/>
                    <a:gd name="T24" fmla="*/ 104 w 286"/>
                    <a:gd name="T25" fmla="*/ 3 h 182"/>
                    <a:gd name="T26" fmla="*/ 98 w 286"/>
                    <a:gd name="T27" fmla="*/ 4 h 182"/>
                    <a:gd name="T28" fmla="*/ 122 w 286"/>
                    <a:gd name="T29" fmla="*/ 3 h 182"/>
                    <a:gd name="T30" fmla="*/ 140 w 286"/>
                    <a:gd name="T31" fmla="*/ 4 h 182"/>
                    <a:gd name="T32" fmla="*/ 168 w 286"/>
                    <a:gd name="T33" fmla="*/ 4 h 182"/>
                    <a:gd name="T34" fmla="*/ 174 w 286"/>
                    <a:gd name="T35" fmla="*/ 4 h 182"/>
                    <a:gd name="T36" fmla="*/ 168 w 286"/>
                    <a:gd name="T37" fmla="*/ 4 h 182"/>
                    <a:gd name="T38" fmla="*/ 178 w 286"/>
                    <a:gd name="T39" fmla="*/ 4 h 182"/>
                    <a:gd name="T40" fmla="*/ 186 w 286"/>
                    <a:gd name="T41" fmla="*/ 3 h 182"/>
                    <a:gd name="T42" fmla="*/ 202 w 286"/>
                    <a:gd name="T43" fmla="*/ 3 h 182"/>
                    <a:gd name="T44" fmla="*/ 214 w 286"/>
                    <a:gd name="T45" fmla="*/ 3 h 182"/>
                    <a:gd name="T46" fmla="*/ 244 w 286"/>
                    <a:gd name="T47" fmla="*/ 5 h 182"/>
                    <a:gd name="T48" fmla="*/ 262 w 286"/>
                    <a:gd name="T49" fmla="*/ 5 h 182"/>
                    <a:gd name="T50" fmla="*/ 284 w 286"/>
                    <a:gd name="T51" fmla="*/ 5 h 182"/>
                    <a:gd name="T52" fmla="*/ 268 w 286"/>
                    <a:gd name="T53" fmla="*/ 4 h 182"/>
                    <a:gd name="T54" fmla="*/ 256 w 286"/>
                    <a:gd name="T55" fmla="*/ 4 h 182"/>
                    <a:gd name="T56" fmla="*/ 250 w 286"/>
                    <a:gd name="T57" fmla="*/ 3 h 182"/>
                    <a:gd name="T58" fmla="*/ 248 w 286"/>
                    <a:gd name="T59" fmla="*/ 3 h 182"/>
                    <a:gd name="T60" fmla="*/ 236 w 286"/>
                    <a:gd name="T61" fmla="*/ 3 h 182"/>
                    <a:gd name="T62" fmla="*/ 240 w 286"/>
                    <a:gd name="T63" fmla="*/ 2 h 182"/>
                    <a:gd name="T64" fmla="*/ 220 w 286"/>
                    <a:gd name="T65" fmla="*/ 2 h 182"/>
                    <a:gd name="T66" fmla="*/ 210 w 286"/>
                    <a:gd name="T67" fmla="*/ 2 h 182"/>
                    <a:gd name="T68" fmla="*/ 190 w 286"/>
                    <a:gd name="T69" fmla="*/ 2 h 182"/>
                    <a:gd name="T70" fmla="*/ 168 w 286"/>
                    <a:gd name="T71" fmla="*/ 2 h 182"/>
                    <a:gd name="T72" fmla="*/ 156 w 286"/>
                    <a:gd name="T73" fmla="*/ 2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2 h 182"/>
                    <a:gd name="T84" fmla="*/ 46 w 286"/>
                    <a:gd name="T85" fmla="*/ 2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2 h 78"/>
                    <a:gd name="T2" fmla="*/ 27 w 78"/>
                    <a:gd name="T3" fmla="*/ 2 h 78"/>
                    <a:gd name="T4" fmla="*/ 45 w 78"/>
                    <a:gd name="T5" fmla="*/ 2 h 78"/>
                    <a:gd name="T6" fmla="*/ 57 w 78"/>
                    <a:gd name="T7" fmla="*/ 2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2 h 78"/>
                    <a:gd name="T16" fmla="*/ 33 w 78"/>
                    <a:gd name="T17" fmla="*/ 2 h 78"/>
                    <a:gd name="T18" fmla="*/ 9 w 78"/>
                    <a:gd name="T19" fmla="*/ 2 h 78"/>
                    <a:gd name="T20" fmla="*/ 3 w 78"/>
                    <a:gd name="T21" fmla="*/ 2 h 78"/>
                    <a:gd name="T22" fmla="*/ 1 w 78"/>
                    <a:gd name="T23" fmla="*/ 2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3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2 h 80"/>
                    <a:gd name="T2" fmla="*/ 14 w 80"/>
                    <a:gd name="T3" fmla="*/ 2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2 h 80"/>
                    <a:gd name="T12" fmla="*/ 70 w 80"/>
                    <a:gd name="T13" fmla="*/ 2 h 80"/>
                    <a:gd name="T14" fmla="*/ 54 w 80"/>
                    <a:gd name="T15" fmla="*/ 2 h 80"/>
                    <a:gd name="T16" fmla="*/ 48 w 80"/>
                    <a:gd name="T17" fmla="*/ 2 h 80"/>
                    <a:gd name="T18" fmla="*/ 32 w 80"/>
                    <a:gd name="T19" fmla="*/ 2 h 80"/>
                    <a:gd name="T20" fmla="*/ 38 w 80"/>
                    <a:gd name="T21" fmla="*/ 2 h 80"/>
                    <a:gd name="T22" fmla="*/ 30 w 80"/>
                    <a:gd name="T23" fmla="*/ 2 h 80"/>
                    <a:gd name="T24" fmla="*/ 20 w 80"/>
                    <a:gd name="T25" fmla="*/ 2 h 80"/>
                    <a:gd name="T26" fmla="*/ 8 w 80"/>
                    <a:gd name="T27" fmla="*/ 2 h 80"/>
                    <a:gd name="T28" fmla="*/ 0 w 80"/>
                    <a:gd name="T29" fmla="*/ 2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2 h 174"/>
                    <a:gd name="T2" fmla="*/ 26 w 94"/>
                    <a:gd name="T3" fmla="*/ 3 h 174"/>
                    <a:gd name="T4" fmla="*/ 32 w 94"/>
                    <a:gd name="T5" fmla="*/ 2 h 174"/>
                    <a:gd name="T6" fmla="*/ 52 w 94"/>
                    <a:gd name="T7" fmla="*/ 2 h 174"/>
                    <a:gd name="T8" fmla="*/ 46 w 94"/>
                    <a:gd name="T9" fmla="*/ 3 h 174"/>
                    <a:gd name="T10" fmla="*/ 66 w 94"/>
                    <a:gd name="T11" fmla="*/ 3 h 174"/>
                    <a:gd name="T12" fmla="*/ 76 w 94"/>
                    <a:gd name="T13" fmla="*/ 4 h 174"/>
                    <a:gd name="T14" fmla="*/ 58 w 94"/>
                    <a:gd name="T15" fmla="*/ 4 h 174"/>
                    <a:gd name="T16" fmla="*/ 74 w 94"/>
                    <a:gd name="T17" fmla="*/ 5 h 174"/>
                    <a:gd name="T18" fmla="*/ 84 w 94"/>
                    <a:gd name="T19" fmla="*/ 4 h 174"/>
                    <a:gd name="T20" fmla="*/ 82 w 94"/>
                    <a:gd name="T21" fmla="*/ 3 h 174"/>
                    <a:gd name="T22" fmla="*/ 60 w 94"/>
                    <a:gd name="T23" fmla="*/ 2 h 174"/>
                    <a:gd name="T24" fmla="*/ 50 w 94"/>
                    <a:gd name="T25" fmla="*/ 2 h 174"/>
                    <a:gd name="T26" fmla="*/ 34 w 94"/>
                    <a:gd name="T27" fmla="*/ 2 h 174"/>
                    <a:gd name="T28" fmla="*/ 30 w 94"/>
                    <a:gd name="T29" fmla="*/ 2 h 174"/>
                    <a:gd name="T30" fmla="*/ 42 w 94"/>
                    <a:gd name="T31" fmla="*/ 2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2 h 174"/>
                    <a:gd name="T38" fmla="*/ 14 w 94"/>
                    <a:gd name="T39" fmla="*/ 2 h 174"/>
                    <a:gd name="T40" fmla="*/ 14 w 94"/>
                    <a:gd name="T41" fmla="*/ 2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2 h 50"/>
                    <a:gd name="T12" fmla="*/ 18 w 32"/>
                    <a:gd name="T13" fmla="*/ 2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2 h 50"/>
                    <a:gd name="T2" fmla="*/ 47 w 43"/>
                    <a:gd name="T3" fmla="*/ 2 h 50"/>
                    <a:gd name="T4" fmla="*/ 82 w 43"/>
                    <a:gd name="T5" fmla="*/ 0 h 50"/>
                    <a:gd name="T6" fmla="*/ 51 w 43"/>
                    <a:gd name="T7" fmla="*/ 2 h 50"/>
                    <a:gd name="T8" fmla="*/ 2 w 43"/>
                    <a:gd name="T9" fmla="*/ 2 h 50"/>
                    <a:gd name="T10" fmla="*/ 0 w 43"/>
                    <a:gd name="T11" fmla="*/ 2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6336 w 471"/>
                    <a:gd name="T1" fmla="*/ 825680 h 281"/>
                    <a:gd name="T2" fmla="*/ 31029 w 471"/>
                    <a:gd name="T3" fmla="*/ 738532 h 281"/>
                    <a:gd name="T4" fmla="*/ 28488 w 471"/>
                    <a:gd name="T5" fmla="*/ 721999 h 281"/>
                    <a:gd name="T6" fmla="*/ 20848 w 471"/>
                    <a:gd name="T7" fmla="*/ 643821 h 281"/>
                    <a:gd name="T8" fmla="*/ 5011 w 471"/>
                    <a:gd name="T9" fmla="*/ 634188 h 281"/>
                    <a:gd name="T10" fmla="*/ 0 w 471"/>
                    <a:gd name="T11" fmla="*/ 563344 h 281"/>
                    <a:gd name="T12" fmla="*/ 15577 w 471"/>
                    <a:gd name="T13" fmla="*/ 532117 h 281"/>
                    <a:gd name="T14" fmla="*/ 7458 w 471"/>
                    <a:gd name="T15" fmla="*/ 486710 h 281"/>
                    <a:gd name="T16" fmla="*/ 2262 w 471"/>
                    <a:gd name="T17" fmla="*/ 471216 h 281"/>
                    <a:gd name="T18" fmla="*/ 36593 w 471"/>
                    <a:gd name="T19" fmla="*/ 354061 h 281"/>
                    <a:gd name="T20" fmla="*/ 56111 w 471"/>
                    <a:gd name="T21" fmla="*/ 284524 h 281"/>
                    <a:gd name="T22" fmla="*/ 54462 w 471"/>
                    <a:gd name="T23" fmla="*/ 206494 h 281"/>
                    <a:gd name="T24" fmla="*/ 31029 w 471"/>
                    <a:gd name="T25" fmla="*/ 126350 h 281"/>
                    <a:gd name="T26" fmla="*/ 26196 w 471"/>
                    <a:gd name="T27" fmla="*/ 94873 h 281"/>
                    <a:gd name="T28" fmla="*/ 33614 w 471"/>
                    <a:gd name="T29" fmla="*/ 105758 h 281"/>
                    <a:gd name="T30" fmla="*/ 61483 w 471"/>
                    <a:gd name="T31" fmla="*/ 104574 h 281"/>
                    <a:gd name="T32" fmla="*/ 81981 w 471"/>
                    <a:gd name="T33" fmla="*/ 32096 h 281"/>
                    <a:gd name="T34" fmla="*/ 105503 w 471"/>
                    <a:gd name="T35" fmla="*/ 0 h 281"/>
                    <a:gd name="T36" fmla="*/ 113001 w 471"/>
                    <a:gd name="T37" fmla="*/ 6193 h 281"/>
                    <a:gd name="T38" fmla="*/ 118365 w 471"/>
                    <a:gd name="T39" fmla="*/ 26517 h 281"/>
                    <a:gd name="T40" fmla="*/ 125933 w 471"/>
                    <a:gd name="T41" fmla="*/ 15046 h 281"/>
                    <a:gd name="T42" fmla="*/ 141416 w 471"/>
                    <a:gd name="T43" fmla="*/ 23452 h 281"/>
                    <a:gd name="T44" fmla="*/ 148975 w 471"/>
                    <a:gd name="T45" fmla="*/ 26517 h 281"/>
                    <a:gd name="T46" fmla="*/ 181596 w 471"/>
                    <a:gd name="T47" fmla="*/ 41333 h 281"/>
                    <a:gd name="T48" fmla="*/ 199423 w 471"/>
                    <a:gd name="T49" fmla="*/ 69972 h 281"/>
                    <a:gd name="T50" fmla="*/ 215016 w 471"/>
                    <a:gd name="T51" fmla="*/ 50029 h 281"/>
                    <a:gd name="T52" fmla="*/ 221723 w 471"/>
                    <a:gd name="T53" fmla="*/ 41333 h 281"/>
                    <a:gd name="T54" fmla="*/ 250309 w 471"/>
                    <a:gd name="T55" fmla="*/ 41333 h 281"/>
                    <a:gd name="T56" fmla="*/ 270632 w 471"/>
                    <a:gd name="T57" fmla="*/ 94873 h 281"/>
                    <a:gd name="T58" fmla="*/ 296806 w 471"/>
                    <a:gd name="T59" fmla="*/ 173807 h 281"/>
                    <a:gd name="T60" fmla="*/ 314704 w 471"/>
                    <a:gd name="T61" fmla="*/ 206494 h 281"/>
                    <a:gd name="T62" fmla="*/ 329995 w 471"/>
                    <a:gd name="T63" fmla="*/ 200325 h 281"/>
                    <a:gd name="T64" fmla="*/ 346706 w 471"/>
                    <a:gd name="T65" fmla="*/ 190648 h 281"/>
                    <a:gd name="T66" fmla="*/ 372541 w 471"/>
                    <a:gd name="T67" fmla="*/ 210468 h 281"/>
                    <a:gd name="T68" fmla="*/ 384626 w 471"/>
                    <a:gd name="T69" fmla="*/ 238543 h 281"/>
                    <a:gd name="T70" fmla="*/ 395358 w 471"/>
                    <a:gd name="T71" fmla="*/ 264990 h 281"/>
                    <a:gd name="T72" fmla="*/ 408290 w 471"/>
                    <a:gd name="T73" fmla="*/ 328060 h 281"/>
                    <a:gd name="T74" fmla="*/ 413212 w 471"/>
                    <a:gd name="T75" fmla="*/ 354061 h 281"/>
                    <a:gd name="T76" fmla="*/ 415438 w 471"/>
                    <a:gd name="T77" fmla="*/ 369382 h 281"/>
                    <a:gd name="T78" fmla="*/ 397722 w 471"/>
                    <a:gd name="T79" fmla="*/ 417355 h 281"/>
                    <a:gd name="T80" fmla="*/ 413212 w 471"/>
                    <a:gd name="T81" fmla="*/ 416672 h 281"/>
                    <a:gd name="T82" fmla="*/ 439325 w 471"/>
                    <a:gd name="T83" fmla="*/ 458040 h 281"/>
                    <a:gd name="T84" fmla="*/ 467646 w 471"/>
                    <a:gd name="T85" fmla="*/ 463200 h 281"/>
                    <a:gd name="T86" fmla="*/ 488143 w 471"/>
                    <a:gd name="T87" fmla="*/ 495297 h 281"/>
                    <a:gd name="T88" fmla="*/ 491139 w 471"/>
                    <a:gd name="T89" fmla="*/ 507765 h 281"/>
                    <a:gd name="T90" fmla="*/ 491139 w 471"/>
                    <a:gd name="T91" fmla="*/ 518698 h 281"/>
                    <a:gd name="T92" fmla="*/ 505509 w 471"/>
                    <a:gd name="T93" fmla="*/ 507765 h 281"/>
                    <a:gd name="T94" fmla="*/ 513788 w 471"/>
                    <a:gd name="T95" fmla="*/ 504687 h 281"/>
                    <a:gd name="T96" fmla="*/ 563716 w 471"/>
                    <a:gd name="T97" fmla="*/ 545322 h 281"/>
                    <a:gd name="T98" fmla="*/ 573574 w 471"/>
                    <a:gd name="T99" fmla="*/ 586568 h 281"/>
                    <a:gd name="T100" fmla="*/ 597026 w 471"/>
                    <a:gd name="T101" fmla="*/ 592801 h 281"/>
                    <a:gd name="T102" fmla="*/ 604488 w 471"/>
                    <a:gd name="T103" fmla="*/ 634188 h 281"/>
                    <a:gd name="T104" fmla="*/ 579157 w 471"/>
                    <a:gd name="T105" fmla="*/ 760981 h 281"/>
                    <a:gd name="T106" fmla="*/ 558169 w 471"/>
                    <a:gd name="T107" fmla="*/ 829421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2 h 844"/>
                    <a:gd name="T4" fmla="*/ 550 w 984"/>
                    <a:gd name="T5" fmla="*/ 2 h 844"/>
                    <a:gd name="T6" fmla="*/ 578 w 984"/>
                    <a:gd name="T7" fmla="*/ 3 h 844"/>
                    <a:gd name="T8" fmla="*/ 586 w 984"/>
                    <a:gd name="T9" fmla="*/ 2 h 844"/>
                    <a:gd name="T10" fmla="*/ 606 w 984"/>
                    <a:gd name="T11" fmla="*/ 2 h 844"/>
                    <a:gd name="T12" fmla="*/ 642 w 984"/>
                    <a:gd name="T13" fmla="*/ 3 h 844"/>
                    <a:gd name="T14" fmla="*/ 682 w 984"/>
                    <a:gd name="T15" fmla="*/ 2 h 844"/>
                    <a:gd name="T16" fmla="*/ 706 w 984"/>
                    <a:gd name="T17" fmla="*/ 2 h 844"/>
                    <a:gd name="T18" fmla="*/ 762 w 984"/>
                    <a:gd name="T19" fmla="*/ 2 h 844"/>
                    <a:gd name="T20" fmla="*/ 798 w 984"/>
                    <a:gd name="T21" fmla="*/ 2 h 844"/>
                    <a:gd name="T22" fmla="*/ 798 w 984"/>
                    <a:gd name="T23" fmla="*/ 3 h 844"/>
                    <a:gd name="T24" fmla="*/ 790 w 984"/>
                    <a:gd name="T25" fmla="*/ 4 h 844"/>
                    <a:gd name="T26" fmla="*/ 766 w 984"/>
                    <a:gd name="T27" fmla="*/ 5 h 844"/>
                    <a:gd name="T28" fmla="*/ 762 w 984"/>
                    <a:gd name="T29" fmla="*/ 5 h 844"/>
                    <a:gd name="T30" fmla="*/ 802 w 984"/>
                    <a:gd name="T31" fmla="*/ 6 h 844"/>
                    <a:gd name="T32" fmla="*/ 786 w 984"/>
                    <a:gd name="T33" fmla="*/ 9 h 844"/>
                    <a:gd name="T34" fmla="*/ 830 w 984"/>
                    <a:gd name="T35" fmla="*/ 11 h 844"/>
                    <a:gd name="T36" fmla="*/ 854 w 984"/>
                    <a:gd name="T37" fmla="*/ 13 h 844"/>
                    <a:gd name="T38" fmla="*/ 830 w 984"/>
                    <a:gd name="T39" fmla="*/ 13 h 844"/>
                    <a:gd name="T40" fmla="*/ 746 w 984"/>
                    <a:gd name="T41" fmla="*/ 11 h 844"/>
                    <a:gd name="T42" fmla="*/ 678 w 984"/>
                    <a:gd name="T43" fmla="*/ 11 h 844"/>
                    <a:gd name="T44" fmla="*/ 590 w 984"/>
                    <a:gd name="T45" fmla="*/ 13 h 844"/>
                    <a:gd name="T46" fmla="*/ 642 w 984"/>
                    <a:gd name="T47" fmla="*/ 16 h 844"/>
                    <a:gd name="T48" fmla="*/ 710 w 984"/>
                    <a:gd name="T49" fmla="*/ 17 h 844"/>
                    <a:gd name="T50" fmla="*/ 738 w 984"/>
                    <a:gd name="T51" fmla="*/ 16 h 844"/>
                    <a:gd name="T52" fmla="*/ 774 w 984"/>
                    <a:gd name="T53" fmla="*/ 16 h 844"/>
                    <a:gd name="T54" fmla="*/ 766 w 984"/>
                    <a:gd name="T55" fmla="*/ 17 h 844"/>
                    <a:gd name="T56" fmla="*/ 802 w 984"/>
                    <a:gd name="T57" fmla="*/ 19 h 844"/>
                    <a:gd name="T58" fmla="*/ 838 w 984"/>
                    <a:gd name="T59" fmla="*/ 19 h 844"/>
                    <a:gd name="T60" fmla="*/ 922 w 984"/>
                    <a:gd name="T61" fmla="*/ 23 h 844"/>
                    <a:gd name="T62" fmla="*/ 942 w 984"/>
                    <a:gd name="T63" fmla="*/ 23 h 844"/>
                    <a:gd name="T64" fmla="*/ 874 w 984"/>
                    <a:gd name="T65" fmla="*/ 23 h 844"/>
                    <a:gd name="T66" fmla="*/ 830 w 984"/>
                    <a:gd name="T67" fmla="*/ 21 h 844"/>
                    <a:gd name="T68" fmla="*/ 778 w 984"/>
                    <a:gd name="T69" fmla="*/ 20 h 844"/>
                    <a:gd name="T70" fmla="*/ 702 w 984"/>
                    <a:gd name="T71" fmla="*/ 19 h 844"/>
                    <a:gd name="T72" fmla="*/ 614 w 984"/>
                    <a:gd name="T73" fmla="*/ 18 h 844"/>
                    <a:gd name="T74" fmla="*/ 506 w 984"/>
                    <a:gd name="T75" fmla="*/ 16 h 844"/>
                    <a:gd name="T76" fmla="*/ 462 w 984"/>
                    <a:gd name="T77" fmla="*/ 14 h 844"/>
                    <a:gd name="T78" fmla="*/ 430 w 984"/>
                    <a:gd name="T79" fmla="*/ 13 h 844"/>
                    <a:gd name="T80" fmla="*/ 382 w 984"/>
                    <a:gd name="T81" fmla="*/ 11 h 844"/>
                    <a:gd name="T82" fmla="*/ 342 w 984"/>
                    <a:gd name="T83" fmla="*/ 11 h 844"/>
                    <a:gd name="T84" fmla="*/ 354 w 984"/>
                    <a:gd name="T85" fmla="*/ 11 h 844"/>
                    <a:gd name="T86" fmla="*/ 418 w 984"/>
                    <a:gd name="T87" fmla="*/ 13 h 844"/>
                    <a:gd name="T88" fmla="*/ 422 w 984"/>
                    <a:gd name="T89" fmla="*/ 14 h 844"/>
                    <a:gd name="T90" fmla="*/ 394 w 984"/>
                    <a:gd name="T91" fmla="*/ 14 h 844"/>
                    <a:gd name="T92" fmla="*/ 354 w 984"/>
                    <a:gd name="T93" fmla="*/ 13 h 844"/>
                    <a:gd name="T94" fmla="*/ 314 w 984"/>
                    <a:gd name="T95" fmla="*/ 11 h 844"/>
                    <a:gd name="T96" fmla="*/ 266 w 984"/>
                    <a:gd name="T97" fmla="*/ 9 h 844"/>
                    <a:gd name="T98" fmla="*/ 210 w 984"/>
                    <a:gd name="T99" fmla="*/ 9 h 844"/>
                    <a:gd name="T100" fmla="*/ 154 w 984"/>
                    <a:gd name="T101" fmla="*/ 6 h 844"/>
                    <a:gd name="T102" fmla="*/ 66 w 984"/>
                    <a:gd name="T103" fmla="*/ 2 h 844"/>
                    <a:gd name="T104" fmla="*/ 34 w 984"/>
                    <a:gd name="T105" fmla="*/ 2 h 844"/>
                    <a:gd name="T106" fmla="*/ 46 w 984"/>
                    <a:gd name="T107" fmla="*/ 2 h 844"/>
                    <a:gd name="T108" fmla="*/ 102 w 984"/>
                    <a:gd name="T109" fmla="*/ 2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 h 48"/>
                    <a:gd name="T2" fmla="*/ 10 w 36"/>
                    <a:gd name="T3" fmla="*/ 2 h 48"/>
                    <a:gd name="T4" fmla="*/ 6 w 36"/>
                    <a:gd name="T5" fmla="*/ 2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33 w 36"/>
                    <a:gd name="T3" fmla="*/ 1 h 37"/>
                    <a:gd name="T4" fmla="*/ 9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3 h 96"/>
                    <a:gd name="T2" fmla="*/ 28 w 170"/>
                    <a:gd name="T3" fmla="*/ 3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3 h 96"/>
                    <a:gd name="T10" fmla="*/ 142 w 170"/>
                    <a:gd name="T11" fmla="*/ 3 h 96"/>
                    <a:gd name="T12" fmla="*/ 178 w 170"/>
                    <a:gd name="T13" fmla="*/ 3 h 96"/>
                    <a:gd name="T14" fmla="*/ 134 w 170"/>
                    <a:gd name="T15" fmla="*/ 3 h 96"/>
                    <a:gd name="T16" fmla="*/ 106 w 170"/>
                    <a:gd name="T17" fmla="*/ 3 h 96"/>
                    <a:gd name="T18" fmla="*/ 76 w 170"/>
                    <a:gd name="T19" fmla="*/ 3 h 96"/>
                    <a:gd name="T20" fmla="*/ 24 w 170"/>
                    <a:gd name="T21" fmla="*/ 3 h 96"/>
                    <a:gd name="T22" fmla="*/ 0 w 170"/>
                    <a:gd name="T23" fmla="*/ 3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3 h 44"/>
                    <a:gd name="T10" fmla="*/ 64 w 138"/>
                    <a:gd name="T11" fmla="*/ 3 h 44"/>
                    <a:gd name="T12" fmla="*/ 0 w 138"/>
                    <a:gd name="T13" fmla="*/ 3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3 h 52"/>
                    <a:gd name="T2" fmla="*/ 9 w 39"/>
                    <a:gd name="T3" fmla="*/ 0 h 52"/>
                    <a:gd name="T4" fmla="*/ 9 w 39"/>
                    <a:gd name="T5" fmla="*/ 3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2 h 80"/>
                    <a:gd name="T4" fmla="*/ 42 w 44"/>
                    <a:gd name="T5" fmla="*/ 2 h 80"/>
                    <a:gd name="T6" fmla="*/ 54 w 44"/>
                    <a:gd name="T7" fmla="*/ 2 h 80"/>
                    <a:gd name="T8" fmla="*/ 42 w 44"/>
                    <a:gd name="T9" fmla="*/ 2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74921 w 323"/>
                    <a:gd name="T1" fmla="*/ 4163 h 64"/>
                    <a:gd name="T2" fmla="*/ 288397 w 323"/>
                    <a:gd name="T3" fmla="*/ 24814 h 64"/>
                    <a:gd name="T4" fmla="*/ 293594 w 323"/>
                    <a:gd name="T5" fmla="*/ 0 h 64"/>
                    <a:gd name="T6" fmla="*/ 331525 w 323"/>
                    <a:gd name="T7" fmla="*/ 0 h 64"/>
                    <a:gd name="T8" fmla="*/ 359386 w 323"/>
                    <a:gd name="T9" fmla="*/ 53480 h 64"/>
                    <a:gd name="T10" fmla="*/ 398000 w 323"/>
                    <a:gd name="T11" fmla="*/ 31323 h 64"/>
                    <a:gd name="T12" fmla="*/ 392536 w 323"/>
                    <a:gd name="T13" fmla="*/ 88161 h 64"/>
                    <a:gd name="T14" fmla="*/ 372098 w 323"/>
                    <a:gd name="T15" fmla="*/ 143380 h 64"/>
                    <a:gd name="T16" fmla="*/ 368052 w 323"/>
                    <a:gd name="T17" fmla="*/ 88161 h 64"/>
                    <a:gd name="T18" fmla="*/ 359386 w 323"/>
                    <a:gd name="T19" fmla="*/ 94658 h 64"/>
                    <a:gd name="T20" fmla="*/ 349282 w 323"/>
                    <a:gd name="T21" fmla="*/ 88161 h 64"/>
                    <a:gd name="T22" fmla="*/ 328402 w 323"/>
                    <a:gd name="T23" fmla="*/ 65511 h 64"/>
                    <a:gd name="T24" fmla="*/ 285194 w 323"/>
                    <a:gd name="T25" fmla="*/ 116414 h 64"/>
                    <a:gd name="T26" fmla="*/ 251340 w 323"/>
                    <a:gd name="T27" fmla="*/ 136616 h 64"/>
                    <a:gd name="T28" fmla="*/ 264638 w 323"/>
                    <a:gd name="T29" fmla="*/ 175373 h 64"/>
                    <a:gd name="T30" fmla="*/ 235038 w 323"/>
                    <a:gd name="T31" fmla="*/ 192809 h 64"/>
                    <a:gd name="T32" fmla="*/ 210745 w 323"/>
                    <a:gd name="T33" fmla="*/ 186700 h 64"/>
                    <a:gd name="T34" fmla="*/ 220987 w 323"/>
                    <a:gd name="T35" fmla="*/ 175373 h 64"/>
                    <a:gd name="T36" fmla="*/ 213116 w 323"/>
                    <a:gd name="T37" fmla="*/ 123398 h 64"/>
                    <a:gd name="T38" fmla="*/ 210745 w 323"/>
                    <a:gd name="T39" fmla="*/ 94658 h 64"/>
                    <a:gd name="T40" fmla="*/ 197564 w 323"/>
                    <a:gd name="T41" fmla="*/ 71555 h 64"/>
                    <a:gd name="T42" fmla="*/ 177747 w 323"/>
                    <a:gd name="T43" fmla="*/ 83563 h 64"/>
                    <a:gd name="T44" fmla="*/ 167501 w 323"/>
                    <a:gd name="T45" fmla="*/ 83563 h 64"/>
                    <a:gd name="T46" fmla="*/ 153866 w 323"/>
                    <a:gd name="T47" fmla="*/ 76472 h 64"/>
                    <a:gd name="T48" fmla="*/ 103539 w 323"/>
                    <a:gd name="T49" fmla="*/ 6505 h 64"/>
                    <a:gd name="T50" fmla="*/ 74229 w 323"/>
                    <a:gd name="T51" fmla="*/ 42927 h 64"/>
                    <a:gd name="T52" fmla="*/ 1 w 323"/>
                    <a:gd name="T53" fmla="*/ 0 h 64"/>
                    <a:gd name="T54" fmla="*/ 274921 w 323"/>
                    <a:gd name="T55" fmla="*/ 416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32224 w 300"/>
                    <a:gd name="T1" fmla="*/ 117214 h 31"/>
                    <a:gd name="T2" fmla="*/ 38485 w 300"/>
                    <a:gd name="T3" fmla="*/ 5052 h 31"/>
                    <a:gd name="T4" fmla="*/ 358835 w 300"/>
                    <a:gd name="T5" fmla="*/ 0 h 31"/>
                    <a:gd name="T6" fmla="*/ 372190 w 300"/>
                    <a:gd name="T7" fmla="*/ 53021 h 31"/>
                    <a:gd name="T8" fmla="*/ 332011 w 300"/>
                    <a:gd name="T9" fmla="*/ 60749 h 31"/>
                    <a:gd name="T10" fmla="*/ 132224 w 300"/>
                    <a:gd name="T11" fmla="*/ 117214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3 h 29"/>
                    <a:gd name="T2" fmla="*/ 12 w 41"/>
                    <a:gd name="T3" fmla="*/ 3 h 29"/>
                    <a:gd name="T4" fmla="*/ 0 w 41"/>
                    <a:gd name="T5" fmla="*/ 3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33077709 w 436"/>
                    <a:gd name="T1" fmla="*/ 8041485 h 152"/>
                    <a:gd name="T2" fmla="*/ 1990171443 w 436"/>
                    <a:gd name="T3" fmla="*/ 0 h 152"/>
                    <a:gd name="T4" fmla="*/ 1898084412 w 436"/>
                    <a:gd name="T5" fmla="*/ 535428672 h 152"/>
                    <a:gd name="T6" fmla="*/ 1812676603 w 436"/>
                    <a:gd name="T7" fmla="*/ 672842959 h 152"/>
                    <a:gd name="T8" fmla="*/ 1789259780 w 436"/>
                    <a:gd name="T9" fmla="*/ 693855465 h 152"/>
                    <a:gd name="T10" fmla="*/ 1711223544 w 436"/>
                    <a:gd name="T11" fmla="*/ 725700701 h 152"/>
                    <a:gd name="T12" fmla="*/ 1647119328 w 436"/>
                    <a:gd name="T13" fmla="*/ 871163051 h 152"/>
                    <a:gd name="T14" fmla="*/ 1653163078 w 436"/>
                    <a:gd name="T15" fmla="*/ 980627734 h 152"/>
                    <a:gd name="T16" fmla="*/ 1660595483 w 436"/>
                    <a:gd name="T17" fmla="*/ 1061979318 h 152"/>
                    <a:gd name="T18" fmla="*/ 1670585477 w 436"/>
                    <a:gd name="T19" fmla="*/ 1122802921 h 152"/>
                    <a:gd name="T20" fmla="*/ 1653163078 w 436"/>
                    <a:gd name="T21" fmla="*/ 1212197487 h 152"/>
                    <a:gd name="T22" fmla="*/ 1602535016 w 436"/>
                    <a:gd name="T23" fmla="*/ 1192517094 h 152"/>
                    <a:gd name="T24" fmla="*/ 1561732095 w 436"/>
                    <a:gd name="T25" fmla="*/ 1280436504 h 152"/>
                    <a:gd name="T26" fmla="*/ 1583331437 w 436"/>
                    <a:gd name="T27" fmla="*/ 1041530764 h 152"/>
                    <a:gd name="T28" fmla="*/ 1541921577 w 436"/>
                    <a:gd name="T29" fmla="*/ 993648799 h 152"/>
                    <a:gd name="T30" fmla="*/ 1569138640 w 436"/>
                    <a:gd name="T31" fmla="*/ 924577748 h 152"/>
                    <a:gd name="T32" fmla="*/ 1561732095 w 436"/>
                    <a:gd name="T33" fmla="*/ 884691068 h 152"/>
                    <a:gd name="T34" fmla="*/ 1460394450 w 436"/>
                    <a:gd name="T35" fmla="*/ 932610811 h 152"/>
                    <a:gd name="T36" fmla="*/ 1446969153 w 436"/>
                    <a:gd name="T37" fmla="*/ 843226330 h 152"/>
                    <a:gd name="T38" fmla="*/ 1354741865 w 436"/>
                    <a:gd name="T39" fmla="*/ 932610811 h 152"/>
                    <a:gd name="T40" fmla="*/ 1460394450 w 436"/>
                    <a:gd name="T41" fmla="*/ 1022095276 h 152"/>
                    <a:gd name="T42" fmla="*/ 1392408547 w 436"/>
                    <a:gd name="T43" fmla="*/ 1159329043 h 152"/>
                    <a:gd name="T44" fmla="*/ 1419651750 w 436"/>
                    <a:gd name="T45" fmla="*/ 1248665851 h 152"/>
                    <a:gd name="T46" fmla="*/ 1436977781 w 436"/>
                    <a:gd name="T47" fmla="*/ 1369830101 h 152"/>
                    <a:gd name="T48" fmla="*/ 1409766427 w 436"/>
                    <a:gd name="T49" fmla="*/ 1378091176 h 152"/>
                    <a:gd name="T50" fmla="*/ 1432717696 w 436"/>
                    <a:gd name="T51" fmla="*/ 1426197650 h 152"/>
                    <a:gd name="T52" fmla="*/ 1402233780 w 436"/>
                    <a:gd name="T53" fmla="*/ 1507233587 h 152"/>
                    <a:gd name="T54" fmla="*/ 0 w 436"/>
                    <a:gd name="T55" fmla="*/ 1479534051 h 152"/>
                    <a:gd name="T56" fmla="*/ 333077709 w 436"/>
                    <a:gd name="T57" fmla="*/ 8041485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3 h 165"/>
                    <a:gd name="T2" fmla="*/ 15 w 47"/>
                    <a:gd name="T3" fmla="*/ 2 h 165"/>
                    <a:gd name="T4" fmla="*/ 17 w 47"/>
                    <a:gd name="T5" fmla="*/ 2 h 165"/>
                    <a:gd name="T6" fmla="*/ 11 w 47"/>
                    <a:gd name="T7" fmla="*/ 2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2 h 165"/>
                    <a:gd name="T16" fmla="*/ 31 w 47"/>
                    <a:gd name="T17" fmla="*/ 2 h 165"/>
                    <a:gd name="T18" fmla="*/ 23 w 47"/>
                    <a:gd name="T19" fmla="*/ 2 h 165"/>
                    <a:gd name="T20" fmla="*/ 21 w 47"/>
                    <a:gd name="T21" fmla="*/ 3 h 165"/>
                    <a:gd name="T22" fmla="*/ 27 w 47"/>
                    <a:gd name="T23" fmla="*/ 3 h 165"/>
                    <a:gd name="T24" fmla="*/ 31 w 47"/>
                    <a:gd name="T25" fmla="*/ 3 h 165"/>
                    <a:gd name="T26" fmla="*/ 13 w 47"/>
                    <a:gd name="T27" fmla="*/ 3 h 165"/>
                    <a:gd name="T28" fmla="*/ 7 w 47"/>
                    <a:gd name="T29" fmla="*/ 3 h 165"/>
                    <a:gd name="T30" fmla="*/ 3 w 47"/>
                    <a:gd name="T31" fmla="*/ 3 h 165"/>
                    <a:gd name="T32" fmla="*/ 5 w 47"/>
                    <a:gd name="T33" fmla="*/ 3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2 h 103"/>
                    <a:gd name="T2" fmla="*/ 30 w 138"/>
                    <a:gd name="T3" fmla="*/ 2 h 103"/>
                    <a:gd name="T4" fmla="*/ 50 w 138"/>
                    <a:gd name="T5" fmla="*/ 2 h 103"/>
                    <a:gd name="T6" fmla="*/ 54 w 138"/>
                    <a:gd name="T7" fmla="*/ 2 h 103"/>
                    <a:gd name="T8" fmla="*/ 66 w 138"/>
                    <a:gd name="T9" fmla="*/ 2 h 103"/>
                    <a:gd name="T10" fmla="*/ 80 w 138"/>
                    <a:gd name="T11" fmla="*/ 2 h 103"/>
                    <a:gd name="T12" fmla="*/ 116 w 138"/>
                    <a:gd name="T13" fmla="*/ 2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2 h 103"/>
                    <a:gd name="T20" fmla="*/ 84 w 138"/>
                    <a:gd name="T21" fmla="*/ 2 h 103"/>
                    <a:gd name="T22" fmla="*/ 66 w 138"/>
                    <a:gd name="T23" fmla="*/ 2 h 103"/>
                    <a:gd name="T24" fmla="*/ 48 w 138"/>
                    <a:gd name="T25" fmla="*/ 2 h 103"/>
                    <a:gd name="T26" fmla="*/ 26 w 138"/>
                    <a:gd name="T27" fmla="*/ 2 h 103"/>
                    <a:gd name="T28" fmla="*/ 20 w 138"/>
                    <a:gd name="T29" fmla="*/ 2 h 103"/>
                    <a:gd name="T30" fmla="*/ 22 w 138"/>
                    <a:gd name="T31" fmla="*/ 2 h 103"/>
                    <a:gd name="T32" fmla="*/ 0 w 138"/>
                    <a:gd name="T33" fmla="*/ 2 h 103"/>
                    <a:gd name="T34" fmla="*/ 10 w 138"/>
                    <a:gd name="T35" fmla="*/ 2 h 103"/>
                    <a:gd name="T36" fmla="*/ 26 w 138"/>
                    <a:gd name="T37" fmla="*/ 2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0 w 188"/>
                    <a:gd name="T1" fmla="*/ 2 h 214"/>
                    <a:gd name="T2" fmla="*/ 142 w 188"/>
                    <a:gd name="T3" fmla="*/ 2 h 214"/>
                    <a:gd name="T4" fmla="*/ 152 w 188"/>
                    <a:gd name="T5" fmla="*/ 0 h 214"/>
                    <a:gd name="T6" fmla="*/ 164 w 188"/>
                    <a:gd name="T7" fmla="*/ 2 h 214"/>
                    <a:gd name="T8" fmla="*/ 170 w 188"/>
                    <a:gd name="T9" fmla="*/ 2 h 214"/>
                    <a:gd name="T10" fmla="*/ 160 w 188"/>
                    <a:gd name="T11" fmla="*/ 2 h 214"/>
                    <a:gd name="T12" fmla="*/ 152 w 188"/>
                    <a:gd name="T13" fmla="*/ 2 h 214"/>
                    <a:gd name="T14" fmla="*/ 144 w 188"/>
                    <a:gd name="T15" fmla="*/ 4 h 214"/>
                    <a:gd name="T16" fmla="*/ 126 w 188"/>
                    <a:gd name="T17" fmla="*/ 4 h 214"/>
                    <a:gd name="T18" fmla="*/ 102 w 188"/>
                    <a:gd name="T19" fmla="*/ 4 h 214"/>
                    <a:gd name="T20" fmla="*/ 94 w 188"/>
                    <a:gd name="T21" fmla="*/ 4 h 214"/>
                    <a:gd name="T22" fmla="*/ 94 w 188"/>
                    <a:gd name="T23" fmla="*/ 5 h 214"/>
                    <a:gd name="T24" fmla="*/ 90 w 188"/>
                    <a:gd name="T25" fmla="*/ 5 h 214"/>
                    <a:gd name="T26" fmla="*/ 80 w 188"/>
                    <a:gd name="T27" fmla="*/ 4 h 214"/>
                    <a:gd name="T28" fmla="*/ 58 w 188"/>
                    <a:gd name="T29" fmla="*/ 5 h 214"/>
                    <a:gd name="T30" fmla="*/ 76 w 188"/>
                    <a:gd name="T31" fmla="*/ 5 h 214"/>
                    <a:gd name="T32" fmla="*/ 78 w 188"/>
                    <a:gd name="T33" fmla="*/ 5 h 214"/>
                    <a:gd name="T34" fmla="*/ 58 w 188"/>
                    <a:gd name="T35" fmla="*/ 5 h 214"/>
                    <a:gd name="T36" fmla="*/ 34 w 188"/>
                    <a:gd name="T37" fmla="*/ 5 h 214"/>
                    <a:gd name="T38" fmla="*/ 36 w 188"/>
                    <a:gd name="T39" fmla="*/ 5 h 214"/>
                    <a:gd name="T40" fmla="*/ 46 w 188"/>
                    <a:gd name="T41" fmla="*/ 5 h 214"/>
                    <a:gd name="T42" fmla="*/ 34 w 188"/>
                    <a:gd name="T43" fmla="*/ 5 h 214"/>
                    <a:gd name="T44" fmla="*/ 26 w 188"/>
                    <a:gd name="T45" fmla="*/ 5 h 214"/>
                    <a:gd name="T46" fmla="*/ 30 w 188"/>
                    <a:gd name="T47" fmla="*/ 6 h 214"/>
                    <a:gd name="T48" fmla="*/ 14 w 188"/>
                    <a:gd name="T49" fmla="*/ 6 h 214"/>
                    <a:gd name="T50" fmla="*/ 0 w 188"/>
                    <a:gd name="T51" fmla="*/ 7 h 214"/>
                    <a:gd name="T52" fmla="*/ 8 w 188"/>
                    <a:gd name="T53" fmla="*/ 6 h 214"/>
                    <a:gd name="T54" fmla="*/ 0 w 188"/>
                    <a:gd name="T55" fmla="*/ 5 h 214"/>
                    <a:gd name="T56" fmla="*/ 14 w 188"/>
                    <a:gd name="T57" fmla="*/ 5 h 214"/>
                    <a:gd name="T58" fmla="*/ 32 w 188"/>
                    <a:gd name="T59" fmla="*/ 4 h 214"/>
                    <a:gd name="T60" fmla="*/ 44 w 188"/>
                    <a:gd name="T61" fmla="*/ 4 h 214"/>
                    <a:gd name="T62" fmla="*/ 72 w 188"/>
                    <a:gd name="T63" fmla="*/ 4 h 214"/>
                    <a:gd name="T64" fmla="*/ 84 w 188"/>
                    <a:gd name="T65" fmla="*/ 3 h 214"/>
                    <a:gd name="T66" fmla="*/ 96 w 188"/>
                    <a:gd name="T67" fmla="*/ 2 h 214"/>
                    <a:gd name="T68" fmla="*/ 102 w 188"/>
                    <a:gd name="T69" fmla="*/ 2 h 214"/>
                    <a:gd name="T70" fmla="*/ 114 w 188"/>
                    <a:gd name="T71" fmla="*/ 2 h 214"/>
                    <a:gd name="T72" fmla="*/ 132 w 188"/>
                    <a:gd name="T73" fmla="*/ 2 h 214"/>
                    <a:gd name="T74" fmla="*/ 136 w 188"/>
                    <a:gd name="T75" fmla="*/ 2 h 214"/>
                    <a:gd name="T76" fmla="*/ 130 w 188"/>
                    <a:gd name="T77" fmla="*/ 2 h 214"/>
                    <a:gd name="T78" fmla="*/ 134 w 188"/>
                    <a:gd name="T79" fmla="*/ 2 h 214"/>
                    <a:gd name="T80" fmla="*/ 140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30 w 812"/>
                    <a:gd name="T1" fmla="*/ 2 h 564"/>
                    <a:gd name="T2" fmla="*/ 796 w 812"/>
                    <a:gd name="T3" fmla="*/ 2 h 564"/>
                    <a:gd name="T4" fmla="*/ 766 w 812"/>
                    <a:gd name="T5" fmla="*/ 3 h 564"/>
                    <a:gd name="T6" fmla="*/ 740 w 812"/>
                    <a:gd name="T7" fmla="*/ 4 h 564"/>
                    <a:gd name="T8" fmla="*/ 652 w 812"/>
                    <a:gd name="T9" fmla="*/ 5 h 564"/>
                    <a:gd name="T10" fmla="*/ 650 w 812"/>
                    <a:gd name="T11" fmla="*/ 6 h 564"/>
                    <a:gd name="T12" fmla="*/ 622 w 812"/>
                    <a:gd name="T13" fmla="*/ 6 h 564"/>
                    <a:gd name="T14" fmla="*/ 638 w 812"/>
                    <a:gd name="T15" fmla="*/ 5 h 564"/>
                    <a:gd name="T16" fmla="*/ 594 w 812"/>
                    <a:gd name="T17" fmla="*/ 5 h 564"/>
                    <a:gd name="T18" fmla="*/ 574 w 812"/>
                    <a:gd name="T19" fmla="*/ 6 h 564"/>
                    <a:gd name="T20" fmla="*/ 614 w 812"/>
                    <a:gd name="T21" fmla="*/ 7 h 564"/>
                    <a:gd name="T22" fmla="*/ 612 w 812"/>
                    <a:gd name="T23" fmla="*/ 11 h 564"/>
                    <a:gd name="T24" fmla="*/ 560 w 812"/>
                    <a:gd name="T25" fmla="*/ 11 h 564"/>
                    <a:gd name="T26" fmla="*/ 540 w 812"/>
                    <a:gd name="T27" fmla="*/ 11 h 564"/>
                    <a:gd name="T28" fmla="*/ 500 w 812"/>
                    <a:gd name="T29" fmla="*/ 9 h 564"/>
                    <a:gd name="T30" fmla="*/ 480 w 812"/>
                    <a:gd name="T31" fmla="*/ 9 h 564"/>
                    <a:gd name="T32" fmla="*/ 468 w 812"/>
                    <a:gd name="T33" fmla="*/ 11 h 564"/>
                    <a:gd name="T34" fmla="*/ 518 w 812"/>
                    <a:gd name="T35" fmla="*/ 13 h 564"/>
                    <a:gd name="T36" fmla="*/ 528 w 812"/>
                    <a:gd name="T37" fmla="*/ 14 h 564"/>
                    <a:gd name="T38" fmla="*/ 544 w 812"/>
                    <a:gd name="T39" fmla="*/ 16 h 564"/>
                    <a:gd name="T40" fmla="*/ 510 w 812"/>
                    <a:gd name="T41" fmla="*/ 16 h 564"/>
                    <a:gd name="T42" fmla="*/ 488 w 812"/>
                    <a:gd name="T43" fmla="*/ 14 h 564"/>
                    <a:gd name="T44" fmla="*/ 440 w 812"/>
                    <a:gd name="T45" fmla="*/ 11 h 564"/>
                    <a:gd name="T46" fmla="*/ 444 w 812"/>
                    <a:gd name="T47" fmla="*/ 9 h 564"/>
                    <a:gd name="T48" fmla="*/ 440 w 812"/>
                    <a:gd name="T49" fmla="*/ 7 h 564"/>
                    <a:gd name="T50" fmla="*/ 430 w 812"/>
                    <a:gd name="T51" fmla="*/ 7 h 564"/>
                    <a:gd name="T52" fmla="*/ 386 w 812"/>
                    <a:gd name="T53" fmla="*/ 7 h 564"/>
                    <a:gd name="T54" fmla="*/ 360 w 812"/>
                    <a:gd name="T55" fmla="*/ 5 h 564"/>
                    <a:gd name="T56" fmla="*/ 330 w 812"/>
                    <a:gd name="T57" fmla="*/ 5 h 564"/>
                    <a:gd name="T58" fmla="*/ 288 w 812"/>
                    <a:gd name="T59" fmla="*/ 5 h 564"/>
                    <a:gd name="T60" fmla="*/ 242 w 812"/>
                    <a:gd name="T61" fmla="*/ 6 h 564"/>
                    <a:gd name="T62" fmla="*/ 196 w 812"/>
                    <a:gd name="T63" fmla="*/ 7 h 564"/>
                    <a:gd name="T64" fmla="*/ 184 w 812"/>
                    <a:gd name="T65" fmla="*/ 7 h 564"/>
                    <a:gd name="T66" fmla="*/ 160 w 812"/>
                    <a:gd name="T67" fmla="*/ 9 h 564"/>
                    <a:gd name="T68" fmla="*/ 152 w 812"/>
                    <a:gd name="T69" fmla="*/ 9 h 564"/>
                    <a:gd name="T70" fmla="*/ 128 w 812"/>
                    <a:gd name="T71" fmla="*/ 11 h 564"/>
                    <a:gd name="T72" fmla="*/ 94 w 812"/>
                    <a:gd name="T73" fmla="*/ 11 h 564"/>
                    <a:gd name="T74" fmla="*/ 66 w 812"/>
                    <a:gd name="T75" fmla="*/ 7 h 564"/>
                    <a:gd name="T76" fmla="*/ 72 w 812"/>
                    <a:gd name="T77" fmla="*/ 4 h 564"/>
                    <a:gd name="T78" fmla="*/ 44 w 812"/>
                    <a:gd name="T79" fmla="*/ 5 h 564"/>
                    <a:gd name="T80" fmla="*/ 20 w 812"/>
                    <a:gd name="T81" fmla="*/ 4 h 564"/>
                    <a:gd name="T82" fmla="*/ 24 w 812"/>
                    <a:gd name="T83" fmla="*/ 4 h 564"/>
                    <a:gd name="T84" fmla="*/ 0 w 812"/>
                    <a:gd name="T85" fmla="*/ 2 h 564"/>
                    <a:gd name="T86" fmla="*/ 816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37 w 43"/>
                    <a:gd name="T3" fmla="*/ 3 h 85"/>
                    <a:gd name="T4" fmla="*/ 84 w 43"/>
                    <a:gd name="T5" fmla="*/ 3 h 85"/>
                    <a:gd name="T6" fmla="*/ 41 w 43"/>
                    <a:gd name="T7" fmla="*/ 3 h 85"/>
                    <a:gd name="T8" fmla="*/ 1 w 43"/>
                    <a:gd name="T9" fmla="*/ 3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1 w 44"/>
                    <a:gd name="T3" fmla="*/ 2 h 74"/>
                    <a:gd name="T4" fmla="*/ 20 w 44"/>
                    <a:gd name="T5" fmla="*/ 2 h 74"/>
                    <a:gd name="T6" fmla="*/ 18 w 44"/>
                    <a:gd name="T7" fmla="*/ 2 h 74"/>
                    <a:gd name="T8" fmla="*/ 11 w 44"/>
                    <a:gd name="T9" fmla="*/ 2 h 74"/>
                    <a:gd name="T10" fmla="*/ 7 w 44"/>
                    <a:gd name="T11" fmla="*/ 2 h 74"/>
                    <a:gd name="T12" fmla="*/ 3 w 44"/>
                    <a:gd name="T13" fmla="*/ 2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617199 w 682"/>
                    <a:gd name="T1" fmla="*/ 1306825 h 557"/>
                    <a:gd name="T2" fmla="*/ 623359 w 682"/>
                    <a:gd name="T3" fmla="*/ 1270850 h 557"/>
                    <a:gd name="T4" fmla="*/ 641659 w 682"/>
                    <a:gd name="T5" fmla="*/ 1163696 h 557"/>
                    <a:gd name="T6" fmla="*/ 396872 w 682"/>
                    <a:gd name="T7" fmla="*/ 807420 h 557"/>
                    <a:gd name="T8" fmla="*/ 362048 w 682"/>
                    <a:gd name="T9" fmla="*/ 974589 h 557"/>
                    <a:gd name="T10" fmla="*/ 388886 w 682"/>
                    <a:gd name="T11" fmla="*/ 1565485 h 557"/>
                    <a:gd name="T12" fmla="*/ 362048 w 682"/>
                    <a:gd name="T13" fmla="*/ 1391785 h 557"/>
                    <a:gd name="T14" fmla="*/ 310706 w 682"/>
                    <a:gd name="T15" fmla="*/ 1237921 h 557"/>
                    <a:gd name="T16" fmla="*/ 314582 w 682"/>
                    <a:gd name="T17" fmla="*/ 1163696 h 557"/>
                    <a:gd name="T18" fmla="*/ 317510 w 682"/>
                    <a:gd name="T19" fmla="*/ 1111016 h 557"/>
                    <a:gd name="T20" fmla="*/ 282222 w 682"/>
                    <a:gd name="T21" fmla="*/ 1056604 h 557"/>
                    <a:gd name="T22" fmla="*/ 249072 w 682"/>
                    <a:gd name="T23" fmla="*/ 974589 h 557"/>
                    <a:gd name="T24" fmla="*/ 189631 w 682"/>
                    <a:gd name="T25" fmla="*/ 996234 h 557"/>
                    <a:gd name="T26" fmla="*/ 162333 w 682"/>
                    <a:gd name="T27" fmla="*/ 1028189 h 557"/>
                    <a:gd name="T28" fmla="*/ 100056 w 682"/>
                    <a:gd name="T29" fmla="*/ 1028189 h 557"/>
                    <a:gd name="T30" fmla="*/ 28484 w 682"/>
                    <a:gd name="T31" fmla="*/ 878917 h 557"/>
                    <a:gd name="T32" fmla="*/ 14008 w 682"/>
                    <a:gd name="T33" fmla="*/ 832518 h 557"/>
                    <a:gd name="T34" fmla="*/ 0 w 682"/>
                    <a:gd name="T35" fmla="*/ 742262 h 557"/>
                    <a:gd name="T36" fmla="*/ 31027 w 682"/>
                    <a:gd name="T37" fmla="*/ 600477 h 557"/>
                    <a:gd name="T38" fmla="*/ 41304 w 682"/>
                    <a:gd name="T39" fmla="*/ 509275 h 557"/>
                    <a:gd name="T40" fmla="*/ 65494 w 682"/>
                    <a:gd name="T41" fmla="*/ 401591 h 557"/>
                    <a:gd name="T42" fmla="*/ 104463 w 682"/>
                    <a:gd name="T43" fmla="*/ 325942 h 557"/>
                    <a:gd name="T44" fmla="*/ 214961 w 682"/>
                    <a:gd name="T45" fmla="*/ 188898 h 557"/>
                    <a:gd name="T46" fmla="*/ 282222 w 682"/>
                    <a:gd name="T47" fmla="*/ 84946 h 557"/>
                    <a:gd name="T48" fmla="*/ 330851 w 682"/>
                    <a:gd name="T49" fmla="*/ 16261 h 557"/>
                    <a:gd name="T50" fmla="*/ 465849 w 682"/>
                    <a:gd name="T51" fmla="*/ 6014 h 557"/>
                    <a:gd name="T52" fmla="*/ 510335 w 682"/>
                    <a:gd name="T53" fmla="*/ 0 h 557"/>
                    <a:gd name="T54" fmla="*/ 492396 w 682"/>
                    <a:gd name="T55" fmla="*/ 95016 h 557"/>
                    <a:gd name="T56" fmla="*/ 568300 w 682"/>
                    <a:gd name="T57" fmla="*/ 237601 h 557"/>
                    <a:gd name="T58" fmla="*/ 637948 w 682"/>
                    <a:gd name="T59" fmla="*/ 208468 h 557"/>
                    <a:gd name="T60" fmla="*/ 678538 w 682"/>
                    <a:gd name="T61" fmla="*/ 229680 h 557"/>
                    <a:gd name="T62" fmla="*/ 716883 w 682"/>
                    <a:gd name="T63" fmla="*/ 273580 h 557"/>
                    <a:gd name="T64" fmla="*/ 734181 w 682"/>
                    <a:gd name="T65" fmla="*/ 529457 h 557"/>
                    <a:gd name="T66" fmla="*/ 734181 w 682"/>
                    <a:gd name="T67" fmla="*/ 676135 h 557"/>
                    <a:gd name="T68" fmla="*/ 768004 w 682"/>
                    <a:gd name="T69" fmla="*/ 797256 h 557"/>
                    <a:gd name="T70" fmla="*/ 828050 w 682"/>
                    <a:gd name="T71" fmla="*/ 844903 h 557"/>
                    <a:gd name="T72" fmla="*/ 872129 w 682"/>
                    <a:gd name="T73" fmla="*/ 832518 h 557"/>
                    <a:gd name="T74" fmla="*/ 851597 w 682"/>
                    <a:gd name="T75" fmla="*/ 958250 h 557"/>
                    <a:gd name="T76" fmla="*/ 768004 w 682"/>
                    <a:gd name="T77" fmla="*/ 1147315 h 557"/>
                    <a:gd name="T78" fmla="*/ 703268 w 682"/>
                    <a:gd name="T79" fmla="*/ 1366503 h 557"/>
                    <a:gd name="T80" fmla="*/ 713371 w 682"/>
                    <a:gd name="T81" fmla="*/ 1431357 h 557"/>
                    <a:gd name="T82" fmla="*/ 557845 w 682"/>
                    <a:gd name="T83" fmla="*/ 1565485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304649 w 257"/>
                    <a:gd name="T1" fmla="*/ 993560 h 347"/>
                    <a:gd name="T2" fmla="*/ 291903 w 257"/>
                    <a:gd name="T3" fmla="*/ 861417 h 347"/>
                    <a:gd name="T4" fmla="*/ 272515 w 257"/>
                    <a:gd name="T5" fmla="*/ 824753 h 347"/>
                    <a:gd name="T6" fmla="*/ 270411 w 257"/>
                    <a:gd name="T7" fmla="*/ 772096 h 347"/>
                    <a:gd name="T8" fmla="*/ 262358 w 257"/>
                    <a:gd name="T9" fmla="*/ 727458 h 347"/>
                    <a:gd name="T10" fmla="*/ 262358 w 257"/>
                    <a:gd name="T11" fmla="*/ 655344 h 347"/>
                    <a:gd name="T12" fmla="*/ 260075 w 257"/>
                    <a:gd name="T13" fmla="*/ 612544 h 347"/>
                    <a:gd name="T14" fmla="*/ 285914 w 257"/>
                    <a:gd name="T15" fmla="*/ 578528 h 347"/>
                    <a:gd name="T16" fmla="*/ 322381 w 257"/>
                    <a:gd name="T17" fmla="*/ 565683 h 347"/>
                    <a:gd name="T18" fmla="*/ 322381 w 257"/>
                    <a:gd name="T19" fmla="*/ 390709 h 347"/>
                    <a:gd name="T20" fmla="*/ 67618 w 257"/>
                    <a:gd name="T21" fmla="*/ 274824 h 347"/>
                    <a:gd name="T22" fmla="*/ 40572 w 257"/>
                    <a:gd name="T23" fmla="*/ 281125 h 347"/>
                    <a:gd name="T24" fmla="*/ 20591 w 257"/>
                    <a:gd name="T25" fmla="*/ 292317 h 347"/>
                    <a:gd name="T26" fmla="*/ 0 w 257"/>
                    <a:gd name="T27" fmla="*/ 427680 h 347"/>
                    <a:gd name="T28" fmla="*/ 116272 w 257"/>
                    <a:gd name="T29" fmla="*/ 990586 h 347"/>
                    <a:gd name="T30" fmla="*/ 304649 w 257"/>
                    <a:gd name="T31" fmla="*/ 993560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50 w 57"/>
                    <a:gd name="T3" fmla="*/ 2 h 30"/>
                    <a:gd name="T4" fmla="*/ 54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55 w 693"/>
                    <a:gd name="T1" fmla="*/ 13 h 696"/>
                    <a:gd name="T2" fmla="*/ 375 w 693"/>
                    <a:gd name="T3" fmla="*/ 12 h 696"/>
                    <a:gd name="T4" fmla="*/ 307 w 693"/>
                    <a:gd name="T5" fmla="*/ 11 h 696"/>
                    <a:gd name="T6" fmla="*/ 247 w 693"/>
                    <a:gd name="T7" fmla="*/ 11 h 696"/>
                    <a:gd name="T8" fmla="*/ 219 w 693"/>
                    <a:gd name="T9" fmla="*/ 11 h 696"/>
                    <a:gd name="T10" fmla="*/ 243 w 693"/>
                    <a:gd name="T11" fmla="*/ 11 h 696"/>
                    <a:gd name="T12" fmla="*/ 275 w 693"/>
                    <a:gd name="T13" fmla="*/ 13 h 696"/>
                    <a:gd name="T14" fmla="*/ 303 w 693"/>
                    <a:gd name="T15" fmla="*/ 13 h 696"/>
                    <a:gd name="T16" fmla="*/ 315 w 693"/>
                    <a:gd name="T17" fmla="*/ 13 h 696"/>
                    <a:gd name="T18" fmla="*/ 295 w 693"/>
                    <a:gd name="T19" fmla="*/ 15 h 696"/>
                    <a:gd name="T20" fmla="*/ 243 w 693"/>
                    <a:gd name="T21" fmla="*/ 16 h 696"/>
                    <a:gd name="T22" fmla="*/ 207 w 693"/>
                    <a:gd name="T23" fmla="*/ 16 h 696"/>
                    <a:gd name="T24" fmla="*/ 97 w 693"/>
                    <a:gd name="T25" fmla="*/ 19 h 696"/>
                    <a:gd name="T26" fmla="*/ 77 w 693"/>
                    <a:gd name="T27" fmla="*/ 16 h 696"/>
                    <a:gd name="T28" fmla="*/ 45 w 693"/>
                    <a:gd name="T29" fmla="*/ 13 h 696"/>
                    <a:gd name="T30" fmla="*/ 33 w 693"/>
                    <a:gd name="T31" fmla="*/ 12 h 696"/>
                    <a:gd name="T32" fmla="*/ 53 w 693"/>
                    <a:gd name="T33" fmla="*/ 9 h 696"/>
                    <a:gd name="T34" fmla="*/ 17 w 693"/>
                    <a:gd name="T35" fmla="*/ 11 h 696"/>
                    <a:gd name="T36" fmla="*/ 81 w 693"/>
                    <a:gd name="T37" fmla="*/ 7 h 696"/>
                    <a:gd name="T38" fmla="*/ 113 w 693"/>
                    <a:gd name="T39" fmla="*/ 6 h 696"/>
                    <a:gd name="T40" fmla="*/ 37 w 693"/>
                    <a:gd name="T41" fmla="*/ 6 h 696"/>
                    <a:gd name="T42" fmla="*/ 1 w 693"/>
                    <a:gd name="T43" fmla="*/ 5 h 696"/>
                    <a:gd name="T44" fmla="*/ 25 w 693"/>
                    <a:gd name="T45" fmla="*/ 4 h 696"/>
                    <a:gd name="T46" fmla="*/ 97 w 693"/>
                    <a:gd name="T47" fmla="*/ 3 h 696"/>
                    <a:gd name="T48" fmla="*/ 203 w 693"/>
                    <a:gd name="T49" fmla="*/ 3 h 696"/>
                    <a:gd name="T50" fmla="*/ 211 w 693"/>
                    <a:gd name="T51" fmla="*/ 2 h 696"/>
                    <a:gd name="T52" fmla="*/ 243 w 693"/>
                    <a:gd name="T53" fmla="*/ 0 h 696"/>
                    <a:gd name="T54" fmla="*/ 339 w 693"/>
                    <a:gd name="T55" fmla="*/ 2 h 696"/>
                    <a:gd name="T56" fmla="*/ 311 w 693"/>
                    <a:gd name="T57" fmla="*/ 2 h 696"/>
                    <a:gd name="T58" fmla="*/ 283 w 693"/>
                    <a:gd name="T59" fmla="*/ 5 h 696"/>
                    <a:gd name="T60" fmla="*/ 343 w 693"/>
                    <a:gd name="T61" fmla="*/ 5 h 696"/>
                    <a:gd name="T62" fmla="*/ 355 w 693"/>
                    <a:gd name="T63" fmla="*/ 4 h 696"/>
                    <a:gd name="T64" fmla="*/ 399 w 693"/>
                    <a:gd name="T65" fmla="*/ 2 h 696"/>
                    <a:gd name="T66" fmla="*/ 479 w 693"/>
                    <a:gd name="T67" fmla="*/ 2 h 696"/>
                    <a:gd name="T68" fmla="*/ 506 w 693"/>
                    <a:gd name="T69" fmla="*/ 2 h 696"/>
                    <a:gd name="T70" fmla="*/ 512 w 693"/>
                    <a:gd name="T71" fmla="*/ 13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1064018 w 931"/>
                    <a:gd name="T1" fmla="*/ 0 h 149"/>
                    <a:gd name="T2" fmla="*/ 184773 w 931"/>
                    <a:gd name="T3" fmla="*/ 83853 h 149"/>
                    <a:gd name="T4" fmla="*/ 116856 w 931"/>
                    <a:gd name="T5" fmla="*/ 120299 h 149"/>
                    <a:gd name="T6" fmla="*/ 79831 w 931"/>
                    <a:gd name="T7" fmla="*/ 120299 h 149"/>
                    <a:gd name="T8" fmla="*/ 28578 w 931"/>
                    <a:gd name="T9" fmla="*/ 223025 h 149"/>
                    <a:gd name="T10" fmla="*/ 0 w 931"/>
                    <a:gd name="T11" fmla="*/ 302955 h 149"/>
                    <a:gd name="T12" fmla="*/ 76185 w 931"/>
                    <a:gd name="T13" fmla="*/ 333066 h 149"/>
                    <a:gd name="T14" fmla="*/ 124810 w 931"/>
                    <a:gd name="T15" fmla="*/ 276553 h 149"/>
                    <a:gd name="T16" fmla="*/ 139615 w 931"/>
                    <a:gd name="T17" fmla="*/ 243612 h 149"/>
                    <a:gd name="T18" fmla="*/ 215875 w 931"/>
                    <a:gd name="T19" fmla="*/ 150257 h 149"/>
                    <a:gd name="T20" fmla="*/ 277365 w 931"/>
                    <a:gd name="T21" fmla="*/ 133400 h 149"/>
                    <a:gd name="T22" fmla="*/ 306240 w 931"/>
                    <a:gd name="T23" fmla="*/ 270666 h 149"/>
                    <a:gd name="T24" fmla="*/ 242703 w 931"/>
                    <a:gd name="T25" fmla="*/ 316537 h 149"/>
                    <a:gd name="T26" fmla="*/ 297799 w 931"/>
                    <a:gd name="T27" fmla="*/ 327336 h 149"/>
                    <a:gd name="T28" fmla="*/ 322484 w 931"/>
                    <a:gd name="T29" fmla="*/ 259929 h 149"/>
                    <a:gd name="T30" fmla="*/ 343350 w 931"/>
                    <a:gd name="T31" fmla="*/ 265760 h 149"/>
                    <a:gd name="T32" fmla="*/ 326380 w 931"/>
                    <a:gd name="T33" fmla="*/ 156458 h 149"/>
                    <a:gd name="T34" fmla="*/ 343350 w 931"/>
                    <a:gd name="T35" fmla="*/ 128064 h 149"/>
                    <a:gd name="T36" fmla="*/ 356917 w 931"/>
                    <a:gd name="T37" fmla="*/ 254450 h 149"/>
                    <a:gd name="T38" fmla="*/ 343350 w 931"/>
                    <a:gd name="T39" fmla="*/ 327336 h 149"/>
                    <a:gd name="T40" fmla="*/ 382609 w 931"/>
                    <a:gd name="T41" fmla="*/ 375731 h 149"/>
                    <a:gd name="T42" fmla="*/ 385560 w 931"/>
                    <a:gd name="T43" fmla="*/ 265760 h 149"/>
                    <a:gd name="T44" fmla="*/ 427284 w 931"/>
                    <a:gd name="T45" fmla="*/ 297365 h 149"/>
                    <a:gd name="T46" fmla="*/ 492923 w 931"/>
                    <a:gd name="T47" fmla="*/ 212149 h 149"/>
                    <a:gd name="T48" fmla="*/ 527899 w 931"/>
                    <a:gd name="T49" fmla="*/ 144198 h 149"/>
                    <a:gd name="T50" fmla="*/ 567099 w 931"/>
                    <a:gd name="T51" fmla="*/ 161059 h 149"/>
                    <a:gd name="T52" fmla="*/ 587022 w 931"/>
                    <a:gd name="T53" fmla="*/ 144198 h 149"/>
                    <a:gd name="T54" fmla="*/ 556280 w 931"/>
                    <a:gd name="T55" fmla="*/ 128064 h 149"/>
                    <a:gd name="T56" fmla="*/ 611985 w 931"/>
                    <a:gd name="T57" fmla="*/ 100484 h 149"/>
                    <a:gd name="T58" fmla="*/ 701822 w 931"/>
                    <a:gd name="T59" fmla="*/ 156458 h 149"/>
                    <a:gd name="T60" fmla="*/ 749743 w 931"/>
                    <a:gd name="T61" fmla="*/ 120299 h 149"/>
                    <a:gd name="T62" fmla="*/ 753010 w 931"/>
                    <a:gd name="T63" fmla="*/ 182698 h 149"/>
                    <a:gd name="T64" fmla="*/ 732832 w 931"/>
                    <a:gd name="T65" fmla="*/ 291652 h 149"/>
                    <a:gd name="T66" fmla="*/ 788845 w 931"/>
                    <a:gd name="T67" fmla="*/ 254450 h 149"/>
                    <a:gd name="T68" fmla="*/ 805050 w 931"/>
                    <a:gd name="T69" fmla="*/ 232640 h 149"/>
                    <a:gd name="T70" fmla="*/ 836380 w 931"/>
                    <a:gd name="T71" fmla="*/ 176055 h 149"/>
                    <a:gd name="T72" fmla="*/ 1024448 w 931"/>
                    <a:gd name="T73" fmla="*/ 24361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3 h 30"/>
                    <a:gd name="T2" fmla="*/ 15 w 31"/>
                    <a:gd name="T3" fmla="*/ 0 h 30"/>
                    <a:gd name="T4" fmla="*/ 15 w 31"/>
                    <a:gd name="T5" fmla="*/ 3 h 30"/>
                    <a:gd name="T6" fmla="*/ 3 w 31"/>
                    <a:gd name="T7" fmla="*/ 3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 h 32"/>
                    <a:gd name="T2" fmla="*/ 40 w 44"/>
                    <a:gd name="T3" fmla="*/ 0 h 32"/>
                    <a:gd name="T4" fmla="*/ 56 w 44"/>
                    <a:gd name="T5" fmla="*/ 3 h 32"/>
                    <a:gd name="T6" fmla="*/ 6 w 44"/>
                    <a:gd name="T7" fmla="*/ 3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94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67CED-CBE8-4C07-B4CD-DA4DE81C7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03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11C55-0FC7-4AD4-9C69-3A0B5BD71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95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0AFEA-7264-4F4A-ACB6-E823D8666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33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6C4E-7760-4659-9CC2-1746827EC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09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0EDF2-D13C-4AD4-8FAA-D16B0886F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09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CB6C-F3E3-438D-82DB-72E9C61660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F1041-161A-4DB2-BC8B-89FB9A52E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72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038CC-97A3-45C5-8AE5-7983007301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52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27D78-0CA3-4B7B-BE6B-B135DC2013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39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80023-BC7D-404A-9D4A-3D0A558E0E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63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F4678-E8FF-4F86-ACB9-7805AB49F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05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518F5B9-8029-44D7-9AC5-0C39E38DF6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8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0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2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4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6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0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1 h 281"/>
                      <a:gd name="T2" fmla="*/ 1 w 471"/>
                      <a:gd name="T3" fmla="*/ 1 h 281"/>
                      <a:gd name="T4" fmla="*/ 1 w 471"/>
                      <a:gd name="T5" fmla="*/ 1 h 281"/>
                      <a:gd name="T6" fmla="*/ 1 w 471"/>
                      <a:gd name="T7" fmla="*/ 1 h 281"/>
                      <a:gd name="T8" fmla="*/ 1 w 471"/>
                      <a:gd name="T9" fmla="*/ 1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1 w 471"/>
                      <a:gd name="T57" fmla="*/ 1 h 281"/>
                      <a:gd name="T58" fmla="*/ 1 w 471"/>
                      <a:gd name="T59" fmla="*/ 1 h 281"/>
                      <a:gd name="T60" fmla="*/ 1 w 471"/>
                      <a:gd name="T61" fmla="*/ 1 h 281"/>
                      <a:gd name="T62" fmla="*/ 1 w 471"/>
                      <a:gd name="T63" fmla="*/ 1 h 281"/>
                      <a:gd name="T64" fmla="*/ 1 w 471"/>
                      <a:gd name="T65" fmla="*/ 1 h 281"/>
                      <a:gd name="T66" fmla="*/ 1 w 471"/>
                      <a:gd name="T67" fmla="*/ 1 h 281"/>
                      <a:gd name="T68" fmla="*/ 1 w 471"/>
                      <a:gd name="T69" fmla="*/ 1 h 281"/>
                      <a:gd name="T70" fmla="*/ 1 w 471"/>
                      <a:gd name="T71" fmla="*/ 1 h 281"/>
                      <a:gd name="T72" fmla="*/ 1 w 471"/>
                      <a:gd name="T73" fmla="*/ 1 h 281"/>
                      <a:gd name="T74" fmla="*/ 1 w 471"/>
                      <a:gd name="T75" fmla="*/ 1 h 281"/>
                      <a:gd name="T76" fmla="*/ 1 w 471"/>
                      <a:gd name="T77" fmla="*/ 1 h 281"/>
                      <a:gd name="T78" fmla="*/ 1 w 471"/>
                      <a:gd name="T79" fmla="*/ 1 h 281"/>
                      <a:gd name="T80" fmla="*/ 1 w 471"/>
                      <a:gd name="T81" fmla="*/ 1 h 281"/>
                      <a:gd name="T82" fmla="*/ 1 w 471"/>
                      <a:gd name="T83" fmla="*/ 1 h 281"/>
                      <a:gd name="T84" fmla="*/ 1 w 471"/>
                      <a:gd name="T85" fmla="*/ 1 h 281"/>
                      <a:gd name="T86" fmla="*/ 1 w 471"/>
                      <a:gd name="T87" fmla="*/ 1 h 281"/>
                      <a:gd name="T88" fmla="*/ 1 w 471"/>
                      <a:gd name="T89" fmla="*/ 1 h 281"/>
                      <a:gd name="T90" fmla="*/ 1 w 471"/>
                      <a:gd name="T91" fmla="*/ 1 h 281"/>
                      <a:gd name="T92" fmla="*/ 1 w 471"/>
                      <a:gd name="T93" fmla="*/ 1 h 281"/>
                      <a:gd name="T94" fmla="*/ 1 w 471"/>
                      <a:gd name="T95" fmla="*/ 1 h 281"/>
                      <a:gd name="T96" fmla="*/ 1 w 471"/>
                      <a:gd name="T97" fmla="*/ 1 h 281"/>
                      <a:gd name="T98" fmla="*/ 1 w 471"/>
                      <a:gd name="T99" fmla="*/ 1 h 281"/>
                      <a:gd name="T100" fmla="*/ 1 w 471"/>
                      <a:gd name="T101" fmla="*/ 1 h 281"/>
                      <a:gd name="T102" fmla="*/ 1 w 471"/>
                      <a:gd name="T103" fmla="*/ 1 h 281"/>
                      <a:gd name="T104" fmla="*/ 1 w 471"/>
                      <a:gd name="T105" fmla="*/ 1 h 281"/>
                      <a:gd name="T106" fmla="*/ 1 w 471"/>
                      <a:gd name="T107" fmla="*/ 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2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4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8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9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0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1 w 323"/>
                      <a:gd name="T1" fmla="*/ 1 h 64"/>
                      <a:gd name="T2" fmla="*/ 1 w 323"/>
                      <a:gd name="T3" fmla="*/ 1 h 64"/>
                      <a:gd name="T4" fmla="*/ 1 w 323"/>
                      <a:gd name="T5" fmla="*/ 0 h 64"/>
                      <a:gd name="T6" fmla="*/ 1 w 323"/>
                      <a:gd name="T7" fmla="*/ 0 h 64"/>
                      <a:gd name="T8" fmla="*/ 1 w 323"/>
                      <a:gd name="T9" fmla="*/ 1 h 64"/>
                      <a:gd name="T10" fmla="*/ 1 w 323"/>
                      <a:gd name="T11" fmla="*/ 1 h 64"/>
                      <a:gd name="T12" fmla="*/ 1 w 323"/>
                      <a:gd name="T13" fmla="*/ 1 h 64"/>
                      <a:gd name="T14" fmla="*/ 1 w 323"/>
                      <a:gd name="T15" fmla="*/ 1 h 64"/>
                      <a:gd name="T16" fmla="*/ 1 w 323"/>
                      <a:gd name="T17" fmla="*/ 1 h 64"/>
                      <a:gd name="T18" fmla="*/ 1 w 323"/>
                      <a:gd name="T19" fmla="*/ 1 h 64"/>
                      <a:gd name="T20" fmla="*/ 1 w 323"/>
                      <a:gd name="T21" fmla="*/ 1 h 64"/>
                      <a:gd name="T22" fmla="*/ 1 w 323"/>
                      <a:gd name="T23" fmla="*/ 1 h 64"/>
                      <a:gd name="T24" fmla="*/ 1 w 323"/>
                      <a:gd name="T25" fmla="*/ 1 h 64"/>
                      <a:gd name="T26" fmla="*/ 1 w 323"/>
                      <a:gd name="T27" fmla="*/ 1 h 64"/>
                      <a:gd name="T28" fmla="*/ 1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1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1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1 w 300"/>
                      <a:gd name="T5" fmla="*/ 0 h 31"/>
                      <a:gd name="T6" fmla="*/ 1 w 300"/>
                      <a:gd name="T7" fmla="*/ 1 h 31"/>
                      <a:gd name="T8" fmla="*/ 1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2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3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4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5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6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7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8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9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0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1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2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3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4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5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6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7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8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9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0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1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2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3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1033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Tyrants on Twitter</a:t>
            </a:r>
            <a:r>
              <a:rPr lang="en-US" altLang="en-US" sz="3600" dirty="0"/>
              <a:t>: </a:t>
            </a:r>
            <a:br>
              <a:rPr lang="en-US" altLang="en-US" sz="3600" dirty="0"/>
            </a:br>
            <a:r>
              <a:rPr lang="en-US" altLang="en-US" sz="2800" dirty="0"/>
              <a:t>Protecting Democracies from Information Warfare</a:t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Friday, May 27, 2022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Likes on Facebook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951884"/>
              </p:ext>
            </p:extLst>
          </p:nvPr>
        </p:nvGraphicFramePr>
        <p:xfrm>
          <a:off x="685800" y="2147888"/>
          <a:ext cx="7772400" cy="41005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715621719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553578708"/>
                    </a:ext>
                  </a:extLst>
                </a:gridCol>
              </a:tblGrid>
              <a:tr h="683419">
                <a:tc>
                  <a:txBody>
                    <a:bodyPr/>
                    <a:lstStyle/>
                    <a:p>
                      <a:r>
                        <a:rPr lang="en-US" dirty="0"/>
                        <a:t>Chinese Companies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753849"/>
                  </a:ext>
                </a:extLst>
              </a:tr>
              <a:tr h="683419">
                <a:tc>
                  <a:txBody>
                    <a:bodyPr/>
                    <a:lstStyle/>
                    <a:p>
                      <a:r>
                        <a:rPr lang="en-US" sz="2400" dirty="0"/>
                        <a:t>CGTN,</a:t>
                      </a:r>
                      <a:r>
                        <a:rPr lang="en-US" sz="2400" baseline="0" dirty="0"/>
                        <a:t> 105 million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CNN, 33.5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706350"/>
                  </a:ext>
                </a:extLst>
              </a:tr>
              <a:tr h="683419">
                <a:tc>
                  <a:txBody>
                    <a:bodyPr/>
                    <a:lstStyle/>
                    <a:p>
                      <a:r>
                        <a:rPr lang="en-US" sz="2400" dirty="0"/>
                        <a:t>China Daily, 94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Fox, 18.6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38238"/>
                  </a:ext>
                </a:extLst>
              </a:tr>
              <a:tr h="683419">
                <a:tc>
                  <a:txBody>
                    <a:bodyPr/>
                    <a:lstStyle/>
                    <a:p>
                      <a:r>
                        <a:rPr lang="en-US" sz="2400" dirty="0"/>
                        <a:t>People’s Daily, 84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NYT, 17.4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917241"/>
                  </a:ext>
                </a:extLst>
              </a:tr>
              <a:tr h="683419">
                <a:tc>
                  <a:txBody>
                    <a:bodyPr/>
                    <a:lstStyle/>
                    <a:p>
                      <a:r>
                        <a:rPr lang="en-US" sz="2400" dirty="0"/>
                        <a:t>Xinhua, 80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WSJ, 6.5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588331"/>
                  </a:ext>
                </a:extLst>
              </a:tr>
              <a:tr h="683419">
                <a:tc>
                  <a:txBody>
                    <a:bodyPr/>
                    <a:lstStyle/>
                    <a:p>
                      <a:r>
                        <a:rPr lang="en-US" sz="2400" dirty="0"/>
                        <a:t>Global</a:t>
                      </a:r>
                      <a:r>
                        <a:rPr lang="en-US" sz="2400" baseline="0" dirty="0"/>
                        <a:t> Times, 57 million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5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78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WeChat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China uses WeChat for surveillance and censorship in Western democracies.</a:t>
            </a:r>
          </a:p>
          <a:p>
            <a:r>
              <a:rPr lang="en-US" dirty="0"/>
              <a:t>China censors communications between Western politicians and their ethnic Chinese constituents.</a:t>
            </a:r>
          </a:p>
        </p:txBody>
      </p:sp>
    </p:spTree>
    <p:extLst>
      <p:ext uri="{BB962C8B-B14F-4D97-AF65-F5344CB8AC3E}">
        <p14:creationId xmlns:p14="http://schemas.microsoft.com/office/powerpoint/2010/main" val="144973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Asymmetric Warfare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Russia/China exploit information warfare to undermine democracy and promote autocracy.</a:t>
            </a:r>
          </a:p>
          <a:p>
            <a:r>
              <a:rPr lang="en-US" sz="2800" dirty="0"/>
              <a:t>We can’t do to them what they do to us:</a:t>
            </a:r>
          </a:p>
          <a:p>
            <a:pPr lvl="1"/>
            <a:r>
              <a:rPr lang="en-US" sz="2400" dirty="0"/>
              <a:t>Closed information environments</a:t>
            </a:r>
          </a:p>
          <a:p>
            <a:pPr lvl="1"/>
            <a:r>
              <a:rPr lang="en-US" sz="2400" dirty="0"/>
              <a:t>No free and fair elections</a:t>
            </a:r>
          </a:p>
          <a:p>
            <a:r>
              <a:rPr lang="en-US" sz="2800" dirty="0"/>
              <a:t>Need better defenses</a:t>
            </a:r>
          </a:p>
        </p:txBody>
      </p:sp>
    </p:spTree>
    <p:extLst>
      <p:ext uri="{BB962C8B-B14F-4D97-AF65-F5344CB8AC3E}">
        <p14:creationId xmlns:p14="http://schemas.microsoft.com/office/powerpoint/2010/main" val="1701059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the Attack-Defense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Right now, foreign agents can create ten new fake accounts in less time and for less cost than it takes for companies to block one fake account.</a:t>
            </a:r>
          </a:p>
          <a:p>
            <a:r>
              <a:rPr lang="en-US" sz="2800" dirty="0"/>
              <a:t>Goal is to shift the attack-defense ratio:</a:t>
            </a:r>
          </a:p>
          <a:p>
            <a:pPr lvl="1"/>
            <a:r>
              <a:rPr lang="en-US" sz="2400" dirty="0"/>
              <a:t>Make it much more costly and time-consuming to create new fake accounts</a:t>
            </a:r>
          </a:p>
          <a:p>
            <a:pPr lvl="1"/>
            <a:r>
              <a:rPr lang="en-US" sz="2400" dirty="0"/>
              <a:t>Make it cheaper and easier to detect and block fake accounts</a:t>
            </a:r>
          </a:p>
        </p:txBody>
      </p:sp>
    </p:spTree>
    <p:extLst>
      <p:ext uri="{BB962C8B-B14F-4D97-AF65-F5344CB8AC3E}">
        <p14:creationId xmlns:p14="http://schemas.microsoft.com/office/powerpoint/2010/main" val="3360637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Create an Alliance for Democracy (35-40 states)</a:t>
            </a:r>
          </a:p>
          <a:p>
            <a:r>
              <a:rPr lang="en-US" sz="2400" dirty="0"/>
              <a:t>Free speech for nationals of Alliance states</a:t>
            </a:r>
          </a:p>
          <a:p>
            <a:r>
              <a:rPr lang="en-US" sz="2400" dirty="0"/>
              <a:t>Ban Chinese and Russian agents from major social media platforms </a:t>
            </a:r>
          </a:p>
          <a:p>
            <a:pPr lvl="1"/>
            <a:r>
              <a:rPr lang="en-US" sz="2000" dirty="0"/>
              <a:t>Exemption for benign state agents</a:t>
            </a:r>
          </a:p>
          <a:p>
            <a:r>
              <a:rPr lang="en-US" sz="2400" dirty="0"/>
              <a:t>Disclaimer rules – warn citizens of Alliance states when source is national of non-member state</a:t>
            </a:r>
          </a:p>
          <a:p>
            <a:r>
              <a:rPr lang="en-US" sz="2400" dirty="0"/>
              <a:t>Social media registration system</a:t>
            </a:r>
          </a:p>
          <a:p>
            <a:pPr lvl="1"/>
            <a:r>
              <a:rPr lang="en-US" sz="2000" dirty="0"/>
              <a:t>Exemption for private accounts</a:t>
            </a:r>
          </a:p>
          <a:p>
            <a:r>
              <a:rPr lang="en-US" sz="2400" dirty="0"/>
              <a:t>Safeguards to protect privacy and data security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4405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 all social media users to register </a:t>
            </a:r>
            <a:r>
              <a:rPr lang="en-US" u="sng" dirty="0"/>
              <a:t>public</a:t>
            </a:r>
            <a:r>
              <a:rPr lang="en-US" dirty="0"/>
              <a:t> accounts.</a:t>
            </a:r>
          </a:p>
          <a:p>
            <a:pPr lvl="1"/>
            <a:r>
              <a:rPr lang="en-US" dirty="0"/>
              <a:t>Declare nationality and other identifying information.</a:t>
            </a:r>
          </a:p>
          <a:p>
            <a:r>
              <a:rPr lang="en-US" dirty="0"/>
              <a:t>Home gov’t confirms that declared nationality is true and accurate.</a:t>
            </a:r>
          </a:p>
          <a:p>
            <a:r>
              <a:rPr lang="en-US" dirty="0"/>
              <a:t>Coordination with other democratic governments.</a:t>
            </a:r>
          </a:p>
        </p:txBody>
      </p:sp>
    </p:spTree>
    <p:extLst>
      <p:ext uri="{BB962C8B-B14F-4D97-AF65-F5344CB8AC3E}">
        <p14:creationId xmlns:p14="http://schemas.microsoft.com/office/powerpoint/2010/main" val="1932060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Weighing Costs and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Benefits</a:t>
            </a:r>
          </a:p>
          <a:p>
            <a:pPr lvl="1"/>
            <a:r>
              <a:rPr lang="en-US" sz="2400" dirty="0"/>
              <a:t>Tactical – make it more costly &amp; time-consuming for foreign agents to create fake accounts</a:t>
            </a:r>
          </a:p>
          <a:p>
            <a:pPr lvl="1"/>
            <a:r>
              <a:rPr lang="en-US" sz="2400" dirty="0"/>
              <a:t>Tactical – limit spread of propaganda/</a:t>
            </a:r>
            <a:r>
              <a:rPr lang="en-US" sz="2400" dirty="0" err="1"/>
              <a:t>disinfo</a:t>
            </a:r>
            <a:endParaRPr lang="en-US" sz="2400" dirty="0"/>
          </a:p>
          <a:p>
            <a:pPr lvl="1"/>
            <a:r>
              <a:rPr lang="en-US" sz="2400" dirty="0"/>
              <a:t>Strategic – halt or reverse democratic decay</a:t>
            </a:r>
          </a:p>
          <a:p>
            <a:r>
              <a:rPr lang="en-US" sz="2800" dirty="0"/>
              <a:t>Costs</a:t>
            </a:r>
          </a:p>
          <a:p>
            <a:pPr lvl="1"/>
            <a:r>
              <a:rPr lang="en-US" sz="2400" dirty="0"/>
              <a:t>Administrative costs and burdens</a:t>
            </a:r>
          </a:p>
          <a:p>
            <a:pPr lvl="1"/>
            <a:r>
              <a:rPr lang="en-US" sz="2400" dirty="0"/>
              <a:t>Privacy/anonymity</a:t>
            </a:r>
          </a:p>
          <a:p>
            <a:pPr lvl="1"/>
            <a:r>
              <a:rPr lang="en-US" sz="2400" dirty="0"/>
              <a:t>Chilling effect on free speech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62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Adopt seemingly “illiberal” policies to defend liberal values.</a:t>
            </a:r>
          </a:p>
          <a:p>
            <a:r>
              <a:rPr lang="en-US" dirty="0"/>
              <a:t>Ban and registration requirement are not actually illiberal.</a:t>
            </a:r>
          </a:p>
          <a:p>
            <a:pPr lvl="1"/>
            <a:r>
              <a:rPr lang="en-US" dirty="0"/>
              <a:t>Government regulation is necessary </a:t>
            </a:r>
            <a:r>
              <a:rPr lang="en-US"/>
              <a:t>to protect </a:t>
            </a:r>
            <a:r>
              <a:rPr lang="en-US" dirty="0"/>
              <a:t>democracy.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1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1" y="1524000"/>
            <a:ext cx="3616324" cy="473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34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New Cold War with China</a:t>
            </a:r>
          </a:p>
          <a:p>
            <a:r>
              <a:rPr lang="en-US" sz="2800" dirty="0"/>
              <a:t>Compete in three areas</a:t>
            </a:r>
          </a:p>
          <a:p>
            <a:pPr lvl="1"/>
            <a:r>
              <a:rPr lang="en-US" sz="2400" dirty="0"/>
              <a:t>Military</a:t>
            </a:r>
          </a:p>
          <a:p>
            <a:pPr lvl="1"/>
            <a:r>
              <a:rPr lang="en-US" sz="2400" dirty="0"/>
              <a:t>Economic</a:t>
            </a:r>
          </a:p>
          <a:p>
            <a:pPr lvl="1"/>
            <a:r>
              <a:rPr lang="en-US" sz="2400" dirty="0"/>
              <a:t>Information Competition (need to win this)</a:t>
            </a:r>
          </a:p>
          <a:p>
            <a:r>
              <a:rPr lang="en-US" sz="2800" dirty="0"/>
              <a:t>US is subsidizing Chinese/Russian information warfare on social media</a:t>
            </a:r>
          </a:p>
          <a:p>
            <a:pPr lvl="1"/>
            <a:r>
              <a:rPr lang="en-US" sz="2400" dirty="0"/>
              <a:t>Major strategic mistake</a:t>
            </a:r>
          </a:p>
        </p:txBody>
      </p:sp>
    </p:spTree>
    <p:extLst>
      <p:ext uri="{BB962C8B-B14F-4D97-AF65-F5344CB8AC3E}">
        <p14:creationId xmlns:p14="http://schemas.microsoft.com/office/powerpoint/2010/main" val="420798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Argument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Chinese/Russian information warfare poses a significant threat to Western democracies.</a:t>
            </a:r>
          </a:p>
          <a:p>
            <a:pPr lvl="1"/>
            <a:r>
              <a:rPr lang="en-US" sz="2400" dirty="0"/>
              <a:t>Contributes to problem of democratic decay</a:t>
            </a:r>
          </a:p>
          <a:p>
            <a:r>
              <a:rPr lang="en-US" sz="2800" dirty="0"/>
              <a:t>Need to regulate social media to protect democracies.</a:t>
            </a:r>
          </a:p>
          <a:p>
            <a:pPr lvl="1"/>
            <a:r>
              <a:rPr lang="en-US" sz="2400" dirty="0"/>
              <a:t>Need regulatory harmonization among leading Western democracies.</a:t>
            </a:r>
          </a:p>
          <a:p>
            <a:pPr lvl="1"/>
            <a:r>
              <a:rPr lang="en-US" sz="2400" dirty="0"/>
              <a:t>Power to regulate is a strategic asset. We are squandering that asset.</a:t>
            </a:r>
          </a:p>
        </p:txBody>
      </p:sp>
    </p:spTree>
    <p:extLst>
      <p:ext uri="{BB962C8B-B14F-4D97-AF65-F5344CB8AC3E}">
        <p14:creationId xmlns:p14="http://schemas.microsoft.com/office/powerpoint/2010/main" val="969905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990600" y="1524000"/>
          <a:ext cx="6934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578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838200" y="1752600"/>
          <a:ext cx="6934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953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Information Warfare?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124B319-F924-BB49-A93E-06120714051A}"/>
              </a:ext>
            </a:extLst>
          </p:cNvPr>
          <p:cNvGrpSpPr/>
          <p:nvPr/>
        </p:nvGrpSpPr>
        <p:grpSpPr>
          <a:xfrm>
            <a:off x="533401" y="2073274"/>
            <a:ext cx="8305799" cy="4479925"/>
            <a:chOff x="1967023" y="1562986"/>
            <a:chExt cx="4095759" cy="275272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0878335-4831-F140-ABC0-EB1590FE77C0}"/>
                </a:ext>
              </a:extLst>
            </p:cNvPr>
            <p:cNvSpPr/>
            <p:nvPr/>
          </p:nvSpPr>
          <p:spPr>
            <a:xfrm>
              <a:off x="1967023" y="1562986"/>
              <a:ext cx="2743200" cy="2743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4F59027-CEBD-754D-859D-E1042A525078}"/>
                </a:ext>
              </a:extLst>
            </p:cNvPr>
            <p:cNvSpPr/>
            <p:nvPr/>
          </p:nvSpPr>
          <p:spPr>
            <a:xfrm>
              <a:off x="3319582" y="1572510"/>
              <a:ext cx="2743200" cy="2743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7AD9C87-EAC3-9645-A99B-F6B1D0E997D0}"/>
                </a:ext>
              </a:extLst>
            </p:cNvPr>
            <p:cNvSpPr txBox="1"/>
            <p:nvPr/>
          </p:nvSpPr>
          <p:spPr>
            <a:xfrm>
              <a:off x="2290882" y="2620944"/>
              <a:ext cx="1028700" cy="512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 Black" panose="020B0A04020102020204" pitchFamily="34" charset="0"/>
                  <a:cs typeface="Times New Roman" panose="02020603050405020304" pitchFamily="18" charset="0"/>
                </a:rPr>
                <a:t>Organized </a:t>
              </a:r>
            </a:p>
            <a:p>
              <a:r>
                <a:rPr lang="en-US" sz="1600" dirty="0">
                  <a:latin typeface="Arial Black" panose="020B0A04020102020204" pitchFamily="34" charset="0"/>
                  <a:cs typeface="Times New Roman" panose="02020603050405020304" pitchFamily="18" charset="0"/>
                </a:rPr>
                <a:t>Social Media Manipulation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BEF092B-B4F1-A94C-8D32-1E6AEA8DE226}"/>
                </a:ext>
              </a:extLst>
            </p:cNvPr>
            <p:cNvSpPr txBox="1"/>
            <p:nvPr/>
          </p:nvSpPr>
          <p:spPr>
            <a:xfrm>
              <a:off x="3643441" y="2703753"/>
              <a:ext cx="914400" cy="36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 Black" panose="020B0A04020102020204" pitchFamily="34" charset="0"/>
                  <a:cs typeface="Times New Roman" panose="02020603050405020304" pitchFamily="18" charset="0"/>
                </a:rPr>
                <a:t>Information Warfare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FDC2147-8B70-4A40-8E6B-CED2D53C4A93}"/>
                </a:ext>
              </a:extLst>
            </p:cNvPr>
            <p:cNvSpPr txBox="1"/>
            <p:nvPr/>
          </p:nvSpPr>
          <p:spPr>
            <a:xfrm>
              <a:off x="4938822" y="2611419"/>
              <a:ext cx="971577" cy="36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 Black" panose="020B0A04020102020204" pitchFamily="34" charset="0"/>
                  <a:cs typeface="Times New Roman" panose="02020603050405020304" pitchFamily="18" charset="0"/>
                </a:rPr>
                <a:t>Foreign Influence Operations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1211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 War Tactics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Russia is a hurricane. China is climate change.</a:t>
            </a:r>
          </a:p>
          <a:p>
            <a:pPr lvl="1"/>
            <a:r>
              <a:rPr lang="en-US" dirty="0"/>
              <a:t>Russia – primarily negative and destructive.</a:t>
            </a:r>
          </a:p>
          <a:p>
            <a:pPr lvl="1"/>
            <a:r>
              <a:rPr lang="en-US" dirty="0"/>
              <a:t>China – more positive. Slow and gradual. Reshape liberal international order.</a:t>
            </a:r>
          </a:p>
        </p:txBody>
      </p:sp>
    </p:spTree>
    <p:extLst>
      <p:ext uri="{BB962C8B-B14F-4D97-AF65-F5344CB8AC3E}">
        <p14:creationId xmlns:p14="http://schemas.microsoft.com/office/powerpoint/2010/main" val="104465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Russian Interference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2016 US election</a:t>
            </a:r>
          </a:p>
          <a:p>
            <a:pPr lvl="1"/>
            <a:r>
              <a:rPr lang="en-US" dirty="0"/>
              <a:t>Mueller: “Sweeping and systematic”</a:t>
            </a:r>
          </a:p>
          <a:p>
            <a:pPr lvl="1"/>
            <a:r>
              <a:rPr lang="en-US" dirty="0"/>
              <a:t>May have swung outcome.</a:t>
            </a:r>
          </a:p>
          <a:p>
            <a:r>
              <a:rPr lang="en-US" dirty="0"/>
              <a:t>At least 20 other EU/NATO countries since 2014.</a:t>
            </a:r>
          </a:p>
          <a:p>
            <a:pPr lvl="1"/>
            <a:r>
              <a:rPr lang="en-US" dirty="0"/>
              <a:t>Goal is to weaken both NATO and the EU.</a:t>
            </a:r>
          </a:p>
          <a:p>
            <a:pPr lvl="1"/>
            <a:r>
              <a:rPr lang="en-US" dirty="0"/>
              <a:t>Partial success.</a:t>
            </a:r>
          </a:p>
        </p:txBody>
      </p:sp>
    </p:spTree>
    <p:extLst>
      <p:ext uri="{BB962C8B-B14F-4D97-AF65-F5344CB8AC3E}">
        <p14:creationId xmlns:p14="http://schemas.microsoft.com/office/powerpoint/2010/main" val="3567710093"/>
      </p:ext>
    </p:extLst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FDFC4456EE0409CB2BCD76E69B629" ma:contentTypeVersion="15" ma:contentTypeDescription="Create a new document." ma:contentTypeScope="" ma:versionID="3ae563d5887e8ddc7055e195193b2814">
  <xsd:schema xmlns:xsd="http://www.w3.org/2001/XMLSchema" xmlns:xs="http://www.w3.org/2001/XMLSchema" xmlns:p="http://schemas.microsoft.com/office/2006/metadata/properties" xmlns:ns2="becaeebf-f523-4a19-a531-06137acb124e" xmlns:ns3="bad33e61-c607-4ffe-a305-8a7dbd5455db" targetNamespace="http://schemas.microsoft.com/office/2006/metadata/properties" ma:root="true" ma:fieldsID="7258bbfffaa8a59c638a1363dd462f51" ns2:_="" ns3:_="">
    <xsd:import namespace="becaeebf-f523-4a19-a531-06137acb124e"/>
    <xsd:import namespace="bad33e61-c607-4ffe-a305-8a7dbd5455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_dlc_DocId" minOccurs="0"/>
                <xsd:element ref="ns3:_dlc_DocIdUrl" minOccurs="0"/>
                <xsd:element ref="ns3:_dlc_DocIdPersistId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aeebf-f523-4a19-a531-06137acb12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9513c6f-d7d3-4bba-9430-ae33811478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d33e61-c607-4ffe-a305-8a7dbd5455db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8d990662-f685-42fe-84ad-2c90cd5213fd}" ma:internalName="TaxCatchAll" ma:showField="CatchAllData" ma:web="bad33e61-c607-4ffe-a305-8a7dbd5455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ad33e61-c607-4ffe-a305-8a7dbd5455db">J6324MNZQHMV-829024346-4800</_dlc_DocId>
    <_dlc_DocIdUrl xmlns="bad33e61-c607-4ffe-a305-8a7dbd5455db">
      <Url>https://csiroau.sharepoint.com/sites/saotheme/_layouts/15/DocIdRedir.aspx?ID=J6324MNZQHMV-829024346-4800</Url>
      <Description>J6324MNZQHMV-829024346-4800</Description>
    </_dlc_DocIdUrl>
    <TaxCatchAll xmlns="bad33e61-c607-4ffe-a305-8a7dbd5455db" xsi:nil="true"/>
    <lcf76f155ced4ddcb4097134ff3c332f xmlns="becaeebf-f523-4a19-a531-06137acb124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A355FB6-C4CB-47AD-B7E1-7500A24412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caeebf-f523-4a19-a531-06137acb124e"/>
    <ds:schemaRef ds:uri="bad33e61-c607-4ffe-a305-8a7dbd5455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33A805-3C86-4947-A506-73B819531926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bad33e61-c607-4ffe-a305-8a7dbd5455db"/>
    <ds:schemaRef ds:uri="becaeebf-f523-4a19-a531-06137acb124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5F2BCAD-EDD6-4163-8936-4B8A41B880E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ACA0B5-9FF3-4DBE-877E-2D3B273B380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2227</TotalTime>
  <Words>550</Words>
  <Application>Microsoft Macintosh PowerPoint</Application>
  <PresentationFormat>On-screen Show (4:3)</PresentationFormat>
  <Paragraphs>88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 Black</vt:lpstr>
      <vt:lpstr>Calibri</vt:lpstr>
      <vt:lpstr>Tahoma</vt:lpstr>
      <vt:lpstr>Times New Roman</vt:lpstr>
      <vt:lpstr>Global</vt:lpstr>
      <vt:lpstr>Tyrants on Twitter:  Protecting Democracies from Information Warfare </vt:lpstr>
      <vt:lpstr>PowerPoint Presentation</vt:lpstr>
      <vt:lpstr>Central Argument</vt:lpstr>
      <vt:lpstr>Central Argument (cont.)</vt:lpstr>
      <vt:lpstr>PowerPoint Presentation</vt:lpstr>
      <vt:lpstr>PowerPoint Presentation</vt:lpstr>
      <vt:lpstr>What is Information Warfare?</vt:lpstr>
      <vt:lpstr>Info War Tactics</vt:lpstr>
      <vt:lpstr>Russian Interference</vt:lpstr>
      <vt:lpstr>Likes on Facebook</vt:lpstr>
      <vt:lpstr>WeChat</vt:lpstr>
      <vt:lpstr>Asymmetric Warfare</vt:lpstr>
      <vt:lpstr>Shift the Attack-Defense Ratio</vt:lpstr>
      <vt:lpstr>Regulatory Proposal</vt:lpstr>
      <vt:lpstr>Registration System</vt:lpstr>
      <vt:lpstr>Weighing Costs and Benefits</vt:lpstr>
      <vt:lpstr>Conclusion</vt:lpstr>
    </vt:vector>
  </TitlesOfParts>
  <Company>Saint Louis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david</dc:creator>
  <cp:lastModifiedBy>Richelle, Regine (Data61, Adelaide K. Ave)</cp:lastModifiedBy>
  <cp:revision>245</cp:revision>
  <cp:lastPrinted>2022-01-09T17:05:46Z</cp:lastPrinted>
  <dcterms:created xsi:type="dcterms:W3CDTF">2003-08-13T05:01:21Z</dcterms:created>
  <dcterms:modified xsi:type="dcterms:W3CDTF">2022-06-24T05:22:45Z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0x010100831FDFC4456EE0409CB2BCD76E69B629</vt:lpwstr>
  </property>
  <property fmtid="{D5CDD505-2E9C-101B-9397-08002B2CF9AE}" pid="3" name="_dlc_DocIdItemGuid">
    <vt:lpwstr>d0e7a791-25b4-45c6-a6f6-9a77fb8835b9</vt:lpwstr>
  </property>
</Properties>
</file>