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824" autoAdjust="0"/>
  </p:normalViewPr>
  <p:slideViewPr>
    <p:cSldViewPr snapToGrid="0">
      <p:cViewPr varScale="1">
        <p:scale>
          <a:sx n="74" d="100"/>
          <a:sy n="74" d="100"/>
        </p:scale>
        <p:origin x="19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E6EF1-9423-41C4-817D-0EF92E7F1030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256B-4488-4AD3-A28C-D05020145E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69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72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58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097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724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97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801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54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72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74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217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82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2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26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77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9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69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53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3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256B-4488-4AD3-A28C-D05020145E9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2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59747-6872-47F3-B657-8A83E162D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F439456-8343-42E2-A965-B824B62D7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2CBB01-5E62-4C38-9B82-34AFFDB7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DB17F6-4820-47A9-9037-C2F2B22E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DCBAB2-9BA4-4985-8E69-D4C386C0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94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96626-0C8D-49E4-B98E-997A91C9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AE385C-CCB3-48D7-8051-2257EE5D4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237B5D-343C-401A-BD01-C7887431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D5FC00-1A0C-4BC1-B840-2F58DA8A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A3BBD4-4E13-4A77-9356-801F097C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9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5322BEF-DED0-459F-84CF-02ECBD43F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9BC2FC-04F6-420A-AD17-F0776013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555F0A-0503-45E2-9E13-E148ECC8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32E9DE-D4AA-40BA-B15C-B135B5D5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958A14-C5D0-45D2-9EB4-88F398F8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47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87B9C7-8DCB-4708-8B67-F6318DBD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92A546-EA91-4FEB-BDFC-9D18C46A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E6BDE0-4775-4B58-AD82-29C11187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0CF0F1-3BFB-4FCD-AFFE-EBD0673A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B5198-CB52-4E7E-93FA-4742531A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18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0A778-222C-4B00-AD99-5B8C2682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BFBEEE-5992-47F2-AC80-B81E7813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68F411-37BA-4A76-A84E-E6C19307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510516-6B4A-487A-A19C-58AF9D92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2934D8-78E9-4AE7-A2E2-50E82065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9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F38A26-6787-4540-B6D4-4C6E7FB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F7CD2D-BEAE-435A-953A-7051468E4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055322-713A-43AB-8344-8DA23580D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5747EA-8200-4D81-B0C6-9498C85C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4883C-1413-4D90-98E6-F6FB7311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AEADE9-6B78-424D-AE46-D732997C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5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FC8887-A976-46F4-8374-9E6F71AF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2FA598-4352-4758-B025-B1BF845EB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144847-0666-440F-A4DB-7638E2D5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10E19D-69B5-437C-9B12-96A66A21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3DFE04D-AB38-4253-AD18-186264EC8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BB61B2-AD86-4519-99EF-E399BC7D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906011-F994-497E-B598-70CCACC7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4959D26-7E15-4B36-898F-4874C08E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77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F63BEC-7471-461B-AAB6-0A5694E7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F82F28-A087-44B6-BB37-A20B8D23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1165B8-6F0A-40B7-B8E9-4E2A1142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82053B-5724-4A61-BECE-7D83FDC9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86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24FD7EF-B02D-4C7D-811A-ECAF02C0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D755C0-3734-481B-ADD9-3E8C1707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56B788-917A-4477-AE6F-62602122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05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1DB60-BBE3-4947-A9FB-FBF20A67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F4427-61EE-4776-9AE1-7FD7788DC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C02F04-6CCF-4964-A1F4-48A42B96C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B18BC0-B605-47DF-9876-13AA7D51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A1FB35-49CA-4CA6-9474-BB81F8EA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3D0A02-E173-4AE4-93F5-77092A12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07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532C8-7351-41BF-B7D2-F05C912D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2138F2-B0B4-41EA-934D-CF34EC5B5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B7856E-96B1-4071-884C-0B6451929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CFE681-12E6-4366-8C6C-0872076C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6483B9-F573-42E0-AC70-D826C5F4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9998D2-EBB1-4675-8A01-03C9CC2D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85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821557D-4187-4CC7-B5B5-F3282DD8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FE9517-B937-4BE7-8975-56C46846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D31BE6-4E5E-4708-BFD1-DB2AB334A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910E-F689-40AB-BA6C-8B0A04F324A4}" type="datetimeFigureOut">
              <a:rPr lang="ko-KR" altLang="en-US" smtClean="0"/>
              <a:t>2021-11-25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DA7E8E-A438-4ED6-B08D-CF197848D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C322D3-DE83-4770-BC47-813744299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B4D6-4DFC-4E61-A890-4103DAD3F2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4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unho.huh@samsun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F1360B-47D8-48CA-929D-FB3778035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0858"/>
            <a:ext cx="9144000" cy="2387600"/>
          </a:xfrm>
        </p:spPr>
        <p:txBody>
          <a:bodyPr>
            <a:noAutofit/>
          </a:bodyPr>
          <a:lstStyle/>
          <a:p>
            <a:r>
              <a:rPr lang="en-US" altLang="ko-KR" sz="5000" b="1" dirty="0"/>
              <a:t>Samsung Research Overview</a:t>
            </a:r>
            <a:br>
              <a:rPr lang="en-US" altLang="ko-KR" sz="5000" b="1" dirty="0"/>
            </a:br>
            <a:r>
              <a:rPr lang="en-US" altLang="ko-KR" sz="5000" b="1" dirty="0"/>
              <a:t>&amp;</a:t>
            </a:r>
            <a:br>
              <a:rPr lang="en-US" altLang="ko-KR" sz="5000" b="1" dirty="0"/>
            </a:br>
            <a:r>
              <a:rPr lang="en-US" altLang="ko-KR" sz="5000" b="1" dirty="0"/>
              <a:t>Trusted Location Based Authentication</a:t>
            </a:r>
            <a:endParaRPr lang="ko-KR" altLang="en-US" sz="50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95DF379-5179-4AD4-9961-2DC12C682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7035"/>
            <a:ext cx="9144000" cy="1655762"/>
          </a:xfrm>
        </p:spPr>
        <p:txBody>
          <a:bodyPr/>
          <a:lstStyle/>
          <a:p>
            <a:r>
              <a:rPr lang="en-US" altLang="ko-KR" dirty="0"/>
              <a:t>Jun Ho Huh</a:t>
            </a:r>
          </a:p>
          <a:p>
            <a:r>
              <a:rPr lang="en-US" altLang="ko-KR" dirty="0"/>
              <a:t>Principal Engineer, Samsung Research</a:t>
            </a:r>
          </a:p>
          <a:p>
            <a:r>
              <a:rPr lang="en-US" altLang="ko-KR" dirty="0"/>
              <a:t>junho.huh@samsung.com</a:t>
            </a:r>
          </a:p>
        </p:txBody>
      </p:sp>
    </p:spTree>
    <p:extLst>
      <p:ext uri="{BB962C8B-B14F-4D97-AF65-F5344CB8AC3E}">
        <p14:creationId xmlns:p14="http://schemas.microsoft.com/office/powerpoint/2010/main" val="409966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A9DF7F-EF5F-46D2-9373-6B375AE2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issues with “Trusted Places”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6117B8-DA41-4888-B851-0F1C1F96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Smart Lock’s trusted places feature relies on GPS to detect locations</a:t>
            </a:r>
          </a:p>
          <a:p>
            <a:pPr lvl="1"/>
            <a:r>
              <a:rPr lang="en-US" altLang="ko-KR" i="1" dirty="0">
                <a:solidFill>
                  <a:srgbClr val="FF0000"/>
                </a:solidFill>
              </a:rPr>
              <a:t>“Phones may remain unlocked within a radius up to about 80 meters”</a:t>
            </a:r>
          </a:p>
          <a:p>
            <a:pPr lvl="1"/>
            <a:r>
              <a:rPr lang="en-US" altLang="ko-KR" dirty="0"/>
              <a:t>Specifying fine-grained indoor location area is not possible</a:t>
            </a:r>
          </a:p>
          <a:p>
            <a:endParaRPr lang="en-US" altLang="ko-KR" dirty="0"/>
          </a:p>
          <a:p>
            <a:r>
              <a:rPr lang="en-US" altLang="ko-KR" dirty="0"/>
              <a:t>Users cannot customize trusted location sizes</a:t>
            </a:r>
          </a:p>
          <a:p>
            <a:pPr lvl="1"/>
            <a:r>
              <a:rPr lang="en-US" altLang="ko-KR" dirty="0"/>
              <a:t>No option to increase or decrease coverage area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Such security issues discourage people from adopting it </a:t>
            </a:r>
            <a:r>
              <a:rPr lang="en-US" altLang="ko-KR" sz="2200" i="1" dirty="0"/>
              <a:t>(</a:t>
            </a:r>
            <a:r>
              <a:rPr lang="en-US" altLang="ko-KR" sz="2000" i="1" dirty="0"/>
              <a:t>“Is implicit authentication on smartphones really popular?” </a:t>
            </a:r>
            <a:r>
              <a:rPr lang="en-US" altLang="ko-KR" sz="2000" i="1" dirty="0" err="1"/>
              <a:t>Koushki</a:t>
            </a:r>
            <a:r>
              <a:rPr lang="en-US" altLang="ko-KR" sz="2000" i="1" dirty="0"/>
              <a:t> et al. </a:t>
            </a:r>
            <a:r>
              <a:rPr lang="en-US" altLang="ko-KR" sz="2000" i="1" dirty="0" err="1"/>
              <a:t>MobileHCI</a:t>
            </a:r>
            <a:r>
              <a:rPr lang="en-US" altLang="ko-KR" sz="2000" i="1" dirty="0"/>
              <a:t> 2020)</a:t>
            </a:r>
            <a:endParaRPr lang="ko-KR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3521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773635A-8A74-41B5-9A9C-3EBB0E4CF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336" y="327891"/>
            <a:ext cx="4167420" cy="62022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ED0981F-BB5C-4894-872F-CF2979D17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246" y="582942"/>
            <a:ext cx="4347973" cy="56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D31BDA-27CF-400F-BF65-013FF9E67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517"/>
            <a:ext cx="10515600" cy="22178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/>
              <a:t>Threat model: </a:t>
            </a:r>
          </a:p>
          <a:p>
            <a:pPr marL="0" indent="0" algn="ctr">
              <a:buNone/>
            </a:pPr>
            <a:r>
              <a:rPr lang="en-US" altLang="ko-KR" dirty="0"/>
              <a:t>A user might register public locations such as café for convenience. An adversary who manages to steal that phone would be able to </a:t>
            </a:r>
            <a:r>
              <a:rPr lang="en-US" altLang="ko-KR" i="1" dirty="0">
                <a:solidFill>
                  <a:schemeClr val="accent2"/>
                </a:solidFill>
              </a:rPr>
              <a:t>unlock it by just going near</a:t>
            </a:r>
            <a:r>
              <a:rPr lang="en-US" altLang="ko-KR" dirty="0"/>
              <a:t> those locations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19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8EF207-2D94-4D90-AEB7-4F0AFAA4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Identifying design requirements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537C28-7749-4AF0-9C31-A315DD0A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As the first step toward building usable and secure system we identified design requirements</a:t>
            </a:r>
          </a:p>
          <a:p>
            <a:endParaRPr lang="en-US" altLang="ko-KR" dirty="0"/>
          </a:p>
          <a:p>
            <a:r>
              <a:rPr lang="en-US" altLang="ko-KR" dirty="0"/>
              <a:t>To understand users’ expectations and needs, we conducted an interview study with 18 participants in Korea</a:t>
            </a:r>
          </a:p>
          <a:p>
            <a:pPr lvl="1"/>
            <a:r>
              <a:rPr lang="en-US" altLang="ko-KR" dirty="0"/>
              <a:t>First, we explained basic concepts of registering trusted locations, and using them to unlock phones </a:t>
            </a:r>
          </a:p>
          <a:p>
            <a:pPr lvl="1"/>
            <a:r>
              <a:rPr lang="en-US" altLang="ko-KR" dirty="0"/>
              <a:t>(Q1) </a:t>
            </a:r>
            <a:r>
              <a:rPr lang="en-US" altLang="ko-KR" i="1" dirty="0"/>
              <a:t>“Provide a </a:t>
            </a:r>
            <a:r>
              <a:rPr lang="en-US" altLang="ko-KR" i="1" u="sng" dirty="0"/>
              <a:t>list of places</a:t>
            </a:r>
            <a:r>
              <a:rPr lang="en-US" altLang="ko-KR" i="1" dirty="0"/>
              <a:t> that you would register as a trusted location”</a:t>
            </a:r>
          </a:p>
          <a:p>
            <a:pPr lvl="1"/>
            <a:r>
              <a:rPr lang="en-US" altLang="ko-KR" dirty="0"/>
              <a:t>(Q2) </a:t>
            </a:r>
            <a:r>
              <a:rPr lang="en-US" altLang="ko-KR" i="1" dirty="0"/>
              <a:t>“Select a </a:t>
            </a:r>
            <a:r>
              <a:rPr lang="en-US" altLang="ko-KR" i="1" u="sng" dirty="0"/>
              <a:t>size</a:t>
            </a:r>
            <a:r>
              <a:rPr lang="en-US" altLang="ko-KR" i="1" dirty="0"/>
              <a:t> (area in which phones would remain unlocked) for each of your trusted location”</a:t>
            </a:r>
          </a:p>
          <a:p>
            <a:pPr lvl="1"/>
            <a:r>
              <a:rPr lang="en-US" altLang="ko-KR" i="1" dirty="0"/>
              <a:t>(Q3) “What would be a tolerable </a:t>
            </a:r>
            <a:r>
              <a:rPr lang="en-US" altLang="ko-KR" i="1" u="sng" dirty="0"/>
              <a:t>setup time</a:t>
            </a:r>
            <a:r>
              <a:rPr lang="en-US" altLang="ko-KR" i="1" dirty="0"/>
              <a:t>?”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21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69132B-470B-4B80-BF53-C6CE3857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(Q1) Select trusted locations</a:t>
            </a:r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30302D81-42CD-423C-87BD-F84485388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09811"/>
              </p:ext>
            </p:extLst>
          </p:nvPr>
        </p:nvGraphicFramePr>
        <p:xfrm>
          <a:off x="838200" y="1874054"/>
          <a:ext cx="10355510" cy="40792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86717">
                  <a:extLst>
                    <a:ext uri="{9D8B030D-6E8A-4147-A177-3AD203B41FA5}">
                      <a16:colId xmlns:a16="http://schemas.microsoft.com/office/drawing/2014/main" val="328159911"/>
                    </a:ext>
                  </a:extLst>
                </a:gridCol>
                <a:gridCol w="1573848">
                  <a:extLst>
                    <a:ext uri="{9D8B030D-6E8A-4147-A177-3AD203B41FA5}">
                      <a16:colId xmlns:a16="http://schemas.microsoft.com/office/drawing/2014/main" val="2480725321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379728314"/>
                    </a:ext>
                  </a:extLst>
                </a:gridCol>
                <a:gridCol w="1635853">
                  <a:extLst>
                    <a:ext uri="{9D8B030D-6E8A-4147-A177-3AD203B41FA5}">
                      <a16:colId xmlns:a16="http://schemas.microsoft.com/office/drawing/2014/main" val="1589165622"/>
                    </a:ext>
                  </a:extLst>
                </a:gridCol>
                <a:gridCol w="1614182">
                  <a:extLst>
                    <a:ext uri="{9D8B030D-6E8A-4147-A177-3AD203B41FA5}">
                      <a16:colId xmlns:a16="http://schemas.microsoft.com/office/drawing/2014/main" val="1767116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#Locations (#Participants)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One (3)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Two (9)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Three (6)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Total (18)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3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Home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16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6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My room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9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Office desk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8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Lecture room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5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Church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8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Bathroom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7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Café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0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Gym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6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39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7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82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B489BA-99D2-40D8-B504-E472C32C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4809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b="1" dirty="0">
                <a:solidFill>
                  <a:schemeClr val="accent2"/>
                </a:solidFill>
              </a:rPr>
              <a:t>Indoor locations:</a:t>
            </a:r>
            <a:r>
              <a:rPr lang="en-US" altLang="ko-KR" dirty="0"/>
              <a:t> Participants expressed their preferences to register indoor locations like rooms and offices</a:t>
            </a:r>
          </a:p>
          <a:p>
            <a:pPr marL="0" indent="0" algn="ctr">
              <a:buNone/>
            </a:pPr>
            <a:r>
              <a:rPr lang="en-US" altLang="ko-KR" b="1" i="1" dirty="0"/>
              <a:t>Requirement 1:</a:t>
            </a:r>
            <a:r>
              <a:rPr lang="en-US" altLang="ko-KR" i="1" dirty="0"/>
              <a:t> A service should allow users to register indoor locations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b="1" dirty="0">
                <a:solidFill>
                  <a:schemeClr val="accent2"/>
                </a:solidFill>
              </a:rPr>
              <a:t>Multiple locations: </a:t>
            </a:r>
            <a:r>
              <a:rPr lang="en-US" altLang="ko-KR" dirty="0"/>
              <a:t>All but one participant preferred to register two or more locations</a:t>
            </a:r>
          </a:p>
          <a:p>
            <a:pPr marL="0" indent="0" algn="ctr">
              <a:buNone/>
            </a:pPr>
            <a:r>
              <a:rPr lang="en-US" altLang="ko-KR" b="1" i="1" dirty="0"/>
              <a:t>Requirement 2:</a:t>
            </a:r>
            <a:r>
              <a:rPr lang="en-US" altLang="ko-KR" i="1" dirty="0"/>
              <a:t> A service should allow users to register more than one location 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87720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ABDDF1-147C-4220-AB1D-52EB3075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(Q2)</a:t>
            </a:r>
            <a:r>
              <a:rPr lang="ko-KR" altLang="en-US" dirty="0"/>
              <a:t> </a:t>
            </a:r>
            <a:r>
              <a:rPr lang="en-US" altLang="ko-KR" dirty="0"/>
              <a:t>Select a preferred size (radius size)</a:t>
            </a:r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7293BD86-31C0-48B9-80FA-A12A7C3B1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58705"/>
              </p:ext>
            </p:extLst>
          </p:nvPr>
        </p:nvGraphicFramePr>
        <p:xfrm>
          <a:off x="838200" y="1874054"/>
          <a:ext cx="10355510" cy="40792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86717">
                  <a:extLst>
                    <a:ext uri="{9D8B030D-6E8A-4147-A177-3AD203B41FA5}">
                      <a16:colId xmlns:a16="http://schemas.microsoft.com/office/drawing/2014/main" val="328159911"/>
                    </a:ext>
                  </a:extLst>
                </a:gridCol>
                <a:gridCol w="1650048">
                  <a:extLst>
                    <a:ext uri="{9D8B030D-6E8A-4147-A177-3AD203B41FA5}">
                      <a16:colId xmlns:a16="http://schemas.microsoft.com/office/drawing/2014/main" val="2480725321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379728314"/>
                    </a:ext>
                  </a:extLst>
                </a:gridCol>
                <a:gridCol w="1132514">
                  <a:extLst>
                    <a:ext uri="{9D8B030D-6E8A-4147-A177-3AD203B41FA5}">
                      <a16:colId xmlns:a16="http://schemas.microsoft.com/office/drawing/2014/main" val="1589165622"/>
                    </a:ext>
                  </a:extLst>
                </a:gridCol>
                <a:gridCol w="1283515">
                  <a:extLst>
                    <a:ext uri="{9D8B030D-6E8A-4147-A177-3AD203B41FA5}">
                      <a16:colId xmlns:a16="http://schemas.microsoft.com/office/drawing/2014/main" val="1767116080"/>
                    </a:ext>
                  </a:extLst>
                </a:gridCol>
                <a:gridCol w="1294701">
                  <a:extLst>
                    <a:ext uri="{9D8B030D-6E8A-4147-A177-3AD203B41FA5}">
                      <a16:colId xmlns:a16="http://schemas.microsoft.com/office/drawing/2014/main" val="2590015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Location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1-3m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4-6m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7-9m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10-12m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13-15m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3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Home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6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My room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9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Office desk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8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Lecture room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5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Church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8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Bathroom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7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Café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0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Gym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6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7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09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60AD81-641D-43F3-B867-15005AC1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01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>
                <a:solidFill>
                  <a:schemeClr val="accent2"/>
                </a:solidFill>
              </a:rPr>
              <a:t>Adjustable location sizes:</a:t>
            </a:r>
            <a:r>
              <a:rPr lang="en-US" altLang="ko-KR" dirty="0"/>
              <a:t> Participants expressed different location coverage size preferences</a:t>
            </a:r>
          </a:p>
          <a:p>
            <a:pPr marL="0" indent="0" algn="ctr">
              <a:buNone/>
            </a:pPr>
            <a:r>
              <a:rPr lang="en-US" altLang="ko-KR" b="1" i="1" dirty="0"/>
              <a:t>Requirement 3:</a:t>
            </a:r>
            <a:r>
              <a:rPr lang="en-US" altLang="ko-KR" i="1" dirty="0"/>
              <a:t> A service should allow users to choose different location coverage sizes and adjust them individually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0810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33F21E-C433-4DA8-9201-66E3FA48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(Q3) Tolerable setup time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1CA6EB-DB10-4A12-B84E-164DD51C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i="1" dirty="0"/>
              <a:t>What do you consider to be an adequate time taken to register one trusted location?</a:t>
            </a:r>
          </a:p>
          <a:p>
            <a:endParaRPr lang="en-US" altLang="ko-KR" dirty="0"/>
          </a:p>
          <a:p>
            <a:r>
              <a:rPr lang="en-US" altLang="ko-KR" dirty="0"/>
              <a:t>Average setup time the participants were willing to tolerate was 3.2 minutes (SD = 2.5)</a:t>
            </a:r>
          </a:p>
          <a:p>
            <a:endParaRPr lang="en-US" altLang="ko-KR" dirty="0"/>
          </a:p>
          <a:p>
            <a:r>
              <a:rPr lang="en-US" altLang="ko-KR" dirty="0"/>
              <a:t>7 participants emphasized that the setup times need to be short</a:t>
            </a:r>
          </a:p>
          <a:p>
            <a:endParaRPr lang="en-US" altLang="ko-KR" dirty="0"/>
          </a:p>
          <a:p>
            <a:r>
              <a:rPr lang="en-US" altLang="ko-KR" b="1" i="1" dirty="0"/>
              <a:t>Requirement 4:</a:t>
            </a:r>
            <a:r>
              <a:rPr lang="en-US" altLang="ko-KR" i="1" dirty="0"/>
              <a:t> Users should be able to register a single location within 3.2 minutes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81802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87983B-D50F-49DC-8D5A-857D5A57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Field study application design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B7EF37-D96D-4223-B707-46FD713B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To conduct a field study, we developed a fully functional location-based authentication app</a:t>
            </a:r>
          </a:p>
          <a:p>
            <a:pPr lvl="1"/>
            <a:r>
              <a:rPr lang="en-US" altLang="ko-KR" dirty="0"/>
              <a:t>Designed based on the 4 requirements (from interview study)</a:t>
            </a:r>
          </a:p>
          <a:p>
            <a:endParaRPr lang="en-US" altLang="ko-KR" dirty="0"/>
          </a:p>
          <a:p>
            <a:r>
              <a:rPr lang="en-US" altLang="ko-KR" dirty="0"/>
              <a:t>To support “indoor locations” requirement, we also used </a:t>
            </a:r>
            <a:r>
              <a:rPr lang="en-US" altLang="ko-KR" dirty="0" err="1">
                <a:solidFill>
                  <a:schemeClr val="accent2"/>
                </a:solidFill>
              </a:rPr>
              <a:t>WiFi</a:t>
            </a:r>
            <a:r>
              <a:rPr lang="en-US" altLang="ko-KR" dirty="0">
                <a:solidFill>
                  <a:schemeClr val="accent2"/>
                </a:solidFill>
              </a:rPr>
              <a:t> information</a:t>
            </a:r>
          </a:p>
          <a:p>
            <a:pPr lvl="1"/>
            <a:r>
              <a:rPr lang="en-US" altLang="ko-KR" dirty="0"/>
              <a:t>We collected </a:t>
            </a:r>
            <a:r>
              <a:rPr lang="en-US" altLang="ko-KR" u="sng" dirty="0"/>
              <a:t>signal strength information</a:t>
            </a:r>
            <a:r>
              <a:rPr lang="en-US" altLang="ko-KR" dirty="0"/>
              <a:t> (</a:t>
            </a:r>
            <a:r>
              <a:rPr lang="en-US" altLang="ko-KR" dirty="0" err="1"/>
              <a:t>WiFi</a:t>
            </a:r>
            <a:r>
              <a:rPr lang="en-US" altLang="ko-KR" dirty="0"/>
              <a:t> RSSI) from nearby access points, and created fingerprints for indoor locations</a:t>
            </a:r>
          </a:p>
          <a:p>
            <a:endParaRPr lang="en-US" altLang="ko-KR" dirty="0"/>
          </a:p>
          <a:p>
            <a:r>
              <a:rPr lang="en-US" altLang="ko-KR" dirty="0"/>
              <a:t>To support “adjustable location size” requirement, we designed it to support 3 different coverage sizes</a:t>
            </a:r>
          </a:p>
          <a:p>
            <a:pPr lvl="1"/>
            <a:r>
              <a:rPr lang="en-US" altLang="ko-KR" dirty="0"/>
              <a:t>0—5 meters, 5—10 meters, 10 or more meters</a:t>
            </a:r>
          </a:p>
          <a:p>
            <a:pPr lvl="1"/>
            <a:r>
              <a:rPr lang="en-US" altLang="ko-KR" dirty="0"/>
              <a:t>We adjusted threshold values to support coverage size changes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331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AFC8730-9DD9-4E14-9407-0EB191D2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898"/>
            <a:ext cx="12192000" cy="4347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6A800-F35B-4BD6-9E63-C014BB61B34C}"/>
              </a:ext>
            </a:extLst>
          </p:cNvPr>
          <p:cNvSpPr txBox="1"/>
          <p:nvPr/>
        </p:nvSpPr>
        <p:spPr>
          <a:xfrm>
            <a:off x="562060" y="1728132"/>
            <a:ext cx="1111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Samsung Research (SR) is leading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R&amp;D center for Samsung Mobile &amp; Consumer Electronics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DC182-5EA9-4CCB-AD1E-1C9B34DD7989}"/>
              </a:ext>
            </a:extLst>
          </p:cNvPr>
          <p:cNvSpPr txBox="1"/>
          <p:nvPr/>
        </p:nvSpPr>
        <p:spPr>
          <a:xfrm>
            <a:off x="562060" y="2314032"/>
            <a:ext cx="1111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There are more than 10,000 researchers around the world (14 overseas centers in 12 countries)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FA1C4-A0BB-4E2C-8DED-7A3DADB65482}"/>
              </a:ext>
            </a:extLst>
          </p:cNvPr>
          <p:cNvSpPr txBox="1"/>
          <p:nvPr/>
        </p:nvSpPr>
        <p:spPr>
          <a:xfrm>
            <a:off x="562060" y="4174637"/>
            <a:ext cx="1111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SR HQ is based in Seoul (near Gangnam area) – about 2,000 researchers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CE631-4655-4B92-92E8-C2130D0B24A1}"/>
              </a:ext>
            </a:extLst>
          </p:cNvPr>
          <p:cNvSpPr txBox="1"/>
          <p:nvPr/>
        </p:nvSpPr>
        <p:spPr>
          <a:xfrm>
            <a:off x="562060" y="4818926"/>
            <a:ext cx="1111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Core research topics include AI, next-generation communications, robots, Tizen, and cybersecurity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1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873567-AE73-4570-A666-618598A8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Field study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F532C9-3A30-4B0B-9048-EB8BC26E0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Conducted a 3-week field study to investigate </a:t>
            </a:r>
          </a:p>
          <a:p>
            <a:pPr lvl="1"/>
            <a:r>
              <a:rPr lang="en-US" altLang="ko-KR" dirty="0"/>
              <a:t>What type of trusted locations are registered in the real world</a:t>
            </a:r>
          </a:p>
          <a:p>
            <a:pPr lvl="1"/>
            <a:r>
              <a:rPr lang="en-US" altLang="ko-KR" dirty="0"/>
              <a:t>Gauge how useful application is in reducing users’ manual unlock attempts</a:t>
            </a:r>
          </a:p>
          <a:p>
            <a:endParaRPr lang="en-US" altLang="ko-KR" dirty="0"/>
          </a:p>
          <a:p>
            <a:r>
              <a:rPr lang="en-US" altLang="ko-KR" dirty="0"/>
              <a:t>Recruited 29 participants from Korea</a:t>
            </a:r>
          </a:p>
          <a:p>
            <a:pPr lvl="1"/>
            <a:r>
              <a:rPr lang="en-US" altLang="ko-KR" dirty="0"/>
              <a:t>Asked them to install our app on their own phones, and use it for 3 weeks</a:t>
            </a:r>
          </a:p>
          <a:p>
            <a:pPr lvl="1"/>
            <a:r>
              <a:rPr lang="en-US" altLang="ko-KR" dirty="0"/>
              <a:t>Explained that their phones would be automatically unlocked when they move to registered trusted locations</a:t>
            </a:r>
          </a:p>
          <a:p>
            <a:pPr lvl="1"/>
            <a:r>
              <a:rPr lang="en-US" altLang="ko-KR" dirty="0"/>
              <a:t>Explained how locations can be added, removed, and modified (size changes)</a:t>
            </a:r>
          </a:p>
          <a:p>
            <a:pPr lvl="1"/>
            <a:r>
              <a:rPr lang="en-US" altLang="ko-KR" dirty="0"/>
              <a:t>Asked to register and remove locations freely, and select and adjust location sizes based on their needs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179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FBE411-E133-4AE8-81AC-1FA83D9B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Field study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CB2A9A-A932-4BBB-B15D-E8A16F0F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After 3 weeks, we invited the participants back for a post interview</a:t>
            </a:r>
          </a:p>
          <a:p>
            <a:pPr lvl="1"/>
            <a:r>
              <a:rPr lang="en-US" altLang="ko-KR" dirty="0"/>
              <a:t>Asked reasons for registering or removing locations, and selecting location sizes</a:t>
            </a:r>
          </a:p>
          <a:p>
            <a:pPr lvl="1"/>
            <a:r>
              <a:rPr lang="en-US" altLang="ko-KR" dirty="0"/>
              <a:t>Asked a scenario-based question to categorize whether a selected location is secure from unauthorized access</a:t>
            </a:r>
          </a:p>
          <a:p>
            <a:pPr lvl="2"/>
            <a:r>
              <a:rPr lang="en-US" altLang="ko-KR" i="1" dirty="0"/>
              <a:t>“Think about who could access your phone if it was left unattended for 10 minutes in that registered location. </a:t>
            </a:r>
            <a:r>
              <a:rPr lang="en-US" altLang="ko-KR" i="1" u="sng" dirty="0">
                <a:solidFill>
                  <a:schemeClr val="accent2"/>
                </a:solidFill>
              </a:rPr>
              <a:t>Is there someone who should not have access</a:t>
            </a:r>
            <a:r>
              <a:rPr lang="en-US" altLang="ko-KR" i="1" dirty="0"/>
              <a:t>?”</a:t>
            </a:r>
          </a:p>
          <a:p>
            <a:pPr lvl="2"/>
            <a:r>
              <a:rPr lang="en-US" altLang="ko-KR" dirty="0"/>
              <a:t>If they said yes, we classified it as an </a:t>
            </a:r>
            <a:r>
              <a:rPr lang="en-US" altLang="ko-KR" dirty="0">
                <a:solidFill>
                  <a:srgbClr val="FF0000"/>
                </a:solidFill>
              </a:rPr>
              <a:t>insecure place</a:t>
            </a:r>
          </a:p>
          <a:p>
            <a:pPr lvl="2"/>
            <a:r>
              <a:rPr lang="en-US" altLang="ko-KR" dirty="0"/>
              <a:t>Otherwise, we classified it as a </a:t>
            </a:r>
            <a:r>
              <a:rPr lang="en-US" altLang="ko-KR" dirty="0">
                <a:solidFill>
                  <a:srgbClr val="00B050"/>
                </a:solidFill>
              </a:rPr>
              <a:t>secure place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3E777A-0355-4D6F-ACE7-D2F6EB94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77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Registered locations </a:t>
            </a:r>
            <a:endParaRPr lang="ko-KR" altLang="en-US" sz="3000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8FBD9C40-D243-4DAB-B17A-339CFBE84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45967"/>
              </p:ext>
            </p:extLst>
          </p:nvPr>
        </p:nvGraphicFramePr>
        <p:xfrm>
          <a:off x="651194" y="958955"/>
          <a:ext cx="10889612" cy="5562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94901">
                  <a:extLst>
                    <a:ext uri="{9D8B030D-6E8A-4147-A177-3AD203B41FA5}">
                      <a16:colId xmlns:a16="http://schemas.microsoft.com/office/drawing/2014/main" val="328159911"/>
                    </a:ext>
                  </a:extLst>
                </a:gridCol>
                <a:gridCol w="1143351">
                  <a:extLst>
                    <a:ext uri="{9D8B030D-6E8A-4147-A177-3AD203B41FA5}">
                      <a16:colId xmlns:a16="http://schemas.microsoft.com/office/drawing/2014/main" val="2480725321"/>
                    </a:ext>
                  </a:extLst>
                </a:gridCol>
                <a:gridCol w="864066">
                  <a:extLst>
                    <a:ext uri="{9D8B030D-6E8A-4147-A177-3AD203B41FA5}">
                      <a16:colId xmlns:a16="http://schemas.microsoft.com/office/drawing/2014/main" val="379728314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1589165622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1767116080"/>
                    </a:ext>
                  </a:extLst>
                </a:gridCol>
                <a:gridCol w="1191236">
                  <a:extLst>
                    <a:ext uri="{9D8B030D-6E8A-4147-A177-3AD203B41FA5}">
                      <a16:colId xmlns:a16="http://schemas.microsoft.com/office/drawing/2014/main" val="12035769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6873912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val="3044857835"/>
                    </a:ext>
                  </a:extLst>
                </a:gridCol>
                <a:gridCol w="1054567">
                  <a:extLst>
                    <a:ext uri="{9D8B030D-6E8A-4147-A177-3AD203B41FA5}">
                      <a16:colId xmlns:a16="http://schemas.microsoft.com/office/drawing/2014/main" val="1935326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#Locations (#Participants)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Zero (1)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One (7)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Two (13)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Three (3)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Four (3)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Five(1)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Six(1)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Total (29)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3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Home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13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6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My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9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Church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8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Sports facility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5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Living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8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Lecture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7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Bathroom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0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Café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6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Hospital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7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Kitchen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2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Library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8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Subway station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9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Total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5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62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D4E1D-73AA-46F1-BE46-1FB245B6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22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Location sizes for each location type</a:t>
            </a:r>
            <a:endParaRPr lang="ko-KR" altLang="en-US" sz="3000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70A2E7A7-8C93-4C3F-A4DD-793F5B0FB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39147"/>
              </p:ext>
            </p:extLst>
          </p:nvPr>
        </p:nvGraphicFramePr>
        <p:xfrm>
          <a:off x="2253491" y="958955"/>
          <a:ext cx="6940843" cy="5562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94901">
                  <a:extLst>
                    <a:ext uri="{9D8B030D-6E8A-4147-A177-3AD203B41FA5}">
                      <a16:colId xmlns:a16="http://schemas.microsoft.com/office/drawing/2014/main" val="328159911"/>
                    </a:ext>
                  </a:extLst>
                </a:gridCol>
                <a:gridCol w="1143351">
                  <a:extLst>
                    <a:ext uri="{9D8B030D-6E8A-4147-A177-3AD203B41FA5}">
                      <a16:colId xmlns:a16="http://schemas.microsoft.com/office/drawing/2014/main" val="2480725321"/>
                    </a:ext>
                  </a:extLst>
                </a:gridCol>
                <a:gridCol w="1484851">
                  <a:extLst>
                    <a:ext uri="{9D8B030D-6E8A-4147-A177-3AD203B41FA5}">
                      <a16:colId xmlns:a16="http://schemas.microsoft.com/office/drawing/2014/main" val="379728314"/>
                    </a:ext>
                  </a:extLst>
                </a:gridCol>
                <a:gridCol w="1417740">
                  <a:extLst>
                    <a:ext uri="{9D8B030D-6E8A-4147-A177-3AD203B41FA5}">
                      <a16:colId xmlns:a16="http://schemas.microsoft.com/office/drawing/2014/main" val="1589165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Locations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0—5m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5—10m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&gt;10m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3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Home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7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6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My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9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Church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8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Sports facility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5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Living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8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Lecture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7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Bathroom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0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Café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6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Hospital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7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Kitchen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2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Library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8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Subway station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9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Total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 (2%)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35</a:t>
                      </a:r>
                      <a:r>
                        <a:rPr lang="en-US" altLang="ko-KR" sz="1600" baseline="0" dirty="0"/>
                        <a:t> (54%)</a:t>
                      </a:r>
                      <a:endParaRPr lang="en-US" altLang="ko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29</a:t>
                      </a:r>
                      <a:r>
                        <a:rPr lang="en-US" altLang="ko-KR" sz="1600" baseline="0" dirty="0"/>
                        <a:t> (45%)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5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314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94F3D-8B79-42CC-BC51-257982F1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ko-KR" dirty="0"/>
              <a:t>Reduction in manual unlock attempts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893F497-217D-4B3B-B9FB-977BF61A9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02" y="3319944"/>
            <a:ext cx="9222996" cy="3236680"/>
          </a:xfr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EA62E80-BD0D-465C-A99D-4AF2AAB6A1AE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/>
              <a:t>Participants tried to unlock phones 45 times a day</a:t>
            </a:r>
          </a:p>
          <a:p>
            <a:r>
              <a:rPr lang="en-US" altLang="ko-KR" sz="2200" dirty="0"/>
              <a:t>Counted number of times a phone screen was turned on while phone was unlocked by our app </a:t>
            </a:r>
          </a:p>
          <a:p>
            <a:pPr lvl="1"/>
            <a:r>
              <a:rPr lang="en-US" altLang="ko-KR" sz="2200" dirty="0"/>
              <a:t>We show ratio of phones being unlocked automatically</a:t>
            </a:r>
          </a:p>
          <a:p>
            <a:pPr lvl="1"/>
            <a:r>
              <a:rPr lang="en-US" altLang="ko-KR" sz="2200" dirty="0"/>
              <a:t>Our app reduced manual unlock attempts by 36% 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923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83CDB0-2F7E-4C7D-8F6D-EE999900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43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Security of registered locations</a:t>
            </a:r>
            <a:endParaRPr lang="ko-KR" altLang="en-US" sz="3000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AD90682E-92B7-412B-AEFE-9975DA41A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02175"/>
              </p:ext>
            </p:extLst>
          </p:nvPr>
        </p:nvGraphicFramePr>
        <p:xfrm>
          <a:off x="978364" y="958955"/>
          <a:ext cx="6940843" cy="5562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94901">
                  <a:extLst>
                    <a:ext uri="{9D8B030D-6E8A-4147-A177-3AD203B41FA5}">
                      <a16:colId xmlns:a16="http://schemas.microsoft.com/office/drawing/2014/main" val="328159911"/>
                    </a:ext>
                  </a:extLst>
                </a:gridCol>
                <a:gridCol w="1629913">
                  <a:extLst>
                    <a:ext uri="{9D8B030D-6E8A-4147-A177-3AD203B41FA5}">
                      <a16:colId xmlns:a16="http://schemas.microsoft.com/office/drawing/2014/main" val="2480725321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379728314"/>
                    </a:ext>
                  </a:extLst>
                </a:gridCol>
                <a:gridCol w="989901">
                  <a:extLst>
                    <a:ext uri="{9D8B030D-6E8A-4147-A177-3AD203B41FA5}">
                      <a16:colId xmlns:a16="http://schemas.microsoft.com/office/drawing/2014/main" val="1589165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Locations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Secure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Insecure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Total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3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Home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13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6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My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9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Church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8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Sports facility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5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Living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8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Lecture 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7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Bathroom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0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Café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6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Hospital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7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Kitchen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72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Library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8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Subway station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9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Total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50552"/>
                  </a:ext>
                </a:extLst>
              </a:tr>
            </a:tbl>
          </a:graphicData>
        </a:graphic>
      </p:graphicFrame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6288B49-DEFA-426D-99CE-D495A2094EA1}"/>
              </a:ext>
            </a:extLst>
          </p:cNvPr>
          <p:cNvSpPr txBox="1">
            <a:spLocks/>
          </p:cNvSpPr>
          <p:nvPr/>
        </p:nvSpPr>
        <p:spPr>
          <a:xfrm>
            <a:off x="8632272" y="1226753"/>
            <a:ext cx="2721528" cy="51798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200" dirty="0"/>
              <a:t>Based on the unauthorized access scenario question:</a:t>
            </a:r>
          </a:p>
          <a:p>
            <a:pPr marL="0" indent="0">
              <a:buNone/>
            </a:pP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A location was labeled </a:t>
            </a:r>
            <a:r>
              <a:rPr lang="en-US" altLang="ko-KR" sz="2200" i="1" dirty="0">
                <a:solidFill>
                  <a:srgbClr val="FF0000"/>
                </a:solidFill>
              </a:rPr>
              <a:t>“insecure”</a:t>
            </a:r>
            <a:r>
              <a:rPr lang="en-US" altLang="ko-KR" sz="2200" dirty="0"/>
              <a:t> if participant said her phone can be accessed by </a:t>
            </a:r>
            <a:r>
              <a:rPr lang="en-US" altLang="ko-KR" sz="2200" i="1" dirty="0"/>
              <a:t>unwanted</a:t>
            </a:r>
            <a:r>
              <a:rPr lang="en-US" altLang="ko-KR" sz="2200" dirty="0"/>
              <a:t> individuals</a:t>
            </a:r>
          </a:p>
          <a:p>
            <a:pPr marL="0" indent="0">
              <a:buNone/>
            </a:pP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Otherwise we labeled it as </a:t>
            </a:r>
            <a:r>
              <a:rPr lang="en-US" altLang="ko-KR" sz="2200" i="1" dirty="0">
                <a:solidFill>
                  <a:srgbClr val="00B050"/>
                </a:solidFill>
              </a:rPr>
              <a:t>“secure”</a:t>
            </a:r>
            <a:r>
              <a:rPr lang="en-US" altLang="ko-KR" sz="2200" dirty="0"/>
              <a:t>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07122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609BF-63F6-4C50-B2C8-5511CEE4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concerns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D8B78C-58D0-4DC6-B6B6-D7701E63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People tend to </a:t>
            </a:r>
            <a:r>
              <a:rPr lang="en-US" altLang="ko-KR" i="1" u="sng" dirty="0">
                <a:solidFill>
                  <a:srgbClr val="FF0000"/>
                </a:solidFill>
              </a:rPr>
              <a:t>add a variety of insecure locations</a:t>
            </a:r>
            <a:r>
              <a:rPr lang="en-US" altLang="ko-KR" dirty="0"/>
              <a:t> (52 out of 65 were considered insecure), and are willing to continue to use them</a:t>
            </a:r>
          </a:p>
          <a:p>
            <a:r>
              <a:rPr lang="en-US" altLang="ko-KR" dirty="0"/>
              <a:t>Significant proportion of insecure locations are added with </a:t>
            </a:r>
            <a:r>
              <a:rPr lang="en-US" altLang="ko-KR" i="1" u="sng" dirty="0">
                <a:solidFill>
                  <a:srgbClr val="FF0000"/>
                </a:solidFill>
              </a:rPr>
              <a:t>largest coverage areas</a:t>
            </a:r>
            <a:r>
              <a:rPr lang="en-US" altLang="ko-KR" dirty="0"/>
              <a:t> (larger than 10 meters)</a:t>
            </a:r>
          </a:p>
          <a:p>
            <a:r>
              <a:rPr lang="en-US" altLang="ko-KR" dirty="0"/>
              <a:t>Some added locations where they </a:t>
            </a:r>
            <a:r>
              <a:rPr lang="en-US" altLang="ko-KR" i="1" u="sng" dirty="0">
                <a:solidFill>
                  <a:srgbClr val="FF0000"/>
                </a:solidFill>
              </a:rPr>
              <a:t>spend a small amount of time</a:t>
            </a:r>
            <a:r>
              <a:rPr lang="en-US" altLang="ko-KR" dirty="0"/>
              <a:t> (many of them being public places)</a:t>
            </a:r>
          </a:p>
          <a:p>
            <a:r>
              <a:rPr lang="en-US" altLang="ko-KR" dirty="0"/>
              <a:t>Such real-world behaviors can expose new threats that adversaries may exploit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985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0DCB03-1640-4B22-B811-B3BFC374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Mitigation strategies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A963D-FB6F-46FC-942B-062446CF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Needs to be designed to </a:t>
            </a:r>
            <a:r>
              <a:rPr lang="en-US" altLang="ko-KR" i="1" dirty="0">
                <a:solidFill>
                  <a:srgbClr val="00B050"/>
                </a:solidFill>
              </a:rPr>
              <a:t>help users understand security risks </a:t>
            </a:r>
            <a:r>
              <a:rPr lang="en-US" altLang="ko-KR" dirty="0"/>
              <a:t>associated with adding locations or choosing large sizes</a:t>
            </a:r>
          </a:p>
          <a:p>
            <a:pPr lvl="1"/>
            <a:r>
              <a:rPr lang="en-US" altLang="ko-KR" dirty="0"/>
              <a:t>Asking</a:t>
            </a:r>
            <a:r>
              <a:rPr lang="ko-KR" altLang="en-US" dirty="0"/>
              <a:t> </a:t>
            </a:r>
            <a:r>
              <a:rPr lang="en-US" altLang="ko-KR" dirty="0"/>
              <a:t>similar scenario based questions to improve users’ security awareness levels</a:t>
            </a:r>
          </a:p>
          <a:p>
            <a:pPr lvl="1"/>
            <a:r>
              <a:rPr lang="en-US" altLang="ko-KR" dirty="0"/>
              <a:t>Security risks related to insider threats (homes, offices) should be conveyed</a:t>
            </a:r>
          </a:p>
          <a:p>
            <a:endParaRPr lang="en-US" altLang="ko-KR" dirty="0"/>
          </a:p>
          <a:p>
            <a:r>
              <a:rPr lang="en-US" altLang="ko-KR" dirty="0"/>
              <a:t>More protective measures can also be designed</a:t>
            </a:r>
          </a:p>
          <a:p>
            <a:pPr lvl="1"/>
            <a:r>
              <a:rPr lang="en-US" altLang="ko-KR" dirty="0"/>
              <a:t>Phones must be unlocked first with an explicit unlock scheme</a:t>
            </a:r>
          </a:p>
          <a:p>
            <a:pPr lvl="1"/>
            <a:r>
              <a:rPr lang="en-US" altLang="ko-KR" dirty="0"/>
              <a:t>Only allow homes and offices to be added</a:t>
            </a:r>
          </a:p>
          <a:p>
            <a:pPr lvl="1"/>
            <a:r>
              <a:rPr lang="en-US" altLang="ko-KR" dirty="0"/>
              <a:t>Infrequently visited locations can be deleted automatically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233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8DEEAA-4D45-4AEB-864D-818D09516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220"/>
            <a:ext cx="10515600" cy="5401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/>
              <a:t>Location-based authentication systems can be </a:t>
            </a:r>
            <a:r>
              <a:rPr lang="en-US" altLang="ko-KR" i="1" u="sng" dirty="0">
                <a:solidFill>
                  <a:srgbClr val="00B050"/>
                </a:solidFill>
              </a:rPr>
              <a:t>immensely helpful in reducing users’ manual unlock attempts</a:t>
            </a:r>
            <a:r>
              <a:rPr lang="en-US" altLang="ko-KR" dirty="0"/>
              <a:t> (</a:t>
            </a:r>
            <a:r>
              <a:rPr lang="en-US" altLang="ko-KR" b="1" dirty="0">
                <a:solidFill>
                  <a:srgbClr val="00B050"/>
                </a:solidFill>
              </a:rPr>
              <a:t>36%</a:t>
            </a:r>
            <a:r>
              <a:rPr lang="en-US" altLang="ko-KR" dirty="0"/>
              <a:t> on average)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However, it may also </a:t>
            </a:r>
            <a:r>
              <a:rPr lang="en-US" altLang="ko-KR" i="1" u="sng" dirty="0">
                <a:solidFill>
                  <a:srgbClr val="FF0000"/>
                </a:solidFill>
              </a:rPr>
              <a:t>expose new security threats</a:t>
            </a:r>
            <a:r>
              <a:rPr lang="en-US" altLang="ko-KR" dirty="0"/>
              <a:t> (like users frequently adding insecure locations with large sizes) that may allow attackers to easily bypass dominant phone lock schemes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Hence, it is important to implement adequate security controls to help users </a:t>
            </a:r>
            <a:r>
              <a:rPr lang="en-US" altLang="ko-KR" i="1" u="sng" dirty="0"/>
              <a:t>improve security awareness levels</a:t>
            </a:r>
            <a:r>
              <a:rPr lang="en-US" altLang="ko-KR" dirty="0"/>
              <a:t> and select secure locations all the time</a:t>
            </a:r>
          </a:p>
          <a:p>
            <a:pPr marL="0" indent="0" algn="ctr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1403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95C8C2-3536-4F54-B837-90834693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11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sz="4000" b="1" dirty="0"/>
              <a:t>We are looking for security engineers!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If you’re interested in working at Samsung Research please do not hesitate to contact me at </a:t>
            </a:r>
            <a:r>
              <a:rPr lang="en-US" altLang="ko-KR" dirty="0">
                <a:hlinkClick r:id="rId2"/>
              </a:rPr>
              <a:t>junho.huh@samsung.com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934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B22939-43D6-4553-B6FB-109A30E3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Threat analysis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2E5725-87B2-44DD-AB83-C81543708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Building usable tools and services that can help business units to build secure products</a:t>
            </a:r>
          </a:p>
          <a:p>
            <a:endParaRPr lang="en-US" altLang="ko-KR" dirty="0"/>
          </a:p>
          <a:p>
            <a:r>
              <a:rPr lang="en-US" altLang="ko-KR" dirty="0"/>
              <a:t>Developing tools that can automate some of the threat analysis processes</a:t>
            </a:r>
          </a:p>
          <a:p>
            <a:pPr lvl="1"/>
            <a:r>
              <a:rPr lang="en-US" altLang="ko-KR" dirty="0">
                <a:solidFill>
                  <a:schemeClr val="accent2"/>
                </a:solidFill>
              </a:rPr>
              <a:t>Credential scanner</a:t>
            </a:r>
            <a:r>
              <a:rPr lang="en-US" altLang="ko-KR" dirty="0"/>
              <a:t>: automatically scans for misuse of credential information in codes</a:t>
            </a:r>
          </a:p>
          <a:p>
            <a:pPr lvl="1"/>
            <a:r>
              <a:rPr lang="en-US" altLang="ko-KR" dirty="0">
                <a:solidFill>
                  <a:schemeClr val="accent2"/>
                </a:solidFill>
              </a:rPr>
              <a:t>Threat intelligence system</a:t>
            </a:r>
            <a:r>
              <a:rPr lang="en-US" altLang="ko-KR" dirty="0"/>
              <a:t>: automatically scans security news, forums,</a:t>
            </a:r>
            <a:r>
              <a:rPr lang="ko-KR" altLang="en-US" dirty="0"/>
              <a:t> </a:t>
            </a:r>
            <a:r>
              <a:rPr lang="en-US" altLang="ko-KR" dirty="0"/>
              <a:t>social networks</a:t>
            </a:r>
            <a:r>
              <a:rPr lang="ko-KR" altLang="en-US" dirty="0"/>
              <a:t> </a:t>
            </a:r>
            <a:r>
              <a:rPr lang="en-US" altLang="ko-KR" dirty="0"/>
              <a:t>for newly emerging threats, and timely informs developers </a:t>
            </a:r>
            <a:r>
              <a:rPr lang="en-US" altLang="ko-KR" sz="2000" i="1" dirty="0"/>
              <a:t>(</a:t>
            </a:r>
            <a:r>
              <a:rPr lang="en-US" altLang="ko-KR" sz="2000" i="1" dirty="0" err="1"/>
              <a:t>Twiti</a:t>
            </a:r>
            <a:r>
              <a:rPr lang="en-US" altLang="ko-KR" sz="2000" i="1" dirty="0"/>
              <a:t>: Social Listening for Threat Intelligence, WWW ‘21)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35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D1D11-1389-41D6-91AE-CB8652F2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Privacy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BE3068-0D79-4EF6-B660-9A27DF4E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Trying to understand what types of privacy protection users are looking for while using Samsung products</a:t>
            </a:r>
          </a:p>
          <a:p>
            <a:endParaRPr lang="en-US" altLang="ko-KR" dirty="0"/>
          </a:p>
          <a:p>
            <a:r>
              <a:rPr lang="en-US" altLang="ko-KR" dirty="0"/>
              <a:t>Providing usable automated tools that will provide more </a:t>
            </a:r>
            <a:r>
              <a:rPr lang="en-US" altLang="ko-KR" i="1" u="sng" dirty="0"/>
              <a:t>privacy-preserving experiences</a:t>
            </a:r>
          </a:p>
          <a:p>
            <a:endParaRPr lang="en-US" altLang="ko-KR" dirty="0"/>
          </a:p>
          <a:p>
            <a:r>
              <a:rPr lang="en-US" altLang="ko-KR" dirty="0"/>
              <a:t>E.g., building privacy solutions for smartphones to automatically detect images that contain private info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07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718040-9FF5-4EDB-8BC8-9758EDC2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Authentication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29FD8C-0CE4-4C86-A24C-23552E42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Goal is to develop usable and secure authentication schemes for smartphones and other wearables</a:t>
            </a:r>
          </a:p>
          <a:p>
            <a:endParaRPr lang="en-US" altLang="ko-KR" dirty="0"/>
          </a:p>
          <a:p>
            <a:r>
              <a:rPr lang="en-US" altLang="ko-KR" dirty="0"/>
              <a:t>Developing context- and behavior-based authentication solutions for smartphones</a:t>
            </a:r>
          </a:p>
          <a:p>
            <a:pPr lvl="1"/>
            <a:r>
              <a:rPr lang="en-US" altLang="ko-KR" dirty="0"/>
              <a:t>Using </a:t>
            </a:r>
            <a:r>
              <a:rPr lang="en-US" altLang="ko-KR" i="1" u="sng" dirty="0">
                <a:solidFill>
                  <a:schemeClr val="accent2"/>
                </a:solidFill>
              </a:rPr>
              <a:t>trustworthy location information</a:t>
            </a:r>
            <a:r>
              <a:rPr lang="en-US" altLang="ko-KR" dirty="0"/>
              <a:t> to unlock phones automatically</a:t>
            </a:r>
          </a:p>
          <a:p>
            <a:pPr lvl="1"/>
            <a:r>
              <a:rPr lang="en-US" altLang="ko-KR" dirty="0"/>
              <a:t>Training users’ daily </a:t>
            </a:r>
            <a:r>
              <a:rPr lang="en-US" altLang="ko-KR" i="1" u="sng" dirty="0">
                <a:solidFill>
                  <a:schemeClr val="accent2"/>
                </a:solidFill>
              </a:rPr>
              <a:t>typing behaviors</a:t>
            </a:r>
            <a:r>
              <a:rPr lang="en-US" altLang="ko-KR" dirty="0"/>
              <a:t> and detecting anomalous use</a:t>
            </a:r>
          </a:p>
          <a:p>
            <a:pPr lvl="1"/>
            <a:r>
              <a:rPr lang="en-US" altLang="ko-KR" dirty="0"/>
              <a:t>Checking for </a:t>
            </a:r>
            <a:r>
              <a:rPr lang="en-US" altLang="ko-KR" i="1" u="sng" dirty="0">
                <a:solidFill>
                  <a:schemeClr val="accent2"/>
                </a:solidFill>
              </a:rPr>
              <a:t>proximity</a:t>
            </a:r>
            <a:r>
              <a:rPr lang="en-US" altLang="ko-KR" dirty="0"/>
              <a:t> between smartphones and other trustworthy devices</a:t>
            </a:r>
          </a:p>
          <a:p>
            <a:endParaRPr lang="en-US" altLang="ko-KR" dirty="0"/>
          </a:p>
          <a:p>
            <a:r>
              <a:rPr lang="en-US" altLang="ko-KR" dirty="0"/>
              <a:t>Developing biometric authentication systems for newly emerging devices without any physical input display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37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51FAFE-D19A-4E36-9D7E-165FF92B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sz="3800" b="1" dirty="0"/>
              <a:t>Towards Usable and Secure Location-based Smartphone Authentication </a:t>
            </a:r>
          </a:p>
          <a:p>
            <a:pPr marL="0" indent="0" algn="ctr">
              <a:buNone/>
            </a:pPr>
            <a:r>
              <a:rPr lang="en-US" altLang="ko-KR" sz="3800" b="1" dirty="0"/>
              <a:t>(SOUPS 2021)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i="1" dirty="0"/>
          </a:p>
          <a:p>
            <a:pPr marL="0" indent="0" algn="ctr">
              <a:buNone/>
            </a:pPr>
            <a:r>
              <a:rPr lang="en-US" altLang="ko-KR" i="1" dirty="0" err="1"/>
              <a:t>Geumhwan</a:t>
            </a:r>
            <a:r>
              <a:rPr lang="en-US" altLang="ko-KR" i="1" dirty="0"/>
              <a:t> Cho, </a:t>
            </a:r>
            <a:r>
              <a:rPr lang="en-US" altLang="ko-KR" i="1" dirty="0" err="1"/>
              <a:t>Sungsu</a:t>
            </a:r>
            <a:r>
              <a:rPr lang="en-US" altLang="ko-KR" i="1" dirty="0"/>
              <a:t> </a:t>
            </a:r>
            <a:r>
              <a:rPr lang="en-US" altLang="ko-KR" i="1" dirty="0" err="1"/>
              <a:t>Kwag</a:t>
            </a:r>
            <a:r>
              <a:rPr lang="en-US" altLang="ko-KR" i="1" dirty="0"/>
              <a:t>, Jun Ho Huh, </a:t>
            </a:r>
            <a:r>
              <a:rPr lang="en-US" altLang="ko-KR" i="1" dirty="0" err="1"/>
              <a:t>Bedeuro</a:t>
            </a:r>
            <a:r>
              <a:rPr lang="en-US" altLang="ko-KR" i="1" dirty="0"/>
              <a:t> Kim, </a:t>
            </a:r>
            <a:r>
              <a:rPr lang="en-US" altLang="ko-KR" i="1" dirty="0" err="1"/>
              <a:t>Choog-Hoon</a:t>
            </a:r>
            <a:r>
              <a:rPr lang="en-US" altLang="ko-KR" i="1" dirty="0"/>
              <a:t> Lee, </a:t>
            </a:r>
            <a:r>
              <a:rPr lang="en-US" altLang="ko-KR" i="1" dirty="0" err="1"/>
              <a:t>Hyoungshick</a:t>
            </a:r>
            <a:r>
              <a:rPr lang="en-US" altLang="ko-KR" i="1" dirty="0"/>
              <a:t> Kim</a:t>
            </a:r>
          </a:p>
          <a:p>
            <a:pPr marL="0" indent="0" algn="ctr">
              <a:buNone/>
            </a:pPr>
            <a:endParaRPr lang="en-US" altLang="ko-KR" i="1" dirty="0"/>
          </a:p>
          <a:p>
            <a:pPr marL="0" indent="0" algn="ctr">
              <a:buNone/>
            </a:pPr>
            <a:r>
              <a:rPr lang="en-US" altLang="ko-KR" sz="2300" i="1" dirty="0"/>
              <a:t>Samsung Research &amp; Sungkyunkwan University</a:t>
            </a:r>
            <a:endParaRPr lang="ko-KR" alt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295768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7C32BD-1DA4-40C0-89E2-43D154F3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95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i="1" u="sng" dirty="0">
                <a:solidFill>
                  <a:schemeClr val="accent2"/>
                </a:solidFill>
              </a:rPr>
              <a:t>Understanding users’ expectations and perceptions</a:t>
            </a:r>
            <a:r>
              <a:rPr lang="en-US" altLang="ko-KR" dirty="0"/>
              <a:t> </a:t>
            </a:r>
          </a:p>
          <a:p>
            <a:pPr marL="0" indent="0" algn="ctr">
              <a:buNone/>
            </a:pPr>
            <a:r>
              <a:rPr lang="en-US" altLang="ko-KR" dirty="0"/>
              <a:t>on location-based smartphone authentication (identifying design requirements)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i="1" u="sng" dirty="0">
                <a:solidFill>
                  <a:schemeClr val="accent2"/>
                </a:solidFill>
              </a:rPr>
              <a:t>Understanding security issues and usability benefits </a:t>
            </a:r>
          </a:p>
          <a:p>
            <a:pPr marL="0" indent="0" algn="ctr">
              <a:buNone/>
            </a:pPr>
            <a:r>
              <a:rPr lang="en-US" altLang="ko-KR" dirty="0"/>
              <a:t>through a real-world field study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6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0364A3-A22D-4406-92B2-5D84B9B6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Have you heard about Google Smart Lock?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976D2F-8106-4A4B-9B4C-2720BDE2C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14" y="1470025"/>
            <a:ext cx="5669771" cy="5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1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7F489C-A412-4EAF-B09C-9D0B9CF7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Some issues with Google Smart Lock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3379EE-501C-4211-A149-782172024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Users often have difficulty understanding smart lock semantics</a:t>
            </a:r>
          </a:p>
          <a:p>
            <a:pPr lvl="1"/>
            <a:r>
              <a:rPr lang="en-US" altLang="ko-KR" dirty="0"/>
              <a:t>Unable to judge when their phones would be locked or unlocked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Users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confused</a:t>
            </a:r>
            <a:r>
              <a:rPr lang="ko-KR" altLang="en-US" dirty="0"/>
              <a:t> </a:t>
            </a:r>
            <a:r>
              <a:rPr lang="en-US" altLang="ko-KR" dirty="0"/>
              <a:t>about</a:t>
            </a:r>
            <a:r>
              <a:rPr lang="ko-KR" altLang="en-US" dirty="0"/>
              <a:t> </a:t>
            </a:r>
            <a:r>
              <a:rPr lang="en-US" altLang="ko-KR" dirty="0"/>
              <a:t>the </a:t>
            </a:r>
            <a:r>
              <a:rPr lang="en-US" altLang="ko-KR" i="1" dirty="0">
                <a:solidFill>
                  <a:schemeClr val="accent2"/>
                </a:solidFill>
              </a:rPr>
              <a:t>interoperation</a:t>
            </a:r>
            <a:r>
              <a:rPr lang="en-US" altLang="ko-KR" dirty="0"/>
              <a:t> of many authentication factors (on-body, location, device)</a:t>
            </a:r>
          </a:p>
          <a:p>
            <a:endParaRPr lang="en-US" altLang="ko-KR" dirty="0"/>
          </a:p>
          <a:p>
            <a:r>
              <a:rPr lang="en-US" altLang="ko-KR" i="1" dirty="0"/>
              <a:t>On Smartphone Users’ Difficulty Understanding Implicit Authentication (</a:t>
            </a:r>
            <a:r>
              <a:rPr lang="en-US" altLang="ko-KR" i="1" dirty="0" err="1"/>
              <a:t>Koushki</a:t>
            </a:r>
            <a:r>
              <a:rPr lang="en-US" altLang="ko-KR" i="1" dirty="0"/>
              <a:t> et al. CHI 2021)</a:t>
            </a:r>
          </a:p>
        </p:txBody>
      </p:sp>
    </p:spTree>
    <p:extLst>
      <p:ext uri="{BB962C8B-B14F-4D97-AF65-F5344CB8AC3E}">
        <p14:creationId xmlns:p14="http://schemas.microsoft.com/office/powerpoint/2010/main" val="347054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21262</TotalTime>
  <Words>1898</Words>
  <Application>Microsoft Office PowerPoint</Application>
  <PresentationFormat>와이드스크린</PresentationFormat>
  <Paragraphs>553</Paragraphs>
  <Slides>29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맑은 고딕</vt:lpstr>
      <vt:lpstr>Arial</vt:lpstr>
      <vt:lpstr>Office 테마</vt:lpstr>
      <vt:lpstr>Samsung Research Overview &amp; Trusted Location Based Authentication</vt:lpstr>
      <vt:lpstr>PowerPoint 프레젠테이션</vt:lpstr>
      <vt:lpstr>Threat analysis</vt:lpstr>
      <vt:lpstr>Privacy</vt:lpstr>
      <vt:lpstr>Authentication</vt:lpstr>
      <vt:lpstr>PowerPoint 프레젠테이션</vt:lpstr>
      <vt:lpstr>PowerPoint 프레젠테이션</vt:lpstr>
      <vt:lpstr>Have you heard about Google Smart Lock?</vt:lpstr>
      <vt:lpstr>Some issues with Google Smart Lock</vt:lpstr>
      <vt:lpstr>Security issues with “Trusted Places”</vt:lpstr>
      <vt:lpstr>PowerPoint 프레젠테이션</vt:lpstr>
      <vt:lpstr>PowerPoint 프레젠테이션</vt:lpstr>
      <vt:lpstr>Identifying design requirements</vt:lpstr>
      <vt:lpstr>(Q1) Select trusted locations</vt:lpstr>
      <vt:lpstr>PowerPoint 프레젠테이션</vt:lpstr>
      <vt:lpstr>(Q2) Select a preferred size (radius size)</vt:lpstr>
      <vt:lpstr>PowerPoint 프레젠테이션</vt:lpstr>
      <vt:lpstr>(Q3) Tolerable setup time </vt:lpstr>
      <vt:lpstr>Field study application design</vt:lpstr>
      <vt:lpstr>Field study</vt:lpstr>
      <vt:lpstr>Field study</vt:lpstr>
      <vt:lpstr>Registered locations </vt:lpstr>
      <vt:lpstr>Location sizes for each location type</vt:lpstr>
      <vt:lpstr>Reduction in manual unlock attempts</vt:lpstr>
      <vt:lpstr>Security of registered locations</vt:lpstr>
      <vt:lpstr>Security concerns</vt:lpstr>
      <vt:lpstr>Mitigation strategies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 Research Overview &amp; Trusted Location Based Authentication</dc:title>
  <dc:creator>Ho Huh Jun</dc:creator>
  <cp:lastModifiedBy>Ho Huh Jun</cp:lastModifiedBy>
  <cp:revision>197</cp:revision>
  <dcterms:created xsi:type="dcterms:W3CDTF">2021-11-05T04:48:26Z</dcterms:created>
  <dcterms:modified xsi:type="dcterms:W3CDTF">2021-11-25T01:15:24Z</dcterms:modified>
</cp:coreProperties>
</file>