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8" r:id="rId2"/>
    <p:sldId id="324" r:id="rId3"/>
    <p:sldId id="328" r:id="rId4"/>
    <p:sldId id="332" r:id="rId5"/>
    <p:sldId id="340" r:id="rId6"/>
    <p:sldId id="338" r:id="rId7"/>
    <p:sldId id="325" r:id="rId8"/>
    <p:sldId id="341" r:id="rId9"/>
    <p:sldId id="337" r:id="rId10"/>
    <p:sldId id="329" r:id="rId11"/>
    <p:sldId id="330" r:id="rId12"/>
    <p:sldId id="331" r:id="rId13"/>
    <p:sldId id="333" r:id="rId14"/>
    <p:sldId id="334" r:id="rId15"/>
    <p:sldId id="335" r:id="rId16"/>
    <p:sldId id="339" r:id="rId17"/>
    <p:sldId id="322" r:id="rId18"/>
    <p:sldId id="320" r:id="rId19"/>
    <p:sldId id="319" r:id="rId20"/>
    <p:sldId id="336" r:id="rId21"/>
    <p:sldId id="259" r:id="rId22"/>
    <p:sldId id="26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E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117" d="100"/>
          <a:sy n="117" d="100"/>
        </p:scale>
        <p:origin x="355" y="82"/>
      </p:cViewPr>
      <p:guideLst/>
    </p:cSldViewPr>
  </p:slideViewPr>
  <p:notesTextViewPr>
    <p:cViewPr>
      <p:scale>
        <a:sx n="1" d="1"/>
        <a:sy n="1" d="1"/>
      </p:scale>
      <p:origin x="0" y="0"/>
    </p:cViewPr>
  </p:notesTextViewPr>
  <p:sorterViewPr>
    <p:cViewPr>
      <p:scale>
        <a:sx n="100" d="100"/>
        <a:sy n="100" d="100"/>
      </p:scale>
      <p:origin x="0" y="-632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535406-14C9-4D33-ACA9-A386215C3DE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17EC7941-F9D9-45AC-BC14-60C34DB17300}">
      <dgm:prSet phldrT="[Text]" custT="1"/>
      <dgm:spPr/>
      <dgm:t>
        <a:bodyPr/>
        <a:lstStyle/>
        <a:p>
          <a:r>
            <a:rPr lang="en-US" sz="4000" dirty="0" smtClean="0"/>
            <a:t>1. Cognitive Dissonance</a:t>
          </a:r>
          <a:endParaRPr lang="en-US" sz="4000" dirty="0"/>
        </a:p>
      </dgm:t>
    </dgm:pt>
    <dgm:pt modelId="{9F9FBB35-EE9B-4B94-B1B5-B306F2DE28D6}" type="parTrans" cxnId="{09EBF3EC-E534-41FD-B8CB-09086ACB1D4C}">
      <dgm:prSet/>
      <dgm:spPr/>
      <dgm:t>
        <a:bodyPr/>
        <a:lstStyle/>
        <a:p>
          <a:endParaRPr lang="en-US"/>
        </a:p>
      </dgm:t>
    </dgm:pt>
    <dgm:pt modelId="{19DD5D92-2336-4C03-BD48-BD8A9662E892}" type="sibTrans" cxnId="{09EBF3EC-E534-41FD-B8CB-09086ACB1D4C}">
      <dgm:prSet/>
      <dgm:spPr/>
      <dgm:t>
        <a:bodyPr/>
        <a:lstStyle/>
        <a:p>
          <a:endParaRPr lang="en-US"/>
        </a:p>
      </dgm:t>
    </dgm:pt>
    <dgm:pt modelId="{42FA4972-824B-4F0A-9315-79697EA5CA19}">
      <dgm:prSet phldrT="[Text]"/>
      <dgm:spPr/>
      <dgm:t>
        <a:bodyPr/>
        <a:lstStyle/>
        <a:p>
          <a:r>
            <a:rPr lang="en-US" dirty="0" smtClean="0"/>
            <a:t>2. </a:t>
          </a:r>
          <a:r>
            <a:rPr lang="en-US" dirty="0" err="1" smtClean="0"/>
            <a:t>Behaviour</a:t>
          </a:r>
          <a:r>
            <a:rPr lang="en-US" dirty="0" smtClean="0"/>
            <a:t> Change Theory</a:t>
          </a:r>
          <a:endParaRPr lang="en-US" dirty="0"/>
        </a:p>
      </dgm:t>
    </dgm:pt>
    <dgm:pt modelId="{F308D68A-7D92-4C0A-8E44-9BC072DA39C9}" type="parTrans" cxnId="{E175A9FC-33DD-4318-B693-897A798FE991}">
      <dgm:prSet/>
      <dgm:spPr/>
      <dgm:t>
        <a:bodyPr/>
        <a:lstStyle/>
        <a:p>
          <a:endParaRPr lang="en-US"/>
        </a:p>
      </dgm:t>
    </dgm:pt>
    <dgm:pt modelId="{E32E8F4D-D8B3-4C3E-9E47-0A16DE4DD9F1}" type="sibTrans" cxnId="{E175A9FC-33DD-4318-B693-897A798FE991}">
      <dgm:prSet/>
      <dgm:spPr/>
      <dgm:t>
        <a:bodyPr/>
        <a:lstStyle/>
        <a:p>
          <a:endParaRPr lang="en-US"/>
        </a:p>
      </dgm:t>
    </dgm:pt>
    <dgm:pt modelId="{070E6694-A1A2-470C-A002-3441250E7C87}">
      <dgm:prSet phldrT="[Text]"/>
      <dgm:spPr/>
      <dgm:t>
        <a:bodyPr/>
        <a:lstStyle/>
        <a:p>
          <a:r>
            <a:rPr lang="en-US" dirty="0" smtClean="0"/>
            <a:t>3. Applied Field (</a:t>
          </a:r>
          <a:r>
            <a:rPr lang="en-US" dirty="0" err="1" smtClean="0"/>
            <a:t>Eg</a:t>
          </a:r>
          <a:r>
            <a:rPr lang="en-US" dirty="0" smtClean="0"/>
            <a:t>. Security Controls)</a:t>
          </a:r>
          <a:endParaRPr lang="en-US" dirty="0"/>
        </a:p>
      </dgm:t>
    </dgm:pt>
    <dgm:pt modelId="{E300B796-1CAA-4907-B2F8-AFE66483FE4E}" type="parTrans" cxnId="{1BD2FB6B-BC2E-4798-ACC7-ED7CA68BB762}">
      <dgm:prSet/>
      <dgm:spPr/>
      <dgm:t>
        <a:bodyPr/>
        <a:lstStyle/>
        <a:p>
          <a:endParaRPr lang="en-US"/>
        </a:p>
      </dgm:t>
    </dgm:pt>
    <dgm:pt modelId="{49AF7F62-96C1-4E72-804A-F4F3AD74CEEF}" type="sibTrans" cxnId="{1BD2FB6B-BC2E-4798-ACC7-ED7CA68BB762}">
      <dgm:prSet/>
      <dgm:spPr/>
      <dgm:t>
        <a:bodyPr/>
        <a:lstStyle/>
        <a:p>
          <a:endParaRPr lang="en-US"/>
        </a:p>
      </dgm:t>
    </dgm:pt>
    <dgm:pt modelId="{E45CDFC4-CA09-44D4-8784-E01D318D93B1}">
      <dgm:prSet phldrT="[Text]" custT="1"/>
      <dgm:spPr/>
      <dgm:t>
        <a:bodyPr/>
        <a:lstStyle/>
        <a:p>
          <a:r>
            <a:rPr lang="en-US" sz="2400" dirty="0" smtClean="0"/>
            <a:t>Cognitive Resilience &amp; Hardening</a:t>
          </a:r>
          <a:endParaRPr lang="en-US" sz="2400" dirty="0"/>
        </a:p>
      </dgm:t>
    </dgm:pt>
    <dgm:pt modelId="{E4E7C626-7974-4393-826F-0BF96304D8D1}" type="parTrans" cxnId="{FA89A7B2-2427-48D3-BF4E-7904C405DFF2}">
      <dgm:prSet/>
      <dgm:spPr/>
      <dgm:t>
        <a:bodyPr/>
        <a:lstStyle/>
        <a:p>
          <a:endParaRPr lang="en-US"/>
        </a:p>
      </dgm:t>
    </dgm:pt>
    <dgm:pt modelId="{A71CA8AA-8AEC-4F64-8980-BC13742E3D71}" type="sibTrans" cxnId="{FA89A7B2-2427-48D3-BF4E-7904C405DFF2}">
      <dgm:prSet/>
      <dgm:spPr/>
      <dgm:t>
        <a:bodyPr/>
        <a:lstStyle/>
        <a:p>
          <a:endParaRPr lang="en-US"/>
        </a:p>
      </dgm:t>
    </dgm:pt>
    <dgm:pt modelId="{FDD6F93A-E6C9-4F4B-AA31-AF559C338C10}">
      <dgm:prSet phldrT="[Text]" custT="1"/>
      <dgm:spPr/>
      <dgm:t>
        <a:bodyPr/>
        <a:lstStyle/>
        <a:p>
          <a:r>
            <a:rPr lang="en-US" sz="2400" dirty="0" err="1" smtClean="0"/>
            <a:t>Behavioural</a:t>
          </a:r>
          <a:r>
            <a:rPr lang="en-US" sz="2400" dirty="0" smtClean="0"/>
            <a:t> Data Engineering</a:t>
          </a:r>
          <a:endParaRPr lang="en-US" sz="2400" dirty="0"/>
        </a:p>
      </dgm:t>
    </dgm:pt>
    <dgm:pt modelId="{84DFC5C0-0C00-4EA6-94B0-E316338EFB55}" type="parTrans" cxnId="{A6C68B98-F616-4024-AA0D-867FAD3C509F}">
      <dgm:prSet/>
      <dgm:spPr/>
      <dgm:t>
        <a:bodyPr/>
        <a:lstStyle/>
        <a:p>
          <a:endParaRPr lang="en-US"/>
        </a:p>
      </dgm:t>
    </dgm:pt>
    <dgm:pt modelId="{9993935F-1301-4570-8FC7-EAFC58128266}" type="sibTrans" cxnId="{A6C68B98-F616-4024-AA0D-867FAD3C509F}">
      <dgm:prSet/>
      <dgm:spPr/>
      <dgm:t>
        <a:bodyPr/>
        <a:lstStyle/>
        <a:p>
          <a:endParaRPr lang="en-US"/>
        </a:p>
      </dgm:t>
    </dgm:pt>
    <dgm:pt modelId="{9C8DA8E7-9651-42B1-A2A2-5058A7945785}" type="pres">
      <dgm:prSet presAssocID="{1C535406-14C9-4D33-ACA9-A386215C3DE2}" presName="diagram" presStyleCnt="0">
        <dgm:presLayoutVars>
          <dgm:dir/>
          <dgm:resizeHandles val="exact"/>
        </dgm:presLayoutVars>
      </dgm:prSet>
      <dgm:spPr/>
      <dgm:t>
        <a:bodyPr/>
        <a:lstStyle/>
        <a:p>
          <a:endParaRPr lang="en-US"/>
        </a:p>
      </dgm:t>
    </dgm:pt>
    <dgm:pt modelId="{DFE5A61E-F964-4732-A340-211DFC830BE6}" type="pres">
      <dgm:prSet presAssocID="{17EC7941-F9D9-45AC-BC14-60C34DB17300}" presName="node" presStyleLbl="node1" presStyleIdx="0" presStyleCnt="5" custLinFactNeighborY="-331">
        <dgm:presLayoutVars>
          <dgm:bulletEnabled val="1"/>
        </dgm:presLayoutVars>
      </dgm:prSet>
      <dgm:spPr/>
      <dgm:t>
        <a:bodyPr/>
        <a:lstStyle/>
        <a:p>
          <a:endParaRPr lang="en-US"/>
        </a:p>
      </dgm:t>
    </dgm:pt>
    <dgm:pt modelId="{FDE14349-D121-48D4-A892-D0BAC0CB9CB5}" type="pres">
      <dgm:prSet presAssocID="{19DD5D92-2336-4C03-BD48-BD8A9662E892}" presName="sibTrans" presStyleCnt="0"/>
      <dgm:spPr/>
    </dgm:pt>
    <dgm:pt modelId="{EB5DD488-0E56-4F3F-AEB0-0AE7D9892005}" type="pres">
      <dgm:prSet presAssocID="{42FA4972-824B-4F0A-9315-79697EA5CA19}" presName="node" presStyleLbl="node1" presStyleIdx="1" presStyleCnt="5">
        <dgm:presLayoutVars>
          <dgm:bulletEnabled val="1"/>
        </dgm:presLayoutVars>
      </dgm:prSet>
      <dgm:spPr/>
      <dgm:t>
        <a:bodyPr/>
        <a:lstStyle/>
        <a:p>
          <a:endParaRPr lang="en-US"/>
        </a:p>
      </dgm:t>
    </dgm:pt>
    <dgm:pt modelId="{D944A767-D066-47EB-AD4C-D3FD37B96CCE}" type="pres">
      <dgm:prSet presAssocID="{E32E8F4D-D8B3-4C3E-9E47-0A16DE4DD9F1}" presName="sibTrans" presStyleCnt="0"/>
      <dgm:spPr/>
    </dgm:pt>
    <dgm:pt modelId="{F4D8F23D-0EDE-41C8-9B90-03D2FEE551BD}" type="pres">
      <dgm:prSet presAssocID="{070E6694-A1A2-470C-A002-3441250E7C87}" presName="node" presStyleLbl="node1" presStyleIdx="2" presStyleCnt="5">
        <dgm:presLayoutVars>
          <dgm:bulletEnabled val="1"/>
        </dgm:presLayoutVars>
      </dgm:prSet>
      <dgm:spPr/>
      <dgm:t>
        <a:bodyPr/>
        <a:lstStyle/>
        <a:p>
          <a:endParaRPr lang="en-US"/>
        </a:p>
      </dgm:t>
    </dgm:pt>
    <dgm:pt modelId="{F40807C6-1B83-41B0-803B-33FDBA7A7999}" type="pres">
      <dgm:prSet presAssocID="{49AF7F62-96C1-4E72-804A-F4F3AD74CEEF}" presName="sibTrans" presStyleCnt="0"/>
      <dgm:spPr/>
    </dgm:pt>
    <dgm:pt modelId="{90C09063-132B-4BD4-AD2B-9D399AAF0C6A}" type="pres">
      <dgm:prSet presAssocID="{E45CDFC4-CA09-44D4-8784-E01D318D93B1}" presName="node" presStyleLbl="node1" presStyleIdx="3" presStyleCnt="5">
        <dgm:presLayoutVars>
          <dgm:bulletEnabled val="1"/>
        </dgm:presLayoutVars>
      </dgm:prSet>
      <dgm:spPr/>
      <dgm:t>
        <a:bodyPr/>
        <a:lstStyle/>
        <a:p>
          <a:endParaRPr lang="en-US"/>
        </a:p>
      </dgm:t>
    </dgm:pt>
    <dgm:pt modelId="{95D9CEE8-6BCF-4995-AC49-2C745DBABEE3}" type="pres">
      <dgm:prSet presAssocID="{A71CA8AA-8AEC-4F64-8980-BC13742E3D71}" presName="sibTrans" presStyleCnt="0"/>
      <dgm:spPr/>
    </dgm:pt>
    <dgm:pt modelId="{AFF116E9-C868-4470-8449-7E8B14A5765A}" type="pres">
      <dgm:prSet presAssocID="{FDD6F93A-E6C9-4F4B-AA31-AF559C338C10}" presName="node" presStyleLbl="node1" presStyleIdx="4" presStyleCnt="5">
        <dgm:presLayoutVars>
          <dgm:bulletEnabled val="1"/>
        </dgm:presLayoutVars>
      </dgm:prSet>
      <dgm:spPr/>
      <dgm:t>
        <a:bodyPr/>
        <a:lstStyle/>
        <a:p>
          <a:endParaRPr lang="en-US"/>
        </a:p>
      </dgm:t>
    </dgm:pt>
  </dgm:ptLst>
  <dgm:cxnLst>
    <dgm:cxn modelId="{E175A9FC-33DD-4318-B693-897A798FE991}" srcId="{1C535406-14C9-4D33-ACA9-A386215C3DE2}" destId="{42FA4972-824B-4F0A-9315-79697EA5CA19}" srcOrd="1" destOrd="0" parTransId="{F308D68A-7D92-4C0A-8E44-9BC072DA39C9}" sibTransId="{E32E8F4D-D8B3-4C3E-9E47-0A16DE4DD9F1}"/>
    <dgm:cxn modelId="{C31F110E-1161-4AC5-9E7D-5EDA0DC10260}" type="presOf" srcId="{070E6694-A1A2-470C-A002-3441250E7C87}" destId="{F4D8F23D-0EDE-41C8-9B90-03D2FEE551BD}" srcOrd="0" destOrd="0" presId="urn:microsoft.com/office/officeart/2005/8/layout/default"/>
    <dgm:cxn modelId="{1BD2FB6B-BC2E-4798-ACC7-ED7CA68BB762}" srcId="{1C535406-14C9-4D33-ACA9-A386215C3DE2}" destId="{070E6694-A1A2-470C-A002-3441250E7C87}" srcOrd="2" destOrd="0" parTransId="{E300B796-1CAA-4907-B2F8-AFE66483FE4E}" sibTransId="{49AF7F62-96C1-4E72-804A-F4F3AD74CEEF}"/>
    <dgm:cxn modelId="{09EBF3EC-E534-41FD-B8CB-09086ACB1D4C}" srcId="{1C535406-14C9-4D33-ACA9-A386215C3DE2}" destId="{17EC7941-F9D9-45AC-BC14-60C34DB17300}" srcOrd="0" destOrd="0" parTransId="{9F9FBB35-EE9B-4B94-B1B5-B306F2DE28D6}" sibTransId="{19DD5D92-2336-4C03-BD48-BD8A9662E892}"/>
    <dgm:cxn modelId="{DFC647F9-0A0F-4EF6-BCC4-529714ADC8BA}" type="presOf" srcId="{42FA4972-824B-4F0A-9315-79697EA5CA19}" destId="{EB5DD488-0E56-4F3F-AEB0-0AE7D9892005}" srcOrd="0" destOrd="0" presId="urn:microsoft.com/office/officeart/2005/8/layout/default"/>
    <dgm:cxn modelId="{6063C83C-1F92-4578-AAFE-AB192AF4C2E8}" type="presOf" srcId="{1C535406-14C9-4D33-ACA9-A386215C3DE2}" destId="{9C8DA8E7-9651-42B1-A2A2-5058A7945785}" srcOrd="0" destOrd="0" presId="urn:microsoft.com/office/officeart/2005/8/layout/default"/>
    <dgm:cxn modelId="{BF9818AC-9308-4D0A-8A03-0591C909DE69}" type="presOf" srcId="{E45CDFC4-CA09-44D4-8784-E01D318D93B1}" destId="{90C09063-132B-4BD4-AD2B-9D399AAF0C6A}" srcOrd="0" destOrd="0" presId="urn:microsoft.com/office/officeart/2005/8/layout/default"/>
    <dgm:cxn modelId="{A6C68B98-F616-4024-AA0D-867FAD3C509F}" srcId="{1C535406-14C9-4D33-ACA9-A386215C3DE2}" destId="{FDD6F93A-E6C9-4F4B-AA31-AF559C338C10}" srcOrd="4" destOrd="0" parTransId="{84DFC5C0-0C00-4EA6-94B0-E316338EFB55}" sibTransId="{9993935F-1301-4570-8FC7-EAFC58128266}"/>
    <dgm:cxn modelId="{FA89A7B2-2427-48D3-BF4E-7904C405DFF2}" srcId="{1C535406-14C9-4D33-ACA9-A386215C3DE2}" destId="{E45CDFC4-CA09-44D4-8784-E01D318D93B1}" srcOrd="3" destOrd="0" parTransId="{E4E7C626-7974-4393-826F-0BF96304D8D1}" sibTransId="{A71CA8AA-8AEC-4F64-8980-BC13742E3D71}"/>
    <dgm:cxn modelId="{21B74F1C-27B5-4991-A0B2-04AAC111A961}" type="presOf" srcId="{17EC7941-F9D9-45AC-BC14-60C34DB17300}" destId="{DFE5A61E-F964-4732-A340-211DFC830BE6}" srcOrd="0" destOrd="0" presId="urn:microsoft.com/office/officeart/2005/8/layout/default"/>
    <dgm:cxn modelId="{33D751DD-5562-4DA9-BE69-28726851D5B1}" type="presOf" srcId="{FDD6F93A-E6C9-4F4B-AA31-AF559C338C10}" destId="{AFF116E9-C868-4470-8449-7E8B14A5765A}" srcOrd="0" destOrd="0" presId="urn:microsoft.com/office/officeart/2005/8/layout/default"/>
    <dgm:cxn modelId="{34983504-7047-4A8B-A136-04124BE1D669}" type="presParOf" srcId="{9C8DA8E7-9651-42B1-A2A2-5058A7945785}" destId="{DFE5A61E-F964-4732-A340-211DFC830BE6}" srcOrd="0" destOrd="0" presId="urn:microsoft.com/office/officeart/2005/8/layout/default"/>
    <dgm:cxn modelId="{6DC0B781-7AAF-4A4D-9FA3-8ED9C4FE65D3}" type="presParOf" srcId="{9C8DA8E7-9651-42B1-A2A2-5058A7945785}" destId="{FDE14349-D121-48D4-A892-D0BAC0CB9CB5}" srcOrd="1" destOrd="0" presId="urn:microsoft.com/office/officeart/2005/8/layout/default"/>
    <dgm:cxn modelId="{4E85EF97-BBE7-4BD2-910A-F284F65FA3B0}" type="presParOf" srcId="{9C8DA8E7-9651-42B1-A2A2-5058A7945785}" destId="{EB5DD488-0E56-4F3F-AEB0-0AE7D9892005}" srcOrd="2" destOrd="0" presId="urn:microsoft.com/office/officeart/2005/8/layout/default"/>
    <dgm:cxn modelId="{437B1627-3417-49A0-8D16-629976577B19}" type="presParOf" srcId="{9C8DA8E7-9651-42B1-A2A2-5058A7945785}" destId="{D944A767-D066-47EB-AD4C-D3FD37B96CCE}" srcOrd="3" destOrd="0" presId="urn:microsoft.com/office/officeart/2005/8/layout/default"/>
    <dgm:cxn modelId="{3F90CA77-0F13-4D88-9C5A-55A86B019580}" type="presParOf" srcId="{9C8DA8E7-9651-42B1-A2A2-5058A7945785}" destId="{F4D8F23D-0EDE-41C8-9B90-03D2FEE551BD}" srcOrd="4" destOrd="0" presId="urn:microsoft.com/office/officeart/2005/8/layout/default"/>
    <dgm:cxn modelId="{547748D2-D281-436E-A810-ED0668678470}" type="presParOf" srcId="{9C8DA8E7-9651-42B1-A2A2-5058A7945785}" destId="{F40807C6-1B83-41B0-803B-33FDBA7A7999}" srcOrd="5" destOrd="0" presId="urn:microsoft.com/office/officeart/2005/8/layout/default"/>
    <dgm:cxn modelId="{E6F0E381-0AF3-4F62-89E3-6BB107ADB581}" type="presParOf" srcId="{9C8DA8E7-9651-42B1-A2A2-5058A7945785}" destId="{90C09063-132B-4BD4-AD2B-9D399AAF0C6A}" srcOrd="6" destOrd="0" presId="urn:microsoft.com/office/officeart/2005/8/layout/default"/>
    <dgm:cxn modelId="{A111BB41-BBCA-4EBB-B9ED-6BC4E555F48C}" type="presParOf" srcId="{9C8DA8E7-9651-42B1-A2A2-5058A7945785}" destId="{95D9CEE8-6BCF-4995-AC49-2C745DBABEE3}" srcOrd="7" destOrd="0" presId="urn:microsoft.com/office/officeart/2005/8/layout/default"/>
    <dgm:cxn modelId="{DE7A8497-A852-4B8A-BA75-DB409BAD2AEA}" type="presParOf" srcId="{9C8DA8E7-9651-42B1-A2A2-5058A7945785}" destId="{AFF116E9-C868-4470-8449-7E8B14A5765A}"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E5A61E-F964-4732-A340-211DFC830BE6}">
      <dsp:nvSpPr>
        <dsp:cNvPr id="0" name=""/>
        <dsp:cNvSpPr/>
      </dsp:nvSpPr>
      <dsp:spPr>
        <a:xfrm>
          <a:off x="0" y="33161"/>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kern="1200" dirty="0" smtClean="0"/>
            <a:t>1. Cognitive Dissonance</a:t>
          </a:r>
          <a:endParaRPr lang="en-US" sz="4000" kern="1200" dirty="0"/>
        </a:p>
      </dsp:txBody>
      <dsp:txXfrm>
        <a:off x="0" y="33161"/>
        <a:ext cx="3286125" cy="1971675"/>
      </dsp:txXfrm>
    </dsp:sp>
    <dsp:sp modelId="{EB5DD488-0E56-4F3F-AEB0-0AE7D9892005}">
      <dsp:nvSpPr>
        <dsp:cNvPr id="0" name=""/>
        <dsp:cNvSpPr/>
      </dsp:nvSpPr>
      <dsp:spPr>
        <a:xfrm>
          <a:off x="3614737" y="39687"/>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n-US" sz="3700" kern="1200" dirty="0" smtClean="0"/>
            <a:t>2. </a:t>
          </a:r>
          <a:r>
            <a:rPr lang="en-US" sz="3700" kern="1200" dirty="0" err="1" smtClean="0"/>
            <a:t>Behaviour</a:t>
          </a:r>
          <a:r>
            <a:rPr lang="en-US" sz="3700" kern="1200" dirty="0" smtClean="0"/>
            <a:t> Change Theory</a:t>
          </a:r>
          <a:endParaRPr lang="en-US" sz="3700" kern="1200" dirty="0"/>
        </a:p>
      </dsp:txBody>
      <dsp:txXfrm>
        <a:off x="3614737" y="39687"/>
        <a:ext cx="3286125" cy="1971675"/>
      </dsp:txXfrm>
    </dsp:sp>
    <dsp:sp modelId="{F4D8F23D-0EDE-41C8-9B90-03D2FEE551BD}">
      <dsp:nvSpPr>
        <dsp:cNvPr id="0" name=""/>
        <dsp:cNvSpPr/>
      </dsp:nvSpPr>
      <dsp:spPr>
        <a:xfrm>
          <a:off x="7229475" y="39687"/>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n-US" sz="3700" kern="1200" dirty="0" smtClean="0"/>
            <a:t>3. Applied Field (</a:t>
          </a:r>
          <a:r>
            <a:rPr lang="en-US" sz="3700" kern="1200" dirty="0" err="1" smtClean="0"/>
            <a:t>Eg</a:t>
          </a:r>
          <a:r>
            <a:rPr lang="en-US" sz="3700" kern="1200" dirty="0" smtClean="0"/>
            <a:t>. Security Controls)</a:t>
          </a:r>
          <a:endParaRPr lang="en-US" sz="3700" kern="1200" dirty="0"/>
        </a:p>
      </dsp:txBody>
      <dsp:txXfrm>
        <a:off x="7229475" y="39687"/>
        <a:ext cx="3286125" cy="1971675"/>
      </dsp:txXfrm>
    </dsp:sp>
    <dsp:sp modelId="{90C09063-132B-4BD4-AD2B-9D399AAF0C6A}">
      <dsp:nvSpPr>
        <dsp:cNvPr id="0" name=""/>
        <dsp:cNvSpPr/>
      </dsp:nvSpPr>
      <dsp:spPr>
        <a:xfrm>
          <a:off x="1807368" y="2339975"/>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Cognitive Resilience &amp; Hardening</a:t>
          </a:r>
          <a:endParaRPr lang="en-US" sz="2400" kern="1200" dirty="0"/>
        </a:p>
      </dsp:txBody>
      <dsp:txXfrm>
        <a:off x="1807368" y="2339975"/>
        <a:ext cx="3286125" cy="1971675"/>
      </dsp:txXfrm>
    </dsp:sp>
    <dsp:sp modelId="{AFF116E9-C868-4470-8449-7E8B14A5765A}">
      <dsp:nvSpPr>
        <dsp:cNvPr id="0" name=""/>
        <dsp:cNvSpPr/>
      </dsp:nvSpPr>
      <dsp:spPr>
        <a:xfrm>
          <a:off x="5422106" y="2339975"/>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err="1" smtClean="0"/>
            <a:t>Behavioural</a:t>
          </a:r>
          <a:r>
            <a:rPr lang="en-US" sz="2400" kern="1200" dirty="0" smtClean="0"/>
            <a:t> Data Engineering</a:t>
          </a:r>
          <a:endParaRPr lang="en-US" sz="2400" kern="1200" dirty="0"/>
        </a:p>
      </dsp:txBody>
      <dsp:txXfrm>
        <a:off x="5422106" y="2339975"/>
        <a:ext cx="3286125" cy="197167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A753AA45-85AC-43CC-92E0-608532C6411B}" type="datetimeFigureOut">
              <a:rPr lang="en-AU" smtClean="0"/>
              <a:t>1/09/2021</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66C92B88-34DB-412B-90B3-56ACB6AD417A}" type="slidenum">
              <a:rPr lang="en-AU" smtClean="0"/>
              <a:t>‹#›</a:t>
            </a:fld>
            <a:endParaRPr lang="en-AU" dirty="0"/>
          </a:p>
        </p:txBody>
      </p:sp>
    </p:spTree>
    <p:extLst>
      <p:ext uri="{BB962C8B-B14F-4D97-AF65-F5344CB8AC3E}">
        <p14:creationId xmlns:p14="http://schemas.microsoft.com/office/powerpoint/2010/main" val="2178278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A753AA45-85AC-43CC-92E0-608532C6411B}" type="datetimeFigureOut">
              <a:rPr lang="en-AU" smtClean="0"/>
              <a:t>1/09/2021</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66C92B88-34DB-412B-90B3-56ACB6AD417A}" type="slidenum">
              <a:rPr lang="en-AU" smtClean="0"/>
              <a:t>‹#›</a:t>
            </a:fld>
            <a:endParaRPr lang="en-AU" dirty="0"/>
          </a:p>
        </p:txBody>
      </p:sp>
    </p:spTree>
    <p:extLst>
      <p:ext uri="{BB962C8B-B14F-4D97-AF65-F5344CB8AC3E}">
        <p14:creationId xmlns:p14="http://schemas.microsoft.com/office/powerpoint/2010/main" val="491486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A753AA45-85AC-43CC-92E0-608532C6411B}" type="datetimeFigureOut">
              <a:rPr lang="en-AU" smtClean="0"/>
              <a:t>1/09/2021</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66C92B88-34DB-412B-90B3-56ACB6AD417A}" type="slidenum">
              <a:rPr lang="en-AU" smtClean="0"/>
              <a:t>‹#›</a:t>
            </a:fld>
            <a:endParaRPr lang="en-AU" dirty="0"/>
          </a:p>
        </p:txBody>
      </p:sp>
    </p:spTree>
    <p:extLst>
      <p:ext uri="{BB962C8B-B14F-4D97-AF65-F5344CB8AC3E}">
        <p14:creationId xmlns:p14="http://schemas.microsoft.com/office/powerpoint/2010/main" val="230992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with Large Image">
    <p:bg>
      <p:bgPr>
        <a:solidFill>
          <a:schemeClr val="bg1"/>
        </a:solidFill>
        <a:effectLst/>
      </p:bgPr>
    </p:bg>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069FFAE5-B16E-4571-88F7-52FA5354B1A1}"/>
              </a:ext>
            </a:extLst>
          </p:cNvPr>
          <p:cNvSpPr>
            <a:spLocks noGrp="1"/>
          </p:cNvSpPr>
          <p:nvPr>
            <p:ph type="pic" sz="quarter" idx="13" hasCustomPrompt="1"/>
          </p:nvPr>
        </p:nvSpPr>
        <p:spPr>
          <a:xfrm>
            <a:off x="69273" y="63691"/>
            <a:ext cx="9911201" cy="6727346"/>
          </a:xfrm>
          <a:solidFill>
            <a:schemeClr val="tx1">
              <a:lumMod val="75000"/>
              <a:lumOff val="25000"/>
            </a:schemeClr>
          </a:solidFill>
        </p:spPr>
        <p:txBody>
          <a:bodyPr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346296"/>
            <a:ext cx="6798250" cy="1674470"/>
          </a:xfrm>
        </p:spPr>
        <p:txBody>
          <a:bodyPr anchor="b"/>
          <a:lstStyle>
            <a:lvl1pPr algn="r">
              <a:lnSpc>
                <a:spcPts val="5000"/>
              </a:lnSpc>
              <a:defRPr sz="6000" b="1" cap="all" spc="-300" baseline="0">
                <a:solidFill>
                  <a:schemeClr val="bg1"/>
                </a:solidFill>
                <a:latin typeface="+mj-lt"/>
              </a:defRPr>
            </a:lvl1pPr>
          </a:lstStyle>
          <a:p>
            <a:r>
              <a:rPr lang="en-US" noProof="0"/>
              <a:t>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326418" y="4650539"/>
            <a:ext cx="2456210" cy="1192038"/>
          </a:xfrm>
          <a:solidFill>
            <a:schemeClr val="bg1"/>
          </a:solidFill>
        </p:spPr>
        <p:txBody>
          <a:bodyPr lIns="252000" tIns="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sp>
        <p:nvSpPr>
          <p:cNvPr id="7" name="Rectangle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997357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A753AA45-85AC-43CC-92E0-608532C6411B}" type="datetimeFigureOut">
              <a:rPr lang="en-AU" smtClean="0"/>
              <a:t>1/09/2021</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66C92B88-34DB-412B-90B3-56ACB6AD417A}" type="slidenum">
              <a:rPr lang="en-AU" smtClean="0"/>
              <a:t>‹#›</a:t>
            </a:fld>
            <a:endParaRPr lang="en-AU" dirty="0"/>
          </a:p>
        </p:txBody>
      </p:sp>
    </p:spTree>
    <p:extLst>
      <p:ext uri="{BB962C8B-B14F-4D97-AF65-F5344CB8AC3E}">
        <p14:creationId xmlns:p14="http://schemas.microsoft.com/office/powerpoint/2010/main" val="1459081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753AA45-85AC-43CC-92E0-608532C6411B}" type="datetimeFigureOut">
              <a:rPr lang="en-AU" smtClean="0"/>
              <a:t>1/09/2021</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66C92B88-34DB-412B-90B3-56ACB6AD417A}" type="slidenum">
              <a:rPr lang="en-AU" smtClean="0"/>
              <a:t>‹#›</a:t>
            </a:fld>
            <a:endParaRPr lang="en-AU" dirty="0"/>
          </a:p>
        </p:txBody>
      </p:sp>
    </p:spTree>
    <p:extLst>
      <p:ext uri="{BB962C8B-B14F-4D97-AF65-F5344CB8AC3E}">
        <p14:creationId xmlns:p14="http://schemas.microsoft.com/office/powerpoint/2010/main" val="1240972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A753AA45-85AC-43CC-92E0-608532C6411B}" type="datetimeFigureOut">
              <a:rPr lang="en-AU" smtClean="0"/>
              <a:t>1/09/2021</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66C92B88-34DB-412B-90B3-56ACB6AD417A}" type="slidenum">
              <a:rPr lang="en-AU" smtClean="0"/>
              <a:t>‹#›</a:t>
            </a:fld>
            <a:endParaRPr lang="en-AU" dirty="0"/>
          </a:p>
        </p:txBody>
      </p:sp>
    </p:spTree>
    <p:extLst>
      <p:ext uri="{BB962C8B-B14F-4D97-AF65-F5344CB8AC3E}">
        <p14:creationId xmlns:p14="http://schemas.microsoft.com/office/powerpoint/2010/main" val="2139697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A753AA45-85AC-43CC-92E0-608532C6411B}" type="datetimeFigureOut">
              <a:rPr lang="en-AU" smtClean="0"/>
              <a:t>1/09/2021</a:t>
            </a:fld>
            <a:endParaRPr lang="en-AU" dirty="0"/>
          </a:p>
        </p:txBody>
      </p:sp>
      <p:sp>
        <p:nvSpPr>
          <p:cNvPr id="8" name="Footer Placeholder 7"/>
          <p:cNvSpPr>
            <a:spLocks noGrp="1"/>
          </p:cNvSpPr>
          <p:nvPr>
            <p:ph type="ftr" sz="quarter" idx="11"/>
          </p:nvPr>
        </p:nvSpPr>
        <p:spPr/>
        <p:txBody>
          <a:bodyPr/>
          <a:lstStyle/>
          <a:p>
            <a:endParaRPr lang="en-AU" dirty="0"/>
          </a:p>
        </p:txBody>
      </p:sp>
      <p:sp>
        <p:nvSpPr>
          <p:cNvPr id="9" name="Slide Number Placeholder 8"/>
          <p:cNvSpPr>
            <a:spLocks noGrp="1"/>
          </p:cNvSpPr>
          <p:nvPr>
            <p:ph type="sldNum" sz="quarter" idx="12"/>
          </p:nvPr>
        </p:nvSpPr>
        <p:spPr/>
        <p:txBody>
          <a:bodyPr/>
          <a:lstStyle/>
          <a:p>
            <a:fld id="{66C92B88-34DB-412B-90B3-56ACB6AD417A}" type="slidenum">
              <a:rPr lang="en-AU" smtClean="0"/>
              <a:t>‹#›</a:t>
            </a:fld>
            <a:endParaRPr lang="en-AU" dirty="0"/>
          </a:p>
        </p:txBody>
      </p:sp>
    </p:spTree>
    <p:extLst>
      <p:ext uri="{BB962C8B-B14F-4D97-AF65-F5344CB8AC3E}">
        <p14:creationId xmlns:p14="http://schemas.microsoft.com/office/powerpoint/2010/main" val="1574744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A753AA45-85AC-43CC-92E0-608532C6411B}" type="datetimeFigureOut">
              <a:rPr lang="en-AU" smtClean="0"/>
              <a:t>1/09/2021</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66C92B88-34DB-412B-90B3-56ACB6AD417A}" type="slidenum">
              <a:rPr lang="en-AU" smtClean="0"/>
              <a:t>‹#›</a:t>
            </a:fld>
            <a:endParaRPr lang="en-AU" dirty="0"/>
          </a:p>
        </p:txBody>
      </p:sp>
    </p:spTree>
    <p:extLst>
      <p:ext uri="{BB962C8B-B14F-4D97-AF65-F5344CB8AC3E}">
        <p14:creationId xmlns:p14="http://schemas.microsoft.com/office/powerpoint/2010/main" val="4291640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53AA45-85AC-43CC-92E0-608532C6411B}" type="datetimeFigureOut">
              <a:rPr lang="en-AU" smtClean="0"/>
              <a:t>1/09/2021</a:t>
            </a:fld>
            <a:endParaRPr lang="en-AU" dirty="0"/>
          </a:p>
        </p:txBody>
      </p:sp>
      <p:sp>
        <p:nvSpPr>
          <p:cNvPr id="3" name="Footer Placeholder 2"/>
          <p:cNvSpPr>
            <a:spLocks noGrp="1"/>
          </p:cNvSpPr>
          <p:nvPr>
            <p:ph type="ftr" sz="quarter" idx="11"/>
          </p:nvPr>
        </p:nvSpPr>
        <p:spPr/>
        <p:txBody>
          <a:bodyPr/>
          <a:lstStyle/>
          <a:p>
            <a:endParaRPr lang="en-AU" dirty="0"/>
          </a:p>
        </p:txBody>
      </p:sp>
      <p:sp>
        <p:nvSpPr>
          <p:cNvPr id="4" name="Slide Number Placeholder 3"/>
          <p:cNvSpPr>
            <a:spLocks noGrp="1"/>
          </p:cNvSpPr>
          <p:nvPr>
            <p:ph type="sldNum" sz="quarter" idx="12"/>
          </p:nvPr>
        </p:nvSpPr>
        <p:spPr/>
        <p:txBody>
          <a:bodyPr/>
          <a:lstStyle/>
          <a:p>
            <a:fld id="{66C92B88-34DB-412B-90B3-56ACB6AD417A}" type="slidenum">
              <a:rPr lang="en-AU" smtClean="0"/>
              <a:t>‹#›</a:t>
            </a:fld>
            <a:endParaRPr lang="en-AU" dirty="0"/>
          </a:p>
        </p:txBody>
      </p:sp>
    </p:spTree>
    <p:extLst>
      <p:ext uri="{BB962C8B-B14F-4D97-AF65-F5344CB8AC3E}">
        <p14:creationId xmlns:p14="http://schemas.microsoft.com/office/powerpoint/2010/main" val="3938546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753AA45-85AC-43CC-92E0-608532C6411B}" type="datetimeFigureOut">
              <a:rPr lang="en-AU" smtClean="0"/>
              <a:t>1/09/2021</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66C92B88-34DB-412B-90B3-56ACB6AD417A}" type="slidenum">
              <a:rPr lang="en-AU" smtClean="0"/>
              <a:t>‹#›</a:t>
            </a:fld>
            <a:endParaRPr lang="en-AU" dirty="0"/>
          </a:p>
        </p:txBody>
      </p:sp>
    </p:spTree>
    <p:extLst>
      <p:ext uri="{BB962C8B-B14F-4D97-AF65-F5344CB8AC3E}">
        <p14:creationId xmlns:p14="http://schemas.microsoft.com/office/powerpoint/2010/main" val="3214212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753AA45-85AC-43CC-92E0-608532C6411B}" type="datetimeFigureOut">
              <a:rPr lang="en-AU" smtClean="0"/>
              <a:t>1/09/2021</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66C92B88-34DB-412B-90B3-56ACB6AD417A}" type="slidenum">
              <a:rPr lang="en-AU" smtClean="0"/>
              <a:t>‹#›</a:t>
            </a:fld>
            <a:endParaRPr lang="en-AU" dirty="0"/>
          </a:p>
        </p:txBody>
      </p:sp>
    </p:spTree>
    <p:extLst>
      <p:ext uri="{BB962C8B-B14F-4D97-AF65-F5344CB8AC3E}">
        <p14:creationId xmlns:p14="http://schemas.microsoft.com/office/powerpoint/2010/main" val="4250430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3AA45-85AC-43CC-92E0-608532C6411B}" type="datetimeFigureOut">
              <a:rPr lang="en-AU" smtClean="0"/>
              <a:t>1/09/2021</a:t>
            </a:fld>
            <a:endParaRPr lang="en-AU"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C92B88-34DB-412B-90B3-56ACB6AD417A}" type="slidenum">
              <a:rPr lang="en-AU" smtClean="0"/>
              <a:t>‹#›</a:t>
            </a:fld>
            <a:endParaRPr lang="en-AU" dirty="0"/>
          </a:p>
        </p:txBody>
      </p:sp>
    </p:spTree>
    <p:extLst>
      <p:ext uri="{BB962C8B-B14F-4D97-AF65-F5344CB8AC3E}">
        <p14:creationId xmlns:p14="http://schemas.microsoft.com/office/powerpoint/2010/main" val="16583429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3.jpg"/><Relationship Id="rId7" Type="http://schemas.openxmlformats.org/officeDocument/2006/relationships/image" Target="../media/image26.png"/><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hyperlink" Target="https://www.google.com/url?sa=i&amp;rct=j&amp;q=&amp;esrc=s&amp;source=images&amp;cd=&amp;ved=2ahUKEwj63eTgh8DhAhUVfX0KHZQnA1sQjRx6BAgBEAU&amp;url=https://www.richters.com/show.cgi?page%3DIssues/whitelist.html&amp;psig=AOvVaw2sSo97CtCdHFrerITOMUyE&amp;ust=1554797916328704"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eg"/><Relationship Id="rId4" Type="http://schemas.openxmlformats.org/officeDocument/2006/relationships/image" Target="../media/image4.jp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lana Presentation Brain Movi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8783"/>
            <a:ext cx="12192000" cy="6858000"/>
          </a:xfrm>
          <a:prstGeom prst="rect">
            <a:avLst/>
          </a:prstGeom>
        </p:spPr>
      </p:pic>
      <p:sp>
        <p:nvSpPr>
          <p:cNvPr id="2" name="TextBox 1"/>
          <p:cNvSpPr txBox="1"/>
          <p:nvPr/>
        </p:nvSpPr>
        <p:spPr>
          <a:xfrm>
            <a:off x="1906024" y="-157139"/>
            <a:ext cx="7705165" cy="2185214"/>
          </a:xfrm>
          <a:prstGeom prst="rect">
            <a:avLst/>
          </a:prstGeom>
          <a:noFill/>
        </p:spPr>
        <p:txBody>
          <a:bodyPr wrap="square" rtlCol="0">
            <a:spAutoFit/>
          </a:bodyPr>
          <a:lstStyle/>
          <a:p>
            <a:pPr algn="ctr"/>
            <a:r>
              <a:rPr lang="en-AU" sz="3200" b="1" dirty="0" smtClean="0">
                <a:solidFill>
                  <a:srgbClr val="C00000"/>
                </a:solidFill>
                <a:latin typeface="Bahnschrift Condensed" panose="020B0502040204020203" pitchFamily="34" charset="0"/>
              </a:rPr>
              <a:t>Behavioural Cybersecurity– Human Centric AI and Beyond</a:t>
            </a:r>
            <a:endParaRPr lang="en-AU" sz="3200" b="1" dirty="0">
              <a:solidFill>
                <a:srgbClr val="C00000"/>
              </a:solidFill>
              <a:latin typeface="Bahnschrift Condensed" panose="020B0502040204020203" pitchFamily="34" charset="0"/>
            </a:endParaRPr>
          </a:p>
          <a:p>
            <a:pPr algn="ctr"/>
            <a:r>
              <a:rPr lang="en-AU" b="1" dirty="0" smtClean="0">
                <a:solidFill>
                  <a:schemeClr val="bg1"/>
                </a:solidFill>
                <a:latin typeface="Bahnschrift Condensed" panose="020B0502040204020203" pitchFamily="34" charset="0"/>
              </a:rPr>
              <a:t>Alana Maurushat</a:t>
            </a:r>
          </a:p>
          <a:p>
            <a:pPr algn="ctr"/>
            <a:r>
              <a:rPr lang="en-AU" b="1" dirty="0" smtClean="0">
                <a:solidFill>
                  <a:schemeClr val="accent6"/>
                </a:solidFill>
                <a:latin typeface="Bahnschrift Condensed" panose="020B0502040204020203" pitchFamily="34" charset="0"/>
              </a:rPr>
              <a:t>Professor of  Cybersecurity and Behaviour</a:t>
            </a:r>
          </a:p>
          <a:p>
            <a:pPr algn="ctr"/>
            <a:r>
              <a:rPr lang="en-AU" b="1" dirty="0" smtClean="0">
                <a:solidFill>
                  <a:schemeClr val="bg1"/>
                </a:solidFill>
                <a:latin typeface="Bahnschrift Condensed" panose="020B0502040204020203" pitchFamily="34" charset="0"/>
              </a:rPr>
              <a:t>Director Western Centre for Cybersecurity Aid and Community Engagement (WCACE)</a:t>
            </a:r>
          </a:p>
          <a:p>
            <a:pPr algn="ctr"/>
            <a:r>
              <a:rPr lang="en-AU" b="1" dirty="0" smtClean="0">
                <a:solidFill>
                  <a:schemeClr val="accent6"/>
                </a:solidFill>
                <a:latin typeface="Bahnschrift Condensed" panose="020B0502040204020203" pitchFamily="34" charset="0"/>
              </a:rPr>
              <a:t>Acting Director Global Engagement International Centre for Neuromorphic Systems</a:t>
            </a:r>
          </a:p>
        </p:txBody>
      </p:sp>
    </p:spTree>
    <p:extLst>
      <p:ext uri="{BB962C8B-B14F-4D97-AF65-F5344CB8AC3E}">
        <p14:creationId xmlns:p14="http://schemas.microsoft.com/office/powerpoint/2010/main" val="216019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smtClean="0"/>
              <a:t>Parliamentary Security Service</a:t>
            </a:r>
            <a:br>
              <a:rPr lang="en-AU" b="1" dirty="0" smtClean="0"/>
            </a:br>
            <a:r>
              <a:rPr lang="en-AU" b="1" dirty="0" smtClean="0"/>
              <a:t>Anti-Terrorism Training</a:t>
            </a:r>
            <a:endParaRPr lang="en-AU" b="1" dirty="0"/>
          </a:p>
        </p:txBody>
      </p:sp>
      <p:sp>
        <p:nvSpPr>
          <p:cNvPr id="3" name="Content Placeholder 2"/>
          <p:cNvSpPr>
            <a:spLocks noGrp="1"/>
          </p:cNvSpPr>
          <p:nvPr>
            <p:ph idx="1"/>
          </p:nvPr>
        </p:nvSpPr>
        <p:spPr/>
        <p:txBody>
          <a:bodyPr/>
          <a:lstStyle/>
          <a:p>
            <a:endParaRPr lang="en-AU" dirty="0"/>
          </a:p>
        </p:txBody>
      </p:sp>
      <p:pic>
        <p:nvPicPr>
          <p:cNvPr id="4" name="Content Placeholder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2326340" y="1825624"/>
            <a:ext cx="8001001" cy="4655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9427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smtClean="0"/>
              <a:t>Our experiment</a:t>
            </a:r>
            <a:endParaRPr lang="en-AU"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77419" y="1690688"/>
            <a:ext cx="4351338" cy="4351338"/>
          </a:xfrm>
        </p:spPr>
      </p:pic>
    </p:spTree>
    <p:extLst>
      <p:ext uri="{BB962C8B-B14F-4D97-AF65-F5344CB8AC3E}">
        <p14:creationId xmlns:p14="http://schemas.microsoft.com/office/powerpoint/2010/main" val="29562060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12</a:t>
            </a:fld>
            <a:endParaRPr lang="en-US" dirty="0"/>
          </a:p>
        </p:txBody>
      </p:sp>
      <p:sp>
        <p:nvSpPr>
          <p:cNvPr id="8" name="AutoShape 4" descr="Kota Kinabalu 2021: Best of Kota Kinabalu, Malaysia Tourism - Tripadvis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1030" name="Picture 6" descr="Things to do in Kota Kinabalu with Borneo Dream Dive Shop"/>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09775" y="1698171"/>
            <a:ext cx="8172450" cy="4821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36843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Name a Vegetable?</a:t>
            </a:r>
            <a:endParaRPr lang="en-AU" dirty="0"/>
          </a:p>
        </p:txBody>
      </p:sp>
      <p:sp>
        <p:nvSpPr>
          <p:cNvPr id="3" name="Content Placeholder 2"/>
          <p:cNvSpPr>
            <a:spLocks noGrp="1"/>
          </p:cNvSpPr>
          <p:nvPr>
            <p:ph idx="1"/>
          </p:nvPr>
        </p:nvSpPr>
        <p:spPr/>
        <p:txBody>
          <a:bodyPr/>
          <a:lstStyle/>
          <a:p>
            <a:endParaRPr lang="en-AU" dirty="0"/>
          </a:p>
        </p:txBody>
      </p:sp>
    </p:spTree>
    <p:extLst>
      <p:ext uri="{BB962C8B-B14F-4D97-AF65-F5344CB8AC3E}">
        <p14:creationId xmlns:p14="http://schemas.microsoft.com/office/powerpoint/2010/main" val="35366657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dirty="0"/>
              <a:t>Safest mobile phone is?</a:t>
            </a: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9067658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599" y="685800"/>
            <a:ext cx="10077191" cy="1485900"/>
          </a:xfrm>
        </p:spPr>
        <p:txBody>
          <a:bodyPr/>
          <a:lstStyle/>
          <a:p>
            <a:r>
              <a:rPr lang="en-US" dirty="0"/>
              <a:t>Microsoft Phone  because no one uses it</a:t>
            </a:r>
          </a:p>
        </p:txBody>
      </p:sp>
      <p:pic>
        <p:nvPicPr>
          <p:cNvPr id="4" name="Content Placeholder 3"/>
          <p:cNvPicPr>
            <a:picLocks noGrp="1" noChangeAspect="1"/>
          </p:cNvPicPr>
          <p:nvPr>
            <p:ph idx="1"/>
          </p:nvPr>
        </p:nvPicPr>
        <p:blipFill>
          <a:blip r:embed="rId2"/>
          <a:srcRect t="16695" b="16695"/>
          <a:stretch>
            <a:fillRect/>
          </a:stretch>
        </p:blipFill>
        <p:spPr/>
      </p:pic>
    </p:spTree>
    <p:extLst>
      <p:ext uri="{BB962C8B-B14F-4D97-AF65-F5344CB8AC3E}">
        <p14:creationId xmlns:p14="http://schemas.microsoft.com/office/powerpoint/2010/main" val="20918174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 +</a:t>
            </a:r>
            <a:endParaRPr lang="en-AU"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05762" y="2211388"/>
            <a:ext cx="4308475" cy="4308475"/>
          </a:xfrm>
        </p:spPr>
      </p:pic>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16</a:t>
            </a:fld>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13" y="3264478"/>
            <a:ext cx="2628900" cy="1743075"/>
          </a:xfrm>
          <a:prstGeom prst="rect">
            <a:avLst/>
          </a:prstGeom>
        </p:spPr>
      </p:pic>
      <p:sp>
        <p:nvSpPr>
          <p:cNvPr id="9" name="AutoShape 2" descr="Image result for white list">
            <a:hlinkClick r:id="rId4"/>
          </p:cNvPr>
          <p:cNvSpPr>
            <a:spLocks noChangeAspect="1" noChangeArrowheads="1"/>
          </p:cNvSpPr>
          <p:nvPr/>
        </p:nvSpPr>
        <p:spPr bwMode="auto">
          <a:xfrm>
            <a:off x="114300" y="-1584325"/>
            <a:ext cx="3333750" cy="33051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6213" y="3471286"/>
            <a:ext cx="3038475" cy="150495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3133"/>
            <a:ext cx="6076950" cy="3419475"/>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75325" y="1181100"/>
            <a:ext cx="2895600" cy="3028950"/>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01981" y="983880"/>
            <a:ext cx="1981200" cy="1115568"/>
          </a:xfrm>
          <a:prstGeom prst="rect">
            <a:avLst/>
          </a:prstGeom>
        </p:spPr>
      </p:pic>
    </p:spTree>
    <p:extLst>
      <p:ext uri="{BB962C8B-B14F-4D97-AF65-F5344CB8AC3E}">
        <p14:creationId xmlns:p14="http://schemas.microsoft.com/office/powerpoint/2010/main" val="7026051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dirty="0" smtClean="0">
                <a:solidFill>
                  <a:srgbClr val="8E0000"/>
                </a:solidFill>
              </a:rPr>
              <a:t>Cognitive Cyber Funded Projects</a:t>
            </a:r>
            <a:endParaRPr lang="en-AU" dirty="0">
              <a:solidFill>
                <a:srgbClr val="8E0000"/>
              </a:solidFill>
            </a:endParaRPr>
          </a:p>
        </p:txBody>
      </p:sp>
      <p:pic>
        <p:nvPicPr>
          <p:cNvPr id="4" name="Content Placeholder 3"/>
          <p:cNvPicPr>
            <a:picLocks noGrp="1" noChangeAspect="1"/>
          </p:cNvPicPr>
          <p:nvPr>
            <p:ph idx="1"/>
          </p:nvPr>
        </p:nvPicPr>
        <p:blipFill>
          <a:blip r:embed="rId2"/>
          <a:stretch>
            <a:fillRect/>
          </a:stretch>
        </p:blipFill>
        <p:spPr>
          <a:xfrm>
            <a:off x="1174451" y="1690688"/>
            <a:ext cx="2880595" cy="4351338"/>
          </a:xfrm>
          <a:prstGeom prst="rect">
            <a:avLst/>
          </a:prstGeom>
        </p:spPr>
      </p:pic>
      <p:pic>
        <p:nvPicPr>
          <p:cNvPr id="5" name="Picture 4"/>
          <p:cNvPicPr>
            <a:picLocks noChangeAspect="1"/>
          </p:cNvPicPr>
          <p:nvPr/>
        </p:nvPicPr>
        <p:blipFill>
          <a:blip r:embed="rId3"/>
          <a:stretch>
            <a:fillRect/>
          </a:stretch>
        </p:blipFill>
        <p:spPr>
          <a:xfrm>
            <a:off x="4773386" y="1867989"/>
            <a:ext cx="2645228" cy="3631474"/>
          </a:xfrm>
          <a:prstGeom prst="rect">
            <a:avLst/>
          </a:prstGeom>
        </p:spPr>
      </p:pic>
      <p:sp>
        <p:nvSpPr>
          <p:cNvPr id="6" name="TextBox 5"/>
          <p:cNvSpPr txBox="1"/>
          <p:nvPr/>
        </p:nvSpPr>
        <p:spPr>
          <a:xfrm>
            <a:off x="8451669" y="1959429"/>
            <a:ext cx="3500845" cy="4801314"/>
          </a:xfrm>
          <a:prstGeom prst="rect">
            <a:avLst/>
          </a:prstGeom>
          <a:noFill/>
        </p:spPr>
        <p:txBody>
          <a:bodyPr wrap="square" rtlCol="0">
            <a:spAutoFit/>
          </a:bodyPr>
          <a:lstStyle/>
          <a:p>
            <a:r>
              <a:rPr lang="en-AU" dirty="0" smtClean="0"/>
              <a:t>AI Enabled Cybercrime</a:t>
            </a:r>
          </a:p>
          <a:p>
            <a:endParaRPr lang="en-AU" dirty="0"/>
          </a:p>
          <a:p>
            <a:r>
              <a:rPr lang="en-AU" dirty="0" smtClean="0">
                <a:solidFill>
                  <a:schemeClr val="accent6"/>
                </a:solidFill>
              </a:rPr>
              <a:t>Cryptocurrency Tracing</a:t>
            </a:r>
            <a:endParaRPr lang="en-AU" dirty="0" smtClean="0"/>
          </a:p>
          <a:p>
            <a:endParaRPr lang="en-AU" dirty="0"/>
          </a:p>
          <a:p>
            <a:r>
              <a:rPr lang="en-AU" dirty="0" smtClean="0"/>
              <a:t>Social Engineering Payment Diversion Fraud</a:t>
            </a:r>
          </a:p>
          <a:p>
            <a:endParaRPr lang="en-AU" dirty="0"/>
          </a:p>
          <a:p>
            <a:r>
              <a:rPr lang="en-AU" dirty="0" smtClean="0">
                <a:solidFill>
                  <a:schemeClr val="accent6"/>
                </a:solidFill>
              </a:rPr>
              <a:t>Social Engineering Ransomware</a:t>
            </a:r>
          </a:p>
          <a:p>
            <a:endParaRPr lang="en-AU" dirty="0">
              <a:solidFill>
                <a:schemeClr val="accent6"/>
              </a:solidFill>
            </a:endParaRPr>
          </a:p>
          <a:p>
            <a:r>
              <a:rPr lang="en-AU" dirty="0" smtClean="0"/>
              <a:t>Ethical Hacking Mining Dark Web (AI </a:t>
            </a:r>
            <a:r>
              <a:rPr lang="en-AU" dirty="0" err="1" smtClean="0"/>
              <a:t>Cyberlabs</a:t>
            </a:r>
            <a:r>
              <a:rPr lang="en-AU" dirty="0"/>
              <a:t> </a:t>
            </a:r>
            <a:r>
              <a:rPr lang="en-AU" dirty="0" smtClean="0"/>
              <a:t>University of Arizona)</a:t>
            </a:r>
          </a:p>
          <a:p>
            <a:endParaRPr lang="en-AU" dirty="0"/>
          </a:p>
          <a:p>
            <a:r>
              <a:rPr lang="en-AU" dirty="0" smtClean="0">
                <a:solidFill>
                  <a:schemeClr val="accent6"/>
                </a:solidFill>
              </a:rPr>
              <a:t>EDSS with First.org (RAND, Fortinet and 50 other partners) replacing CVE scores</a:t>
            </a:r>
          </a:p>
          <a:p>
            <a:endParaRPr lang="en-AU" dirty="0"/>
          </a:p>
          <a:p>
            <a:endParaRPr lang="en-AU" dirty="0"/>
          </a:p>
        </p:txBody>
      </p:sp>
    </p:spTree>
    <p:extLst>
      <p:ext uri="{BB962C8B-B14F-4D97-AF65-F5344CB8AC3E}">
        <p14:creationId xmlns:p14="http://schemas.microsoft.com/office/powerpoint/2010/main" val="9065540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5543" y="-797469"/>
            <a:ext cx="10515600" cy="366395"/>
          </a:xfrm>
        </p:spPr>
        <p:txBody>
          <a:bodyPr>
            <a:normAutofit fontScale="90000"/>
          </a:bodyPr>
          <a:lstStyle/>
          <a:p>
            <a:endParaRPr lang="en-AU" dirty="0"/>
          </a:p>
        </p:txBody>
      </p:sp>
      <p:pic>
        <p:nvPicPr>
          <p:cNvPr id="4" name="Content Placeholder 3"/>
          <p:cNvPicPr>
            <a:picLocks noGrp="1" noChangeAspect="1"/>
          </p:cNvPicPr>
          <p:nvPr>
            <p:ph idx="1"/>
          </p:nvPr>
        </p:nvPicPr>
        <p:blipFill>
          <a:blip r:embed="rId2"/>
          <a:stretch>
            <a:fillRect/>
          </a:stretch>
        </p:blipFill>
        <p:spPr>
          <a:xfrm>
            <a:off x="91440" y="470479"/>
            <a:ext cx="8745583" cy="5760720"/>
          </a:xfrm>
          <a:prstGeom prst="rect">
            <a:avLst/>
          </a:prstGeom>
        </p:spPr>
      </p:pic>
      <p:sp>
        <p:nvSpPr>
          <p:cNvPr id="5" name="TextBox 4"/>
          <p:cNvSpPr txBox="1"/>
          <p:nvPr/>
        </p:nvSpPr>
        <p:spPr>
          <a:xfrm>
            <a:off x="9013372" y="1221377"/>
            <a:ext cx="3041468" cy="3231654"/>
          </a:xfrm>
          <a:prstGeom prst="rect">
            <a:avLst/>
          </a:prstGeom>
          <a:noFill/>
        </p:spPr>
        <p:txBody>
          <a:bodyPr wrap="square" rtlCol="0">
            <a:spAutoFit/>
          </a:bodyPr>
          <a:lstStyle/>
          <a:p>
            <a:r>
              <a:rPr lang="en-AU" sz="1200" dirty="0">
                <a:latin typeface="Bahnschrift SemiLight" panose="020B0502040204020203" pitchFamily="34" charset="0"/>
              </a:rPr>
              <a:t>Funded through the Cyber Security Business Connect and Protect Grants Program, Western Sydney University has received $745,920 from the federal government to establish the cybersecurity aid centre.  Located in Parramatta, Western CACE a will be a ISO 127001 compliant secure facility where students will be trained to assist small businesses with cyber incident response. </a:t>
            </a:r>
            <a:endParaRPr lang="en-AU" sz="1200" dirty="0" smtClean="0">
              <a:latin typeface="Bahnschrift SemiLight" panose="020B0502040204020203" pitchFamily="34" charset="0"/>
            </a:endParaRPr>
          </a:p>
          <a:p>
            <a:endParaRPr lang="en-AU" sz="1200" dirty="0">
              <a:latin typeface="Bahnschrift SemiLight" panose="020B0502040204020203" pitchFamily="34" charset="0"/>
            </a:endParaRPr>
          </a:p>
          <a:p>
            <a:r>
              <a:rPr lang="en-AU" sz="1200" b="1" dirty="0">
                <a:solidFill>
                  <a:srgbClr val="8E0000"/>
                </a:solidFill>
                <a:latin typeface="Bahnschrift SemiLight" panose="020B0502040204020203" pitchFamily="34" charset="0"/>
              </a:rPr>
              <a:t>WESTERN CACE </a:t>
            </a:r>
            <a:r>
              <a:rPr lang="en-AU" sz="1200" b="1" dirty="0">
                <a:latin typeface="Bahnschrift SemiLight" panose="020B0502040204020203" pitchFamily="34" charset="0"/>
              </a:rPr>
              <a:t>will facilitate small businesses to respond to cyber incidences through a call centre with a  focus on data breach, business email compromise, ransomware, and malware</a:t>
            </a:r>
            <a:r>
              <a:rPr lang="en-AU" sz="1200" dirty="0">
                <a:latin typeface="Bahnschrift SemiLight" panose="020B0502040204020203" pitchFamily="34" charset="0"/>
              </a:rPr>
              <a:t>. </a:t>
            </a:r>
            <a:endParaRPr lang="en-AU" sz="1200" dirty="0" smtClean="0">
              <a:latin typeface="Bahnschrift SemiLight" panose="020B0502040204020203" pitchFamily="34" charset="0"/>
            </a:endParaRPr>
          </a:p>
          <a:p>
            <a:endParaRPr lang="en-AU" sz="1200" dirty="0">
              <a:solidFill>
                <a:srgbClr val="C00000"/>
              </a:solidFill>
              <a:latin typeface="Bahnschrift SemiLight" panose="020B0502040204020203" pitchFamily="34" charset="0"/>
            </a:endParaRPr>
          </a:p>
        </p:txBody>
      </p:sp>
    </p:spTree>
    <p:extLst>
      <p:ext uri="{BB962C8B-B14F-4D97-AF65-F5344CB8AC3E}">
        <p14:creationId xmlns:p14="http://schemas.microsoft.com/office/powerpoint/2010/main" val="41780645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b="1" dirty="0" smtClean="0">
                <a:solidFill>
                  <a:srgbClr val="C00000"/>
                </a:solidFill>
              </a:rPr>
              <a:t>Behavioural Change Activation</a:t>
            </a:r>
            <a:r>
              <a:rPr lang="en-AU" dirty="0" smtClean="0"/>
              <a:t/>
            </a:r>
            <a:br>
              <a:rPr lang="en-AU" dirty="0" smtClean="0"/>
            </a:br>
            <a:endParaRPr lang="en-AU"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1171174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945763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369" y="202803"/>
            <a:ext cx="3299503" cy="192757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369" y="2438101"/>
            <a:ext cx="3049894" cy="148788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3369" y="4233709"/>
            <a:ext cx="3299503" cy="2049662"/>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0405" y="4809786"/>
            <a:ext cx="2143125" cy="1473585"/>
          </a:xfrm>
          <a:prstGeom prst="rect">
            <a:avLst/>
          </a:prstGeom>
        </p:spPr>
      </p:pic>
      <p:pic>
        <p:nvPicPr>
          <p:cNvPr id="9" name="Content Placeholder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88256" y="121478"/>
            <a:ext cx="2837329" cy="4017800"/>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54920" y="149647"/>
            <a:ext cx="1871288" cy="2090454"/>
          </a:xfrm>
          <a:prstGeom prst="rect">
            <a:avLst/>
          </a:prstGeom>
        </p:spPr>
      </p:pic>
      <p:pic>
        <p:nvPicPr>
          <p:cNvPr id="10" name="Picture 9"/>
          <p:cNvPicPr>
            <a:picLocks noChangeAspect="1"/>
          </p:cNvPicPr>
          <p:nvPr/>
        </p:nvPicPr>
        <p:blipFill>
          <a:blip r:embed="rId9"/>
          <a:stretch>
            <a:fillRect/>
          </a:stretch>
        </p:blipFill>
        <p:spPr>
          <a:xfrm>
            <a:off x="9582150" y="4925423"/>
            <a:ext cx="1771650" cy="876300"/>
          </a:xfrm>
          <a:prstGeom prst="rect">
            <a:avLst/>
          </a:prstGeom>
        </p:spPr>
      </p:pic>
    </p:spTree>
    <p:extLst>
      <p:ext uri="{BB962C8B-B14F-4D97-AF65-F5344CB8AC3E}">
        <p14:creationId xmlns:p14="http://schemas.microsoft.com/office/powerpoint/2010/main" val="11475827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solidFill>
                  <a:srgbClr val="C00000"/>
                </a:solidFill>
              </a:rPr>
              <a:t>Cognitive AI for Information Warfare and Disinformation</a:t>
            </a:r>
            <a:endParaRPr lang="en-AU" dirty="0">
              <a:solidFill>
                <a:srgbClr val="C00000"/>
              </a:solidFill>
            </a:endParaRPr>
          </a:p>
        </p:txBody>
      </p:sp>
      <p:sp>
        <p:nvSpPr>
          <p:cNvPr id="3" name="Content Placeholder 2"/>
          <p:cNvSpPr>
            <a:spLocks noGrp="1"/>
          </p:cNvSpPr>
          <p:nvPr>
            <p:ph idx="1"/>
          </p:nvPr>
        </p:nvSpPr>
        <p:spPr/>
        <p:txBody>
          <a:bodyPr/>
          <a:lstStyle/>
          <a:p>
            <a:pPr marL="0" indent="0">
              <a:buNone/>
            </a:pPr>
            <a:r>
              <a:rPr lang="en-AU" dirty="0" smtClean="0"/>
              <a:t>Cognitive AI for creation of optimal Disinformation Campaigns</a:t>
            </a:r>
          </a:p>
          <a:p>
            <a:pPr marL="0" indent="0">
              <a:buNone/>
            </a:pPr>
            <a:endParaRPr lang="en-AU" dirty="0"/>
          </a:p>
          <a:p>
            <a:pPr marL="0" indent="0">
              <a:buNone/>
            </a:pPr>
            <a:r>
              <a:rPr lang="en-AU" dirty="0" smtClean="0"/>
              <a:t>Cognitive AI for Optimisation of Cyber Incident Response</a:t>
            </a:r>
          </a:p>
          <a:p>
            <a:pPr marL="0" indent="0">
              <a:buNone/>
            </a:pPr>
            <a:endParaRPr lang="en-AU" dirty="0"/>
          </a:p>
          <a:p>
            <a:pPr marL="0" indent="0">
              <a:buNone/>
            </a:pPr>
            <a:r>
              <a:rPr lang="en-AU" dirty="0" smtClean="0"/>
              <a:t>Essential Aspects of Design to enable Trust</a:t>
            </a:r>
          </a:p>
          <a:p>
            <a:pPr marL="0" indent="0">
              <a:buNone/>
            </a:pPr>
            <a:endParaRPr lang="en-AU" dirty="0"/>
          </a:p>
          <a:p>
            <a:pPr marL="0" indent="0">
              <a:buNone/>
            </a:pPr>
            <a:r>
              <a:rPr lang="en-AU" dirty="0" smtClean="0"/>
              <a:t>Is Zero Trust an environment that we want to live in?</a:t>
            </a:r>
            <a:endParaRPr lang="en-AU" dirty="0"/>
          </a:p>
        </p:txBody>
      </p:sp>
    </p:spTree>
    <p:extLst>
      <p:ext uri="{BB962C8B-B14F-4D97-AF65-F5344CB8AC3E}">
        <p14:creationId xmlns:p14="http://schemas.microsoft.com/office/powerpoint/2010/main" val="8083013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smtClean="0"/>
              <a:t>Drunk Tank Pink</a:t>
            </a:r>
            <a:endParaRPr lang="en-AU"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4376" y="1690688"/>
            <a:ext cx="10639424" cy="5167311"/>
          </a:xfrm>
        </p:spPr>
      </p:pic>
    </p:spTree>
    <p:extLst>
      <p:ext uri="{BB962C8B-B14F-4D97-AF65-F5344CB8AC3E}">
        <p14:creationId xmlns:p14="http://schemas.microsoft.com/office/powerpoint/2010/main" val="17271470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decorative element">
            <a:extLst>
              <a:ext uri="{FF2B5EF4-FFF2-40B4-BE49-F238E27FC236}">
                <a16:creationId xmlns:a16="http://schemas.microsoft.com/office/drawing/2014/main" id="{4FC59329-2EE8-904A-9303-B73C02AB74D4}"/>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a:stretch>
            <a:fillRect/>
          </a:stretch>
        </p:blipFill>
        <p:spPr>
          <a:xfrm>
            <a:off x="69273" y="63691"/>
            <a:ext cx="9911201" cy="6727346"/>
          </a:xfrm>
        </p:spPr>
      </p:pic>
      <p:sp>
        <p:nvSpPr>
          <p:cNvPr id="14" name="Rectangle 13">
            <a:extLst>
              <a:ext uri="{FF2B5EF4-FFF2-40B4-BE49-F238E27FC236}">
                <a16:creationId xmlns:a16="http://schemas.microsoft.com/office/drawing/2014/main" id="{7E067C8F-5267-7147-B398-AD99FAB4105A}"/>
              </a:ext>
              <a:ext uri="{C183D7F6-B498-43B3-948B-1728B52AA6E4}">
                <adec:decorative xmlns="" xmlns:adec="http://schemas.microsoft.com/office/drawing/2017/decorative" val="1"/>
              </a:ext>
            </a:extLst>
          </p:cNvPr>
          <p:cNvSpPr/>
          <p:nvPr/>
        </p:nvSpPr>
        <p:spPr>
          <a:xfrm>
            <a:off x="0" y="-5870"/>
            <a:ext cx="9911201" cy="6727345"/>
          </a:xfrm>
          <a:prstGeom prst="rect">
            <a:avLst/>
          </a:prstGeom>
          <a:solidFill>
            <a:schemeClr val="tx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p:txBody>
          <a:bodyPr>
            <a:normAutofit/>
          </a:bodyPr>
          <a:lstStyle/>
          <a:p>
            <a:endParaRPr lang="en-US" dirty="0"/>
          </a:p>
        </p:txBody>
      </p:sp>
      <p:sp>
        <p:nvSpPr>
          <p:cNvPr id="4" name="Subtitle 3">
            <a:extLst>
              <a:ext uri="{FF2B5EF4-FFF2-40B4-BE49-F238E27FC236}">
                <a16:creationId xmlns:a16="http://schemas.microsoft.com/office/drawing/2014/main" id="{4772945D-CA91-4CFE-8EB7-941C7618C994}"/>
              </a:ext>
            </a:extLst>
          </p:cNvPr>
          <p:cNvSpPr>
            <a:spLocks noGrp="1"/>
          </p:cNvSpPr>
          <p:nvPr>
            <p:ph type="subTitle" idx="1"/>
          </p:nvPr>
        </p:nvSpPr>
        <p:spPr>
          <a:xfrm>
            <a:off x="7106698" y="4933419"/>
            <a:ext cx="3113627" cy="1192038"/>
          </a:xfrm>
        </p:spPr>
        <p:txBody>
          <a:bodyPr/>
          <a:lstStyle/>
          <a:p>
            <a:r>
              <a:rPr lang="en-US" b="1" dirty="0" smtClean="0"/>
              <a:t>Alana Maurushat</a:t>
            </a:r>
          </a:p>
          <a:p>
            <a:r>
              <a:rPr lang="en-US" sz="1400" b="1" dirty="0" smtClean="0"/>
              <a:t>a.Maurushat@westernsydney.edu.au</a:t>
            </a:r>
          </a:p>
        </p:txBody>
      </p:sp>
      <p:sp>
        <p:nvSpPr>
          <p:cNvPr id="5" name="Slide Number Placeholder 4">
            <a:extLst>
              <a:ext uri="{FF2B5EF4-FFF2-40B4-BE49-F238E27FC236}">
                <a16:creationId xmlns:a16="http://schemas.microsoft.com/office/drawing/2014/main" id="{F6964141-6F81-4947-A236-746D94ED3F6F}"/>
              </a:ext>
            </a:extLst>
          </p:cNvPr>
          <p:cNvSpPr>
            <a:spLocks noGrp="1"/>
          </p:cNvSpPr>
          <p:nvPr>
            <p:ph type="sldNum" sz="quarter" idx="11"/>
          </p:nvPr>
        </p:nvSpPr>
        <p:spPr/>
        <p:txBody>
          <a:bodyPr/>
          <a:lstStyle/>
          <a:p>
            <a:fld id="{19B51A1E-902D-48AF-9020-955120F399B6}" type="slidenum">
              <a:rPr lang="en-US" smtClean="0"/>
              <a:pPr/>
              <a:t>22</a:t>
            </a:fld>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0325" y="381000"/>
            <a:ext cx="1809750" cy="1809750"/>
          </a:xfrm>
          <a:prstGeom prst="rect">
            <a:avLst/>
          </a:prstGeom>
        </p:spPr>
      </p:pic>
    </p:spTree>
    <p:extLst>
      <p:ext uri="{BB962C8B-B14F-4D97-AF65-F5344CB8AC3E}">
        <p14:creationId xmlns:p14="http://schemas.microsoft.com/office/powerpoint/2010/main" val="51231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34975"/>
          </a:xfrm>
        </p:spPr>
        <p:txBody>
          <a:bodyPr>
            <a:normAutofit fontScale="90000"/>
          </a:bodyPr>
          <a:lstStyle/>
          <a:p>
            <a:r>
              <a:rPr lang="en-US" dirty="0" smtClean="0"/>
              <a:t>                         </a:t>
            </a:r>
            <a:endParaRPr lang="en-US" dirty="0"/>
          </a:p>
        </p:txBody>
      </p:sp>
      <p:pic>
        <p:nvPicPr>
          <p:cNvPr id="4" name="Content Placeholder 3"/>
          <p:cNvPicPr>
            <a:picLocks noGrp="1" noChangeAspect="1"/>
          </p:cNvPicPr>
          <p:nvPr>
            <p:ph idx="1"/>
          </p:nvPr>
        </p:nvPicPr>
        <p:blipFill>
          <a:blip r:embed="rId2"/>
          <a:srcRect t="9905" b="9905"/>
          <a:stretch>
            <a:fillRect/>
          </a:stretch>
        </p:blipFill>
        <p:spPr>
          <a:xfrm>
            <a:off x="0" y="-88900"/>
            <a:ext cx="11918950" cy="6001389"/>
          </a:xfrm>
        </p:spPr>
      </p:pic>
      <p:sp>
        <p:nvSpPr>
          <p:cNvPr id="8" name="Rectangle 7"/>
          <p:cNvSpPr/>
          <p:nvPr/>
        </p:nvSpPr>
        <p:spPr>
          <a:xfrm>
            <a:off x="146050" y="1868785"/>
            <a:ext cx="11861800" cy="830997"/>
          </a:xfrm>
          <a:prstGeom prst="rect">
            <a:avLst/>
          </a:prstGeom>
          <a:noFill/>
        </p:spPr>
        <p:txBody>
          <a:bodyPr wrap="square" lIns="91440" tIns="45720" rIns="91440" bIns="45720">
            <a:spAutoFit/>
          </a:bodyPr>
          <a:lstStyle/>
          <a:p>
            <a:r>
              <a:rPr lang="en-AU"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a:t>
            </a:r>
            <a:r>
              <a:rPr lang="en-AU"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sychology</a:t>
            </a:r>
            <a:r>
              <a:rPr lang="en-AU"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AU"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a:t>
            </a:r>
            <a:r>
              <a:rPr lang="en-AU"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aw                            </a:t>
            </a:r>
            <a:r>
              <a:rPr lang="en-AU"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a:t>
            </a:r>
            <a:r>
              <a:rPr lang="en-AU"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rtificial                   </a:t>
            </a:r>
            <a:r>
              <a:rPr lang="en-AU"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a:t>
            </a:r>
            <a:r>
              <a:rPr lang="en-AU"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etwork     	           </a:t>
            </a:r>
            <a:r>
              <a:rPr lang="en-AU"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a:t>
            </a:r>
            <a:r>
              <a:rPr lang="en-AU"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ndustry                    </a:t>
            </a:r>
            <a:r>
              <a:rPr lang="en-AU"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a:t>
            </a:r>
            <a:r>
              <a:rPr lang="en-AU"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rust and</a:t>
            </a:r>
          </a:p>
          <a:p>
            <a:r>
              <a:rPr lang="en-AU"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and policy                   intelligence             security                   standards                 governance</a:t>
            </a:r>
          </a:p>
        </p:txBody>
      </p:sp>
      <p:sp>
        <p:nvSpPr>
          <p:cNvPr id="9" name="TextBox 8"/>
          <p:cNvSpPr txBox="1"/>
          <p:nvPr/>
        </p:nvSpPr>
        <p:spPr>
          <a:xfrm>
            <a:off x="120650" y="2698750"/>
            <a:ext cx="1720850" cy="2800766"/>
          </a:xfrm>
          <a:prstGeom prst="rect">
            <a:avLst/>
          </a:prstGeom>
          <a:noFill/>
        </p:spPr>
        <p:txBody>
          <a:bodyPr wrap="square" rtlCol="0">
            <a:spAutoFit/>
          </a:bodyPr>
          <a:lstStyle/>
          <a:p>
            <a:r>
              <a:rPr lang="en-US" sz="1600" dirty="0" smtClean="0"/>
              <a:t>Social engineering</a:t>
            </a:r>
          </a:p>
          <a:p>
            <a:endParaRPr lang="en-US" sz="1600" dirty="0"/>
          </a:p>
          <a:p>
            <a:r>
              <a:rPr lang="en-US" sz="1600" dirty="0" smtClean="0"/>
              <a:t>Hacker motivation</a:t>
            </a:r>
          </a:p>
          <a:p>
            <a:endParaRPr lang="en-US" sz="1600" dirty="0"/>
          </a:p>
          <a:p>
            <a:r>
              <a:rPr lang="en-US" sz="1600" dirty="0" smtClean="0"/>
              <a:t>Cognitive memory</a:t>
            </a:r>
          </a:p>
          <a:p>
            <a:endParaRPr lang="en-US" sz="1600" dirty="0"/>
          </a:p>
          <a:p>
            <a:r>
              <a:rPr lang="en-US" sz="1600" dirty="0" smtClean="0"/>
              <a:t>Neuroscience </a:t>
            </a:r>
          </a:p>
          <a:p>
            <a:endParaRPr lang="en-US" sz="1600" dirty="0"/>
          </a:p>
          <a:p>
            <a:r>
              <a:rPr lang="en-US" sz="1600" dirty="0" smtClean="0"/>
              <a:t>Autism and cyber</a:t>
            </a:r>
          </a:p>
          <a:p>
            <a:endParaRPr lang="en-US" sz="1600" dirty="0"/>
          </a:p>
          <a:p>
            <a:endParaRPr lang="en-US" sz="1600" dirty="0"/>
          </a:p>
        </p:txBody>
      </p:sp>
      <p:sp>
        <p:nvSpPr>
          <p:cNvPr id="10" name="TextBox 9"/>
          <p:cNvSpPr txBox="1"/>
          <p:nvPr/>
        </p:nvSpPr>
        <p:spPr>
          <a:xfrm>
            <a:off x="2070100" y="2711450"/>
            <a:ext cx="1860550" cy="3231653"/>
          </a:xfrm>
          <a:prstGeom prst="rect">
            <a:avLst/>
          </a:prstGeom>
          <a:noFill/>
        </p:spPr>
        <p:txBody>
          <a:bodyPr wrap="square" rtlCol="0">
            <a:spAutoFit/>
          </a:bodyPr>
          <a:lstStyle/>
          <a:p>
            <a:r>
              <a:rPr lang="en-US" sz="1200" b="1" dirty="0" smtClean="0"/>
              <a:t>Cybersecurity investigations</a:t>
            </a:r>
          </a:p>
          <a:p>
            <a:endParaRPr lang="en-US" sz="1200" b="1" dirty="0" smtClean="0"/>
          </a:p>
          <a:p>
            <a:r>
              <a:rPr lang="en-US" sz="1200" b="1" dirty="0" smtClean="0"/>
              <a:t>Privacy by Design</a:t>
            </a:r>
          </a:p>
          <a:p>
            <a:endParaRPr lang="en-US" sz="1200" b="1" dirty="0" smtClean="0"/>
          </a:p>
          <a:p>
            <a:r>
              <a:rPr lang="en-US" sz="1200" b="1" dirty="0" smtClean="0"/>
              <a:t>Data &amp; privacy (GDPR)</a:t>
            </a:r>
          </a:p>
          <a:p>
            <a:endParaRPr lang="en-US" sz="1200" b="1" dirty="0" smtClean="0"/>
          </a:p>
          <a:p>
            <a:r>
              <a:rPr lang="en-US" sz="1200" b="1" dirty="0" smtClean="0"/>
              <a:t>Dark net markets</a:t>
            </a:r>
          </a:p>
          <a:p>
            <a:endParaRPr lang="en-US" sz="1200" b="1" dirty="0" smtClean="0"/>
          </a:p>
          <a:p>
            <a:r>
              <a:rPr lang="en-US" sz="1200" b="1" dirty="0" smtClean="0"/>
              <a:t>Organised online fraud</a:t>
            </a:r>
          </a:p>
          <a:p>
            <a:endParaRPr lang="en-US" sz="1200" b="1" dirty="0" smtClean="0"/>
          </a:p>
          <a:p>
            <a:r>
              <a:rPr lang="en-US" sz="1200" b="1" dirty="0" smtClean="0">
                <a:sym typeface="Wingdings"/>
              </a:rPr>
              <a:t>Corporate hackback</a:t>
            </a:r>
          </a:p>
          <a:p>
            <a:endParaRPr lang="en-US" sz="1200" b="1" dirty="0" smtClean="0">
              <a:sym typeface="Wingdings"/>
            </a:endParaRPr>
          </a:p>
          <a:p>
            <a:r>
              <a:rPr lang="en-US" sz="1200" b="1" dirty="0" smtClean="0">
                <a:sym typeface="Wingdings"/>
              </a:rPr>
              <a:t>Data breach notification</a:t>
            </a:r>
          </a:p>
          <a:p>
            <a:endParaRPr lang="en-US" sz="1200" b="1" dirty="0">
              <a:latin typeface="Wingdings"/>
              <a:ea typeface="Wingdings"/>
              <a:cs typeface="Wingdings"/>
              <a:sym typeface="Wingdings"/>
            </a:endParaRPr>
          </a:p>
          <a:p>
            <a:r>
              <a:rPr lang="en-US" sz="1200" b="1" dirty="0" smtClean="0">
                <a:sym typeface="Wingdings"/>
              </a:rPr>
              <a:t>Board of directors’ cyber duties and training</a:t>
            </a:r>
            <a:endParaRPr lang="en-US" sz="1200" b="1" dirty="0" smtClean="0"/>
          </a:p>
        </p:txBody>
      </p:sp>
      <p:sp>
        <p:nvSpPr>
          <p:cNvPr id="11" name="TextBox 10"/>
          <p:cNvSpPr txBox="1"/>
          <p:nvPr/>
        </p:nvSpPr>
        <p:spPr>
          <a:xfrm>
            <a:off x="4140200" y="2914650"/>
            <a:ext cx="1778000" cy="369332"/>
          </a:xfrm>
          <a:prstGeom prst="rect">
            <a:avLst/>
          </a:prstGeom>
          <a:noFill/>
        </p:spPr>
        <p:txBody>
          <a:bodyPr wrap="square" rtlCol="0">
            <a:spAutoFit/>
          </a:bodyPr>
          <a:lstStyle/>
          <a:p>
            <a:endParaRPr lang="en-US" dirty="0"/>
          </a:p>
        </p:txBody>
      </p:sp>
      <p:sp>
        <p:nvSpPr>
          <p:cNvPr id="12" name="TextBox 11"/>
          <p:cNvSpPr txBox="1"/>
          <p:nvPr/>
        </p:nvSpPr>
        <p:spPr>
          <a:xfrm>
            <a:off x="4127500" y="2832100"/>
            <a:ext cx="1663700" cy="4585872"/>
          </a:xfrm>
          <a:prstGeom prst="rect">
            <a:avLst/>
          </a:prstGeom>
          <a:noFill/>
        </p:spPr>
        <p:txBody>
          <a:bodyPr wrap="square" rtlCol="0">
            <a:spAutoFit/>
          </a:bodyPr>
          <a:lstStyle/>
          <a:p>
            <a:r>
              <a:rPr lang="en-US" sz="1400" dirty="0" smtClean="0"/>
              <a:t>Virtual agent gamification simulation</a:t>
            </a:r>
          </a:p>
          <a:p>
            <a:endParaRPr lang="en-US" sz="1400" dirty="0"/>
          </a:p>
          <a:p>
            <a:r>
              <a:rPr lang="en-US" sz="1400" dirty="0" smtClean="0"/>
              <a:t>Intelligent and </a:t>
            </a:r>
          </a:p>
          <a:p>
            <a:r>
              <a:rPr lang="en-US" sz="1400" dirty="0" smtClean="0"/>
              <a:t>Immersive big data</a:t>
            </a:r>
          </a:p>
          <a:p>
            <a:endParaRPr lang="en-US" sz="1400" dirty="0"/>
          </a:p>
          <a:p>
            <a:r>
              <a:rPr lang="en-US" sz="1400" dirty="0" smtClean="0"/>
              <a:t>Enabling human decisions through enhanced visualisation</a:t>
            </a:r>
          </a:p>
          <a:p>
            <a:endParaRPr lang="en-US" sz="1400" dirty="0"/>
          </a:p>
          <a:p>
            <a:r>
              <a:rPr lang="en-US" sz="1400" dirty="0" smtClean="0"/>
              <a:t>AI mimicking human behaviour</a:t>
            </a:r>
          </a:p>
          <a:p>
            <a:endParaRPr lang="en-US" sz="1600" dirty="0"/>
          </a:p>
          <a:p>
            <a:endParaRPr lang="en-US" sz="1600" dirty="0" smtClean="0"/>
          </a:p>
          <a:p>
            <a:endParaRPr lang="en-US" sz="1600" dirty="0"/>
          </a:p>
          <a:p>
            <a:endParaRPr lang="en-US" sz="1600" dirty="0" smtClean="0"/>
          </a:p>
          <a:p>
            <a:endParaRPr lang="en-US" sz="1600" dirty="0"/>
          </a:p>
          <a:p>
            <a:endParaRPr lang="en-US" sz="1600" dirty="0"/>
          </a:p>
        </p:txBody>
      </p:sp>
      <p:sp>
        <p:nvSpPr>
          <p:cNvPr id="13" name="TextBox 12"/>
          <p:cNvSpPr txBox="1"/>
          <p:nvPr/>
        </p:nvSpPr>
        <p:spPr>
          <a:xfrm>
            <a:off x="6089650" y="2832100"/>
            <a:ext cx="1682750" cy="2954655"/>
          </a:xfrm>
          <a:prstGeom prst="rect">
            <a:avLst/>
          </a:prstGeom>
          <a:noFill/>
        </p:spPr>
        <p:txBody>
          <a:bodyPr wrap="square" rtlCol="0">
            <a:spAutoFit/>
          </a:bodyPr>
          <a:lstStyle/>
          <a:p>
            <a:r>
              <a:rPr lang="en-US" sz="1400" dirty="0" smtClean="0"/>
              <a:t>IoT network robustness</a:t>
            </a:r>
          </a:p>
          <a:p>
            <a:endParaRPr lang="en-US" sz="1400" dirty="0"/>
          </a:p>
          <a:p>
            <a:r>
              <a:rPr lang="en-US" sz="1400" dirty="0" smtClean="0"/>
              <a:t>Smart grids</a:t>
            </a:r>
          </a:p>
          <a:p>
            <a:endParaRPr lang="en-US" sz="1400" dirty="0"/>
          </a:p>
          <a:p>
            <a:r>
              <a:rPr lang="en-US" sz="1400" dirty="0" smtClean="0"/>
              <a:t>Fuzzy logic and AI</a:t>
            </a:r>
          </a:p>
          <a:p>
            <a:r>
              <a:rPr lang="en-US" sz="1400" dirty="0" smtClean="0"/>
              <a:t>Applied to network</a:t>
            </a:r>
          </a:p>
          <a:p>
            <a:r>
              <a:rPr lang="en-US" sz="1400" dirty="0" smtClean="0"/>
              <a:t>Security</a:t>
            </a:r>
          </a:p>
          <a:p>
            <a:endParaRPr lang="en-US" sz="1400" dirty="0"/>
          </a:p>
          <a:p>
            <a:r>
              <a:rPr lang="en-US" sz="1400" dirty="0" smtClean="0"/>
              <a:t>Distributed micro-satellite clusters (Space Cloud)</a:t>
            </a:r>
          </a:p>
          <a:p>
            <a:endParaRPr lang="en-US" dirty="0"/>
          </a:p>
        </p:txBody>
      </p:sp>
      <p:sp>
        <p:nvSpPr>
          <p:cNvPr id="14" name="TextBox 13"/>
          <p:cNvSpPr txBox="1"/>
          <p:nvPr/>
        </p:nvSpPr>
        <p:spPr>
          <a:xfrm>
            <a:off x="7937500" y="3009900"/>
            <a:ext cx="1828800" cy="369332"/>
          </a:xfrm>
          <a:prstGeom prst="rect">
            <a:avLst/>
          </a:prstGeom>
          <a:noFill/>
        </p:spPr>
        <p:txBody>
          <a:bodyPr wrap="square" rtlCol="0">
            <a:spAutoFit/>
          </a:bodyPr>
          <a:lstStyle/>
          <a:p>
            <a:endParaRPr lang="en-US" dirty="0"/>
          </a:p>
        </p:txBody>
      </p:sp>
      <p:sp>
        <p:nvSpPr>
          <p:cNvPr id="5" name="TextBox 4"/>
          <p:cNvSpPr txBox="1"/>
          <p:nvPr/>
        </p:nvSpPr>
        <p:spPr>
          <a:xfrm>
            <a:off x="7950200" y="2914650"/>
            <a:ext cx="2076450" cy="2893099"/>
          </a:xfrm>
          <a:prstGeom prst="rect">
            <a:avLst/>
          </a:prstGeom>
          <a:noFill/>
        </p:spPr>
        <p:txBody>
          <a:bodyPr wrap="square" rtlCol="0">
            <a:spAutoFit/>
          </a:bodyPr>
          <a:lstStyle/>
          <a:p>
            <a:r>
              <a:rPr lang="en-US" sz="1200" dirty="0" smtClean="0"/>
              <a:t>Industry standards expertise (ERM, Cobit, ISO027, ASD, ISMS, ITGC …)</a:t>
            </a:r>
          </a:p>
          <a:p>
            <a:endParaRPr lang="en-US" sz="1200" dirty="0"/>
          </a:p>
          <a:p>
            <a:r>
              <a:rPr lang="en-US" sz="1200" dirty="0" smtClean="0"/>
              <a:t>Cyber risk management </a:t>
            </a:r>
          </a:p>
          <a:p>
            <a:endParaRPr lang="en-US" sz="1200" dirty="0"/>
          </a:p>
          <a:p>
            <a:r>
              <a:rPr lang="en-US" sz="1200" dirty="0" smtClean="0"/>
              <a:t>Security &amp; privacy for BYOD devices and networks</a:t>
            </a:r>
          </a:p>
          <a:p>
            <a:endParaRPr lang="en-US" sz="1200" dirty="0"/>
          </a:p>
          <a:p>
            <a:r>
              <a:rPr lang="en-US" sz="1200" dirty="0" smtClean="0"/>
              <a:t>Privacy by design </a:t>
            </a:r>
          </a:p>
          <a:p>
            <a:r>
              <a:rPr lang="en-US" sz="1200" dirty="0" smtClean="0"/>
              <a:t>(differencial privacy and homomorphic</a:t>
            </a:r>
          </a:p>
          <a:p>
            <a:r>
              <a:rPr lang="en-US" sz="1200" dirty="0"/>
              <a:t>e</a:t>
            </a:r>
            <a:r>
              <a:rPr lang="en-US" sz="1200" dirty="0" smtClean="0"/>
              <a:t>ncryption frameworks for GDPR)</a:t>
            </a:r>
          </a:p>
          <a:p>
            <a:endParaRPr lang="en-US" sz="1400" dirty="0"/>
          </a:p>
        </p:txBody>
      </p:sp>
      <p:sp>
        <p:nvSpPr>
          <p:cNvPr id="6" name="TextBox 5"/>
          <p:cNvSpPr txBox="1"/>
          <p:nvPr/>
        </p:nvSpPr>
        <p:spPr>
          <a:xfrm>
            <a:off x="10115550" y="2914650"/>
            <a:ext cx="1670050" cy="3046987"/>
          </a:xfrm>
          <a:prstGeom prst="rect">
            <a:avLst/>
          </a:prstGeom>
          <a:noFill/>
        </p:spPr>
        <p:txBody>
          <a:bodyPr wrap="square" rtlCol="0">
            <a:spAutoFit/>
          </a:bodyPr>
          <a:lstStyle/>
          <a:p>
            <a:r>
              <a:rPr lang="en-US" sz="1200" dirty="0" smtClean="0">
                <a:solidFill>
                  <a:schemeClr val="accent4"/>
                </a:solidFill>
              </a:rPr>
              <a:t>Community and consumer trust in technologies</a:t>
            </a:r>
          </a:p>
          <a:p>
            <a:endParaRPr lang="en-US" sz="1200" dirty="0">
              <a:solidFill>
                <a:schemeClr val="accent4"/>
              </a:solidFill>
            </a:endParaRPr>
          </a:p>
          <a:p>
            <a:r>
              <a:rPr lang="en-US" sz="1200" dirty="0" smtClean="0">
                <a:solidFill>
                  <a:schemeClr val="accent4"/>
                </a:solidFill>
              </a:rPr>
              <a:t>Data governance</a:t>
            </a:r>
          </a:p>
          <a:p>
            <a:endParaRPr lang="en-US" sz="1200" dirty="0">
              <a:solidFill>
                <a:schemeClr val="accent4"/>
              </a:solidFill>
            </a:endParaRPr>
          </a:p>
          <a:p>
            <a:r>
              <a:rPr lang="en-US" sz="1200" dirty="0" smtClean="0">
                <a:solidFill>
                  <a:schemeClr val="accent4"/>
                </a:solidFill>
              </a:rPr>
              <a:t>Standards developments for emerging technologies</a:t>
            </a:r>
          </a:p>
          <a:p>
            <a:endParaRPr lang="en-US" sz="1200" dirty="0">
              <a:solidFill>
                <a:schemeClr val="accent4"/>
              </a:solidFill>
            </a:endParaRPr>
          </a:p>
          <a:p>
            <a:r>
              <a:rPr lang="en-US" sz="1200" dirty="0" smtClean="0">
                <a:solidFill>
                  <a:schemeClr val="accent4"/>
                </a:solidFill>
              </a:rPr>
              <a:t>Algorithmic approaches to braids</a:t>
            </a:r>
          </a:p>
          <a:p>
            <a:endParaRPr lang="en-US" sz="1200" dirty="0">
              <a:solidFill>
                <a:schemeClr val="accent4"/>
              </a:solidFill>
            </a:endParaRPr>
          </a:p>
          <a:p>
            <a:r>
              <a:rPr lang="en-US" sz="1200" dirty="0" smtClean="0">
                <a:solidFill>
                  <a:schemeClr val="accent4"/>
                </a:solidFill>
              </a:rPr>
              <a:t>Novel methods in anonymisation of confidential data</a:t>
            </a:r>
          </a:p>
        </p:txBody>
      </p:sp>
      <p:sp>
        <p:nvSpPr>
          <p:cNvPr id="7" name="TextBox 6"/>
          <p:cNvSpPr txBox="1"/>
          <p:nvPr/>
        </p:nvSpPr>
        <p:spPr>
          <a:xfrm>
            <a:off x="203200" y="6089650"/>
            <a:ext cx="7073900" cy="369332"/>
          </a:xfrm>
          <a:prstGeom prst="rect">
            <a:avLst/>
          </a:prstGeom>
          <a:noFill/>
        </p:spPr>
        <p:txBody>
          <a:bodyPr wrap="square" rtlCol="0">
            <a:spAutoFit/>
          </a:bodyPr>
          <a:lstStyle/>
          <a:p>
            <a:endParaRPr lang="en-US" dirty="0"/>
          </a:p>
        </p:txBody>
      </p:sp>
      <p:pic>
        <p:nvPicPr>
          <p:cNvPr id="3" name="Picture 2"/>
          <p:cNvPicPr>
            <a:picLocks noChangeAspect="1"/>
          </p:cNvPicPr>
          <p:nvPr/>
        </p:nvPicPr>
        <p:blipFill>
          <a:blip r:embed="rId3"/>
          <a:stretch>
            <a:fillRect/>
          </a:stretch>
        </p:blipFill>
        <p:spPr>
          <a:xfrm>
            <a:off x="393700" y="6007100"/>
            <a:ext cx="1917700" cy="768350"/>
          </a:xfrm>
          <a:prstGeom prst="rect">
            <a:avLst/>
          </a:prstGeom>
        </p:spPr>
      </p:pic>
      <p:sp>
        <p:nvSpPr>
          <p:cNvPr id="15" name="TextBox 14"/>
          <p:cNvSpPr txBox="1"/>
          <p:nvPr/>
        </p:nvSpPr>
        <p:spPr>
          <a:xfrm>
            <a:off x="2368550" y="6108700"/>
            <a:ext cx="7670800" cy="369332"/>
          </a:xfrm>
          <a:prstGeom prst="rect">
            <a:avLst/>
          </a:prstGeom>
          <a:noFill/>
        </p:spPr>
        <p:txBody>
          <a:bodyPr wrap="square" rtlCol="0">
            <a:spAutoFit/>
          </a:bodyPr>
          <a:lstStyle/>
          <a:p>
            <a:r>
              <a:rPr lang="en-US" dirty="0" smtClean="0">
                <a:solidFill>
                  <a:schemeClr val="accent6">
                    <a:lumMod val="75000"/>
                  </a:schemeClr>
                </a:solidFill>
              </a:rPr>
              <a:t>Alana Maurushat</a:t>
            </a:r>
            <a:endParaRPr lang="en-US" dirty="0">
              <a:solidFill>
                <a:schemeClr val="accent6">
                  <a:lumMod val="75000"/>
                </a:schemeClr>
              </a:solidFill>
            </a:endParaRPr>
          </a:p>
        </p:txBody>
      </p:sp>
    </p:spTree>
    <p:extLst>
      <p:ext uri="{BB962C8B-B14F-4D97-AF65-F5344CB8AC3E}">
        <p14:creationId xmlns:p14="http://schemas.microsoft.com/office/powerpoint/2010/main" val="20117952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smtClean="0"/>
              <a:t>Behaviour Data Engineering and Cybersecurity</a:t>
            </a:r>
            <a:endParaRPr lang="en-AU" b="1" dirty="0"/>
          </a:p>
        </p:txBody>
      </p:sp>
      <p:sp>
        <p:nvSpPr>
          <p:cNvPr id="3" name="Content Placeholder 2"/>
          <p:cNvSpPr>
            <a:spLocks noGrp="1"/>
          </p:cNvSpPr>
          <p:nvPr>
            <p:ph idx="1"/>
          </p:nvPr>
        </p:nvSpPr>
        <p:spPr/>
        <p:txBody>
          <a:bodyPr/>
          <a:lstStyle/>
          <a:p>
            <a:pPr marL="0" indent="0">
              <a:buNone/>
            </a:pPr>
            <a:r>
              <a:rPr lang="en-AU" dirty="0" smtClean="0">
                <a:solidFill>
                  <a:srgbClr val="C00000"/>
                </a:solidFill>
              </a:rPr>
              <a:t>“Behaviour </a:t>
            </a:r>
            <a:r>
              <a:rPr lang="en-AU" dirty="0">
                <a:solidFill>
                  <a:srgbClr val="C00000"/>
                </a:solidFill>
              </a:rPr>
              <a:t>Data Engineering plays an important role in intelligence creation under the fourth paradigm, the data-intensive scientific discovery. By collecting, aggregating, and analysing behaviour patterns of an entity (including human, things, events, …, etc.) together, deeper insights, from correlation to causations, can be possible through domain knowledge driven prescriptive analytics</a:t>
            </a:r>
            <a:r>
              <a:rPr lang="en-AU" dirty="0" smtClean="0">
                <a:solidFill>
                  <a:srgbClr val="C00000"/>
                </a:solidFill>
              </a:rPr>
              <a:t>.”</a:t>
            </a:r>
            <a:endParaRPr lang="en-AU" dirty="0">
              <a:solidFill>
                <a:srgbClr val="C0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1500" y="4001294"/>
            <a:ext cx="3810000" cy="2599531"/>
          </a:xfrm>
          <a:prstGeom prst="rect">
            <a:avLst/>
          </a:prstGeom>
        </p:spPr>
      </p:pic>
    </p:spTree>
    <p:extLst>
      <p:ext uri="{BB962C8B-B14F-4D97-AF65-F5344CB8AC3E}">
        <p14:creationId xmlns:p14="http://schemas.microsoft.com/office/powerpoint/2010/main" val="15518424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070" y="1010536"/>
            <a:ext cx="10871529" cy="1679799"/>
          </a:xfrm>
        </p:spPr>
        <p:txBody>
          <a:bodyPr>
            <a:normAutofit fontScale="90000"/>
          </a:bodyPr>
          <a:lstStyle/>
          <a:p>
            <a:pPr algn="ctr"/>
            <a:r>
              <a:rPr lang="en-AU" b="1" dirty="0" smtClean="0">
                <a:solidFill>
                  <a:schemeClr val="accent4"/>
                </a:solidFill>
              </a:rPr>
              <a:t>Payment Diversion Fraud</a:t>
            </a:r>
            <a:r>
              <a:rPr lang="en-AU" dirty="0" smtClean="0"/>
              <a:t/>
            </a:r>
            <a:br>
              <a:rPr lang="en-AU" dirty="0" smtClean="0"/>
            </a:br>
            <a:r>
              <a:rPr lang="en-AU" dirty="0" smtClean="0"/>
              <a:t>Small to Medium Size Accounting Firm</a:t>
            </a:r>
            <a:br>
              <a:rPr lang="en-AU" dirty="0" smtClean="0"/>
            </a:br>
            <a:r>
              <a:rPr lang="en-AU" dirty="0" smtClean="0"/>
              <a:t>Annual Turnover $2 million USD</a:t>
            </a:r>
            <a:br>
              <a:rPr lang="en-AU" dirty="0" smtClean="0"/>
            </a:br>
            <a:r>
              <a:rPr lang="en-AU" dirty="0" smtClean="0"/>
              <a:t>Lost $20,000 USD </a:t>
            </a:r>
            <a:endParaRPr lang="en-AU"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5262" y="3514725"/>
            <a:ext cx="3714687" cy="2841625"/>
          </a:xfrm>
        </p:spPr>
      </p:pic>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5</a:t>
            </a:fld>
            <a:endParaRPr lang="en-US" dirty="0"/>
          </a:p>
        </p:txBody>
      </p:sp>
      <p:sp>
        <p:nvSpPr>
          <p:cNvPr id="7" name="Rectangle 6"/>
          <p:cNvSpPr/>
          <p:nvPr/>
        </p:nvSpPr>
        <p:spPr>
          <a:xfrm>
            <a:off x="3048000" y="2690336"/>
            <a:ext cx="6096000" cy="646331"/>
          </a:xfrm>
          <a:prstGeom prst="rect">
            <a:avLst/>
          </a:prstGeom>
        </p:spPr>
        <p:txBody>
          <a:bodyPr>
            <a:spAutoFit/>
          </a:bodyPr>
          <a:lstStyle/>
          <a:p>
            <a:r>
              <a:rPr lang="en-US" dirty="0"/>
              <a:t/>
            </a:r>
            <a:br>
              <a:rPr lang="en-US" dirty="0"/>
            </a:br>
            <a:endParaRPr lang="en-AU"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2750" y="3292475"/>
            <a:ext cx="4762500" cy="3429000"/>
          </a:xfrm>
          <a:prstGeom prst="rect">
            <a:avLst/>
          </a:prstGeom>
        </p:spPr>
      </p:pic>
    </p:spTree>
    <p:extLst>
      <p:ext uri="{BB962C8B-B14F-4D97-AF65-F5344CB8AC3E}">
        <p14:creationId xmlns:p14="http://schemas.microsoft.com/office/powerpoint/2010/main" val="27240268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solidFill>
                  <a:srgbClr val="C00000"/>
                </a:solidFill>
              </a:rPr>
              <a:t>What is Behavioural Research?</a:t>
            </a:r>
            <a:endParaRPr lang="en-AU" dirty="0">
              <a:solidFill>
                <a:srgbClr val="C00000"/>
              </a:solidFill>
            </a:endParaRPr>
          </a:p>
        </p:txBody>
      </p:sp>
      <p:sp>
        <p:nvSpPr>
          <p:cNvPr id="3" name="Content Placeholder 2"/>
          <p:cNvSpPr>
            <a:spLocks noGrp="1"/>
          </p:cNvSpPr>
          <p:nvPr>
            <p:ph idx="1"/>
          </p:nvPr>
        </p:nvSpPr>
        <p:spPr/>
        <p:txBody>
          <a:bodyPr/>
          <a:lstStyle/>
          <a:p>
            <a:r>
              <a:rPr lang="en-AU" dirty="0" smtClean="0"/>
              <a:t>Psychology</a:t>
            </a:r>
          </a:p>
          <a:p>
            <a:r>
              <a:rPr lang="en-AU" dirty="0" smtClean="0"/>
              <a:t>Social sciences</a:t>
            </a:r>
          </a:p>
          <a:p>
            <a:r>
              <a:rPr lang="en-AU" dirty="0" smtClean="0"/>
              <a:t>Artificial Intelligence</a:t>
            </a:r>
          </a:p>
          <a:p>
            <a:r>
              <a:rPr lang="en-AU" dirty="0" smtClean="0"/>
              <a:t>Neuromorphic Engineering</a:t>
            </a:r>
          </a:p>
          <a:p>
            <a:r>
              <a:rPr lang="en-AU" dirty="0" smtClean="0"/>
              <a:t>Criminology</a:t>
            </a:r>
          </a:p>
          <a:p>
            <a:r>
              <a:rPr lang="en-AU" dirty="0" smtClean="0"/>
              <a:t>Policing</a:t>
            </a:r>
          </a:p>
          <a:p>
            <a:r>
              <a:rPr lang="en-AU" dirty="0" smtClean="0"/>
              <a:t>Intelligence</a:t>
            </a:r>
          </a:p>
          <a:p>
            <a:r>
              <a:rPr lang="en-AU" dirty="0" smtClean="0"/>
              <a:t>Behavioural Economics</a:t>
            </a:r>
            <a:endParaRPr lang="en-AU" dirty="0"/>
          </a:p>
        </p:txBody>
      </p:sp>
    </p:spTree>
    <p:extLst>
      <p:ext uri="{BB962C8B-B14F-4D97-AF65-F5344CB8AC3E}">
        <p14:creationId xmlns:p14="http://schemas.microsoft.com/office/powerpoint/2010/main" val="32668476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7" name="Content Placeholder 6"/>
          <p:cNvPicPr>
            <a:picLocks noGrp="1" noChangeAspect="1"/>
          </p:cNvPicPr>
          <p:nvPr>
            <p:ph idx="1"/>
          </p:nvPr>
        </p:nvPicPr>
        <p:blipFill>
          <a:blip r:embed="rId2"/>
          <a:stretch>
            <a:fillRect/>
          </a:stretch>
        </p:blipFill>
        <p:spPr>
          <a:xfrm>
            <a:off x="1125415" y="1010537"/>
            <a:ext cx="9548447" cy="5319925"/>
          </a:xfrm>
          <a:prstGeom prst="rect">
            <a:avLst/>
          </a:prstGeom>
        </p:spPr>
      </p:pic>
      <p:sp>
        <p:nvSpPr>
          <p:cNvPr id="6" name="Slide Number Placeholder 5"/>
          <p:cNvSpPr>
            <a:spLocks noGrp="1"/>
          </p:cNvSpPr>
          <p:nvPr>
            <p:ph type="sldNum" sz="quarter" idx="12"/>
          </p:nvPr>
        </p:nvSpPr>
        <p:spPr/>
        <p:txBody>
          <a:bodyPr/>
          <a:lstStyle/>
          <a:p>
            <a:fld id="{69E57DC2-970A-4B3E-BB1C-7A09969E49DF}" type="slidenum">
              <a:rPr lang="en-US" smtClean="0"/>
              <a:t>7</a:t>
            </a:fld>
            <a:endParaRPr lang="en-US" dirty="0"/>
          </a:p>
        </p:txBody>
      </p:sp>
    </p:spTree>
    <p:extLst>
      <p:ext uri="{BB962C8B-B14F-4D97-AF65-F5344CB8AC3E}">
        <p14:creationId xmlns:p14="http://schemas.microsoft.com/office/powerpoint/2010/main" val="8380139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7" name="Content Placeholder 6"/>
          <p:cNvPicPr>
            <a:picLocks noGrp="1" noChangeAspect="1"/>
          </p:cNvPicPr>
          <p:nvPr>
            <p:ph idx="1"/>
          </p:nvPr>
        </p:nvPicPr>
        <p:blipFill>
          <a:blip r:embed="rId2"/>
          <a:stretch>
            <a:fillRect/>
          </a:stretch>
        </p:blipFill>
        <p:spPr>
          <a:xfrm>
            <a:off x="932444" y="465787"/>
            <a:ext cx="10871530" cy="5509327"/>
          </a:xfrm>
          <a:prstGeom prst="rect">
            <a:avLst/>
          </a:prstGeom>
        </p:spPr>
      </p:pic>
      <p:sp>
        <p:nvSpPr>
          <p:cNvPr id="4" name="Date Placeholder 3"/>
          <p:cNvSpPr>
            <a:spLocks noGrp="1"/>
          </p:cNvSpPr>
          <p:nvPr>
            <p:ph type="dt" sz="half" idx="10"/>
          </p:nvPr>
        </p:nvSpPr>
        <p:spPr/>
        <p:txBody>
          <a:bodyPr/>
          <a:lstStyle/>
          <a:p>
            <a:fld id="{3D91F160-304D-4FF5-9FA5-F384C03DCFB2}" type="datetime1">
              <a:rPr lang="en-US" smtClean="0"/>
              <a:t>9/1/2021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8</a:t>
            </a:fld>
            <a:endParaRPr lang="en-US" dirty="0"/>
          </a:p>
        </p:txBody>
      </p:sp>
    </p:spTree>
    <p:extLst>
      <p:ext uri="{BB962C8B-B14F-4D97-AF65-F5344CB8AC3E}">
        <p14:creationId xmlns:p14="http://schemas.microsoft.com/office/powerpoint/2010/main" val="31298875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4" name="Content Placeholder 3"/>
          <p:cNvPicPr>
            <a:picLocks noGrp="1" noChangeAspect="1"/>
          </p:cNvPicPr>
          <p:nvPr>
            <p:ph idx="1"/>
          </p:nvPr>
        </p:nvPicPr>
        <p:blipFill>
          <a:blip r:embed="rId2"/>
          <a:stretch>
            <a:fillRect/>
          </a:stretch>
        </p:blipFill>
        <p:spPr>
          <a:xfrm>
            <a:off x="2489654" y="1963063"/>
            <a:ext cx="7354737" cy="4351338"/>
          </a:xfrm>
          <a:prstGeom prst="rect">
            <a:avLst/>
          </a:prstGeom>
        </p:spPr>
      </p:pic>
    </p:spTree>
    <p:extLst>
      <p:ext uri="{BB962C8B-B14F-4D97-AF65-F5344CB8AC3E}">
        <p14:creationId xmlns:p14="http://schemas.microsoft.com/office/powerpoint/2010/main" val="195700143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800</TotalTime>
  <Words>552</Words>
  <Application>Microsoft Office PowerPoint</Application>
  <PresentationFormat>Widescreen</PresentationFormat>
  <Paragraphs>130</Paragraphs>
  <Slides>22</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Bahnschrift Condensed</vt:lpstr>
      <vt:lpstr>Bahnschrift SemiLight</vt:lpstr>
      <vt:lpstr>Calibri</vt:lpstr>
      <vt:lpstr>Calibri Light</vt:lpstr>
      <vt:lpstr>Times New Roman</vt:lpstr>
      <vt:lpstr>Wingdings</vt:lpstr>
      <vt:lpstr>Office Theme</vt:lpstr>
      <vt:lpstr>PowerPoint Presentation</vt:lpstr>
      <vt:lpstr>PowerPoint Presentation</vt:lpstr>
      <vt:lpstr>                         </vt:lpstr>
      <vt:lpstr>Behaviour Data Engineering and Cybersecurity</vt:lpstr>
      <vt:lpstr>Payment Diversion Fraud Small to Medium Size Accounting Firm Annual Turnover $2 million USD Lost $20,000 USD </vt:lpstr>
      <vt:lpstr>What is Behavioural Research?</vt:lpstr>
      <vt:lpstr>PowerPoint Presentation</vt:lpstr>
      <vt:lpstr>PowerPoint Presentation</vt:lpstr>
      <vt:lpstr>PowerPoint Presentation</vt:lpstr>
      <vt:lpstr>Parliamentary Security Service Anti-Terrorism Training</vt:lpstr>
      <vt:lpstr>Our experiment</vt:lpstr>
      <vt:lpstr>PowerPoint Presentation</vt:lpstr>
      <vt:lpstr>Name a Vegetable?</vt:lpstr>
      <vt:lpstr>Safest mobile phone is?</vt:lpstr>
      <vt:lpstr>Microsoft Phone  because no one uses it</vt:lpstr>
      <vt:lpstr> +</vt:lpstr>
      <vt:lpstr>Cognitive Cyber Funded Projects</vt:lpstr>
      <vt:lpstr>PowerPoint Presentation</vt:lpstr>
      <vt:lpstr>Behavioural Change Activation </vt:lpstr>
      <vt:lpstr>Cognitive AI for Information Warfare and Disinformation</vt:lpstr>
      <vt:lpstr>Drunk Tank Pink</vt:lpstr>
      <vt:lpstr>PowerPoint Presentation</vt:lpstr>
    </vt:vector>
  </TitlesOfParts>
  <Company>Western Sydney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Alana Maurushat</dc:creator>
  <cp:lastModifiedBy>Alana Maurushat</cp:lastModifiedBy>
  <cp:revision>50</cp:revision>
  <dcterms:created xsi:type="dcterms:W3CDTF">2019-05-08T05:22:51Z</dcterms:created>
  <dcterms:modified xsi:type="dcterms:W3CDTF">2021-09-01T04:24:15Z</dcterms:modified>
</cp:coreProperties>
</file>