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  <p:sldMasterId id="2147483650" r:id="rId5"/>
    <p:sldMasterId id="2147483649" r:id="rId6"/>
    <p:sldMasterId id="2147484177" r:id="rId7"/>
    <p:sldMasterId id="2147484187" r:id="rId8"/>
  </p:sldMasterIdLst>
  <p:notesMasterIdLst>
    <p:notesMasterId r:id="rId29"/>
  </p:notesMasterIdLst>
  <p:handoutMasterIdLst>
    <p:handoutMasterId r:id="rId30"/>
  </p:handoutMasterIdLst>
  <p:sldIdLst>
    <p:sldId id="368" r:id="rId9"/>
    <p:sldId id="3371" r:id="rId10"/>
    <p:sldId id="3354" r:id="rId11"/>
    <p:sldId id="374" r:id="rId12"/>
    <p:sldId id="373" r:id="rId13"/>
    <p:sldId id="3355" r:id="rId14"/>
    <p:sldId id="3362" r:id="rId15"/>
    <p:sldId id="3370" r:id="rId16"/>
    <p:sldId id="3369" r:id="rId17"/>
    <p:sldId id="3367" r:id="rId18"/>
    <p:sldId id="3363" r:id="rId19"/>
    <p:sldId id="3356" r:id="rId20"/>
    <p:sldId id="3361" r:id="rId21"/>
    <p:sldId id="3364" r:id="rId22"/>
    <p:sldId id="3365" r:id="rId23"/>
    <p:sldId id="3366" r:id="rId24"/>
    <p:sldId id="3357" r:id="rId25"/>
    <p:sldId id="3359" r:id="rId26"/>
    <p:sldId id="3368" r:id="rId27"/>
    <p:sldId id="375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6CA15C-82BF-4423-AEBB-35065A88B114}" v="51" dt="2021-05-04T03:23:09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63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" userId="55be8119-6d81-4f7c-a7d6-78e9b2af42a8" providerId="ADAL" clId="{4F6CA15C-82BF-4423-AEBB-35065A88B114}"/>
    <pc:docChg chg="modSld">
      <pc:chgData name="Craig" userId="55be8119-6d81-4f7c-a7d6-78e9b2af42a8" providerId="ADAL" clId="{4F6CA15C-82BF-4423-AEBB-35065A88B114}" dt="2021-05-04T03:23:09.459" v="65" actId="14100"/>
      <pc:docMkLst>
        <pc:docMk/>
      </pc:docMkLst>
      <pc:sldChg chg="modSp mod">
        <pc:chgData name="Craig" userId="55be8119-6d81-4f7c-a7d6-78e9b2af42a8" providerId="ADAL" clId="{4F6CA15C-82BF-4423-AEBB-35065A88B114}" dt="2021-05-04T03:23:09.459" v="65" actId="14100"/>
        <pc:sldMkLst>
          <pc:docMk/>
          <pc:sldMk cId="3541047441" sldId="368"/>
        </pc:sldMkLst>
        <pc:spChg chg="mod">
          <ac:chgData name="Craig" userId="55be8119-6d81-4f7c-a7d6-78e9b2af42a8" providerId="ADAL" clId="{4F6CA15C-82BF-4423-AEBB-35065A88B114}" dt="2021-05-04T03:23:09.459" v="65" actId="14100"/>
          <ac:spMkLst>
            <pc:docMk/>
            <pc:sldMk cId="3541047441" sldId="368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Analysis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2C-4C2C-AC47-F74682C54F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2C-4C2C-AC47-F74682C54F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Sheet1!$A$1:$A$2</c:f>
              <c:strCache>
                <c:ptCount val="2"/>
                <c:pt idx="0">
                  <c:v>Total Standards Reviewed</c:v>
                </c:pt>
                <c:pt idx="1">
                  <c:v>IoT Related Starndards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80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2C-4C2C-AC47-F74682C54F5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7D977D3-E97D-4816-A86A-DF8AA62C39F4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6B76CA3-7C65-453B-A061-18D75EFFB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F33BE2-F50A-4647-B1FE-1406E3C50250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1E39655-1142-4F1C-819C-1F572D7E4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78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F598F4-E49E-0C4A-95A0-3D4224C6B1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10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A981-B88A-45B2-B930-EF0394AFE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5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2DF53-97C5-4C5A-8665-5349D064B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5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01C9-BF1E-4528-AD4B-0223A3A08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CA10-39DB-4F5C-BA38-4C2A0B4EE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E2AF-812E-4F55-8527-61E25B72C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9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7841-321F-436B-A4C4-87A7CACDB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7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0261-591B-40E4-BAB3-9CB7BB331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8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25AA-94AC-4B63-A704-102087C74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0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D0B1-421B-445D-A7FB-1F76822F7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5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7DC4-86AE-483A-8BD9-DE95CDF8F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94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6FD3-AB43-496D-8B3F-2D9A1286D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8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71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EC5D-8510-4FFB-AE9F-87F36C4E7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45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EA57-525A-4145-B6F0-072261673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39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54BA-D302-4B02-9648-B29543227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57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F170-2A55-4429-8D44-4372B013C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71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0EB2-90C5-43FD-B682-63CB0E3CC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88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FC22-2E74-4DFF-997A-6E0E56F21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1402-9AC5-4F13-970A-04DC44EE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70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A9DD-32AA-4956-86E6-2FAA72876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13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C89A-A683-438F-ADD6-9455E358E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45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C188-9D61-4013-941F-0DDCF62A9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3647-3304-4683-A535-893D5F055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56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42B8A-0300-4A11-9CCB-C33119399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7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77CF5-0F04-43C8-B5C8-E1039CCF9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1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1AE9-8D64-4E0C-A4F8-C7F5F8DF7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12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974B-4FDF-4553-A7B3-84739A93D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35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4936" y="4681699"/>
            <a:ext cx="5978539" cy="1797599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2800" b="1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Cover Option A: Click to add heading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1823" y="177553"/>
            <a:ext cx="2700789" cy="89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00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Option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893896"/>
            <a:ext cx="12192000" cy="1014357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82238" y="893261"/>
            <a:ext cx="11427527" cy="1014992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2800" b="1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Cover Option B without sub heading: Click to add heading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1908253"/>
            <a:ext cx="12192000" cy="494974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 b="0"/>
            </a:lvl1pPr>
          </a:lstStyle>
          <a:p>
            <a:r>
              <a:rPr lang="en-US"/>
              <a:t>Click this icon to insert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54677"/>
          <a:stretch/>
        </p:blipFill>
        <p:spPr>
          <a:xfrm>
            <a:off x="10972800" y="0"/>
            <a:ext cx="1219200" cy="89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98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Option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893896"/>
            <a:ext cx="12192000" cy="1014357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82238" y="893262"/>
            <a:ext cx="11427527" cy="67386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2800" b="1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Cover Option B with sub heading: Click to add heading</a:t>
            </a:r>
          </a:p>
        </p:txBody>
      </p:sp>
      <p:sp>
        <p:nvSpPr>
          <p:cNvPr id="5" name="Picture Placeholder 1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1908253"/>
            <a:ext cx="12192000" cy="494974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 b="0"/>
            </a:lvl1pPr>
          </a:lstStyle>
          <a:p>
            <a:r>
              <a:rPr lang="en-US"/>
              <a:t>Click this icon to insert 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2238" y="1436500"/>
            <a:ext cx="11427527" cy="39908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sub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1949" y="0"/>
            <a:ext cx="2690051" cy="89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3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O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6756077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 b="0" baseline="0"/>
            </a:lvl1pPr>
          </a:lstStyle>
          <a:p>
            <a:r>
              <a:rPr lang="en-US"/>
              <a:t>Click this icon to insert image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7047934" y="3006013"/>
            <a:ext cx="4810985" cy="123762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2800" b="1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Cover Option C:</a:t>
            </a:r>
            <a:br>
              <a:rPr lang="en-US"/>
            </a:br>
            <a:r>
              <a:rPr lang="en-US"/>
              <a:t>Click to add 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048610" y="4292601"/>
            <a:ext cx="4810441" cy="86148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0720" y="185620"/>
            <a:ext cx="2690051" cy="89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62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064" y="1186543"/>
            <a:ext cx="8264453" cy="49904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13" descr="ECU_AUS_logo_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666" y="-3174"/>
            <a:ext cx="1215335" cy="89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" y="0"/>
            <a:ext cx="10976665" cy="893261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chemeClr val="accent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1064" y="-3174"/>
            <a:ext cx="10515600" cy="896436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1 column text only slide. Click to add title. </a:t>
            </a:r>
          </a:p>
        </p:txBody>
      </p:sp>
    </p:spTree>
    <p:extLst>
      <p:ext uri="{BB962C8B-B14F-4D97-AF65-F5344CB8AC3E}">
        <p14:creationId xmlns:p14="http://schemas.microsoft.com/office/powerpoint/2010/main" val="4211546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065" y="1186543"/>
            <a:ext cx="5181600" cy="49904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9947" y="1186543"/>
            <a:ext cx="5181600" cy="49904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13" descr="ECU_AUS_logo_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666" y="-3174"/>
            <a:ext cx="1215335" cy="89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0"/>
            <a:ext cx="10976665" cy="893261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61065" y="-3174"/>
            <a:ext cx="10515600" cy="896436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2 column text only slide. Click to add title. </a:t>
            </a:r>
          </a:p>
        </p:txBody>
      </p:sp>
    </p:spTree>
    <p:extLst>
      <p:ext uri="{BB962C8B-B14F-4D97-AF65-F5344CB8AC3E}">
        <p14:creationId xmlns:p14="http://schemas.microsoft.com/office/powerpoint/2010/main" val="386047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68FC-6AB4-421F-9536-CBAC2E270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76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ext +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68403" y="1186543"/>
            <a:ext cx="5181600" cy="49904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13" descr="ECU_AUS_logo_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666" y="-3174"/>
            <a:ext cx="1215335" cy="89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" y="0"/>
            <a:ext cx="10976665" cy="893261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61065" y="-3174"/>
            <a:ext cx="10515600" cy="896436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2 column: text with image on right. Click to add title.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470252" y="1185864"/>
            <a:ext cx="5181600" cy="49910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 b="0"/>
            </a:lvl1pPr>
          </a:lstStyle>
          <a:p>
            <a:r>
              <a:rPr lang="en-US"/>
              <a:t>Click this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608365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ext +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8403" y="1185864"/>
            <a:ext cx="5181600" cy="49910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 b="0"/>
            </a:lvl1pPr>
          </a:lstStyle>
          <a:p>
            <a:r>
              <a:rPr lang="en-US"/>
              <a:t>Click this icon to insert image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470252" y="1186543"/>
            <a:ext cx="5181600" cy="49904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13" descr="ECU_AUS_logo_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666" y="-3174"/>
            <a:ext cx="1215335" cy="89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0"/>
            <a:ext cx="10976665" cy="893261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61065" y="-3174"/>
            <a:ext cx="10515600" cy="896436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2 column: text with image on left. Click to add title.</a:t>
            </a:r>
          </a:p>
        </p:txBody>
      </p:sp>
    </p:spTree>
    <p:extLst>
      <p:ext uri="{BB962C8B-B14F-4D97-AF65-F5344CB8AC3E}">
        <p14:creationId xmlns:p14="http://schemas.microsoft.com/office/powerpoint/2010/main" val="3949376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4" name="Picture 13" descr="ECU_AUS_logo_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666" y="-3174"/>
            <a:ext cx="1215335" cy="89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3733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cover: 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3678410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C45D2996-6DF0-3841-9276-3778395F7E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3843" cy="6876288"/>
          </a:xfrm>
          <a:custGeom>
            <a:avLst/>
            <a:gdLst>
              <a:gd name="connsiteX0" fmla="*/ 0 w 11704638"/>
              <a:gd name="connsiteY0" fmla="*/ 0 h 13716000"/>
              <a:gd name="connsiteX1" fmla="*/ 11704638 w 11704638"/>
              <a:gd name="connsiteY1" fmla="*/ 0 h 13716000"/>
              <a:gd name="connsiteX2" fmla="*/ 11704638 w 11704638"/>
              <a:gd name="connsiteY2" fmla="*/ 13716000 h 13716000"/>
              <a:gd name="connsiteX3" fmla="*/ 0 w 11704638"/>
              <a:gd name="connsiteY3" fmla="*/ 13716000 h 13716000"/>
              <a:gd name="connsiteX4" fmla="*/ 0 w 11704638"/>
              <a:gd name="connsiteY4" fmla="*/ 0 h 13716000"/>
              <a:gd name="connsiteX0" fmla="*/ 0 w 11704638"/>
              <a:gd name="connsiteY0" fmla="*/ 0 h 13716000"/>
              <a:gd name="connsiteX1" fmla="*/ 11704638 w 11704638"/>
              <a:gd name="connsiteY1" fmla="*/ 0 h 13716000"/>
              <a:gd name="connsiteX2" fmla="*/ 5596446 w 11704638"/>
              <a:gd name="connsiteY2" fmla="*/ 7132320 h 13716000"/>
              <a:gd name="connsiteX3" fmla="*/ 0 w 11704638"/>
              <a:gd name="connsiteY3" fmla="*/ 13716000 h 13716000"/>
              <a:gd name="connsiteX4" fmla="*/ 0 w 11704638"/>
              <a:gd name="connsiteY4" fmla="*/ 0 h 13716000"/>
              <a:gd name="connsiteX0" fmla="*/ 0 w 11704638"/>
              <a:gd name="connsiteY0" fmla="*/ 0 h 13789152"/>
              <a:gd name="connsiteX1" fmla="*/ 11704638 w 11704638"/>
              <a:gd name="connsiteY1" fmla="*/ 0 h 13789152"/>
              <a:gd name="connsiteX2" fmla="*/ 4389438 w 11704638"/>
              <a:gd name="connsiteY2" fmla="*/ 13789152 h 13789152"/>
              <a:gd name="connsiteX3" fmla="*/ 0 w 11704638"/>
              <a:gd name="connsiteY3" fmla="*/ 13716000 h 13789152"/>
              <a:gd name="connsiteX4" fmla="*/ 0 w 11704638"/>
              <a:gd name="connsiteY4" fmla="*/ 0 h 13789152"/>
              <a:gd name="connsiteX0" fmla="*/ 0 w 11704638"/>
              <a:gd name="connsiteY0" fmla="*/ 0 h 13825728"/>
              <a:gd name="connsiteX1" fmla="*/ 11704638 w 11704638"/>
              <a:gd name="connsiteY1" fmla="*/ 0 h 13825728"/>
              <a:gd name="connsiteX2" fmla="*/ 4901502 w 11704638"/>
              <a:gd name="connsiteY2" fmla="*/ 13825728 h 13825728"/>
              <a:gd name="connsiteX3" fmla="*/ 0 w 11704638"/>
              <a:gd name="connsiteY3" fmla="*/ 13716000 h 13825728"/>
              <a:gd name="connsiteX4" fmla="*/ 0 w 11704638"/>
              <a:gd name="connsiteY4" fmla="*/ 0 h 13825728"/>
              <a:gd name="connsiteX0" fmla="*/ 0 w 11704638"/>
              <a:gd name="connsiteY0" fmla="*/ 0 h 13752576"/>
              <a:gd name="connsiteX1" fmla="*/ 11704638 w 11704638"/>
              <a:gd name="connsiteY1" fmla="*/ 0 h 13752576"/>
              <a:gd name="connsiteX2" fmla="*/ 4755198 w 11704638"/>
              <a:gd name="connsiteY2" fmla="*/ 13752576 h 13752576"/>
              <a:gd name="connsiteX3" fmla="*/ 0 w 11704638"/>
              <a:gd name="connsiteY3" fmla="*/ 13716000 h 13752576"/>
              <a:gd name="connsiteX4" fmla="*/ 0 w 11704638"/>
              <a:gd name="connsiteY4" fmla="*/ 0 h 1375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4638" h="13752576">
                <a:moveTo>
                  <a:pt x="0" y="0"/>
                </a:moveTo>
                <a:lnTo>
                  <a:pt x="11704638" y="0"/>
                </a:lnTo>
                <a:lnTo>
                  <a:pt x="4755198" y="13752576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261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4937" y="4681701"/>
            <a:ext cx="5978539" cy="1797599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2800" b="1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Cover Option A: Click to add heading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1824" y="177554"/>
            <a:ext cx="2700789" cy="89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35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Option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893896"/>
            <a:ext cx="12192000" cy="1014357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82239" y="893261"/>
            <a:ext cx="11427527" cy="1014992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2800" b="1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Cover Option B without sub heading: Click to add heading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1908253"/>
            <a:ext cx="12192000" cy="494974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 b="0"/>
            </a:lvl1pPr>
          </a:lstStyle>
          <a:p>
            <a:r>
              <a:rPr lang="en-US"/>
              <a:t>Click this icon to insert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1949" y="0"/>
            <a:ext cx="2690051" cy="89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424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Option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893896"/>
            <a:ext cx="12192000" cy="1014357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82239" y="893263"/>
            <a:ext cx="11427527" cy="67386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2800" b="1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Cover Option B with sub heading: Click to add heading</a:t>
            </a:r>
          </a:p>
        </p:txBody>
      </p:sp>
      <p:sp>
        <p:nvSpPr>
          <p:cNvPr id="5" name="Picture Placeholder 1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1908253"/>
            <a:ext cx="12192000" cy="494974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 b="0"/>
            </a:lvl1pPr>
          </a:lstStyle>
          <a:p>
            <a:r>
              <a:rPr lang="en-US"/>
              <a:t>Click this icon to insert 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2239" y="1436501"/>
            <a:ext cx="11427527" cy="39908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sub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1949" y="0"/>
            <a:ext cx="2690051" cy="89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14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O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6756077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 b="0" baseline="0"/>
            </a:lvl1pPr>
          </a:lstStyle>
          <a:p>
            <a:r>
              <a:rPr lang="en-US"/>
              <a:t>Click this icon to insert image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7047936" y="3006014"/>
            <a:ext cx="4810985" cy="123762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2800" b="1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Cover Option C:</a:t>
            </a:r>
            <a:br>
              <a:rPr lang="en-US"/>
            </a:br>
            <a:r>
              <a:rPr lang="en-US"/>
              <a:t>Click to add 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048612" y="4292602"/>
            <a:ext cx="4810441" cy="86148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0720" y="185620"/>
            <a:ext cx="2690051" cy="89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10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064" y="1186543"/>
            <a:ext cx="8264453" cy="49904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13" descr="ECU_AUS_logo_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667" y="-3173"/>
            <a:ext cx="1215335" cy="89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" y="0"/>
            <a:ext cx="10976665" cy="893261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chemeClr val="accent5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1064" y="-3173"/>
            <a:ext cx="10515600" cy="896436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1 column text only slide. Click to add title. </a:t>
            </a:r>
          </a:p>
        </p:txBody>
      </p:sp>
    </p:spTree>
    <p:extLst>
      <p:ext uri="{BB962C8B-B14F-4D97-AF65-F5344CB8AC3E}">
        <p14:creationId xmlns:p14="http://schemas.microsoft.com/office/powerpoint/2010/main" val="2934017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065" y="1186543"/>
            <a:ext cx="5181600" cy="49904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9947" y="1186543"/>
            <a:ext cx="5181600" cy="49904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13" descr="ECU_AUS_logo_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667" y="-3173"/>
            <a:ext cx="1215335" cy="89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0"/>
            <a:ext cx="10976665" cy="893261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61065" y="-3173"/>
            <a:ext cx="10515600" cy="896436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2 column text only slide. Click to add title. </a:t>
            </a:r>
          </a:p>
        </p:txBody>
      </p:sp>
    </p:spTree>
    <p:extLst>
      <p:ext uri="{BB962C8B-B14F-4D97-AF65-F5344CB8AC3E}">
        <p14:creationId xmlns:p14="http://schemas.microsoft.com/office/powerpoint/2010/main" val="56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631B-B038-4F65-8355-CF91D041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237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ext +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68403" y="1186543"/>
            <a:ext cx="5181600" cy="49904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13" descr="ECU_AUS_logo_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667" y="-3173"/>
            <a:ext cx="1215335" cy="89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2" y="0"/>
            <a:ext cx="10976665" cy="893261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61065" y="-3173"/>
            <a:ext cx="10515600" cy="896436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2 column: text with image on right. Click to add title.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470252" y="1185865"/>
            <a:ext cx="5181600" cy="49910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 b="0"/>
            </a:lvl1pPr>
          </a:lstStyle>
          <a:p>
            <a:r>
              <a:rPr lang="en-US"/>
              <a:t>Click this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4076925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ext +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8403" y="1185865"/>
            <a:ext cx="5181600" cy="49910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600" b="0"/>
            </a:lvl1pPr>
          </a:lstStyle>
          <a:p>
            <a:r>
              <a:rPr lang="en-US"/>
              <a:t>Click this icon to insert image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470252" y="1186543"/>
            <a:ext cx="5181600" cy="49904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13" descr="ECU_AUS_logo_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667" y="-3173"/>
            <a:ext cx="1215335" cy="89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0"/>
            <a:ext cx="10976665" cy="893261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61065" y="-3173"/>
            <a:ext cx="10515600" cy="896436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2 column: text with image on left. Click to add title.</a:t>
            </a:r>
          </a:p>
        </p:txBody>
      </p:sp>
    </p:spTree>
    <p:extLst>
      <p:ext uri="{BB962C8B-B14F-4D97-AF65-F5344CB8AC3E}">
        <p14:creationId xmlns:p14="http://schemas.microsoft.com/office/powerpoint/2010/main" val="17576887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4" name="Picture 13" descr="ECU_AUS_logo_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667" y="-3173"/>
            <a:ext cx="1215335" cy="89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20"/>
            <a:ext cx="10515600" cy="1325563"/>
          </a:xfrm>
        </p:spPr>
        <p:txBody>
          <a:bodyPr>
            <a:normAutofit/>
          </a:bodyPr>
          <a:lstStyle>
            <a:lvl1pPr algn="ctr">
              <a:defRPr sz="3733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cover: 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135283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F7DD-D607-4016-9C52-B9889F8B2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7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BAE7-A0C6-4934-B181-6C145AE3E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3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5D751-0765-4F5B-A444-0D0731AB4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4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746F-DAE1-45A4-AB94-73EF5EB72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1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248400"/>
            <a:ext cx="7315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E29414B-FDDA-460C-B2BF-755F2C5D5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6DA279F-481D-40A5-A0B8-52726CA05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55F74C-C081-44F3-AABC-AE9160819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720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97" r:id="rId10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030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766" indent="-228589" algn="l" defTabSz="91435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2942" indent="-228589" algn="l" defTabSz="91435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8010" y="5303889"/>
            <a:ext cx="6715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r>
              <a:rPr lang="en-AU" sz="2400" b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Presented by:  Dr Nickson M. Karie</a:t>
            </a:r>
            <a:br>
              <a:rPr lang="en-AU" sz="2400" b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AU" sz="2400" b="1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r>
              <a:rPr lang="en-AU" sz="2400" b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Date: 09/11/2021                 Location: Online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0ED8DE-7749-43D8-81C2-625C4E3F3C34}"/>
              </a:ext>
            </a:extLst>
          </p:cNvPr>
          <p:cNvSpPr txBox="1"/>
          <p:nvPr/>
        </p:nvSpPr>
        <p:spPr>
          <a:xfrm>
            <a:off x="1430720" y="295194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Security Standards and Frameworks for IoT-Based Smart Environments: State-of-the-Art </a:t>
            </a:r>
            <a:endParaRPr lang="en-AU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3D0A84-747A-4223-85C6-D277BA03CF29}"/>
              </a:ext>
            </a:extLst>
          </p:cNvPr>
          <p:cNvSpPr/>
          <p:nvPr/>
        </p:nvSpPr>
        <p:spPr>
          <a:xfrm>
            <a:off x="1135117" y="1952946"/>
            <a:ext cx="9735207" cy="29521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2" descr="Australian Cyber Week 2019 | AustCyber">
            <a:extLst>
              <a:ext uri="{FF2B5EF4-FFF2-40B4-BE49-F238E27FC236}">
                <a16:creationId xmlns:a16="http://schemas.microsoft.com/office/drawing/2014/main" id="{7E21C0AA-AB00-4E93-8A84-B1D23FC96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228600" y="228600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4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1095" y="-3174"/>
            <a:ext cx="9035569" cy="896436"/>
          </a:xfrm>
        </p:spPr>
        <p:txBody>
          <a:bodyPr>
            <a:normAutofit/>
          </a:bodyPr>
          <a:lstStyle/>
          <a:p>
            <a:r>
              <a:rPr lang="en-AU" sz="3600" dirty="0"/>
              <a:t>So what did we do in this study…</a:t>
            </a:r>
          </a:p>
        </p:txBody>
      </p:sp>
      <p:pic>
        <p:nvPicPr>
          <p:cNvPr id="7" name="Picture 2" descr="Australian Cyber Week 2019 | AustCyber">
            <a:extLst>
              <a:ext uri="{FF2B5EF4-FFF2-40B4-BE49-F238E27FC236}">
                <a16:creationId xmlns:a16="http://schemas.microsoft.com/office/drawing/2014/main" id="{48AB8CA1-6D1B-4E8A-BAF1-DE29498C5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0" y="0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05C677A-0256-4B72-A77A-BFF12A36D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524" y="1147130"/>
            <a:ext cx="11403051" cy="499042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just"/>
            <a:r>
              <a:rPr lang="en-GB" sz="2200" dirty="0"/>
              <a:t>1) We reviewed existing security standards and assessment frameworks which include NIST special publications on security techniques, uncovered their primary areas of focus and exposed the state-of-the-art of the domain.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200" dirty="0"/>
          </a:p>
          <a:p>
            <a:pPr algn="just"/>
            <a:r>
              <a:rPr lang="en-GB" sz="2200" dirty="0"/>
              <a:t>2) We Identified and discussed open problems and challenges related to IoT-based smart environment security concerns.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200" dirty="0"/>
          </a:p>
          <a:p>
            <a:pPr algn="just"/>
            <a:r>
              <a:rPr lang="en-GB" sz="2200" dirty="0"/>
              <a:t>3) We proposed and discussed a taxonomy of challenges for IoT-based smart environment, drawn from the extensive literature examined during this study, that also maps potential solutions to the identified challenges and other future IoT security issues.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7538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1095" y="-3174"/>
            <a:ext cx="9035569" cy="896436"/>
          </a:xfrm>
        </p:spPr>
        <p:txBody>
          <a:bodyPr>
            <a:normAutofit/>
          </a:bodyPr>
          <a:lstStyle/>
          <a:p>
            <a:r>
              <a:rPr lang="en-AU" sz="3600" dirty="0"/>
              <a:t>Methodology (Systematic Review)</a:t>
            </a:r>
          </a:p>
        </p:txBody>
      </p:sp>
      <p:pic>
        <p:nvPicPr>
          <p:cNvPr id="7" name="Picture 2" descr="Australian Cyber Week 2019 | AustCyber">
            <a:extLst>
              <a:ext uri="{FF2B5EF4-FFF2-40B4-BE49-F238E27FC236}">
                <a16:creationId xmlns:a16="http://schemas.microsoft.com/office/drawing/2014/main" id="{48AB8CA1-6D1B-4E8A-BAF1-DE29498C5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0" y="0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AD992A-3AAF-4ADE-9BDD-750502E44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67" y="2214479"/>
            <a:ext cx="5872654" cy="2948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1FDF9B-C819-4C0A-8CC3-2873CE0B1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799" y="893262"/>
            <a:ext cx="5068614" cy="59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8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22258" y="1283486"/>
            <a:ext cx="6769632" cy="499042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</a:rPr>
              <a:t>80</a:t>
            </a:r>
            <a:r>
              <a:rPr lang="en-US" sz="2200" dirty="0"/>
              <a:t> ISO/IEC Security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</a:rPr>
              <a:t>32</a:t>
            </a:r>
            <a:r>
              <a:rPr lang="en-US" sz="2200" dirty="0"/>
              <a:t> ETSI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</a:rPr>
              <a:t>37</a:t>
            </a:r>
            <a:r>
              <a:rPr lang="en-US" sz="2200" dirty="0"/>
              <a:t> Different Conventional Security Assessment Frameworks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</a:rPr>
              <a:t>7</a:t>
            </a:r>
            <a:r>
              <a:rPr lang="en-US" sz="2200" dirty="0"/>
              <a:t> NIST Special Publications on Security Techniques.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Both published security standards and assessment frameworks as well as those under development were considered.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1095" y="-3174"/>
            <a:ext cx="9035569" cy="896436"/>
          </a:xfrm>
        </p:spPr>
        <p:txBody>
          <a:bodyPr>
            <a:normAutofit/>
          </a:bodyPr>
          <a:lstStyle/>
          <a:p>
            <a:r>
              <a:rPr lang="en-AU" sz="3600" dirty="0"/>
              <a:t>Areas of Interest in this study…</a:t>
            </a:r>
          </a:p>
        </p:txBody>
      </p:sp>
      <p:pic>
        <p:nvPicPr>
          <p:cNvPr id="7" name="Picture 2" descr="Australian Cyber Week 2019 | AustCyber">
            <a:extLst>
              <a:ext uri="{FF2B5EF4-FFF2-40B4-BE49-F238E27FC236}">
                <a16:creationId xmlns:a16="http://schemas.microsoft.com/office/drawing/2014/main" id="{48AB8CA1-6D1B-4E8A-BAF1-DE29498C5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0" y="0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CA53C-06E4-4B83-B791-1416CF558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46" y="1954924"/>
            <a:ext cx="4713888" cy="41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1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1095" y="-3174"/>
            <a:ext cx="9035569" cy="896436"/>
          </a:xfrm>
        </p:spPr>
        <p:txBody>
          <a:bodyPr>
            <a:normAutofit/>
          </a:bodyPr>
          <a:lstStyle/>
          <a:p>
            <a:r>
              <a:rPr lang="en-AU" sz="3600" dirty="0"/>
              <a:t>Analysis</a:t>
            </a:r>
          </a:p>
        </p:txBody>
      </p:sp>
      <p:pic>
        <p:nvPicPr>
          <p:cNvPr id="7" name="Picture 2" descr="Australian Cyber Week 2019 | AustCyber">
            <a:extLst>
              <a:ext uri="{FF2B5EF4-FFF2-40B4-BE49-F238E27FC236}">
                <a16:creationId xmlns:a16="http://schemas.microsoft.com/office/drawing/2014/main" id="{48AB8CA1-6D1B-4E8A-BAF1-DE29498C5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0" y="0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AC19B9-D559-47AE-BD82-09094CA30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848119"/>
              </p:ext>
            </p:extLst>
          </p:nvPr>
        </p:nvGraphicFramePr>
        <p:xfrm>
          <a:off x="6625954" y="1741495"/>
          <a:ext cx="5071321" cy="393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AA16B72-6553-481D-BC3B-29863E18E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84" y="1826031"/>
            <a:ext cx="7129500" cy="42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61245" y="1545466"/>
            <a:ext cx="6011389" cy="499042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Lack Of Standardization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Technology Evolution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Security And Privacy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Connectivity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Law Enforcement and Regulations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err="1"/>
              <a:t>Etc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1095" y="-3174"/>
            <a:ext cx="9035569" cy="896436"/>
          </a:xfrm>
        </p:spPr>
        <p:txBody>
          <a:bodyPr>
            <a:noAutofit/>
          </a:bodyPr>
          <a:lstStyle/>
          <a:p>
            <a:r>
              <a:rPr lang="en-US" sz="3200" dirty="0"/>
              <a:t>Open Problems and Challenges</a:t>
            </a:r>
            <a:endParaRPr lang="en-AU" sz="3200" dirty="0"/>
          </a:p>
        </p:txBody>
      </p:sp>
      <p:pic>
        <p:nvPicPr>
          <p:cNvPr id="7" name="Picture 2" descr="Australian Cyber Week 2019 | AustCyber">
            <a:extLst>
              <a:ext uri="{FF2B5EF4-FFF2-40B4-BE49-F238E27FC236}">
                <a16:creationId xmlns:a16="http://schemas.microsoft.com/office/drawing/2014/main" id="{48AB8CA1-6D1B-4E8A-BAF1-DE29498C5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0" y="0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B00443-B330-4053-8FB5-5EAA361A3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879" y="2563996"/>
            <a:ext cx="2763877" cy="27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1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1095" y="-3174"/>
            <a:ext cx="9035569" cy="896436"/>
          </a:xfrm>
        </p:spPr>
        <p:txBody>
          <a:bodyPr>
            <a:noAutofit/>
          </a:bodyPr>
          <a:lstStyle/>
          <a:p>
            <a:r>
              <a:rPr lang="en-US" sz="3200" dirty="0"/>
              <a:t>Taxonomy of Challenges</a:t>
            </a:r>
            <a:endParaRPr lang="en-AU" sz="3200" dirty="0"/>
          </a:p>
        </p:txBody>
      </p:sp>
      <p:pic>
        <p:nvPicPr>
          <p:cNvPr id="7" name="Picture 2" descr="Australian Cyber Week 2019 | AustCyber">
            <a:extLst>
              <a:ext uri="{FF2B5EF4-FFF2-40B4-BE49-F238E27FC236}">
                <a16:creationId xmlns:a16="http://schemas.microsoft.com/office/drawing/2014/main" id="{48AB8CA1-6D1B-4E8A-BAF1-DE29498C5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0" y="0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1D5203-2187-43F7-831E-C169980E3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580" y="885240"/>
            <a:ext cx="6915428" cy="589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53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1095" y="-3174"/>
            <a:ext cx="9035569" cy="896436"/>
          </a:xfrm>
        </p:spPr>
        <p:txBody>
          <a:bodyPr>
            <a:noAutofit/>
          </a:bodyPr>
          <a:lstStyle/>
          <a:p>
            <a:r>
              <a:rPr lang="en-US" dirty="0"/>
              <a:t>Proposed Potential Solutions to the Identified Challenges</a:t>
            </a:r>
            <a:endParaRPr lang="en-AU" dirty="0"/>
          </a:p>
        </p:txBody>
      </p:sp>
      <p:pic>
        <p:nvPicPr>
          <p:cNvPr id="7" name="Picture 2" descr="Australian Cyber Week 2019 | AustCyber">
            <a:extLst>
              <a:ext uri="{FF2B5EF4-FFF2-40B4-BE49-F238E27FC236}">
                <a16:creationId xmlns:a16="http://schemas.microsoft.com/office/drawing/2014/main" id="{48AB8CA1-6D1B-4E8A-BAF1-DE29498C5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0" y="0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50C3BC-585A-43BF-BBA7-278B3D513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304" y="1204797"/>
            <a:ext cx="5762296" cy="4990420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Developing security assessment frameworks for IoT-based smart environments to secure the IoT network.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Developing IoT device-specific monitoring tools.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Implementing secure authentications for all IoT devices.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Encrypting IoT data moving in and out of IoT-based networks (Encrypted communication).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Testing all IoT hardware before, during and after deployment (Testing IoT hardware).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public key infrastructure security methods for IoT devices and smart environments.</a:t>
            </a:r>
            <a:endParaRPr lang="en-US" sz="22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4F172BF-301F-4137-96B0-13A7988A2C6D}"/>
              </a:ext>
            </a:extLst>
          </p:cNvPr>
          <p:cNvSpPr txBox="1">
            <a:spLocks/>
          </p:cNvSpPr>
          <p:nvPr/>
        </p:nvSpPr>
        <p:spPr>
          <a:xfrm>
            <a:off x="6542690" y="1204797"/>
            <a:ext cx="5468005" cy="499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Developing and deploying only secure and trusted IoT applications.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Implementing identity management.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Trust establishment for secure data transmission and object authentication.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Hardening the security of the IoT networks including the use of strong login credentials.</a:t>
            </a:r>
          </a:p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Regulating and certifying IoT devices before use to avoid launching IoT devices in a rush.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27482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21317" y="1291508"/>
            <a:ext cx="6994221" cy="499042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Most conventional security standards and assessment frameworks do not directly address the security needs of IoT-based smart environments but have the potential to be adapted into IoT-based smart environments. </a:t>
            </a:r>
            <a:endParaRPr lang="en-US" sz="2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dirty="0"/>
              <a:t>The need to develop </a:t>
            </a:r>
            <a:r>
              <a:rPr lang="en-AU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new security standards and assessment frameworks that will address future IoT-based smart environments security concerns is now inevitable.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1095" y="-3174"/>
            <a:ext cx="9035569" cy="896436"/>
          </a:xfrm>
        </p:spPr>
        <p:txBody>
          <a:bodyPr>
            <a:normAutofit/>
          </a:bodyPr>
          <a:lstStyle/>
          <a:p>
            <a:r>
              <a:rPr lang="en-AU" sz="3600" dirty="0"/>
              <a:t>What we Found ....</a:t>
            </a:r>
          </a:p>
        </p:txBody>
      </p:sp>
      <p:pic>
        <p:nvPicPr>
          <p:cNvPr id="7" name="Picture 2" descr="Australian Cyber Week 2019 | AustCyber">
            <a:extLst>
              <a:ext uri="{FF2B5EF4-FFF2-40B4-BE49-F238E27FC236}">
                <a16:creationId xmlns:a16="http://schemas.microsoft.com/office/drawing/2014/main" id="{48AB8CA1-6D1B-4E8A-BAF1-DE29498C5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0" y="0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F26D94-A187-4D6E-A427-61060FBD3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62" y="1407880"/>
            <a:ext cx="4844855" cy="47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4582" y="893262"/>
            <a:ext cx="11642835" cy="5964738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Most conventional security standards and assessment frameworks do not directly address the security needs of IoT-based smart environments but have the potential to be adapted into IoT-based smart environments. </a:t>
            </a:r>
            <a:endParaRPr lang="en-US" sz="2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dirty="0"/>
              <a:t>Again, Security standards and assessment frameworks that can be deployed in IoT-based smart environments are quite different from those that can be used in non-IoT domains.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dirty="0"/>
              <a:t>This is because IoT-based smart environment security is dependent on a wide range of security checks which many existing (</a:t>
            </a:r>
            <a:r>
              <a:rPr lang="en-AU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conventional</a:t>
            </a:r>
            <a:r>
              <a:rPr lang="en-US" sz="2200" dirty="0"/>
              <a:t>) security standards and assessment frameworks may not directly address.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dirty="0"/>
              <a:t>The need to develop </a:t>
            </a:r>
            <a:r>
              <a:rPr lang="en-AU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new and </a:t>
            </a:r>
            <a:r>
              <a:rPr lang="en-US" sz="2200" dirty="0"/>
              <a:t>effective </a:t>
            </a:r>
            <a:r>
              <a:rPr lang="en-AU" sz="2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security standards and assessment frameworks that will address current and future IoT-based smart environments security concerns is now inevitable.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dirty="0"/>
              <a:t>This research work revealed the lack of security standards and assessment frameworks that directly addressed the security requirements and needs of IoT-based smart environments.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1095" y="-3174"/>
            <a:ext cx="9035569" cy="896436"/>
          </a:xfrm>
        </p:spPr>
        <p:txBody>
          <a:bodyPr>
            <a:normAutofit/>
          </a:bodyPr>
          <a:lstStyle/>
          <a:p>
            <a:r>
              <a:rPr lang="en-AU" sz="3600" dirty="0"/>
              <a:t>Conclusion</a:t>
            </a:r>
          </a:p>
        </p:txBody>
      </p:sp>
      <p:pic>
        <p:nvPicPr>
          <p:cNvPr id="7" name="Picture 2" descr="Australian Cyber Week 2019 | AustCyber">
            <a:extLst>
              <a:ext uri="{FF2B5EF4-FFF2-40B4-BE49-F238E27FC236}">
                <a16:creationId xmlns:a16="http://schemas.microsoft.com/office/drawing/2014/main" id="{48AB8CA1-6D1B-4E8A-BAF1-DE29498C5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0" y="0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76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1095" y="-3174"/>
            <a:ext cx="9035569" cy="896436"/>
          </a:xfrm>
        </p:spPr>
        <p:txBody>
          <a:bodyPr>
            <a:normAutofit/>
          </a:bodyPr>
          <a:lstStyle/>
          <a:p>
            <a:r>
              <a:rPr lang="en-AU" sz="3600" dirty="0"/>
              <a:t>Reference</a:t>
            </a:r>
          </a:p>
        </p:txBody>
      </p:sp>
      <p:pic>
        <p:nvPicPr>
          <p:cNvPr id="7" name="Picture 2" descr="Australian Cyber Week 2019 | AustCyber">
            <a:extLst>
              <a:ext uri="{FF2B5EF4-FFF2-40B4-BE49-F238E27FC236}">
                <a16:creationId xmlns:a16="http://schemas.microsoft.com/office/drawing/2014/main" id="{48AB8CA1-6D1B-4E8A-BAF1-DE29498C5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0" y="0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DA8C77-EDBE-4175-9142-D0FDB83F7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336" y="885240"/>
            <a:ext cx="6117810" cy="587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8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5052" y="-3174"/>
            <a:ext cx="9051611" cy="896436"/>
          </a:xfrm>
        </p:spPr>
        <p:txBody>
          <a:bodyPr>
            <a:normAutofit/>
          </a:bodyPr>
          <a:lstStyle/>
          <a:p>
            <a:r>
              <a:rPr lang="en-AU" sz="3200" dirty="0"/>
              <a:t>Authors and Contributors</a:t>
            </a:r>
          </a:p>
        </p:txBody>
      </p:sp>
      <p:pic>
        <p:nvPicPr>
          <p:cNvPr id="6" name="Picture 2" descr="Australian Cyber Week 2019 | AustCyber">
            <a:extLst>
              <a:ext uri="{FF2B5EF4-FFF2-40B4-BE49-F238E27FC236}">
                <a16:creationId xmlns:a16="http://schemas.microsoft.com/office/drawing/2014/main" id="{FCCB9035-52BD-4873-8B5D-61103F20B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-16042" y="-3174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8" descr="A person wearing a striped shirt&#10;&#10;Description automatically generated with low confidence">
            <a:extLst>
              <a:ext uri="{FF2B5EF4-FFF2-40B4-BE49-F238E27FC236}">
                <a16:creationId xmlns:a16="http://schemas.microsoft.com/office/drawing/2014/main" id="{EF15D65B-8FEC-4A33-AAED-FDF1FFBD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957" y="1041533"/>
            <a:ext cx="1701560" cy="217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id="{781809D6-A730-4D7F-BEA2-108A8EC38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4" y="1041533"/>
            <a:ext cx="1822618" cy="198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E927A94D-AE88-43E5-BA7D-89747D6B1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47" y="4035256"/>
            <a:ext cx="1796028" cy="208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9">
            <a:extLst>
              <a:ext uri="{FF2B5EF4-FFF2-40B4-BE49-F238E27FC236}">
                <a16:creationId xmlns:a16="http://schemas.microsoft.com/office/drawing/2014/main" id="{F714FFA0-5273-48C2-A632-8EE76B78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342" y="3929906"/>
            <a:ext cx="1918944" cy="195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7B42BC-BC7B-41EC-B52C-8FFB9B51E286}"/>
              </a:ext>
            </a:extLst>
          </p:cNvPr>
          <p:cNvSpPr txBox="1"/>
          <p:nvPr/>
        </p:nvSpPr>
        <p:spPr>
          <a:xfrm>
            <a:off x="569778" y="3161343"/>
            <a:ext cx="1941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 Nickson M. Karie </a:t>
            </a:r>
            <a:endParaRPr lang="en-A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F9E178-352E-4F2D-93EA-ED4EA5B02AA3}"/>
              </a:ext>
            </a:extLst>
          </p:cNvPr>
          <p:cNvSpPr txBox="1"/>
          <p:nvPr/>
        </p:nvSpPr>
        <p:spPr>
          <a:xfrm>
            <a:off x="9520957" y="3354332"/>
            <a:ext cx="170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 Wencheng Yang </a:t>
            </a:r>
            <a:endParaRPr lang="en-A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3EC1D-FC9B-4C9E-9E10-6B4DFB807CDD}"/>
              </a:ext>
            </a:extLst>
          </p:cNvPr>
          <p:cNvSpPr txBox="1"/>
          <p:nvPr/>
        </p:nvSpPr>
        <p:spPr>
          <a:xfrm>
            <a:off x="2751847" y="6235381"/>
            <a:ext cx="1569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Prof. Craig Valli </a:t>
            </a:r>
            <a:endParaRPr lang="en-A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369683-EDEE-40EB-942B-88C9FBABFA87}"/>
              </a:ext>
            </a:extLst>
          </p:cNvPr>
          <p:cNvSpPr txBox="1"/>
          <p:nvPr/>
        </p:nvSpPr>
        <p:spPr>
          <a:xfrm>
            <a:off x="7457643" y="5968959"/>
            <a:ext cx="1879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 Victor R.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Kebande</a:t>
            </a:r>
            <a:endParaRPr lang="en-A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53BD9A-50A6-43EF-86D7-C41C1991947E}"/>
              </a:ext>
            </a:extLst>
          </p:cNvPr>
          <p:cNvSpPr txBox="1"/>
          <p:nvPr/>
        </p:nvSpPr>
        <p:spPr>
          <a:xfrm>
            <a:off x="5246313" y="3219054"/>
            <a:ext cx="175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 Nor Masri Sahri </a:t>
            </a:r>
            <a:endParaRPr lang="en-AU" sz="1400" dirty="0"/>
          </a:p>
        </p:txBody>
      </p:sp>
      <p:pic>
        <p:nvPicPr>
          <p:cNvPr id="17" name="Picture 16" descr="A person wearing a blue shirt&#10;&#10;Description automatically generated with low confidence">
            <a:extLst>
              <a:ext uri="{FF2B5EF4-FFF2-40B4-BE49-F238E27FC236}">
                <a16:creationId xmlns:a16="http://schemas.microsoft.com/office/drawing/2014/main" id="{A41714D6-5FA3-481F-8BF0-A207681376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33" y="1401467"/>
            <a:ext cx="1503863" cy="18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3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895601"/>
            <a:ext cx="112014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n.karie@ecu.edu.au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09801" y="1066800"/>
            <a:ext cx="6324600" cy="14478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990601"/>
            <a:ext cx="1127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AU" sz="6000" b="1">
                <a:solidFill>
                  <a:srgbClr val="FFFFFF"/>
                </a:solidFill>
                <a:latin typeface="Arial Black" panose="020B0A04020102020204" pitchFamily="34" charset="0"/>
              </a:rPr>
              <a:t>Thank You!!</a:t>
            </a:r>
          </a:p>
        </p:txBody>
      </p:sp>
      <p:pic>
        <p:nvPicPr>
          <p:cNvPr id="7" name="Picture 2" descr="Australian Cyber Week 2019 | AustCyber">
            <a:extLst>
              <a:ext uri="{FF2B5EF4-FFF2-40B4-BE49-F238E27FC236}">
                <a16:creationId xmlns:a16="http://schemas.microsoft.com/office/drawing/2014/main" id="{EDF2948E-45EC-4EBF-9719-E5A47BE9D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76200" y="8022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22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881463A5-889B-024C-847C-15EF14B396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65" b="15265"/>
          <a:stretch/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3459D4-4AF6-6F47-8BB4-1CA1BBA68B26}"/>
              </a:ext>
            </a:extLst>
          </p:cNvPr>
          <p:cNvSpPr txBox="1"/>
          <p:nvPr/>
        </p:nvSpPr>
        <p:spPr>
          <a:xfrm>
            <a:off x="5592276" y="1554415"/>
            <a:ext cx="392928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Introduction and Research Problem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7A9006D-9130-1E4E-9BCB-9B466D13EEEE}"/>
              </a:ext>
            </a:extLst>
          </p:cNvPr>
          <p:cNvSpPr txBox="1">
            <a:spLocks/>
          </p:cNvSpPr>
          <p:nvPr/>
        </p:nvSpPr>
        <p:spPr>
          <a:xfrm>
            <a:off x="5592276" y="1942495"/>
            <a:ext cx="4564909" cy="53944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spc="-10" dirty="0">
                <a:latin typeface="Lato" panose="020F0502020204030203" pitchFamily="34" charset="77"/>
              </a:rPr>
              <a:t>The need for Security Standards and Frameworks for IoT Bases Smart Environment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1323FD-D35D-8B4C-A558-83041901AC81}"/>
              </a:ext>
            </a:extLst>
          </p:cNvPr>
          <p:cNvSpPr txBox="1"/>
          <p:nvPr/>
        </p:nvSpPr>
        <p:spPr>
          <a:xfrm>
            <a:off x="5062593" y="2870037"/>
            <a:ext cx="3132589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Motivation and Background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DCFD89A-6769-9844-BEB1-765488F6BD29}"/>
              </a:ext>
            </a:extLst>
          </p:cNvPr>
          <p:cNvSpPr txBox="1">
            <a:spLocks/>
          </p:cNvSpPr>
          <p:nvPr/>
        </p:nvSpPr>
        <p:spPr>
          <a:xfrm>
            <a:off x="5062593" y="3258117"/>
            <a:ext cx="4564909" cy="28091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spc="-10" dirty="0">
                <a:latin typeface="Lato" panose="020F0502020204030203" pitchFamily="34" charset="77"/>
              </a:rPr>
              <a:t>Why this study ….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B73627-1A60-2045-A632-2803AA27F966}"/>
              </a:ext>
            </a:extLst>
          </p:cNvPr>
          <p:cNvSpPr txBox="1"/>
          <p:nvPr/>
        </p:nvSpPr>
        <p:spPr>
          <a:xfrm>
            <a:off x="4304866" y="4233724"/>
            <a:ext cx="2044149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Existing Research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5F49052D-848B-994C-896A-1E934C97EB86}"/>
              </a:ext>
            </a:extLst>
          </p:cNvPr>
          <p:cNvSpPr txBox="1">
            <a:spLocks/>
          </p:cNvSpPr>
          <p:nvPr/>
        </p:nvSpPr>
        <p:spPr>
          <a:xfrm>
            <a:off x="4304865" y="4621804"/>
            <a:ext cx="4564909" cy="57990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spc="-10" dirty="0">
                <a:latin typeface="Lato" panose="020F0502020204030203" pitchFamily="34" charset="77"/>
              </a:rPr>
              <a:t>Conventional Security Standards and Frameworks</a:t>
            </a:r>
          </a:p>
          <a:p>
            <a:pPr algn="l"/>
            <a:r>
              <a:rPr lang="en-US" sz="1400" spc="-10" dirty="0">
                <a:latin typeface="Lato" panose="020F0502020204030203" pitchFamily="34" charset="77"/>
              </a:rPr>
              <a:t>What is the State of the Art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0AF846-2830-6844-9427-F751719FEB92}"/>
              </a:ext>
            </a:extLst>
          </p:cNvPr>
          <p:cNvSpPr txBox="1"/>
          <p:nvPr/>
        </p:nvSpPr>
        <p:spPr>
          <a:xfrm>
            <a:off x="3728406" y="5546023"/>
            <a:ext cx="278313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Findings and Conclusion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DD24781-0F52-4B44-BE07-602F7E243425}"/>
              </a:ext>
            </a:extLst>
          </p:cNvPr>
          <p:cNvSpPr txBox="1">
            <a:spLocks/>
          </p:cNvSpPr>
          <p:nvPr/>
        </p:nvSpPr>
        <p:spPr>
          <a:xfrm>
            <a:off x="3728406" y="5934102"/>
            <a:ext cx="4564909" cy="53944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spc="-10" dirty="0">
                <a:latin typeface="Lato" panose="020F0502020204030203" pitchFamily="34" charset="77"/>
              </a:rPr>
              <a:t>What's next for the Future of IoT and Smart Environments?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CDB892A-3DF7-994B-82B9-1D88B4CE41C4}"/>
              </a:ext>
            </a:extLst>
          </p:cNvPr>
          <p:cNvSpPr/>
          <p:nvPr/>
        </p:nvSpPr>
        <p:spPr>
          <a:xfrm>
            <a:off x="4304865" y="1277348"/>
            <a:ext cx="1085828" cy="10858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latin typeface="Montserrat" pitchFamily="2" charset="77"/>
              </a:rPr>
              <a:t>1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0C720DA-A1CB-074D-B30C-F2B5BBEA743C}"/>
              </a:ext>
            </a:extLst>
          </p:cNvPr>
          <p:cNvSpPr/>
          <p:nvPr/>
        </p:nvSpPr>
        <p:spPr>
          <a:xfrm>
            <a:off x="2983776" y="4025442"/>
            <a:ext cx="1085828" cy="10858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latin typeface="Montserrat" pitchFamily="2" charset="77"/>
              </a:rPr>
              <a:t>3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CAD87D1-A245-E440-8095-08F90ADA55A7}"/>
              </a:ext>
            </a:extLst>
          </p:cNvPr>
          <p:cNvSpPr/>
          <p:nvPr/>
        </p:nvSpPr>
        <p:spPr>
          <a:xfrm>
            <a:off x="3728406" y="2625406"/>
            <a:ext cx="1085828" cy="10858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latin typeface="Montserrat" pitchFamily="2" charset="77"/>
              </a:rPr>
              <a:t>2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67FA584-F0CC-3948-B50F-B8D7BC86F10C}"/>
              </a:ext>
            </a:extLst>
          </p:cNvPr>
          <p:cNvSpPr/>
          <p:nvPr/>
        </p:nvSpPr>
        <p:spPr>
          <a:xfrm>
            <a:off x="2255304" y="5335680"/>
            <a:ext cx="1085828" cy="10858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latin typeface="Montserrat" pitchFamily="2" charset="77"/>
              </a:rPr>
              <a:t>4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7BE85E3-A324-B84E-8C50-B189ABAF55DE}"/>
              </a:ext>
            </a:extLst>
          </p:cNvPr>
          <p:cNvSpPr/>
          <p:nvPr/>
        </p:nvSpPr>
        <p:spPr>
          <a:xfrm>
            <a:off x="6420676" y="384048"/>
            <a:ext cx="5769737" cy="64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Montserrat ExtraBold" pitchFamily="2" charset="77"/>
              </a:rPr>
              <a:t>AGENDA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97EE251-4875-D948-B109-D32F2A598D8B}"/>
              </a:ext>
            </a:extLst>
          </p:cNvPr>
          <p:cNvSpPr/>
          <p:nvPr/>
        </p:nvSpPr>
        <p:spPr>
          <a:xfrm>
            <a:off x="1588" y="6487635"/>
            <a:ext cx="12188825" cy="3703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3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02452" y="4626564"/>
            <a:ext cx="4187095" cy="122430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The Fourth Industrial Revolution (Industry  4.0)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5052" y="-3174"/>
            <a:ext cx="9051611" cy="896436"/>
          </a:xfrm>
        </p:spPr>
        <p:txBody>
          <a:bodyPr>
            <a:normAutofit/>
          </a:bodyPr>
          <a:lstStyle/>
          <a:p>
            <a:r>
              <a:rPr lang="en-AU" sz="3200" dirty="0"/>
              <a:t>Introduction</a:t>
            </a:r>
          </a:p>
        </p:txBody>
      </p:sp>
      <p:pic>
        <p:nvPicPr>
          <p:cNvPr id="6" name="Picture 2" descr="Australian Cyber Week 2019 | AustCyber">
            <a:extLst>
              <a:ext uri="{FF2B5EF4-FFF2-40B4-BE49-F238E27FC236}">
                <a16:creationId xmlns:a16="http://schemas.microsoft.com/office/drawing/2014/main" id="{FCCB9035-52BD-4873-8B5D-61103F20B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-16042" y="-3174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AA4B18-D0F7-4AB4-837A-BB918799B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939" y="882066"/>
            <a:ext cx="3863902" cy="2737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3936B0-6EA1-4620-884F-F1D40284F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0" y="3270252"/>
            <a:ext cx="3641194" cy="3365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D3B451-7112-4D48-924A-C16709861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025" y="3270252"/>
            <a:ext cx="3518975" cy="335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4593" y="1186543"/>
            <a:ext cx="7070835" cy="499042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200" dirty="0"/>
              <a:t>With the Explosion of Smart Technologies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dirty="0"/>
              <a:t>Assessing the security of IoT-based smart environments such as smart homes and smart cities…etc. is becoming fundamentally essential.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dirty="0"/>
              <a:t>Security Assessment is specifically important in implementing the correct control measures as well as reducing security threats and risks brought about by deploying IoT-based smart technologies.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1095" y="-3174"/>
            <a:ext cx="9035569" cy="896436"/>
          </a:xfrm>
        </p:spPr>
        <p:txBody>
          <a:bodyPr>
            <a:normAutofit/>
          </a:bodyPr>
          <a:lstStyle/>
          <a:p>
            <a:r>
              <a:rPr lang="en-AU" sz="3600" dirty="0"/>
              <a:t>Introduction --- Cont..</a:t>
            </a:r>
          </a:p>
        </p:txBody>
      </p:sp>
      <p:pic>
        <p:nvPicPr>
          <p:cNvPr id="7" name="Picture 2" descr="Australian Cyber Week 2019 | AustCyber">
            <a:extLst>
              <a:ext uri="{FF2B5EF4-FFF2-40B4-BE49-F238E27FC236}">
                <a16:creationId xmlns:a16="http://schemas.microsoft.com/office/drawing/2014/main" id="{48AB8CA1-6D1B-4E8A-BAF1-DE29498C5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0" y="0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223725-815D-42AE-852E-D755ED953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59"/>
          <a:stretch/>
        </p:blipFill>
        <p:spPr>
          <a:xfrm>
            <a:off x="7165428" y="2123230"/>
            <a:ext cx="4861473" cy="27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1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21316" y="1147130"/>
            <a:ext cx="7070835" cy="499042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dirty="0"/>
              <a:t>The problem, however, is in finding security standards and assessment frameworks that best meets the security requirements as well as comprehensively assesses and exposes the security posture of IoT-based smart environments.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dirty="0"/>
              <a:t>In this study we explored this gap and investigated existing </a:t>
            </a:r>
            <a:r>
              <a:rPr lang="en-US" sz="2200" dirty="0">
                <a:solidFill>
                  <a:srgbClr val="FF0000"/>
                </a:solidFill>
              </a:rPr>
              <a:t>security standards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FF0000"/>
                </a:solidFill>
              </a:rPr>
              <a:t>assessment frameworks </a:t>
            </a:r>
            <a:r>
              <a:rPr lang="en-US" sz="2200" dirty="0"/>
              <a:t>which also included </a:t>
            </a:r>
            <a:r>
              <a:rPr lang="en-US" sz="2200" dirty="0">
                <a:solidFill>
                  <a:srgbClr val="FF0000"/>
                </a:solidFill>
              </a:rPr>
              <a:t>NIST special publications</a:t>
            </a:r>
            <a:r>
              <a:rPr lang="en-US" sz="2200" dirty="0"/>
              <a:t> on security techniques focusing on those that can potentially address some of the security needs of IoT-based smart environments.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1095" y="-3174"/>
            <a:ext cx="9035569" cy="896436"/>
          </a:xfrm>
        </p:spPr>
        <p:txBody>
          <a:bodyPr>
            <a:normAutofit/>
          </a:bodyPr>
          <a:lstStyle/>
          <a:p>
            <a:r>
              <a:rPr lang="en-AU" sz="3600" dirty="0"/>
              <a:t>A Problem, A Research gap or Both?</a:t>
            </a:r>
          </a:p>
        </p:txBody>
      </p:sp>
      <p:pic>
        <p:nvPicPr>
          <p:cNvPr id="7" name="Picture 2" descr="Australian Cyber Week 2019 | AustCyber">
            <a:extLst>
              <a:ext uri="{FF2B5EF4-FFF2-40B4-BE49-F238E27FC236}">
                <a16:creationId xmlns:a16="http://schemas.microsoft.com/office/drawing/2014/main" id="{48AB8CA1-6D1B-4E8A-BAF1-DE29498C5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0" y="0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863154-480A-4CF2-8FD4-1132DFFF3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11" y="2309648"/>
            <a:ext cx="4727905" cy="289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8014" y="1560786"/>
            <a:ext cx="6936828" cy="458776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dirty="0"/>
              <a:t>This study was motivated by the understanding that conventional security standards and assessment frameworks meant for use in non-IoT environments are very different and many may not directly address the needs of IoT-based smart environments.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dirty="0"/>
              <a:t>Moreover, there is also a deficiency of specialized security standards and assessment frameworks that are primarily inclined to IoT-based smart environments.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1095" y="-3174"/>
            <a:ext cx="9035569" cy="896436"/>
          </a:xfrm>
        </p:spPr>
        <p:txBody>
          <a:bodyPr>
            <a:normAutofit/>
          </a:bodyPr>
          <a:lstStyle/>
          <a:p>
            <a:r>
              <a:rPr lang="en-AU" sz="3600" dirty="0"/>
              <a:t>Motivation</a:t>
            </a:r>
          </a:p>
        </p:txBody>
      </p:sp>
      <p:pic>
        <p:nvPicPr>
          <p:cNvPr id="7" name="Picture 2" descr="Australian Cyber Week 2019 | AustCyber">
            <a:extLst>
              <a:ext uri="{FF2B5EF4-FFF2-40B4-BE49-F238E27FC236}">
                <a16:creationId xmlns:a16="http://schemas.microsoft.com/office/drawing/2014/main" id="{48AB8CA1-6D1B-4E8A-BAF1-DE29498C5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0" y="0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46CCE-51FD-4573-AF2F-1B41EB73F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168" y="1994338"/>
            <a:ext cx="4676037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9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31497" y="1689445"/>
            <a:ext cx="6892691" cy="360444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200" dirty="0"/>
              <a:t>Security and Privacy Concerns In IoT-Based Smart Environments</a:t>
            </a:r>
          </a:p>
          <a:p>
            <a:pPr marL="1142983" lvl="1" indent="-457200" algn="just"/>
            <a:endParaRPr lang="en-GB" sz="2200" dirty="0"/>
          </a:p>
          <a:p>
            <a:pPr marL="1142983" lvl="1" indent="-457200" algn="just"/>
            <a:r>
              <a:rPr lang="en-GB" sz="2200" dirty="0"/>
              <a:t>Security Concerns</a:t>
            </a:r>
          </a:p>
          <a:p>
            <a:pPr marL="1142983" lvl="1" indent="-457200" algn="just"/>
            <a:r>
              <a:rPr lang="en-GB" sz="2200" dirty="0"/>
              <a:t>Privacy Concerns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200" dirty="0"/>
              <a:t>Existing Research 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1095" y="-3174"/>
            <a:ext cx="9035569" cy="896436"/>
          </a:xfrm>
        </p:spPr>
        <p:txBody>
          <a:bodyPr>
            <a:normAutofit/>
          </a:bodyPr>
          <a:lstStyle/>
          <a:p>
            <a:r>
              <a:rPr lang="en-AU" sz="3600" dirty="0"/>
              <a:t>Background</a:t>
            </a:r>
          </a:p>
        </p:txBody>
      </p:sp>
      <p:pic>
        <p:nvPicPr>
          <p:cNvPr id="7" name="Picture 2" descr="Australian Cyber Week 2019 | AustCyber">
            <a:extLst>
              <a:ext uri="{FF2B5EF4-FFF2-40B4-BE49-F238E27FC236}">
                <a16:creationId xmlns:a16="http://schemas.microsoft.com/office/drawing/2014/main" id="{48AB8CA1-6D1B-4E8A-BAF1-DE29498C5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0" y="0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973EAE-6CD3-4243-87D1-5996053C7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12" y="1917719"/>
            <a:ext cx="4664129" cy="314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1095" y="-3174"/>
            <a:ext cx="9035569" cy="896436"/>
          </a:xfrm>
        </p:spPr>
        <p:txBody>
          <a:bodyPr>
            <a:normAutofit/>
          </a:bodyPr>
          <a:lstStyle/>
          <a:p>
            <a:r>
              <a:rPr lang="en-AU" sz="3600" dirty="0"/>
              <a:t>Existing Research</a:t>
            </a:r>
          </a:p>
        </p:txBody>
      </p:sp>
      <p:pic>
        <p:nvPicPr>
          <p:cNvPr id="7" name="Picture 2" descr="Australian Cyber Week 2019 | AustCyber">
            <a:extLst>
              <a:ext uri="{FF2B5EF4-FFF2-40B4-BE49-F238E27FC236}">
                <a16:creationId xmlns:a16="http://schemas.microsoft.com/office/drawing/2014/main" id="{48AB8CA1-6D1B-4E8A-BAF1-DE29498C5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9646"/>
          <a:stretch/>
        </p:blipFill>
        <p:spPr bwMode="auto">
          <a:xfrm>
            <a:off x="0" y="0"/>
            <a:ext cx="1941095" cy="8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5FCB52-F6C9-488D-ADA6-5E0AA4478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318" y="893262"/>
            <a:ext cx="4681968" cy="59760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2A31C8-5FD9-4BBC-B676-2C047ABC7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572" y="1012387"/>
            <a:ext cx="3740809" cy="2297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D594FA-ABCC-4D35-A28B-7A2F84C0B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610" y="3429000"/>
            <a:ext cx="3352771" cy="33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44792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World Ready Science">
      <a:dk1>
        <a:srgbClr val="101920"/>
      </a:dk1>
      <a:lt1>
        <a:srgbClr val="FFFFFF"/>
      </a:lt1>
      <a:dk2>
        <a:srgbClr val="404140"/>
      </a:dk2>
      <a:lt2>
        <a:srgbClr val="FFFFFF"/>
      </a:lt2>
      <a:accent1>
        <a:srgbClr val="004B85"/>
      </a:accent1>
      <a:accent2>
        <a:srgbClr val="BE2F36"/>
      </a:accent2>
      <a:accent3>
        <a:srgbClr val="FFC658"/>
      </a:accent3>
      <a:accent4>
        <a:srgbClr val="F16121"/>
      </a:accent4>
      <a:accent5>
        <a:srgbClr val="009878"/>
      </a:accent5>
      <a:accent6>
        <a:srgbClr val="EFECE5"/>
      </a:accent6>
      <a:hlink>
        <a:srgbClr val="004B85"/>
      </a:hlink>
      <a:folHlink>
        <a:srgbClr val="F1612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U Medical and Health Sciences PowerPoint Template_Widescreen_Apr19" id="{D10DD285-2DF1-9C4F-B5C8-5578DD628922}" vid="{A8463ABB-FE07-0249-9E07-D7B4EEEA80D2}"/>
    </a:ext>
  </a:extLst>
</a:theme>
</file>

<file path=ppt/theme/theme5.xml><?xml version="1.0" encoding="utf-8"?>
<a:theme xmlns:a="http://schemas.openxmlformats.org/drawingml/2006/main" name="1_Office Theme">
  <a:themeElements>
    <a:clrScheme name="World Ready Science">
      <a:dk1>
        <a:srgbClr val="101920"/>
      </a:dk1>
      <a:lt1>
        <a:srgbClr val="FFFFFF"/>
      </a:lt1>
      <a:dk2>
        <a:srgbClr val="404140"/>
      </a:dk2>
      <a:lt2>
        <a:srgbClr val="FFFFFF"/>
      </a:lt2>
      <a:accent1>
        <a:srgbClr val="004B85"/>
      </a:accent1>
      <a:accent2>
        <a:srgbClr val="BE2F36"/>
      </a:accent2>
      <a:accent3>
        <a:srgbClr val="FFC658"/>
      </a:accent3>
      <a:accent4>
        <a:srgbClr val="F16121"/>
      </a:accent4>
      <a:accent5>
        <a:srgbClr val="009878"/>
      </a:accent5>
      <a:accent6>
        <a:srgbClr val="EFECE5"/>
      </a:accent6>
      <a:hlink>
        <a:srgbClr val="004B85"/>
      </a:hlink>
      <a:folHlink>
        <a:srgbClr val="F1612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U Medical and Health Sciences PowerPoint Template_Widescreen_Apr19" id="{D10DD285-2DF1-9C4F-B5C8-5578DD628922}" vid="{A8463ABB-FE07-0249-9E07-D7B4EEEA80D2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6D2E5EF66B3D469D222E2DB885EFFD" ma:contentTypeVersion="10" ma:contentTypeDescription="Create a new document." ma:contentTypeScope="" ma:versionID="11dc89d91fefce255d1178757b5ebdd7">
  <xsd:schema xmlns:xsd="http://www.w3.org/2001/XMLSchema" xmlns:xs="http://www.w3.org/2001/XMLSchema" xmlns:p="http://schemas.microsoft.com/office/2006/metadata/properties" xmlns:ns2="d91440de-8e7b-40dc-8c33-ac5991d9d7df" xmlns:ns3="84ae3afe-084a-486e-99bc-f4ca3104f7bc" targetNamespace="http://schemas.microsoft.com/office/2006/metadata/properties" ma:root="true" ma:fieldsID="3009ff0624345e69353f2af90676e23d" ns2:_="" ns3:_="">
    <xsd:import namespace="d91440de-8e7b-40dc-8c33-ac5991d9d7df"/>
    <xsd:import namespace="84ae3afe-084a-486e-99bc-f4ca3104f7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1440de-8e7b-40dc-8c33-ac5991d9d7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e3afe-084a-486e-99bc-f4ca3104f7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2E2485-A4BE-4BD0-96E5-126960899E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791055-9202-43B3-9A5C-D443A966F5BF}">
  <ds:schemaRefs>
    <ds:schemaRef ds:uri="84ae3afe-084a-486e-99bc-f4ca3104f7bc"/>
    <ds:schemaRef ds:uri="d91440de-8e7b-40dc-8c33-ac5991d9d7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61CD26B-6953-45FF-93A5-3DAAD5064F4F}">
  <ds:schemaRefs>
    <ds:schemaRef ds:uri="84ae3afe-084a-486e-99bc-f4ca3104f7bc"/>
    <ds:schemaRef ds:uri="d91440de-8e7b-40dc-8c33-ac5991d9d7d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Widescreen</PresentationFormat>
  <Paragraphs>110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Black</vt:lpstr>
      <vt:lpstr>Calibri</vt:lpstr>
      <vt:lpstr>Helvetica</vt:lpstr>
      <vt:lpstr>Lato</vt:lpstr>
      <vt:lpstr>Montserrat</vt:lpstr>
      <vt:lpstr>Montserrat ExtraBold</vt:lpstr>
      <vt:lpstr>Poppins</vt:lpstr>
      <vt:lpstr>Times New Roman</vt:lpstr>
      <vt:lpstr>3_Default Design</vt:lpstr>
      <vt:lpstr>2_Default Design</vt:lpstr>
      <vt:lpstr>1_Default Design</vt:lpstr>
      <vt:lpstr>Office Theme</vt:lpstr>
      <vt:lpstr>1_Office Theme</vt:lpstr>
      <vt:lpstr>PowerPoint Presentation</vt:lpstr>
      <vt:lpstr>Authors and Contributors</vt:lpstr>
      <vt:lpstr>PowerPoint Presentation</vt:lpstr>
      <vt:lpstr>Introduction</vt:lpstr>
      <vt:lpstr>Introduction --- Cont..</vt:lpstr>
      <vt:lpstr>A Problem, A Research gap or Both?</vt:lpstr>
      <vt:lpstr>Motivation</vt:lpstr>
      <vt:lpstr>Background</vt:lpstr>
      <vt:lpstr>Existing Research</vt:lpstr>
      <vt:lpstr>So what did we do in this study…</vt:lpstr>
      <vt:lpstr>Methodology (Systematic Review)</vt:lpstr>
      <vt:lpstr>Areas of Interest in this study…</vt:lpstr>
      <vt:lpstr>Analysis</vt:lpstr>
      <vt:lpstr>Open Problems and Challenges</vt:lpstr>
      <vt:lpstr>Taxonomy of Challenges</vt:lpstr>
      <vt:lpstr>Proposed Potential Solutions to the Identified Challenges</vt:lpstr>
      <vt:lpstr>What we Found ....</vt:lpstr>
      <vt:lpstr>Conclusion</vt:lpstr>
      <vt:lpstr>Reference</vt:lpstr>
      <vt:lpstr>n.karie@ecu.edu.au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Julie</dc:creator>
  <cp:lastModifiedBy>Nickson KARIE</cp:lastModifiedBy>
  <cp:revision>84</cp:revision>
  <dcterms:created xsi:type="dcterms:W3CDTF">2007-07-09T21:56:01Z</dcterms:created>
  <dcterms:modified xsi:type="dcterms:W3CDTF">2021-11-09T03:10:53Z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0x010100E46D2E5EF66B3D469D222E2DB885EFFD</vt:lpwstr>
  </property>
</Properties>
</file>