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sldIdLst>
    <p:sldId id="256" r:id="rId6"/>
    <p:sldId id="280" r:id="rId7"/>
    <p:sldId id="279" r:id="rId8"/>
    <p:sldId id="286" r:id="rId9"/>
    <p:sldId id="281" r:id="rId10"/>
    <p:sldId id="290" r:id="rId11"/>
    <p:sldId id="265" r:id="rId12"/>
    <p:sldId id="283" r:id="rId13"/>
    <p:sldId id="284" r:id="rId14"/>
    <p:sldId id="266" r:id="rId15"/>
    <p:sldId id="287" r:id="rId16"/>
    <p:sldId id="291" r:id="rId17"/>
    <p:sldId id="288" r:id="rId18"/>
    <p:sldId id="289" r:id="rId19"/>
    <p:sldId id="272" r:id="rId20"/>
    <p:sldId id="278"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hra Jadidi" initials="ZJ" lastIdx="1" clrIdx="0">
    <p:extLst>
      <p:ext uri="{19B8F6BF-5375-455C-9EA6-DF929625EA0E}">
        <p15:presenceInfo xmlns:p15="http://schemas.microsoft.com/office/powerpoint/2012/main" userId="S::jadidi@qut.edu.au::18a5cba3-3506-4b93-a98d-9716bc69ed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46"/>
    <p:restoredTop sz="94681"/>
  </p:normalViewPr>
  <p:slideViewPr>
    <p:cSldViewPr snapToGrid="0" snapToObjects="1">
      <p:cViewPr varScale="1">
        <p:scale>
          <a:sx n="114" d="100"/>
          <a:sy n="114" d="100"/>
        </p:scale>
        <p:origin x="9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29B9C-83A7-4294-8213-08D3419F6D91}" type="doc">
      <dgm:prSet loTypeId="urn:microsoft.com/office/officeart/2005/8/layout/radial3" loCatId="cycle" qsTypeId="urn:microsoft.com/office/officeart/2005/8/quickstyle/simple1" qsCatId="simple" csTypeId="urn:microsoft.com/office/officeart/2005/8/colors/accent0_1" csCatId="mainScheme" phldr="1"/>
      <dgm:spPr/>
      <dgm:t>
        <a:bodyPr/>
        <a:lstStyle/>
        <a:p>
          <a:endParaRPr lang="en-US"/>
        </a:p>
      </dgm:t>
    </dgm:pt>
    <dgm:pt modelId="{1630655E-44FE-47D4-97C7-ACC712530869}">
      <dgm:prSet phldrT="[Text]" custT="1"/>
      <dgm:spPr/>
      <dgm:t>
        <a:bodyPr/>
        <a:lstStyle/>
        <a:p>
          <a:r>
            <a:rPr lang="en-US" sz="1800" dirty="0"/>
            <a:t>Threat Hunting Process</a:t>
          </a:r>
        </a:p>
      </dgm:t>
    </dgm:pt>
    <dgm:pt modelId="{63457195-41BC-4DC9-A51F-EAD8D186DF32}" type="parTrans" cxnId="{982129A9-D017-4C22-B7B1-505CDFBFFEC9}">
      <dgm:prSet/>
      <dgm:spPr/>
      <dgm:t>
        <a:bodyPr/>
        <a:lstStyle/>
        <a:p>
          <a:endParaRPr lang="en-US"/>
        </a:p>
      </dgm:t>
    </dgm:pt>
    <dgm:pt modelId="{A107CDCA-F219-4A28-9BC3-D8021416358F}" type="sibTrans" cxnId="{982129A9-D017-4C22-B7B1-505CDFBFFEC9}">
      <dgm:prSet/>
      <dgm:spPr/>
      <dgm:t>
        <a:bodyPr/>
        <a:lstStyle/>
        <a:p>
          <a:endParaRPr lang="en-US"/>
        </a:p>
      </dgm:t>
    </dgm:pt>
    <dgm:pt modelId="{8BB2B73A-AEBC-4001-A0FF-CB4FA903421E}">
      <dgm:prSet phldrT="[Text]" custT="1"/>
      <dgm:spPr/>
      <dgm:t>
        <a:bodyPr/>
        <a:lstStyle/>
        <a:p>
          <a:r>
            <a:rPr lang="en-US" sz="1000"/>
            <a:t>Create Hypotheses</a:t>
          </a:r>
        </a:p>
      </dgm:t>
    </dgm:pt>
    <dgm:pt modelId="{318BAD3C-2204-4D4B-96E0-A544941C3D66}" type="parTrans" cxnId="{F6B724C6-0EE8-47C1-A64D-8E432F0AF689}">
      <dgm:prSet/>
      <dgm:spPr/>
      <dgm:t>
        <a:bodyPr/>
        <a:lstStyle/>
        <a:p>
          <a:endParaRPr lang="en-US"/>
        </a:p>
      </dgm:t>
    </dgm:pt>
    <dgm:pt modelId="{190F7EAE-FDE7-4D14-9144-60E2941F8AED}" type="sibTrans" cxnId="{F6B724C6-0EE8-47C1-A64D-8E432F0AF689}">
      <dgm:prSet/>
      <dgm:spPr/>
      <dgm:t>
        <a:bodyPr/>
        <a:lstStyle/>
        <a:p>
          <a:endParaRPr lang="en-US"/>
        </a:p>
      </dgm:t>
    </dgm:pt>
    <dgm:pt modelId="{9141DEBE-1EAB-441C-ACDC-F3157DA9C954}">
      <dgm:prSet phldrT="[Text]" custT="1"/>
      <dgm:spPr/>
      <dgm:t>
        <a:bodyPr/>
        <a:lstStyle/>
        <a:p>
          <a:r>
            <a:rPr lang="en-US" sz="1000" dirty="0"/>
            <a:t>Investigate Via Tools and Techniques</a:t>
          </a:r>
        </a:p>
      </dgm:t>
    </dgm:pt>
    <dgm:pt modelId="{A0D177B7-3C1B-45C7-860F-E15399ABA321}" type="parTrans" cxnId="{CE6AB845-4BB0-4323-8BB9-6903A660B39B}">
      <dgm:prSet/>
      <dgm:spPr/>
      <dgm:t>
        <a:bodyPr/>
        <a:lstStyle/>
        <a:p>
          <a:endParaRPr lang="en-US"/>
        </a:p>
      </dgm:t>
    </dgm:pt>
    <dgm:pt modelId="{42AEEA3A-1769-439E-963A-6755EF46947B}" type="sibTrans" cxnId="{CE6AB845-4BB0-4323-8BB9-6903A660B39B}">
      <dgm:prSet/>
      <dgm:spPr/>
      <dgm:t>
        <a:bodyPr/>
        <a:lstStyle/>
        <a:p>
          <a:endParaRPr lang="en-US"/>
        </a:p>
      </dgm:t>
    </dgm:pt>
    <dgm:pt modelId="{FDCE8AC1-89E3-4DA0-B545-27E54F114F0C}">
      <dgm:prSet phldrT="[Text]" custT="1"/>
      <dgm:spPr/>
      <dgm:t>
        <a:bodyPr/>
        <a:lstStyle/>
        <a:p>
          <a:r>
            <a:rPr lang="en-US" sz="1000"/>
            <a:t>Uncover New Patterns and TTPs</a:t>
          </a:r>
        </a:p>
      </dgm:t>
    </dgm:pt>
    <dgm:pt modelId="{93748E6F-49D7-4589-A43A-0964549A15AF}" type="parTrans" cxnId="{43335A11-F64E-4292-A445-3025A9D7FF66}">
      <dgm:prSet/>
      <dgm:spPr/>
      <dgm:t>
        <a:bodyPr/>
        <a:lstStyle/>
        <a:p>
          <a:endParaRPr lang="en-US"/>
        </a:p>
      </dgm:t>
    </dgm:pt>
    <dgm:pt modelId="{E04BBC91-5872-4B6E-B955-6D6C51B5E38E}" type="sibTrans" cxnId="{43335A11-F64E-4292-A445-3025A9D7FF66}">
      <dgm:prSet/>
      <dgm:spPr/>
      <dgm:t>
        <a:bodyPr/>
        <a:lstStyle/>
        <a:p>
          <a:endParaRPr lang="en-US"/>
        </a:p>
      </dgm:t>
    </dgm:pt>
    <dgm:pt modelId="{9FA42DBA-D58E-4B34-A610-F51E31116FB1}">
      <dgm:prSet phldrT="[Text]" custT="1"/>
      <dgm:spPr/>
      <dgm:t>
        <a:bodyPr/>
        <a:lstStyle/>
        <a:p>
          <a:r>
            <a:rPr lang="en-US" sz="1000"/>
            <a:t>Inform and enrich IOCs</a:t>
          </a:r>
        </a:p>
      </dgm:t>
    </dgm:pt>
    <dgm:pt modelId="{C4C1B43B-5A3D-44C3-9924-A07B784057AB}" type="parTrans" cxnId="{4BCC4F01-4407-4CF5-9347-1A92659AF697}">
      <dgm:prSet/>
      <dgm:spPr/>
      <dgm:t>
        <a:bodyPr/>
        <a:lstStyle/>
        <a:p>
          <a:endParaRPr lang="en-US"/>
        </a:p>
      </dgm:t>
    </dgm:pt>
    <dgm:pt modelId="{64D34986-C6B1-40F8-9E94-35CB17E4DF5A}" type="sibTrans" cxnId="{4BCC4F01-4407-4CF5-9347-1A92659AF697}">
      <dgm:prSet/>
      <dgm:spPr/>
      <dgm:t>
        <a:bodyPr/>
        <a:lstStyle/>
        <a:p>
          <a:endParaRPr lang="en-US"/>
        </a:p>
      </dgm:t>
    </dgm:pt>
    <dgm:pt modelId="{3A9766C0-32BC-431E-9756-D7EE728A7456}" type="pres">
      <dgm:prSet presAssocID="{48D29B9C-83A7-4294-8213-08D3419F6D91}" presName="composite" presStyleCnt="0">
        <dgm:presLayoutVars>
          <dgm:chMax val="1"/>
          <dgm:dir/>
          <dgm:resizeHandles val="exact"/>
        </dgm:presLayoutVars>
      </dgm:prSet>
      <dgm:spPr/>
    </dgm:pt>
    <dgm:pt modelId="{BDEC4BFF-0F9E-4AB3-A940-7F05494A450A}" type="pres">
      <dgm:prSet presAssocID="{48D29B9C-83A7-4294-8213-08D3419F6D91}" presName="radial" presStyleCnt="0">
        <dgm:presLayoutVars>
          <dgm:animLvl val="ctr"/>
        </dgm:presLayoutVars>
      </dgm:prSet>
      <dgm:spPr/>
    </dgm:pt>
    <dgm:pt modelId="{84F1D9F5-EFED-404F-A757-7233DB8A186A}" type="pres">
      <dgm:prSet presAssocID="{1630655E-44FE-47D4-97C7-ACC712530869}" presName="centerShape" presStyleLbl="vennNode1" presStyleIdx="0" presStyleCnt="5"/>
      <dgm:spPr/>
    </dgm:pt>
    <dgm:pt modelId="{724A2E2D-ECC6-4653-8CED-FBF5434B5607}" type="pres">
      <dgm:prSet presAssocID="{8BB2B73A-AEBC-4001-A0FF-CB4FA903421E}" presName="node" presStyleLbl="vennNode1" presStyleIdx="1" presStyleCnt="5" custScaleX="133255" custScaleY="108619">
        <dgm:presLayoutVars>
          <dgm:bulletEnabled val="1"/>
        </dgm:presLayoutVars>
      </dgm:prSet>
      <dgm:spPr/>
    </dgm:pt>
    <dgm:pt modelId="{B6394E04-3EDA-4E0A-BE9A-AFD40530C408}" type="pres">
      <dgm:prSet presAssocID="{9141DEBE-1EAB-441C-ACDC-F3157DA9C954}" presName="node" presStyleLbl="vennNode1" presStyleIdx="2" presStyleCnt="5" custScaleX="133255" custScaleY="108619" custRadScaleRad="105101" custRadScaleInc="442">
        <dgm:presLayoutVars>
          <dgm:bulletEnabled val="1"/>
        </dgm:presLayoutVars>
      </dgm:prSet>
      <dgm:spPr/>
    </dgm:pt>
    <dgm:pt modelId="{7C6A0156-7684-49C7-9F3E-5EEBF6A058AC}" type="pres">
      <dgm:prSet presAssocID="{FDCE8AC1-89E3-4DA0-B545-27E54F114F0C}" presName="node" presStyleLbl="vennNode1" presStyleIdx="3" presStyleCnt="5" custScaleX="133255" custScaleY="108619">
        <dgm:presLayoutVars>
          <dgm:bulletEnabled val="1"/>
        </dgm:presLayoutVars>
      </dgm:prSet>
      <dgm:spPr/>
    </dgm:pt>
    <dgm:pt modelId="{36F2AD31-7143-4481-AFB2-210174C75E2E}" type="pres">
      <dgm:prSet presAssocID="{9FA42DBA-D58E-4B34-A610-F51E31116FB1}" presName="node" presStyleLbl="vennNode1" presStyleIdx="4" presStyleCnt="5" custScaleX="133255" custScaleY="108619" custRadScaleRad="108014">
        <dgm:presLayoutVars>
          <dgm:bulletEnabled val="1"/>
        </dgm:presLayoutVars>
      </dgm:prSet>
      <dgm:spPr/>
    </dgm:pt>
  </dgm:ptLst>
  <dgm:cxnLst>
    <dgm:cxn modelId="{4BCC4F01-4407-4CF5-9347-1A92659AF697}" srcId="{1630655E-44FE-47D4-97C7-ACC712530869}" destId="{9FA42DBA-D58E-4B34-A610-F51E31116FB1}" srcOrd="3" destOrd="0" parTransId="{C4C1B43B-5A3D-44C3-9924-A07B784057AB}" sibTransId="{64D34986-C6B1-40F8-9E94-35CB17E4DF5A}"/>
    <dgm:cxn modelId="{A1DBD40F-56BC-438F-BD0A-D42471222DA1}" type="presOf" srcId="{9141DEBE-1EAB-441C-ACDC-F3157DA9C954}" destId="{B6394E04-3EDA-4E0A-BE9A-AFD40530C408}" srcOrd="0" destOrd="0" presId="urn:microsoft.com/office/officeart/2005/8/layout/radial3"/>
    <dgm:cxn modelId="{43335A11-F64E-4292-A445-3025A9D7FF66}" srcId="{1630655E-44FE-47D4-97C7-ACC712530869}" destId="{FDCE8AC1-89E3-4DA0-B545-27E54F114F0C}" srcOrd="2" destOrd="0" parTransId="{93748E6F-49D7-4589-A43A-0964549A15AF}" sibTransId="{E04BBC91-5872-4B6E-B955-6D6C51B5E38E}"/>
    <dgm:cxn modelId="{3D307933-EA22-4F8E-997D-153DE01B59A1}" type="presOf" srcId="{48D29B9C-83A7-4294-8213-08D3419F6D91}" destId="{3A9766C0-32BC-431E-9756-D7EE728A7456}" srcOrd="0" destOrd="0" presId="urn:microsoft.com/office/officeart/2005/8/layout/radial3"/>
    <dgm:cxn modelId="{CE6AB845-4BB0-4323-8BB9-6903A660B39B}" srcId="{1630655E-44FE-47D4-97C7-ACC712530869}" destId="{9141DEBE-1EAB-441C-ACDC-F3157DA9C954}" srcOrd="1" destOrd="0" parTransId="{A0D177B7-3C1B-45C7-860F-E15399ABA321}" sibTransId="{42AEEA3A-1769-439E-963A-6755EF46947B}"/>
    <dgm:cxn modelId="{81BFC26B-41F0-43CC-A367-A74BCB92B78F}" type="presOf" srcId="{9FA42DBA-D58E-4B34-A610-F51E31116FB1}" destId="{36F2AD31-7143-4481-AFB2-210174C75E2E}" srcOrd="0" destOrd="0" presId="urn:microsoft.com/office/officeart/2005/8/layout/radial3"/>
    <dgm:cxn modelId="{8F75C55A-A028-45A9-9D0E-3EB3DE08A7F7}" type="presOf" srcId="{FDCE8AC1-89E3-4DA0-B545-27E54F114F0C}" destId="{7C6A0156-7684-49C7-9F3E-5EEBF6A058AC}" srcOrd="0" destOrd="0" presId="urn:microsoft.com/office/officeart/2005/8/layout/radial3"/>
    <dgm:cxn modelId="{982129A9-D017-4C22-B7B1-505CDFBFFEC9}" srcId="{48D29B9C-83A7-4294-8213-08D3419F6D91}" destId="{1630655E-44FE-47D4-97C7-ACC712530869}" srcOrd="0" destOrd="0" parTransId="{63457195-41BC-4DC9-A51F-EAD8D186DF32}" sibTransId="{A107CDCA-F219-4A28-9BC3-D8021416358F}"/>
    <dgm:cxn modelId="{F6B724C6-0EE8-47C1-A64D-8E432F0AF689}" srcId="{1630655E-44FE-47D4-97C7-ACC712530869}" destId="{8BB2B73A-AEBC-4001-A0FF-CB4FA903421E}" srcOrd="0" destOrd="0" parTransId="{318BAD3C-2204-4D4B-96E0-A544941C3D66}" sibTransId="{190F7EAE-FDE7-4D14-9144-60E2941F8AED}"/>
    <dgm:cxn modelId="{FB2BE1C7-FA99-4CEE-9B6E-B8D4735CA1C9}" type="presOf" srcId="{8BB2B73A-AEBC-4001-A0FF-CB4FA903421E}" destId="{724A2E2D-ECC6-4653-8CED-FBF5434B5607}" srcOrd="0" destOrd="0" presId="urn:microsoft.com/office/officeart/2005/8/layout/radial3"/>
    <dgm:cxn modelId="{315865CE-CC8F-40FE-A976-B739D2A505C5}" type="presOf" srcId="{1630655E-44FE-47D4-97C7-ACC712530869}" destId="{84F1D9F5-EFED-404F-A757-7233DB8A186A}" srcOrd="0" destOrd="0" presId="urn:microsoft.com/office/officeart/2005/8/layout/radial3"/>
    <dgm:cxn modelId="{39052ACF-0321-40C2-ADCA-2224708293D9}" type="presParOf" srcId="{3A9766C0-32BC-431E-9756-D7EE728A7456}" destId="{BDEC4BFF-0F9E-4AB3-A940-7F05494A450A}" srcOrd="0" destOrd="0" presId="urn:microsoft.com/office/officeart/2005/8/layout/radial3"/>
    <dgm:cxn modelId="{01E48FBC-C8E8-464A-855D-8D6E49587322}" type="presParOf" srcId="{BDEC4BFF-0F9E-4AB3-A940-7F05494A450A}" destId="{84F1D9F5-EFED-404F-A757-7233DB8A186A}" srcOrd="0" destOrd="0" presId="urn:microsoft.com/office/officeart/2005/8/layout/radial3"/>
    <dgm:cxn modelId="{06F5FCC8-BB16-4598-AB7B-2C12B54AEDAB}" type="presParOf" srcId="{BDEC4BFF-0F9E-4AB3-A940-7F05494A450A}" destId="{724A2E2D-ECC6-4653-8CED-FBF5434B5607}" srcOrd="1" destOrd="0" presId="urn:microsoft.com/office/officeart/2005/8/layout/radial3"/>
    <dgm:cxn modelId="{CED17EAA-BBEB-4A54-B378-40CEB2888E34}" type="presParOf" srcId="{BDEC4BFF-0F9E-4AB3-A940-7F05494A450A}" destId="{B6394E04-3EDA-4E0A-BE9A-AFD40530C408}" srcOrd="2" destOrd="0" presId="urn:microsoft.com/office/officeart/2005/8/layout/radial3"/>
    <dgm:cxn modelId="{D0E53731-7D11-4904-B37C-8FC1E93D6350}" type="presParOf" srcId="{BDEC4BFF-0F9E-4AB3-A940-7F05494A450A}" destId="{7C6A0156-7684-49C7-9F3E-5EEBF6A058AC}" srcOrd="3" destOrd="0" presId="urn:microsoft.com/office/officeart/2005/8/layout/radial3"/>
    <dgm:cxn modelId="{1E7F7074-1004-4547-BAB8-F35C167264AF}" type="presParOf" srcId="{BDEC4BFF-0F9E-4AB3-A940-7F05494A450A}" destId="{36F2AD31-7143-4481-AFB2-210174C75E2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1D9F5-EFED-404F-A757-7233DB8A186A}">
      <dsp:nvSpPr>
        <dsp:cNvPr id="0" name=""/>
        <dsp:cNvSpPr/>
      </dsp:nvSpPr>
      <dsp:spPr>
        <a:xfrm>
          <a:off x="2318357" y="776227"/>
          <a:ext cx="1933758" cy="1933758"/>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Threat Hunting Process</a:t>
          </a:r>
        </a:p>
      </dsp:txBody>
      <dsp:txXfrm>
        <a:off x="2601549" y="1059419"/>
        <a:ext cx="1367374" cy="1367374"/>
      </dsp:txXfrm>
    </dsp:sp>
    <dsp:sp modelId="{724A2E2D-ECC6-4653-8CED-FBF5434B5607}">
      <dsp:nvSpPr>
        <dsp:cNvPr id="0" name=""/>
        <dsp:cNvSpPr/>
      </dsp:nvSpPr>
      <dsp:spPr>
        <a:xfrm>
          <a:off x="2641029" y="-41322"/>
          <a:ext cx="1288415" cy="1050214"/>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Create Hypotheses</a:t>
          </a:r>
        </a:p>
      </dsp:txBody>
      <dsp:txXfrm>
        <a:off x="2829713" y="112478"/>
        <a:ext cx="911047" cy="742614"/>
      </dsp:txXfrm>
    </dsp:sp>
    <dsp:sp modelId="{B6394E04-3EDA-4E0A-BE9A-AFD40530C408}">
      <dsp:nvSpPr>
        <dsp:cNvPr id="0" name=""/>
        <dsp:cNvSpPr/>
      </dsp:nvSpPr>
      <dsp:spPr>
        <a:xfrm>
          <a:off x="3964557" y="1227188"/>
          <a:ext cx="1288415" cy="1050214"/>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Investigate Via Tools and Techniques</a:t>
          </a:r>
        </a:p>
      </dsp:txBody>
      <dsp:txXfrm>
        <a:off x="4153241" y="1380988"/>
        <a:ext cx="911047" cy="742614"/>
      </dsp:txXfrm>
    </dsp:sp>
    <dsp:sp modelId="{7C6A0156-7684-49C7-9F3E-5EEBF6A058AC}">
      <dsp:nvSpPr>
        <dsp:cNvPr id="0" name=""/>
        <dsp:cNvSpPr/>
      </dsp:nvSpPr>
      <dsp:spPr>
        <a:xfrm>
          <a:off x="2641029" y="2477320"/>
          <a:ext cx="1288415" cy="1050214"/>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Uncover New Patterns and TTPs</a:t>
          </a:r>
        </a:p>
      </dsp:txBody>
      <dsp:txXfrm>
        <a:off x="2829713" y="2631120"/>
        <a:ext cx="911047" cy="742614"/>
      </dsp:txXfrm>
    </dsp:sp>
    <dsp:sp modelId="{36F2AD31-7143-4481-AFB2-210174C75E2E}">
      <dsp:nvSpPr>
        <dsp:cNvPr id="0" name=""/>
        <dsp:cNvSpPr/>
      </dsp:nvSpPr>
      <dsp:spPr>
        <a:xfrm>
          <a:off x="1280785" y="1217999"/>
          <a:ext cx="1288415" cy="1050214"/>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Inform and enrich IOCs</a:t>
          </a:r>
        </a:p>
      </dsp:txBody>
      <dsp:txXfrm>
        <a:off x="1469469" y="1371799"/>
        <a:ext cx="911047" cy="74261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40F57-CAE3-B744-9B2C-DB477F969D03}" type="datetimeFigureOut">
              <a:rPr lang="en-AU" smtClean="0"/>
              <a:t>28/07/2021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7597B-F230-F04C-BB6B-EA9E8427AB46}" type="slidenum">
              <a:rPr lang="en-AU" smtClean="0"/>
              <a:t>‹#›</a:t>
            </a:fld>
            <a:endParaRPr lang="en-AU"/>
          </a:p>
        </p:txBody>
      </p:sp>
    </p:spTree>
    <p:extLst>
      <p:ext uri="{BB962C8B-B14F-4D97-AF65-F5344CB8AC3E}">
        <p14:creationId xmlns:p14="http://schemas.microsoft.com/office/powerpoint/2010/main" val="271990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5F3EA3-A200-41C8-B05A-EFE97783A4BA}"/>
              </a:ext>
              <a:ext uri="{C183D7F6-B498-43B3-948B-1728B52AA6E4}">
                <adec:decorative xmlns:adec="http://schemas.microsoft.com/office/drawing/2017/decorative" val="1"/>
              </a:ext>
            </a:extLst>
          </p:cNvPr>
          <p:cNvSpPr/>
          <p:nvPr userDrawn="1"/>
        </p:nvSpPr>
        <p:spPr>
          <a:xfrm>
            <a:off x="0" y="1268412"/>
            <a:ext cx="12192000" cy="5589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9003ABC-C7D1-464C-9BA8-D53A9739E006}"/>
              </a:ext>
              <a:ext uri="{C183D7F6-B498-43B3-948B-1728B52AA6E4}">
                <adec:decorative xmlns:adec="http://schemas.microsoft.com/office/drawing/2017/decorative" val="1"/>
              </a:ext>
            </a:extLst>
          </p:cNvPr>
          <p:cNvPicPr>
            <a:picLocks noChangeAspect="1"/>
          </p:cNvPicPr>
          <p:nvPr userDrawn="1"/>
        </p:nvPicPr>
        <p:blipFill rotWithShape="1">
          <a:blip r:embed="rId2"/>
          <a:srcRect t="28293"/>
          <a:stretch/>
        </p:blipFill>
        <p:spPr>
          <a:xfrm>
            <a:off x="4968000" y="1268412"/>
            <a:ext cx="6444000" cy="4492037"/>
          </a:xfrm>
          <a:prstGeom prst="rect">
            <a:avLst/>
          </a:prstGeom>
        </p:spPr>
      </p:pic>
      <p:pic>
        <p:nvPicPr>
          <p:cNvPr id="11" name="Picture 10">
            <a:extLst>
              <a:ext uri="{FF2B5EF4-FFF2-40B4-BE49-F238E27FC236}">
                <a16:creationId xmlns:a16="http://schemas.microsoft.com/office/drawing/2014/main" id="{6C232358-E425-44D1-9F86-A6DBF396E7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664000" y="4338000"/>
            <a:ext cx="184549" cy="2088000"/>
          </a:xfrm>
          <a:prstGeom prst="rect">
            <a:avLst/>
          </a:prstGeom>
        </p:spPr>
      </p:pic>
      <p:sp>
        <p:nvSpPr>
          <p:cNvPr id="5" name="Footer Placeholder 4">
            <a:extLst>
              <a:ext uri="{FF2B5EF4-FFF2-40B4-BE49-F238E27FC236}">
                <a16:creationId xmlns:a16="http://schemas.microsoft.com/office/drawing/2014/main" id="{7ABB43B0-F1D1-0F44-B7EC-B32882798ACC}"/>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AU"/>
              <a:t>Threat Hunting in Industrial Control Systems</a:t>
            </a:r>
            <a:endParaRPr lang="en-US" dirty="0"/>
          </a:p>
        </p:txBody>
      </p:sp>
      <p:pic>
        <p:nvPicPr>
          <p:cNvPr id="12" name="Picture 11" descr="Cyber Security Cooperative Research Centre">
            <a:extLst>
              <a:ext uri="{FF2B5EF4-FFF2-40B4-BE49-F238E27FC236}">
                <a16:creationId xmlns:a16="http://schemas.microsoft.com/office/drawing/2014/main" id="{5BBD9CA7-27A6-48D7-87E3-E996E96F262C}"/>
              </a:ext>
            </a:extLst>
          </p:cNvPr>
          <p:cNvPicPr>
            <a:picLocks noChangeAspect="1"/>
          </p:cNvPicPr>
          <p:nvPr userDrawn="1"/>
        </p:nvPicPr>
        <p:blipFill>
          <a:blip r:embed="rId4"/>
          <a:stretch>
            <a:fillRect/>
          </a:stretch>
        </p:blipFill>
        <p:spPr>
          <a:xfrm>
            <a:off x="378000" y="280800"/>
            <a:ext cx="1641600" cy="735316"/>
          </a:xfrm>
          <a:prstGeom prst="rect">
            <a:avLst/>
          </a:prstGeom>
        </p:spPr>
      </p:pic>
      <p:sp>
        <p:nvSpPr>
          <p:cNvPr id="10" name="Subtitle 2">
            <a:extLst>
              <a:ext uri="{FF2B5EF4-FFF2-40B4-BE49-F238E27FC236}">
                <a16:creationId xmlns:a16="http://schemas.microsoft.com/office/drawing/2014/main" id="{C9EB0E3F-623B-F541-9B82-C28B468A71C9}"/>
              </a:ext>
            </a:extLst>
          </p:cNvPr>
          <p:cNvSpPr>
            <a:spLocks noGrp="1"/>
          </p:cNvSpPr>
          <p:nvPr>
            <p:ph type="subTitle" idx="1" hasCustomPrompt="1"/>
          </p:nvPr>
        </p:nvSpPr>
        <p:spPr>
          <a:xfrm>
            <a:off x="762000" y="1773238"/>
            <a:ext cx="7236942" cy="1479009"/>
          </a:xfrm>
        </p:spPr>
        <p:txBody>
          <a:bodyPr lIns="0" tIns="0" rIns="0" bIns="72000" anchor="b">
            <a:norm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1">
            <a:extLst>
              <a:ext uri="{FF2B5EF4-FFF2-40B4-BE49-F238E27FC236}">
                <a16:creationId xmlns:a16="http://schemas.microsoft.com/office/drawing/2014/main" id="{8063DCE5-FF5C-2F4D-B766-17211BCC2CBA}"/>
              </a:ext>
            </a:extLst>
          </p:cNvPr>
          <p:cNvSpPr>
            <a:spLocks noGrp="1"/>
          </p:cNvSpPr>
          <p:nvPr>
            <p:ph type="ctrTitle" hasCustomPrompt="1"/>
          </p:nvPr>
        </p:nvSpPr>
        <p:spPr>
          <a:xfrm>
            <a:off x="762000" y="3252248"/>
            <a:ext cx="7236941" cy="2742152"/>
          </a:xfrm>
        </p:spPr>
        <p:txBody>
          <a:bodyPr wrap="square" anchor="t">
            <a:normAutofit/>
          </a:bodyPr>
          <a:lstStyle>
            <a:lvl1pPr algn="l">
              <a:defRPr sz="4800">
                <a:solidFill>
                  <a:schemeClr val="bg1"/>
                </a:solidFill>
              </a:defRPr>
            </a:lvl1pPr>
          </a:lstStyle>
          <a:p>
            <a:r>
              <a:rPr lang="en-AU" noProof="0" dirty="0"/>
              <a:t>Click to edit Master </a:t>
            </a:r>
            <a:br>
              <a:rPr lang="en-AU" noProof="0" dirty="0"/>
            </a:br>
            <a:r>
              <a:rPr lang="en-AU" noProof="0" dirty="0"/>
              <a:t>title style</a:t>
            </a:r>
          </a:p>
        </p:txBody>
      </p:sp>
    </p:spTree>
    <p:extLst>
      <p:ext uri="{BB962C8B-B14F-4D97-AF65-F5344CB8AC3E}">
        <p14:creationId xmlns:p14="http://schemas.microsoft.com/office/powerpoint/2010/main" val="297998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7736F9-E699-9341-A9CD-C4C5178A26CC}"/>
              </a:ext>
              <a:ext uri="{C183D7F6-B498-43B3-948B-1728B52AA6E4}">
                <adec:decorative xmlns:adec="http://schemas.microsoft.com/office/drawing/2017/decorative" val="1"/>
              </a:ext>
            </a:extLst>
          </p:cNvPr>
          <p:cNvSpPr/>
          <p:nvPr userDrawn="1"/>
        </p:nvSpPr>
        <p:spPr>
          <a:xfrm>
            <a:off x="0" y="0"/>
            <a:ext cx="12192000" cy="1281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ooter Placeholder 3">
            <a:extLst>
              <a:ext uri="{FF2B5EF4-FFF2-40B4-BE49-F238E27FC236}">
                <a16:creationId xmlns:a16="http://schemas.microsoft.com/office/drawing/2014/main" id="{7D38F4DF-76FF-A04E-A57A-0AFD3095EA37}"/>
              </a:ext>
              <a:ext uri="{C183D7F6-B498-43B3-948B-1728B52AA6E4}">
                <adec:decorative xmlns:adec="http://schemas.microsoft.com/office/drawing/2017/decorative" val="1"/>
              </a:ext>
            </a:extLst>
          </p:cNvPr>
          <p:cNvSpPr>
            <a:spLocks noGrp="1"/>
          </p:cNvSpPr>
          <p:nvPr>
            <p:ph type="ftr" sz="quarter" idx="11"/>
          </p:nvPr>
        </p:nvSpPr>
        <p:spPr/>
        <p:txBody>
          <a:bodyPr/>
          <a:lstStyle/>
          <a:p>
            <a:r>
              <a:rPr lang="en-AU"/>
              <a:t>Threat Hunting in Industrial Control Systems</a:t>
            </a:r>
            <a:endParaRPr lang="en-US"/>
          </a:p>
        </p:txBody>
      </p:sp>
      <p:sp>
        <p:nvSpPr>
          <p:cNvPr id="2" name="Title 1">
            <a:extLst>
              <a:ext uri="{FF2B5EF4-FFF2-40B4-BE49-F238E27FC236}">
                <a16:creationId xmlns:a16="http://schemas.microsoft.com/office/drawing/2014/main" id="{99FADA8B-B47C-DC4D-82CF-D510CFB210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525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68987ED-1D44-F04E-8CAB-6DA1E17A8663}"/>
              </a:ext>
              <a:ext uri="{C183D7F6-B498-43B3-948B-1728B52AA6E4}">
                <adec:decorative xmlns:adec="http://schemas.microsoft.com/office/drawing/2017/decorative" val="1"/>
              </a:ext>
            </a:extLst>
          </p:cNvPr>
          <p:cNvSpPr>
            <a:spLocks noGrp="1"/>
          </p:cNvSpPr>
          <p:nvPr>
            <p:ph type="ftr" sz="quarter" idx="11"/>
          </p:nvPr>
        </p:nvSpPr>
        <p:spPr/>
        <p:txBody>
          <a:bodyPr/>
          <a:lstStyle/>
          <a:p>
            <a:r>
              <a:rPr lang="en-AU"/>
              <a:t>Threat Hunting in Industrial Control Systems</a:t>
            </a:r>
            <a:endParaRPr lang="en-US"/>
          </a:p>
        </p:txBody>
      </p:sp>
    </p:spTree>
    <p:extLst>
      <p:ext uri="{BB962C8B-B14F-4D97-AF65-F5344CB8AC3E}">
        <p14:creationId xmlns:p14="http://schemas.microsoft.com/office/powerpoint/2010/main" val="415190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d Slide">
    <p:bg>
      <p:bgPr>
        <a:solidFill>
          <a:schemeClr val="accent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498C2A-848C-4675-B875-4D04BB6FC5BB}"/>
              </a:ext>
              <a:ext uri="{C183D7F6-B498-43B3-948B-1728B52AA6E4}">
                <adec:decorative xmlns:adec="http://schemas.microsoft.com/office/drawing/2017/decorative" val="1"/>
              </a:ext>
            </a:extLst>
          </p:cNvPr>
          <p:cNvSpPr/>
          <p:nvPr userDrawn="1"/>
        </p:nvSpPr>
        <p:spPr>
          <a:xfrm>
            <a:off x="0" y="0"/>
            <a:ext cx="12192000" cy="128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08072430-3165-499A-8C5E-AA213D509134}"/>
              </a:ext>
              <a:ext uri="{C183D7F6-B498-43B3-948B-1728B52AA6E4}">
                <adec:decorative xmlns:adec="http://schemas.microsoft.com/office/drawing/2017/decorative" val="1"/>
              </a:ext>
            </a:extLst>
          </p:cNvPr>
          <p:cNvPicPr>
            <a:picLocks noChangeAspect="1"/>
          </p:cNvPicPr>
          <p:nvPr userDrawn="1"/>
        </p:nvPicPr>
        <p:blipFill rotWithShape="1">
          <a:blip r:embed="rId2"/>
          <a:srcRect b="20879"/>
          <a:stretch/>
        </p:blipFill>
        <p:spPr>
          <a:xfrm>
            <a:off x="5652000" y="1728000"/>
            <a:ext cx="6048000" cy="5126952"/>
          </a:xfrm>
          <a:prstGeom prst="rect">
            <a:avLst/>
          </a:prstGeom>
        </p:spPr>
      </p:pic>
      <p:pic>
        <p:nvPicPr>
          <p:cNvPr id="4" name="Picture 3" descr="Cyber Security Cooperative Research Centre">
            <a:extLst>
              <a:ext uri="{FF2B5EF4-FFF2-40B4-BE49-F238E27FC236}">
                <a16:creationId xmlns:a16="http://schemas.microsoft.com/office/drawing/2014/main" id="{A2100287-42EF-46AC-B1E0-278846B8D948}"/>
              </a:ext>
            </a:extLst>
          </p:cNvPr>
          <p:cNvPicPr>
            <a:picLocks noChangeAspect="1"/>
          </p:cNvPicPr>
          <p:nvPr userDrawn="1"/>
        </p:nvPicPr>
        <p:blipFill>
          <a:blip r:embed="rId3"/>
          <a:stretch>
            <a:fillRect/>
          </a:stretch>
        </p:blipFill>
        <p:spPr>
          <a:xfrm>
            <a:off x="378000" y="280800"/>
            <a:ext cx="1641600" cy="735316"/>
          </a:xfrm>
          <a:prstGeom prst="rect">
            <a:avLst/>
          </a:prstGeom>
        </p:spPr>
      </p:pic>
      <p:pic>
        <p:nvPicPr>
          <p:cNvPr id="10" name="Picture 9" descr="Cyber Security Cooperative Research Centre&#10;ABN 11 605 454 146&#10;ceo@cybersecurity.org.au&#10;02 6198 3477">
            <a:extLst>
              <a:ext uri="{FF2B5EF4-FFF2-40B4-BE49-F238E27FC236}">
                <a16:creationId xmlns:a16="http://schemas.microsoft.com/office/drawing/2014/main" id="{18AC9BBB-7690-4EDA-B330-A3C33544113B}"/>
              </a:ext>
            </a:extLst>
          </p:cNvPr>
          <p:cNvPicPr>
            <a:picLocks noChangeAspect="1"/>
          </p:cNvPicPr>
          <p:nvPr userDrawn="1"/>
        </p:nvPicPr>
        <p:blipFill rotWithShape="1">
          <a:blip r:embed="rId4"/>
          <a:srcRect b="48714"/>
          <a:stretch/>
        </p:blipFill>
        <p:spPr>
          <a:xfrm>
            <a:off x="9880598" y="376424"/>
            <a:ext cx="1943100" cy="279031"/>
          </a:xfrm>
          <a:prstGeom prst="rect">
            <a:avLst/>
          </a:prstGeom>
        </p:spPr>
      </p:pic>
      <p:pic>
        <p:nvPicPr>
          <p:cNvPr id="8" name="Picture 7" descr="Edwin Cowen University&#10;270 Joondalup Drive&#10;Joondalup WA 6027">
            <a:extLst>
              <a:ext uri="{FF2B5EF4-FFF2-40B4-BE49-F238E27FC236}">
                <a16:creationId xmlns:a16="http://schemas.microsoft.com/office/drawing/2014/main" id="{47C74E59-0D18-4D68-A65E-BF31CD8E7DD6}"/>
              </a:ext>
            </a:extLst>
          </p:cNvPr>
          <p:cNvPicPr>
            <a:picLocks noChangeAspect="1"/>
          </p:cNvPicPr>
          <p:nvPr userDrawn="1"/>
        </p:nvPicPr>
        <p:blipFill>
          <a:blip r:embed="rId5"/>
          <a:stretch>
            <a:fillRect/>
          </a:stretch>
        </p:blipFill>
        <p:spPr>
          <a:xfrm>
            <a:off x="366114" y="6098362"/>
            <a:ext cx="1091184" cy="355092"/>
          </a:xfrm>
          <a:prstGeom prst="rect">
            <a:avLst/>
          </a:prstGeom>
        </p:spPr>
      </p:pic>
    </p:spTree>
    <p:extLst>
      <p:ext uri="{BB962C8B-B14F-4D97-AF65-F5344CB8AC3E}">
        <p14:creationId xmlns:p14="http://schemas.microsoft.com/office/powerpoint/2010/main" val="127759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D58D5B-C2DC-4BFD-8F64-115CB84775ED}"/>
              </a:ext>
              <a:ext uri="{C183D7F6-B498-43B3-948B-1728B52AA6E4}">
                <adec:decorative xmlns:adec="http://schemas.microsoft.com/office/drawing/2017/decorative" val="1"/>
              </a:ext>
            </a:extLst>
          </p:cNvPr>
          <p:cNvSpPr/>
          <p:nvPr userDrawn="1"/>
        </p:nvSpPr>
        <p:spPr>
          <a:xfrm>
            <a:off x="0" y="0"/>
            <a:ext cx="12192000" cy="6858001"/>
          </a:xfrm>
          <a:prstGeom prst="rect">
            <a:avLst/>
          </a:prstGeom>
          <a:gradFill flip="none" rotWithShape="1">
            <a:gsLst>
              <a:gs pos="100000">
                <a:schemeClr val="accent3"/>
              </a:gs>
              <a:gs pos="0">
                <a:schemeClr val="accent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4E63A17-D3C3-423F-A85B-915278C7607D}"/>
              </a:ext>
              <a:ext uri="{C183D7F6-B498-43B3-948B-1728B52AA6E4}">
                <adec:decorative xmlns:adec="http://schemas.microsoft.com/office/drawing/2017/decorative" val="1"/>
              </a:ext>
            </a:extLst>
          </p:cNvPr>
          <p:cNvPicPr>
            <a:picLocks noChangeAspect="1"/>
          </p:cNvPicPr>
          <p:nvPr userDrawn="1"/>
        </p:nvPicPr>
        <p:blipFill rotWithShape="1">
          <a:blip r:embed="rId2">
            <a:alphaModFix amt="25000"/>
          </a:blip>
          <a:srcRect b="28759"/>
          <a:stretch/>
        </p:blipFill>
        <p:spPr>
          <a:xfrm>
            <a:off x="4464000" y="2088001"/>
            <a:ext cx="6732000" cy="4770000"/>
          </a:xfrm>
          <a:prstGeom prst="rect">
            <a:avLst/>
          </a:prstGeom>
        </p:spPr>
      </p:pic>
      <p:pic>
        <p:nvPicPr>
          <p:cNvPr id="9" name="Picture 8">
            <a:extLst>
              <a:ext uri="{FF2B5EF4-FFF2-40B4-BE49-F238E27FC236}">
                <a16:creationId xmlns:a16="http://schemas.microsoft.com/office/drawing/2014/main" id="{4BB2C6FE-8F68-4816-BA0F-8AAEA7C4AE1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1664000" y="4338002"/>
            <a:ext cx="184549" cy="2087996"/>
          </a:xfrm>
          <a:prstGeom prst="rect">
            <a:avLst/>
          </a:prstGeom>
        </p:spPr>
      </p:pic>
      <p:sp>
        <p:nvSpPr>
          <p:cNvPr id="5" name="Footer Placeholder 4">
            <a:extLst>
              <a:ext uri="{FF2B5EF4-FFF2-40B4-BE49-F238E27FC236}">
                <a16:creationId xmlns:a16="http://schemas.microsoft.com/office/drawing/2014/main" id="{7ABB43B0-F1D1-0F44-B7EC-B32882798ACC}"/>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AU"/>
              <a:t>Threat Hunting in Industrial Control Systems</a:t>
            </a:r>
            <a:endParaRPr lang="en-US" dirty="0"/>
          </a:p>
        </p:txBody>
      </p:sp>
      <p:sp>
        <p:nvSpPr>
          <p:cNvPr id="3" name="Subtitle 2">
            <a:extLst>
              <a:ext uri="{FF2B5EF4-FFF2-40B4-BE49-F238E27FC236}">
                <a16:creationId xmlns:a16="http://schemas.microsoft.com/office/drawing/2014/main" id="{5F76E904-CEAA-FE41-94C8-0566F6BD8A0F}"/>
              </a:ext>
            </a:extLst>
          </p:cNvPr>
          <p:cNvSpPr>
            <a:spLocks noGrp="1"/>
          </p:cNvSpPr>
          <p:nvPr>
            <p:ph type="subTitle" idx="1" hasCustomPrompt="1"/>
          </p:nvPr>
        </p:nvSpPr>
        <p:spPr>
          <a:xfrm>
            <a:off x="762000" y="1751498"/>
            <a:ext cx="7228703" cy="1500749"/>
          </a:xfrm>
        </p:spPr>
        <p:txBody>
          <a:bodyPr lIns="0" tIns="0" rIns="0" bIns="72000" anchor="b">
            <a:norm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1751DFE-FF64-8D4F-B03B-BD98E14976CD}"/>
              </a:ext>
            </a:extLst>
          </p:cNvPr>
          <p:cNvSpPr>
            <a:spLocks noGrp="1"/>
          </p:cNvSpPr>
          <p:nvPr>
            <p:ph type="ctrTitle" hasCustomPrompt="1"/>
          </p:nvPr>
        </p:nvSpPr>
        <p:spPr>
          <a:xfrm>
            <a:off x="762001" y="3252247"/>
            <a:ext cx="7228702" cy="2747500"/>
          </a:xfrm>
        </p:spPr>
        <p:txBody>
          <a:bodyPr wrap="square" anchor="t">
            <a:normAutofit/>
          </a:bodyPr>
          <a:lstStyle>
            <a:lvl1pPr algn="l">
              <a:defRPr sz="4800">
                <a:solidFill>
                  <a:schemeClr val="bg1"/>
                </a:solidFill>
              </a:defRPr>
            </a:lvl1pPr>
          </a:lstStyle>
          <a:p>
            <a:r>
              <a:rPr lang="en-AU" noProof="0" dirty="0"/>
              <a:t>Click to edit Master </a:t>
            </a:r>
            <a:br>
              <a:rPr lang="en-AU" noProof="0" dirty="0"/>
            </a:br>
            <a:r>
              <a:rPr lang="en-AU" noProof="0" dirty="0"/>
              <a:t>title style</a:t>
            </a:r>
          </a:p>
        </p:txBody>
      </p:sp>
    </p:spTree>
    <p:extLst>
      <p:ext uri="{BB962C8B-B14F-4D97-AF65-F5344CB8AC3E}">
        <p14:creationId xmlns:p14="http://schemas.microsoft.com/office/powerpoint/2010/main" val="395051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B24AF2-9885-CD47-862F-7EE3FE6B4AF1}"/>
              </a:ext>
              <a:ext uri="{C183D7F6-B498-43B3-948B-1728B52AA6E4}">
                <adec:decorative xmlns:adec="http://schemas.microsoft.com/office/drawing/2017/decorative" val="1"/>
              </a:ext>
            </a:extLst>
          </p:cNvPr>
          <p:cNvSpPr/>
          <p:nvPr userDrawn="1"/>
        </p:nvSpPr>
        <p:spPr>
          <a:xfrm>
            <a:off x="0" y="0"/>
            <a:ext cx="12192000" cy="1268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4">
            <a:extLst>
              <a:ext uri="{FF2B5EF4-FFF2-40B4-BE49-F238E27FC236}">
                <a16:creationId xmlns:a16="http://schemas.microsoft.com/office/drawing/2014/main" id="{544C6564-BC31-F644-BFC2-CE81CF187B78}"/>
              </a:ext>
              <a:ext uri="{C183D7F6-B498-43B3-948B-1728B52AA6E4}">
                <adec:decorative xmlns:adec="http://schemas.microsoft.com/office/drawing/2017/decorative" val="1"/>
              </a:ext>
            </a:extLst>
          </p:cNvPr>
          <p:cNvSpPr>
            <a:spLocks noGrp="1"/>
          </p:cNvSpPr>
          <p:nvPr>
            <p:ph type="ftr" sz="quarter" idx="11"/>
          </p:nvPr>
        </p:nvSpPr>
        <p:spPr/>
        <p:txBody>
          <a:bodyPr/>
          <a:lstStyle/>
          <a:p>
            <a:r>
              <a:rPr lang="en-AU"/>
              <a:t>Threat Hunting in Industrial Control Systems</a:t>
            </a:r>
            <a:endParaRPr lang="en-US"/>
          </a:p>
        </p:txBody>
      </p:sp>
      <p:sp>
        <p:nvSpPr>
          <p:cNvPr id="2" name="Title 1">
            <a:extLst>
              <a:ext uri="{FF2B5EF4-FFF2-40B4-BE49-F238E27FC236}">
                <a16:creationId xmlns:a16="http://schemas.microsoft.com/office/drawing/2014/main" id="{A12030A2-AC5B-5D40-87EF-7CA02A92E697}"/>
              </a:ext>
            </a:extLst>
          </p:cNvPr>
          <p:cNvSpPr>
            <a:spLocks noGrp="1"/>
          </p:cNvSpPr>
          <p:nvPr>
            <p:ph type="title"/>
          </p:nvPr>
        </p:nvSpPr>
        <p:spPr/>
        <p:txBody>
          <a:bodyPr>
            <a:normAutofit/>
          </a:bodyPr>
          <a:lstStyle>
            <a:lvl1pPr>
              <a:defRPr sz="2600" b="1">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1413D0-50BD-B141-86DC-0046B9105EEB}"/>
              </a:ext>
            </a:extLst>
          </p:cNvPr>
          <p:cNvSpPr>
            <a:spLocks noGrp="1"/>
          </p:cNvSpPr>
          <p:nvPr>
            <p:ph idx="1"/>
          </p:nvPr>
        </p:nvSpPr>
        <p:spPr/>
        <p:txBody>
          <a:bodyPr/>
          <a:lstStyle>
            <a:lvl1pPr>
              <a:defRPr>
                <a:solidFill>
                  <a:schemeClr val="accent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115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B24AF2-9885-CD47-862F-7EE3FE6B4AF1}"/>
              </a:ext>
              <a:ext uri="{C183D7F6-B498-43B3-948B-1728B52AA6E4}">
                <adec:decorative xmlns:adec="http://schemas.microsoft.com/office/drawing/2017/decorative" val="1"/>
              </a:ext>
            </a:extLst>
          </p:cNvPr>
          <p:cNvSpPr/>
          <p:nvPr userDrawn="1"/>
        </p:nvSpPr>
        <p:spPr>
          <a:xfrm>
            <a:off x="0" y="0"/>
            <a:ext cx="12192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4">
            <a:extLst>
              <a:ext uri="{FF2B5EF4-FFF2-40B4-BE49-F238E27FC236}">
                <a16:creationId xmlns:a16="http://schemas.microsoft.com/office/drawing/2014/main" id="{544C6564-BC31-F644-BFC2-CE81CF187B78}"/>
              </a:ext>
              <a:ext uri="{C183D7F6-B498-43B3-948B-1728B52AA6E4}">
                <adec:decorative xmlns:adec="http://schemas.microsoft.com/office/drawing/2017/decorative" val="1"/>
              </a:ext>
            </a:extLst>
          </p:cNvPr>
          <p:cNvSpPr>
            <a:spLocks noGrp="1"/>
          </p:cNvSpPr>
          <p:nvPr>
            <p:ph type="ftr" sz="quarter" idx="11"/>
          </p:nvPr>
        </p:nvSpPr>
        <p:spPr/>
        <p:txBody>
          <a:bodyPr/>
          <a:lstStyle/>
          <a:p>
            <a:r>
              <a:rPr lang="en-AU"/>
              <a:t>Threat Hunting in Industrial Control Systems</a:t>
            </a:r>
            <a:endParaRPr lang="en-US"/>
          </a:p>
        </p:txBody>
      </p:sp>
      <p:sp>
        <p:nvSpPr>
          <p:cNvPr id="2" name="Title 1">
            <a:extLst>
              <a:ext uri="{FF2B5EF4-FFF2-40B4-BE49-F238E27FC236}">
                <a16:creationId xmlns:a16="http://schemas.microsoft.com/office/drawing/2014/main" id="{A12030A2-AC5B-5D40-87EF-7CA02A92E697}"/>
              </a:ext>
            </a:extLst>
          </p:cNvPr>
          <p:cNvSpPr>
            <a:spLocks noGrp="1"/>
          </p:cNvSpPr>
          <p:nvPr>
            <p:ph type="title"/>
          </p:nvPr>
        </p:nvSpPr>
        <p:spPr/>
        <p:txBody>
          <a:bodyPr>
            <a:normAutofit/>
          </a:bodyPr>
          <a:lstStyle>
            <a:lvl1pPr>
              <a:defRPr sz="2600" b="1">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1413D0-50BD-B141-86DC-0046B9105EEB}"/>
              </a:ext>
            </a:extLst>
          </p:cNvPr>
          <p:cNvSpPr>
            <a:spLocks noGrp="1"/>
          </p:cNvSpPr>
          <p:nvPr>
            <p:ph idx="1"/>
          </p:nvPr>
        </p:nvSpPr>
        <p:spPr/>
        <p:txBody>
          <a:bodyPr/>
          <a:lstStyle>
            <a:lvl1pPr>
              <a:defRPr>
                <a:solidFill>
                  <a:schemeClr val="accent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186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845F32-6311-C84B-A630-F7E614685C89}"/>
              </a:ext>
              <a:ext uri="{C183D7F6-B498-43B3-948B-1728B52AA6E4}">
                <adec:decorative xmlns:adec="http://schemas.microsoft.com/office/drawing/2017/decorative" val="1"/>
              </a:ext>
            </a:extLst>
          </p:cNvPr>
          <p:cNvSpPr/>
          <p:nvPr userDrawn="1"/>
        </p:nvSpPr>
        <p:spPr>
          <a:xfrm>
            <a:off x="0" y="12646"/>
            <a:ext cx="12192000" cy="1268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ooter Placeholder 5">
            <a:extLst>
              <a:ext uri="{FF2B5EF4-FFF2-40B4-BE49-F238E27FC236}">
                <a16:creationId xmlns:a16="http://schemas.microsoft.com/office/drawing/2014/main" id="{EE945E05-E7A3-2F4D-9703-FDB94ACFB9BF}"/>
              </a:ext>
              <a:ext uri="{C183D7F6-B498-43B3-948B-1728B52AA6E4}">
                <adec:decorative xmlns:adec="http://schemas.microsoft.com/office/drawing/2017/decorative" val="1"/>
              </a:ext>
            </a:extLst>
          </p:cNvPr>
          <p:cNvSpPr>
            <a:spLocks noGrp="1"/>
          </p:cNvSpPr>
          <p:nvPr>
            <p:ph type="ftr" sz="quarter" idx="11"/>
          </p:nvPr>
        </p:nvSpPr>
        <p:spPr/>
        <p:txBody>
          <a:bodyPr/>
          <a:lstStyle/>
          <a:p>
            <a:r>
              <a:rPr lang="en-AU"/>
              <a:t>Threat Hunting in Industrial Control Systems</a:t>
            </a:r>
            <a:endParaRPr lang="en-US"/>
          </a:p>
        </p:txBody>
      </p:sp>
      <p:sp>
        <p:nvSpPr>
          <p:cNvPr id="2" name="Title 1">
            <a:extLst>
              <a:ext uri="{FF2B5EF4-FFF2-40B4-BE49-F238E27FC236}">
                <a16:creationId xmlns:a16="http://schemas.microsoft.com/office/drawing/2014/main" id="{5E8877A9-97EE-AB4E-A4FB-19E5A1914DBA}"/>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070459-6656-414B-AC13-A0DB83C25F2A}"/>
              </a:ext>
            </a:extLst>
          </p:cNvPr>
          <p:cNvSpPr>
            <a:spLocks noGrp="1"/>
          </p:cNvSpPr>
          <p:nvPr>
            <p:ph sz="half" idx="1"/>
          </p:nvPr>
        </p:nvSpPr>
        <p:spPr>
          <a:xfrm>
            <a:off x="766764" y="1700213"/>
            <a:ext cx="4927599"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D71421F-1801-B347-9CCF-B859F4943233}"/>
              </a:ext>
            </a:extLst>
          </p:cNvPr>
          <p:cNvSpPr>
            <a:spLocks noGrp="1"/>
          </p:cNvSpPr>
          <p:nvPr>
            <p:ph sz="half" idx="2"/>
          </p:nvPr>
        </p:nvSpPr>
        <p:spPr>
          <a:xfrm>
            <a:off x="6100764" y="1700213"/>
            <a:ext cx="4927599"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47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Grey">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845F32-6311-C84B-A630-F7E614685C89}"/>
              </a:ext>
              <a:ext uri="{C183D7F6-B498-43B3-948B-1728B52AA6E4}">
                <adec:decorative xmlns:adec="http://schemas.microsoft.com/office/drawing/2017/decorative" val="1"/>
              </a:ext>
            </a:extLst>
          </p:cNvPr>
          <p:cNvSpPr/>
          <p:nvPr userDrawn="1"/>
        </p:nvSpPr>
        <p:spPr>
          <a:xfrm>
            <a:off x="0" y="0"/>
            <a:ext cx="12192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ooter Placeholder 5">
            <a:extLst>
              <a:ext uri="{FF2B5EF4-FFF2-40B4-BE49-F238E27FC236}">
                <a16:creationId xmlns:a16="http://schemas.microsoft.com/office/drawing/2014/main" id="{EE945E05-E7A3-2F4D-9703-FDB94ACFB9BF}"/>
              </a:ext>
              <a:ext uri="{C183D7F6-B498-43B3-948B-1728B52AA6E4}">
                <adec:decorative xmlns:adec="http://schemas.microsoft.com/office/drawing/2017/decorative" val="1"/>
              </a:ext>
            </a:extLst>
          </p:cNvPr>
          <p:cNvSpPr>
            <a:spLocks noGrp="1"/>
          </p:cNvSpPr>
          <p:nvPr>
            <p:ph type="ftr" sz="quarter" idx="11"/>
          </p:nvPr>
        </p:nvSpPr>
        <p:spPr/>
        <p:txBody>
          <a:bodyPr/>
          <a:lstStyle/>
          <a:p>
            <a:r>
              <a:rPr lang="en-AU"/>
              <a:t>Threat Hunting in Industrial Control Systems</a:t>
            </a:r>
            <a:endParaRPr lang="en-US"/>
          </a:p>
        </p:txBody>
      </p:sp>
      <p:sp>
        <p:nvSpPr>
          <p:cNvPr id="2" name="Title 1">
            <a:extLst>
              <a:ext uri="{FF2B5EF4-FFF2-40B4-BE49-F238E27FC236}">
                <a16:creationId xmlns:a16="http://schemas.microsoft.com/office/drawing/2014/main" id="{5E8877A9-97EE-AB4E-A4FB-19E5A1914DBA}"/>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070459-6656-414B-AC13-A0DB83C25F2A}"/>
              </a:ext>
            </a:extLst>
          </p:cNvPr>
          <p:cNvSpPr>
            <a:spLocks noGrp="1"/>
          </p:cNvSpPr>
          <p:nvPr>
            <p:ph sz="half" idx="1"/>
          </p:nvPr>
        </p:nvSpPr>
        <p:spPr>
          <a:xfrm>
            <a:off x="766764" y="1700213"/>
            <a:ext cx="4928931"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D71421F-1801-B347-9CCF-B859F4943233}"/>
              </a:ext>
            </a:extLst>
          </p:cNvPr>
          <p:cNvSpPr>
            <a:spLocks noGrp="1"/>
          </p:cNvSpPr>
          <p:nvPr>
            <p:ph sz="half" idx="2"/>
          </p:nvPr>
        </p:nvSpPr>
        <p:spPr>
          <a:xfrm>
            <a:off x="6100764" y="1700213"/>
            <a:ext cx="492760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106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845F32-6311-C84B-A630-F7E614685C89}"/>
              </a:ext>
              <a:ext uri="{C183D7F6-B498-43B3-948B-1728B52AA6E4}">
                <adec:decorative xmlns:adec="http://schemas.microsoft.com/office/drawing/2017/decorative" val="1"/>
              </a:ext>
            </a:extLst>
          </p:cNvPr>
          <p:cNvSpPr/>
          <p:nvPr userDrawn="1"/>
        </p:nvSpPr>
        <p:spPr>
          <a:xfrm>
            <a:off x="0" y="12646"/>
            <a:ext cx="12192000" cy="12684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ooter Placeholder 5">
            <a:extLst>
              <a:ext uri="{FF2B5EF4-FFF2-40B4-BE49-F238E27FC236}">
                <a16:creationId xmlns:a16="http://schemas.microsoft.com/office/drawing/2014/main" id="{EE945E05-E7A3-2F4D-9703-FDB94ACFB9BF}"/>
              </a:ext>
              <a:ext uri="{C183D7F6-B498-43B3-948B-1728B52AA6E4}">
                <adec:decorative xmlns:adec="http://schemas.microsoft.com/office/drawing/2017/decorative" val="1"/>
              </a:ext>
            </a:extLst>
          </p:cNvPr>
          <p:cNvSpPr>
            <a:spLocks noGrp="1"/>
          </p:cNvSpPr>
          <p:nvPr>
            <p:ph type="ftr" sz="quarter" idx="11"/>
          </p:nvPr>
        </p:nvSpPr>
        <p:spPr/>
        <p:txBody>
          <a:bodyPr/>
          <a:lstStyle/>
          <a:p>
            <a:r>
              <a:rPr lang="en-AU"/>
              <a:t>Threat Hunting in Industrial Control Systems</a:t>
            </a:r>
            <a:endParaRPr lang="en-US"/>
          </a:p>
        </p:txBody>
      </p:sp>
      <p:sp>
        <p:nvSpPr>
          <p:cNvPr id="2" name="Title 1">
            <a:extLst>
              <a:ext uri="{FF2B5EF4-FFF2-40B4-BE49-F238E27FC236}">
                <a16:creationId xmlns:a16="http://schemas.microsoft.com/office/drawing/2014/main" id="{5E8877A9-97EE-AB4E-A4FB-19E5A1914DBA}"/>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D71421F-1801-B347-9CCF-B859F4943233}"/>
              </a:ext>
            </a:extLst>
          </p:cNvPr>
          <p:cNvSpPr>
            <a:spLocks noGrp="1"/>
          </p:cNvSpPr>
          <p:nvPr>
            <p:ph sz="half" idx="2"/>
          </p:nvPr>
        </p:nvSpPr>
        <p:spPr>
          <a:xfrm>
            <a:off x="766765" y="1700213"/>
            <a:ext cx="3230683"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4FB4CDD-BA2F-CC4C-914E-B0BAEAFDC70A}"/>
              </a:ext>
            </a:extLst>
          </p:cNvPr>
          <p:cNvSpPr>
            <a:spLocks noGrp="1"/>
          </p:cNvSpPr>
          <p:nvPr>
            <p:ph sz="half" idx="12"/>
          </p:nvPr>
        </p:nvSpPr>
        <p:spPr>
          <a:xfrm>
            <a:off x="4282222" y="1700213"/>
            <a:ext cx="3230683"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2F9F58B0-765C-344D-A194-59B84D1F88AF}"/>
              </a:ext>
            </a:extLst>
          </p:cNvPr>
          <p:cNvSpPr>
            <a:spLocks noGrp="1"/>
          </p:cNvSpPr>
          <p:nvPr>
            <p:ph sz="half" idx="13"/>
          </p:nvPr>
        </p:nvSpPr>
        <p:spPr>
          <a:xfrm>
            <a:off x="7797680" y="1700213"/>
            <a:ext cx="3230683"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876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Grey">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845F32-6311-C84B-A630-F7E614685C89}"/>
              </a:ext>
              <a:ext uri="{C183D7F6-B498-43B3-948B-1728B52AA6E4}">
                <adec:decorative xmlns:adec="http://schemas.microsoft.com/office/drawing/2017/decorative" val="1"/>
              </a:ext>
            </a:extLst>
          </p:cNvPr>
          <p:cNvSpPr/>
          <p:nvPr userDrawn="1"/>
        </p:nvSpPr>
        <p:spPr>
          <a:xfrm>
            <a:off x="0" y="0"/>
            <a:ext cx="12192000" cy="128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ooter Placeholder 5">
            <a:extLst>
              <a:ext uri="{FF2B5EF4-FFF2-40B4-BE49-F238E27FC236}">
                <a16:creationId xmlns:a16="http://schemas.microsoft.com/office/drawing/2014/main" id="{EE945E05-E7A3-2F4D-9703-FDB94ACFB9BF}"/>
              </a:ext>
              <a:ext uri="{C183D7F6-B498-43B3-948B-1728B52AA6E4}">
                <adec:decorative xmlns:adec="http://schemas.microsoft.com/office/drawing/2017/decorative" val="1"/>
              </a:ext>
            </a:extLst>
          </p:cNvPr>
          <p:cNvSpPr>
            <a:spLocks noGrp="1"/>
          </p:cNvSpPr>
          <p:nvPr>
            <p:ph type="ftr" sz="quarter" idx="11"/>
          </p:nvPr>
        </p:nvSpPr>
        <p:spPr/>
        <p:txBody>
          <a:bodyPr/>
          <a:lstStyle/>
          <a:p>
            <a:r>
              <a:rPr lang="en-AU"/>
              <a:t>Threat Hunting in Industrial Control Systems</a:t>
            </a:r>
            <a:endParaRPr lang="en-US"/>
          </a:p>
        </p:txBody>
      </p:sp>
      <p:sp>
        <p:nvSpPr>
          <p:cNvPr id="2" name="Title 1">
            <a:extLst>
              <a:ext uri="{FF2B5EF4-FFF2-40B4-BE49-F238E27FC236}">
                <a16:creationId xmlns:a16="http://schemas.microsoft.com/office/drawing/2014/main" id="{5E8877A9-97EE-AB4E-A4FB-19E5A1914DBA}"/>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D71421F-1801-B347-9CCF-B859F4943233}"/>
              </a:ext>
            </a:extLst>
          </p:cNvPr>
          <p:cNvSpPr>
            <a:spLocks noGrp="1"/>
          </p:cNvSpPr>
          <p:nvPr>
            <p:ph sz="half" idx="2"/>
          </p:nvPr>
        </p:nvSpPr>
        <p:spPr>
          <a:xfrm>
            <a:off x="766764" y="1700213"/>
            <a:ext cx="3230683"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4FB4CDD-BA2F-CC4C-914E-B0BAEAFDC70A}"/>
              </a:ext>
            </a:extLst>
          </p:cNvPr>
          <p:cNvSpPr>
            <a:spLocks noGrp="1"/>
          </p:cNvSpPr>
          <p:nvPr>
            <p:ph sz="half" idx="12"/>
          </p:nvPr>
        </p:nvSpPr>
        <p:spPr>
          <a:xfrm>
            <a:off x="4282221" y="1700213"/>
            <a:ext cx="3230683"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2F9F58B0-765C-344D-A194-59B84D1F88AF}"/>
              </a:ext>
            </a:extLst>
          </p:cNvPr>
          <p:cNvSpPr>
            <a:spLocks noGrp="1"/>
          </p:cNvSpPr>
          <p:nvPr>
            <p:ph sz="half" idx="13"/>
          </p:nvPr>
        </p:nvSpPr>
        <p:spPr>
          <a:xfrm>
            <a:off x="7797679" y="1700213"/>
            <a:ext cx="3230683"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964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7736F9-E699-9341-A9CD-C4C5178A26CC}"/>
              </a:ext>
              <a:ext uri="{C183D7F6-B498-43B3-948B-1728B52AA6E4}">
                <adec:decorative xmlns:adec="http://schemas.microsoft.com/office/drawing/2017/decorative" val="1"/>
              </a:ext>
            </a:extLst>
          </p:cNvPr>
          <p:cNvSpPr/>
          <p:nvPr userDrawn="1"/>
        </p:nvSpPr>
        <p:spPr>
          <a:xfrm>
            <a:off x="0" y="12646"/>
            <a:ext cx="12192000" cy="1268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ooter Placeholder 3">
            <a:extLst>
              <a:ext uri="{FF2B5EF4-FFF2-40B4-BE49-F238E27FC236}">
                <a16:creationId xmlns:a16="http://schemas.microsoft.com/office/drawing/2014/main" id="{7D38F4DF-76FF-A04E-A57A-0AFD3095EA37}"/>
              </a:ext>
              <a:ext uri="{C183D7F6-B498-43B3-948B-1728B52AA6E4}">
                <adec:decorative xmlns:adec="http://schemas.microsoft.com/office/drawing/2017/decorative" val="1"/>
              </a:ext>
            </a:extLst>
          </p:cNvPr>
          <p:cNvSpPr>
            <a:spLocks noGrp="1"/>
          </p:cNvSpPr>
          <p:nvPr>
            <p:ph type="ftr" sz="quarter" idx="11"/>
          </p:nvPr>
        </p:nvSpPr>
        <p:spPr/>
        <p:txBody>
          <a:bodyPr/>
          <a:lstStyle/>
          <a:p>
            <a:r>
              <a:rPr lang="en-AU"/>
              <a:t>Threat Hunting in Industrial Control Systems</a:t>
            </a:r>
            <a:endParaRPr lang="en-US"/>
          </a:p>
        </p:txBody>
      </p:sp>
      <p:sp>
        <p:nvSpPr>
          <p:cNvPr id="2" name="Title 1">
            <a:extLst>
              <a:ext uri="{FF2B5EF4-FFF2-40B4-BE49-F238E27FC236}">
                <a16:creationId xmlns:a16="http://schemas.microsoft.com/office/drawing/2014/main" id="{99FADA8B-B47C-DC4D-82CF-D510CFB210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143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D4A5A4-230D-49F2-93BF-4805A55B506C}"/>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11664000" y="4338000"/>
            <a:ext cx="184549" cy="2088000"/>
          </a:xfrm>
          <a:prstGeom prst="rect">
            <a:avLst/>
          </a:prstGeom>
        </p:spPr>
      </p:pic>
      <p:sp>
        <p:nvSpPr>
          <p:cNvPr id="2" name="Title Placeholder 1">
            <a:extLst>
              <a:ext uri="{FF2B5EF4-FFF2-40B4-BE49-F238E27FC236}">
                <a16:creationId xmlns:a16="http://schemas.microsoft.com/office/drawing/2014/main" id="{89342B43-4FE8-E343-A040-FD94DFE2F30E}"/>
              </a:ext>
            </a:extLst>
          </p:cNvPr>
          <p:cNvSpPr>
            <a:spLocks noGrp="1"/>
          </p:cNvSpPr>
          <p:nvPr>
            <p:ph type="title"/>
          </p:nvPr>
        </p:nvSpPr>
        <p:spPr>
          <a:xfrm>
            <a:off x="766763" y="0"/>
            <a:ext cx="10261600" cy="126841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DDD833-2D2F-E14E-ACDD-52AB7F0E171D}"/>
              </a:ext>
            </a:extLst>
          </p:cNvPr>
          <p:cNvSpPr>
            <a:spLocks noGrp="1"/>
          </p:cNvSpPr>
          <p:nvPr>
            <p:ph type="body" idx="1"/>
          </p:nvPr>
        </p:nvSpPr>
        <p:spPr>
          <a:xfrm>
            <a:off x="766763" y="1700212"/>
            <a:ext cx="10261600" cy="4500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BC2D8EE-994E-604B-84CD-7F8E68778CB8}"/>
              </a:ext>
              <a:ext uri="{C183D7F6-B498-43B3-948B-1728B52AA6E4}">
                <adec:decorative xmlns:adec="http://schemas.microsoft.com/office/drawing/2017/decorative" val="1"/>
              </a:ext>
            </a:extLst>
          </p:cNvPr>
          <p:cNvSpPr>
            <a:spLocks noGrp="1"/>
          </p:cNvSpPr>
          <p:nvPr>
            <p:ph type="ftr" sz="quarter" idx="3"/>
          </p:nvPr>
        </p:nvSpPr>
        <p:spPr>
          <a:xfrm>
            <a:off x="766764" y="6287862"/>
            <a:ext cx="4788002" cy="165324"/>
          </a:xfrm>
          <a:prstGeom prst="rect">
            <a:avLst/>
          </a:prstGeom>
        </p:spPr>
        <p:txBody>
          <a:bodyPr vert="horz" lIns="0" tIns="0" rIns="0" bIns="0" rtlCol="0" anchor="ctr"/>
          <a:lstStyle>
            <a:lvl1pPr algn="l">
              <a:defRPr sz="1200">
                <a:solidFill>
                  <a:schemeClr val="tx2"/>
                </a:solidFill>
              </a:defRPr>
            </a:lvl1pPr>
          </a:lstStyle>
          <a:p>
            <a:r>
              <a:rPr lang="en-AU"/>
              <a:t>Threat Hunting in Industrial Control Systems</a:t>
            </a:r>
            <a:endParaRPr lang="en-US" dirty="0"/>
          </a:p>
        </p:txBody>
      </p:sp>
    </p:spTree>
    <p:extLst>
      <p:ext uri="{BB962C8B-B14F-4D97-AF65-F5344CB8AC3E}">
        <p14:creationId xmlns:p14="http://schemas.microsoft.com/office/powerpoint/2010/main" val="39659075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2" r:id="rId5"/>
    <p:sldLayoutId id="2147483663" r:id="rId6"/>
    <p:sldLayoutId id="2147483665" r:id="rId7"/>
    <p:sldLayoutId id="2147483666" r:id="rId8"/>
    <p:sldLayoutId id="2147483654" r:id="rId9"/>
    <p:sldLayoutId id="2147483664" r:id="rId10"/>
    <p:sldLayoutId id="2147483660" r:id="rId11"/>
    <p:sldLayoutId id="2147483655" r:id="rId12"/>
  </p:sldLayoutIdLst>
  <p:hf sldNum="0" hdr="0" dt="0"/>
  <p:txStyles>
    <p:titleStyle>
      <a:lvl1pPr algn="l" defTabSz="9144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358775" indent="-358775"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717550" indent="-358775" algn="l" defTabSz="914400" rtl="0" eaLnBrk="1" latinLnBrk="0" hangingPunct="1">
        <a:lnSpc>
          <a:spcPct val="90000"/>
        </a:lnSpc>
        <a:spcBef>
          <a:spcPts val="500"/>
        </a:spcBef>
        <a:buFont typeface="Helvetica" pitchFamily="2" charset="0"/>
        <a:buChar char="−"/>
        <a:defRPr sz="1600" kern="1200">
          <a:solidFill>
            <a:schemeClr val="tx2"/>
          </a:solidFill>
          <a:latin typeface="+mn-lt"/>
          <a:ea typeface="+mn-ea"/>
          <a:cs typeface="+mn-cs"/>
        </a:defRPr>
      </a:lvl4pPr>
      <a:lvl5pPr marL="1076325" indent="-358775" algn="l" defTabSz="914400" rtl="0" eaLnBrk="1" latinLnBrk="0" hangingPunct="1">
        <a:lnSpc>
          <a:spcPct val="9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3" userDrawn="1">
          <p15:clr>
            <a:srgbClr val="F26B43"/>
          </p15:clr>
        </p15:guide>
        <p15:guide id="2" orient="horz" pos="799" userDrawn="1">
          <p15:clr>
            <a:srgbClr val="F26B43"/>
          </p15:clr>
        </p15:guide>
        <p15:guide id="3" pos="6947" userDrawn="1">
          <p15:clr>
            <a:srgbClr val="F26B43"/>
          </p15:clr>
        </p15:guide>
        <p15:guide id="4" orient="horz" pos="1071" userDrawn="1">
          <p15:clr>
            <a:srgbClr val="F26B43"/>
          </p15:clr>
        </p15:guide>
        <p15:guide id="5"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encrypted-tbn0.gstatic.com/images?q=tbn:ANd9GcT8yRkH3I6uBABfVT6ho2FGs4ilsIcVA7AcCT0MFQlWMbXCxeJb"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encrypted-tbn0.gstatic.com/images?q=tbn:ANd9GcT8yRkH3I6uBABfVT6ho2FGs4ilsIcVA7AcCT0MFQlWMbXCxeJb"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00C18B0-4D54-CB40-AB37-5AFB3F072341}"/>
              </a:ext>
            </a:extLst>
          </p:cNvPr>
          <p:cNvSpPr>
            <a:spLocks noGrp="1"/>
          </p:cNvSpPr>
          <p:nvPr>
            <p:ph type="subTitle" idx="1"/>
          </p:nvPr>
        </p:nvSpPr>
        <p:spPr>
          <a:xfrm>
            <a:off x="761999" y="1563688"/>
            <a:ext cx="7236942" cy="1479009"/>
          </a:xfrm>
        </p:spPr>
        <p:txBody>
          <a:bodyPr>
            <a:normAutofit/>
          </a:bodyPr>
          <a:lstStyle/>
          <a:p>
            <a:r>
              <a:rPr lang="en-US" sz="2000" dirty="0"/>
              <a:t>Theme 1.1: Resilient Systems</a:t>
            </a:r>
            <a:endParaRPr lang="en-AU" sz="2000" dirty="0"/>
          </a:p>
        </p:txBody>
      </p:sp>
      <p:sp>
        <p:nvSpPr>
          <p:cNvPr id="5" name="Title 4">
            <a:extLst>
              <a:ext uri="{FF2B5EF4-FFF2-40B4-BE49-F238E27FC236}">
                <a16:creationId xmlns:a16="http://schemas.microsoft.com/office/drawing/2014/main" id="{109EA75A-8256-2E49-A85B-2CC3A155047F}"/>
              </a:ext>
            </a:extLst>
          </p:cNvPr>
          <p:cNvSpPr>
            <a:spLocks noGrp="1"/>
          </p:cNvSpPr>
          <p:nvPr>
            <p:ph type="ctrTitle"/>
          </p:nvPr>
        </p:nvSpPr>
        <p:spPr>
          <a:xfrm>
            <a:off x="761999" y="3383235"/>
            <a:ext cx="7710882" cy="2742152"/>
          </a:xfrm>
        </p:spPr>
        <p:txBody>
          <a:bodyPr>
            <a:noAutofit/>
          </a:bodyPr>
          <a:lstStyle/>
          <a:p>
            <a:pPr>
              <a:lnSpc>
                <a:spcPct val="100000"/>
              </a:lnSpc>
            </a:pPr>
            <a:r>
              <a:rPr lang="en-AU" sz="3200" dirty="0"/>
              <a:t>Threat Hunting in Industrial Control Systems</a:t>
            </a:r>
            <a:br>
              <a:rPr lang="en-AU" sz="3200" dirty="0"/>
            </a:br>
            <a:br>
              <a:rPr lang="en-AU" sz="3200" dirty="0"/>
            </a:br>
            <a:br>
              <a:rPr lang="en-AU" sz="3200" dirty="0"/>
            </a:br>
            <a:r>
              <a:rPr lang="en-AU" sz="1200" dirty="0"/>
              <a:t>Dr. Zahra Jadidi, CSCRC Research Fellow, QUT</a:t>
            </a:r>
            <a:br>
              <a:rPr lang="en-AU" sz="1200" dirty="0"/>
            </a:br>
            <a:r>
              <a:rPr lang="en-AU" sz="1200" dirty="0"/>
              <a:t>Professor Colin Fidge, Theme Leader, QUT</a:t>
            </a:r>
            <a:endParaRPr lang="en-AU" sz="1600" dirty="0"/>
          </a:p>
        </p:txBody>
      </p:sp>
    </p:spTree>
    <p:extLst>
      <p:ext uri="{BB962C8B-B14F-4D97-AF65-F5344CB8AC3E}">
        <p14:creationId xmlns:p14="http://schemas.microsoft.com/office/powerpoint/2010/main" val="380245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5EBA-FC52-A540-A848-C3979C70B485}"/>
              </a:ext>
            </a:extLst>
          </p:cNvPr>
          <p:cNvSpPr>
            <a:spLocks noGrp="1"/>
          </p:cNvSpPr>
          <p:nvPr>
            <p:ph type="title"/>
          </p:nvPr>
        </p:nvSpPr>
        <p:spPr/>
        <p:txBody>
          <a:bodyPr/>
          <a:lstStyle/>
          <a:p>
            <a:r>
              <a:rPr lang="en-AU" dirty="0"/>
              <a:t>Threat hunting framework</a:t>
            </a:r>
          </a:p>
        </p:txBody>
      </p:sp>
      <p:sp>
        <p:nvSpPr>
          <p:cNvPr id="3" name="Content Placeholder 2">
            <a:extLst>
              <a:ext uri="{FF2B5EF4-FFF2-40B4-BE49-F238E27FC236}">
                <a16:creationId xmlns:a16="http://schemas.microsoft.com/office/drawing/2014/main" id="{351ED29A-D123-4203-B0EF-E9CB5E47399F}"/>
              </a:ext>
            </a:extLst>
          </p:cNvPr>
          <p:cNvSpPr>
            <a:spLocks noGrp="1"/>
          </p:cNvSpPr>
          <p:nvPr>
            <p:ph idx="1"/>
          </p:nvPr>
        </p:nvSpPr>
        <p:spPr>
          <a:xfrm>
            <a:off x="598985" y="1604254"/>
            <a:ext cx="7060164" cy="4500563"/>
          </a:xfrm>
        </p:spPr>
        <p:txBody>
          <a:bodyPr>
            <a:normAutofit/>
          </a:bodyPr>
          <a:lstStyle/>
          <a:p>
            <a:pPr>
              <a:lnSpc>
                <a:spcPct val="150000"/>
              </a:lnSpc>
            </a:pPr>
            <a:r>
              <a:rPr lang="en-AU" sz="1800" b="0" dirty="0">
                <a:solidFill>
                  <a:schemeClr val="tx1"/>
                </a:solidFill>
              </a:rPr>
              <a:t>Threat hunting means to proactively search the networks and devices to detect and investigate threats which may have evaded existing security mechanisms. </a:t>
            </a:r>
          </a:p>
          <a:p>
            <a:pPr>
              <a:lnSpc>
                <a:spcPct val="150000"/>
              </a:lnSpc>
            </a:pPr>
            <a:endParaRPr lang="en-AU" sz="1800" b="0" dirty="0">
              <a:solidFill>
                <a:schemeClr val="tx1"/>
              </a:solidFill>
            </a:endParaRPr>
          </a:p>
          <a:p>
            <a:pPr>
              <a:lnSpc>
                <a:spcPct val="150000"/>
              </a:lnSpc>
            </a:pPr>
            <a:r>
              <a:rPr lang="en-AU" sz="1800" b="0" dirty="0">
                <a:solidFill>
                  <a:schemeClr val="tx1"/>
                </a:solidFill>
              </a:rPr>
              <a:t>The threat hunting process shows  four major phases of a hunt. The goal of these four phases is finding patterns and Indicators of Compromise (IOCs) including Tactics, Techniques and Procedures (TTPs) of an adversary. This project developed a framework to apply these four phases to industrial control systems.</a:t>
            </a:r>
            <a:endParaRPr lang="en-GB" sz="1800" b="0" dirty="0">
              <a:solidFill>
                <a:schemeClr val="tx1"/>
              </a:solidFill>
            </a:endParaRPr>
          </a:p>
        </p:txBody>
      </p:sp>
      <p:graphicFrame>
        <p:nvGraphicFramePr>
          <p:cNvPr id="8" name="Diagram 7"/>
          <p:cNvGraphicFramePr/>
          <p:nvPr>
            <p:extLst>
              <p:ext uri="{D42A27DB-BD31-4B8C-83A1-F6EECF244321}">
                <p14:modId xmlns:p14="http://schemas.microsoft.com/office/powerpoint/2010/main" val="2251593642"/>
              </p:ext>
            </p:extLst>
          </p:nvPr>
        </p:nvGraphicFramePr>
        <p:xfrm>
          <a:off x="6530496" y="1767533"/>
          <a:ext cx="6570474" cy="34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ooter Placeholder 1"/>
          <p:cNvSpPr>
            <a:spLocks noGrp="1"/>
          </p:cNvSpPr>
          <p:nvPr>
            <p:ph type="ftr" sz="quarter" idx="11"/>
          </p:nvPr>
        </p:nvSpPr>
        <p:spPr>
          <a:xfrm>
            <a:off x="660439" y="6370524"/>
            <a:ext cx="4788002" cy="165324"/>
          </a:xfrm>
        </p:spPr>
        <p:txBody>
          <a:bodyPr/>
          <a:lstStyle/>
          <a:p>
            <a:r>
              <a:rPr lang="en-AU" dirty="0"/>
              <a:t>Threat Hunting in Industrial Control Systems</a:t>
            </a:r>
            <a:endParaRPr lang="en-US" dirty="0"/>
          </a:p>
        </p:txBody>
      </p:sp>
      <p:sp>
        <p:nvSpPr>
          <p:cNvPr id="6" name="Footer Placeholder 1">
            <a:extLst>
              <a:ext uri="{FF2B5EF4-FFF2-40B4-BE49-F238E27FC236}">
                <a16:creationId xmlns:a16="http://schemas.microsoft.com/office/drawing/2014/main" id="{D5EBB361-4529-40C7-A222-A6218A7114C3}"/>
              </a:ext>
            </a:extLst>
          </p:cNvPr>
          <p:cNvSpPr txBox="1">
            <a:spLocks/>
          </p:cNvSpPr>
          <p:nvPr/>
        </p:nvSpPr>
        <p:spPr>
          <a:xfrm>
            <a:off x="8446821" y="5670204"/>
            <a:ext cx="4788002" cy="165324"/>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Figure 1. Threat Hunting Process</a:t>
            </a:r>
            <a:endParaRPr lang="en-US" dirty="0"/>
          </a:p>
        </p:txBody>
      </p:sp>
    </p:spTree>
    <p:extLst>
      <p:ext uri="{BB962C8B-B14F-4D97-AF65-F5344CB8AC3E}">
        <p14:creationId xmlns:p14="http://schemas.microsoft.com/office/powerpoint/2010/main" val="387070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182B1C-884B-4B7F-A82D-2B0A3250AFCA}"/>
              </a:ext>
            </a:extLst>
          </p:cNvPr>
          <p:cNvSpPr>
            <a:spLocks noGrp="1"/>
          </p:cNvSpPr>
          <p:nvPr>
            <p:ph type="ftr" sz="quarter" idx="11"/>
          </p:nvPr>
        </p:nvSpPr>
        <p:spPr/>
        <p:txBody>
          <a:bodyPr/>
          <a:lstStyle/>
          <a:p>
            <a:r>
              <a:rPr lang="en-AU"/>
              <a:t>Threat Hunting in Industrial Control Systems</a:t>
            </a:r>
            <a:endParaRPr lang="en-US"/>
          </a:p>
        </p:txBody>
      </p:sp>
      <p:sp>
        <p:nvSpPr>
          <p:cNvPr id="3" name="Title 2">
            <a:extLst>
              <a:ext uri="{FF2B5EF4-FFF2-40B4-BE49-F238E27FC236}">
                <a16:creationId xmlns:a16="http://schemas.microsoft.com/office/drawing/2014/main" id="{71AEB49D-F029-4BE8-8B1B-15D2EBCC8E71}"/>
              </a:ext>
            </a:extLst>
          </p:cNvPr>
          <p:cNvSpPr>
            <a:spLocks noGrp="1"/>
          </p:cNvSpPr>
          <p:nvPr>
            <p:ph type="title"/>
          </p:nvPr>
        </p:nvSpPr>
        <p:spPr/>
        <p:txBody>
          <a:bodyPr/>
          <a:lstStyle/>
          <a:p>
            <a:r>
              <a:rPr lang="en-AU" dirty="0"/>
              <a:t>Diamond Model of Intrusion Analysis</a:t>
            </a:r>
          </a:p>
        </p:txBody>
      </p:sp>
      <p:grpSp>
        <p:nvGrpSpPr>
          <p:cNvPr id="5" name="Group 4">
            <a:extLst>
              <a:ext uri="{FF2B5EF4-FFF2-40B4-BE49-F238E27FC236}">
                <a16:creationId xmlns:a16="http://schemas.microsoft.com/office/drawing/2014/main" id="{13AA71C1-A125-497C-BCF8-0BF4BA0A10CE}"/>
              </a:ext>
            </a:extLst>
          </p:cNvPr>
          <p:cNvGrpSpPr>
            <a:grpSpLocks/>
          </p:cNvGrpSpPr>
          <p:nvPr/>
        </p:nvGrpSpPr>
        <p:grpSpPr bwMode="auto">
          <a:xfrm>
            <a:off x="7163193" y="2270839"/>
            <a:ext cx="4219271" cy="3852254"/>
            <a:chOff x="449572" y="343020"/>
            <a:chExt cx="2669588" cy="2277295"/>
          </a:xfrm>
        </p:grpSpPr>
        <p:grpSp>
          <p:nvGrpSpPr>
            <p:cNvPr id="6" name="Group 5">
              <a:extLst>
                <a:ext uri="{FF2B5EF4-FFF2-40B4-BE49-F238E27FC236}">
                  <a16:creationId xmlns:a16="http://schemas.microsoft.com/office/drawing/2014/main" id="{D8B16F9C-804E-4A0B-B37A-8E88F277F684}"/>
                </a:ext>
              </a:extLst>
            </p:cNvPr>
            <p:cNvGrpSpPr>
              <a:grpSpLocks/>
            </p:cNvGrpSpPr>
            <p:nvPr/>
          </p:nvGrpSpPr>
          <p:grpSpPr bwMode="auto">
            <a:xfrm>
              <a:off x="1352435" y="892530"/>
              <a:ext cx="1041858" cy="1107517"/>
              <a:chOff x="-115" y="106037"/>
              <a:chExt cx="1041858" cy="1107517"/>
            </a:xfrm>
          </p:grpSpPr>
          <p:sp>
            <p:nvSpPr>
              <p:cNvPr id="14" name="Isosceles Triangle 13">
                <a:extLst>
                  <a:ext uri="{FF2B5EF4-FFF2-40B4-BE49-F238E27FC236}">
                    <a16:creationId xmlns:a16="http://schemas.microsoft.com/office/drawing/2014/main" id="{3AE48EE4-D3BF-4559-9C4F-137079B5D211}"/>
                  </a:ext>
                </a:extLst>
              </p:cNvPr>
              <p:cNvSpPr>
                <a:spLocks noChangeArrowheads="1"/>
              </p:cNvSpPr>
              <p:nvPr/>
            </p:nvSpPr>
            <p:spPr bwMode="auto">
              <a:xfrm>
                <a:off x="-57" y="106037"/>
                <a:ext cx="1041800" cy="536132"/>
              </a:xfrm>
              <a:prstGeom prst="triangle">
                <a:avLst>
                  <a:gd name="adj" fmla="val 49991"/>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endParaRPr lang="en-US" sz="1100"/>
              </a:p>
            </p:txBody>
          </p:sp>
          <p:sp>
            <p:nvSpPr>
              <p:cNvPr id="15" name="Isosceles Triangle 14">
                <a:extLst>
                  <a:ext uri="{FF2B5EF4-FFF2-40B4-BE49-F238E27FC236}">
                    <a16:creationId xmlns:a16="http://schemas.microsoft.com/office/drawing/2014/main" id="{0D33463D-758C-43EF-8BCC-FE1A56AA77F7}"/>
                  </a:ext>
                </a:extLst>
              </p:cNvPr>
              <p:cNvSpPr>
                <a:spLocks noChangeArrowheads="1"/>
              </p:cNvSpPr>
              <p:nvPr/>
            </p:nvSpPr>
            <p:spPr bwMode="auto">
              <a:xfrm rot="10800000">
                <a:off x="-115" y="644798"/>
                <a:ext cx="1041677" cy="568756"/>
              </a:xfrm>
              <a:prstGeom prst="triangle">
                <a:avLst>
                  <a:gd name="adj" fmla="val 50000"/>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endParaRPr lang="en-US" sz="1100"/>
              </a:p>
            </p:txBody>
          </p:sp>
        </p:grpSp>
        <p:grpSp>
          <p:nvGrpSpPr>
            <p:cNvPr id="7" name="Group 6">
              <a:extLst>
                <a:ext uri="{FF2B5EF4-FFF2-40B4-BE49-F238E27FC236}">
                  <a16:creationId xmlns:a16="http://schemas.microsoft.com/office/drawing/2014/main" id="{0F3269FB-3830-48E9-A34F-5893FCDAB049}"/>
                </a:ext>
              </a:extLst>
            </p:cNvPr>
            <p:cNvGrpSpPr>
              <a:grpSpLocks/>
            </p:cNvGrpSpPr>
            <p:nvPr/>
          </p:nvGrpSpPr>
          <p:grpSpPr bwMode="auto">
            <a:xfrm>
              <a:off x="1677815" y="1136810"/>
              <a:ext cx="1441345" cy="1483505"/>
              <a:chOff x="77615" y="48239"/>
              <a:chExt cx="1441345" cy="1483505"/>
            </a:xfrm>
          </p:grpSpPr>
          <p:sp>
            <p:nvSpPr>
              <p:cNvPr id="12" name="Text Box 5">
                <a:extLst>
                  <a:ext uri="{FF2B5EF4-FFF2-40B4-BE49-F238E27FC236}">
                    <a16:creationId xmlns:a16="http://schemas.microsoft.com/office/drawing/2014/main" id="{82E49453-249A-473A-82A9-73720A1ED49D}"/>
                  </a:ext>
                </a:extLst>
              </p:cNvPr>
              <p:cNvSpPr txBox="1">
                <a:spLocks noChangeArrowheads="1"/>
              </p:cNvSpPr>
              <p:nvPr/>
            </p:nvSpPr>
            <p:spPr bwMode="auto">
              <a:xfrm>
                <a:off x="793925" y="48239"/>
                <a:ext cx="72503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AU" sz="1100" b="1">
                    <a:effectLst/>
                    <a:latin typeface="Times New Roman" panose="02020603050405020304" pitchFamily="18" charset="0"/>
                    <a:ea typeface="Times New Roman" panose="02020603050405020304" pitchFamily="18" charset="0"/>
                  </a:rPr>
                  <a:t>Capability</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Malware</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Exploits</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endParaRPr>
              </a:p>
            </p:txBody>
          </p:sp>
          <p:sp>
            <p:nvSpPr>
              <p:cNvPr id="13" name="Text Box 6">
                <a:extLst>
                  <a:ext uri="{FF2B5EF4-FFF2-40B4-BE49-F238E27FC236}">
                    <a16:creationId xmlns:a16="http://schemas.microsoft.com/office/drawing/2014/main" id="{06966162-1B61-47C2-B189-B73B7125F500}"/>
                  </a:ext>
                </a:extLst>
              </p:cNvPr>
              <p:cNvSpPr txBox="1">
                <a:spLocks noChangeArrowheads="1"/>
              </p:cNvSpPr>
              <p:nvPr/>
            </p:nvSpPr>
            <p:spPr bwMode="auto">
              <a:xfrm>
                <a:off x="77615" y="845944"/>
                <a:ext cx="958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AU" sz="1100" b="1">
                    <a:effectLst/>
                    <a:latin typeface="Times New Roman" panose="02020603050405020304" pitchFamily="18" charset="0"/>
                    <a:ea typeface="Times New Roman" panose="02020603050405020304" pitchFamily="18" charset="0"/>
                  </a:rPr>
                  <a:t>Victim</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Personas</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Network Assets</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endParaRPr>
              </a:p>
            </p:txBody>
          </p:sp>
        </p:grpSp>
        <p:grpSp>
          <p:nvGrpSpPr>
            <p:cNvPr id="8" name="Group 7">
              <a:extLst>
                <a:ext uri="{FF2B5EF4-FFF2-40B4-BE49-F238E27FC236}">
                  <a16:creationId xmlns:a16="http://schemas.microsoft.com/office/drawing/2014/main" id="{12665253-32EE-4E4E-B195-0A5994033883}"/>
                </a:ext>
              </a:extLst>
            </p:cNvPr>
            <p:cNvGrpSpPr>
              <a:grpSpLocks/>
            </p:cNvGrpSpPr>
            <p:nvPr/>
          </p:nvGrpSpPr>
          <p:grpSpPr bwMode="auto">
            <a:xfrm>
              <a:off x="449572" y="343020"/>
              <a:ext cx="1887950" cy="1583883"/>
              <a:chOff x="449572" y="343020"/>
              <a:chExt cx="1887950" cy="1583883"/>
            </a:xfrm>
          </p:grpSpPr>
          <p:sp>
            <p:nvSpPr>
              <p:cNvPr id="9" name="Text Box 4">
                <a:extLst>
                  <a:ext uri="{FF2B5EF4-FFF2-40B4-BE49-F238E27FC236}">
                    <a16:creationId xmlns:a16="http://schemas.microsoft.com/office/drawing/2014/main" id="{6A4E1C1B-FCBB-4AA0-BAA5-C67401AAC107}"/>
                  </a:ext>
                </a:extLst>
              </p:cNvPr>
              <p:cNvSpPr txBox="1">
                <a:spLocks noChangeArrowheads="1"/>
              </p:cNvSpPr>
              <p:nvPr/>
            </p:nvSpPr>
            <p:spPr bwMode="auto">
              <a:xfrm>
                <a:off x="1543137" y="384919"/>
                <a:ext cx="794385"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AU" sz="1100" b="1" dirty="0">
                    <a:effectLst/>
                    <a:latin typeface="Times New Roman" panose="02020603050405020304" pitchFamily="18" charset="0"/>
                    <a:ea typeface="Times New Roman" panose="02020603050405020304" pitchFamily="18" charset="0"/>
                  </a:rPr>
                  <a:t>Adversary</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dirty="0">
                    <a:effectLst/>
                    <a:latin typeface="Times New Roman" panose="02020603050405020304" pitchFamily="18" charset="0"/>
                    <a:ea typeface="Times New Roman" panose="02020603050405020304" pitchFamily="18" charset="0"/>
                  </a:rPr>
                  <a:t>Persona</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dirty="0">
                    <a:effectLst/>
                    <a:latin typeface="Times New Roman" panose="02020603050405020304" pitchFamily="18" charset="0"/>
                    <a:ea typeface="Times New Roman" panose="02020603050405020304" pitchFamily="18" charset="0"/>
                  </a:rPr>
                  <a:t>IP address</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dirty="0">
                    <a:effectLst/>
                    <a:latin typeface="Times New Roman" panose="02020603050405020304" pitchFamily="18" charset="0"/>
                    <a:ea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endParaRPr>
              </a:p>
            </p:txBody>
          </p:sp>
          <p:sp>
            <p:nvSpPr>
              <p:cNvPr id="10" name="Text Box 7">
                <a:extLst>
                  <a:ext uri="{FF2B5EF4-FFF2-40B4-BE49-F238E27FC236}">
                    <a16:creationId xmlns:a16="http://schemas.microsoft.com/office/drawing/2014/main" id="{29C13AC4-770A-44B5-976C-A7D8CD44F221}"/>
                  </a:ext>
                </a:extLst>
              </p:cNvPr>
              <p:cNvSpPr txBox="1">
                <a:spLocks noChangeArrowheads="1"/>
              </p:cNvSpPr>
              <p:nvPr/>
            </p:nvSpPr>
            <p:spPr bwMode="auto">
              <a:xfrm>
                <a:off x="449585" y="1126803"/>
                <a:ext cx="1011821"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AU" sz="1100" b="1">
                    <a:effectLst/>
                    <a:latin typeface="Times New Roman" panose="02020603050405020304" pitchFamily="18" charset="0"/>
                    <a:ea typeface="Times New Roman" panose="02020603050405020304" pitchFamily="18" charset="0"/>
                  </a:rPr>
                  <a:t>Infrastructure</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Network devices</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Email addresses</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endParaRPr>
              </a:p>
            </p:txBody>
          </p:sp>
          <p:sp>
            <p:nvSpPr>
              <p:cNvPr id="11" name="Text Box 8">
                <a:extLst>
                  <a:ext uri="{FF2B5EF4-FFF2-40B4-BE49-F238E27FC236}">
                    <a16:creationId xmlns:a16="http://schemas.microsoft.com/office/drawing/2014/main" id="{FF4A5C56-DF2C-4C58-AF0F-2BA255B87BB1}"/>
                  </a:ext>
                </a:extLst>
              </p:cNvPr>
              <p:cNvSpPr txBox="1">
                <a:spLocks noChangeArrowheads="1"/>
              </p:cNvSpPr>
              <p:nvPr/>
            </p:nvSpPr>
            <p:spPr bwMode="auto">
              <a:xfrm>
                <a:off x="449572" y="343020"/>
                <a:ext cx="1093561" cy="78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AU" sz="1100" b="1">
                    <a:effectLst/>
                    <a:latin typeface="Times New Roman" panose="02020603050405020304" pitchFamily="18" charset="0"/>
                    <a:ea typeface="Times New Roman" panose="02020603050405020304" pitchFamily="18" charset="0"/>
                  </a:rPr>
                  <a:t>Meta features</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Timestamp</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Required resource</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Attack phase</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100">
                    <a:effectLst/>
                    <a:latin typeface="Times New Roman" panose="02020603050405020304" pitchFamily="18" charset="0"/>
                    <a:ea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endParaRPr>
              </a:p>
            </p:txBody>
          </p:sp>
        </p:grpSp>
      </p:grpSp>
      <p:sp>
        <p:nvSpPr>
          <p:cNvPr id="17" name="Rectangle 1">
            <a:extLst>
              <a:ext uri="{FF2B5EF4-FFF2-40B4-BE49-F238E27FC236}">
                <a16:creationId xmlns:a16="http://schemas.microsoft.com/office/drawing/2014/main" id="{214A25B6-C8E9-4AEF-9F92-18599DC61421}"/>
              </a:ext>
            </a:extLst>
          </p:cNvPr>
          <p:cNvSpPr>
            <a:spLocks noChangeArrowheads="1"/>
          </p:cNvSpPr>
          <p:nvPr/>
        </p:nvSpPr>
        <p:spPr bwMode="auto">
          <a:xfrm>
            <a:off x="507169" y="2394344"/>
            <a:ext cx="609332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2563" algn="justLow"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Diamond model is the framework used for the analysis of intrusion events. This model describes the four core features of an intrusion event, infrastructure, adversary, capability, and victim.</a:t>
            </a:r>
          </a:p>
          <a:p>
            <a:pPr marL="0" marR="0" lvl="0" indent="182563" algn="justLow" defTabSz="914400" rtl="0" eaLnBrk="0" fontAlgn="base" latinLnBrk="0" hangingPunct="0">
              <a:lnSpc>
                <a:spcPct val="100000"/>
              </a:lnSpc>
              <a:spcBef>
                <a:spcPct val="0"/>
              </a:spcBef>
              <a:spcAft>
                <a:spcPct val="0"/>
              </a:spcAft>
              <a:buClrTx/>
              <a:buSzTx/>
              <a:buFontTx/>
              <a:buNone/>
              <a:tabLst/>
            </a:pPr>
            <a:endParaRPr kumimoji="0" lang="en-AU"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171450" marR="0" lvl="0" indent="-171450" algn="justLow" defTabSz="914400" rtl="0" eaLnBrk="0" fontAlgn="base" latinLnBrk="0" hangingPunct="0">
              <a:lnSpc>
                <a:spcPct val="100000"/>
              </a:lnSpc>
              <a:spcBef>
                <a:spcPct val="0"/>
              </a:spcBef>
              <a:spcAft>
                <a:spcPct val="0"/>
              </a:spcAft>
              <a:buClrTx/>
              <a:buSzTx/>
              <a:buFontTx/>
              <a:buChar char="-"/>
              <a:tabLst/>
            </a:pPr>
            <a:r>
              <a:rPr kumimoji="0" lang="en-AU"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Adversary is the entity responsible for the intrusion. </a:t>
            </a:r>
          </a:p>
          <a:p>
            <a:pPr marL="171450" marR="0" lvl="0" indent="-171450" algn="justLow" defTabSz="914400" rtl="0" eaLnBrk="0" fontAlgn="base" latinLnBrk="0" hangingPunct="0">
              <a:lnSpc>
                <a:spcPct val="100000"/>
              </a:lnSpc>
              <a:spcBef>
                <a:spcPct val="0"/>
              </a:spcBef>
              <a:spcAft>
                <a:spcPct val="0"/>
              </a:spcAft>
              <a:buClrTx/>
              <a:buSzTx/>
              <a:buFontTx/>
              <a:buChar char="-"/>
              <a:tabLst/>
            </a:pPr>
            <a:r>
              <a:rPr kumimoji="0" lang="en-AU"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Capability shows the tools and methods which may be used in the event. </a:t>
            </a:r>
          </a:p>
          <a:p>
            <a:pPr marL="171450" marR="0" lvl="0" indent="-171450" algn="justLow" defTabSz="914400" rtl="0" eaLnBrk="0" fontAlgn="base" latinLnBrk="0" hangingPunct="0">
              <a:lnSpc>
                <a:spcPct val="100000"/>
              </a:lnSpc>
              <a:spcBef>
                <a:spcPct val="0"/>
              </a:spcBef>
              <a:spcAft>
                <a:spcPct val="0"/>
              </a:spcAft>
              <a:buClrTx/>
              <a:buSzTx/>
              <a:buFontTx/>
              <a:buChar char="-"/>
              <a:tabLst/>
            </a:pPr>
            <a:r>
              <a:rPr kumimoji="0" lang="en-AU"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Infrastructure means the resources used by the adversary to execute the event. </a:t>
            </a:r>
          </a:p>
          <a:p>
            <a:pPr marL="171450" marR="0" lvl="0" indent="-171450" algn="justLow" defTabSz="914400" rtl="0" eaLnBrk="0" fontAlgn="base" latinLnBrk="0" hangingPunct="0">
              <a:lnSpc>
                <a:spcPct val="100000"/>
              </a:lnSpc>
              <a:spcBef>
                <a:spcPct val="0"/>
              </a:spcBef>
              <a:spcAft>
                <a:spcPct val="0"/>
              </a:spcAft>
              <a:buClrTx/>
              <a:buSzTx/>
              <a:buFontTx/>
              <a:buChar char="-"/>
              <a:tabLst/>
            </a:pPr>
            <a:r>
              <a:rPr kumimoji="0" lang="en-AU"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victim is the target of the intrusion event. </a:t>
            </a:r>
          </a:p>
          <a:p>
            <a:pPr marL="171450" marR="0" lvl="0" indent="-171450" algn="justLow" defTabSz="914400" rtl="0" eaLnBrk="0" fontAlgn="base" latinLnBrk="0" hangingPunct="0">
              <a:lnSpc>
                <a:spcPct val="100000"/>
              </a:lnSpc>
              <a:spcBef>
                <a:spcPct val="0"/>
              </a:spcBef>
              <a:spcAft>
                <a:spcPct val="0"/>
              </a:spcAft>
              <a:buClrTx/>
              <a:buSzTx/>
              <a:buFontTx/>
              <a:buChar char="-"/>
              <a:tabLst/>
            </a:pPr>
            <a:r>
              <a:rPr kumimoji="0" lang="en-AU"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Diamond model also uses meta-features to be able to model further details of an intrusion event. </a:t>
            </a:r>
            <a:endParaRPr kumimoji="0" lang="en-AU"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736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182B1C-884B-4B7F-A82D-2B0A3250AFCA}"/>
              </a:ext>
            </a:extLst>
          </p:cNvPr>
          <p:cNvSpPr>
            <a:spLocks noGrp="1"/>
          </p:cNvSpPr>
          <p:nvPr>
            <p:ph type="ftr" sz="quarter" idx="11"/>
          </p:nvPr>
        </p:nvSpPr>
        <p:spPr/>
        <p:txBody>
          <a:bodyPr/>
          <a:lstStyle/>
          <a:p>
            <a:r>
              <a:rPr lang="en-AU"/>
              <a:t>Threat Hunting in Industrial Control Systems</a:t>
            </a:r>
            <a:endParaRPr lang="en-US"/>
          </a:p>
        </p:txBody>
      </p:sp>
      <p:sp>
        <p:nvSpPr>
          <p:cNvPr id="3" name="Title 2">
            <a:extLst>
              <a:ext uri="{FF2B5EF4-FFF2-40B4-BE49-F238E27FC236}">
                <a16:creationId xmlns:a16="http://schemas.microsoft.com/office/drawing/2014/main" id="{71AEB49D-F029-4BE8-8B1B-15D2EBCC8E71}"/>
              </a:ext>
            </a:extLst>
          </p:cNvPr>
          <p:cNvSpPr>
            <a:spLocks noGrp="1"/>
          </p:cNvSpPr>
          <p:nvPr>
            <p:ph type="title"/>
          </p:nvPr>
        </p:nvSpPr>
        <p:spPr/>
        <p:txBody>
          <a:bodyPr/>
          <a:lstStyle/>
          <a:p>
            <a:r>
              <a:rPr lang="en-AU" dirty="0"/>
              <a:t>Diamond Model of Intrusion Analysis</a:t>
            </a:r>
          </a:p>
        </p:txBody>
      </p:sp>
      <p:pic>
        <p:nvPicPr>
          <p:cNvPr id="16" name="Picture 15">
            <a:extLst>
              <a:ext uri="{FF2B5EF4-FFF2-40B4-BE49-F238E27FC236}">
                <a16:creationId xmlns:a16="http://schemas.microsoft.com/office/drawing/2014/main" id="{84DBB63C-722F-4146-81D1-081817A95E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75586" y="1606290"/>
            <a:ext cx="6516413" cy="4479200"/>
          </a:xfrm>
          <a:prstGeom prst="rect">
            <a:avLst/>
          </a:prstGeom>
          <a:noFill/>
          <a:ln>
            <a:noFill/>
          </a:ln>
        </p:spPr>
      </p:pic>
      <p:sp>
        <p:nvSpPr>
          <p:cNvPr id="18" name="Rectangle 2">
            <a:extLst>
              <a:ext uri="{FF2B5EF4-FFF2-40B4-BE49-F238E27FC236}">
                <a16:creationId xmlns:a16="http://schemas.microsoft.com/office/drawing/2014/main" id="{C4A18D48-D83B-45E4-BF42-C02A394874EF}"/>
              </a:ext>
            </a:extLst>
          </p:cNvPr>
          <p:cNvSpPr>
            <a:spLocks noChangeArrowheads="1"/>
          </p:cNvSpPr>
          <p:nvPr/>
        </p:nvSpPr>
        <p:spPr bwMode="auto">
          <a:xfrm>
            <a:off x="227063" y="2198826"/>
            <a:ext cx="510168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182563" algn="justLow" defTabSz="914400" rtl="0" eaLnBrk="0" fontAlgn="base" latinLnBrk="0" hangingPunct="0">
              <a:lnSpc>
                <a:spcPct val="100000"/>
              </a:lnSpc>
              <a:spcBef>
                <a:spcPct val="0"/>
              </a:spcBef>
              <a:spcAft>
                <a:spcPct val="0"/>
              </a:spcAft>
              <a:buClrTx/>
              <a:buSzTx/>
              <a:buFontTx/>
              <a:buNone/>
              <a:tabLst>
                <a:tab pos="228600" algn="l"/>
              </a:tabLst>
            </a:pPr>
            <a:r>
              <a:rPr kumimoji="0" lang="en-AU"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Activity threads created by the Diamond model can develop potential attack paths prior to the detected intrusion. Using this graph model, a threat hunter can understand the alternative paths that could be used by an attacker to get the same outcomes. </a:t>
            </a:r>
          </a:p>
          <a:p>
            <a:pPr marL="0" marR="0" lvl="0" indent="182563" algn="justLow" defTabSz="914400" rtl="0" eaLnBrk="0" fontAlgn="base" latinLnBrk="0" hangingPunct="0">
              <a:lnSpc>
                <a:spcPct val="100000"/>
              </a:lnSpc>
              <a:spcBef>
                <a:spcPct val="0"/>
              </a:spcBef>
              <a:spcAft>
                <a:spcPct val="0"/>
              </a:spcAft>
              <a:buClrTx/>
              <a:buSzTx/>
              <a:buFontTx/>
              <a:buNone/>
              <a:tabLst>
                <a:tab pos="228600" algn="l"/>
              </a:tabLst>
            </a:pPr>
            <a:endParaRPr kumimoji="0" lang="en-AU"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182563" algn="justLow" defTabSz="914400" rtl="0" eaLnBrk="0" fontAlgn="base" latinLnBrk="0" hangingPunct="0">
              <a:lnSpc>
                <a:spcPct val="100000"/>
              </a:lnSpc>
              <a:spcBef>
                <a:spcPct val="0"/>
              </a:spcBef>
              <a:spcAft>
                <a:spcPct val="0"/>
              </a:spcAft>
              <a:buClrTx/>
              <a:buSzTx/>
              <a:buFontTx/>
              <a:buNone/>
              <a:tabLst>
                <a:tab pos="228600" algn="l"/>
              </a:tabLst>
            </a:pPr>
            <a:r>
              <a:rPr kumimoji="0" lang="en-AU"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Diamond model for each adversary can provide information about the capabilities and methods of the adversary, the infrastructure used by the adversary to deliver these capabilities, and their target victim. Therefore, it can give insights into the types of adversarial capabilities you should protect against. </a:t>
            </a:r>
            <a:endParaRPr kumimoji="0" lang="en-AU"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894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EE3A64-4283-4C68-9FDA-E1D4E755D141}"/>
              </a:ext>
            </a:extLst>
          </p:cNvPr>
          <p:cNvSpPr>
            <a:spLocks noGrp="1"/>
          </p:cNvSpPr>
          <p:nvPr>
            <p:ph type="ftr" sz="quarter" idx="11"/>
          </p:nvPr>
        </p:nvSpPr>
        <p:spPr/>
        <p:txBody>
          <a:bodyPr/>
          <a:lstStyle/>
          <a:p>
            <a:r>
              <a:rPr lang="en-AU"/>
              <a:t>Threat Hunting in Industrial Control Systems</a:t>
            </a:r>
            <a:endParaRPr lang="en-US"/>
          </a:p>
        </p:txBody>
      </p:sp>
      <p:sp>
        <p:nvSpPr>
          <p:cNvPr id="3" name="Title 2">
            <a:extLst>
              <a:ext uri="{FF2B5EF4-FFF2-40B4-BE49-F238E27FC236}">
                <a16:creationId xmlns:a16="http://schemas.microsoft.com/office/drawing/2014/main" id="{017E342B-EB4B-4F27-8CCF-E65E4D62DA60}"/>
              </a:ext>
            </a:extLst>
          </p:cNvPr>
          <p:cNvSpPr>
            <a:spLocks noGrp="1"/>
          </p:cNvSpPr>
          <p:nvPr>
            <p:ph type="title"/>
          </p:nvPr>
        </p:nvSpPr>
        <p:spPr/>
        <p:txBody>
          <a:bodyPr/>
          <a:lstStyle/>
          <a:p>
            <a:r>
              <a:rPr lang="en-AU" dirty="0"/>
              <a:t>Proposed Framework for Threat Hunting in Industrial Control Systems</a:t>
            </a:r>
          </a:p>
        </p:txBody>
      </p:sp>
      <p:sp>
        <p:nvSpPr>
          <p:cNvPr id="6" name="Rectangle 1">
            <a:extLst>
              <a:ext uri="{FF2B5EF4-FFF2-40B4-BE49-F238E27FC236}">
                <a16:creationId xmlns:a16="http://schemas.microsoft.com/office/drawing/2014/main" id="{D5C5F467-E9FC-4F7F-84A6-301E2EB05C00}"/>
              </a:ext>
            </a:extLst>
          </p:cNvPr>
          <p:cNvSpPr>
            <a:spLocks noChangeArrowheads="1"/>
          </p:cNvSpPr>
          <p:nvPr/>
        </p:nvSpPr>
        <p:spPr bwMode="auto">
          <a:xfrm>
            <a:off x="187077" y="1936062"/>
            <a:ext cx="5436780" cy="36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justLow" defTabSz="914400" rtl="0" eaLnBrk="0" fontAlgn="base" latinLnBrk="0" hangingPunct="0">
              <a:lnSpc>
                <a:spcPct val="150000"/>
              </a:lnSpc>
              <a:spcBef>
                <a:spcPct val="0"/>
              </a:spcBef>
              <a:spcAft>
                <a:spcPct val="0"/>
              </a:spcAft>
              <a:buClrTx/>
              <a:buSzTx/>
              <a:buFontTx/>
              <a:buChar char="-"/>
              <a:tabLst/>
            </a:pPr>
            <a:r>
              <a:rPr kumimoji="0" lang="en-AU" altLang="en-US" sz="1400" b="0" i="0" u="none" strike="noStrike" cap="none" normalizeH="0" baseline="0" dirty="0">
                <a:ln>
                  <a:noFill/>
                </a:ln>
                <a:effectLst/>
                <a:ea typeface="Times New Roman" panose="02020603050405020304" pitchFamily="18" charset="0"/>
              </a:rPr>
              <a:t>Cyber threat intelligence can be received from external open-source threat intelligence, or it can be extracted from adversarial activities in our networks. </a:t>
            </a:r>
          </a:p>
          <a:p>
            <a:pPr marL="0" marR="0" indent="182880" algn="just">
              <a:lnSpc>
                <a:spcPct val="150000"/>
              </a:lnSpc>
              <a:spcBef>
                <a:spcPts val="0"/>
              </a:spcBef>
              <a:spcAft>
                <a:spcPts val="0"/>
              </a:spcAft>
            </a:pPr>
            <a:r>
              <a:rPr lang="en-AU" altLang="en-US" sz="1400" dirty="0"/>
              <a:t>- </a:t>
            </a:r>
            <a:r>
              <a:rPr lang="en-AU" sz="1400" dirty="0">
                <a:effectLst/>
                <a:ea typeface="Times New Roman" panose="02020603050405020304" pitchFamily="18" charset="0"/>
              </a:rPr>
              <a:t>In the cyber threat intelligence stage, the generation of </a:t>
            </a:r>
            <a:r>
              <a:rPr lang="en-AU" sz="1400" dirty="0" err="1">
                <a:effectLst/>
                <a:ea typeface="Times New Roman" panose="02020603050405020304" pitchFamily="18" charset="0"/>
              </a:rPr>
              <a:t>IoCs</a:t>
            </a:r>
            <a:r>
              <a:rPr lang="en-AU" sz="1400" dirty="0">
                <a:effectLst/>
                <a:ea typeface="Times New Roman" panose="02020603050405020304" pitchFamily="18" charset="0"/>
              </a:rPr>
              <a:t> is performed by the hunters. These </a:t>
            </a:r>
            <a:r>
              <a:rPr lang="en-AU" sz="1400" dirty="0" err="1">
                <a:effectLst/>
                <a:ea typeface="Times New Roman" panose="02020603050405020304" pitchFamily="18" charset="0"/>
              </a:rPr>
              <a:t>IoCs</a:t>
            </a:r>
            <a:r>
              <a:rPr lang="en-AU" sz="1400" dirty="0">
                <a:effectLst/>
                <a:ea typeface="Times New Roman" panose="02020603050405020304" pitchFamily="18" charset="0"/>
              </a:rPr>
              <a:t> of the detected adversary are processed and distributed by a sharing tool like MISP.</a:t>
            </a:r>
            <a:endParaRPr lang="en-US" sz="1400" dirty="0">
              <a:effectLst/>
              <a:ea typeface="Times New Roman" panose="02020603050405020304" pitchFamily="18" charset="0"/>
            </a:endParaRPr>
          </a:p>
          <a:p>
            <a:pPr marL="0" marR="0" indent="182880" algn="just">
              <a:lnSpc>
                <a:spcPct val="150000"/>
              </a:lnSpc>
              <a:spcBef>
                <a:spcPts val="0"/>
              </a:spcBef>
              <a:spcAft>
                <a:spcPts val="600"/>
              </a:spcAft>
            </a:pPr>
            <a:r>
              <a:rPr lang="en-AU" sz="1400" dirty="0">
                <a:effectLst/>
                <a:ea typeface="Times New Roman" panose="02020603050405020304" pitchFamily="18" charset="0"/>
              </a:rPr>
              <a:t>MISP allows hunters to use cyber threat intelligence from other companies and share back their </a:t>
            </a:r>
            <a:r>
              <a:rPr lang="en-AU" sz="1400" dirty="0" err="1">
                <a:effectLst/>
                <a:ea typeface="Times New Roman" panose="02020603050405020304" pitchFamily="18" charset="0"/>
              </a:rPr>
              <a:t>IoCs</a:t>
            </a:r>
            <a:r>
              <a:rPr lang="en-AU" sz="1400" dirty="0">
                <a:effectLst/>
                <a:ea typeface="Times New Roman" panose="02020603050405020304" pitchFamily="18" charset="0"/>
              </a:rPr>
              <a:t> with other partners. These shared </a:t>
            </a:r>
            <a:r>
              <a:rPr lang="en-AU" sz="1400" dirty="0" err="1">
                <a:effectLst/>
                <a:ea typeface="Times New Roman" panose="02020603050405020304" pitchFamily="18" charset="0"/>
              </a:rPr>
              <a:t>IoCs</a:t>
            </a:r>
            <a:r>
              <a:rPr lang="en-AU" sz="1400" dirty="0">
                <a:effectLst/>
                <a:ea typeface="Times New Roman" panose="02020603050405020304" pitchFamily="18" charset="0"/>
              </a:rPr>
              <a:t> can be used to update detection rules and blacklists in security devices like firewalls.</a:t>
            </a:r>
            <a:endParaRPr lang="en-US" sz="1400" dirty="0">
              <a:effectLst/>
              <a:ea typeface="Times New Roman" panose="02020603050405020304" pitchFamily="18" charset="0"/>
            </a:endParaRPr>
          </a:p>
          <a:p>
            <a:pPr marL="171450" marR="0" lvl="0" indent="-171450" algn="justLow" defTabSz="914400" rtl="0" eaLnBrk="0" fontAlgn="base" latinLnBrk="0" hangingPunct="0">
              <a:lnSpc>
                <a:spcPct val="150000"/>
              </a:lnSpc>
              <a:spcBef>
                <a:spcPct val="0"/>
              </a:spcBef>
              <a:spcAft>
                <a:spcPct val="0"/>
              </a:spcAft>
              <a:buClrTx/>
              <a:buSzTx/>
              <a:buFontTx/>
              <a:buChar char="-"/>
              <a:tabLst/>
            </a:pPr>
            <a:endParaRPr kumimoji="0" lang="en-US" altLang="en-US" sz="1400" b="0" i="0" u="none" strike="noStrike" cap="none" normalizeH="0" baseline="0" dirty="0">
              <a:ln>
                <a:noFill/>
              </a:ln>
              <a:effectLst/>
            </a:endParaRPr>
          </a:p>
        </p:txBody>
      </p:sp>
      <p:pic>
        <p:nvPicPr>
          <p:cNvPr id="12" name="Picture 11" descr="Diagram&#10;&#10;Description automatically generated">
            <a:extLst>
              <a:ext uri="{FF2B5EF4-FFF2-40B4-BE49-F238E27FC236}">
                <a16:creationId xmlns:a16="http://schemas.microsoft.com/office/drawing/2014/main" id="{472BD490-F52F-42B4-B00D-0F5057DDA8B2}"/>
              </a:ext>
            </a:extLst>
          </p:cNvPr>
          <p:cNvPicPr>
            <a:picLocks noChangeAspect="1"/>
          </p:cNvPicPr>
          <p:nvPr/>
        </p:nvPicPr>
        <p:blipFill>
          <a:blip r:embed="rId2"/>
          <a:stretch>
            <a:fillRect/>
          </a:stretch>
        </p:blipFill>
        <p:spPr>
          <a:xfrm>
            <a:off x="6306862" y="1268413"/>
            <a:ext cx="5118374" cy="5413544"/>
          </a:xfrm>
          <a:prstGeom prst="rect">
            <a:avLst/>
          </a:prstGeom>
        </p:spPr>
      </p:pic>
    </p:spTree>
    <p:extLst>
      <p:ext uri="{BB962C8B-B14F-4D97-AF65-F5344CB8AC3E}">
        <p14:creationId xmlns:p14="http://schemas.microsoft.com/office/powerpoint/2010/main" val="278897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6FEACF-50CE-4242-BFBB-CD88E52D5B26}"/>
              </a:ext>
            </a:extLst>
          </p:cNvPr>
          <p:cNvSpPr>
            <a:spLocks noGrp="1"/>
          </p:cNvSpPr>
          <p:nvPr>
            <p:ph type="ftr" sz="quarter" idx="11"/>
          </p:nvPr>
        </p:nvSpPr>
        <p:spPr/>
        <p:txBody>
          <a:bodyPr/>
          <a:lstStyle/>
          <a:p>
            <a:r>
              <a:rPr lang="en-AU"/>
              <a:t>Threat Hunting in Industrial Control Systems</a:t>
            </a:r>
            <a:endParaRPr lang="en-US"/>
          </a:p>
        </p:txBody>
      </p:sp>
      <p:sp>
        <p:nvSpPr>
          <p:cNvPr id="3" name="Title 2">
            <a:extLst>
              <a:ext uri="{FF2B5EF4-FFF2-40B4-BE49-F238E27FC236}">
                <a16:creationId xmlns:a16="http://schemas.microsoft.com/office/drawing/2014/main" id="{06A8D33A-2C93-4ED2-9E9B-57A7412D1AFA}"/>
              </a:ext>
            </a:extLst>
          </p:cNvPr>
          <p:cNvSpPr>
            <a:spLocks noGrp="1"/>
          </p:cNvSpPr>
          <p:nvPr>
            <p:ph type="title"/>
          </p:nvPr>
        </p:nvSpPr>
        <p:spPr/>
        <p:txBody>
          <a:bodyPr/>
          <a:lstStyle/>
          <a:p>
            <a:r>
              <a:rPr lang="en-AU" dirty="0"/>
              <a:t>Open Source Threat Hunting Platform</a:t>
            </a:r>
          </a:p>
        </p:txBody>
      </p:sp>
      <p:pic>
        <p:nvPicPr>
          <p:cNvPr id="2050" name="Picture 2">
            <a:extLst>
              <a:ext uri="{FF2B5EF4-FFF2-40B4-BE49-F238E27FC236}">
                <a16:creationId xmlns:a16="http://schemas.microsoft.com/office/drawing/2014/main" id="{3760614B-C3EA-4AD0-81BD-D139746EB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62" y="1268413"/>
            <a:ext cx="11028363" cy="34334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7093DD-36BD-4961-B40B-8155A85EE470}"/>
              </a:ext>
            </a:extLst>
          </p:cNvPr>
          <p:cNvSpPr txBox="1"/>
          <p:nvPr/>
        </p:nvSpPr>
        <p:spPr>
          <a:xfrm>
            <a:off x="477385" y="4850923"/>
            <a:ext cx="10154762" cy="1330557"/>
          </a:xfrm>
          <a:prstGeom prst="rect">
            <a:avLst/>
          </a:prstGeom>
          <a:noFill/>
        </p:spPr>
        <p:txBody>
          <a:bodyPr wrap="square">
            <a:spAutoFit/>
          </a:bodyPr>
          <a:lstStyle/>
          <a:p>
            <a:pPr marL="0" marR="0" algn="just">
              <a:lnSpc>
                <a:spcPct val="150000"/>
              </a:lnSpc>
              <a:spcBef>
                <a:spcPts val="0"/>
              </a:spcBef>
              <a:spcAft>
                <a:spcPts val="0"/>
              </a:spcAft>
            </a:pPr>
            <a:r>
              <a:rPr lang="en-AU" sz="1100" b="0" dirty="0">
                <a:effectLst/>
                <a:ea typeface="Times New Roman" panose="02020603050405020304" pitchFamily="18" charset="0"/>
                <a:cs typeface="FormataOTF-Bold"/>
              </a:rPr>
              <a:t>An open-source Hunting Elastic Stack (HELK) is used as a central data analytics tool. The outputs of the HELK feed hunting trigger phase. </a:t>
            </a:r>
          </a:p>
          <a:p>
            <a:pPr marL="0" marR="0" algn="just">
              <a:lnSpc>
                <a:spcPct val="150000"/>
              </a:lnSpc>
              <a:spcBef>
                <a:spcPts val="0"/>
              </a:spcBef>
              <a:spcAft>
                <a:spcPts val="0"/>
              </a:spcAft>
            </a:pPr>
            <a:r>
              <a:rPr lang="en-AU" sz="1100" dirty="0">
                <a:effectLst/>
                <a:ea typeface="Times New Roman" panose="02020603050405020304" pitchFamily="18" charset="0"/>
              </a:rPr>
              <a:t>In this project, HELK is used to monitor network traffic and device logs, detect anomalies and their correlated components, detect MITRE ATT&amp;CK TTPS, and trigger the threat hunting phase.</a:t>
            </a:r>
            <a:endParaRPr lang="en-US" sz="1100" dirty="0">
              <a:effectLst/>
              <a:ea typeface="Times New Roman" panose="02020603050405020304" pitchFamily="18" charset="0"/>
            </a:endParaRPr>
          </a:p>
          <a:p>
            <a:pPr marL="0" marR="0" algn="just">
              <a:lnSpc>
                <a:spcPct val="150000"/>
              </a:lnSpc>
              <a:spcBef>
                <a:spcPts val="0"/>
              </a:spcBef>
              <a:spcAft>
                <a:spcPts val="0"/>
              </a:spcAft>
            </a:pPr>
            <a:endParaRPr lang="en-US" sz="1100" dirty="0">
              <a:effectLst/>
              <a:ea typeface="Times New Roman" panose="02020603050405020304" pitchFamily="18" charset="0"/>
            </a:endParaRPr>
          </a:p>
          <a:p>
            <a:pPr marL="0" marR="0" algn="just">
              <a:lnSpc>
                <a:spcPct val="150000"/>
              </a:lnSpc>
              <a:spcBef>
                <a:spcPts val="0"/>
              </a:spcBef>
              <a:spcAft>
                <a:spcPts val="0"/>
              </a:spcAft>
            </a:pPr>
            <a:endParaRPr lang="en-US" sz="1100" b="1" dirty="0">
              <a:effectLst/>
              <a:ea typeface="Times New Roman" panose="02020603050405020304" pitchFamily="18" charset="0"/>
              <a:cs typeface="FormataOTF-Bold"/>
            </a:endParaRPr>
          </a:p>
        </p:txBody>
      </p:sp>
    </p:spTree>
    <p:extLst>
      <p:ext uri="{BB962C8B-B14F-4D97-AF65-F5344CB8AC3E}">
        <p14:creationId xmlns:p14="http://schemas.microsoft.com/office/powerpoint/2010/main" val="2496955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276AA9-ACB6-5447-AB85-F43D7F2A024B}"/>
              </a:ext>
              <a:ext uri="{C183D7F6-B498-43B3-948B-1728B52AA6E4}">
                <adec:decorative xmlns:adec="http://schemas.microsoft.com/office/drawing/2017/decorative" val="1"/>
              </a:ext>
            </a:extLst>
          </p:cNvPr>
          <p:cNvSpPr>
            <a:spLocks noGrp="1"/>
          </p:cNvSpPr>
          <p:nvPr>
            <p:ph type="ftr" sz="quarter" idx="11"/>
          </p:nvPr>
        </p:nvSpPr>
        <p:spPr>
          <a:xfrm>
            <a:off x="766765" y="6593564"/>
            <a:ext cx="4788002" cy="165324"/>
          </a:xfrm>
        </p:spPr>
        <p:txBody>
          <a:bodyPr/>
          <a:lstStyle/>
          <a:p>
            <a:r>
              <a:rPr lang="en-AU"/>
              <a:t>Threat Hunting in Industrial Control Systems</a:t>
            </a:r>
            <a:endParaRPr lang="en-US"/>
          </a:p>
        </p:txBody>
      </p:sp>
      <p:sp>
        <p:nvSpPr>
          <p:cNvPr id="2" name="Title 1">
            <a:extLst>
              <a:ext uri="{FF2B5EF4-FFF2-40B4-BE49-F238E27FC236}">
                <a16:creationId xmlns:a16="http://schemas.microsoft.com/office/drawing/2014/main" id="{E24D5EBA-FC52-A540-A848-C3979C70B485}"/>
              </a:ext>
            </a:extLst>
          </p:cNvPr>
          <p:cNvSpPr>
            <a:spLocks noGrp="1"/>
          </p:cNvSpPr>
          <p:nvPr>
            <p:ph type="title"/>
          </p:nvPr>
        </p:nvSpPr>
        <p:spPr/>
        <p:txBody>
          <a:bodyPr/>
          <a:lstStyle/>
          <a:p>
            <a:r>
              <a:rPr lang="en-AU" dirty="0">
                <a:ea typeface="Calibri" panose="020F0502020204030204" pitchFamily="34" charset="0"/>
              </a:rPr>
              <a:t>Dataset generation</a:t>
            </a:r>
            <a:endParaRPr lang="en-AU" dirty="0"/>
          </a:p>
        </p:txBody>
      </p:sp>
      <p:pic>
        <p:nvPicPr>
          <p:cNvPr id="1027" name="Picture 3" descr="fil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88" y="1713819"/>
            <a:ext cx="3611140" cy="25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fil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600" y="4726766"/>
            <a:ext cx="4167468" cy="202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55790" y="3725946"/>
            <a:ext cx="2593451" cy="3670657"/>
          </a:xfrm>
          <a:prstGeom prst="rect">
            <a:avLst/>
          </a:prstGeom>
          <a:noFill/>
          <a:ln>
            <a:noFill/>
          </a:ln>
        </p:spPr>
      </p:pic>
      <p:sp>
        <p:nvSpPr>
          <p:cNvPr id="6" name="Rectangle 5"/>
          <p:cNvSpPr/>
          <p:nvPr/>
        </p:nvSpPr>
        <p:spPr>
          <a:xfrm>
            <a:off x="4326933" y="1635348"/>
            <a:ext cx="4631541" cy="2687915"/>
          </a:xfrm>
          <a:prstGeom prst="rect">
            <a:avLst/>
          </a:prstGeom>
        </p:spPr>
        <p:txBody>
          <a:bodyPr wrap="square">
            <a:spAutoFit/>
          </a:bodyPr>
          <a:lstStyle/>
          <a:p>
            <a:pPr>
              <a:lnSpc>
                <a:spcPct val="150000"/>
              </a:lnSpc>
              <a:spcAft>
                <a:spcPts val="1200"/>
              </a:spcAft>
            </a:pPr>
            <a:r>
              <a:rPr lang="en-AU" dirty="0">
                <a:solidFill>
                  <a:srgbClr val="000000"/>
                </a:solidFill>
                <a:ea typeface="Calibri" panose="020F0502020204030204" pitchFamily="34" charset="0"/>
                <a:cs typeface="Calibri" panose="020F0502020204030204" pitchFamily="34" charset="0"/>
              </a:rPr>
              <a:t>Equipment in the SCADA </a:t>
            </a:r>
            <a:r>
              <a:rPr lang="en-AU" dirty="0">
                <a:ea typeface="Calibri" panose="020F0502020204030204" pitchFamily="34" charset="0"/>
                <a:cs typeface="Calibri" panose="020F0502020204030204" pitchFamily="34" charset="0"/>
              </a:rPr>
              <a:t>Cyber Security </a:t>
            </a:r>
            <a:r>
              <a:rPr lang="en-AU" dirty="0">
                <a:solidFill>
                  <a:srgbClr val="000000"/>
                </a:solidFill>
                <a:ea typeface="Calibri" panose="020F0502020204030204" pitchFamily="34" charset="0"/>
                <a:cs typeface="Calibri" panose="020F0502020204030204" pitchFamily="34" charset="0"/>
              </a:rPr>
              <a:t>Laboratory:</a:t>
            </a:r>
            <a:endParaRPr lang="en-AU" dirty="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AutoNum type="arabicPeriod"/>
            </a:pPr>
            <a:r>
              <a:rPr lang="en-AU" dirty="0">
                <a:solidFill>
                  <a:srgbClr val="000000"/>
                </a:solidFill>
                <a:ea typeface="Calibri" panose="020F0502020204030204" pitchFamily="34" charset="0"/>
                <a:cs typeface="Calibri" panose="020F0502020204030204" pitchFamily="34" charset="0"/>
              </a:rPr>
              <a:t>A Siemens testbed</a:t>
            </a:r>
            <a:endParaRPr lang="en-AU" dirty="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AutoNum type="arabicPeriod"/>
            </a:pPr>
            <a:r>
              <a:rPr lang="en-AU" dirty="0">
                <a:solidFill>
                  <a:srgbClr val="000000"/>
                </a:solidFill>
                <a:ea typeface="Calibri" panose="020F0502020204030204" pitchFamily="34" charset="0"/>
                <a:cs typeface="Calibri" panose="020F0502020204030204" pitchFamily="34" charset="0"/>
              </a:rPr>
              <a:t>A Train Controller testbed</a:t>
            </a:r>
            <a:endParaRPr lang="en-AU" dirty="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AutoNum type="arabicPeriod"/>
            </a:pPr>
            <a:r>
              <a:rPr lang="en-AU" dirty="0">
                <a:solidFill>
                  <a:srgbClr val="000000"/>
                </a:solidFill>
                <a:ea typeface="Calibri" panose="020F0502020204030204" pitchFamily="34" charset="0"/>
                <a:cs typeface="Calibri" panose="020F0502020204030204" pitchFamily="34" charset="0"/>
              </a:rPr>
              <a:t>A National Instruments Modbus testbed</a:t>
            </a:r>
            <a:endParaRPr lang="en-AU" dirty="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AutoNum type="arabicPeriod"/>
            </a:pPr>
            <a:r>
              <a:rPr lang="en-AU" dirty="0">
                <a:solidFill>
                  <a:srgbClr val="000000"/>
                </a:solidFill>
                <a:ea typeface="Calibri" panose="020F0502020204030204" pitchFamily="34" charset="0"/>
                <a:cs typeface="Calibri" panose="020F0502020204030204" pitchFamily="34" charset="0"/>
              </a:rPr>
              <a:t>A </a:t>
            </a:r>
            <a:r>
              <a:rPr lang="en-AU" dirty="0" err="1">
                <a:solidFill>
                  <a:srgbClr val="000000"/>
                </a:solidFill>
                <a:ea typeface="Calibri" panose="020F0502020204030204" pitchFamily="34" charset="0"/>
                <a:cs typeface="Calibri" panose="020F0502020204030204" pitchFamily="34" charset="0"/>
              </a:rPr>
              <a:t>Powerlink</a:t>
            </a:r>
            <a:r>
              <a:rPr lang="en-AU" dirty="0">
                <a:solidFill>
                  <a:srgbClr val="000000"/>
                </a:solidFill>
                <a:ea typeface="Calibri" panose="020F0502020204030204" pitchFamily="34" charset="0"/>
                <a:cs typeface="Calibri" panose="020F0502020204030204" pitchFamily="34" charset="0"/>
              </a:rPr>
              <a:t> testbed</a:t>
            </a:r>
            <a:endParaRPr lang="en-AU" dirty="0">
              <a:ea typeface="Calibri" panose="020F0502020204030204" pitchFamily="34" charset="0"/>
              <a:cs typeface="Arial" panose="020B0604020202020204" pitchFamily="34" charset="0"/>
            </a:endParaRPr>
          </a:p>
        </p:txBody>
      </p:sp>
      <p:pic>
        <p:nvPicPr>
          <p:cNvPr id="1029" name="Picture 5" descr="file-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7563" y="1998681"/>
            <a:ext cx="1673995" cy="47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04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342900" indent="-342900" algn="just">
              <a:lnSpc>
                <a:spcPct val="150000"/>
              </a:lnSpc>
              <a:spcAft>
                <a:spcPts val="1200"/>
              </a:spcAft>
              <a:buFont typeface="Wingdings" panose="05000000000000000000" pitchFamily="2" charset="2"/>
              <a:buChar char="Ø"/>
            </a:pPr>
            <a:r>
              <a:rPr lang="en-AU" sz="2000" b="0" dirty="0">
                <a:solidFill>
                  <a:schemeClr val="tx1"/>
                </a:solidFill>
              </a:rPr>
              <a:t>CSCRC intends to extend this project for one year and involve more researchers and industry partners. </a:t>
            </a:r>
          </a:p>
          <a:p>
            <a:pPr marL="342900" indent="-342900" algn="just">
              <a:lnSpc>
                <a:spcPct val="150000"/>
              </a:lnSpc>
              <a:spcAft>
                <a:spcPts val="1200"/>
              </a:spcAft>
              <a:buFont typeface="Wingdings" panose="05000000000000000000" pitchFamily="2" charset="2"/>
              <a:buChar char="Ø"/>
            </a:pPr>
            <a:r>
              <a:rPr lang="en-AU" sz="2000" b="0" dirty="0">
                <a:solidFill>
                  <a:schemeClr val="tx1"/>
                </a:solidFill>
              </a:rPr>
              <a:t>The second phase aims to improve the accuracy and the speed of the proposed threat hunting framework in ICSs. Automation of the proposed framework will also be considered in the second phase of the project.</a:t>
            </a:r>
          </a:p>
          <a:p>
            <a:pPr marL="342900" indent="-342900" algn="just">
              <a:lnSpc>
                <a:spcPct val="150000"/>
              </a:lnSpc>
              <a:spcAft>
                <a:spcPts val="1200"/>
              </a:spcAft>
              <a:buFont typeface="Wingdings" panose="05000000000000000000" pitchFamily="2" charset="2"/>
              <a:buChar char="Ø"/>
            </a:pPr>
            <a:r>
              <a:rPr lang="en-AU" sz="2000" b="0" dirty="0">
                <a:solidFill>
                  <a:schemeClr val="tx1"/>
                </a:solidFill>
              </a:rPr>
              <a:t>Datasets will be generated as part of the second phase. </a:t>
            </a:r>
          </a:p>
          <a:p>
            <a:pPr marL="342900" indent="-342900" algn="just">
              <a:lnSpc>
                <a:spcPct val="150000"/>
              </a:lnSpc>
              <a:spcAft>
                <a:spcPts val="1200"/>
              </a:spcAft>
              <a:buFont typeface="Wingdings" panose="05000000000000000000" pitchFamily="2" charset="2"/>
              <a:buChar char="Ø"/>
            </a:pPr>
            <a:endParaRPr lang="en-AU" sz="2000" b="0" dirty="0">
              <a:solidFill>
                <a:schemeClr val="tx1"/>
              </a:solidFill>
            </a:endParaRPr>
          </a:p>
        </p:txBody>
      </p:sp>
      <p:sp>
        <p:nvSpPr>
          <p:cNvPr id="5" name="Title 1">
            <a:extLst>
              <a:ext uri="{FF2B5EF4-FFF2-40B4-BE49-F238E27FC236}">
                <a16:creationId xmlns:a16="http://schemas.microsoft.com/office/drawing/2014/main" id="{E24D5EBA-FC52-A540-A848-C3979C70B485}"/>
              </a:ext>
            </a:extLst>
          </p:cNvPr>
          <p:cNvSpPr>
            <a:spLocks noGrp="1"/>
          </p:cNvSpPr>
          <p:nvPr>
            <p:ph type="title"/>
          </p:nvPr>
        </p:nvSpPr>
        <p:spPr/>
        <p:txBody>
          <a:bodyPr/>
          <a:lstStyle/>
          <a:p>
            <a:r>
              <a:rPr lang="en-US" dirty="0"/>
              <a:t>Project extension</a:t>
            </a:r>
            <a:endParaRPr lang="en-AU" dirty="0"/>
          </a:p>
        </p:txBody>
      </p:sp>
      <p:sp>
        <p:nvSpPr>
          <p:cNvPr id="6" name="Footer Placeholder 1"/>
          <p:cNvSpPr>
            <a:spLocks noGrp="1"/>
          </p:cNvSpPr>
          <p:nvPr>
            <p:ph type="ftr" sz="quarter" idx="11"/>
          </p:nvPr>
        </p:nvSpPr>
        <p:spPr>
          <a:xfrm>
            <a:off x="660439" y="6370524"/>
            <a:ext cx="4788002" cy="165324"/>
          </a:xfrm>
        </p:spPr>
        <p:txBody>
          <a:bodyPr/>
          <a:lstStyle/>
          <a:p>
            <a:r>
              <a:rPr lang="en-AU" dirty="0"/>
              <a:t>Threat Hunting in Industrial Control Systems</a:t>
            </a:r>
            <a:endParaRPr lang="en-US" dirty="0"/>
          </a:p>
        </p:txBody>
      </p:sp>
    </p:spTree>
    <p:extLst>
      <p:ext uri="{BB962C8B-B14F-4D97-AF65-F5344CB8AC3E}">
        <p14:creationId xmlns:p14="http://schemas.microsoft.com/office/powerpoint/2010/main" val="407410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6362" y="1821379"/>
            <a:ext cx="9439275" cy="3895725"/>
          </a:xfrm>
          <a:prstGeom prst="rect">
            <a:avLst/>
          </a:prstGeom>
        </p:spPr>
      </p:pic>
    </p:spTree>
    <p:extLst>
      <p:ext uri="{BB962C8B-B14F-4D97-AF65-F5344CB8AC3E}">
        <p14:creationId xmlns:p14="http://schemas.microsoft.com/office/powerpoint/2010/main" val="402537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BB63DA-2B04-D44F-A283-7BCB8E56F681}"/>
              </a:ext>
            </a:extLst>
          </p:cNvPr>
          <p:cNvSpPr>
            <a:spLocks noGrp="1"/>
          </p:cNvSpPr>
          <p:nvPr>
            <p:ph type="ftr" sz="quarter" idx="11"/>
          </p:nvPr>
        </p:nvSpPr>
        <p:spPr>
          <a:xfrm>
            <a:off x="615762" y="6549912"/>
            <a:ext cx="4788002" cy="165324"/>
          </a:xfrm>
        </p:spPr>
        <p:txBody>
          <a:bodyPr/>
          <a:lstStyle/>
          <a:p>
            <a:r>
              <a:rPr lang="en-AU" dirty="0"/>
              <a:t>Threat Hunting in Industrial Control Systems</a:t>
            </a:r>
            <a:endParaRPr lang="en-US" dirty="0"/>
          </a:p>
        </p:txBody>
      </p:sp>
      <p:sp>
        <p:nvSpPr>
          <p:cNvPr id="3" name="Title 2">
            <a:extLst>
              <a:ext uri="{FF2B5EF4-FFF2-40B4-BE49-F238E27FC236}">
                <a16:creationId xmlns:a16="http://schemas.microsoft.com/office/drawing/2014/main" id="{9BF92E40-A21D-B645-9A66-F63AD879CDD7}"/>
              </a:ext>
            </a:extLst>
          </p:cNvPr>
          <p:cNvSpPr>
            <a:spLocks noGrp="1"/>
          </p:cNvSpPr>
          <p:nvPr>
            <p:ph type="title"/>
          </p:nvPr>
        </p:nvSpPr>
        <p:spPr/>
        <p:txBody>
          <a:bodyPr/>
          <a:lstStyle/>
          <a:p>
            <a:r>
              <a:rPr lang="en-US" dirty="0"/>
              <a:t>Project creation and management</a:t>
            </a:r>
          </a:p>
        </p:txBody>
      </p:sp>
      <p:sp>
        <p:nvSpPr>
          <p:cNvPr id="4" name="Content Placeholder 3">
            <a:extLst>
              <a:ext uri="{FF2B5EF4-FFF2-40B4-BE49-F238E27FC236}">
                <a16:creationId xmlns:a16="http://schemas.microsoft.com/office/drawing/2014/main" id="{F4FF06F1-2CB4-574F-8F6C-4062317060D7}"/>
              </a:ext>
            </a:extLst>
          </p:cNvPr>
          <p:cNvSpPr>
            <a:spLocks noGrp="1"/>
          </p:cNvSpPr>
          <p:nvPr>
            <p:ph idx="1"/>
          </p:nvPr>
        </p:nvSpPr>
        <p:spPr>
          <a:xfrm>
            <a:off x="615762" y="1540821"/>
            <a:ext cx="10261600" cy="4717366"/>
          </a:xfrm>
        </p:spPr>
        <p:txBody>
          <a:bodyPr>
            <a:noAutofit/>
          </a:bodyPr>
          <a:lstStyle/>
          <a:p>
            <a:pPr marL="285750" indent="-285750">
              <a:lnSpc>
                <a:spcPct val="150000"/>
              </a:lnSpc>
              <a:buFontTx/>
              <a:buChar char="-"/>
            </a:pPr>
            <a:r>
              <a:rPr lang="en-US" sz="1400" b="0" dirty="0">
                <a:solidFill>
                  <a:schemeClr val="tx1"/>
                </a:solidFill>
              </a:rPr>
              <a:t>The “Threat Hunting in ICS” project started in September 2019 in collaboration with </a:t>
            </a:r>
            <a:r>
              <a:rPr lang="en-AU" sz="1400" b="0" i="0" dirty="0">
                <a:solidFill>
                  <a:schemeClr val="tx1"/>
                </a:solidFill>
                <a:effectLst/>
              </a:rPr>
              <a:t>The Australian Cyber Security Centre (ACSC). </a:t>
            </a:r>
            <a:r>
              <a:rPr lang="en-US" sz="1400" b="0" dirty="0">
                <a:solidFill>
                  <a:schemeClr val="tx1"/>
                </a:solidFill>
              </a:rPr>
              <a:t>WA </a:t>
            </a:r>
            <a:r>
              <a:rPr lang="en-US" sz="1400" b="0" dirty="0" err="1">
                <a:solidFill>
                  <a:schemeClr val="tx1"/>
                </a:solidFill>
              </a:rPr>
              <a:t>DGov</a:t>
            </a:r>
            <a:r>
              <a:rPr lang="en-US" sz="1400" b="0" dirty="0">
                <a:solidFill>
                  <a:schemeClr val="tx1"/>
                </a:solidFill>
              </a:rPr>
              <a:t> joined the project in 2020 and extended the project for three months until December 2020. </a:t>
            </a:r>
          </a:p>
          <a:p>
            <a:pPr marL="285750" indent="-285750">
              <a:lnSpc>
                <a:spcPct val="150000"/>
              </a:lnSpc>
              <a:buFontTx/>
              <a:buChar char="-"/>
            </a:pPr>
            <a:r>
              <a:rPr lang="en-US" sz="1400" dirty="0">
                <a:solidFill>
                  <a:schemeClr val="tx1"/>
                </a:solidFill>
              </a:rPr>
              <a:t>People involved: </a:t>
            </a:r>
            <a:r>
              <a:rPr lang="en-US" sz="1400" b="0" dirty="0">
                <a:solidFill>
                  <a:schemeClr val="tx1"/>
                </a:solidFill>
              </a:rPr>
              <a:t>Dr.</a:t>
            </a:r>
            <a:r>
              <a:rPr lang="en-US" sz="1400" dirty="0">
                <a:solidFill>
                  <a:schemeClr val="tx1"/>
                </a:solidFill>
              </a:rPr>
              <a:t> </a:t>
            </a:r>
            <a:r>
              <a:rPr lang="en-AU" sz="1400" b="0" dirty="0">
                <a:solidFill>
                  <a:schemeClr val="tx1"/>
                </a:solidFill>
                <a:effectLst/>
                <a:ea typeface="DengXian" panose="02010600030101010101" pitchFamily="2" charset="-122"/>
                <a:cs typeface="Arial" panose="020B0604020202020204" pitchFamily="34" charset="0"/>
              </a:rPr>
              <a:t>Yi Lu (project leader QUT) and </a:t>
            </a:r>
            <a:r>
              <a:rPr lang="en-AU" sz="1400" b="0">
                <a:solidFill>
                  <a:schemeClr val="tx1"/>
                </a:solidFill>
                <a:effectLst/>
                <a:ea typeface="DengXian" panose="02010600030101010101" pitchFamily="2" charset="-122"/>
                <a:cs typeface="Arial" panose="020B0604020202020204" pitchFamily="34" charset="0"/>
              </a:rPr>
              <a:t>Dr. Zahra </a:t>
            </a:r>
            <a:r>
              <a:rPr lang="en-AU" sz="1400" b="0" dirty="0">
                <a:solidFill>
                  <a:schemeClr val="tx1"/>
                </a:solidFill>
                <a:effectLst/>
                <a:ea typeface="DengXian" panose="02010600030101010101" pitchFamily="2" charset="-122"/>
                <a:cs typeface="Arial" panose="020B0604020202020204" pitchFamily="34" charset="0"/>
              </a:rPr>
              <a:t>Jadidi (postdoctoral researcher QUT), ACSC and WA </a:t>
            </a:r>
            <a:r>
              <a:rPr lang="en-AU" sz="1400" b="0" dirty="0" err="1">
                <a:solidFill>
                  <a:schemeClr val="tx1"/>
                </a:solidFill>
                <a:effectLst/>
                <a:ea typeface="DengXian" panose="02010600030101010101" pitchFamily="2" charset="-122"/>
                <a:cs typeface="Arial" panose="020B0604020202020204" pitchFamily="34" charset="0"/>
              </a:rPr>
              <a:t>DGov</a:t>
            </a:r>
            <a:r>
              <a:rPr lang="en-AU" sz="1400" b="0" dirty="0">
                <a:solidFill>
                  <a:schemeClr val="tx1"/>
                </a:solidFill>
                <a:effectLst/>
                <a:ea typeface="DengXian" panose="02010600030101010101" pitchFamily="2" charset="-122"/>
                <a:cs typeface="Arial" panose="020B0604020202020204" pitchFamily="34" charset="0"/>
              </a:rPr>
              <a:t>, </a:t>
            </a:r>
          </a:p>
          <a:p>
            <a:pPr marL="285750" indent="-285750">
              <a:lnSpc>
                <a:spcPct val="150000"/>
              </a:lnSpc>
              <a:buFontTx/>
              <a:buChar char="-"/>
            </a:pPr>
            <a:r>
              <a:rPr lang="en-US" sz="1400" dirty="0">
                <a:solidFill>
                  <a:schemeClr val="tx1"/>
                </a:solidFill>
              </a:rPr>
              <a:t>The original aim </a:t>
            </a:r>
            <a:r>
              <a:rPr lang="en-US" sz="1400" b="0" dirty="0">
                <a:solidFill>
                  <a:schemeClr val="tx1"/>
                </a:solidFill>
              </a:rPr>
              <a:t>was providing a framework for industrial companies to implement an open-source threat hunting in their ICS networks.</a:t>
            </a:r>
          </a:p>
          <a:p>
            <a:pPr marL="285750" indent="-285750">
              <a:lnSpc>
                <a:spcPct val="150000"/>
              </a:lnSpc>
              <a:buFontTx/>
              <a:buChar char="-"/>
            </a:pPr>
            <a:r>
              <a:rPr lang="en-US" sz="1400" b="0" dirty="0">
                <a:solidFill>
                  <a:schemeClr val="tx1"/>
                </a:solidFill>
              </a:rPr>
              <a:t>The project will be extended for one year and it aims to involve two full-time researchers and more industry partners in the next phase.</a:t>
            </a:r>
          </a:p>
        </p:txBody>
      </p:sp>
    </p:spTree>
    <p:extLst>
      <p:ext uri="{BB962C8B-B14F-4D97-AF65-F5344CB8AC3E}">
        <p14:creationId xmlns:p14="http://schemas.microsoft.com/office/powerpoint/2010/main" val="99919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5EBA-FC52-A540-A848-C3979C70B485}"/>
              </a:ext>
            </a:extLst>
          </p:cNvPr>
          <p:cNvSpPr>
            <a:spLocks noGrp="1"/>
          </p:cNvSpPr>
          <p:nvPr>
            <p:ph type="title"/>
          </p:nvPr>
        </p:nvSpPr>
        <p:spPr>
          <a:xfrm>
            <a:off x="766763" y="222250"/>
            <a:ext cx="10261600" cy="1046163"/>
          </a:xfrm>
        </p:spPr>
        <p:txBody>
          <a:bodyPr/>
          <a:lstStyle/>
          <a:p>
            <a:r>
              <a:rPr lang="en-AU" dirty="0"/>
              <a:t>Threat Hunting in Industrial Control Systems</a:t>
            </a:r>
          </a:p>
        </p:txBody>
      </p:sp>
      <p:sp>
        <p:nvSpPr>
          <p:cNvPr id="5" name="Footer Placeholder 1"/>
          <p:cNvSpPr>
            <a:spLocks noGrp="1"/>
          </p:cNvSpPr>
          <p:nvPr>
            <p:ph type="ftr" sz="quarter" idx="11"/>
          </p:nvPr>
        </p:nvSpPr>
        <p:spPr>
          <a:xfrm>
            <a:off x="660439" y="6370524"/>
            <a:ext cx="4788002" cy="165324"/>
          </a:xfrm>
        </p:spPr>
        <p:txBody>
          <a:bodyPr/>
          <a:lstStyle/>
          <a:p>
            <a:r>
              <a:rPr lang="en-AU" dirty="0"/>
              <a:t>Threat Hunting in Industrial Control Systems</a:t>
            </a:r>
            <a:endParaRPr lang="en-US" dirty="0"/>
          </a:p>
        </p:txBody>
      </p:sp>
      <p:sp>
        <p:nvSpPr>
          <p:cNvPr id="7" name="Rectangle 6"/>
          <p:cNvSpPr/>
          <p:nvPr/>
        </p:nvSpPr>
        <p:spPr>
          <a:xfrm>
            <a:off x="5778500" y="6535848"/>
            <a:ext cx="6540500" cy="230832"/>
          </a:xfrm>
          <a:prstGeom prst="rect">
            <a:avLst/>
          </a:prstGeom>
        </p:spPr>
        <p:txBody>
          <a:bodyPr wrap="square">
            <a:spAutoFit/>
          </a:bodyPr>
          <a:lstStyle/>
          <a:p>
            <a:r>
              <a:rPr lang="en-AU" sz="900" dirty="0">
                <a:solidFill>
                  <a:schemeClr val="tx2"/>
                </a:solidFill>
                <a:hlinkClick r:id="rId2"/>
              </a:rPr>
              <a:t>https://encrypted-tbn0.gstatic.com/images?q=tbn:ANd9GcT8yRkH3I6uBABfVT6ho2FGs4ilsIcVA7AcCT0MFQlWMbXCxeJb</a:t>
            </a:r>
            <a:endParaRPr lang="en-AU" sz="900" dirty="0">
              <a:solidFill>
                <a:schemeClr val="tx2"/>
              </a:solidFill>
            </a:endParaRPr>
          </a:p>
        </p:txBody>
      </p:sp>
      <p:sp>
        <p:nvSpPr>
          <p:cNvPr id="8" name="Rectangle 2">
            <a:extLst>
              <a:ext uri="{FF2B5EF4-FFF2-40B4-BE49-F238E27FC236}">
                <a16:creationId xmlns:a16="http://schemas.microsoft.com/office/drawing/2014/main" id="{4A21C6D8-50BC-40AF-9BAC-70CA3CDC4B54}"/>
              </a:ext>
            </a:extLst>
          </p:cNvPr>
          <p:cNvSpPr>
            <a:spLocks noGrp="1" noChangeArrowheads="1"/>
          </p:cNvSpPr>
          <p:nvPr>
            <p:ph idx="1"/>
          </p:nvPr>
        </p:nvSpPr>
        <p:spPr bwMode="auto">
          <a:xfrm>
            <a:off x="660439" y="2659240"/>
            <a:ext cx="10505308" cy="198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en-AU" altLang="en-US" sz="16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a:t>
            </a:r>
            <a:r>
              <a:rPr kumimoji="0" lang="en-AU" altLang="en-US" sz="1600" b="0" i="1" u="none" strike="noStrike" cap="none" normalizeH="0" baseline="0" dirty="0">
                <a:ln>
                  <a:noFill/>
                </a:ln>
                <a:solidFill>
                  <a:srgbClr val="333333"/>
                </a:solidFill>
                <a:effectLst/>
                <a:latin typeface="Arial" panose="020B0604020202020204" pitchFamily="34" charset="0"/>
                <a:ea typeface="Calibri" panose="020F0502020204030204" pitchFamily="34" charset="0"/>
              </a:rPr>
              <a:t>Cyber threats to a control system refer to persons who attempt unauthorized access to a control system device and/or network using a data communications pathway. This access can be directed from within an organization by trusted users or from remote locations by unknown persons using the Internet. Threats to control systems can come from numerous sources, including hostile governments, disgruntled employees, and malicious intruders.” </a:t>
            </a:r>
            <a:r>
              <a:rPr kumimoji="0" lang="en-US" altLang="en-US" sz="1050" b="0" i="0" u="none" strike="noStrike" cap="none" normalizeH="0" baseline="0" dirty="0">
                <a:ln>
                  <a:noFill/>
                </a:ln>
                <a:solidFill>
                  <a:schemeClr val="tx1"/>
                </a:solidFill>
                <a:effectLst/>
                <a:latin typeface="Arial" panose="020B0604020202020204" pitchFamily="34"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422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4E9E91-4D0A-43F9-8EBF-2F7347262412}"/>
              </a:ext>
            </a:extLst>
          </p:cNvPr>
          <p:cNvSpPr>
            <a:spLocks noGrp="1"/>
          </p:cNvSpPr>
          <p:nvPr>
            <p:ph type="ftr" sz="quarter" idx="11"/>
          </p:nvPr>
        </p:nvSpPr>
        <p:spPr>
          <a:xfrm>
            <a:off x="766764" y="6287862"/>
            <a:ext cx="4788002" cy="165324"/>
          </a:xfrm>
        </p:spPr>
        <p:txBody>
          <a:bodyPr anchor="ctr">
            <a:normAutofit/>
          </a:bodyPr>
          <a:lstStyle/>
          <a:p>
            <a:pPr>
              <a:lnSpc>
                <a:spcPct val="90000"/>
              </a:lnSpc>
              <a:spcAft>
                <a:spcPts val="600"/>
              </a:spcAft>
            </a:pPr>
            <a:r>
              <a:rPr lang="en-AU"/>
              <a:t>Threat Hunting in Industrial Control Systems</a:t>
            </a:r>
            <a:endParaRPr lang="en-US"/>
          </a:p>
        </p:txBody>
      </p:sp>
      <p:pic>
        <p:nvPicPr>
          <p:cNvPr id="1026" name="Picture 2" descr="Timeline&#10;&#10;Description automatically generated">
            <a:extLst>
              <a:ext uri="{FF2B5EF4-FFF2-40B4-BE49-F238E27FC236}">
                <a16:creationId xmlns:a16="http://schemas.microsoft.com/office/drawing/2014/main" id="{3064A2A6-E14F-47DD-9636-8120A5C84E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7985" y="1527856"/>
            <a:ext cx="8001000" cy="4500563"/>
          </a:xfrm>
          <a:prstGeom prst="rect">
            <a:avLst/>
          </a:prstGeom>
          <a:solidFill>
            <a:srgbClr val="FFFFFF"/>
          </a:solidFill>
        </p:spPr>
      </p:pic>
      <p:sp>
        <p:nvSpPr>
          <p:cNvPr id="8" name="TextBox 7">
            <a:extLst>
              <a:ext uri="{FF2B5EF4-FFF2-40B4-BE49-F238E27FC236}">
                <a16:creationId xmlns:a16="http://schemas.microsoft.com/office/drawing/2014/main" id="{FB2C6761-9CE7-45F5-9C4B-8EA34308542F}"/>
              </a:ext>
            </a:extLst>
          </p:cNvPr>
          <p:cNvSpPr txBox="1"/>
          <p:nvPr/>
        </p:nvSpPr>
        <p:spPr>
          <a:xfrm>
            <a:off x="3554383" y="5707179"/>
            <a:ext cx="6094602" cy="261610"/>
          </a:xfrm>
          <a:prstGeom prst="rect">
            <a:avLst/>
          </a:prstGeom>
          <a:noFill/>
        </p:spPr>
        <p:txBody>
          <a:bodyPr wrap="square">
            <a:spAutoFit/>
          </a:bodyPr>
          <a:lstStyle/>
          <a:p>
            <a:r>
              <a:rPr lang="en-AU" sz="1100" dirty="0"/>
              <a:t>https://dale-peterson.com/2019/02/11/is-the-purdue-model-dead/</a:t>
            </a:r>
          </a:p>
        </p:txBody>
      </p:sp>
      <p:sp>
        <p:nvSpPr>
          <p:cNvPr id="9" name="Title 2">
            <a:extLst>
              <a:ext uri="{FF2B5EF4-FFF2-40B4-BE49-F238E27FC236}">
                <a16:creationId xmlns:a16="http://schemas.microsoft.com/office/drawing/2014/main" id="{568CA12F-2718-44C1-97A4-358E8874D54A}"/>
              </a:ext>
            </a:extLst>
          </p:cNvPr>
          <p:cNvSpPr>
            <a:spLocks noGrp="1"/>
          </p:cNvSpPr>
          <p:nvPr>
            <p:ph type="title"/>
          </p:nvPr>
        </p:nvSpPr>
        <p:spPr>
          <a:xfrm>
            <a:off x="766763" y="0"/>
            <a:ext cx="10261600" cy="1268413"/>
          </a:xfrm>
        </p:spPr>
        <p:txBody>
          <a:bodyPr/>
          <a:lstStyle/>
          <a:p>
            <a:r>
              <a:rPr lang="en-AU" dirty="0"/>
              <a:t>Difference between ICS and Enterprise networks</a:t>
            </a:r>
          </a:p>
        </p:txBody>
      </p:sp>
    </p:spTree>
    <p:extLst>
      <p:ext uri="{BB962C8B-B14F-4D97-AF65-F5344CB8AC3E}">
        <p14:creationId xmlns:p14="http://schemas.microsoft.com/office/powerpoint/2010/main" val="384515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5C0BC0-72DB-43A7-832E-56D7DF28F801}"/>
              </a:ext>
            </a:extLst>
          </p:cNvPr>
          <p:cNvSpPr>
            <a:spLocks noGrp="1"/>
          </p:cNvSpPr>
          <p:nvPr>
            <p:ph type="ftr" sz="quarter" idx="11"/>
          </p:nvPr>
        </p:nvSpPr>
        <p:spPr/>
        <p:txBody>
          <a:bodyPr/>
          <a:lstStyle/>
          <a:p>
            <a:r>
              <a:rPr lang="en-AU"/>
              <a:t>Threat Hunting in Industrial Control Systems</a:t>
            </a:r>
            <a:endParaRPr lang="en-US"/>
          </a:p>
        </p:txBody>
      </p:sp>
      <p:sp>
        <p:nvSpPr>
          <p:cNvPr id="3" name="Title 2">
            <a:extLst>
              <a:ext uri="{FF2B5EF4-FFF2-40B4-BE49-F238E27FC236}">
                <a16:creationId xmlns:a16="http://schemas.microsoft.com/office/drawing/2014/main" id="{64AE6D6A-7A88-46E0-873F-576DEF375603}"/>
              </a:ext>
            </a:extLst>
          </p:cNvPr>
          <p:cNvSpPr>
            <a:spLocks noGrp="1"/>
          </p:cNvSpPr>
          <p:nvPr>
            <p:ph type="title"/>
          </p:nvPr>
        </p:nvSpPr>
        <p:spPr/>
        <p:txBody>
          <a:bodyPr/>
          <a:lstStyle/>
          <a:p>
            <a:r>
              <a:rPr lang="en-AU" dirty="0"/>
              <a:t>Enterprise MITRE ATT&amp;CK</a:t>
            </a:r>
          </a:p>
        </p:txBody>
      </p:sp>
      <p:pic>
        <p:nvPicPr>
          <p:cNvPr id="8" name="Picture 7">
            <a:extLst>
              <a:ext uri="{FF2B5EF4-FFF2-40B4-BE49-F238E27FC236}">
                <a16:creationId xmlns:a16="http://schemas.microsoft.com/office/drawing/2014/main" id="{6504D053-D093-45E4-A4F1-127F3FFCD100}"/>
              </a:ext>
            </a:extLst>
          </p:cNvPr>
          <p:cNvPicPr>
            <a:picLocks noChangeAspect="1"/>
          </p:cNvPicPr>
          <p:nvPr/>
        </p:nvPicPr>
        <p:blipFill>
          <a:blip r:embed="rId2"/>
          <a:stretch>
            <a:fillRect/>
          </a:stretch>
        </p:blipFill>
        <p:spPr>
          <a:xfrm>
            <a:off x="0" y="1178528"/>
            <a:ext cx="12179447" cy="5622801"/>
          </a:xfrm>
          <a:prstGeom prst="rect">
            <a:avLst/>
          </a:prstGeom>
        </p:spPr>
      </p:pic>
    </p:spTree>
    <p:extLst>
      <p:ext uri="{BB962C8B-B14F-4D97-AF65-F5344CB8AC3E}">
        <p14:creationId xmlns:p14="http://schemas.microsoft.com/office/powerpoint/2010/main" val="357858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81CD3A-C508-44D7-8493-20590E7F2BBC}"/>
              </a:ext>
            </a:extLst>
          </p:cNvPr>
          <p:cNvSpPr>
            <a:spLocks noGrp="1"/>
          </p:cNvSpPr>
          <p:nvPr>
            <p:ph type="ftr" sz="quarter" idx="11"/>
          </p:nvPr>
        </p:nvSpPr>
        <p:spPr/>
        <p:txBody>
          <a:bodyPr/>
          <a:lstStyle/>
          <a:p>
            <a:r>
              <a:rPr lang="en-AU"/>
              <a:t>Threat Hunting in Industrial Control Systems</a:t>
            </a:r>
            <a:endParaRPr lang="en-US"/>
          </a:p>
        </p:txBody>
      </p:sp>
      <p:sp>
        <p:nvSpPr>
          <p:cNvPr id="3" name="Title 2">
            <a:extLst>
              <a:ext uri="{FF2B5EF4-FFF2-40B4-BE49-F238E27FC236}">
                <a16:creationId xmlns:a16="http://schemas.microsoft.com/office/drawing/2014/main" id="{50C191BD-3858-47CE-926F-FBF98DDE5911}"/>
              </a:ext>
            </a:extLst>
          </p:cNvPr>
          <p:cNvSpPr>
            <a:spLocks noGrp="1"/>
          </p:cNvSpPr>
          <p:nvPr>
            <p:ph type="title"/>
          </p:nvPr>
        </p:nvSpPr>
        <p:spPr/>
        <p:txBody>
          <a:bodyPr/>
          <a:lstStyle/>
          <a:p>
            <a:r>
              <a:rPr lang="en-AU" dirty="0"/>
              <a:t>ICS MITRE ATT&amp;CK</a:t>
            </a:r>
          </a:p>
        </p:txBody>
      </p:sp>
      <p:pic>
        <p:nvPicPr>
          <p:cNvPr id="6" name="Picture 5">
            <a:extLst>
              <a:ext uri="{FF2B5EF4-FFF2-40B4-BE49-F238E27FC236}">
                <a16:creationId xmlns:a16="http://schemas.microsoft.com/office/drawing/2014/main" id="{408D3AA2-D5D9-496A-A30F-96D5709F84E8}"/>
              </a:ext>
            </a:extLst>
          </p:cNvPr>
          <p:cNvPicPr>
            <a:picLocks noChangeAspect="1"/>
          </p:cNvPicPr>
          <p:nvPr/>
        </p:nvPicPr>
        <p:blipFill>
          <a:blip r:embed="rId2"/>
          <a:stretch>
            <a:fillRect/>
          </a:stretch>
        </p:blipFill>
        <p:spPr>
          <a:xfrm>
            <a:off x="0" y="1834979"/>
            <a:ext cx="12192000" cy="2265251"/>
          </a:xfrm>
          <a:prstGeom prst="rect">
            <a:avLst/>
          </a:prstGeom>
        </p:spPr>
      </p:pic>
      <p:sp>
        <p:nvSpPr>
          <p:cNvPr id="8" name="TextBox 7">
            <a:extLst>
              <a:ext uri="{FF2B5EF4-FFF2-40B4-BE49-F238E27FC236}">
                <a16:creationId xmlns:a16="http://schemas.microsoft.com/office/drawing/2014/main" id="{DD4FE3CA-8834-4B21-B73B-CB154A8089D8}"/>
              </a:ext>
            </a:extLst>
          </p:cNvPr>
          <p:cNvSpPr txBox="1"/>
          <p:nvPr/>
        </p:nvSpPr>
        <p:spPr>
          <a:xfrm>
            <a:off x="661659" y="4402222"/>
            <a:ext cx="10700023" cy="1384995"/>
          </a:xfrm>
          <a:prstGeom prst="rect">
            <a:avLst/>
          </a:prstGeom>
          <a:noFill/>
        </p:spPr>
        <p:txBody>
          <a:bodyPr wrap="square">
            <a:spAutoFit/>
          </a:bodyPr>
          <a:lstStyle/>
          <a:p>
            <a:r>
              <a:rPr lang="en-AU" sz="1400" b="1" i="0" dirty="0" err="1">
                <a:solidFill>
                  <a:srgbClr val="222222"/>
                </a:solidFill>
                <a:effectLst/>
                <a:latin typeface="Arial" panose="020B0604020202020204" pitchFamily="34" charset="0"/>
              </a:rPr>
              <a:t>BlackEnergy</a:t>
            </a:r>
            <a:r>
              <a:rPr lang="en-AU" sz="1400" b="1" i="0" dirty="0">
                <a:solidFill>
                  <a:srgbClr val="222222"/>
                </a:solidFill>
                <a:effectLst/>
                <a:latin typeface="Arial" panose="020B0604020202020204" pitchFamily="34" charset="0"/>
              </a:rPr>
              <a:t> 3</a:t>
            </a:r>
            <a:r>
              <a:rPr lang="en-AU" sz="1400" b="0" i="0" dirty="0">
                <a:solidFill>
                  <a:srgbClr val="222222"/>
                </a:solidFill>
                <a:effectLst/>
                <a:latin typeface="Arial" panose="020B0604020202020204" pitchFamily="34" charset="0"/>
              </a:rPr>
              <a:t> is a malware toolkit that has been used by threat actors. </a:t>
            </a:r>
            <a:endParaRPr lang="en-AU" sz="1400" dirty="0">
              <a:solidFill>
                <a:srgbClr val="0645AD"/>
              </a:solidFill>
              <a:latin typeface="Arial" panose="020B0604020202020204" pitchFamily="34" charset="0"/>
            </a:endParaRPr>
          </a:p>
          <a:p>
            <a:r>
              <a:rPr kumimoji="0" lang="en-AU"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attackers caused significant disruption to the Ukrainian power grid in 2015 utilising the Black Energy 3 malware toolkit. In 2014, attackers started deploying SCADA-related plugins used in Black Energy 3 against victims in energy markets. Since 2015, spear-phishing emails with embedded malicious Excel or Word documents with macros have been used by the Black Energy APT group. These attachments contained macros to trigger Black Energy 3 malware infection.  Different plug-ins including various </a:t>
            </a:r>
            <a:r>
              <a:rPr kumimoji="0" lang="en-AU" altLang="en-US"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KillDisk</a:t>
            </a:r>
            <a:r>
              <a:rPr kumimoji="0" lang="en-AU"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were supported by Black Energy 3 malware.</a:t>
            </a:r>
            <a:endParaRPr lang="en-AU" sz="1400" dirty="0"/>
          </a:p>
        </p:txBody>
      </p:sp>
    </p:spTree>
    <p:extLst>
      <p:ext uri="{BB962C8B-B14F-4D97-AF65-F5344CB8AC3E}">
        <p14:creationId xmlns:p14="http://schemas.microsoft.com/office/powerpoint/2010/main" val="262093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5EBA-FC52-A540-A848-C3979C70B485}"/>
              </a:ext>
            </a:extLst>
          </p:cNvPr>
          <p:cNvSpPr>
            <a:spLocks noGrp="1"/>
          </p:cNvSpPr>
          <p:nvPr>
            <p:ph type="title"/>
          </p:nvPr>
        </p:nvSpPr>
        <p:spPr>
          <a:xfrm>
            <a:off x="766763" y="222250"/>
            <a:ext cx="10261600" cy="1046163"/>
          </a:xfrm>
        </p:spPr>
        <p:txBody>
          <a:bodyPr/>
          <a:lstStyle/>
          <a:p>
            <a:r>
              <a:rPr lang="en-AU" dirty="0"/>
              <a:t>Threat Hunting in Industrial Control Systems</a:t>
            </a:r>
          </a:p>
        </p:txBody>
      </p:sp>
      <p:sp>
        <p:nvSpPr>
          <p:cNvPr id="3" name="Content Placeholder 2">
            <a:extLst>
              <a:ext uri="{FF2B5EF4-FFF2-40B4-BE49-F238E27FC236}">
                <a16:creationId xmlns:a16="http://schemas.microsoft.com/office/drawing/2014/main" id="{351ED29A-D123-4203-B0EF-E9CB5E47399F}"/>
              </a:ext>
            </a:extLst>
          </p:cNvPr>
          <p:cNvSpPr>
            <a:spLocks noGrp="1"/>
          </p:cNvSpPr>
          <p:nvPr>
            <p:ph idx="1"/>
          </p:nvPr>
        </p:nvSpPr>
        <p:spPr>
          <a:xfrm>
            <a:off x="430214" y="1651849"/>
            <a:ext cx="10847386" cy="4500563"/>
          </a:xfrm>
        </p:spPr>
        <p:txBody>
          <a:bodyPr>
            <a:normAutofit/>
          </a:bodyPr>
          <a:lstStyle/>
          <a:p>
            <a:pPr marL="342900" indent="-342900">
              <a:lnSpc>
                <a:spcPct val="160000"/>
              </a:lnSpc>
              <a:buFont typeface="Wingdings" panose="05000000000000000000" pitchFamily="2" charset="2"/>
              <a:buChar char="Ø"/>
            </a:pPr>
            <a:r>
              <a:rPr lang="en-AU" sz="1800" b="0" dirty="0">
                <a:solidFill>
                  <a:schemeClr val="tx1"/>
                </a:solidFill>
              </a:rPr>
              <a:t>Threat hunting is a proactive opportunity in industrial control systems to discover hidden attackers and evaluate and improve the security of systems. </a:t>
            </a:r>
          </a:p>
          <a:p>
            <a:pPr marL="342900" indent="-342900">
              <a:lnSpc>
                <a:spcPct val="160000"/>
              </a:lnSpc>
              <a:buFont typeface="Wingdings" panose="05000000000000000000" pitchFamily="2" charset="2"/>
              <a:buChar char="Ø"/>
            </a:pPr>
            <a:endParaRPr lang="en-AU" sz="1800" b="0" dirty="0">
              <a:solidFill>
                <a:schemeClr val="tx1"/>
              </a:solidFill>
            </a:endParaRPr>
          </a:p>
          <a:p>
            <a:pPr marL="342900" indent="-342900">
              <a:lnSpc>
                <a:spcPct val="150000"/>
              </a:lnSpc>
              <a:spcBef>
                <a:spcPts val="0"/>
              </a:spcBef>
              <a:buFont typeface="Wingdings" panose="05000000000000000000" pitchFamily="2" charset="2"/>
              <a:buChar char="Ø"/>
            </a:pPr>
            <a:r>
              <a:rPr lang="en-AU" sz="1800" b="0" dirty="0">
                <a:solidFill>
                  <a:schemeClr val="tx1"/>
                </a:solidFill>
              </a:rPr>
              <a:t>This project aimed to develop an effective way of threat hunting in industrial control systems by providing a threat hunting framework to maximise the chance of adversary detection success.</a:t>
            </a:r>
          </a:p>
          <a:p>
            <a:pPr marL="342900" indent="-342900">
              <a:lnSpc>
                <a:spcPct val="160000"/>
              </a:lnSpc>
              <a:buFont typeface="Wingdings" panose="05000000000000000000" pitchFamily="2" charset="2"/>
              <a:buChar char="Ø"/>
            </a:pPr>
            <a:endParaRPr lang="en-GB" sz="1800" b="0" dirty="0">
              <a:solidFill>
                <a:schemeClr val="tx1"/>
              </a:solidFill>
            </a:endParaRPr>
          </a:p>
        </p:txBody>
      </p:sp>
      <p:sp>
        <p:nvSpPr>
          <p:cNvPr id="5" name="Footer Placeholder 1"/>
          <p:cNvSpPr>
            <a:spLocks noGrp="1"/>
          </p:cNvSpPr>
          <p:nvPr>
            <p:ph type="ftr" sz="quarter" idx="11"/>
          </p:nvPr>
        </p:nvSpPr>
        <p:spPr>
          <a:xfrm>
            <a:off x="660439" y="6370524"/>
            <a:ext cx="4788002" cy="165324"/>
          </a:xfrm>
        </p:spPr>
        <p:txBody>
          <a:bodyPr/>
          <a:lstStyle/>
          <a:p>
            <a:r>
              <a:rPr lang="en-AU" dirty="0"/>
              <a:t>Threat Hunting in Industrial Control Systems</a:t>
            </a:r>
            <a:endParaRPr lang="en-US" dirty="0"/>
          </a:p>
        </p:txBody>
      </p:sp>
      <p:sp>
        <p:nvSpPr>
          <p:cNvPr id="7" name="Rectangle 6"/>
          <p:cNvSpPr/>
          <p:nvPr/>
        </p:nvSpPr>
        <p:spPr>
          <a:xfrm>
            <a:off x="5778500" y="6535848"/>
            <a:ext cx="6540500" cy="230832"/>
          </a:xfrm>
          <a:prstGeom prst="rect">
            <a:avLst/>
          </a:prstGeom>
        </p:spPr>
        <p:txBody>
          <a:bodyPr wrap="square">
            <a:spAutoFit/>
          </a:bodyPr>
          <a:lstStyle/>
          <a:p>
            <a:r>
              <a:rPr lang="en-AU" sz="900" dirty="0">
                <a:solidFill>
                  <a:schemeClr val="tx2"/>
                </a:solidFill>
                <a:hlinkClick r:id="rId2"/>
              </a:rPr>
              <a:t>https://encrypted-tbn0.gstatic.com/images?q=tbn:ANd9GcT8yRkH3I6uBABfVT6ho2FGs4ilsIcVA7AcCT0MFQlWMbXCxeJb</a:t>
            </a:r>
            <a:endParaRPr lang="en-AU" sz="900" dirty="0">
              <a:solidFill>
                <a:schemeClr val="tx2"/>
              </a:solidFill>
            </a:endParaRPr>
          </a:p>
        </p:txBody>
      </p:sp>
    </p:spTree>
    <p:extLst>
      <p:ext uri="{BB962C8B-B14F-4D97-AF65-F5344CB8AC3E}">
        <p14:creationId xmlns:p14="http://schemas.microsoft.com/office/powerpoint/2010/main" val="10849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56187E-BBD0-4C98-813D-351A3DB70BFC}"/>
              </a:ext>
            </a:extLst>
          </p:cNvPr>
          <p:cNvSpPr>
            <a:spLocks noGrp="1"/>
          </p:cNvSpPr>
          <p:nvPr>
            <p:ph type="ftr" sz="quarter" idx="11"/>
          </p:nvPr>
        </p:nvSpPr>
        <p:spPr/>
        <p:txBody>
          <a:bodyPr/>
          <a:lstStyle/>
          <a:p>
            <a:r>
              <a:rPr lang="en-AU"/>
              <a:t>Threat Hunting in Industrial Control Systems</a:t>
            </a:r>
            <a:endParaRPr lang="en-US"/>
          </a:p>
        </p:txBody>
      </p:sp>
      <p:sp>
        <p:nvSpPr>
          <p:cNvPr id="3" name="Title 2">
            <a:extLst>
              <a:ext uri="{FF2B5EF4-FFF2-40B4-BE49-F238E27FC236}">
                <a16:creationId xmlns:a16="http://schemas.microsoft.com/office/drawing/2014/main" id="{9206E6C6-8732-4E17-B036-949FB6E99ADC}"/>
              </a:ext>
            </a:extLst>
          </p:cNvPr>
          <p:cNvSpPr>
            <a:spLocks noGrp="1"/>
          </p:cNvSpPr>
          <p:nvPr>
            <p:ph type="title"/>
          </p:nvPr>
        </p:nvSpPr>
        <p:spPr/>
        <p:txBody>
          <a:bodyPr/>
          <a:lstStyle/>
          <a:p>
            <a:r>
              <a:rPr lang="en-AU" dirty="0"/>
              <a:t>Threat Hunting in ICS networks</a:t>
            </a:r>
          </a:p>
        </p:txBody>
      </p:sp>
      <p:sp>
        <p:nvSpPr>
          <p:cNvPr id="4" name="Content Placeholder 3">
            <a:extLst>
              <a:ext uri="{FF2B5EF4-FFF2-40B4-BE49-F238E27FC236}">
                <a16:creationId xmlns:a16="http://schemas.microsoft.com/office/drawing/2014/main" id="{3F210A70-4009-411D-8FBC-01AF505DAD76}"/>
              </a:ext>
            </a:extLst>
          </p:cNvPr>
          <p:cNvSpPr>
            <a:spLocks noGrp="1"/>
          </p:cNvSpPr>
          <p:nvPr>
            <p:ph idx="1"/>
          </p:nvPr>
        </p:nvSpPr>
        <p:spPr/>
        <p:txBody>
          <a:bodyPr>
            <a:normAutofit/>
          </a:bodyPr>
          <a:lstStyle/>
          <a:p>
            <a:pPr>
              <a:lnSpc>
                <a:spcPct val="100000"/>
              </a:lnSpc>
            </a:pPr>
            <a:r>
              <a:rPr lang="en-AU" sz="1400" dirty="0">
                <a:solidFill>
                  <a:schemeClr val="tx1"/>
                </a:solidFill>
              </a:rPr>
              <a:t>Visibility: </a:t>
            </a:r>
            <a:r>
              <a:rPr lang="en-AU" sz="1400" b="0" dirty="0">
                <a:solidFill>
                  <a:schemeClr val="tx1"/>
                </a:solidFill>
                <a:effectLst/>
                <a:ea typeface="Calibri" panose="020F0502020204030204" pitchFamily="34" charset="0"/>
              </a:rPr>
              <a:t>Visibility can also be used for health monitoring of ICS devices, and monitor ICS network traffic for cybersecurity. After generating a hypothesis, a threat hunter can examine the hypothesis based on the existing data sources and recommend additional data required for the validation of the hypothesis. Therefore, deep visibility of the ICS network can ensure that the hunter can receive the data needed. </a:t>
            </a:r>
          </a:p>
          <a:p>
            <a:pPr>
              <a:lnSpc>
                <a:spcPct val="100000"/>
              </a:lnSpc>
            </a:pPr>
            <a:endParaRPr lang="en-AU" sz="1400" b="0" dirty="0">
              <a:solidFill>
                <a:schemeClr val="tx1"/>
              </a:solidFill>
              <a:effectLst/>
              <a:ea typeface="Calibri" panose="020F0502020204030204" pitchFamily="34" charset="0"/>
            </a:endParaRPr>
          </a:p>
          <a:p>
            <a:pPr marL="0" marR="0" algn="just">
              <a:lnSpc>
                <a:spcPct val="100000"/>
              </a:lnSpc>
              <a:spcBef>
                <a:spcPts val="0"/>
              </a:spcBef>
              <a:spcAft>
                <a:spcPts val="0"/>
              </a:spcAft>
            </a:pPr>
            <a:r>
              <a:rPr lang="en-AU" sz="1400" b="1" dirty="0">
                <a:solidFill>
                  <a:schemeClr val="tx1"/>
                </a:solidFill>
                <a:effectLst/>
                <a:ea typeface="Calibri" panose="020F0502020204030204" pitchFamily="34" charset="0"/>
                <a:cs typeface="Calibri" panose="020F0502020204030204" pitchFamily="34" charset="0"/>
              </a:rPr>
              <a:t>Periodic testing: </a:t>
            </a:r>
            <a:r>
              <a:rPr lang="en-AU" sz="1400" b="0" dirty="0">
                <a:solidFill>
                  <a:schemeClr val="tx1"/>
                </a:solidFill>
                <a:effectLst/>
                <a:ea typeface="Calibri" panose="020F0502020204030204" pitchFamily="34" charset="0"/>
                <a:cs typeface="Calibri" panose="020F0502020204030204" pitchFamily="34" charset="0"/>
              </a:rPr>
              <a:t>Threat landscape in ICS network is growing rapidly. Therefore, hunters should regularly explore and analyse the network and threat Tactics Techniques and Procedures (TTPs) to provide information about network operations and guidance for future hunts.</a:t>
            </a:r>
          </a:p>
          <a:p>
            <a:pPr marL="0" marR="0" algn="just">
              <a:lnSpc>
                <a:spcPct val="100000"/>
              </a:lnSpc>
              <a:spcBef>
                <a:spcPts val="0"/>
              </a:spcBef>
              <a:spcAft>
                <a:spcPts val="0"/>
              </a:spcAft>
            </a:pPr>
            <a:endParaRPr lang="en-US" sz="1400" b="0" dirty="0">
              <a:solidFill>
                <a:schemeClr val="tx1"/>
              </a:solidFill>
              <a:effectLst/>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AU" sz="1400" b="1" dirty="0">
                <a:solidFill>
                  <a:schemeClr val="tx1"/>
                </a:solidFill>
                <a:effectLst/>
                <a:ea typeface="Calibri" panose="020F0502020204030204" pitchFamily="34" charset="0"/>
                <a:cs typeface="Calibri" panose="020F0502020204030204" pitchFamily="34" charset="0"/>
              </a:rPr>
              <a:t>Threat intelligence: </a:t>
            </a:r>
            <a:r>
              <a:rPr lang="en-AU" sz="1400" b="0" dirty="0">
                <a:solidFill>
                  <a:schemeClr val="tx1"/>
                </a:solidFill>
                <a:effectLst/>
                <a:ea typeface="Calibri" panose="020F0502020204030204" pitchFamily="34" charset="0"/>
                <a:cs typeface="Calibri" panose="020F0502020204030204" pitchFamily="34" charset="0"/>
              </a:rPr>
              <a:t>It should be ingested in threat hunting. </a:t>
            </a:r>
          </a:p>
          <a:p>
            <a:pPr marL="0" marR="0" algn="just">
              <a:lnSpc>
                <a:spcPct val="100000"/>
              </a:lnSpc>
              <a:spcBef>
                <a:spcPts val="0"/>
              </a:spcBef>
              <a:spcAft>
                <a:spcPts val="0"/>
              </a:spcAft>
            </a:pPr>
            <a:endParaRPr lang="en-US" sz="1400" b="0" dirty="0">
              <a:solidFill>
                <a:schemeClr val="tx1"/>
              </a:solidFill>
              <a:effectLst/>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AU" sz="1400" b="1" dirty="0">
                <a:solidFill>
                  <a:schemeClr val="tx1"/>
                </a:solidFill>
                <a:effectLst/>
                <a:ea typeface="Calibri" panose="020F0502020204030204" pitchFamily="34" charset="0"/>
                <a:cs typeface="Calibri" panose="020F0502020204030204" pitchFamily="34" charset="0"/>
              </a:rPr>
              <a:t>Staff training: </a:t>
            </a:r>
            <a:r>
              <a:rPr lang="en-AU" sz="1400" b="0" dirty="0">
                <a:solidFill>
                  <a:schemeClr val="tx1"/>
                </a:solidFill>
                <a:effectLst/>
                <a:ea typeface="Calibri" panose="020F0502020204030204" pitchFamily="34" charset="0"/>
                <a:cs typeface="Calibri" panose="020F0502020204030204" pitchFamily="34" charset="0"/>
              </a:rPr>
              <a:t>Threat hunting needs trained analysts to generate a hypothesis and look for threat actions and TTPs. </a:t>
            </a:r>
          </a:p>
          <a:p>
            <a:pPr marL="0" marR="0" algn="just">
              <a:lnSpc>
                <a:spcPct val="100000"/>
              </a:lnSpc>
              <a:spcBef>
                <a:spcPts val="0"/>
              </a:spcBef>
              <a:spcAft>
                <a:spcPts val="0"/>
              </a:spcAft>
            </a:pPr>
            <a:endParaRPr lang="en-US" sz="1400" b="0" dirty="0">
              <a:solidFill>
                <a:schemeClr val="tx1"/>
              </a:solidFill>
              <a:effectLst/>
              <a:ea typeface="Calibri" panose="020F0502020204030204" pitchFamily="34" charset="0"/>
              <a:cs typeface="Arial" panose="020B0604020202020204" pitchFamily="34" charset="0"/>
            </a:endParaRPr>
          </a:p>
          <a:p>
            <a:pPr>
              <a:lnSpc>
                <a:spcPct val="100000"/>
              </a:lnSpc>
            </a:pPr>
            <a:r>
              <a:rPr lang="en-AU" sz="1400" b="1" dirty="0">
                <a:solidFill>
                  <a:schemeClr val="tx1"/>
                </a:solidFill>
                <a:effectLst/>
                <a:ea typeface="Calibri" panose="020F0502020204030204" pitchFamily="34" charset="0"/>
              </a:rPr>
              <a:t>Data collection</a:t>
            </a:r>
            <a:r>
              <a:rPr lang="en-AU" sz="1400" b="0" dirty="0">
                <a:solidFill>
                  <a:schemeClr val="tx1"/>
                </a:solidFill>
                <a:effectLst/>
                <a:ea typeface="Calibri" panose="020F0502020204030204" pitchFamily="34" charset="0"/>
              </a:rPr>
              <a:t>: For threat hunting, you need to capture the right data. Therefore, you should decide what types of threats you are looking for. Then, you can select the right data. </a:t>
            </a:r>
          </a:p>
          <a:p>
            <a:pPr>
              <a:lnSpc>
                <a:spcPct val="100000"/>
              </a:lnSpc>
            </a:pPr>
            <a:endParaRPr lang="en-AU" sz="1400" b="0" dirty="0">
              <a:solidFill>
                <a:schemeClr val="tx1"/>
              </a:solidFill>
            </a:endParaRPr>
          </a:p>
          <a:p>
            <a:pPr>
              <a:lnSpc>
                <a:spcPct val="100000"/>
              </a:lnSpc>
            </a:pPr>
            <a:r>
              <a:rPr lang="en-AU" sz="1400" b="0" dirty="0">
                <a:solidFill>
                  <a:schemeClr val="tx1"/>
                </a:solidFill>
                <a:effectLst/>
                <a:ea typeface="Calibri" panose="020F0502020204030204" pitchFamily="34" charset="0"/>
              </a:rPr>
              <a:t>As visibility and threat intelligence in ICS are very poor, other methods like documenting assets, risk assessment, and threat modelling can help to perform more efficient threat hunting. </a:t>
            </a:r>
          </a:p>
        </p:txBody>
      </p:sp>
    </p:spTree>
    <p:extLst>
      <p:ext uri="{BB962C8B-B14F-4D97-AF65-F5344CB8AC3E}">
        <p14:creationId xmlns:p14="http://schemas.microsoft.com/office/powerpoint/2010/main" val="230260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BB0CD1-2144-430E-B354-BABB1F071218}"/>
              </a:ext>
            </a:extLst>
          </p:cNvPr>
          <p:cNvSpPr>
            <a:spLocks noGrp="1"/>
          </p:cNvSpPr>
          <p:nvPr>
            <p:ph type="ftr" sz="quarter" idx="11"/>
          </p:nvPr>
        </p:nvSpPr>
        <p:spPr/>
        <p:txBody>
          <a:bodyPr/>
          <a:lstStyle/>
          <a:p>
            <a:r>
              <a:rPr lang="en-AU"/>
              <a:t>Threat Hunting in Industrial Control Systems</a:t>
            </a:r>
            <a:endParaRPr lang="en-US"/>
          </a:p>
        </p:txBody>
      </p:sp>
      <p:sp>
        <p:nvSpPr>
          <p:cNvPr id="3" name="Title 2">
            <a:extLst>
              <a:ext uri="{FF2B5EF4-FFF2-40B4-BE49-F238E27FC236}">
                <a16:creationId xmlns:a16="http://schemas.microsoft.com/office/drawing/2014/main" id="{376FCC47-E783-400C-B627-5EA23C8C014F}"/>
              </a:ext>
            </a:extLst>
          </p:cNvPr>
          <p:cNvSpPr>
            <a:spLocks noGrp="1"/>
          </p:cNvSpPr>
          <p:nvPr>
            <p:ph type="title"/>
          </p:nvPr>
        </p:nvSpPr>
        <p:spPr/>
        <p:txBody>
          <a:bodyPr/>
          <a:lstStyle/>
          <a:p>
            <a:r>
              <a:rPr lang="en-AU" dirty="0"/>
              <a:t>Threat Hunting Stages</a:t>
            </a:r>
          </a:p>
        </p:txBody>
      </p:sp>
      <p:sp>
        <p:nvSpPr>
          <p:cNvPr id="4" name="Content Placeholder 3">
            <a:extLst>
              <a:ext uri="{FF2B5EF4-FFF2-40B4-BE49-F238E27FC236}">
                <a16:creationId xmlns:a16="http://schemas.microsoft.com/office/drawing/2014/main" id="{C03D8702-9398-4784-8703-DDB9C03E3AAC}"/>
              </a:ext>
            </a:extLst>
          </p:cNvPr>
          <p:cNvSpPr>
            <a:spLocks noGrp="1"/>
          </p:cNvSpPr>
          <p:nvPr>
            <p:ph idx="1"/>
          </p:nvPr>
        </p:nvSpPr>
        <p:spPr/>
        <p:txBody>
          <a:bodyPr>
            <a:normAutofit/>
          </a:bodyPr>
          <a:lstStyle/>
          <a:p>
            <a:pPr marL="342900" indent="-342900">
              <a:lnSpc>
                <a:spcPct val="160000"/>
              </a:lnSpc>
              <a:buFont typeface="Wingdings" panose="05000000000000000000" pitchFamily="2" charset="2"/>
              <a:buChar char="Ø"/>
            </a:pPr>
            <a:r>
              <a:rPr lang="en-AU" sz="1600" b="0" dirty="0">
                <a:solidFill>
                  <a:schemeClr val="tx1"/>
                </a:solidFill>
              </a:rPr>
              <a:t>Triggers: </a:t>
            </a:r>
            <a:r>
              <a:rPr kumimoji="0" lang="en-AU" altLang="en-US" sz="1600" b="0" i="0" u="none" strike="noStrike" cap="none" normalizeH="0" baseline="0" dirty="0">
                <a:ln>
                  <a:noFill/>
                </a:ln>
                <a:solidFill>
                  <a:schemeClr val="tx1"/>
                </a:solidFill>
                <a:effectLst/>
                <a:ea typeface="Times New Roman" panose="02020603050405020304" pitchFamily="18" charset="0"/>
              </a:rPr>
              <a:t>Threat hunting is triggered by external sources such as an article, a piece of news, etc. Some threat hunting triggers are: </a:t>
            </a:r>
            <a:endParaRPr lang="en-AU" sz="1600" b="0" dirty="0">
              <a:solidFill>
                <a:schemeClr val="tx1"/>
              </a:solidFill>
            </a:endParaRPr>
          </a:p>
          <a:p>
            <a:pPr marL="644525" lvl="2" indent="-285750">
              <a:lnSpc>
                <a:spcPct val="160000"/>
              </a:lnSpc>
              <a:buFont typeface="Wingdings" panose="05000000000000000000" pitchFamily="2" charset="2"/>
              <a:buChar char="v"/>
            </a:pPr>
            <a:r>
              <a:rPr lang="en-AU" sz="1400" dirty="0">
                <a:solidFill>
                  <a:schemeClr val="tx1"/>
                </a:solidFill>
              </a:rPr>
              <a:t> </a:t>
            </a:r>
            <a:r>
              <a:rPr lang="en-AU" sz="1200" b="0" dirty="0">
                <a:solidFill>
                  <a:schemeClr val="tx1"/>
                </a:solidFill>
              </a:rPr>
              <a:t>Abnormal behaviour detected by Security analysts. </a:t>
            </a:r>
            <a:r>
              <a:rPr kumimoji="0" lang="en-AU" altLang="en-US" sz="1200" b="0" i="0" u="none" strike="noStrike" cap="none" normalizeH="0" baseline="0" dirty="0">
                <a:ln>
                  <a:noFill/>
                </a:ln>
                <a:solidFill>
                  <a:schemeClr val="tx1"/>
                </a:solidFill>
                <a:effectLst/>
                <a:ea typeface="Times New Roman" panose="02020603050405020304" pitchFamily="18" charset="0"/>
              </a:rPr>
              <a:t>An analyst may detect a sudden spike in traffic created by an unknown port or protocol. </a:t>
            </a:r>
          </a:p>
          <a:p>
            <a:pPr marL="644525" lvl="2" indent="-285750">
              <a:lnSpc>
                <a:spcPct val="160000"/>
              </a:lnSpc>
              <a:buFont typeface="Wingdings" panose="05000000000000000000" pitchFamily="2" charset="2"/>
              <a:buChar char="v"/>
            </a:pPr>
            <a:r>
              <a:rPr kumimoji="0" lang="en-AU"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Cyber Threat Intelligence providing information about new classes of vulnerabilities, or new actions of threat actors.</a:t>
            </a:r>
          </a:p>
          <a:p>
            <a:pPr marL="644525" lvl="2" indent="-285750">
              <a:lnSpc>
                <a:spcPct val="160000"/>
              </a:lnSpc>
              <a:buFont typeface="Wingdings" panose="05000000000000000000" pitchFamily="2" charset="2"/>
              <a:buChar char="v"/>
            </a:pPr>
            <a:r>
              <a:rPr kumimoji="0" lang="en-AU"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 new article that shows a new class of attack. This is a trigger for the threat hunting team to assess the risk of this attack against their network and determine tactics for defending against the attack. </a:t>
            </a:r>
            <a:endParaRPr kumimoji="0" lang="en-US" altLang="en-US" sz="1200" b="0" i="0" u="none" strike="noStrike" cap="none" normalizeH="0" baseline="0" dirty="0">
              <a:ln>
                <a:noFill/>
              </a:ln>
              <a:solidFill>
                <a:schemeClr val="tx1"/>
              </a:solidFill>
              <a:effectLst/>
            </a:endParaRPr>
          </a:p>
          <a:p>
            <a:pPr marL="342900" indent="-342900">
              <a:lnSpc>
                <a:spcPct val="160000"/>
              </a:lnSpc>
              <a:buFont typeface="Wingdings" panose="05000000000000000000" pitchFamily="2" charset="2"/>
              <a:buChar char="Ø"/>
            </a:pPr>
            <a:r>
              <a:rPr lang="en-AU" sz="1600" b="0" dirty="0">
                <a:solidFill>
                  <a:schemeClr val="tx1"/>
                </a:solidFill>
              </a:rPr>
              <a:t>Threat hunting</a:t>
            </a:r>
          </a:p>
          <a:p>
            <a:pPr marL="342900" indent="-342900">
              <a:lnSpc>
                <a:spcPct val="160000"/>
              </a:lnSpc>
              <a:buFont typeface="Wingdings" panose="05000000000000000000" pitchFamily="2" charset="2"/>
              <a:buChar char="Ø"/>
            </a:pPr>
            <a:r>
              <a:rPr lang="en-AU" sz="1600" b="0" dirty="0">
                <a:solidFill>
                  <a:schemeClr val="tx1"/>
                </a:solidFill>
              </a:rPr>
              <a:t>Threat intelligence</a:t>
            </a:r>
          </a:p>
        </p:txBody>
      </p:sp>
    </p:spTree>
    <p:extLst>
      <p:ext uri="{BB962C8B-B14F-4D97-AF65-F5344CB8AC3E}">
        <p14:creationId xmlns:p14="http://schemas.microsoft.com/office/powerpoint/2010/main" val="1283862515"/>
      </p:ext>
    </p:extLst>
  </p:cSld>
  <p:clrMapOvr>
    <a:masterClrMapping/>
  </p:clrMapOvr>
</p:sld>
</file>

<file path=ppt/theme/theme1.xml><?xml version="1.0" encoding="utf-8"?>
<a:theme xmlns:a="http://schemas.openxmlformats.org/drawingml/2006/main" name="Office Theme">
  <a:themeElements>
    <a:clrScheme name="CSCRC 2019 Colours">
      <a:dk1>
        <a:srgbClr val="000000"/>
      </a:dk1>
      <a:lt1>
        <a:srgbClr val="FFFFFF"/>
      </a:lt1>
      <a:dk2>
        <a:srgbClr val="110A38"/>
      </a:dk2>
      <a:lt2>
        <a:srgbClr val="EBEBEB"/>
      </a:lt2>
      <a:accent1>
        <a:srgbClr val="58418F"/>
      </a:accent1>
      <a:accent2>
        <a:srgbClr val="209CB3"/>
      </a:accent2>
      <a:accent3>
        <a:srgbClr val="CE6418"/>
      </a:accent3>
      <a:accent4>
        <a:srgbClr val="B6097C"/>
      </a:accent4>
      <a:accent5>
        <a:srgbClr val="FEE500"/>
      </a:accent5>
      <a:accent6>
        <a:srgbClr val="110A38"/>
      </a:accent6>
      <a:hlink>
        <a:srgbClr val="209CB3"/>
      </a:hlink>
      <a:folHlink>
        <a:srgbClr val="5841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436 CSCRC About presentation_KC_02.pptx" id="{D7157E00-5D7F-4B54-A900-4753C440F59E}" vid="{C8FDFBD0-D0DD-4A40-8597-DC6A507B04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ad33e61-c607-4ffe-a305-8a7dbd5455db">J6324MNZQHMV-829024346-267</_dlc_DocId>
    <_dlc_DocIdUrl xmlns="bad33e61-c607-4ffe-a305-8a7dbd5455db">
      <Url>https://csiroau.sharepoint.com/sites/saotheme/_layouts/15/DocIdRedir.aspx?ID=J6324MNZQHMV-829024346-267</Url>
      <Description>J6324MNZQHMV-829024346-267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1FDFC4456EE0409CB2BCD76E69B629" ma:contentTypeVersion="9" ma:contentTypeDescription="Create a new document." ma:contentTypeScope="" ma:versionID="6d1e1b5ed9fbd9e61fef9b5c79f0ea2f">
  <xsd:schema xmlns:xsd="http://www.w3.org/2001/XMLSchema" xmlns:xs="http://www.w3.org/2001/XMLSchema" xmlns:p="http://schemas.microsoft.com/office/2006/metadata/properties" xmlns:ns2="becaeebf-f523-4a19-a531-06137acb124e" xmlns:ns3="bad33e61-c607-4ffe-a305-8a7dbd5455db" targetNamespace="http://schemas.microsoft.com/office/2006/metadata/properties" ma:root="true" ma:fieldsID="bc585922760b6179a394f37260d9ec4a" ns2:_="" ns3:_="">
    <xsd:import namespace="becaeebf-f523-4a19-a531-06137acb124e"/>
    <xsd:import namespace="bad33e61-c607-4ffe-a305-8a7dbd5455db"/>
    <xsd:element name="properties">
      <xsd:complexType>
        <xsd:sequence>
          <xsd:element name="documentManagement">
            <xsd:complexType>
              <xsd:all>
                <xsd:element ref="ns2:MediaServiceMetadata" minOccurs="0"/>
                <xsd:element ref="ns2:MediaServiceFastMetadata" minOccurs="0"/>
                <xsd:element ref="ns3:_dlc_DocId" minOccurs="0"/>
                <xsd:element ref="ns3:_dlc_DocIdUrl" minOccurs="0"/>
                <xsd:element ref="ns3:_dlc_DocIdPersistId"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caeebf-f523-4a19-a531-06137acb1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d33e61-c607-4ffe-a305-8a7dbd5455db"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A06850-B4AD-4652-9BC6-95EBE4D63407}">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a061286d-b2ce-461f-a0d1-d6518a13dd96"/>
    <ds:schemaRef ds:uri="http://www.w3.org/XML/1998/namespace"/>
    <ds:schemaRef ds:uri="bad33e61-c607-4ffe-a305-8a7dbd5455db"/>
  </ds:schemaRefs>
</ds:datastoreItem>
</file>

<file path=customXml/itemProps2.xml><?xml version="1.0" encoding="utf-8"?>
<ds:datastoreItem xmlns:ds="http://schemas.openxmlformats.org/officeDocument/2006/customXml" ds:itemID="{1FC0ADDF-8B4A-4213-B945-0FB10B042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caeebf-f523-4a19-a531-06137acb124e"/>
    <ds:schemaRef ds:uri="bad33e61-c607-4ffe-a305-8a7dbd545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DEA842-4640-4C1A-BFA2-D88CEA53B1BC}">
  <ds:schemaRefs>
    <ds:schemaRef ds:uri="http://schemas.microsoft.com/sharepoint/events"/>
  </ds:schemaRefs>
</ds:datastoreItem>
</file>

<file path=customXml/itemProps4.xml><?xml version="1.0" encoding="utf-8"?>
<ds:datastoreItem xmlns:ds="http://schemas.openxmlformats.org/officeDocument/2006/customXml" ds:itemID="{51DBE003-18CB-4A34-9C72-861BDC1AE7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Cyber Security CRC PPT [Template]_KC_02</Template>
  <TotalTime>12238</TotalTime>
  <Words>1478</Words>
  <Application>Microsoft Office PowerPoint</Application>
  <PresentationFormat>Widescreen</PresentationFormat>
  <Paragraphs>115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Threat Hunting in Industrial Control Systems   Dr. Zahra Jadidi, CSCRC Research Fellow, QUT Professor Colin Fidge, Theme Leader, QUT</vt:lpstr>
      <vt:lpstr>Project creation and management</vt:lpstr>
      <vt:lpstr>Threat Hunting in Industrial Control Systems</vt:lpstr>
      <vt:lpstr>Difference between ICS and Enterprise networks</vt:lpstr>
      <vt:lpstr>Enterprise MITRE ATT&amp;CK</vt:lpstr>
      <vt:lpstr>ICS MITRE ATT&amp;CK</vt:lpstr>
      <vt:lpstr>Threat Hunting in Industrial Control Systems</vt:lpstr>
      <vt:lpstr>Threat Hunting in ICS networks</vt:lpstr>
      <vt:lpstr>Threat Hunting Stages</vt:lpstr>
      <vt:lpstr>Threat hunting framework</vt:lpstr>
      <vt:lpstr>Diamond Model of Intrusion Analysis</vt:lpstr>
      <vt:lpstr>Diamond Model of Intrusion Analysis</vt:lpstr>
      <vt:lpstr>Proposed Framework for Threat Hunting in Industrial Control Systems</vt:lpstr>
      <vt:lpstr>Open Source Threat Hunting Platform</vt:lpstr>
      <vt:lpstr>Dataset generation</vt:lpstr>
      <vt:lpstr>Project extension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Clarence</dc:creator>
  <cp:lastModifiedBy>Zahra Jadidi</cp:lastModifiedBy>
  <cp:revision>72</cp:revision>
  <cp:lastPrinted>2019-07-04T01:28:29Z</cp:lastPrinted>
  <dcterms:created xsi:type="dcterms:W3CDTF">2019-07-29T03:58:40Z</dcterms:created>
  <dcterms:modified xsi:type="dcterms:W3CDTF">2021-07-29T04:08:05Z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0x010100831FDFC4456EE0409CB2BCD76E69B629</vt:lpwstr>
  </property>
  <property fmtid="{D5CDD505-2E9C-101B-9397-08002B2CF9AE}" pid="3" name="_dlc_DocIdItemGuid">
    <vt:lpwstr>8d9ac8c5-dde0-4542-829a-b6c79038efe6</vt:lpwstr>
  </property>
</Properties>
</file>