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500" r:id="rId2"/>
    <p:sldId id="522" r:id="rId3"/>
    <p:sldId id="523" r:id="rId4"/>
    <p:sldId id="524" r:id="rId5"/>
    <p:sldId id="525" r:id="rId6"/>
    <p:sldId id="528" r:id="rId7"/>
    <p:sldId id="527" r:id="rId8"/>
    <p:sldId id="526" r:id="rId9"/>
    <p:sldId id="529" r:id="rId10"/>
    <p:sldId id="531" r:id="rId11"/>
    <p:sldId id="532" r:id="rId12"/>
    <p:sldId id="533" r:id="rId13"/>
    <p:sldId id="534" r:id="rId14"/>
    <p:sldId id="535" r:id="rId15"/>
    <p:sldId id="544" r:id="rId16"/>
    <p:sldId id="537" r:id="rId17"/>
    <p:sldId id="538" r:id="rId18"/>
    <p:sldId id="539" r:id="rId19"/>
    <p:sldId id="540" r:id="rId20"/>
    <p:sldId id="541" r:id="rId21"/>
    <p:sldId id="542" r:id="rId22"/>
    <p:sldId id="543" r:id="rId23"/>
    <p:sldId id="545" r:id="rId24"/>
    <p:sldId id="547" r:id="rId25"/>
    <p:sldId id="546" r:id="rId26"/>
    <p:sldId id="549" r:id="rId27"/>
    <p:sldId id="548" r:id="rId28"/>
    <p:sldId id="551" r:id="rId29"/>
    <p:sldId id="550" r:id="rId30"/>
    <p:sldId id="552" r:id="rId31"/>
    <p:sldId id="553" r:id="rId32"/>
    <p:sldId id="605" r:id="rId33"/>
    <p:sldId id="554" r:id="rId34"/>
    <p:sldId id="556" r:id="rId35"/>
    <p:sldId id="558" r:id="rId36"/>
    <p:sldId id="559" r:id="rId37"/>
    <p:sldId id="565" r:id="rId38"/>
    <p:sldId id="564" r:id="rId39"/>
    <p:sldId id="560" r:id="rId40"/>
    <p:sldId id="563" r:id="rId41"/>
    <p:sldId id="571" r:id="rId42"/>
    <p:sldId id="568" r:id="rId43"/>
    <p:sldId id="569" r:id="rId44"/>
    <p:sldId id="567" r:id="rId45"/>
    <p:sldId id="574" r:id="rId46"/>
    <p:sldId id="575" r:id="rId47"/>
    <p:sldId id="577" r:id="rId48"/>
    <p:sldId id="570" r:id="rId49"/>
    <p:sldId id="572" r:id="rId50"/>
    <p:sldId id="576" r:id="rId51"/>
    <p:sldId id="578" r:id="rId52"/>
    <p:sldId id="580" r:id="rId53"/>
    <p:sldId id="579" r:id="rId54"/>
    <p:sldId id="583" r:id="rId55"/>
    <p:sldId id="582" r:id="rId56"/>
    <p:sldId id="581" r:id="rId57"/>
    <p:sldId id="593" r:id="rId58"/>
    <p:sldId id="584" r:id="rId59"/>
    <p:sldId id="585" r:id="rId60"/>
    <p:sldId id="586" r:id="rId61"/>
    <p:sldId id="591" r:id="rId62"/>
    <p:sldId id="590" r:id="rId63"/>
    <p:sldId id="589" r:id="rId64"/>
    <p:sldId id="588" r:id="rId65"/>
    <p:sldId id="587" r:id="rId66"/>
    <p:sldId id="592" r:id="rId67"/>
    <p:sldId id="594" r:id="rId68"/>
    <p:sldId id="595" r:id="rId69"/>
    <p:sldId id="596" r:id="rId70"/>
    <p:sldId id="597" r:id="rId71"/>
    <p:sldId id="598" r:id="rId72"/>
    <p:sldId id="599" r:id="rId73"/>
    <p:sldId id="600" r:id="rId74"/>
    <p:sldId id="601" r:id="rId75"/>
    <p:sldId id="608" r:id="rId76"/>
    <p:sldId id="607" r:id="rId77"/>
    <p:sldId id="609" r:id="rId78"/>
    <p:sldId id="610" r:id="rId79"/>
    <p:sldId id="611" r:id="rId80"/>
    <p:sldId id="612" r:id="rId81"/>
    <p:sldId id="613" r:id="rId82"/>
    <p:sldId id="614" r:id="rId83"/>
    <p:sldId id="615" r:id="rId84"/>
    <p:sldId id="619" r:id="rId85"/>
    <p:sldId id="616" r:id="rId86"/>
    <p:sldId id="617" r:id="rId87"/>
    <p:sldId id="618" r:id="rId88"/>
    <p:sldId id="620" r:id="rId89"/>
    <p:sldId id="621" r:id="rId90"/>
    <p:sldId id="622" r:id="rId91"/>
    <p:sldId id="624" r:id="rId92"/>
    <p:sldId id="623" r:id="rId93"/>
    <p:sldId id="626" r:id="rId94"/>
    <p:sldId id="625" r:id="rId95"/>
    <p:sldId id="627" r:id="rId96"/>
    <p:sldId id="628" r:id="rId97"/>
    <p:sldId id="629" r:id="rId98"/>
    <p:sldId id="633" r:id="rId99"/>
    <p:sldId id="630" r:id="rId100"/>
    <p:sldId id="631" r:id="rId101"/>
    <p:sldId id="603" r:id="rId102"/>
    <p:sldId id="632" r:id="rId103"/>
    <p:sldId id="604" r:id="rId104"/>
    <p:sldId id="521" r:id="rId10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99">
          <p15:clr>
            <a:srgbClr val="A4A3A4"/>
          </p15:clr>
        </p15:guide>
        <p15:guide id="3" pos="2880">
          <p15:clr>
            <a:srgbClr val="A4A3A4"/>
          </p15:clr>
        </p15:guide>
        <p15:guide id="4" pos="5556">
          <p15:clr>
            <a:srgbClr val="A4A3A4"/>
          </p15:clr>
        </p15:guide>
        <p15:guide id="5" pos="226" userDrawn="1">
          <p15:clr>
            <a:srgbClr val="A4A3A4"/>
          </p15:clr>
        </p15:guide>
        <p15:guide id="6" orient="horz" pos="890" userDrawn="1">
          <p15:clr>
            <a:srgbClr val="A4A3A4"/>
          </p15:clr>
        </p15:guide>
        <p15:guide id="7" orient="horz" pos="1752" userDrawn="1">
          <p15:clr>
            <a:srgbClr val="A4A3A4"/>
          </p15:clr>
        </p15:guide>
        <p15:guide id="8" orient="horz" pos="1933" userDrawn="1">
          <p15:clr>
            <a:srgbClr val="A4A3A4"/>
          </p15:clr>
        </p15:guide>
        <p15:guide id="9" pos="2200" userDrawn="1">
          <p15:clr>
            <a:srgbClr val="A4A3A4"/>
          </p15:clr>
        </p15:guide>
        <p15:guide id="10" pos="2426" userDrawn="1">
          <p15:clr>
            <a:srgbClr val="A4A3A4"/>
          </p15:clr>
        </p15:guide>
        <p15:guide id="11" orient="horz" pos="210" userDrawn="1">
          <p15:clr>
            <a:srgbClr val="A4A3A4"/>
          </p15:clr>
        </p15:guide>
        <p15:guide id="12" pos="3560" userDrawn="1">
          <p15:clr>
            <a:srgbClr val="A4A3A4"/>
          </p15:clr>
        </p15:guide>
        <p15:guide id="13" pos="3198" userDrawn="1">
          <p15:clr>
            <a:srgbClr val="A4A3A4"/>
          </p15:clr>
        </p15:guide>
        <p15:guide id="14" orient="horz" pos="1139"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kamatsu, Yuko (SP&amp;I, North Ryde)" initials="WY(NR" lastIdx="29" clrIdx="0">
    <p:extLst>
      <p:ext uri="{19B8F6BF-5375-455C-9EA6-DF929625EA0E}">
        <p15:presenceInfo xmlns:p15="http://schemas.microsoft.com/office/powerpoint/2012/main" userId="S-1-5-21-61289985-2027487937-1858953157-230888" providerId="AD"/>
      </p:ext>
    </p:extLst>
  </p:cmAuthor>
  <p:cmAuthor id="2" name="Deschepper, Zofia (Comms, Clayton)" initials="DZ(C" lastIdx="33" clrIdx="1">
    <p:extLst>
      <p:ext uri="{19B8F6BF-5375-455C-9EA6-DF929625EA0E}">
        <p15:presenceInfo xmlns:p15="http://schemas.microsoft.com/office/powerpoint/2012/main" userId="S-1-5-21-61289985-2027487937-1858953157-589490" providerId="AD"/>
      </p:ext>
    </p:extLst>
  </p:cmAuthor>
  <p:cmAuthor id="3" name="Lawson, Keirissa (Comms, Newcastle)" initials="LK(N" lastIdx="2" clrIdx="2">
    <p:extLst>
      <p:ext uri="{19B8F6BF-5375-455C-9EA6-DF929625EA0E}">
        <p15:presenceInfo xmlns:p15="http://schemas.microsoft.com/office/powerpoint/2012/main" userId="S-1-5-21-61289985-2027487937-1858953157-236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2D"/>
    <a:srgbClr val="1E22AA"/>
    <a:srgbClr val="00397F"/>
    <a:srgbClr val="002530"/>
    <a:srgbClr val="00A9CE"/>
    <a:srgbClr val="FF3300"/>
    <a:srgbClr val="FF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82301" autoAdjust="0"/>
  </p:normalViewPr>
  <p:slideViewPr>
    <p:cSldViewPr showGuides="1">
      <p:cViewPr varScale="1">
        <p:scale>
          <a:sx n="107" d="100"/>
          <a:sy n="107" d="100"/>
        </p:scale>
        <p:origin x="1818" y="96"/>
      </p:cViewPr>
      <p:guideLst>
        <p:guide orient="horz" pos="2160"/>
        <p:guide orient="horz" pos="799"/>
        <p:guide pos="2880"/>
        <p:guide pos="5556"/>
        <p:guide pos="226"/>
        <p:guide orient="horz" pos="890"/>
        <p:guide orient="horz" pos="1752"/>
        <p:guide orient="horz" pos="1933"/>
        <p:guide pos="2200"/>
        <p:guide pos="2426"/>
        <p:guide orient="horz" pos="210"/>
        <p:guide pos="3560"/>
        <p:guide pos="3198"/>
        <p:guide orient="horz" pos="1139"/>
      </p:guideLst>
    </p:cSldViewPr>
  </p:slideViewPr>
  <p:outlineViewPr>
    <p:cViewPr>
      <p:scale>
        <a:sx n="33" d="100"/>
        <a:sy n="33" d="100"/>
      </p:scale>
      <p:origin x="0" y="5814"/>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54" d="100"/>
          <a:sy n="54" d="100"/>
        </p:scale>
        <p:origin x="-2844" y="-9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11/03/2021</a:t>
            </a:fld>
            <a:endParaRPr lang="en-AU"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dirty="0"/>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11/03/2021</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dirty="0"/>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a:t>
            </a:fld>
            <a:endParaRPr lang="en-AU" dirty="0">
              <a:solidFill>
                <a:prstClr val="black"/>
              </a:solidFill>
            </a:endParaRPr>
          </a:p>
        </p:txBody>
      </p:sp>
    </p:spTree>
    <p:extLst>
      <p:ext uri="{BB962C8B-B14F-4D97-AF65-F5344CB8AC3E}">
        <p14:creationId xmlns:p14="http://schemas.microsoft.com/office/powerpoint/2010/main" val="4188019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10</a:t>
            </a:fld>
            <a:endParaRPr lang="en-AU" dirty="0">
              <a:solidFill>
                <a:prstClr val="black"/>
              </a:solidFill>
            </a:endParaRPr>
          </a:p>
        </p:txBody>
      </p:sp>
    </p:spTree>
    <p:extLst>
      <p:ext uri="{BB962C8B-B14F-4D97-AF65-F5344CB8AC3E}">
        <p14:creationId xmlns:p14="http://schemas.microsoft.com/office/powerpoint/2010/main" val="27219000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100</a:t>
            </a:fld>
            <a:endParaRPr lang="en-AU" dirty="0">
              <a:solidFill>
                <a:prstClr val="black"/>
              </a:solidFill>
            </a:endParaRPr>
          </a:p>
        </p:txBody>
      </p:sp>
    </p:spTree>
    <p:extLst>
      <p:ext uri="{BB962C8B-B14F-4D97-AF65-F5344CB8AC3E}">
        <p14:creationId xmlns:p14="http://schemas.microsoft.com/office/powerpoint/2010/main" val="5339087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101</a:t>
            </a:fld>
            <a:endParaRPr lang="en-AU" dirty="0">
              <a:solidFill>
                <a:prstClr val="black"/>
              </a:solidFill>
            </a:endParaRPr>
          </a:p>
        </p:txBody>
      </p:sp>
    </p:spTree>
    <p:extLst>
      <p:ext uri="{BB962C8B-B14F-4D97-AF65-F5344CB8AC3E}">
        <p14:creationId xmlns:p14="http://schemas.microsoft.com/office/powerpoint/2010/main" val="36703828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102</a:t>
            </a:fld>
            <a:endParaRPr lang="en-AU" dirty="0">
              <a:solidFill>
                <a:prstClr val="black"/>
              </a:solidFill>
            </a:endParaRPr>
          </a:p>
        </p:txBody>
      </p:sp>
    </p:spTree>
    <p:extLst>
      <p:ext uri="{BB962C8B-B14F-4D97-AF65-F5344CB8AC3E}">
        <p14:creationId xmlns:p14="http://schemas.microsoft.com/office/powerpoint/2010/main" val="23401913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103</a:t>
            </a:fld>
            <a:endParaRPr lang="en-AU" dirty="0">
              <a:solidFill>
                <a:prstClr val="black"/>
              </a:solidFill>
            </a:endParaRPr>
          </a:p>
        </p:txBody>
      </p:sp>
    </p:spTree>
    <p:extLst>
      <p:ext uri="{BB962C8B-B14F-4D97-AF65-F5344CB8AC3E}">
        <p14:creationId xmlns:p14="http://schemas.microsoft.com/office/powerpoint/2010/main" val="13735062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104</a:t>
            </a:fld>
            <a:endParaRPr lang="en-AU" dirty="0"/>
          </a:p>
        </p:txBody>
      </p:sp>
    </p:spTree>
    <p:extLst>
      <p:ext uri="{BB962C8B-B14F-4D97-AF65-F5344CB8AC3E}">
        <p14:creationId xmlns:p14="http://schemas.microsoft.com/office/powerpoint/2010/main" val="238448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11</a:t>
            </a:fld>
            <a:endParaRPr lang="en-AU" dirty="0">
              <a:solidFill>
                <a:prstClr val="black"/>
              </a:solidFill>
            </a:endParaRPr>
          </a:p>
        </p:txBody>
      </p:sp>
    </p:spTree>
    <p:extLst>
      <p:ext uri="{BB962C8B-B14F-4D97-AF65-F5344CB8AC3E}">
        <p14:creationId xmlns:p14="http://schemas.microsoft.com/office/powerpoint/2010/main" val="384863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12</a:t>
            </a:fld>
            <a:endParaRPr lang="en-AU" dirty="0">
              <a:solidFill>
                <a:prstClr val="black"/>
              </a:solidFill>
            </a:endParaRPr>
          </a:p>
        </p:txBody>
      </p:sp>
    </p:spTree>
    <p:extLst>
      <p:ext uri="{BB962C8B-B14F-4D97-AF65-F5344CB8AC3E}">
        <p14:creationId xmlns:p14="http://schemas.microsoft.com/office/powerpoint/2010/main" val="1394467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13</a:t>
            </a:fld>
            <a:endParaRPr lang="en-AU" dirty="0">
              <a:solidFill>
                <a:prstClr val="black"/>
              </a:solidFill>
            </a:endParaRPr>
          </a:p>
        </p:txBody>
      </p:sp>
    </p:spTree>
    <p:extLst>
      <p:ext uri="{BB962C8B-B14F-4D97-AF65-F5344CB8AC3E}">
        <p14:creationId xmlns:p14="http://schemas.microsoft.com/office/powerpoint/2010/main" val="2925232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14</a:t>
            </a:fld>
            <a:endParaRPr lang="en-AU" dirty="0">
              <a:solidFill>
                <a:prstClr val="black"/>
              </a:solidFill>
            </a:endParaRPr>
          </a:p>
        </p:txBody>
      </p:sp>
    </p:spTree>
    <p:extLst>
      <p:ext uri="{BB962C8B-B14F-4D97-AF65-F5344CB8AC3E}">
        <p14:creationId xmlns:p14="http://schemas.microsoft.com/office/powerpoint/2010/main" val="37528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15</a:t>
            </a:fld>
            <a:endParaRPr lang="en-AU" dirty="0">
              <a:solidFill>
                <a:prstClr val="black"/>
              </a:solidFill>
            </a:endParaRPr>
          </a:p>
        </p:txBody>
      </p:sp>
    </p:spTree>
    <p:extLst>
      <p:ext uri="{BB962C8B-B14F-4D97-AF65-F5344CB8AC3E}">
        <p14:creationId xmlns:p14="http://schemas.microsoft.com/office/powerpoint/2010/main" val="419415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16</a:t>
            </a:fld>
            <a:endParaRPr lang="en-AU" dirty="0">
              <a:solidFill>
                <a:prstClr val="black"/>
              </a:solidFill>
            </a:endParaRPr>
          </a:p>
        </p:txBody>
      </p:sp>
    </p:spTree>
    <p:extLst>
      <p:ext uri="{BB962C8B-B14F-4D97-AF65-F5344CB8AC3E}">
        <p14:creationId xmlns:p14="http://schemas.microsoft.com/office/powerpoint/2010/main" val="1496760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17</a:t>
            </a:fld>
            <a:endParaRPr lang="en-AU" dirty="0">
              <a:solidFill>
                <a:prstClr val="black"/>
              </a:solidFill>
            </a:endParaRPr>
          </a:p>
        </p:txBody>
      </p:sp>
    </p:spTree>
    <p:extLst>
      <p:ext uri="{BB962C8B-B14F-4D97-AF65-F5344CB8AC3E}">
        <p14:creationId xmlns:p14="http://schemas.microsoft.com/office/powerpoint/2010/main" val="276963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18</a:t>
            </a:fld>
            <a:endParaRPr lang="en-AU" dirty="0">
              <a:solidFill>
                <a:prstClr val="black"/>
              </a:solidFill>
            </a:endParaRPr>
          </a:p>
        </p:txBody>
      </p:sp>
    </p:spTree>
    <p:extLst>
      <p:ext uri="{BB962C8B-B14F-4D97-AF65-F5344CB8AC3E}">
        <p14:creationId xmlns:p14="http://schemas.microsoft.com/office/powerpoint/2010/main" val="3203462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19</a:t>
            </a:fld>
            <a:endParaRPr lang="en-AU" dirty="0">
              <a:solidFill>
                <a:prstClr val="black"/>
              </a:solidFill>
            </a:endParaRPr>
          </a:p>
        </p:txBody>
      </p:sp>
    </p:spTree>
    <p:extLst>
      <p:ext uri="{BB962C8B-B14F-4D97-AF65-F5344CB8AC3E}">
        <p14:creationId xmlns:p14="http://schemas.microsoft.com/office/powerpoint/2010/main" val="361867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a:t>
            </a:fld>
            <a:endParaRPr lang="en-AU" dirty="0">
              <a:solidFill>
                <a:prstClr val="black"/>
              </a:solidFill>
            </a:endParaRPr>
          </a:p>
        </p:txBody>
      </p:sp>
    </p:spTree>
    <p:extLst>
      <p:ext uri="{BB962C8B-B14F-4D97-AF65-F5344CB8AC3E}">
        <p14:creationId xmlns:p14="http://schemas.microsoft.com/office/powerpoint/2010/main" val="333945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20</a:t>
            </a:fld>
            <a:endParaRPr lang="en-AU" dirty="0">
              <a:solidFill>
                <a:prstClr val="black"/>
              </a:solidFill>
            </a:endParaRPr>
          </a:p>
        </p:txBody>
      </p:sp>
    </p:spTree>
    <p:extLst>
      <p:ext uri="{BB962C8B-B14F-4D97-AF65-F5344CB8AC3E}">
        <p14:creationId xmlns:p14="http://schemas.microsoft.com/office/powerpoint/2010/main" val="1869135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21</a:t>
            </a:fld>
            <a:endParaRPr lang="en-AU" dirty="0">
              <a:solidFill>
                <a:prstClr val="black"/>
              </a:solidFill>
            </a:endParaRPr>
          </a:p>
        </p:txBody>
      </p:sp>
    </p:spTree>
    <p:extLst>
      <p:ext uri="{BB962C8B-B14F-4D97-AF65-F5344CB8AC3E}">
        <p14:creationId xmlns:p14="http://schemas.microsoft.com/office/powerpoint/2010/main" val="264971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22</a:t>
            </a:fld>
            <a:endParaRPr lang="en-AU" dirty="0">
              <a:solidFill>
                <a:prstClr val="black"/>
              </a:solidFill>
            </a:endParaRPr>
          </a:p>
        </p:txBody>
      </p:sp>
    </p:spTree>
    <p:extLst>
      <p:ext uri="{BB962C8B-B14F-4D97-AF65-F5344CB8AC3E}">
        <p14:creationId xmlns:p14="http://schemas.microsoft.com/office/powerpoint/2010/main" val="2982677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23</a:t>
            </a:fld>
            <a:endParaRPr lang="en-AU" dirty="0">
              <a:solidFill>
                <a:prstClr val="black"/>
              </a:solidFill>
            </a:endParaRPr>
          </a:p>
        </p:txBody>
      </p:sp>
    </p:spTree>
    <p:extLst>
      <p:ext uri="{BB962C8B-B14F-4D97-AF65-F5344CB8AC3E}">
        <p14:creationId xmlns:p14="http://schemas.microsoft.com/office/powerpoint/2010/main" val="132219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24</a:t>
            </a:fld>
            <a:endParaRPr lang="en-AU" dirty="0">
              <a:solidFill>
                <a:prstClr val="black"/>
              </a:solidFill>
            </a:endParaRPr>
          </a:p>
        </p:txBody>
      </p:sp>
    </p:spTree>
    <p:extLst>
      <p:ext uri="{BB962C8B-B14F-4D97-AF65-F5344CB8AC3E}">
        <p14:creationId xmlns:p14="http://schemas.microsoft.com/office/powerpoint/2010/main" val="120712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25</a:t>
            </a:fld>
            <a:endParaRPr lang="en-AU" dirty="0">
              <a:solidFill>
                <a:prstClr val="black"/>
              </a:solidFill>
            </a:endParaRPr>
          </a:p>
        </p:txBody>
      </p:sp>
    </p:spTree>
    <p:extLst>
      <p:ext uri="{BB962C8B-B14F-4D97-AF65-F5344CB8AC3E}">
        <p14:creationId xmlns:p14="http://schemas.microsoft.com/office/powerpoint/2010/main" val="2316886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26</a:t>
            </a:fld>
            <a:endParaRPr lang="en-AU" dirty="0">
              <a:solidFill>
                <a:prstClr val="black"/>
              </a:solidFill>
            </a:endParaRPr>
          </a:p>
        </p:txBody>
      </p:sp>
    </p:spTree>
    <p:extLst>
      <p:ext uri="{BB962C8B-B14F-4D97-AF65-F5344CB8AC3E}">
        <p14:creationId xmlns:p14="http://schemas.microsoft.com/office/powerpoint/2010/main" val="1541303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27</a:t>
            </a:fld>
            <a:endParaRPr lang="en-AU" dirty="0">
              <a:solidFill>
                <a:prstClr val="black"/>
              </a:solidFill>
            </a:endParaRPr>
          </a:p>
        </p:txBody>
      </p:sp>
    </p:spTree>
    <p:extLst>
      <p:ext uri="{BB962C8B-B14F-4D97-AF65-F5344CB8AC3E}">
        <p14:creationId xmlns:p14="http://schemas.microsoft.com/office/powerpoint/2010/main" val="2983391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28</a:t>
            </a:fld>
            <a:endParaRPr lang="en-AU" dirty="0">
              <a:solidFill>
                <a:prstClr val="black"/>
              </a:solidFill>
            </a:endParaRPr>
          </a:p>
        </p:txBody>
      </p:sp>
    </p:spTree>
    <p:extLst>
      <p:ext uri="{BB962C8B-B14F-4D97-AF65-F5344CB8AC3E}">
        <p14:creationId xmlns:p14="http://schemas.microsoft.com/office/powerpoint/2010/main" val="2340472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29</a:t>
            </a:fld>
            <a:endParaRPr lang="en-AU" dirty="0">
              <a:solidFill>
                <a:prstClr val="black"/>
              </a:solidFill>
            </a:endParaRPr>
          </a:p>
        </p:txBody>
      </p:sp>
    </p:spTree>
    <p:extLst>
      <p:ext uri="{BB962C8B-B14F-4D97-AF65-F5344CB8AC3E}">
        <p14:creationId xmlns:p14="http://schemas.microsoft.com/office/powerpoint/2010/main" val="160003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a:t>
            </a:fld>
            <a:endParaRPr lang="en-AU" dirty="0">
              <a:solidFill>
                <a:prstClr val="black"/>
              </a:solidFill>
            </a:endParaRPr>
          </a:p>
        </p:txBody>
      </p:sp>
    </p:spTree>
    <p:extLst>
      <p:ext uri="{BB962C8B-B14F-4D97-AF65-F5344CB8AC3E}">
        <p14:creationId xmlns:p14="http://schemas.microsoft.com/office/powerpoint/2010/main" val="97511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30</a:t>
            </a:fld>
            <a:endParaRPr lang="en-AU" dirty="0">
              <a:solidFill>
                <a:prstClr val="black"/>
              </a:solidFill>
            </a:endParaRPr>
          </a:p>
        </p:txBody>
      </p:sp>
    </p:spTree>
    <p:extLst>
      <p:ext uri="{BB962C8B-B14F-4D97-AF65-F5344CB8AC3E}">
        <p14:creationId xmlns:p14="http://schemas.microsoft.com/office/powerpoint/2010/main" val="2916139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31</a:t>
            </a:fld>
            <a:endParaRPr lang="en-AU" dirty="0">
              <a:solidFill>
                <a:prstClr val="black"/>
              </a:solidFill>
            </a:endParaRPr>
          </a:p>
        </p:txBody>
      </p:sp>
    </p:spTree>
    <p:extLst>
      <p:ext uri="{BB962C8B-B14F-4D97-AF65-F5344CB8AC3E}">
        <p14:creationId xmlns:p14="http://schemas.microsoft.com/office/powerpoint/2010/main" val="60375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32</a:t>
            </a:fld>
            <a:endParaRPr lang="en-AU" dirty="0">
              <a:solidFill>
                <a:prstClr val="black"/>
              </a:solidFill>
            </a:endParaRPr>
          </a:p>
        </p:txBody>
      </p:sp>
    </p:spTree>
    <p:extLst>
      <p:ext uri="{BB962C8B-B14F-4D97-AF65-F5344CB8AC3E}">
        <p14:creationId xmlns:p14="http://schemas.microsoft.com/office/powerpoint/2010/main" val="1811018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33</a:t>
            </a:fld>
            <a:endParaRPr lang="en-AU" dirty="0">
              <a:solidFill>
                <a:prstClr val="black"/>
              </a:solidFill>
            </a:endParaRPr>
          </a:p>
        </p:txBody>
      </p:sp>
    </p:spTree>
    <p:extLst>
      <p:ext uri="{BB962C8B-B14F-4D97-AF65-F5344CB8AC3E}">
        <p14:creationId xmlns:p14="http://schemas.microsoft.com/office/powerpoint/2010/main" val="409774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34</a:t>
            </a:fld>
            <a:endParaRPr lang="en-AU" dirty="0">
              <a:solidFill>
                <a:prstClr val="black"/>
              </a:solidFill>
            </a:endParaRPr>
          </a:p>
        </p:txBody>
      </p:sp>
    </p:spTree>
    <p:extLst>
      <p:ext uri="{BB962C8B-B14F-4D97-AF65-F5344CB8AC3E}">
        <p14:creationId xmlns:p14="http://schemas.microsoft.com/office/powerpoint/2010/main" val="4252396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35</a:t>
            </a:fld>
            <a:endParaRPr lang="en-AU" dirty="0">
              <a:solidFill>
                <a:prstClr val="black"/>
              </a:solidFill>
            </a:endParaRPr>
          </a:p>
        </p:txBody>
      </p:sp>
    </p:spTree>
    <p:extLst>
      <p:ext uri="{BB962C8B-B14F-4D97-AF65-F5344CB8AC3E}">
        <p14:creationId xmlns:p14="http://schemas.microsoft.com/office/powerpoint/2010/main" val="818328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36</a:t>
            </a:fld>
            <a:endParaRPr lang="en-AU" dirty="0">
              <a:solidFill>
                <a:prstClr val="black"/>
              </a:solidFill>
            </a:endParaRPr>
          </a:p>
        </p:txBody>
      </p:sp>
    </p:spTree>
    <p:extLst>
      <p:ext uri="{BB962C8B-B14F-4D97-AF65-F5344CB8AC3E}">
        <p14:creationId xmlns:p14="http://schemas.microsoft.com/office/powerpoint/2010/main" val="568927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37</a:t>
            </a:fld>
            <a:endParaRPr lang="en-AU" dirty="0">
              <a:solidFill>
                <a:prstClr val="black"/>
              </a:solidFill>
            </a:endParaRPr>
          </a:p>
        </p:txBody>
      </p:sp>
    </p:spTree>
    <p:extLst>
      <p:ext uri="{BB962C8B-B14F-4D97-AF65-F5344CB8AC3E}">
        <p14:creationId xmlns:p14="http://schemas.microsoft.com/office/powerpoint/2010/main" val="325308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38</a:t>
            </a:fld>
            <a:endParaRPr lang="en-AU" dirty="0">
              <a:solidFill>
                <a:prstClr val="black"/>
              </a:solidFill>
            </a:endParaRPr>
          </a:p>
        </p:txBody>
      </p:sp>
    </p:spTree>
    <p:extLst>
      <p:ext uri="{BB962C8B-B14F-4D97-AF65-F5344CB8AC3E}">
        <p14:creationId xmlns:p14="http://schemas.microsoft.com/office/powerpoint/2010/main" val="3040127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39</a:t>
            </a:fld>
            <a:endParaRPr lang="en-AU" dirty="0">
              <a:solidFill>
                <a:prstClr val="black"/>
              </a:solidFill>
            </a:endParaRPr>
          </a:p>
        </p:txBody>
      </p:sp>
    </p:spTree>
    <p:extLst>
      <p:ext uri="{BB962C8B-B14F-4D97-AF65-F5344CB8AC3E}">
        <p14:creationId xmlns:p14="http://schemas.microsoft.com/office/powerpoint/2010/main" val="373159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a:t>
            </a:fld>
            <a:endParaRPr lang="en-AU" dirty="0">
              <a:solidFill>
                <a:prstClr val="black"/>
              </a:solidFill>
            </a:endParaRPr>
          </a:p>
        </p:txBody>
      </p:sp>
    </p:spTree>
    <p:extLst>
      <p:ext uri="{BB962C8B-B14F-4D97-AF65-F5344CB8AC3E}">
        <p14:creationId xmlns:p14="http://schemas.microsoft.com/office/powerpoint/2010/main" val="3584669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40</a:t>
            </a:fld>
            <a:endParaRPr lang="en-AU" dirty="0">
              <a:solidFill>
                <a:prstClr val="black"/>
              </a:solidFill>
            </a:endParaRPr>
          </a:p>
        </p:txBody>
      </p:sp>
    </p:spTree>
    <p:extLst>
      <p:ext uri="{BB962C8B-B14F-4D97-AF65-F5344CB8AC3E}">
        <p14:creationId xmlns:p14="http://schemas.microsoft.com/office/powerpoint/2010/main" val="349070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41</a:t>
            </a:fld>
            <a:endParaRPr lang="en-AU" dirty="0">
              <a:solidFill>
                <a:prstClr val="black"/>
              </a:solidFill>
            </a:endParaRPr>
          </a:p>
        </p:txBody>
      </p:sp>
    </p:spTree>
    <p:extLst>
      <p:ext uri="{BB962C8B-B14F-4D97-AF65-F5344CB8AC3E}">
        <p14:creationId xmlns:p14="http://schemas.microsoft.com/office/powerpoint/2010/main" val="2512603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42</a:t>
            </a:fld>
            <a:endParaRPr lang="en-AU" dirty="0">
              <a:solidFill>
                <a:prstClr val="black"/>
              </a:solidFill>
            </a:endParaRPr>
          </a:p>
        </p:txBody>
      </p:sp>
    </p:spTree>
    <p:extLst>
      <p:ext uri="{BB962C8B-B14F-4D97-AF65-F5344CB8AC3E}">
        <p14:creationId xmlns:p14="http://schemas.microsoft.com/office/powerpoint/2010/main" val="1024106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43</a:t>
            </a:fld>
            <a:endParaRPr lang="en-AU" dirty="0">
              <a:solidFill>
                <a:prstClr val="black"/>
              </a:solidFill>
            </a:endParaRPr>
          </a:p>
        </p:txBody>
      </p:sp>
    </p:spTree>
    <p:extLst>
      <p:ext uri="{BB962C8B-B14F-4D97-AF65-F5344CB8AC3E}">
        <p14:creationId xmlns:p14="http://schemas.microsoft.com/office/powerpoint/2010/main" val="3723076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44</a:t>
            </a:fld>
            <a:endParaRPr lang="en-AU" dirty="0">
              <a:solidFill>
                <a:prstClr val="black"/>
              </a:solidFill>
            </a:endParaRPr>
          </a:p>
        </p:txBody>
      </p:sp>
    </p:spTree>
    <p:extLst>
      <p:ext uri="{BB962C8B-B14F-4D97-AF65-F5344CB8AC3E}">
        <p14:creationId xmlns:p14="http://schemas.microsoft.com/office/powerpoint/2010/main" val="2672893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45</a:t>
            </a:fld>
            <a:endParaRPr lang="en-AU" dirty="0">
              <a:solidFill>
                <a:prstClr val="black"/>
              </a:solidFill>
            </a:endParaRPr>
          </a:p>
        </p:txBody>
      </p:sp>
    </p:spTree>
    <p:extLst>
      <p:ext uri="{BB962C8B-B14F-4D97-AF65-F5344CB8AC3E}">
        <p14:creationId xmlns:p14="http://schemas.microsoft.com/office/powerpoint/2010/main" val="3989538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46</a:t>
            </a:fld>
            <a:endParaRPr lang="en-AU" dirty="0">
              <a:solidFill>
                <a:prstClr val="black"/>
              </a:solidFill>
            </a:endParaRPr>
          </a:p>
        </p:txBody>
      </p:sp>
    </p:spTree>
    <p:extLst>
      <p:ext uri="{BB962C8B-B14F-4D97-AF65-F5344CB8AC3E}">
        <p14:creationId xmlns:p14="http://schemas.microsoft.com/office/powerpoint/2010/main" val="3614104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47</a:t>
            </a:fld>
            <a:endParaRPr lang="en-AU" dirty="0">
              <a:solidFill>
                <a:prstClr val="black"/>
              </a:solidFill>
            </a:endParaRPr>
          </a:p>
        </p:txBody>
      </p:sp>
    </p:spTree>
    <p:extLst>
      <p:ext uri="{BB962C8B-B14F-4D97-AF65-F5344CB8AC3E}">
        <p14:creationId xmlns:p14="http://schemas.microsoft.com/office/powerpoint/2010/main" val="1122944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48</a:t>
            </a:fld>
            <a:endParaRPr lang="en-AU" dirty="0">
              <a:solidFill>
                <a:prstClr val="black"/>
              </a:solidFill>
            </a:endParaRPr>
          </a:p>
        </p:txBody>
      </p:sp>
    </p:spTree>
    <p:extLst>
      <p:ext uri="{BB962C8B-B14F-4D97-AF65-F5344CB8AC3E}">
        <p14:creationId xmlns:p14="http://schemas.microsoft.com/office/powerpoint/2010/main" val="1325254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49</a:t>
            </a:fld>
            <a:endParaRPr lang="en-AU" dirty="0">
              <a:solidFill>
                <a:prstClr val="black"/>
              </a:solidFill>
            </a:endParaRPr>
          </a:p>
        </p:txBody>
      </p:sp>
    </p:spTree>
    <p:extLst>
      <p:ext uri="{BB962C8B-B14F-4D97-AF65-F5344CB8AC3E}">
        <p14:creationId xmlns:p14="http://schemas.microsoft.com/office/powerpoint/2010/main" val="275520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a:t>
            </a:fld>
            <a:endParaRPr lang="en-AU" dirty="0">
              <a:solidFill>
                <a:prstClr val="black"/>
              </a:solidFill>
            </a:endParaRPr>
          </a:p>
        </p:txBody>
      </p:sp>
    </p:spTree>
    <p:extLst>
      <p:ext uri="{BB962C8B-B14F-4D97-AF65-F5344CB8AC3E}">
        <p14:creationId xmlns:p14="http://schemas.microsoft.com/office/powerpoint/2010/main" val="799323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50</a:t>
            </a:fld>
            <a:endParaRPr lang="en-AU" dirty="0">
              <a:solidFill>
                <a:prstClr val="black"/>
              </a:solidFill>
            </a:endParaRPr>
          </a:p>
        </p:txBody>
      </p:sp>
    </p:spTree>
    <p:extLst>
      <p:ext uri="{BB962C8B-B14F-4D97-AF65-F5344CB8AC3E}">
        <p14:creationId xmlns:p14="http://schemas.microsoft.com/office/powerpoint/2010/main" val="3232177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51</a:t>
            </a:fld>
            <a:endParaRPr lang="en-AU" dirty="0">
              <a:solidFill>
                <a:prstClr val="black"/>
              </a:solidFill>
            </a:endParaRPr>
          </a:p>
        </p:txBody>
      </p:sp>
    </p:spTree>
    <p:extLst>
      <p:ext uri="{BB962C8B-B14F-4D97-AF65-F5344CB8AC3E}">
        <p14:creationId xmlns:p14="http://schemas.microsoft.com/office/powerpoint/2010/main" val="829999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52</a:t>
            </a:fld>
            <a:endParaRPr lang="en-AU" dirty="0">
              <a:solidFill>
                <a:prstClr val="black"/>
              </a:solidFill>
            </a:endParaRPr>
          </a:p>
        </p:txBody>
      </p:sp>
    </p:spTree>
    <p:extLst>
      <p:ext uri="{BB962C8B-B14F-4D97-AF65-F5344CB8AC3E}">
        <p14:creationId xmlns:p14="http://schemas.microsoft.com/office/powerpoint/2010/main" val="2437877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53</a:t>
            </a:fld>
            <a:endParaRPr lang="en-AU" dirty="0">
              <a:solidFill>
                <a:prstClr val="black"/>
              </a:solidFill>
            </a:endParaRPr>
          </a:p>
        </p:txBody>
      </p:sp>
    </p:spTree>
    <p:extLst>
      <p:ext uri="{BB962C8B-B14F-4D97-AF65-F5344CB8AC3E}">
        <p14:creationId xmlns:p14="http://schemas.microsoft.com/office/powerpoint/2010/main" val="2378446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54</a:t>
            </a:fld>
            <a:endParaRPr lang="en-AU" dirty="0">
              <a:solidFill>
                <a:prstClr val="black"/>
              </a:solidFill>
            </a:endParaRPr>
          </a:p>
        </p:txBody>
      </p:sp>
    </p:spTree>
    <p:extLst>
      <p:ext uri="{BB962C8B-B14F-4D97-AF65-F5344CB8AC3E}">
        <p14:creationId xmlns:p14="http://schemas.microsoft.com/office/powerpoint/2010/main" val="19121209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55</a:t>
            </a:fld>
            <a:endParaRPr lang="en-AU" dirty="0">
              <a:solidFill>
                <a:prstClr val="black"/>
              </a:solidFill>
            </a:endParaRPr>
          </a:p>
        </p:txBody>
      </p:sp>
    </p:spTree>
    <p:extLst>
      <p:ext uri="{BB962C8B-B14F-4D97-AF65-F5344CB8AC3E}">
        <p14:creationId xmlns:p14="http://schemas.microsoft.com/office/powerpoint/2010/main" val="31605925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56</a:t>
            </a:fld>
            <a:endParaRPr lang="en-AU" dirty="0">
              <a:solidFill>
                <a:prstClr val="black"/>
              </a:solidFill>
            </a:endParaRPr>
          </a:p>
        </p:txBody>
      </p:sp>
    </p:spTree>
    <p:extLst>
      <p:ext uri="{BB962C8B-B14F-4D97-AF65-F5344CB8AC3E}">
        <p14:creationId xmlns:p14="http://schemas.microsoft.com/office/powerpoint/2010/main" val="1309452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57</a:t>
            </a:fld>
            <a:endParaRPr lang="en-AU" dirty="0">
              <a:solidFill>
                <a:prstClr val="black"/>
              </a:solidFill>
            </a:endParaRPr>
          </a:p>
        </p:txBody>
      </p:sp>
    </p:spTree>
    <p:extLst>
      <p:ext uri="{BB962C8B-B14F-4D97-AF65-F5344CB8AC3E}">
        <p14:creationId xmlns:p14="http://schemas.microsoft.com/office/powerpoint/2010/main" val="21321609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58</a:t>
            </a:fld>
            <a:endParaRPr lang="en-AU" dirty="0">
              <a:solidFill>
                <a:prstClr val="black"/>
              </a:solidFill>
            </a:endParaRPr>
          </a:p>
        </p:txBody>
      </p:sp>
    </p:spTree>
    <p:extLst>
      <p:ext uri="{BB962C8B-B14F-4D97-AF65-F5344CB8AC3E}">
        <p14:creationId xmlns:p14="http://schemas.microsoft.com/office/powerpoint/2010/main" val="3727939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59</a:t>
            </a:fld>
            <a:endParaRPr lang="en-AU" dirty="0">
              <a:solidFill>
                <a:prstClr val="black"/>
              </a:solidFill>
            </a:endParaRPr>
          </a:p>
        </p:txBody>
      </p:sp>
    </p:spTree>
    <p:extLst>
      <p:ext uri="{BB962C8B-B14F-4D97-AF65-F5344CB8AC3E}">
        <p14:creationId xmlns:p14="http://schemas.microsoft.com/office/powerpoint/2010/main" val="24524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a:t>
            </a:fld>
            <a:endParaRPr lang="en-AU" dirty="0">
              <a:solidFill>
                <a:prstClr val="black"/>
              </a:solidFill>
            </a:endParaRPr>
          </a:p>
        </p:txBody>
      </p:sp>
    </p:spTree>
    <p:extLst>
      <p:ext uri="{BB962C8B-B14F-4D97-AF65-F5344CB8AC3E}">
        <p14:creationId xmlns:p14="http://schemas.microsoft.com/office/powerpoint/2010/main" val="1807186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60</a:t>
            </a:fld>
            <a:endParaRPr lang="en-AU" dirty="0">
              <a:solidFill>
                <a:prstClr val="black"/>
              </a:solidFill>
            </a:endParaRPr>
          </a:p>
        </p:txBody>
      </p:sp>
    </p:spTree>
    <p:extLst>
      <p:ext uri="{BB962C8B-B14F-4D97-AF65-F5344CB8AC3E}">
        <p14:creationId xmlns:p14="http://schemas.microsoft.com/office/powerpoint/2010/main" val="31568940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61</a:t>
            </a:fld>
            <a:endParaRPr lang="en-AU" dirty="0">
              <a:solidFill>
                <a:prstClr val="black"/>
              </a:solidFill>
            </a:endParaRPr>
          </a:p>
        </p:txBody>
      </p:sp>
    </p:spTree>
    <p:extLst>
      <p:ext uri="{BB962C8B-B14F-4D97-AF65-F5344CB8AC3E}">
        <p14:creationId xmlns:p14="http://schemas.microsoft.com/office/powerpoint/2010/main" val="3470261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62</a:t>
            </a:fld>
            <a:endParaRPr lang="en-AU" dirty="0">
              <a:solidFill>
                <a:prstClr val="black"/>
              </a:solidFill>
            </a:endParaRPr>
          </a:p>
        </p:txBody>
      </p:sp>
    </p:spTree>
    <p:extLst>
      <p:ext uri="{BB962C8B-B14F-4D97-AF65-F5344CB8AC3E}">
        <p14:creationId xmlns:p14="http://schemas.microsoft.com/office/powerpoint/2010/main" val="39138974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63</a:t>
            </a:fld>
            <a:endParaRPr lang="en-AU" dirty="0">
              <a:solidFill>
                <a:prstClr val="black"/>
              </a:solidFill>
            </a:endParaRPr>
          </a:p>
        </p:txBody>
      </p:sp>
    </p:spTree>
    <p:extLst>
      <p:ext uri="{BB962C8B-B14F-4D97-AF65-F5344CB8AC3E}">
        <p14:creationId xmlns:p14="http://schemas.microsoft.com/office/powerpoint/2010/main" val="38455980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64</a:t>
            </a:fld>
            <a:endParaRPr lang="en-AU" dirty="0">
              <a:solidFill>
                <a:prstClr val="black"/>
              </a:solidFill>
            </a:endParaRPr>
          </a:p>
        </p:txBody>
      </p:sp>
    </p:spTree>
    <p:extLst>
      <p:ext uri="{BB962C8B-B14F-4D97-AF65-F5344CB8AC3E}">
        <p14:creationId xmlns:p14="http://schemas.microsoft.com/office/powerpoint/2010/main" val="305178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65</a:t>
            </a:fld>
            <a:endParaRPr lang="en-AU" dirty="0">
              <a:solidFill>
                <a:prstClr val="black"/>
              </a:solidFill>
            </a:endParaRPr>
          </a:p>
        </p:txBody>
      </p:sp>
    </p:spTree>
    <p:extLst>
      <p:ext uri="{BB962C8B-B14F-4D97-AF65-F5344CB8AC3E}">
        <p14:creationId xmlns:p14="http://schemas.microsoft.com/office/powerpoint/2010/main" val="25984450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66</a:t>
            </a:fld>
            <a:endParaRPr lang="en-AU" dirty="0">
              <a:solidFill>
                <a:prstClr val="black"/>
              </a:solidFill>
            </a:endParaRPr>
          </a:p>
        </p:txBody>
      </p:sp>
    </p:spTree>
    <p:extLst>
      <p:ext uri="{BB962C8B-B14F-4D97-AF65-F5344CB8AC3E}">
        <p14:creationId xmlns:p14="http://schemas.microsoft.com/office/powerpoint/2010/main" val="10667914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67</a:t>
            </a:fld>
            <a:endParaRPr lang="en-AU" dirty="0">
              <a:solidFill>
                <a:prstClr val="black"/>
              </a:solidFill>
            </a:endParaRPr>
          </a:p>
        </p:txBody>
      </p:sp>
    </p:spTree>
    <p:extLst>
      <p:ext uri="{BB962C8B-B14F-4D97-AF65-F5344CB8AC3E}">
        <p14:creationId xmlns:p14="http://schemas.microsoft.com/office/powerpoint/2010/main" val="13529815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68</a:t>
            </a:fld>
            <a:endParaRPr lang="en-AU" dirty="0">
              <a:solidFill>
                <a:prstClr val="black"/>
              </a:solidFill>
            </a:endParaRPr>
          </a:p>
        </p:txBody>
      </p:sp>
    </p:spTree>
    <p:extLst>
      <p:ext uri="{BB962C8B-B14F-4D97-AF65-F5344CB8AC3E}">
        <p14:creationId xmlns:p14="http://schemas.microsoft.com/office/powerpoint/2010/main" val="2512757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69</a:t>
            </a:fld>
            <a:endParaRPr lang="en-AU" dirty="0">
              <a:solidFill>
                <a:prstClr val="black"/>
              </a:solidFill>
            </a:endParaRPr>
          </a:p>
        </p:txBody>
      </p:sp>
    </p:spTree>
    <p:extLst>
      <p:ext uri="{BB962C8B-B14F-4D97-AF65-F5344CB8AC3E}">
        <p14:creationId xmlns:p14="http://schemas.microsoft.com/office/powerpoint/2010/main" val="1803977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a:t>
            </a:fld>
            <a:endParaRPr lang="en-AU" dirty="0">
              <a:solidFill>
                <a:prstClr val="black"/>
              </a:solidFill>
            </a:endParaRPr>
          </a:p>
        </p:txBody>
      </p:sp>
    </p:spTree>
    <p:extLst>
      <p:ext uri="{BB962C8B-B14F-4D97-AF65-F5344CB8AC3E}">
        <p14:creationId xmlns:p14="http://schemas.microsoft.com/office/powerpoint/2010/main" val="438664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70</a:t>
            </a:fld>
            <a:endParaRPr lang="en-AU" dirty="0">
              <a:solidFill>
                <a:prstClr val="black"/>
              </a:solidFill>
            </a:endParaRPr>
          </a:p>
        </p:txBody>
      </p:sp>
    </p:spTree>
    <p:extLst>
      <p:ext uri="{BB962C8B-B14F-4D97-AF65-F5344CB8AC3E}">
        <p14:creationId xmlns:p14="http://schemas.microsoft.com/office/powerpoint/2010/main" val="10065654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71</a:t>
            </a:fld>
            <a:endParaRPr lang="en-AU" dirty="0">
              <a:solidFill>
                <a:prstClr val="black"/>
              </a:solidFill>
            </a:endParaRPr>
          </a:p>
        </p:txBody>
      </p:sp>
    </p:spTree>
    <p:extLst>
      <p:ext uri="{BB962C8B-B14F-4D97-AF65-F5344CB8AC3E}">
        <p14:creationId xmlns:p14="http://schemas.microsoft.com/office/powerpoint/2010/main" val="34353531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72</a:t>
            </a:fld>
            <a:endParaRPr lang="en-AU" dirty="0">
              <a:solidFill>
                <a:prstClr val="black"/>
              </a:solidFill>
            </a:endParaRPr>
          </a:p>
        </p:txBody>
      </p:sp>
    </p:spTree>
    <p:extLst>
      <p:ext uri="{BB962C8B-B14F-4D97-AF65-F5344CB8AC3E}">
        <p14:creationId xmlns:p14="http://schemas.microsoft.com/office/powerpoint/2010/main" val="35675227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73</a:t>
            </a:fld>
            <a:endParaRPr lang="en-AU" dirty="0">
              <a:solidFill>
                <a:prstClr val="black"/>
              </a:solidFill>
            </a:endParaRPr>
          </a:p>
        </p:txBody>
      </p:sp>
    </p:spTree>
    <p:extLst>
      <p:ext uri="{BB962C8B-B14F-4D97-AF65-F5344CB8AC3E}">
        <p14:creationId xmlns:p14="http://schemas.microsoft.com/office/powerpoint/2010/main" val="1879827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74</a:t>
            </a:fld>
            <a:endParaRPr lang="en-AU" dirty="0">
              <a:solidFill>
                <a:prstClr val="black"/>
              </a:solidFill>
            </a:endParaRPr>
          </a:p>
        </p:txBody>
      </p:sp>
    </p:spTree>
    <p:extLst>
      <p:ext uri="{BB962C8B-B14F-4D97-AF65-F5344CB8AC3E}">
        <p14:creationId xmlns:p14="http://schemas.microsoft.com/office/powerpoint/2010/main" val="1752796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75</a:t>
            </a:fld>
            <a:endParaRPr lang="en-AU" dirty="0">
              <a:solidFill>
                <a:prstClr val="black"/>
              </a:solidFill>
            </a:endParaRPr>
          </a:p>
        </p:txBody>
      </p:sp>
    </p:spTree>
    <p:extLst>
      <p:ext uri="{BB962C8B-B14F-4D97-AF65-F5344CB8AC3E}">
        <p14:creationId xmlns:p14="http://schemas.microsoft.com/office/powerpoint/2010/main" val="8547445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76</a:t>
            </a:fld>
            <a:endParaRPr lang="en-AU" dirty="0">
              <a:solidFill>
                <a:prstClr val="black"/>
              </a:solidFill>
            </a:endParaRPr>
          </a:p>
        </p:txBody>
      </p:sp>
    </p:spTree>
    <p:extLst>
      <p:ext uri="{BB962C8B-B14F-4D97-AF65-F5344CB8AC3E}">
        <p14:creationId xmlns:p14="http://schemas.microsoft.com/office/powerpoint/2010/main" val="19351151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77</a:t>
            </a:fld>
            <a:endParaRPr lang="en-AU" dirty="0">
              <a:solidFill>
                <a:prstClr val="black"/>
              </a:solidFill>
            </a:endParaRPr>
          </a:p>
        </p:txBody>
      </p:sp>
    </p:spTree>
    <p:extLst>
      <p:ext uri="{BB962C8B-B14F-4D97-AF65-F5344CB8AC3E}">
        <p14:creationId xmlns:p14="http://schemas.microsoft.com/office/powerpoint/2010/main" val="38473283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78</a:t>
            </a:fld>
            <a:endParaRPr lang="en-AU" dirty="0">
              <a:solidFill>
                <a:prstClr val="black"/>
              </a:solidFill>
            </a:endParaRPr>
          </a:p>
        </p:txBody>
      </p:sp>
    </p:spTree>
    <p:extLst>
      <p:ext uri="{BB962C8B-B14F-4D97-AF65-F5344CB8AC3E}">
        <p14:creationId xmlns:p14="http://schemas.microsoft.com/office/powerpoint/2010/main" val="4315559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79</a:t>
            </a:fld>
            <a:endParaRPr lang="en-AU" dirty="0">
              <a:solidFill>
                <a:prstClr val="black"/>
              </a:solidFill>
            </a:endParaRPr>
          </a:p>
        </p:txBody>
      </p:sp>
    </p:spTree>
    <p:extLst>
      <p:ext uri="{BB962C8B-B14F-4D97-AF65-F5344CB8AC3E}">
        <p14:creationId xmlns:p14="http://schemas.microsoft.com/office/powerpoint/2010/main" val="1564620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a:t>
            </a:fld>
            <a:endParaRPr lang="en-AU" dirty="0">
              <a:solidFill>
                <a:prstClr val="black"/>
              </a:solidFill>
            </a:endParaRPr>
          </a:p>
        </p:txBody>
      </p:sp>
    </p:spTree>
    <p:extLst>
      <p:ext uri="{BB962C8B-B14F-4D97-AF65-F5344CB8AC3E}">
        <p14:creationId xmlns:p14="http://schemas.microsoft.com/office/powerpoint/2010/main" val="23865090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80</a:t>
            </a:fld>
            <a:endParaRPr lang="en-AU" dirty="0">
              <a:solidFill>
                <a:prstClr val="black"/>
              </a:solidFill>
            </a:endParaRPr>
          </a:p>
        </p:txBody>
      </p:sp>
    </p:spTree>
    <p:extLst>
      <p:ext uri="{BB962C8B-B14F-4D97-AF65-F5344CB8AC3E}">
        <p14:creationId xmlns:p14="http://schemas.microsoft.com/office/powerpoint/2010/main" val="1834649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81</a:t>
            </a:fld>
            <a:endParaRPr lang="en-AU" dirty="0">
              <a:solidFill>
                <a:prstClr val="black"/>
              </a:solidFill>
            </a:endParaRPr>
          </a:p>
        </p:txBody>
      </p:sp>
    </p:spTree>
    <p:extLst>
      <p:ext uri="{BB962C8B-B14F-4D97-AF65-F5344CB8AC3E}">
        <p14:creationId xmlns:p14="http://schemas.microsoft.com/office/powerpoint/2010/main" val="37912603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82</a:t>
            </a:fld>
            <a:endParaRPr lang="en-AU" dirty="0">
              <a:solidFill>
                <a:prstClr val="black"/>
              </a:solidFill>
            </a:endParaRPr>
          </a:p>
        </p:txBody>
      </p:sp>
    </p:spTree>
    <p:extLst>
      <p:ext uri="{BB962C8B-B14F-4D97-AF65-F5344CB8AC3E}">
        <p14:creationId xmlns:p14="http://schemas.microsoft.com/office/powerpoint/2010/main" val="41748297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83</a:t>
            </a:fld>
            <a:endParaRPr lang="en-AU" dirty="0">
              <a:solidFill>
                <a:prstClr val="black"/>
              </a:solidFill>
            </a:endParaRPr>
          </a:p>
        </p:txBody>
      </p:sp>
    </p:spTree>
    <p:extLst>
      <p:ext uri="{BB962C8B-B14F-4D97-AF65-F5344CB8AC3E}">
        <p14:creationId xmlns:p14="http://schemas.microsoft.com/office/powerpoint/2010/main" val="38769930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84</a:t>
            </a:fld>
            <a:endParaRPr lang="en-AU" dirty="0">
              <a:solidFill>
                <a:prstClr val="black"/>
              </a:solidFill>
            </a:endParaRPr>
          </a:p>
        </p:txBody>
      </p:sp>
    </p:spTree>
    <p:extLst>
      <p:ext uri="{BB962C8B-B14F-4D97-AF65-F5344CB8AC3E}">
        <p14:creationId xmlns:p14="http://schemas.microsoft.com/office/powerpoint/2010/main" val="38794527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85</a:t>
            </a:fld>
            <a:endParaRPr lang="en-AU" dirty="0">
              <a:solidFill>
                <a:prstClr val="black"/>
              </a:solidFill>
            </a:endParaRPr>
          </a:p>
        </p:txBody>
      </p:sp>
    </p:spTree>
    <p:extLst>
      <p:ext uri="{BB962C8B-B14F-4D97-AF65-F5344CB8AC3E}">
        <p14:creationId xmlns:p14="http://schemas.microsoft.com/office/powerpoint/2010/main" val="25531866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86</a:t>
            </a:fld>
            <a:endParaRPr lang="en-AU" dirty="0">
              <a:solidFill>
                <a:prstClr val="black"/>
              </a:solidFill>
            </a:endParaRPr>
          </a:p>
        </p:txBody>
      </p:sp>
    </p:spTree>
    <p:extLst>
      <p:ext uri="{BB962C8B-B14F-4D97-AF65-F5344CB8AC3E}">
        <p14:creationId xmlns:p14="http://schemas.microsoft.com/office/powerpoint/2010/main" val="29892809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87</a:t>
            </a:fld>
            <a:endParaRPr lang="en-AU" dirty="0">
              <a:solidFill>
                <a:prstClr val="black"/>
              </a:solidFill>
            </a:endParaRPr>
          </a:p>
        </p:txBody>
      </p:sp>
    </p:spTree>
    <p:extLst>
      <p:ext uri="{BB962C8B-B14F-4D97-AF65-F5344CB8AC3E}">
        <p14:creationId xmlns:p14="http://schemas.microsoft.com/office/powerpoint/2010/main" val="12448060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88</a:t>
            </a:fld>
            <a:endParaRPr lang="en-AU" dirty="0">
              <a:solidFill>
                <a:prstClr val="black"/>
              </a:solidFill>
            </a:endParaRPr>
          </a:p>
        </p:txBody>
      </p:sp>
    </p:spTree>
    <p:extLst>
      <p:ext uri="{BB962C8B-B14F-4D97-AF65-F5344CB8AC3E}">
        <p14:creationId xmlns:p14="http://schemas.microsoft.com/office/powerpoint/2010/main" val="24595139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89</a:t>
            </a:fld>
            <a:endParaRPr lang="en-AU" dirty="0">
              <a:solidFill>
                <a:prstClr val="black"/>
              </a:solidFill>
            </a:endParaRPr>
          </a:p>
        </p:txBody>
      </p:sp>
    </p:spTree>
    <p:extLst>
      <p:ext uri="{BB962C8B-B14F-4D97-AF65-F5344CB8AC3E}">
        <p14:creationId xmlns:p14="http://schemas.microsoft.com/office/powerpoint/2010/main" val="29171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a:t>
            </a:fld>
            <a:endParaRPr lang="en-AU" dirty="0">
              <a:solidFill>
                <a:prstClr val="black"/>
              </a:solidFill>
            </a:endParaRPr>
          </a:p>
        </p:txBody>
      </p:sp>
    </p:spTree>
    <p:extLst>
      <p:ext uri="{BB962C8B-B14F-4D97-AF65-F5344CB8AC3E}">
        <p14:creationId xmlns:p14="http://schemas.microsoft.com/office/powerpoint/2010/main" val="24732675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90</a:t>
            </a:fld>
            <a:endParaRPr lang="en-AU" dirty="0">
              <a:solidFill>
                <a:prstClr val="black"/>
              </a:solidFill>
            </a:endParaRPr>
          </a:p>
        </p:txBody>
      </p:sp>
    </p:spTree>
    <p:extLst>
      <p:ext uri="{BB962C8B-B14F-4D97-AF65-F5344CB8AC3E}">
        <p14:creationId xmlns:p14="http://schemas.microsoft.com/office/powerpoint/2010/main" val="11003086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91</a:t>
            </a:fld>
            <a:endParaRPr lang="en-AU" dirty="0">
              <a:solidFill>
                <a:prstClr val="black"/>
              </a:solidFill>
            </a:endParaRPr>
          </a:p>
        </p:txBody>
      </p:sp>
    </p:spTree>
    <p:extLst>
      <p:ext uri="{BB962C8B-B14F-4D97-AF65-F5344CB8AC3E}">
        <p14:creationId xmlns:p14="http://schemas.microsoft.com/office/powerpoint/2010/main" val="9400317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92</a:t>
            </a:fld>
            <a:endParaRPr lang="en-AU" dirty="0">
              <a:solidFill>
                <a:prstClr val="black"/>
              </a:solidFill>
            </a:endParaRPr>
          </a:p>
        </p:txBody>
      </p:sp>
    </p:spTree>
    <p:extLst>
      <p:ext uri="{BB962C8B-B14F-4D97-AF65-F5344CB8AC3E}">
        <p14:creationId xmlns:p14="http://schemas.microsoft.com/office/powerpoint/2010/main" val="9436772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93</a:t>
            </a:fld>
            <a:endParaRPr lang="en-AU" dirty="0">
              <a:solidFill>
                <a:prstClr val="black"/>
              </a:solidFill>
            </a:endParaRPr>
          </a:p>
        </p:txBody>
      </p:sp>
    </p:spTree>
    <p:extLst>
      <p:ext uri="{BB962C8B-B14F-4D97-AF65-F5344CB8AC3E}">
        <p14:creationId xmlns:p14="http://schemas.microsoft.com/office/powerpoint/2010/main" val="42730256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94</a:t>
            </a:fld>
            <a:endParaRPr lang="en-AU" dirty="0">
              <a:solidFill>
                <a:prstClr val="black"/>
              </a:solidFill>
            </a:endParaRPr>
          </a:p>
        </p:txBody>
      </p:sp>
    </p:spTree>
    <p:extLst>
      <p:ext uri="{BB962C8B-B14F-4D97-AF65-F5344CB8AC3E}">
        <p14:creationId xmlns:p14="http://schemas.microsoft.com/office/powerpoint/2010/main" val="37411656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95</a:t>
            </a:fld>
            <a:endParaRPr lang="en-AU" dirty="0">
              <a:solidFill>
                <a:prstClr val="black"/>
              </a:solidFill>
            </a:endParaRPr>
          </a:p>
        </p:txBody>
      </p:sp>
    </p:spTree>
    <p:extLst>
      <p:ext uri="{BB962C8B-B14F-4D97-AF65-F5344CB8AC3E}">
        <p14:creationId xmlns:p14="http://schemas.microsoft.com/office/powerpoint/2010/main" val="16824986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96</a:t>
            </a:fld>
            <a:endParaRPr lang="en-AU" dirty="0">
              <a:solidFill>
                <a:prstClr val="black"/>
              </a:solidFill>
            </a:endParaRPr>
          </a:p>
        </p:txBody>
      </p:sp>
    </p:spTree>
    <p:extLst>
      <p:ext uri="{BB962C8B-B14F-4D97-AF65-F5344CB8AC3E}">
        <p14:creationId xmlns:p14="http://schemas.microsoft.com/office/powerpoint/2010/main" val="28321230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97</a:t>
            </a:fld>
            <a:endParaRPr lang="en-AU" dirty="0">
              <a:solidFill>
                <a:prstClr val="black"/>
              </a:solidFill>
            </a:endParaRPr>
          </a:p>
        </p:txBody>
      </p:sp>
    </p:spTree>
    <p:extLst>
      <p:ext uri="{BB962C8B-B14F-4D97-AF65-F5344CB8AC3E}">
        <p14:creationId xmlns:p14="http://schemas.microsoft.com/office/powerpoint/2010/main" val="271280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98</a:t>
            </a:fld>
            <a:endParaRPr lang="en-AU" dirty="0">
              <a:solidFill>
                <a:prstClr val="black"/>
              </a:solidFill>
            </a:endParaRPr>
          </a:p>
        </p:txBody>
      </p:sp>
    </p:spTree>
    <p:extLst>
      <p:ext uri="{BB962C8B-B14F-4D97-AF65-F5344CB8AC3E}">
        <p14:creationId xmlns:p14="http://schemas.microsoft.com/office/powerpoint/2010/main" val="38012155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spcAft>
                <a:spcPts val="0"/>
              </a:spcAft>
              <a:defRPr/>
            </a:pPr>
            <a:endParaRPr lang="en-AU"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E2FB04-436D-4379-AAF8-98E357DC93B3}" type="slidenum">
              <a:rPr lang="en-AU">
                <a:solidFill>
                  <a:prstClr val="black"/>
                </a:solidFill>
              </a:rPr>
              <a:pPr fontAlgn="base">
                <a:spcBef>
                  <a:spcPct val="0"/>
                </a:spcBef>
                <a:spcAft>
                  <a:spcPct val="0"/>
                </a:spcAft>
              </a:pPr>
              <a:t>99</a:t>
            </a:fld>
            <a:endParaRPr lang="en-AU" dirty="0">
              <a:solidFill>
                <a:prstClr val="black"/>
              </a:solidFill>
            </a:endParaRPr>
          </a:p>
        </p:txBody>
      </p:sp>
    </p:spTree>
    <p:extLst>
      <p:ext uri="{BB962C8B-B14F-4D97-AF65-F5344CB8AC3E}">
        <p14:creationId xmlns:p14="http://schemas.microsoft.com/office/powerpoint/2010/main" val="3969881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608" y="5500319"/>
            <a:ext cx="9167813" cy="996950"/>
            <a:chOff x="608" y="5500319"/>
            <a:chExt cx="9167813" cy="996950"/>
          </a:xfrm>
        </p:grpSpPr>
        <p:grpSp>
          <p:nvGrpSpPr>
            <p:cNvPr id="25" name="Group 22"/>
            <p:cNvGrpSpPr>
              <a:grpSpLocks/>
            </p:cNvGrpSpPr>
            <p:nvPr userDrawn="1"/>
          </p:nvGrpSpPr>
          <p:grpSpPr bwMode="auto">
            <a:xfrm>
              <a:off x="608" y="5500319"/>
              <a:ext cx="9167813" cy="996950"/>
              <a:chOff x="-7938" y="5668963"/>
              <a:chExt cx="9167813" cy="996950"/>
            </a:xfrm>
          </p:grpSpPr>
          <p:sp>
            <p:nvSpPr>
              <p:cNvPr id="42"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tx1">
                  <a:lumMod val="95000"/>
                  <a:lumOff val="5000"/>
                  <a:alpha val="30000"/>
                </a:schemeClr>
              </a:solidFill>
              <a:ln>
                <a:noFill/>
              </a:ln>
            </p:spPr>
            <p:txBody>
              <a:bodyPr/>
              <a:lstStyle/>
              <a:p>
                <a:pPr>
                  <a:defRPr/>
                </a:pPr>
                <a:endParaRPr lang="en-AU" dirty="0"/>
              </a:p>
            </p:txBody>
          </p:sp>
          <p:sp>
            <p:nvSpPr>
              <p:cNvPr id="61" name="Freeform 60"/>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dirty="0"/>
              </a:p>
            </p:txBody>
          </p:sp>
          <p:sp>
            <p:nvSpPr>
              <p:cNvPr id="62" name="Freeform 61"/>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dirty="0"/>
              </a:p>
            </p:txBody>
          </p:sp>
        </p:grpSp>
        <p:grpSp>
          <p:nvGrpSpPr>
            <p:cNvPr id="28" name="Group 19"/>
            <p:cNvGrpSpPr/>
            <p:nvPr userDrawn="1"/>
          </p:nvGrpSpPr>
          <p:grpSpPr>
            <a:xfrm>
              <a:off x="360000" y="5807505"/>
              <a:ext cx="814388" cy="95250"/>
              <a:chOff x="3495675" y="5969000"/>
              <a:chExt cx="814388" cy="95250"/>
            </a:xfrm>
            <a:solidFill>
              <a:schemeClr val="accent1"/>
            </a:solidFill>
          </p:grpSpPr>
          <p:sp>
            <p:nvSpPr>
              <p:cNvPr id="30"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31"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32"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33"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dirty="0"/>
              </a:p>
            </p:txBody>
          </p:sp>
          <p:sp>
            <p:nvSpPr>
              <p:cNvPr id="34"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dirty="0"/>
              </a:p>
            </p:txBody>
          </p:sp>
          <p:sp>
            <p:nvSpPr>
              <p:cNvPr id="35"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dirty="0"/>
              </a:p>
            </p:txBody>
          </p:sp>
          <p:sp>
            <p:nvSpPr>
              <p:cNvPr id="36"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dirty="0"/>
              </a:p>
            </p:txBody>
          </p:sp>
          <p:sp>
            <p:nvSpPr>
              <p:cNvPr id="37"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dirty="0"/>
              </a:p>
            </p:txBody>
          </p:sp>
          <p:sp>
            <p:nvSpPr>
              <p:cNvPr id="38"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dirty="0"/>
              </a:p>
            </p:txBody>
          </p:sp>
          <p:sp>
            <p:nvSpPr>
              <p:cNvPr id="39"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dirty="0"/>
              </a:p>
            </p:txBody>
          </p:sp>
          <p:sp>
            <p:nvSpPr>
              <p:cNvPr id="40"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dirty="0"/>
              </a:p>
            </p:txBody>
          </p:sp>
          <p:sp>
            <p:nvSpPr>
              <p:cNvPr id="41"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dirty="0"/>
              </a:p>
            </p:txBody>
          </p:sp>
        </p:grpSp>
      </p:grpSp>
      <p:sp>
        <p:nvSpPr>
          <p:cNvPr id="2" name="Title 1"/>
          <p:cNvSpPr>
            <a:spLocks noGrp="1"/>
          </p:cNvSpPr>
          <p:nvPr userDrawn="1">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userDrawn="1">
            <p:ph type="body" sz="quarter" idx="17" hasCustomPrompt="1"/>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1" y="5824254"/>
            <a:ext cx="1094400" cy="310663"/>
          </a:xfrm>
          <a:prstGeom prst="rect">
            <a:avLst/>
          </a:prstGeom>
        </p:spPr>
      </p:pic>
    </p:spTree>
    <p:extLst>
      <p:ext uri="{BB962C8B-B14F-4D97-AF65-F5344CB8AC3E}">
        <p14:creationId xmlns:p14="http://schemas.microsoft.com/office/powerpoint/2010/main" val="1775978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Innovate. Improve. Grow.</a:t>
            </a:r>
            <a:endParaRPr lang="en-AU" dirty="0"/>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189600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 dark">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4" name="Footer Placeholder 3"/>
          <p:cNvSpPr>
            <a:spLocks noGrp="1"/>
          </p:cNvSpPr>
          <p:nvPr>
            <p:ph type="ftr" sz="quarter" idx="11"/>
          </p:nvPr>
        </p:nvSpPr>
        <p:spPr/>
        <p:txBody>
          <a:bodyPr/>
          <a:lstStyle/>
          <a:p>
            <a:r>
              <a:rPr lang="en-AU"/>
              <a:t>Innovate. Improve. Grow.</a:t>
            </a:r>
            <a:endParaRPr lang="en-AU" dirty="0"/>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grpSp>
        <p:nvGrpSpPr>
          <p:cNvPr id="14" name="Group 13"/>
          <p:cNvGrpSpPr/>
          <p:nvPr userDrawn="1"/>
        </p:nvGrpSpPr>
        <p:grpSpPr>
          <a:xfrm>
            <a:off x="-7938" y="6056313"/>
            <a:ext cx="9161463" cy="801687"/>
            <a:chOff x="-7938" y="6056313"/>
            <a:chExt cx="9161463" cy="801687"/>
          </a:xfrm>
        </p:grpSpPr>
        <p:sp>
          <p:nvSpPr>
            <p:cNvPr id="15" name="AutoShape 4"/>
            <p:cNvSpPr>
              <a:spLocks noChangeAspect="1" noChangeArrowheads="1" noTextEdit="1"/>
            </p:cNvSpPr>
            <p:nvPr userDrawn="1"/>
          </p:nvSpPr>
          <p:spPr bwMode="auto">
            <a:xfrm>
              <a:off x="-7938" y="6056313"/>
              <a:ext cx="9161463" cy="801687"/>
            </a:xfrm>
            <a:prstGeom prst="rect">
              <a:avLst/>
            </a:prstGeom>
            <a:noFill/>
            <a:ln>
              <a:noFill/>
            </a:ln>
          </p:spPr>
          <p:txBody>
            <a:bodyPr/>
            <a:lstStyle/>
            <a:p>
              <a:pPr>
                <a:defRPr/>
              </a:pPr>
              <a:endParaRPr lang="en-AU" dirty="0"/>
            </a:p>
          </p:txBody>
        </p:sp>
        <p:grpSp>
          <p:nvGrpSpPr>
            <p:cNvPr id="16" name="Group 1"/>
            <p:cNvGrpSpPr>
              <a:grpSpLocks/>
            </p:cNvGrpSpPr>
            <p:nvPr userDrawn="1"/>
          </p:nvGrpSpPr>
          <p:grpSpPr bwMode="auto">
            <a:xfrm>
              <a:off x="1588" y="6065838"/>
              <a:ext cx="9142412" cy="690562"/>
              <a:chOff x="1495" y="6065893"/>
              <a:chExt cx="9143026" cy="690563"/>
            </a:xfrm>
          </p:grpSpPr>
          <p:sp>
            <p:nvSpPr>
              <p:cNvPr id="18"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00252D">
                  <a:alpha val="30196"/>
                </a:srgbClr>
              </a:solidFill>
              <a:ln>
                <a:noFill/>
              </a:ln>
            </p:spPr>
            <p:txBody>
              <a:bodyPr/>
              <a:lstStyle/>
              <a:p>
                <a:pPr>
                  <a:defRPr/>
                </a:pPr>
                <a:endParaRPr lang="en-AU" dirty="0"/>
              </a:p>
            </p:txBody>
          </p:sp>
          <p:sp>
            <p:nvSpPr>
              <p:cNvPr id="19"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rgbClr val="00252D">
                  <a:alpha val="30196"/>
                </a:srgbClr>
              </a:solidFill>
              <a:ln>
                <a:noFill/>
              </a:ln>
            </p:spPr>
            <p:txBody>
              <a:bodyPr/>
              <a:lstStyle/>
              <a:p>
                <a:pPr>
                  <a:defRPr/>
                </a:pPr>
                <a:endParaRPr lang="en-AU" dirty="0"/>
              </a:p>
            </p:txBody>
          </p:sp>
          <p:sp>
            <p:nvSpPr>
              <p:cNvPr id="20"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dirty="0"/>
              </a:p>
            </p:txBody>
          </p:sp>
          <p:sp>
            <p:nvSpPr>
              <p:cNvPr id="21"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p:spPr>
            <p:txBody>
              <a:bodyPr/>
              <a:lstStyle/>
              <a:p>
                <a:pPr>
                  <a:defRPr/>
                </a:pPr>
                <a:endParaRPr lang="en-AU" dirty="0"/>
              </a:p>
            </p:txBody>
          </p:sp>
        </p:grpSp>
      </p:gr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0371" y="6293780"/>
            <a:ext cx="734400" cy="208471"/>
          </a:xfrm>
          <a:prstGeom prst="rect">
            <a:avLst/>
          </a:prstGeom>
        </p:spPr>
      </p:pic>
    </p:spTree>
    <p:extLst>
      <p:ext uri="{BB962C8B-B14F-4D97-AF65-F5344CB8AC3E}">
        <p14:creationId xmlns:p14="http://schemas.microsoft.com/office/powerpoint/2010/main" val="3918985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a:t>Innovate. Improve. Grow.</a:t>
            </a:r>
            <a:endParaRPr lang="en-AU" dirty="0"/>
          </a:p>
        </p:txBody>
      </p:sp>
      <p:sp>
        <p:nvSpPr>
          <p:cNvPr id="5"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4263885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r>
              <a:rPr lang="en-AU"/>
              <a:t>Innovate. Improve. Grow.</a:t>
            </a:r>
            <a:endParaRPr lang="en-AU" dirty="0"/>
          </a:p>
        </p:txBody>
      </p:sp>
      <p:sp>
        <p:nvSpPr>
          <p:cNvPr id="5" name="Content Placeholder 2"/>
          <p:cNvSpPr>
            <a:spLocks noGrp="1"/>
          </p:cNvSpPr>
          <p:nvPr>
            <p:ph idx="1"/>
          </p:nvPr>
        </p:nvSpPr>
        <p:spPr>
          <a:xfrm>
            <a:off x="360000" y="1276350"/>
            <a:ext cx="846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3693824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7938" y="6056313"/>
            <a:ext cx="9161463" cy="801687"/>
            <a:chOff x="-7938" y="6056313"/>
            <a:chExt cx="9161463" cy="801687"/>
          </a:xfrm>
        </p:grpSpPr>
        <p:sp>
          <p:nvSpPr>
            <p:cNvPr id="32" name="AutoShape 4"/>
            <p:cNvSpPr>
              <a:spLocks noChangeAspect="1" noChangeArrowheads="1" noTextEdit="1"/>
            </p:cNvSpPr>
            <p:nvPr userDrawn="1"/>
          </p:nvSpPr>
          <p:spPr bwMode="auto">
            <a:xfrm>
              <a:off x="-7938" y="6056313"/>
              <a:ext cx="9161463" cy="801687"/>
            </a:xfrm>
            <a:prstGeom prst="rect">
              <a:avLst/>
            </a:prstGeom>
            <a:noFill/>
            <a:ln>
              <a:noFill/>
            </a:ln>
          </p:spPr>
          <p:txBody>
            <a:bodyPr/>
            <a:lstStyle/>
            <a:p>
              <a:pPr>
                <a:defRPr/>
              </a:pPr>
              <a:endParaRPr lang="en-AU" dirty="0"/>
            </a:p>
          </p:txBody>
        </p:sp>
        <p:grpSp>
          <p:nvGrpSpPr>
            <p:cNvPr id="33" name="Group 1"/>
            <p:cNvGrpSpPr>
              <a:grpSpLocks/>
            </p:cNvGrpSpPr>
            <p:nvPr userDrawn="1"/>
          </p:nvGrpSpPr>
          <p:grpSpPr bwMode="auto">
            <a:xfrm>
              <a:off x="1588" y="6065838"/>
              <a:ext cx="9142412" cy="690562"/>
              <a:chOff x="1495" y="6065893"/>
              <a:chExt cx="9143026" cy="690563"/>
            </a:xfrm>
          </p:grpSpPr>
          <p:sp>
            <p:nvSpPr>
              <p:cNvPr id="35"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dirty="0"/>
              </a:p>
            </p:txBody>
          </p:sp>
          <p:sp>
            <p:nvSpPr>
              <p:cNvPr id="36"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a:defRPr/>
                </a:pPr>
                <a:endParaRPr lang="en-AU" dirty="0"/>
              </a:p>
            </p:txBody>
          </p:sp>
          <p:sp>
            <p:nvSpPr>
              <p:cNvPr id="37"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dirty="0"/>
              </a:p>
            </p:txBody>
          </p:sp>
          <p:sp>
            <p:nvSpPr>
              <p:cNvPr id="38"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p:spPr>
            <p:txBody>
              <a:bodyPr/>
              <a:lstStyle/>
              <a:p>
                <a:pPr>
                  <a:defRPr/>
                </a:pPr>
                <a:endParaRPr lang="en-AU" dirty="0"/>
              </a:p>
            </p:txBody>
          </p:sp>
        </p:grpSp>
      </p:grpSp>
      <p:sp>
        <p:nvSpPr>
          <p:cNvPr id="39" name="Text Placeholder 8"/>
          <p:cNvSpPr>
            <a:spLocks noGrp="1"/>
          </p:cNvSpPr>
          <p:nvPr>
            <p:ph type="body" sz="quarter" idx="10"/>
          </p:nvPr>
        </p:nvSpPr>
        <p:spPr>
          <a:xfrm>
            <a:off x="360000" y="1276350"/>
            <a:ext cx="7477125"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
        <p:nvSpPr>
          <p:cNvPr id="12" name="Footer Placeholder 3"/>
          <p:cNvSpPr>
            <a:spLocks noGrp="1"/>
          </p:cNvSpPr>
          <p:nvPr>
            <p:ph type="ftr" sz="quarter" idx="11"/>
          </p:nvPr>
        </p:nvSpPr>
        <p:spPr>
          <a:xfrm>
            <a:off x="677991" y="6504332"/>
            <a:ext cx="6083845" cy="124274"/>
          </a:xfrm>
        </p:spPr>
        <p:txBody>
          <a:bodyPr/>
          <a:lstStyle/>
          <a:p>
            <a:r>
              <a:rPr lang="en-AU"/>
              <a:t>Innovate. Improve. Grow.</a:t>
            </a:r>
            <a:endParaRPr lang="en-AU" dirty="0"/>
          </a:p>
        </p:txBody>
      </p:sp>
      <p:sp>
        <p:nvSpPr>
          <p:cNvPr id="13"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0371" y="6293780"/>
            <a:ext cx="734400" cy="208471"/>
          </a:xfrm>
          <a:prstGeom prst="rect">
            <a:avLst/>
          </a:prstGeom>
        </p:spPr>
      </p:pic>
    </p:spTree>
    <p:extLst>
      <p:ext uri="{BB962C8B-B14F-4D97-AF65-F5344CB8AC3E}">
        <p14:creationId xmlns:p14="http://schemas.microsoft.com/office/powerpoint/2010/main" val="186412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accent1"/>
        </a:solidFill>
        <a:effectLst/>
      </p:bgPr>
    </p:bg>
    <p:spTree>
      <p:nvGrpSpPr>
        <p:cNvPr id="1" name=""/>
        <p:cNvGrpSpPr/>
        <p:nvPr/>
      </p:nvGrpSpPr>
      <p:grpSpPr>
        <a:xfrm>
          <a:off x="0" y="0"/>
          <a:ext cx="0" cy="0"/>
          <a:chOff x="0" y="0"/>
          <a:chExt cx="0" cy="0"/>
        </a:xfrm>
      </p:grpSpPr>
      <p:grpSp>
        <p:nvGrpSpPr>
          <p:cNvPr id="2" name="Group 28"/>
          <p:cNvGrpSpPr/>
          <p:nvPr userDrawn="1"/>
        </p:nvGrpSpPr>
        <p:grpSpPr>
          <a:xfrm>
            <a:off x="608" y="5500319"/>
            <a:ext cx="9167813" cy="996950"/>
            <a:chOff x="608" y="5500319"/>
            <a:chExt cx="9167813" cy="996950"/>
          </a:xfrm>
        </p:grpSpPr>
        <p:grpSp>
          <p:nvGrpSpPr>
            <p:cNvPr id="4"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dirty="0"/>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dirty="0"/>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dirty="0"/>
              </a:p>
            </p:txBody>
          </p:sp>
        </p:grpSp>
        <p:grpSp>
          <p:nvGrpSpPr>
            <p:cNvPr id="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dirty="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dirty="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dirty="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dirty="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dirty="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dirty="0"/>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dirty="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dirty="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dirty="0"/>
              </a:p>
            </p:txBody>
          </p:sp>
        </p:grpSp>
      </p:grpSp>
      <p:sp>
        <p:nvSpPr>
          <p:cNvPr id="3" name="Subtitle 2"/>
          <p:cNvSpPr>
            <a:spLocks noGrp="1"/>
          </p:cNvSpPr>
          <p:nvPr>
            <p:ph type="subTitle" idx="1" hasCustomPrompt="1"/>
          </p:nvPr>
        </p:nvSpPr>
        <p:spPr>
          <a:xfrm>
            <a:off x="358774" y="3717032"/>
            <a:ext cx="6121438"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userDrawn="1">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sp>
        <p:nvSpPr>
          <p:cNvPr id="23" name="Title 22"/>
          <p:cNvSpPr>
            <a:spLocks noGrp="1"/>
          </p:cNvSpPr>
          <p:nvPr>
            <p:ph type="title"/>
          </p:nvPr>
        </p:nvSpPr>
        <p:spPr>
          <a:xfrm>
            <a:off x="358776" y="2744924"/>
            <a:ext cx="8461374" cy="852487"/>
          </a:xfrm>
        </p:spPr>
        <p:txBody>
          <a:bodyPr>
            <a:noAutofit/>
          </a:bodyPr>
          <a:lstStyle>
            <a:lvl1pPr>
              <a:defRPr sz="5500">
                <a:solidFill>
                  <a:schemeClr val="bg1"/>
                </a:solidFill>
              </a:defRPr>
            </a:lvl1pPr>
          </a:lstStyle>
          <a:p>
            <a:r>
              <a:rPr lang="en-US"/>
              <a:t>Click to edit Master title style</a:t>
            </a:r>
            <a:endParaRPr lang="en-AU"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1" y="5824254"/>
            <a:ext cx="1094400" cy="310663"/>
          </a:xfrm>
          <a:prstGeom prst="rect">
            <a:avLst/>
          </a:prstGeom>
        </p:spPr>
      </p:pic>
    </p:spTree>
    <p:extLst>
      <p:ext uri="{BB962C8B-B14F-4D97-AF65-F5344CB8AC3E}">
        <p14:creationId xmlns:p14="http://schemas.microsoft.com/office/powerpoint/2010/main" val="463021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dirty="0"/>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dirty="0"/>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dirty="0"/>
              </a:p>
            </p:txBody>
          </p:sp>
        </p:grpSp>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dirty="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dirty="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dirty="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dirty="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dirty="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dirty="0"/>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dirty="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dirty="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dirty="0"/>
              </a:p>
            </p:txBody>
          </p:sp>
        </p:grpSp>
      </p:grpSp>
      <p:sp>
        <p:nvSpPr>
          <p:cNvPr id="3" name="Subtitle 2"/>
          <p:cNvSpPr>
            <a:spLocks noGrp="1"/>
          </p:cNvSpPr>
          <p:nvPr>
            <p:ph type="subTitle" idx="1" hasCustomPrompt="1"/>
          </p:nvPr>
        </p:nvSpPr>
        <p:spPr>
          <a:xfrm>
            <a:off x="358774" y="2168860"/>
            <a:ext cx="6121438"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userDrawn="1">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1" y="5824254"/>
            <a:ext cx="1094400" cy="310663"/>
          </a:xfrm>
          <a:prstGeom prst="rect">
            <a:avLst/>
          </a:prstGeom>
        </p:spPr>
      </p:pic>
    </p:spTree>
    <p:extLst>
      <p:ext uri="{BB962C8B-B14F-4D97-AF65-F5344CB8AC3E}">
        <p14:creationId xmlns:p14="http://schemas.microsoft.com/office/powerpoint/2010/main" val="46302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26988" y="357188"/>
            <a:ext cx="9195409" cy="6140081"/>
            <a:chOff x="-26988" y="357188"/>
            <a:chExt cx="9195409" cy="6140081"/>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dirty="0"/>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dirty="0"/>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dirty="0"/>
                </a:p>
              </p:txBody>
            </p:sp>
          </p:grpSp>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dirty="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dirty="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dirty="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dirty="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dirty="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dirty="0"/>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dirty="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dirty="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dirty="0"/>
                </a:p>
              </p:txBody>
            </p:sp>
          </p:grpSp>
        </p:grpSp>
        <p:grpSp>
          <p:nvGrpSpPr>
            <p:cNvPr id="30" name="Group 66"/>
            <p:cNvGrpSpPr>
              <a:grpSpLocks/>
            </p:cNvGrpSpPr>
            <p:nvPr userDrawn="1"/>
          </p:nvGrpSpPr>
          <p:grpSpPr bwMode="auto">
            <a:xfrm>
              <a:off x="-26988" y="357188"/>
              <a:ext cx="9178926" cy="2571750"/>
              <a:chOff x="-17463" y="357188"/>
              <a:chExt cx="9186863" cy="2571750"/>
            </a:xfrm>
          </p:grpSpPr>
          <p:sp>
            <p:nvSpPr>
              <p:cNvPr id="3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p:spPr>
            <p:txBody>
              <a:bodyPr/>
              <a:lstStyle/>
              <a:p>
                <a:pPr>
                  <a:defRPr/>
                </a:pPr>
                <a:endParaRPr lang="en-AU" dirty="0"/>
              </a:p>
            </p:txBody>
          </p:sp>
          <p:sp>
            <p:nvSpPr>
              <p:cNvPr id="3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dirty="0"/>
              </a:p>
            </p:txBody>
          </p:sp>
          <p:sp>
            <p:nvSpPr>
              <p:cNvPr id="3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dirty="0"/>
              </a:p>
            </p:txBody>
          </p:sp>
          <p:sp>
            <p:nvSpPr>
              <p:cNvPr id="3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p:spPr>
            <p:txBody>
              <a:bodyPr/>
              <a:lstStyle/>
              <a:p>
                <a:pPr>
                  <a:defRPr/>
                </a:pPr>
                <a:endParaRPr lang="en-AU" dirty="0"/>
              </a:p>
            </p:txBody>
          </p:sp>
          <p:sp>
            <p:nvSpPr>
              <p:cNvPr id="3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p:spPr>
            <p:txBody>
              <a:bodyPr/>
              <a:lstStyle/>
              <a:p>
                <a:pPr>
                  <a:defRPr/>
                </a:pPr>
                <a:endParaRPr lang="en-AU" dirty="0"/>
              </a:p>
            </p:txBody>
          </p:sp>
          <p:sp>
            <p:nvSpPr>
              <p:cNvPr id="3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dirty="0"/>
              </a:p>
            </p:txBody>
          </p:sp>
          <p:sp>
            <p:nvSpPr>
              <p:cNvPr id="3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dirty="0"/>
              </a:p>
            </p:txBody>
          </p:sp>
          <p:sp>
            <p:nvSpPr>
              <p:cNvPr id="3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dirty="0"/>
              </a:p>
            </p:txBody>
          </p:sp>
          <p:sp>
            <p:nvSpPr>
              <p:cNvPr id="3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p:spPr>
            <p:txBody>
              <a:bodyPr/>
              <a:lstStyle/>
              <a:p>
                <a:pPr>
                  <a:defRPr/>
                </a:pPr>
                <a:endParaRPr lang="en-AU" dirty="0"/>
              </a:p>
            </p:txBody>
          </p:sp>
          <p:sp>
            <p:nvSpPr>
              <p:cNvPr id="4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a:lstStyle/>
              <a:p>
                <a:pPr>
                  <a:defRPr/>
                </a:pPr>
                <a:endParaRPr lang="en-AU" dirty="0"/>
              </a:p>
            </p:txBody>
          </p:sp>
          <p:sp>
            <p:nvSpPr>
              <p:cNvPr id="4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dirty="0"/>
              </a:p>
            </p:txBody>
          </p:sp>
          <p:sp>
            <p:nvSpPr>
              <p:cNvPr id="4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dirty="0"/>
              </a:p>
            </p:txBody>
          </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pic>
        <p:nvPicPr>
          <p:cNvPr id="61" name="Picture 6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1" y="5824254"/>
            <a:ext cx="1094400" cy="310663"/>
          </a:xfrm>
          <a:prstGeom prst="rect">
            <a:avLst/>
          </a:prstGeom>
        </p:spPr>
      </p:pic>
    </p:spTree>
    <p:extLst>
      <p:ext uri="{BB962C8B-B14F-4D97-AF65-F5344CB8AC3E}">
        <p14:creationId xmlns:p14="http://schemas.microsoft.com/office/powerpoint/2010/main" val="264763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grpSp>
        <p:nvGrpSpPr>
          <p:cNvPr id="7" name="Group 6"/>
          <p:cNvGrpSpPr/>
          <p:nvPr userDrawn="1"/>
        </p:nvGrpSpPr>
        <p:grpSpPr>
          <a:xfrm>
            <a:off x="1497" y="5500319"/>
            <a:ext cx="9170984" cy="1357681"/>
            <a:chOff x="1497" y="5500319"/>
            <a:chExt cx="9170984" cy="1357681"/>
          </a:xfrm>
        </p:grpSpPr>
        <p:sp>
          <p:nvSpPr>
            <p:cNvPr id="8" name="Rectangle 7"/>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9"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0"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1"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2"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grpSp>
          <p:nvGrpSpPr>
            <p:cNvPr id="14" name="Group 19"/>
            <p:cNvGrpSpPr/>
            <p:nvPr userDrawn="1"/>
          </p:nvGrpSpPr>
          <p:grpSpPr>
            <a:xfrm>
              <a:off x="360000" y="5807505"/>
              <a:ext cx="814388" cy="95250"/>
              <a:chOff x="3495675" y="5969000"/>
              <a:chExt cx="814388" cy="95250"/>
            </a:xfrm>
            <a:solidFill>
              <a:schemeClr val="accent1"/>
            </a:solidFill>
          </p:grpSpPr>
          <p:sp>
            <p:nvSpPr>
              <p:cNvPr id="1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1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1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18"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dirty="0"/>
              </a:p>
            </p:txBody>
          </p:sp>
          <p:sp>
            <p:nvSpPr>
              <p:cNvPr id="1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dirty="0"/>
              </a:p>
            </p:txBody>
          </p:sp>
          <p:sp>
            <p:nvSpPr>
              <p:cNvPr id="2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dirty="0"/>
              </a:p>
            </p:txBody>
          </p:sp>
          <p:sp>
            <p:nvSpPr>
              <p:cNvPr id="2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dirty="0"/>
              </a:p>
            </p:txBody>
          </p:sp>
          <p:sp>
            <p:nvSpPr>
              <p:cNvPr id="2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dirty="0"/>
              </a:p>
            </p:txBody>
          </p:sp>
          <p:sp>
            <p:nvSpPr>
              <p:cNvPr id="2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dirty="0"/>
              </a:p>
            </p:txBody>
          </p:sp>
          <p:sp>
            <p:nvSpPr>
              <p:cNvPr id="24"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dirty="0"/>
              </a:p>
            </p:txBody>
          </p:sp>
          <p:sp>
            <p:nvSpPr>
              <p:cNvPr id="2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dirty="0"/>
              </a:p>
            </p:txBody>
          </p:sp>
          <p:sp>
            <p:nvSpPr>
              <p:cNvPr id="2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dirty="0"/>
              </a:p>
            </p:txBody>
          </p:sp>
        </p:grpSp>
      </p:gr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1" y="5824254"/>
            <a:ext cx="1094400" cy="310663"/>
          </a:xfrm>
          <a:prstGeom prst="rect">
            <a:avLst/>
          </a:prstGeom>
        </p:spPr>
      </p:pic>
    </p:spTree>
    <p:extLst>
      <p:ext uri="{BB962C8B-B14F-4D97-AF65-F5344CB8AC3E}">
        <p14:creationId xmlns:p14="http://schemas.microsoft.com/office/powerpoint/2010/main" val="352071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26988" y="357188"/>
            <a:ext cx="9199469" cy="6500812"/>
            <a:chOff x="-26988" y="357188"/>
            <a:chExt cx="9199469" cy="6500812"/>
          </a:xfrm>
        </p:grpSpPr>
        <p:grpSp>
          <p:nvGrpSpPr>
            <p:cNvPr id="29" name="Group 66"/>
            <p:cNvGrpSpPr>
              <a:grpSpLocks/>
            </p:cNvGrpSpPr>
            <p:nvPr userDrawn="1"/>
          </p:nvGrpSpPr>
          <p:grpSpPr bwMode="auto">
            <a:xfrm>
              <a:off x="-26988" y="357188"/>
              <a:ext cx="9178926" cy="2571750"/>
              <a:chOff x="-17463" y="357188"/>
              <a:chExt cx="9186863" cy="2571750"/>
            </a:xfrm>
          </p:grpSpPr>
          <p:sp>
            <p:nvSpPr>
              <p:cNvPr id="5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p:spPr>
            <p:txBody>
              <a:bodyPr/>
              <a:lstStyle/>
              <a:p>
                <a:pPr>
                  <a:defRPr/>
                </a:pPr>
                <a:endParaRPr lang="en-AU" dirty="0"/>
              </a:p>
            </p:txBody>
          </p:sp>
          <p:sp>
            <p:nvSpPr>
              <p:cNvPr id="5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dirty="0"/>
              </a:p>
            </p:txBody>
          </p:sp>
          <p:sp>
            <p:nvSpPr>
              <p:cNvPr id="5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dirty="0"/>
              </a:p>
            </p:txBody>
          </p:sp>
          <p:sp>
            <p:nvSpPr>
              <p:cNvPr id="5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p:spPr>
            <p:txBody>
              <a:bodyPr/>
              <a:lstStyle/>
              <a:p>
                <a:pPr>
                  <a:defRPr/>
                </a:pPr>
                <a:endParaRPr lang="en-AU" dirty="0"/>
              </a:p>
            </p:txBody>
          </p:sp>
          <p:sp>
            <p:nvSpPr>
              <p:cNvPr id="5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p:spPr>
            <p:txBody>
              <a:bodyPr/>
              <a:lstStyle/>
              <a:p>
                <a:pPr>
                  <a:defRPr/>
                </a:pPr>
                <a:endParaRPr lang="en-AU" dirty="0"/>
              </a:p>
            </p:txBody>
          </p:sp>
          <p:sp>
            <p:nvSpPr>
              <p:cNvPr id="5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dirty="0"/>
              </a:p>
            </p:txBody>
          </p:sp>
          <p:sp>
            <p:nvSpPr>
              <p:cNvPr id="5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dirty="0"/>
              </a:p>
            </p:txBody>
          </p:sp>
          <p:sp>
            <p:nvSpPr>
              <p:cNvPr id="5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dirty="0"/>
              </a:p>
            </p:txBody>
          </p:sp>
          <p:sp>
            <p:nvSpPr>
              <p:cNvPr id="5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p:spPr>
            <p:txBody>
              <a:bodyPr/>
              <a:lstStyle/>
              <a:p>
                <a:pPr>
                  <a:defRPr/>
                </a:pPr>
                <a:endParaRPr lang="en-AU" dirty="0"/>
              </a:p>
            </p:txBody>
          </p:sp>
          <p:sp>
            <p:nvSpPr>
              <p:cNvPr id="6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a:lstStyle/>
              <a:p>
                <a:pPr>
                  <a:defRPr/>
                </a:pPr>
                <a:endParaRPr lang="en-AU" dirty="0"/>
              </a:p>
            </p:txBody>
          </p:sp>
          <p:sp>
            <p:nvSpPr>
              <p:cNvPr id="6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dirty="0"/>
              </a:p>
            </p:txBody>
          </p:sp>
          <p:sp>
            <p:nvSpPr>
              <p:cNvPr id="6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dirty="0"/>
              </a:p>
            </p:txBody>
          </p:sp>
        </p:grpSp>
        <p:grpSp>
          <p:nvGrpSpPr>
            <p:cNvPr id="30" name="Group 29"/>
            <p:cNvGrpSpPr/>
            <p:nvPr userDrawn="1"/>
          </p:nvGrpSpPr>
          <p:grpSpPr>
            <a:xfrm>
              <a:off x="1497" y="5500319"/>
              <a:ext cx="9170984" cy="1357681"/>
              <a:chOff x="1497" y="5500319"/>
              <a:chExt cx="9170984" cy="1357681"/>
            </a:xfrm>
          </p:grpSpPr>
          <p:sp>
            <p:nvSpPr>
              <p:cNvPr id="31" name="Rectangle 30"/>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grpSp>
            <p:nvGrpSpPr>
              <p:cNvPr id="32" name="Group 31"/>
              <p:cNvGrpSpPr/>
              <p:nvPr userDrawn="1"/>
            </p:nvGrpSpPr>
            <p:grpSpPr>
              <a:xfrm>
                <a:off x="1497" y="5500319"/>
                <a:ext cx="9170984" cy="996231"/>
                <a:chOff x="1497" y="5500319"/>
                <a:chExt cx="9170984" cy="996231"/>
              </a:xfrm>
            </p:grpSpPr>
            <p:sp>
              <p:nvSpPr>
                <p:cNvPr id="47"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8"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49"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0"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34" name="Group 19"/>
              <p:cNvGrpSpPr/>
              <p:nvPr userDrawn="1"/>
            </p:nvGrpSpPr>
            <p:grpSpPr>
              <a:xfrm>
                <a:off x="360000" y="5807505"/>
                <a:ext cx="814388" cy="95250"/>
                <a:chOff x="3495675" y="5969000"/>
                <a:chExt cx="814388" cy="95250"/>
              </a:xfrm>
              <a:solidFill>
                <a:schemeClr val="accent1"/>
              </a:solidFill>
            </p:grpSpPr>
            <p:sp>
              <p:nvSpPr>
                <p:cNvPr id="3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3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3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dirty="0"/>
                </a:p>
              </p:txBody>
            </p:sp>
            <p:sp>
              <p:nvSpPr>
                <p:cNvPr id="38"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dirty="0"/>
                </a:p>
              </p:txBody>
            </p:sp>
            <p:sp>
              <p:nvSpPr>
                <p:cNvPr id="3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dirty="0"/>
                </a:p>
              </p:txBody>
            </p:sp>
            <p:sp>
              <p:nvSpPr>
                <p:cNvPr id="4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dirty="0"/>
                </a:p>
              </p:txBody>
            </p:sp>
            <p:sp>
              <p:nvSpPr>
                <p:cNvPr id="4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dirty="0"/>
                </a:p>
              </p:txBody>
            </p:sp>
            <p:sp>
              <p:nvSpPr>
                <p:cNvPr id="4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dirty="0"/>
                </a:p>
              </p:txBody>
            </p:sp>
            <p:sp>
              <p:nvSpPr>
                <p:cNvPr id="4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dirty="0"/>
                </a:p>
              </p:txBody>
            </p:sp>
            <p:sp>
              <p:nvSpPr>
                <p:cNvPr id="44"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dirty="0"/>
                </a:p>
              </p:txBody>
            </p:sp>
            <p:sp>
              <p:nvSpPr>
                <p:cNvPr id="4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dirty="0"/>
                </a:p>
              </p:txBody>
            </p:sp>
            <p:sp>
              <p:nvSpPr>
                <p:cNvPr id="4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dirty="0"/>
                </a:p>
              </p:txBody>
            </p:sp>
          </p:gr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hasCustomPrompt="1"/>
          </p:nvPr>
        </p:nvSpPr>
        <p:spPr>
          <a:xfrm>
            <a:off x="360000" y="5625959"/>
            <a:ext cx="4752000" cy="144000"/>
          </a:xfrm>
        </p:spPr>
        <p:txBody>
          <a:bodyPr anchor="ctr">
            <a:noAutofit/>
          </a:bodyPr>
          <a:lstStyle>
            <a:lvl1pPr marL="216000" marR="0" indent="-216000" algn="l" defTabSz="914400"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pic>
        <p:nvPicPr>
          <p:cNvPr id="63" name="Picture 6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361" y="5824254"/>
            <a:ext cx="1094400" cy="310663"/>
          </a:xfrm>
          <a:prstGeom prst="rect">
            <a:avLst/>
          </a:prstGeom>
        </p:spPr>
      </p:pic>
    </p:spTree>
    <p:extLst>
      <p:ext uri="{BB962C8B-B14F-4D97-AF65-F5344CB8AC3E}">
        <p14:creationId xmlns:p14="http://schemas.microsoft.com/office/powerpoint/2010/main" val="36379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Innovate. Improve. Grow.</a:t>
            </a:r>
            <a:endParaRPr lang="en-AU" dirty="0"/>
          </a:p>
        </p:txBody>
      </p:sp>
      <p:sp>
        <p:nvSpPr>
          <p:cNvPr id="10"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280961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 dark">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1"/>
          </p:nvPr>
        </p:nvSpPr>
        <p:spPr/>
        <p:txBody>
          <a:bodyPr/>
          <a:lstStyle/>
          <a:p>
            <a:r>
              <a:rPr lang="en-AU"/>
              <a:t>Innovate. Improve. Grow.</a:t>
            </a:r>
            <a:endParaRPr lang="en-AU" dirty="0"/>
          </a:p>
        </p:txBody>
      </p:sp>
      <p:sp>
        <p:nvSpPr>
          <p:cNvPr id="10"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grpSp>
        <p:nvGrpSpPr>
          <p:cNvPr id="15" name="Group 14"/>
          <p:cNvGrpSpPr/>
          <p:nvPr userDrawn="1"/>
        </p:nvGrpSpPr>
        <p:grpSpPr>
          <a:xfrm>
            <a:off x="-7938" y="6056313"/>
            <a:ext cx="9161463" cy="801687"/>
            <a:chOff x="-7938" y="6056313"/>
            <a:chExt cx="9161463" cy="801687"/>
          </a:xfrm>
        </p:grpSpPr>
        <p:sp>
          <p:nvSpPr>
            <p:cNvPr id="16" name="AutoShape 4"/>
            <p:cNvSpPr>
              <a:spLocks noChangeAspect="1" noChangeArrowheads="1" noTextEdit="1"/>
            </p:cNvSpPr>
            <p:nvPr userDrawn="1"/>
          </p:nvSpPr>
          <p:spPr bwMode="auto">
            <a:xfrm>
              <a:off x="-7938" y="6056313"/>
              <a:ext cx="9161463" cy="801687"/>
            </a:xfrm>
            <a:prstGeom prst="rect">
              <a:avLst/>
            </a:prstGeom>
            <a:noFill/>
            <a:ln>
              <a:noFill/>
            </a:ln>
          </p:spPr>
          <p:txBody>
            <a:bodyPr/>
            <a:lstStyle/>
            <a:p>
              <a:pPr>
                <a:defRPr/>
              </a:pPr>
              <a:endParaRPr lang="en-AU" dirty="0"/>
            </a:p>
          </p:txBody>
        </p:sp>
        <p:grpSp>
          <p:nvGrpSpPr>
            <p:cNvPr id="17" name="Group 1"/>
            <p:cNvGrpSpPr>
              <a:grpSpLocks/>
            </p:cNvGrpSpPr>
            <p:nvPr userDrawn="1"/>
          </p:nvGrpSpPr>
          <p:grpSpPr bwMode="auto">
            <a:xfrm>
              <a:off x="1588" y="6065838"/>
              <a:ext cx="9142412" cy="690562"/>
              <a:chOff x="1495" y="6065893"/>
              <a:chExt cx="9143026" cy="690563"/>
            </a:xfrm>
          </p:grpSpPr>
          <p:sp>
            <p:nvSpPr>
              <p:cNvPr id="19"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00252D">
                  <a:alpha val="30196"/>
                </a:srgbClr>
              </a:solidFill>
              <a:ln>
                <a:noFill/>
              </a:ln>
            </p:spPr>
            <p:txBody>
              <a:bodyPr/>
              <a:lstStyle/>
              <a:p>
                <a:pPr>
                  <a:defRPr/>
                </a:pPr>
                <a:endParaRPr lang="en-AU" dirty="0"/>
              </a:p>
            </p:txBody>
          </p:sp>
          <p:sp>
            <p:nvSpPr>
              <p:cNvPr id="20"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rgbClr val="00252D">
                  <a:alpha val="30196"/>
                </a:srgbClr>
              </a:solidFill>
              <a:ln>
                <a:noFill/>
              </a:ln>
            </p:spPr>
            <p:txBody>
              <a:bodyPr/>
              <a:lstStyle/>
              <a:p>
                <a:pPr>
                  <a:defRPr/>
                </a:pPr>
                <a:endParaRPr lang="en-AU" dirty="0"/>
              </a:p>
            </p:txBody>
          </p:sp>
          <p:sp>
            <p:nvSpPr>
              <p:cNvPr id="21"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dirty="0"/>
              </a:p>
            </p:txBody>
          </p:sp>
          <p:sp>
            <p:nvSpPr>
              <p:cNvPr id="22"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p:spPr>
            <p:txBody>
              <a:bodyPr/>
              <a:lstStyle/>
              <a:p>
                <a:pPr>
                  <a:defRPr/>
                </a:pPr>
                <a:endParaRPr lang="en-AU" dirty="0"/>
              </a:p>
            </p:txBody>
          </p:sp>
        </p:grpSp>
      </p:gr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0371" y="6293780"/>
            <a:ext cx="734400" cy="208471"/>
          </a:xfrm>
          <a:prstGeom prst="rect">
            <a:avLst/>
          </a:prstGeom>
        </p:spPr>
      </p:pic>
    </p:spTree>
    <p:extLst>
      <p:ext uri="{BB962C8B-B14F-4D97-AF65-F5344CB8AC3E}">
        <p14:creationId xmlns:p14="http://schemas.microsoft.com/office/powerpoint/2010/main" val="35047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Innovate. Improve. Grow.</a:t>
            </a:r>
            <a:endParaRPr lang="en-AU" dirty="0"/>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154646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r>
              <a:rPr lang="en-AU"/>
              <a:t>Innovate. Improve. Grow.</a:t>
            </a:r>
            <a:endParaRPr lang="en-AU" dirty="0"/>
          </a:p>
        </p:txBody>
      </p:sp>
      <p:sp>
        <p:nvSpPr>
          <p:cNvPr id="6" name="Text Placeholder 7"/>
          <p:cNvSpPr>
            <a:spLocks noGrp="1"/>
          </p:cNvSpPr>
          <p:nvPr>
            <p:ph type="body" sz="quarter" idx="13" hasCustomPrompt="1"/>
          </p:nvPr>
        </p:nvSpPr>
        <p:spPr>
          <a:xfrm>
            <a:off x="360363" y="270000"/>
            <a:ext cx="846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359831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58775"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781550"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5"/>
          <p:cNvSpPr>
            <a:spLocks noGrp="1"/>
          </p:cNvSpPr>
          <p:nvPr>
            <p:ph type="ftr" sz="quarter" idx="11"/>
          </p:nvPr>
        </p:nvSpPr>
        <p:spPr/>
        <p:txBody>
          <a:bodyPr/>
          <a:lstStyle/>
          <a:p>
            <a:r>
              <a:rPr lang="en-AU"/>
              <a:t>Innovate. Improve. Grow.</a:t>
            </a:r>
            <a:endParaRPr lang="en-AU" dirty="0"/>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Tree>
    <p:extLst>
      <p:ext uri="{BB962C8B-B14F-4D97-AF65-F5344CB8AC3E}">
        <p14:creationId xmlns:p14="http://schemas.microsoft.com/office/powerpoint/2010/main" val="420471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9525" y="6051550"/>
            <a:ext cx="9169400" cy="849313"/>
            <a:chOff x="-9525" y="6051550"/>
            <a:chExt cx="9169400" cy="849313"/>
          </a:xfrm>
        </p:grpSpPr>
        <p:grpSp>
          <p:nvGrpSpPr>
            <p:cNvPr id="7" name="Group 6"/>
            <p:cNvGrpSpPr/>
            <p:nvPr userDrawn="1"/>
          </p:nvGrpSpPr>
          <p:grpSpPr>
            <a:xfrm>
              <a:off x="-9525" y="6051550"/>
              <a:ext cx="9169400" cy="849313"/>
              <a:chOff x="-9525" y="6051550"/>
              <a:chExt cx="9169400" cy="849313"/>
            </a:xfrm>
          </p:grpSpPr>
          <p:sp>
            <p:nvSpPr>
              <p:cNvPr id="8" name="AutoShape 4"/>
              <p:cNvSpPr>
                <a:spLocks noChangeAspect="1" noChangeArrowheads="1" noTextEdit="1"/>
              </p:cNvSpPr>
              <p:nvPr userDrawn="1"/>
            </p:nvSpPr>
            <p:spPr bwMode="auto">
              <a:xfrm>
                <a:off x="-7938" y="6056313"/>
                <a:ext cx="9161463" cy="801687"/>
              </a:xfrm>
              <a:prstGeom prst="rect">
                <a:avLst/>
              </a:prstGeom>
              <a:noFill/>
              <a:ln>
                <a:noFill/>
              </a:ln>
            </p:spPr>
            <p:txBody>
              <a:bodyPr/>
              <a:lstStyle/>
              <a:p>
                <a:pPr>
                  <a:defRPr/>
                </a:pPr>
                <a:endParaRPr lang="en-AU" dirty="0"/>
              </a:p>
            </p:txBody>
          </p:sp>
          <p:sp>
            <p:nvSpPr>
              <p:cNvPr id="9" name="Rectangle 6"/>
              <p:cNvSpPr>
                <a:spLocks noChangeArrowheads="1"/>
              </p:cNvSpPr>
              <p:nvPr userDrawn="1"/>
            </p:nvSpPr>
            <p:spPr bwMode="auto">
              <a:xfrm>
                <a:off x="1588" y="6367463"/>
                <a:ext cx="9142412" cy="490537"/>
              </a:xfrm>
              <a:prstGeom prst="rect">
                <a:avLst/>
              </a:prstGeom>
              <a:solidFill>
                <a:schemeClr val="accent2"/>
              </a:solidFill>
              <a:ln>
                <a:noFill/>
              </a:ln>
            </p:spPr>
            <p:txBody>
              <a:bodyPr/>
              <a:lstStyle/>
              <a:p>
                <a:pPr>
                  <a:defRPr/>
                </a:pPr>
                <a:endParaRPr lang="en-AU" dirty="0"/>
              </a:p>
            </p:txBody>
          </p:sp>
          <p:sp>
            <p:nvSpPr>
              <p:cNvPr id="10" name="Rectangle 7"/>
              <p:cNvSpPr>
                <a:spLocks noChangeArrowheads="1"/>
              </p:cNvSpPr>
              <p:nvPr userDrawn="1"/>
            </p:nvSpPr>
            <p:spPr bwMode="auto">
              <a:xfrm>
                <a:off x="1588" y="6367463"/>
                <a:ext cx="9142412" cy="490537"/>
              </a:xfrm>
              <a:prstGeom prst="rect">
                <a:avLst/>
              </a:prstGeom>
              <a:noFill/>
              <a:ln>
                <a:noFill/>
              </a:ln>
            </p:spPr>
            <p:txBody>
              <a:bodyPr/>
              <a:lstStyle/>
              <a:p>
                <a:pPr>
                  <a:defRPr/>
                </a:pPr>
                <a:endParaRPr lang="en-AU" dirty="0"/>
              </a:p>
            </p:txBody>
          </p:sp>
          <p:sp>
            <p:nvSpPr>
              <p:cNvPr id="11"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p:spPr>
            <p:txBody>
              <a:bodyPr/>
              <a:lstStyle/>
              <a:p>
                <a:pPr>
                  <a:defRPr/>
                </a:pPr>
                <a:endParaRPr lang="en-AU" dirty="0"/>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a:defRPr/>
                </a:pPr>
                <a:endParaRPr lang="en-AU" dirty="0"/>
              </a:p>
            </p:txBody>
          </p:sp>
          <p:sp>
            <p:nvSpPr>
              <p:cNvPr id="1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dirty="0"/>
              </a:p>
            </p:txBody>
          </p:sp>
          <p:sp>
            <p:nvSpPr>
              <p:cNvPr id="14"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p:spPr>
            <p:txBody>
              <a:bodyPr/>
              <a:lstStyle/>
              <a:p>
                <a:pPr>
                  <a:defRPr/>
                </a:pPr>
                <a:endParaRPr lang="en-AU" dirty="0"/>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dirty="0"/>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dirty="0"/>
              </a:p>
            </p:txBody>
          </p:sp>
        </p:grpSp>
        <p:pic>
          <p:nvPicPr>
            <p:cNvPr id="31" name="Picture 3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290371" y="6293779"/>
              <a:ext cx="734400" cy="208471"/>
            </a:xfrm>
            <a:prstGeom prst="rect">
              <a:avLst/>
            </a:prstGeom>
          </p:spPr>
        </p:pic>
      </p:grpSp>
      <p:sp>
        <p:nvSpPr>
          <p:cNvPr id="2" name="Title Placeholder 1"/>
          <p:cNvSpPr>
            <a:spLocks noGrp="1"/>
          </p:cNvSpPr>
          <p:nvPr>
            <p:ph type="title"/>
          </p:nvPr>
        </p:nvSpPr>
        <p:spPr>
          <a:xfrm>
            <a:off x="358776" y="274638"/>
            <a:ext cx="8461374" cy="852487"/>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358775" y="1268413"/>
            <a:ext cx="8461375" cy="457285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677991" y="6504332"/>
            <a:ext cx="6083845" cy="124274"/>
          </a:xfrm>
          <a:prstGeom prst="rect">
            <a:avLst/>
          </a:prstGeom>
        </p:spPr>
        <p:txBody>
          <a:bodyPr vert="horz" lIns="0" tIns="0" rIns="0" bIns="0" rtlCol="0" anchor="ctr"/>
          <a:lstStyle>
            <a:lvl1pPr algn="l">
              <a:defRPr sz="900">
                <a:solidFill>
                  <a:srgbClr val="FFFFFF"/>
                </a:solidFill>
              </a:defRPr>
            </a:lvl1pPr>
          </a:lstStyle>
          <a:p>
            <a:r>
              <a:rPr lang="en-AU"/>
              <a:t>Innovate. Improve. Grow.</a:t>
            </a:r>
            <a:endParaRPr lang="en-AU" dirty="0"/>
          </a:p>
        </p:txBody>
      </p:sp>
      <p:sp>
        <p:nvSpPr>
          <p:cNvPr id="1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a:t>  |</a:t>
            </a:r>
          </a:p>
        </p:txBody>
      </p:sp>
      <p:sp>
        <p:nvSpPr>
          <p:cNvPr id="36" name="AutoShape 4"/>
          <p:cNvSpPr>
            <a:spLocks noChangeAspect="1" noChangeArrowheads="1" noTextEdit="1"/>
          </p:cNvSpPr>
          <p:nvPr userDrawn="1"/>
        </p:nvSpPr>
        <p:spPr bwMode="auto">
          <a:xfrm>
            <a:off x="3175" y="3326606"/>
            <a:ext cx="9161463" cy="801687"/>
          </a:xfrm>
          <a:prstGeom prst="rect">
            <a:avLst/>
          </a:prstGeom>
          <a:noFill/>
          <a:ln>
            <a:noFill/>
          </a:ln>
        </p:spPr>
        <p:txBody>
          <a:bodyPr/>
          <a:lstStyle/>
          <a:p>
            <a:pPr>
              <a:defRPr/>
            </a:pPr>
            <a:endParaRPr lang="en-AU" dirty="0"/>
          </a:p>
        </p:txBody>
      </p:sp>
      <p:sp>
        <p:nvSpPr>
          <p:cNvPr id="38" name="Rectangle 7"/>
          <p:cNvSpPr>
            <a:spLocks noChangeArrowheads="1"/>
          </p:cNvSpPr>
          <p:nvPr userDrawn="1"/>
        </p:nvSpPr>
        <p:spPr bwMode="auto">
          <a:xfrm>
            <a:off x="12701" y="3637756"/>
            <a:ext cx="9142412" cy="490537"/>
          </a:xfrm>
          <a:prstGeom prst="rect">
            <a:avLst/>
          </a:prstGeom>
          <a:noFill/>
          <a:ln>
            <a:noFill/>
          </a:ln>
        </p:spPr>
        <p:txBody>
          <a:bodyPr/>
          <a:lstStyle/>
          <a:p>
            <a:pPr>
              <a:defRPr/>
            </a:pPr>
            <a:endParaRPr lang="en-AU" dirty="0"/>
          </a:p>
        </p:txBody>
      </p:sp>
      <p:sp>
        <p:nvSpPr>
          <p:cNvPr id="43" name="AutoShape 81"/>
          <p:cNvSpPr>
            <a:spLocks noChangeAspect="1" noChangeArrowheads="1" noTextEdit="1"/>
          </p:cNvSpPr>
          <p:nvPr/>
        </p:nvSpPr>
        <p:spPr bwMode="auto">
          <a:xfrm>
            <a:off x="1588" y="3321843"/>
            <a:ext cx="9169400" cy="849313"/>
          </a:xfrm>
          <a:prstGeom prst="rect">
            <a:avLst/>
          </a:prstGeom>
          <a:noFill/>
          <a:ln w="9525">
            <a:noFill/>
            <a:miter lim="800000"/>
            <a:headEnd/>
            <a:tailEnd/>
          </a:ln>
        </p:spPr>
        <p:txBody>
          <a:bodyPr/>
          <a:lstStyle/>
          <a:p>
            <a:pPr>
              <a:defRPr/>
            </a:pPr>
            <a:endParaRPr lang="en-US" dirty="0"/>
          </a:p>
        </p:txBody>
      </p:sp>
      <p:sp>
        <p:nvSpPr>
          <p:cNvPr id="44" name="Rectangle 84"/>
          <p:cNvSpPr>
            <a:spLocks noChangeArrowheads="1"/>
          </p:cNvSpPr>
          <p:nvPr/>
        </p:nvSpPr>
        <p:spPr bwMode="auto">
          <a:xfrm>
            <a:off x="1588" y="3626643"/>
            <a:ext cx="9167813" cy="544513"/>
          </a:xfrm>
          <a:prstGeom prst="rect">
            <a:avLst/>
          </a:prstGeom>
          <a:noFill/>
          <a:ln w="9525">
            <a:noFill/>
            <a:miter lim="800000"/>
            <a:headEnd/>
            <a:tailEnd/>
          </a:ln>
        </p:spPr>
        <p:txBody>
          <a:bodyPr/>
          <a:lstStyle/>
          <a:p>
            <a:pPr>
              <a:defRPr/>
            </a:pPr>
            <a:endParaRPr lang="en-US" dirty="0"/>
          </a:p>
        </p:txBody>
      </p:sp>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49" r:id="rId3"/>
    <p:sldLayoutId id="2147483650" r:id="rId4"/>
    <p:sldLayoutId id="2147483655" r:id="rId5"/>
    <p:sldLayoutId id="2147483683" r:id="rId6"/>
    <p:sldLayoutId id="2147483680" r:id="rId7"/>
    <p:sldLayoutId id="2147483679" r:id="rId8"/>
    <p:sldLayoutId id="2147483661" r:id="rId9"/>
    <p:sldLayoutId id="2147483663" r:id="rId10"/>
    <p:sldLayoutId id="2147483684" r:id="rId11"/>
    <p:sldLayoutId id="2147483664" r:id="rId12"/>
    <p:sldLayoutId id="2147483667" r:id="rId13"/>
    <p:sldLayoutId id="2147483665" r:id="rId14"/>
    <p:sldLayoutId id="2147483682" r:id="rId15"/>
    <p:sldLayoutId id="2147483681" r:id="rId16"/>
  </p:sldLayoutIdLst>
  <p:hf hd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hyperlink" Target="https://github.com/Minki-Kim95/Federated-Learning-and-Split-Learning-with-raspberry-pi" TargetMode="External"/><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hyperlink" Target="https://github.com/Minki-Kim95/Federated-Learning-and-Split-Learning-with-raspberry-pi" TargetMode="External"/><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04.xml"/><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3.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9.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0.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1.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2.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jpe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a:t>
            </a:fld>
            <a:r>
              <a:rPr lang="en-AU" dirty="0"/>
              <a:t>  |</a:t>
            </a:r>
          </a:p>
        </p:txBody>
      </p:sp>
      <p:sp>
        <p:nvSpPr>
          <p:cNvPr id="11" name="TextBox 10">
            <a:extLst>
              <a:ext uri="{FF2B5EF4-FFF2-40B4-BE49-F238E27FC236}">
                <a16:creationId xmlns:a16="http://schemas.microsoft.com/office/drawing/2014/main" id="{35B66B63-9EF2-4774-8491-7C6E7B76DD4C}"/>
              </a:ext>
            </a:extLst>
          </p:cNvPr>
          <p:cNvSpPr txBox="1"/>
          <p:nvPr/>
        </p:nvSpPr>
        <p:spPr>
          <a:xfrm>
            <a:off x="0" y="2384884"/>
            <a:ext cx="9144000" cy="104411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End-to-End Evaluation of Federated Learning and Split Learning </a:t>
            </a:r>
          </a:p>
          <a:p>
            <a:pPr algn="ctr"/>
            <a:r>
              <a:rPr lang="en-AU" dirty="0"/>
              <a:t>for Internet of Things</a:t>
            </a:r>
          </a:p>
        </p:txBody>
      </p:sp>
      <p:sp>
        <p:nvSpPr>
          <p:cNvPr id="12" name="TextBox 11">
            <a:extLst>
              <a:ext uri="{FF2B5EF4-FFF2-40B4-BE49-F238E27FC236}">
                <a16:creationId xmlns:a16="http://schemas.microsoft.com/office/drawing/2014/main" id="{E653CCEA-1AD2-4355-B6D4-3B766E1842D9}"/>
              </a:ext>
            </a:extLst>
          </p:cNvPr>
          <p:cNvSpPr txBox="1"/>
          <p:nvPr/>
        </p:nvSpPr>
        <p:spPr>
          <a:xfrm>
            <a:off x="0" y="3573016"/>
            <a:ext cx="9144000" cy="104411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err="1"/>
              <a:t>Yansong</a:t>
            </a:r>
            <a:r>
              <a:rPr lang="en-AU" dirty="0"/>
              <a:t> Gao∗†, Minki Kim†‡, Sharif Abuadbba∗†, </a:t>
            </a:r>
            <a:r>
              <a:rPr lang="en-AU" dirty="0" err="1"/>
              <a:t>Yeonjae</a:t>
            </a:r>
            <a:r>
              <a:rPr lang="en-AU" dirty="0"/>
              <a:t> Kim†‡, Chandra </a:t>
            </a:r>
            <a:r>
              <a:rPr lang="en-AU" dirty="0" err="1"/>
              <a:t>Thapa†,Kyuyeon</a:t>
            </a:r>
            <a:r>
              <a:rPr lang="en-AU" dirty="0"/>
              <a:t> Kim†‡, Seyit A. Camtepe†, Hyoungshick Kim†‡, and Surya Nepal</a:t>
            </a:r>
            <a:br>
              <a:rPr lang="en-AU" dirty="0"/>
            </a:br>
            <a:endParaRPr lang="en-AU" b="1" dirty="0"/>
          </a:p>
        </p:txBody>
      </p:sp>
      <p:sp>
        <p:nvSpPr>
          <p:cNvPr id="14" name="TextBox 13">
            <a:extLst>
              <a:ext uri="{FF2B5EF4-FFF2-40B4-BE49-F238E27FC236}">
                <a16:creationId xmlns:a16="http://schemas.microsoft.com/office/drawing/2014/main" id="{181B6781-2172-44E5-A9F9-1D317EEF7A4A}"/>
              </a:ext>
            </a:extLst>
          </p:cNvPr>
          <p:cNvSpPr txBox="1"/>
          <p:nvPr/>
        </p:nvSpPr>
        <p:spPr>
          <a:xfrm>
            <a:off x="0" y="4736014"/>
            <a:ext cx="9144000" cy="1249270"/>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∗Cyber Security Cooperative Research Centre, Australia</a:t>
            </a:r>
          </a:p>
          <a:p>
            <a:pPr algn="ctr"/>
            <a:r>
              <a:rPr lang="en-AU" dirty="0"/>
              <a:t>†Data61, CSIRO, </a:t>
            </a:r>
            <a:r>
              <a:rPr lang="en-AU" dirty="0" err="1"/>
              <a:t>Syndey</a:t>
            </a:r>
            <a:r>
              <a:rPr lang="en-AU" dirty="0"/>
              <a:t>, Australia.</a:t>
            </a:r>
          </a:p>
          <a:p>
            <a:pPr algn="ctr"/>
            <a:r>
              <a:rPr lang="en-AU" dirty="0"/>
              <a:t>‡Sungkyunkwan University, Suwon, Republic of Korea.</a:t>
            </a:r>
            <a:br>
              <a:rPr lang="en-AU" dirty="0"/>
            </a:br>
            <a:endParaRPr lang="en-AU" b="1" dirty="0"/>
          </a:p>
        </p:txBody>
      </p:sp>
      <p:pic>
        <p:nvPicPr>
          <p:cNvPr id="1026" name="Picture 2" descr="Welcome to Cyber Security CRC | Cyber Security CRC">
            <a:extLst>
              <a:ext uri="{FF2B5EF4-FFF2-40B4-BE49-F238E27FC236}">
                <a16:creationId xmlns:a16="http://schemas.microsoft.com/office/drawing/2014/main" id="{4E914007-C425-4F16-87C4-BF286EDAC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0" y="42682"/>
            <a:ext cx="32194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ta61 | ANU College of Engineering &amp; Computer Science">
            <a:extLst>
              <a:ext uri="{FF2B5EF4-FFF2-40B4-BE49-F238E27FC236}">
                <a16:creationId xmlns:a16="http://schemas.microsoft.com/office/drawing/2014/main" id="{3E7B7724-9CE3-41EE-92E1-899E8227E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3868" y="-3660"/>
            <a:ext cx="381000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ngkyunkwan University International - Home | Facebook">
            <a:extLst>
              <a:ext uri="{FF2B5EF4-FFF2-40B4-BE49-F238E27FC236}">
                <a16:creationId xmlns:a16="http://schemas.microsoft.com/office/drawing/2014/main" id="{356760F5-857D-4133-AC64-E25FC9EA5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9840" y="-2113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54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10</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912768" cy="461665"/>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Federated Learning</a:t>
            </a:r>
          </a:p>
        </p:txBody>
      </p:sp>
    </p:spTree>
    <p:extLst>
      <p:ext uri="{BB962C8B-B14F-4D97-AF65-F5344CB8AC3E}">
        <p14:creationId xmlns:p14="http://schemas.microsoft.com/office/powerpoint/2010/main" val="1293176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100</a:t>
            </a:fld>
            <a:r>
              <a:rPr lang="en-AU" dirty="0"/>
              <a:t>  |</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Performance</a:t>
            </a:r>
          </a:p>
        </p:txBody>
      </p:sp>
      <p:pic>
        <p:nvPicPr>
          <p:cNvPr id="4" name="Picture 3">
            <a:extLst>
              <a:ext uri="{FF2B5EF4-FFF2-40B4-BE49-F238E27FC236}">
                <a16:creationId xmlns:a16="http://schemas.microsoft.com/office/drawing/2014/main" id="{56949E7F-13B8-42BD-BA70-D6399DE2470F}"/>
              </a:ext>
            </a:extLst>
          </p:cNvPr>
          <p:cNvPicPr>
            <a:picLocks noChangeAspect="1"/>
          </p:cNvPicPr>
          <p:nvPr/>
        </p:nvPicPr>
        <p:blipFill>
          <a:blip r:embed="rId3"/>
          <a:stretch>
            <a:fillRect/>
          </a:stretch>
        </p:blipFill>
        <p:spPr>
          <a:xfrm>
            <a:off x="0" y="1601182"/>
            <a:ext cx="9144000" cy="3655635"/>
          </a:xfrm>
          <a:prstGeom prst="rect">
            <a:avLst/>
          </a:prstGeom>
        </p:spPr>
      </p:pic>
      <p:sp>
        <p:nvSpPr>
          <p:cNvPr id="12" name="Rectangle 11">
            <a:extLst>
              <a:ext uri="{FF2B5EF4-FFF2-40B4-BE49-F238E27FC236}">
                <a16:creationId xmlns:a16="http://schemas.microsoft.com/office/drawing/2014/main" id="{64E013F1-6A17-4D1A-A12D-D41A822B4471}"/>
              </a:ext>
            </a:extLst>
          </p:cNvPr>
          <p:cNvSpPr/>
          <p:nvPr/>
        </p:nvSpPr>
        <p:spPr>
          <a:xfrm>
            <a:off x="431540" y="3427858"/>
            <a:ext cx="8640960" cy="16838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65573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101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Artifact</a:t>
            </a:r>
          </a:p>
        </p:txBody>
      </p:sp>
      <p:sp>
        <p:nvSpPr>
          <p:cNvPr id="7" name="Rectangle 6">
            <a:extLst>
              <a:ext uri="{FF2B5EF4-FFF2-40B4-BE49-F238E27FC236}">
                <a16:creationId xmlns:a16="http://schemas.microsoft.com/office/drawing/2014/main" id="{60FCFCBE-171E-48B0-8FFA-5B6CCF5C7FB7}"/>
              </a:ext>
            </a:extLst>
          </p:cNvPr>
          <p:cNvSpPr/>
          <p:nvPr/>
        </p:nvSpPr>
        <p:spPr>
          <a:xfrm>
            <a:off x="602076" y="2228671"/>
            <a:ext cx="8021463" cy="1938992"/>
          </a:xfrm>
          <a:prstGeom prst="rect">
            <a:avLst/>
          </a:prstGeom>
        </p:spPr>
        <p:txBody>
          <a:bodyPr wrap="square">
            <a:spAutoFit/>
          </a:bodyPr>
          <a:lstStyle/>
          <a:p>
            <a:r>
              <a:rPr lang="en-AU" sz="2400" dirty="0"/>
              <a:t>Other experimental settings and results are referred to our paper. Source code is released at </a:t>
            </a:r>
            <a:r>
              <a:rPr lang="en-AU" sz="2400" dirty="0">
                <a:hlinkClick r:id="rId3"/>
              </a:rPr>
              <a:t>https://github.com/Minki-Kim95/Federated-Learning-and-Split-Learning-with-raspberry-pi</a:t>
            </a:r>
            <a:r>
              <a:rPr lang="en-AU" sz="2400" dirty="0"/>
              <a:t> (Including a guide how to configure Raspberry Pi, which we take a bit time to make it correct.)</a:t>
            </a:r>
          </a:p>
        </p:txBody>
      </p:sp>
    </p:spTree>
    <p:extLst>
      <p:ext uri="{BB962C8B-B14F-4D97-AF65-F5344CB8AC3E}">
        <p14:creationId xmlns:p14="http://schemas.microsoft.com/office/powerpoint/2010/main" val="2617133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102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7" name="Rectangle 6">
            <a:extLst>
              <a:ext uri="{FF2B5EF4-FFF2-40B4-BE49-F238E27FC236}">
                <a16:creationId xmlns:a16="http://schemas.microsoft.com/office/drawing/2014/main" id="{60FCFCBE-171E-48B0-8FFA-5B6CCF5C7FB7}"/>
              </a:ext>
            </a:extLst>
          </p:cNvPr>
          <p:cNvSpPr/>
          <p:nvPr/>
        </p:nvSpPr>
        <p:spPr>
          <a:xfrm>
            <a:off x="602076" y="2228671"/>
            <a:ext cx="8021463" cy="3046988"/>
          </a:xfrm>
          <a:prstGeom prst="rect">
            <a:avLst/>
          </a:prstGeom>
        </p:spPr>
        <p:txBody>
          <a:bodyPr wrap="square">
            <a:spAutoFit/>
          </a:bodyPr>
          <a:lstStyle/>
          <a:p>
            <a:r>
              <a:rPr lang="en-AU" sz="2400" dirty="0"/>
              <a:t>Other experimental settings and results are referred to our paper. Source code is released at </a:t>
            </a:r>
            <a:r>
              <a:rPr lang="en-AU" sz="2400" dirty="0">
                <a:hlinkClick r:id="rId3"/>
              </a:rPr>
              <a:t>https://github.com/Minki-Kim95/Federated-Learning-and-Split-Learning-with-raspberry-pi</a:t>
            </a:r>
            <a:r>
              <a:rPr lang="en-AU" sz="2400" dirty="0"/>
              <a:t> (Including a guide how to configure Raspberry Pi, which we take a bit time to make it correct.)</a:t>
            </a:r>
          </a:p>
          <a:p>
            <a:endParaRPr lang="en-AU" sz="2400" dirty="0"/>
          </a:p>
          <a:p>
            <a:r>
              <a:rPr lang="en-AU" sz="2400" dirty="0" err="1"/>
              <a:t>SplitFed</a:t>
            </a:r>
            <a:r>
              <a:rPr lang="en-AU" sz="2400" dirty="0"/>
              <a:t> is under review, its code is</a:t>
            </a:r>
            <a:r>
              <a:rPr lang="zh-CN" altLang="en-US" sz="2400" dirty="0"/>
              <a:t> </a:t>
            </a:r>
            <a:r>
              <a:rPr lang="en-AU" sz="2400" dirty="0"/>
              <a:t>released at https://github.com/garrisongys/SplitFed</a:t>
            </a:r>
          </a:p>
        </p:txBody>
      </p:sp>
    </p:spTree>
    <p:extLst>
      <p:ext uri="{BB962C8B-B14F-4D97-AF65-F5344CB8AC3E}">
        <p14:creationId xmlns:p14="http://schemas.microsoft.com/office/powerpoint/2010/main" val="4808239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103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288894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r>
              <a:rPr lang="en-AU" sz="2800" dirty="0"/>
              <a:t>Thank you!</a:t>
            </a:r>
          </a:p>
        </p:txBody>
      </p:sp>
    </p:spTree>
    <p:extLst>
      <p:ext uri="{BB962C8B-B14F-4D97-AF65-F5344CB8AC3E}">
        <p14:creationId xmlns:p14="http://schemas.microsoft.com/office/powerpoint/2010/main" val="34559364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01" y="0"/>
            <a:ext cx="5651499" cy="1700808"/>
          </a:xfrm>
          <a:solidFill>
            <a:schemeClr val="accent1"/>
          </a:solidFill>
        </p:spPr>
        <p:txBody>
          <a:bodyPr lIns="360000" tIns="288000" rIns="360000" bIns="216000">
            <a:noAutofit/>
          </a:bodyPr>
          <a:lstStyle/>
          <a:p>
            <a:pPr>
              <a:lnSpc>
                <a:spcPct val="90000"/>
              </a:lnSpc>
            </a:pPr>
            <a:r>
              <a:rPr lang="en-AU" sz="2000" b="0" dirty="0"/>
              <a:t>CASE STUDY </a:t>
            </a:r>
            <a:br>
              <a:rPr lang="en-AU" dirty="0"/>
            </a:br>
            <a:r>
              <a:rPr lang="en-AU" sz="3200" dirty="0"/>
              <a:t>Transport and Logistics : ADAIT Platform</a:t>
            </a:r>
          </a:p>
        </p:txBody>
      </p:sp>
      <p:sp>
        <p:nvSpPr>
          <p:cNvPr id="6" name="Content Placeholder 5"/>
          <p:cNvSpPr>
            <a:spLocks noGrp="1"/>
          </p:cNvSpPr>
          <p:nvPr>
            <p:ph sz="half" idx="1"/>
          </p:nvPr>
        </p:nvSpPr>
        <p:spPr>
          <a:xfrm>
            <a:off x="3492500" y="1700808"/>
            <a:ext cx="5651500" cy="4803524"/>
          </a:xfrm>
          <a:solidFill>
            <a:schemeClr val="bg1"/>
          </a:solidFill>
        </p:spPr>
        <p:txBody>
          <a:bodyPr lIns="360000" tIns="216000" rIns="360000" bIns="216000">
            <a:normAutofit/>
          </a:bodyPr>
          <a:lstStyle/>
          <a:p>
            <a:pPr marL="0" indent="0">
              <a:lnSpc>
                <a:spcPct val="100000"/>
              </a:lnSpc>
              <a:spcBef>
                <a:spcPts val="800"/>
              </a:spcBef>
              <a:spcAft>
                <a:spcPts val="800"/>
              </a:spcAft>
              <a:buNone/>
            </a:pPr>
            <a:r>
              <a:rPr lang="en-AU" sz="1800" dirty="0">
                <a:cs typeface="Arial"/>
              </a:rPr>
              <a:t>Data61 </a:t>
            </a:r>
            <a:r>
              <a:rPr lang="en-AU" sz="1800" spc="-5" dirty="0">
                <a:cs typeface="Arial"/>
              </a:rPr>
              <a:t>is building </a:t>
            </a:r>
            <a:r>
              <a:rPr lang="en-AU" sz="1800" dirty="0">
                <a:cs typeface="Arial"/>
              </a:rPr>
              <a:t>the </a:t>
            </a:r>
            <a:r>
              <a:rPr lang="en-AU" sz="1800" spc="-5" dirty="0">
                <a:cs typeface="Arial"/>
              </a:rPr>
              <a:t>ADAIT </a:t>
            </a:r>
            <a:r>
              <a:rPr lang="en-AU" sz="1800" dirty="0">
                <a:cs typeface="Arial"/>
              </a:rPr>
              <a:t>Platform as part of </a:t>
            </a:r>
            <a:r>
              <a:rPr lang="en-AU" sz="1800" spc="-5" dirty="0">
                <a:cs typeface="Arial"/>
              </a:rPr>
              <a:t>its work </a:t>
            </a:r>
            <a:r>
              <a:rPr lang="en-AU" sz="1800" spc="-10" dirty="0">
                <a:cs typeface="Arial"/>
              </a:rPr>
              <a:t>with </a:t>
            </a:r>
            <a:r>
              <a:rPr lang="en-AU" sz="1800" dirty="0">
                <a:cs typeface="Arial"/>
              </a:rPr>
              <a:t>Transport </a:t>
            </a:r>
            <a:r>
              <a:rPr lang="en-AU" sz="1800" spc="5" dirty="0">
                <a:cs typeface="Arial"/>
              </a:rPr>
              <a:t>for NSW. </a:t>
            </a:r>
          </a:p>
          <a:p>
            <a:pPr marL="0" indent="0">
              <a:lnSpc>
                <a:spcPct val="100000"/>
              </a:lnSpc>
              <a:spcBef>
                <a:spcPts val="800"/>
              </a:spcBef>
              <a:spcAft>
                <a:spcPts val="800"/>
              </a:spcAft>
              <a:buNone/>
            </a:pPr>
            <a:r>
              <a:rPr lang="en-AU" sz="1800" dirty="0">
                <a:cs typeface="Arial"/>
              </a:rPr>
              <a:t>The Platform </a:t>
            </a:r>
            <a:r>
              <a:rPr lang="en-AU" sz="1800" spc="-10" dirty="0">
                <a:cs typeface="Arial"/>
              </a:rPr>
              <a:t>will </a:t>
            </a:r>
            <a:r>
              <a:rPr lang="en-AU" sz="1800" spc="-5" dirty="0">
                <a:cs typeface="Arial"/>
              </a:rPr>
              <a:t>provide </a:t>
            </a:r>
            <a:r>
              <a:rPr lang="en-AU" sz="1800" dirty="0">
                <a:cs typeface="Arial"/>
              </a:rPr>
              <a:t>a complete and </a:t>
            </a:r>
            <a:r>
              <a:rPr lang="en-AU" sz="1800" spc="-5" dirty="0">
                <a:cs typeface="Arial"/>
              </a:rPr>
              <a:t>holistic </a:t>
            </a:r>
            <a:r>
              <a:rPr lang="en-AU" sz="1800" dirty="0">
                <a:cs typeface="Arial"/>
              </a:rPr>
              <a:t>data </a:t>
            </a:r>
            <a:r>
              <a:rPr lang="en-AU" sz="1800" spc="-5" dirty="0">
                <a:cs typeface="Arial"/>
              </a:rPr>
              <a:t>reservoir </a:t>
            </a:r>
            <a:r>
              <a:rPr lang="en-AU" sz="1800" dirty="0">
                <a:cs typeface="Arial"/>
              </a:rPr>
              <a:t>to the State’s transport cluster, </a:t>
            </a:r>
            <a:r>
              <a:rPr lang="en-AU" sz="1800" spc="-5" dirty="0">
                <a:cs typeface="Arial"/>
              </a:rPr>
              <a:t>enabling </a:t>
            </a:r>
            <a:r>
              <a:rPr lang="en-AU" sz="1800" dirty="0">
                <a:cs typeface="Arial"/>
              </a:rPr>
              <a:t>real </a:t>
            </a:r>
            <a:r>
              <a:rPr lang="en-AU" sz="1800" spc="-5" dirty="0">
                <a:cs typeface="Arial"/>
              </a:rPr>
              <a:t>time decision </a:t>
            </a:r>
            <a:r>
              <a:rPr lang="en-AU" sz="1800" dirty="0">
                <a:cs typeface="Arial"/>
              </a:rPr>
              <a:t>making </a:t>
            </a:r>
            <a:r>
              <a:rPr lang="en-AU" sz="1800" spc="5" dirty="0">
                <a:cs typeface="Arial"/>
              </a:rPr>
              <a:t>for </a:t>
            </a:r>
            <a:r>
              <a:rPr lang="en-AU" sz="1800" dirty="0">
                <a:cs typeface="Arial"/>
              </a:rPr>
              <a:t>congestion management. </a:t>
            </a:r>
          </a:p>
          <a:p>
            <a:pPr marL="0" indent="0">
              <a:lnSpc>
                <a:spcPct val="100000"/>
              </a:lnSpc>
              <a:spcBef>
                <a:spcPts val="800"/>
              </a:spcBef>
              <a:spcAft>
                <a:spcPts val="800"/>
              </a:spcAft>
              <a:buNone/>
            </a:pPr>
            <a:r>
              <a:rPr lang="en-AU" sz="1800" dirty="0">
                <a:cs typeface="Arial"/>
              </a:rPr>
              <a:t>The platform </a:t>
            </a:r>
            <a:r>
              <a:rPr lang="en-AU" sz="1800" spc="-10" dirty="0">
                <a:cs typeface="Arial"/>
              </a:rPr>
              <a:t>will </a:t>
            </a:r>
            <a:r>
              <a:rPr lang="en-AU" sz="1800" dirty="0">
                <a:cs typeface="Arial"/>
              </a:rPr>
              <a:t>become </a:t>
            </a:r>
            <a:r>
              <a:rPr lang="en-AU" sz="1800" spc="-5" dirty="0">
                <a:cs typeface="Arial"/>
              </a:rPr>
              <a:t>scalable </a:t>
            </a:r>
            <a:r>
              <a:rPr lang="en-AU" sz="1800" dirty="0">
                <a:cs typeface="Arial"/>
              </a:rPr>
              <a:t>across multi-modal transport and </a:t>
            </a:r>
            <a:r>
              <a:rPr lang="en-AU" sz="1800" spc="-10" dirty="0">
                <a:cs typeface="Arial"/>
              </a:rPr>
              <a:t>will </a:t>
            </a:r>
            <a:r>
              <a:rPr lang="en-AU" sz="1800" dirty="0">
                <a:cs typeface="Arial"/>
              </a:rPr>
              <a:t>be </a:t>
            </a:r>
            <a:r>
              <a:rPr lang="en-AU" sz="1800" spc="-5" dirty="0">
                <a:cs typeface="Arial"/>
              </a:rPr>
              <a:t>built </a:t>
            </a:r>
            <a:r>
              <a:rPr lang="en-AU" sz="1800" dirty="0">
                <a:cs typeface="Arial"/>
              </a:rPr>
              <a:t>to </a:t>
            </a:r>
            <a:r>
              <a:rPr lang="en-AU" sz="1800" spc="-5" dirty="0">
                <a:cs typeface="Arial"/>
              </a:rPr>
              <a:t>enable </a:t>
            </a:r>
            <a:r>
              <a:rPr lang="en-AU" sz="1800" dirty="0">
                <a:cs typeface="Arial"/>
              </a:rPr>
              <a:t>other </a:t>
            </a:r>
            <a:r>
              <a:rPr lang="en-AU" sz="1800" spc="-5" dirty="0">
                <a:cs typeface="Arial"/>
              </a:rPr>
              <a:t>developers </a:t>
            </a:r>
            <a:r>
              <a:rPr lang="en-AU" sz="1800" dirty="0">
                <a:cs typeface="Arial"/>
              </a:rPr>
              <a:t>to </a:t>
            </a:r>
            <a:r>
              <a:rPr lang="en-AU" sz="1800" spc="-5" dirty="0">
                <a:cs typeface="Arial"/>
              </a:rPr>
              <a:t>build </a:t>
            </a:r>
            <a:r>
              <a:rPr lang="en-AU" sz="1800" dirty="0">
                <a:cs typeface="Arial"/>
              </a:rPr>
              <a:t>specific purpose </a:t>
            </a:r>
            <a:r>
              <a:rPr lang="en-AU" sz="1800" spc="-5" dirty="0">
                <a:cs typeface="Arial"/>
              </a:rPr>
              <a:t>applications </a:t>
            </a:r>
            <a:r>
              <a:rPr lang="en-AU" sz="1800" dirty="0">
                <a:cs typeface="Arial"/>
              </a:rPr>
              <a:t>on the platform under open data</a:t>
            </a:r>
            <a:r>
              <a:rPr lang="en-AU" sz="1800" spc="-120" dirty="0">
                <a:cs typeface="Arial"/>
              </a:rPr>
              <a:t> </a:t>
            </a:r>
            <a:r>
              <a:rPr lang="en-AU" sz="1800" dirty="0">
                <a:cs typeface="Arial"/>
              </a:rPr>
              <a:t>frameworks.</a:t>
            </a:r>
          </a:p>
          <a:p>
            <a:pPr marL="0" indent="0">
              <a:lnSpc>
                <a:spcPct val="100000"/>
              </a:lnSpc>
              <a:spcBef>
                <a:spcPts val="300"/>
              </a:spcBef>
              <a:buNone/>
            </a:pPr>
            <a:endParaRPr lang="en-AU" sz="1800" dirty="0"/>
          </a:p>
        </p:txBody>
      </p:sp>
      <p:sp>
        <p:nvSpPr>
          <p:cNvPr id="4" name="TextBox 3"/>
          <p:cNvSpPr txBox="1"/>
          <p:nvPr/>
        </p:nvSpPr>
        <p:spPr>
          <a:xfrm>
            <a:off x="1" y="3655517"/>
            <a:ext cx="3492500" cy="2644787"/>
          </a:xfrm>
          <a:prstGeom prst="rect">
            <a:avLst/>
          </a:prstGeom>
          <a:solidFill>
            <a:schemeClr val="accent2"/>
          </a:solidFill>
        </p:spPr>
        <p:txBody>
          <a:bodyPr wrap="square" lIns="360000" tIns="216000" rIns="288000" bIns="288000" rtlCol="0">
            <a:noAutofit/>
          </a:bodyPr>
          <a:lstStyle/>
          <a:p>
            <a:pPr marL="12700" marR="44450">
              <a:spcBef>
                <a:spcPts val="675"/>
              </a:spcBef>
            </a:pPr>
            <a:r>
              <a:rPr lang="en-AU" sz="1400" dirty="0">
                <a:solidFill>
                  <a:schemeClr val="bg2"/>
                </a:solidFill>
                <a:cs typeface="Arial"/>
              </a:rPr>
              <a:t>The ADAIT Platform and the ecosystem that will surround it is potentially replicable across multiple Australian cities and exportable across the world, enabling the global move towards Smart Cities</a:t>
            </a:r>
            <a:r>
              <a:rPr lang="en-AU" sz="1600" dirty="0">
                <a:solidFill>
                  <a:schemeClr val="bg2"/>
                </a:solidFill>
                <a:cs typeface="Arial"/>
              </a:rPr>
              <a:t>.</a:t>
            </a:r>
          </a:p>
        </p:txBody>
      </p:sp>
      <p:grpSp>
        <p:nvGrpSpPr>
          <p:cNvPr id="25" name="Group 24"/>
          <p:cNvGrpSpPr/>
          <p:nvPr/>
        </p:nvGrpSpPr>
        <p:grpSpPr>
          <a:xfrm>
            <a:off x="-9525" y="6051550"/>
            <a:ext cx="9169400" cy="849313"/>
            <a:chOff x="-9525" y="6051550"/>
            <a:chExt cx="9169400" cy="849313"/>
          </a:xfrm>
        </p:grpSpPr>
        <p:grpSp>
          <p:nvGrpSpPr>
            <p:cNvPr id="26" name="Group 25"/>
            <p:cNvGrpSpPr/>
            <p:nvPr userDrawn="1"/>
          </p:nvGrpSpPr>
          <p:grpSpPr>
            <a:xfrm>
              <a:off x="-9525" y="6051550"/>
              <a:ext cx="9169400" cy="849313"/>
              <a:chOff x="-9525" y="6051550"/>
              <a:chExt cx="9169400" cy="849313"/>
            </a:xfrm>
          </p:grpSpPr>
          <p:sp>
            <p:nvSpPr>
              <p:cNvPr id="28" name="AutoShape 4"/>
              <p:cNvSpPr>
                <a:spLocks noChangeAspect="1" noChangeArrowheads="1" noTextEdit="1"/>
              </p:cNvSpPr>
              <p:nvPr userDrawn="1"/>
            </p:nvSpPr>
            <p:spPr bwMode="auto">
              <a:xfrm>
                <a:off x="-7938" y="6056313"/>
                <a:ext cx="9161463" cy="801687"/>
              </a:xfrm>
              <a:prstGeom prst="rect">
                <a:avLst/>
              </a:prstGeom>
              <a:noFill/>
              <a:ln>
                <a:noFill/>
              </a:ln>
            </p:spPr>
            <p:txBody>
              <a:bodyPr/>
              <a:lstStyle/>
              <a:p>
                <a:pPr>
                  <a:defRPr/>
                </a:pPr>
                <a:endParaRPr lang="en-AU" dirty="0"/>
              </a:p>
            </p:txBody>
          </p:sp>
          <p:sp>
            <p:nvSpPr>
              <p:cNvPr id="29" name="Rectangle 6"/>
              <p:cNvSpPr>
                <a:spLocks noChangeArrowheads="1"/>
              </p:cNvSpPr>
              <p:nvPr userDrawn="1"/>
            </p:nvSpPr>
            <p:spPr bwMode="auto">
              <a:xfrm>
                <a:off x="1588" y="6367463"/>
                <a:ext cx="9142412" cy="490537"/>
              </a:xfrm>
              <a:prstGeom prst="rect">
                <a:avLst/>
              </a:prstGeom>
              <a:solidFill>
                <a:schemeClr val="accent2"/>
              </a:solidFill>
              <a:ln>
                <a:noFill/>
              </a:ln>
            </p:spPr>
            <p:txBody>
              <a:bodyPr/>
              <a:lstStyle/>
              <a:p>
                <a:pPr>
                  <a:defRPr/>
                </a:pPr>
                <a:endParaRPr lang="en-AU" dirty="0"/>
              </a:p>
            </p:txBody>
          </p:sp>
          <p:sp>
            <p:nvSpPr>
              <p:cNvPr id="30" name="Rectangle 7"/>
              <p:cNvSpPr>
                <a:spLocks noChangeArrowheads="1"/>
              </p:cNvSpPr>
              <p:nvPr userDrawn="1"/>
            </p:nvSpPr>
            <p:spPr bwMode="auto">
              <a:xfrm>
                <a:off x="1588" y="6367463"/>
                <a:ext cx="9142412" cy="490537"/>
              </a:xfrm>
              <a:prstGeom prst="rect">
                <a:avLst/>
              </a:prstGeom>
              <a:noFill/>
              <a:ln>
                <a:noFill/>
              </a:ln>
            </p:spPr>
            <p:txBody>
              <a:bodyPr/>
              <a:lstStyle/>
              <a:p>
                <a:pPr>
                  <a:defRPr/>
                </a:pPr>
                <a:endParaRPr lang="en-AU" dirty="0"/>
              </a:p>
            </p:txBody>
          </p:sp>
          <p:sp>
            <p:nvSpPr>
              <p:cNvPr id="31"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p:spPr>
            <p:txBody>
              <a:bodyPr/>
              <a:lstStyle/>
              <a:p>
                <a:pPr>
                  <a:defRPr/>
                </a:pPr>
                <a:endParaRPr lang="en-AU" dirty="0"/>
              </a:p>
            </p:txBody>
          </p:sp>
          <p:sp>
            <p:nvSpPr>
              <p:cNvPr id="3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a:defRPr/>
                </a:pPr>
                <a:endParaRPr lang="en-AU" dirty="0"/>
              </a:p>
            </p:txBody>
          </p:sp>
          <p:sp>
            <p:nvSpPr>
              <p:cNvPr id="3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dirty="0"/>
              </a:p>
            </p:txBody>
          </p:sp>
          <p:sp>
            <p:nvSpPr>
              <p:cNvPr id="34"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p:spPr>
            <p:txBody>
              <a:bodyPr/>
              <a:lstStyle/>
              <a:p>
                <a:pPr>
                  <a:defRPr/>
                </a:pPr>
                <a:endParaRPr lang="en-AU" dirty="0"/>
              </a:p>
            </p:txBody>
          </p:sp>
          <p:sp>
            <p:nvSpPr>
              <p:cNvPr id="3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dirty="0"/>
              </a:p>
            </p:txBody>
          </p:sp>
          <p:sp>
            <p:nvSpPr>
              <p:cNvPr id="3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dirty="0"/>
              </a:p>
            </p:txBody>
          </p:sp>
        </p:grpSp>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0371" y="6293779"/>
              <a:ext cx="734400" cy="208471"/>
            </a:xfrm>
            <a:prstGeom prst="rect">
              <a:avLst/>
            </a:prstGeom>
          </p:spPr>
        </p:pic>
      </p:grpSp>
      <p:sp>
        <p:nvSpPr>
          <p:cNvPr id="22" name="Footer Placeholder 21"/>
          <p:cNvSpPr>
            <a:spLocks noGrp="1"/>
          </p:cNvSpPr>
          <p:nvPr>
            <p:ph type="ftr" sz="quarter" idx="11"/>
          </p:nvPr>
        </p:nvSpPr>
        <p:spPr/>
        <p:txBody>
          <a:bodyPr/>
          <a:lstStyle/>
          <a:p>
            <a:r>
              <a:rPr lang="en-AU"/>
              <a:t>Innovate. Improve. Grow.</a:t>
            </a:r>
            <a:endParaRPr lang="en-AU" dirty="0"/>
          </a:p>
        </p:txBody>
      </p:sp>
      <p:sp>
        <p:nvSpPr>
          <p:cNvPr id="23" name="Slide Number Placeholder 22"/>
          <p:cNvSpPr>
            <a:spLocks noGrp="1"/>
          </p:cNvSpPr>
          <p:nvPr>
            <p:ph type="sldNum" sz="quarter" idx="4"/>
          </p:nvPr>
        </p:nvSpPr>
        <p:spPr/>
        <p:txBody>
          <a:bodyPr/>
          <a:lstStyle/>
          <a:p>
            <a:fld id="{2ABE124A-B5C5-46E0-B944-45307B126769}" type="slidenum">
              <a:rPr lang="en-AU" smtClean="0"/>
              <a:pPr/>
              <a:t>104</a:t>
            </a:fld>
            <a:r>
              <a:rPr lang="en-AU"/>
              <a:t>  |</a:t>
            </a:r>
            <a:endParaRPr lang="en-AU" dirty="0"/>
          </a:p>
        </p:txBody>
      </p:sp>
      <p:sp>
        <p:nvSpPr>
          <p:cNvPr id="24" name="object 8" descr="Google map of area surrounding Bankstown airport in  Sydney with some streets highlighted in pink and red  "/>
          <p:cNvSpPr/>
          <p:nvPr/>
        </p:nvSpPr>
        <p:spPr>
          <a:xfrm>
            <a:off x="-36512" y="-27384"/>
            <a:ext cx="3528392" cy="3682901"/>
          </a:xfrm>
          <a:prstGeom prst="rect">
            <a:avLst/>
          </a:prstGeom>
          <a:blipFill>
            <a:blip r:embed="rId4" cstate="print"/>
            <a:srcRect/>
            <a:stretch>
              <a:fillRect l="-36203" r="-36430"/>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385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912768"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Federated Learning</a:t>
            </a:r>
          </a:p>
          <a:p>
            <a:pPr marL="285750" indent="-285750">
              <a:buFont typeface="Wingdings" panose="05000000000000000000" pitchFamily="2" charset="2"/>
              <a:buChar char="Ø"/>
            </a:pPr>
            <a:r>
              <a:rPr lang="en-AU" sz="2400" dirty="0"/>
              <a:t>Split Learning (Split neural network)</a:t>
            </a:r>
          </a:p>
        </p:txBody>
      </p:sp>
    </p:spTree>
    <p:extLst>
      <p:ext uri="{BB962C8B-B14F-4D97-AF65-F5344CB8AC3E}">
        <p14:creationId xmlns:p14="http://schemas.microsoft.com/office/powerpoint/2010/main" val="2266653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Federated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93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Federated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9657" y="2819659"/>
            <a:ext cx="498602" cy="4986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eep Learning Icons - Download Free Vector Icons | Noun Project">
            <a:extLst>
              <a:ext uri="{FF2B5EF4-FFF2-40B4-BE49-F238E27FC236}">
                <a16:creationId xmlns:a16="http://schemas.microsoft.com/office/drawing/2014/main" id="{DC150BE7-2A34-4BA6-9D78-4696795E36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7935" y="2805748"/>
            <a:ext cx="498602" cy="4986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eep Learning Icons - Download Free Vector Icons | Noun Project">
            <a:extLst>
              <a:ext uri="{FF2B5EF4-FFF2-40B4-BE49-F238E27FC236}">
                <a16:creationId xmlns:a16="http://schemas.microsoft.com/office/drawing/2014/main" id="{90619754-59F9-46D0-AD2B-9EEE25B1C7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1158" y="2812534"/>
            <a:ext cx="498602" cy="4986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eep Learning Icons - Download Free Vector Icons | Noun Project">
            <a:extLst>
              <a:ext uri="{FF2B5EF4-FFF2-40B4-BE49-F238E27FC236}">
                <a16:creationId xmlns:a16="http://schemas.microsoft.com/office/drawing/2014/main" id="{B81398C6-DB22-4BF9-8C46-B7F0B719EA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7553" y="2819659"/>
            <a:ext cx="498602"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0C00039-B827-44BE-B193-5ECF9CBD1A79}"/>
              </a:ext>
            </a:extLst>
          </p:cNvPr>
          <p:cNvCxnSpPr>
            <a:cxnSpLocks/>
          </p:cNvCxnSpPr>
          <p:nvPr/>
        </p:nvCxnSpPr>
        <p:spPr>
          <a:xfrm flipH="1">
            <a:off x="2303749" y="2240868"/>
            <a:ext cx="1634190" cy="1548172"/>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2B301C79-85A4-48CA-BED5-43E2C5034ED6}"/>
              </a:ext>
            </a:extLst>
          </p:cNvPr>
          <p:cNvCxnSpPr>
            <a:cxnSpLocks/>
          </p:cNvCxnSpPr>
          <p:nvPr/>
        </p:nvCxnSpPr>
        <p:spPr>
          <a:xfrm flipH="1">
            <a:off x="3384594" y="2375012"/>
            <a:ext cx="849292" cy="141402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0" name="Straight Arrow Connector 19">
            <a:extLst>
              <a:ext uri="{FF2B5EF4-FFF2-40B4-BE49-F238E27FC236}">
                <a16:creationId xmlns:a16="http://schemas.microsoft.com/office/drawing/2014/main" id="{E2E16EA0-1626-4D50-921F-1FABDDD1DB46}"/>
              </a:ext>
            </a:extLst>
          </p:cNvPr>
          <p:cNvCxnSpPr>
            <a:cxnSpLocks/>
            <a:endCxn id="10" idx="0"/>
          </p:cNvCxnSpPr>
          <p:nvPr/>
        </p:nvCxnSpPr>
        <p:spPr>
          <a:xfrm>
            <a:off x="4510406" y="2389067"/>
            <a:ext cx="587962" cy="140053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D8B32DF0-D65E-4B28-A7C1-4B187A1B54FB}"/>
              </a:ext>
            </a:extLst>
          </p:cNvPr>
          <p:cNvCxnSpPr>
            <a:cxnSpLocks/>
          </p:cNvCxnSpPr>
          <p:nvPr/>
        </p:nvCxnSpPr>
        <p:spPr>
          <a:xfrm>
            <a:off x="4800758" y="2240868"/>
            <a:ext cx="1747523" cy="152334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634064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14</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Federated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0C00039-B827-44BE-B193-5ECF9CBD1A79}"/>
              </a:ext>
            </a:extLst>
          </p:cNvPr>
          <p:cNvCxnSpPr>
            <a:cxnSpLocks/>
          </p:cNvCxnSpPr>
          <p:nvPr/>
        </p:nvCxnSpPr>
        <p:spPr>
          <a:xfrm flipH="1">
            <a:off x="2303749" y="2240868"/>
            <a:ext cx="1634190" cy="1548172"/>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2B301C79-85A4-48CA-BED5-43E2C5034ED6}"/>
              </a:ext>
            </a:extLst>
          </p:cNvPr>
          <p:cNvCxnSpPr>
            <a:cxnSpLocks/>
          </p:cNvCxnSpPr>
          <p:nvPr/>
        </p:nvCxnSpPr>
        <p:spPr>
          <a:xfrm flipH="1">
            <a:off x="3384594" y="2375012"/>
            <a:ext cx="849292" cy="1414028"/>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0" name="Straight Arrow Connector 19">
            <a:extLst>
              <a:ext uri="{FF2B5EF4-FFF2-40B4-BE49-F238E27FC236}">
                <a16:creationId xmlns:a16="http://schemas.microsoft.com/office/drawing/2014/main" id="{E2E16EA0-1626-4D50-921F-1FABDDD1DB46}"/>
              </a:ext>
            </a:extLst>
          </p:cNvPr>
          <p:cNvCxnSpPr>
            <a:cxnSpLocks/>
            <a:endCxn id="10" idx="0"/>
          </p:cNvCxnSpPr>
          <p:nvPr/>
        </p:nvCxnSpPr>
        <p:spPr>
          <a:xfrm>
            <a:off x="4510406" y="2389067"/>
            <a:ext cx="587962" cy="1400531"/>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D8B32DF0-D65E-4B28-A7C1-4B187A1B54FB}"/>
              </a:ext>
            </a:extLst>
          </p:cNvPr>
          <p:cNvCxnSpPr>
            <a:cxnSpLocks/>
          </p:cNvCxnSpPr>
          <p:nvPr/>
        </p:nvCxnSpPr>
        <p:spPr>
          <a:xfrm>
            <a:off x="4800758" y="2240868"/>
            <a:ext cx="1747523" cy="1523344"/>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4" name="AutoShape 2" descr="data icons - Google Search | Data icon, Data, Icon">
            <a:extLst>
              <a:ext uri="{FF2B5EF4-FFF2-40B4-BE49-F238E27FC236}">
                <a16:creationId xmlns:a16="http://schemas.microsoft.com/office/drawing/2014/main" id="{13721662-660F-4900-980B-47ABF4B830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5364" name="Picture 4" descr="Deep Learning Icon Png , Png Download - Neural Network Png, Transparent Png  , Transparent Png Image - PNGitem">
            <a:extLst>
              <a:ext uri="{FF2B5EF4-FFF2-40B4-BE49-F238E27FC236}">
                <a16:creationId xmlns:a16="http://schemas.microsoft.com/office/drawing/2014/main" id="{A628B295-4C49-4D03-A13E-A0592DB881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5049" y="2755709"/>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eep Learning Icon Png , Png Download - Neural Network Png, Transparent Png  , Transparent Png Image - PNGitem">
            <a:extLst>
              <a:ext uri="{FF2B5EF4-FFF2-40B4-BE49-F238E27FC236}">
                <a16:creationId xmlns:a16="http://schemas.microsoft.com/office/drawing/2014/main" id="{B7C4A7A7-7A24-4AA2-84F5-F9E226407C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4781" y="2782860"/>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eep Learning Icon Png , Png Download - Neural Network Png, Transparent Png  , Transparent Png Image - PNGitem">
            <a:extLst>
              <a:ext uri="{FF2B5EF4-FFF2-40B4-BE49-F238E27FC236}">
                <a16:creationId xmlns:a16="http://schemas.microsoft.com/office/drawing/2014/main" id="{4741612F-3A49-46EA-928C-76F64BC615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372" y="2767268"/>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eep Learning Icon Png , Png Download - Neural Network Png, Transparent Png  , Transparent Png Image - PNGitem">
            <a:extLst>
              <a:ext uri="{FF2B5EF4-FFF2-40B4-BE49-F238E27FC236}">
                <a16:creationId xmlns:a16="http://schemas.microsoft.com/office/drawing/2014/main" id="{0C9BAE64-2B5A-408A-9032-7B6A5236B1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024" y="2830087"/>
            <a:ext cx="542493" cy="51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587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15</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Federated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0C00039-B827-44BE-B193-5ECF9CBD1A79}"/>
              </a:ext>
            </a:extLst>
          </p:cNvPr>
          <p:cNvCxnSpPr>
            <a:cxnSpLocks/>
          </p:cNvCxnSpPr>
          <p:nvPr/>
        </p:nvCxnSpPr>
        <p:spPr>
          <a:xfrm flipH="1">
            <a:off x="2303749" y="2240868"/>
            <a:ext cx="1634190" cy="1548172"/>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2B301C79-85A4-48CA-BED5-43E2C5034ED6}"/>
              </a:ext>
            </a:extLst>
          </p:cNvPr>
          <p:cNvCxnSpPr>
            <a:cxnSpLocks/>
          </p:cNvCxnSpPr>
          <p:nvPr/>
        </p:nvCxnSpPr>
        <p:spPr>
          <a:xfrm flipH="1">
            <a:off x="3384594" y="2375012"/>
            <a:ext cx="849292" cy="1414028"/>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0" name="Straight Arrow Connector 19">
            <a:extLst>
              <a:ext uri="{FF2B5EF4-FFF2-40B4-BE49-F238E27FC236}">
                <a16:creationId xmlns:a16="http://schemas.microsoft.com/office/drawing/2014/main" id="{E2E16EA0-1626-4D50-921F-1FABDDD1DB46}"/>
              </a:ext>
            </a:extLst>
          </p:cNvPr>
          <p:cNvCxnSpPr>
            <a:cxnSpLocks/>
            <a:endCxn id="10" idx="0"/>
          </p:cNvCxnSpPr>
          <p:nvPr/>
        </p:nvCxnSpPr>
        <p:spPr>
          <a:xfrm>
            <a:off x="4510406" y="2389067"/>
            <a:ext cx="587962" cy="1400531"/>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D8B32DF0-D65E-4B28-A7C1-4B187A1B54FB}"/>
              </a:ext>
            </a:extLst>
          </p:cNvPr>
          <p:cNvCxnSpPr>
            <a:cxnSpLocks/>
          </p:cNvCxnSpPr>
          <p:nvPr/>
        </p:nvCxnSpPr>
        <p:spPr>
          <a:xfrm>
            <a:off x="4800758" y="2240868"/>
            <a:ext cx="1747523" cy="1523344"/>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4" name="AutoShape 2" descr="data icons - Google Search | Data icon, Data, Icon">
            <a:extLst>
              <a:ext uri="{FF2B5EF4-FFF2-40B4-BE49-F238E27FC236}">
                <a16:creationId xmlns:a16="http://schemas.microsoft.com/office/drawing/2014/main" id="{13721662-660F-4900-980B-47ABF4B830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5364" name="Picture 4" descr="Deep Learning Icon Png , Png Download - Neural Network Png, Transparent Png  , Transparent Png Image - PNGitem">
            <a:extLst>
              <a:ext uri="{FF2B5EF4-FFF2-40B4-BE49-F238E27FC236}">
                <a16:creationId xmlns:a16="http://schemas.microsoft.com/office/drawing/2014/main" id="{A628B295-4C49-4D03-A13E-A0592DB881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5049" y="2755709"/>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eep Learning Icon Png , Png Download - Neural Network Png, Transparent Png  , Transparent Png Image - PNGitem">
            <a:extLst>
              <a:ext uri="{FF2B5EF4-FFF2-40B4-BE49-F238E27FC236}">
                <a16:creationId xmlns:a16="http://schemas.microsoft.com/office/drawing/2014/main" id="{B7C4A7A7-7A24-4AA2-84F5-F9E226407C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4781" y="2782860"/>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eep Learning Icon Png , Png Download - Neural Network Png, Transparent Png  , Transparent Png Image - PNGitem">
            <a:extLst>
              <a:ext uri="{FF2B5EF4-FFF2-40B4-BE49-F238E27FC236}">
                <a16:creationId xmlns:a16="http://schemas.microsoft.com/office/drawing/2014/main" id="{4741612F-3A49-46EA-928C-76F64BC615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372" y="2767268"/>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eep Learning Icon Png , Png Download - Neural Network Png, Transparent Png  , Transparent Png Image - PNGitem">
            <a:extLst>
              <a:ext uri="{FF2B5EF4-FFF2-40B4-BE49-F238E27FC236}">
                <a16:creationId xmlns:a16="http://schemas.microsoft.com/office/drawing/2014/main" id="{0C9BAE64-2B5A-408A-9032-7B6A5236B1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024" y="2830087"/>
            <a:ext cx="542493" cy="5184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D12C41-A86B-4512-AC6E-2165FFAA382B}"/>
              </a:ext>
            </a:extLst>
          </p:cNvPr>
          <p:cNvSpPr txBox="1"/>
          <p:nvPr/>
        </p:nvSpPr>
        <p:spPr>
          <a:xfrm>
            <a:off x="3171212" y="5319788"/>
            <a:ext cx="2405531" cy="369332"/>
          </a:xfrm>
          <a:prstGeom prst="rect">
            <a:avLst/>
          </a:prstGeom>
          <a:noFill/>
        </p:spPr>
        <p:txBody>
          <a:bodyPr wrap="none" rtlCol="0">
            <a:spAutoFit/>
          </a:bodyPr>
          <a:lstStyle/>
          <a:p>
            <a:pPr algn="ctr">
              <a:lnSpc>
                <a:spcPct val="90000"/>
              </a:lnSpc>
              <a:spcBef>
                <a:spcPct val="0"/>
              </a:spcBef>
            </a:pPr>
            <a:r>
              <a:rPr lang="en-AU" sz="2000" dirty="0">
                <a:solidFill>
                  <a:schemeClr val="accent2"/>
                </a:solidFill>
                <a:latin typeface="+mj-lt"/>
                <a:ea typeface="+mj-ea"/>
                <a:cs typeface="+mj-cs"/>
              </a:rPr>
              <a:t>One round is finished</a:t>
            </a:r>
          </a:p>
        </p:txBody>
      </p:sp>
    </p:spTree>
    <p:extLst>
      <p:ext uri="{BB962C8B-B14F-4D97-AF65-F5344CB8AC3E}">
        <p14:creationId xmlns:p14="http://schemas.microsoft.com/office/powerpoint/2010/main" val="2628565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16</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Federated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0C00039-B827-44BE-B193-5ECF9CBD1A79}"/>
              </a:ext>
            </a:extLst>
          </p:cNvPr>
          <p:cNvCxnSpPr>
            <a:cxnSpLocks/>
          </p:cNvCxnSpPr>
          <p:nvPr/>
        </p:nvCxnSpPr>
        <p:spPr>
          <a:xfrm flipH="1">
            <a:off x="2303749" y="2240868"/>
            <a:ext cx="1634190" cy="1548172"/>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2B301C79-85A4-48CA-BED5-43E2C5034ED6}"/>
              </a:ext>
            </a:extLst>
          </p:cNvPr>
          <p:cNvCxnSpPr>
            <a:cxnSpLocks/>
          </p:cNvCxnSpPr>
          <p:nvPr/>
        </p:nvCxnSpPr>
        <p:spPr>
          <a:xfrm flipH="1">
            <a:off x="3384594" y="2375012"/>
            <a:ext cx="849292" cy="1414028"/>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0" name="Straight Arrow Connector 19">
            <a:extLst>
              <a:ext uri="{FF2B5EF4-FFF2-40B4-BE49-F238E27FC236}">
                <a16:creationId xmlns:a16="http://schemas.microsoft.com/office/drawing/2014/main" id="{E2E16EA0-1626-4D50-921F-1FABDDD1DB46}"/>
              </a:ext>
            </a:extLst>
          </p:cNvPr>
          <p:cNvCxnSpPr>
            <a:cxnSpLocks/>
            <a:endCxn id="10" idx="0"/>
          </p:cNvCxnSpPr>
          <p:nvPr/>
        </p:nvCxnSpPr>
        <p:spPr>
          <a:xfrm>
            <a:off x="4510406" y="2389067"/>
            <a:ext cx="587962" cy="1400531"/>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D8B32DF0-D65E-4B28-A7C1-4B187A1B54FB}"/>
              </a:ext>
            </a:extLst>
          </p:cNvPr>
          <p:cNvCxnSpPr>
            <a:cxnSpLocks/>
          </p:cNvCxnSpPr>
          <p:nvPr/>
        </p:nvCxnSpPr>
        <p:spPr>
          <a:xfrm>
            <a:off x="4800758" y="2240868"/>
            <a:ext cx="1747523" cy="1523344"/>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4" name="AutoShape 2" descr="data icons - Google Search | Data icon, Data, Icon">
            <a:extLst>
              <a:ext uri="{FF2B5EF4-FFF2-40B4-BE49-F238E27FC236}">
                <a16:creationId xmlns:a16="http://schemas.microsoft.com/office/drawing/2014/main" id="{13721662-660F-4900-980B-47ABF4B830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5364" name="Picture 4" descr="Deep Learning Icon Png , Png Download - Neural Network Png, Transparent Png  , Transparent Png Image - PNGitem">
            <a:extLst>
              <a:ext uri="{FF2B5EF4-FFF2-40B4-BE49-F238E27FC236}">
                <a16:creationId xmlns:a16="http://schemas.microsoft.com/office/drawing/2014/main" id="{A628B295-4C49-4D03-A13E-A0592DB881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5049" y="2755709"/>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eep Learning Icon Png , Png Download - Neural Network Png, Transparent Png  , Transparent Png Image - PNGitem">
            <a:extLst>
              <a:ext uri="{FF2B5EF4-FFF2-40B4-BE49-F238E27FC236}">
                <a16:creationId xmlns:a16="http://schemas.microsoft.com/office/drawing/2014/main" id="{B7C4A7A7-7A24-4AA2-84F5-F9E226407C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4781" y="2782860"/>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eep Learning Icon Png , Png Download - Neural Network Png, Transparent Png  , Transparent Png Image - PNGitem">
            <a:extLst>
              <a:ext uri="{FF2B5EF4-FFF2-40B4-BE49-F238E27FC236}">
                <a16:creationId xmlns:a16="http://schemas.microsoft.com/office/drawing/2014/main" id="{4741612F-3A49-46EA-928C-76F64BC615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372" y="2767268"/>
            <a:ext cx="542493" cy="5184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eep Learning Icon Png , Png Download - Neural Network Png, Transparent Png  , Transparent Png Image - PNGitem">
            <a:extLst>
              <a:ext uri="{FF2B5EF4-FFF2-40B4-BE49-F238E27FC236}">
                <a16:creationId xmlns:a16="http://schemas.microsoft.com/office/drawing/2014/main" id="{0C9BAE64-2B5A-408A-9032-7B6A5236B1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024" y="2830087"/>
            <a:ext cx="542493" cy="5184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7B478B-A18B-45AF-B42F-99589A75DFC0}"/>
              </a:ext>
            </a:extLst>
          </p:cNvPr>
          <p:cNvSpPr txBox="1"/>
          <p:nvPr/>
        </p:nvSpPr>
        <p:spPr>
          <a:xfrm>
            <a:off x="1769675" y="5212602"/>
            <a:ext cx="5299849" cy="369332"/>
          </a:xfrm>
          <a:prstGeom prst="rect">
            <a:avLst/>
          </a:prstGeom>
          <a:noFill/>
        </p:spPr>
        <p:txBody>
          <a:bodyPr wrap="none" rtlCol="0">
            <a:spAutoFit/>
          </a:bodyPr>
          <a:lstStyle/>
          <a:p>
            <a:pPr algn="ctr">
              <a:lnSpc>
                <a:spcPct val="90000"/>
              </a:lnSpc>
              <a:spcBef>
                <a:spcPct val="0"/>
              </a:spcBef>
            </a:pPr>
            <a:r>
              <a:rPr lang="en-AU" sz="2000" dirty="0">
                <a:solidFill>
                  <a:schemeClr val="accent2"/>
                </a:solidFill>
                <a:latin typeface="+mj-lt"/>
                <a:ea typeface="+mj-ea"/>
                <a:cs typeface="+mj-cs"/>
              </a:rPr>
              <a:t>Server does not need to access the localized data</a:t>
            </a:r>
          </a:p>
        </p:txBody>
      </p:sp>
    </p:spTree>
    <p:extLst>
      <p:ext uri="{BB962C8B-B14F-4D97-AF65-F5344CB8AC3E}">
        <p14:creationId xmlns:p14="http://schemas.microsoft.com/office/powerpoint/2010/main" val="82850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17</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Split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9657" y="2819659"/>
            <a:ext cx="498602" cy="49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05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18</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Split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1281505" y="3329879"/>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335831" y="90430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1959015" y="2240868"/>
            <a:ext cx="2000917" cy="1602178"/>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2933638" y="2433037"/>
            <a:ext cx="1128129" cy="369332"/>
          </a:xfrm>
          <a:prstGeom prst="rect">
            <a:avLst/>
          </a:prstGeom>
          <a:noFill/>
        </p:spPr>
        <p:txBody>
          <a:bodyPr wrap="none" rtlCol="0">
            <a:spAutoFit/>
          </a:bodyPr>
          <a:lstStyle/>
          <a:p>
            <a:r>
              <a:rPr lang="en-AU" dirty="0"/>
              <a:t>Activation</a:t>
            </a:r>
          </a:p>
        </p:txBody>
      </p:sp>
    </p:spTree>
    <p:extLst>
      <p:ext uri="{BB962C8B-B14F-4D97-AF65-F5344CB8AC3E}">
        <p14:creationId xmlns:p14="http://schemas.microsoft.com/office/powerpoint/2010/main" val="414822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19</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Split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1281505" y="3329879"/>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335831" y="90430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1959015" y="2240868"/>
            <a:ext cx="2000917" cy="1602178"/>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2933638" y="2433037"/>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flipH="1">
            <a:off x="1863512" y="2168860"/>
            <a:ext cx="2024412" cy="161383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1966020" y="3107863"/>
            <a:ext cx="1003352" cy="369332"/>
          </a:xfrm>
          <a:prstGeom prst="rect">
            <a:avLst/>
          </a:prstGeom>
          <a:noFill/>
        </p:spPr>
        <p:txBody>
          <a:bodyPr wrap="none" rtlCol="0">
            <a:spAutoFit/>
          </a:bodyPr>
          <a:lstStyle/>
          <a:p>
            <a:r>
              <a:rPr lang="en-AU" dirty="0"/>
              <a:t>Gradient</a:t>
            </a:r>
          </a:p>
        </p:txBody>
      </p:sp>
    </p:spTree>
    <p:extLst>
      <p:ext uri="{BB962C8B-B14F-4D97-AF65-F5344CB8AC3E}">
        <p14:creationId xmlns:p14="http://schemas.microsoft.com/office/powerpoint/2010/main" val="3182540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300700"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Collect Data into a Centralized Server</a:t>
            </a:r>
          </a:p>
          <a:p>
            <a:pPr marL="285750" indent="-285750">
              <a:buFont typeface="Wingdings" panose="05000000000000000000" pitchFamily="2" charset="2"/>
              <a:buChar char="Ø"/>
            </a:pPr>
            <a:endParaRPr lang="en-AU" sz="2400" dirty="0"/>
          </a:p>
        </p:txBody>
      </p:sp>
    </p:spTree>
    <p:extLst>
      <p:ext uri="{BB962C8B-B14F-4D97-AF65-F5344CB8AC3E}">
        <p14:creationId xmlns:p14="http://schemas.microsoft.com/office/powerpoint/2010/main" val="1095776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20</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Split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2720110" y="3616733"/>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335831" y="90430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3497703" y="2375012"/>
            <a:ext cx="750261" cy="1414028"/>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3287855" y="2460040"/>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a:endCxn id="9" idx="0"/>
          </p:cNvCxnSpPr>
          <p:nvPr/>
        </p:nvCxnSpPr>
        <p:spPr>
          <a:xfrm flipH="1">
            <a:off x="3397560" y="2375012"/>
            <a:ext cx="742392" cy="141402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3057113" y="3286710"/>
            <a:ext cx="1003352" cy="369332"/>
          </a:xfrm>
          <a:prstGeom prst="rect">
            <a:avLst/>
          </a:prstGeom>
          <a:noFill/>
        </p:spPr>
        <p:txBody>
          <a:bodyPr wrap="none" rtlCol="0">
            <a:spAutoFit/>
          </a:bodyPr>
          <a:lstStyle/>
          <a:p>
            <a:r>
              <a:rPr lang="en-AU" dirty="0"/>
              <a:t>Gradient</a:t>
            </a:r>
          </a:p>
        </p:txBody>
      </p:sp>
    </p:spTree>
    <p:extLst>
      <p:ext uri="{BB962C8B-B14F-4D97-AF65-F5344CB8AC3E}">
        <p14:creationId xmlns:p14="http://schemas.microsoft.com/office/powerpoint/2010/main" val="2152361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Split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4398606" y="3613666"/>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335831" y="90430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a:endCxn id="10" idx="0"/>
          </p:cNvCxnSpPr>
          <p:nvPr/>
        </p:nvCxnSpPr>
        <p:spPr>
          <a:xfrm>
            <a:off x="4499993" y="2375012"/>
            <a:ext cx="598375" cy="141458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3970239" y="2487056"/>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a:stCxn id="5124" idx="2"/>
          </p:cNvCxnSpPr>
          <p:nvPr/>
        </p:nvCxnSpPr>
        <p:spPr>
          <a:xfrm>
            <a:off x="4373978" y="2375012"/>
            <a:ext cx="594066" cy="141402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4373978" y="3244334"/>
            <a:ext cx="1003352" cy="369332"/>
          </a:xfrm>
          <a:prstGeom prst="rect">
            <a:avLst/>
          </a:prstGeom>
          <a:noFill/>
        </p:spPr>
        <p:txBody>
          <a:bodyPr wrap="none" rtlCol="0">
            <a:spAutoFit/>
          </a:bodyPr>
          <a:lstStyle/>
          <a:p>
            <a:r>
              <a:rPr lang="en-AU" dirty="0"/>
              <a:t>Gradient</a:t>
            </a:r>
          </a:p>
        </p:txBody>
      </p:sp>
    </p:spTree>
    <p:extLst>
      <p:ext uri="{BB962C8B-B14F-4D97-AF65-F5344CB8AC3E}">
        <p14:creationId xmlns:p14="http://schemas.microsoft.com/office/powerpoint/2010/main" val="1541501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Split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5903094" y="3644902"/>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335831" y="90430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a:endCxn id="11" idx="0"/>
          </p:cNvCxnSpPr>
          <p:nvPr/>
        </p:nvCxnSpPr>
        <p:spPr>
          <a:xfrm>
            <a:off x="4799181" y="2302664"/>
            <a:ext cx="1749099" cy="1486934"/>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4623101" y="2425122"/>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a:off x="4763177" y="2375012"/>
            <a:ext cx="1645027" cy="141402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5544928" y="3150189"/>
            <a:ext cx="1003352" cy="369332"/>
          </a:xfrm>
          <a:prstGeom prst="rect">
            <a:avLst/>
          </a:prstGeom>
          <a:noFill/>
        </p:spPr>
        <p:txBody>
          <a:bodyPr wrap="none" rtlCol="0">
            <a:spAutoFit/>
          </a:bodyPr>
          <a:lstStyle/>
          <a:p>
            <a:r>
              <a:rPr lang="en-AU" dirty="0"/>
              <a:t>Gradient</a:t>
            </a:r>
          </a:p>
        </p:txBody>
      </p:sp>
    </p:spTree>
    <p:extLst>
      <p:ext uri="{BB962C8B-B14F-4D97-AF65-F5344CB8AC3E}">
        <p14:creationId xmlns:p14="http://schemas.microsoft.com/office/powerpoint/2010/main" val="3214354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 Split Learning</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5903094" y="3644902"/>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335831" y="90430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a:endCxn id="11" idx="0"/>
          </p:cNvCxnSpPr>
          <p:nvPr/>
        </p:nvCxnSpPr>
        <p:spPr>
          <a:xfrm>
            <a:off x="4799181" y="2302664"/>
            <a:ext cx="1749099" cy="1486934"/>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4623101" y="2425122"/>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a:off x="4763177" y="2375012"/>
            <a:ext cx="1645027" cy="141402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5544928" y="3150189"/>
            <a:ext cx="1003352" cy="369332"/>
          </a:xfrm>
          <a:prstGeom prst="rect">
            <a:avLst/>
          </a:prstGeom>
          <a:noFill/>
        </p:spPr>
        <p:txBody>
          <a:bodyPr wrap="none" rtlCol="0">
            <a:spAutoFit/>
          </a:bodyPr>
          <a:lstStyle/>
          <a:p>
            <a:r>
              <a:rPr lang="en-AU" dirty="0"/>
              <a:t>Gradient</a:t>
            </a:r>
          </a:p>
        </p:txBody>
      </p:sp>
      <p:sp>
        <p:nvSpPr>
          <p:cNvPr id="17" name="TextBox 16">
            <a:extLst>
              <a:ext uri="{FF2B5EF4-FFF2-40B4-BE49-F238E27FC236}">
                <a16:creationId xmlns:a16="http://schemas.microsoft.com/office/drawing/2014/main" id="{31FE5202-0E5C-4CBA-827D-2D9188F62AF0}"/>
              </a:ext>
            </a:extLst>
          </p:cNvPr>
          <p:cNvSpPr txBox="1"/>
          <p:nvPr/>
        </p:nvSpPr>
        <p:spPr>
          <a:xfrm>
            <a:off x="3171212" y="5319788"/>
            <a:ext cx="2405531" cy="369332"/>
          </a:xfrm>
          <a:prstGeom prst="rect">
            <a:avLst/>
          </a:prstGeom>
          <a:noFill/>
        </p:spPr>
        <p:txBody>
          <a:bodyPr wrap="none" rtlCol="0">
            <a:spAutoFit/>
          </a:bodyPr>
          <a:lstStyle/>
          <a:p>
            <a:pPr algn="ctr">
              <a:lnSpc>
                <a:spcPct val="90000"/>
              </a:lnSpc>
              <a:spcBef>
                <a:spcPct val="0"/>
              </a:spcBef>
            </a:pPr>
            <a:r>
              <a:rPr lang="en-AU" sz="2000" dirty="0">
                <a:solidFill>
                  <a:schemeClr val="accent2"/>
                </a:solidFill>
                <a:latin typeface="+mj-lt"/>
                <a:ea typeface="+mj-ea"/>
                <a:cs typeface="+mj-cs"/>
              </a:rPr>
              <a:t>One round is finished</a:t>
            </a:r>
          </a:p>
        </p:txBody>
      </p:sp>
    </p:spTree>
    <p:extLst>
      <p:ext uri="{BB962C8B-B14F-4D97-AF65-F5344CB8AC3E}">
        <p14:creationId xmlns:p14="http://schemas.microsoft.com/office/powerpoint/2010/main" val="294279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24</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331640" y="1052736"/>
            <a:ext cx="6912768" cy="2308324"/>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solidFill>
                  <a:schemeClr val="accent2">
                    <a:lumMod val="75000"/>
                  </a:schemeClr>
                </a:solidFill>
              </a:rPr>
              <a:t>Federated Learning</a:t>
            </a:r>
          </a:p>
          <a:p>
            <a:pPr marL="342900" indent="-342900">
              <a:buFont typeface="Wingdings" panose="05000000000000000000" pitchFamily="2" charset="2"/>
              <a:buChar char="§"/>
            </a:pPr>
            <a:r>
              <a:rPr lang="en-AU" sz="2400" dirty="0"/>
              <a:t>Entire model is trained by the client</a:t>
            </a:r>
          </a:p>
          <a:p>
            <a:pPr marL="342900" indent="-342900">
              <a:buFont typeface="Wingdings" panose="05000000000000000000" pitchFamily="2" charset="2"/>
              <a:buChar char="§"/>
            </a:pPr>
            <a:r>
              <a:rPr lang="en-AU" sz="2400" dirty="0"/>
              <a:t>Client access the entire model architecture</a:t>
            </a:r>
          </a:p>
          <a:p>
            <a:pPr marL="342900" indent="-342900">
              <a:buFont typeface="Wingdings" panose="05000000000000000000" pitchFamily="2" charset="2"/>
              <a:buChar char="§"/>
            </a:pPr>
            <a:r>
              <a:rPr lang="en-AU" sz="2400" dirty="0"/>
              <a:t>Clients train the model in parallel</a:t>
            </a:r>
          </a:p>
          <a:p>
            <a:pPr marL="342900" indent="-342900">
              <a:buFont typeface="Wingdings" panose="05000000000000000000" pitchFamily="2" charset="2"/>
              <a:buChar char="§"/>
            </a:pPr>
            <a:r>
              <a:rPr lang="en-AU" sz="2400" dirty="0"/>
              <a:t>Can apply to any model architecture, e.g., CNN, RNN, LSTM</a:t>
            </a:r>
          </a:p>
        </p:txBody>
      </p:sp>
    </p:spTree>
    <p:extLst>
      <p:ext uri="{BB962C8B-B14F-4D97-AF65-F5344CB8AC3E}">
        <p14:creationId xmlns:p14="http://schemas.microsoft.com/office/powerpoint/2010/main" val="1742160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25</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331640" y="1052736"/>
            <a:ext cx="6912768" cy="489364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solidFill>
                  <a:schemeClr val="accent2">
                    <a:lumMod val="75000"/>
                  </a:schemeClr>
                </a:solidFill>
              </a:rPr>
              <a:t>Federated Learning</a:t>
            </a:r>
          </a:p>
          <a:p>
            <a:pPr marL="342900" indent="-342900">
              <a:buFont typeface="Wingdings" panose="05000000000000000000" pitchFamily="2" charset="2"/>
              <a:buChar char="§"/>
            </a:pPr>
            <a:r>
              <a:rPr lang="en-AU" sz="2400" dirty="0"/>
              <a:t>Entire model is trained by the client</a:t>
            </a:r>
          </a:p>
          <a:p>
            <a:pPr marL="342900" indent="-342900">
              <a:buFont typeface="Wingdings" panose="05000000000000000000" pitchFamily="2" charset="2"/>
              <a:buChar char="§"/>
            </a:pPr>
            <a:r>
              <a:rPr lang="en-AU" sz="2400" dirty="0"/>
              <a:t>Client access the entire model architecture</a:t>
            </a:r>
          </a:p>
          <a:p>
            <a:pPr marL="342900" indent="-342900">
              <a:buFont typeface="Wingdings" panose="05000000000000000000" pitchFamily="2" charset="2"/>
              <a:buChar char="§"/>
            </a:pPr>
            <a:r>
              <a:rPr lang="en-AU" sz="2400" dirty="0"/>
              <a:t>Clients train the model in parallel</a:t>
            </a:r>
          </a:p>
          <a:p>
            <a:pPr marL="342900" indent="-342900">
              <a:buFont typeface="Wingdings" panose="05000000000000000000" pitchFamily="2" charset="2"/>
              <a:buChar char="§"/>
            </a:pPr>
            <a:r>
              <a:rPr lang="en-AU" sz="2400" dirty="0"/>
              <a:t>Can apply to any model architecture, e.g., CNN, RNN, LSTM</a:t>
            </a:r>
          </a:p>
          <a:p>
            <a:pPr marL="285750" indent="-285750">
              <a:buFont typeface="Wingdings" panose="05000000000000000000" pitchFamily="2" charset="2"/>
              <a:buChar char="Ø"/>
            </a:pPr>
            <a:r>
              <a:rPr lang="en-AU" sz="2400" dirty="0">
                <a:solidFill>
                  <a:schemeClr val="accent2">
                    <a:lumMod val="75000"/>
                  </a:schemeClr>
                </a:solidFill>
              </a:rPr>
              <a:t>Split Learning (Split neural network)</a:t>
            </a:r>
          </a:p>
          <a:p>
            <a:pPr marL="342900" indent="-342900">
              <a:buFont typeface="Wingdings" panose="05000000000000000000" pitchFamily="2" charset="2"/>
              <a:buChar char="§"/>
            </a:pPr>
            <a:r>
              <a:rPr lang="en-AU" sz="2400" dirty="0"/>
              <a:t>Sub-network is trained by the client</a:t>
            </a:r>
          </a:p>
          <a:p>
            <a:pPr marL="342900" indent="-342900">
              <a:buFont typeface="Wingdings" panose="05000000000000000000" pitchFamily="2" charset="2"/>
              <a:buChar char="§"/>
            </a:pPr>
            <a:r>
              <a:rPr lang="en-AU" sz="2400" dirty="0"/>
              <a:t>Client does not need to have knowledge of the other network part</a:t>
            </a:r>
          </a:p>
          <a:p>
            <a:pPr marL="342900" indent="-342900">
              <a:buFont typeface="Wingdings" panose="05000000000000000000" pitchFamily="2" charset="2"/>
              <a:buChar char="§"/>
            </a:pPr>
            <a:r>
              <a:rPr lang="en-AU" sz="2400" dirty="0"/>
              <a:t>Client train the model in sequential</a:t>
            </a:r>
          </a:p>
          <a:p>
            <a:pPr marL="342900" indent="-342900">
              <a:buFont typeface="Wingdings" panose="05000000000000000000" pitchFamily="2" charset="2"/>
              <a:buChar char="§"/>
            </a:pPr>
            <a:r>
              <a:rPr lang="en-AU" sz="2400" dirty="0"/>
              <a:t>Currently only applicable to Vertical </a:t>
            </a:r>
            <a:r>
              <a:rPr lang="en-AU" sz="2400" dirty="0" err="1"/>
              <a:t>splitble</a:t>
            </a:r>
            <a:r>
              <a:rPr lang="en-AU" sz="2400" dirty="0"/>
              <a:t> model architecture, e.g., CNN</a:t>
            </a:r>
          </a:p>
        </p:txBody>
      </p:sp>
    </p:spTree>
    <p:extLst>
      <p:ext uri="{BB962C8B-B14F-4D97-AF65-F5344CB8AC3E}">
        <p14:creationId xmlns:p14="http://schemas.microsoft.com/office/powerpoint/2010/main" val="1163424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26</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Training on Internet of Thing Devices</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916832"/>
            <a:ext cx="6912768"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solidFill>
                  <a:schemeClr val="accent2">
                    <a:lumMod val="75000"/>
                  </a:schemeClr>
                </a:solidFill>
              </a:rPr>
              <a:t>High-end IoT device</a:t>
            </a:r>
          </a:p>
          <a:p>
            <a:pPr marL="285750" indent="-285750">
              <a:buFont typeface="Wingdings" panose="05000000000000000000" pitchFamily="2" charset="2"/>
              <a:buChar char="Ø"/>
            </a:pPr>
            <a:r>
              <a:rPr lang="en-AU" sz="2400" dirty="0">
                <a:solidFill>
                  <a:schemeClr val="accent2">
                    <a:lumMod val="75000"/>
                  </a:schemeClr>
                </a:solidFill>
              </a:rPr>
              <a:t>Low-end IoT device</a:t>
            </a:r>
          </a:p>
        </p:txBody>
      </p:sp>
      <p:sp>
        <p:nvSpPr>
          <p:cNvPr id="5" name="Rectangle 4">
            <a:extLst>
              <a:ext uri="{FF2B5EF4-FFF2-40B4-BE49-F238E27FC236}">
                <a16:creationId xmlns:a16="http://schemas.microsoft.com/office/drawing/2014/main" id="{83CC44EC-1488-4795-8F38-061C8F6596D0}"/>
              </a:ext>
            </a:extLst>
          </p:cNvPr>
          <p:cNvSpPr/>
          <p:nvPr/>
        </p:nvSpPr>
        <p:spPr>
          <a:xfrm>
            <a:off x="334628" y="5697252"/>
            <a:ext cx="8022220" cy="369332"/>
          </a:xfrm>
          <a:prstGeom prst="rect">
            <a:avLst/>
          </a:prstGeom>
        </p:spPr>
        <p:txBody>
          <a:bodyPr wrap="square">
            <a:spAutoFit/>
          </a:bodyPr>
          <a:lstStyle/>
          <a:p>
            <a:r>
              <a:rPr lang="en-AU" sz="900" dirty="0">
                <a:latin typeface="Arial" panose="020B0604020202020204" pitchFamily="34" charset="0"/>
              </a:rPr>
              <a:t>Arslan </a:t>
            </a:r>
            <a:r>
              <a:rPr lang="en-AU" sz="900" dirty="0" err="1">
                <a:latin typeface="Arial" panose="020B0604020202020204" pitchFamily="34" charset="0"/>
              </a:rPr>
              <a:t>Musaddiq</a:t>
            </a:r>
            <a:r>
              <a:rPr lang="en-AU" sz="900" dirty="0">
                <a:latin typeface="Arial" panose="020B0604020202020204" pitchFamily="34" charset="0"/>
              </a:rPr>
              <a:t>, Yousaf Bin </a:t>
            </a:r>
            <a:r>
              <a:rPr lang="en-AU" sz="900" dirty="0" err="1">
                <a:latin typeface="Arial" panose="020B0604020202020204" pitchFamily="34" charset="0"/>
              </a:rPr>
              <a:t>Zikria</a:t>
            </a:r>
            <a:r>
              <a:rPr lang="en-AU" sz="900" dirty="0">
                <a:latin typeface="Arial" panose="020B0604020202020204" pitchFamily="34" charset="0"/>
              </a:rPr>
              <a:t>, Oliver </a:t>
            </a:r>
            <a:r>
              <a:rPr lang="en-AU" sz="900" dirty="0" err="1">
                <a:latin typeface="Arial" panose="020B0604020202020204" pitchFamily="34" charset="0"/>
              </a:rPr>
              <a:t>Hahm</a:t>
            </a:r>
            <a:r>
              <a:rPr lang="en-AU" sz="900" dirty="0">
                <a:latin typeface="Arial" panose="020B0604020202020204" pitchFamily="34" charset="0"/>
              </a:rPr>
              <a:t>, </a:t>
            </a:r>
            <a:r>
              <a:rPr lang="en-AU" sz="900" dirty="0" err="1">
                <a:latin typeface="Arial" panose="020B0604020202020204" pitchFamily="34" charset="0"/>
              </a:rPr>
              <a:t>Heejung</a:t>
            </a:r>
            <a:r>
              <a:rPr lang="en-AU" sz="900" dirty="0">
                <a:latin typeface="Arial" panose="020B0604020202020204" pitchFamily="34" charset="0"/>
              </a:rPr>
              <a:t> </a:t>
            </a:r>
            <a:r>
              <a:rPr lang="en-AU" sz="900" dirty="0" err="1">
                <a:latin typeface="Arial" panose="020B0604020202020204" pitchFamily="34" charset="0"/>
              </a:rPr>
              <a:t>Yu,Ali</a:t>
            </a:r>
            <a:r>
              <a:rPr lang="en-AU" sz="900" dirty="0">
                <a:latin typeface="Arial" panose="020B0604020202020204" pitchFamily="34" charset="0"/>
              </a:rPr>
              <a:t> Kashif Bashir, and Sung Won Kim. A survey on resource man-</a:t>
            </a:r>
            <a:r>
              <a:rPr lang="en-AU" sz="900" dirty="0" err="1">
                <a:latin typeface="Arial" panose="020B0604020202020204" pitchFamily="34" charset="0"/>
              </a:rPr>
              <a:t>agement</a:t>
            </a:r>
            <a:r>
              <a:rPr lang="en-AU" sz="900" dirty="0">
                <a:latin typeface="Arial" panose="020B0604020202020204" pitchFamily="34" charset="0"/>
              </a:rPr>
              <a:t> in IoT operating </a:t>
            </a:r>
            <a:r>
              <a:rPr lang="en-AU" sz="900" dirty="0" err="1">
                <a:latin typeface="Arial" panose="020B0604020202020204" pitchFamily="34" charset="0"/>
              </a:rPr>
              <a:t>systems.IEEE</a:t>
            </a:r>
            <a:r>
              <a:rPr lang="en-AU" sz="900" dirty="0">
                <a:latin typeface="Arial" panose="020B0604020202020204" pitchFamily="34" charset="0"/>
              </a:rPr>
              <a:t> Access, 6:8459–8482, 2018.</a:t>
            </a:r>
            <a:endParaRPr lang="en-AU" sz="900" dirty="0"/>
          </a:p>
        </p:txBody>
      </p:sp>
    </p:spTree>
    <p:extLst>
      <p:ext uri="{BB962C8B-B14F-4D97-AF65-F5344CB8AC3E}">
        <p14:creationId xmlns:p14="http://schemas.microsoft.com/office/powerpoint/2010/main" val="726591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27</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Training on Internet of Thing Devices</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916832"/>
            <a:ext cx="6912768" cy="2308324"/>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solidFill>
                  <a:schemeClr val="accent2">
                    <a:lumMod val="75000"/>
                  </a:schemeClr>
                </a:solidFill>
              </a:rPr>
              <a:t>High-end IoT device</a:t>
            </a:r>
          </a:p>
          <a:p>
            <a:pPr marL="342900" indent="-342900">
              <a:buFont typeface="Wingdings" panose="05000000000000000000" pitchFamily="2" charset="2"/>
              <a:buChar char="§"/>
            </a:pPr>
            <a:r>
              <a:rPr lang="en-AU" sz="2400" dirty="0"/>
              <a:t>Smart phone</a:t>
            </a:r>
          </a:p>
          <a:p>
            <a:pPr marL="342900" indent="-342900">
              <a:buFont typeface="Wingdings" panose="05000000000000000000" pitchFamily="2" charset="2"/>
              <a:buChar char="§"/>
            </a:pPr>
            <a:r>
              <a:rPr lang="en-AU" sz="2400" dirty="0"/>
              <a:t>Raspberry Pi</a:t>
            </a:r>
          </a:p>
          <a:p>
            <a:pPr marL="285750" indent="-285750">
              <a:buFont typeface="Wingdings" panose="05000000000000000000" pitchFamily="2" charset="2"/>
              <a:buChar char="Ø"/>
            </a:pPr>
            <a:r>
              <a:rPr lang="en-AU" sz="2400" dirty="0">
                <a:solidFill>
                  <a:schemeClr val="accent2">
                    <a:lumMod val="75000"/>
                  </a:schemeClr>
                </a:solidFill>
              </a:rPr>
              <a:t>Low-end IoT device</a:t>
            </a:r>
          </a:p>
          <a:p>
            <a:pPr marL="342900" indent="-342900">
              <a:buFont typeface="Wingdings" panose="05000000000000000000" pitchFamily="2" charset="2"/>
              <a:buChar char="§"/>
            </a:pPr>
            <a:r>
              <a:rPr lang="en-AU" sz="2400" dirty="0"/>
              <a:t>RFID card</a:t>
            </a:r>
          </a:p>
          <a:p>
            <a:pPr marL="342900" indent="-342900">
              <a:buFont typeface="Wingdings" panose="05000000000000000000" pitchFamily="2" charset="2"/>
              <a:buChar char="§"/>
            </a:pPr>
            <a:r>
              <a:rPr lang="en-AU" sz="2400" dirty="0"/>
              <a:t>Sensors</a:t>
            </a:r>
          </a:p>
        </p:txBody>
      </p:sp>
      <p:sp>
        <p:nvSpPr>
          <p:cNvPr id="5" name="Rectangle 4">
            <a:extLst>
              <a:ext uri="{FF2B5EF4-FFF2-40B4-BE49-F238E27FC236}">
                <a16:creationId xmlns:a16="http://schemas.microsoft.com/office/drawing/2014/main" id="{83CC44EC-1488-4795-8F38-061C8F6596D0}"/>
              </a:ext>
            </a:extLst>
          </p:cNvPr>
          <p:cNvSpPr/>
          <p:nvPr/>
        </p:nvSpPr>
        <p:spPr>
          <a:xfrm>
            <a:off x="334628" y="5697252"/>
            <a:ext cx="8022220" cy="369332"/>
          </a:xfrm>
          <a:prstGeom prst="rect">
            <a:avLst/>
          </a:prstGeom>
        </p:spPr>
        <p:txBody>
          <a:bodyPr wrap="square">
            <a:spAutoFit/>
          </a:bodyPr>
          <a:lstStyle/>
          <a:p>
            <a:r>
              <a:rPr lang="en-AU" sz="900" dirty="0">
                <a:latin typeface="Arial" panose="020B0604020202020204" pitchFamily="34" charset="0"/>
              </a:rPr>
              <a:t>Arslan </a:t>
            </a:r>
            <a:r>
              <a:rPr lang="en-AU" sz="900" dirty="0" err="1">
                <a:latin typeface="Arial" panose="020B0604020202020204" pitchFamily="34" charset="0"/>
              </a:rPr>
              <a:t>Musaddiq</a:t>
            </a:r>
            <a:r>
              <a:rPr lang="en-AU" sz="900" dirty="0">
                <a:latin typeface="Arial" panose="020B0604020202020204" pitchFamily="34" charset="0"/>
              </a:rPr>
              <a:t>, Yousaf Bin </a:t>
            </a:r>
            <a:r>
              <a:rPr lang="en-AU" sz="900" dirty="0" err="1">
                <a:latin typeface="Arial" panose="020B0604020202020204" pitchFamily="34" charset="0"/>
              </a:rPr>
              <a:t>Zikria</a:t>
            </a:r>
            <a:r>
              <a:rPr lang="en-AU" sz="900" dirty="0">
                <a:latin typeface="Arial" panose="020B0604020202020204" pitchFamily="34" charset="0"/>
              </a:rPr>
              <a:t>, Oliver </a:t>
            </a:r>
            <a:r>
              <a:rPr lang="en-AU" sz="900" dirty="0" err="1">
                <a:latin typeface="Arial" panose="020B0604020202020204" pitchFamily="34" charset="0"/>
              </a:rPr>
              <a:t>Hahm</a:t>
            </a:r>
            <a:r>
              <a:rPr lang="en-AU" sz="900" dirty="0">
                <a:latin typeface="Arial" panose="020B0604020202020204" pitchFamily="34" charset="0"/>
              </a:rPr>
              <a:t>, </a:t>
            </a:r>
            <a:r>
              <a:rPr lang="en-AU" sz="900" dirty="0" err="1">
                <a:latin typeface="Arial" panose="020B0604020202020204" pitchFamily="34" charset="0"/>
              </a:rPr>
              <a:t>Heejung</a:t>
            </a:r>
            <a:r>
              <a:rPr lang="en-AU" sz="900" dirty="0">
                <a:latin typeface="Arial" panose="020B0604020202020204" pitchFamily="34" charset="0"/>
              </a:rPr>
              <a:t> </a:t>
            </a:r>
            <a:r>
              <a:rPr lang="en-AU" sz="900" dirty="0" err="1">
                <a:latin typeface="Arial" panose="020B0604020202020204" pitchFamily="34" charset="0"/>
              </a:rPr>
              <a:t>Yu,Ali</a:t>
            </a:r>
            <a:r>
              <a:rPr lang="en-AU" sz="900" dirty="0">
                <a:latin typeface="Arial" panose="020B0604020202020204" pitchFamily="34" charset="0"/>
              </a:rPr>
              <a:t> Kashif Bashir, and Sung Won Kim. A survey on resource man-</a:t>
            </a:r>
            <a:r>
              <a:rPr lang="en-AU" sz="900" dirty="0" err="1">
                <a:latin typeface="Arial" panose="020B0604020202020204" pitchFamily="34" charset="0"/>
              </a:rPr>
              <a:t>agement</a:t>
            </a:r>
            <a:r>
              <a:rPr lang="en-AU" sz="900" dirty="0">
                <a:latin typeface="Arial" panose="020B0604020202020204" pitchFamily="34" charset="0"/>
              </a:rPr>
              <a:t> in IoT operating </a:t>
            </a:r>
            <a:r>
              <a:rPr lang="en-AU" sz="900" dirty="0" err="1">
                <a:latin typeface="Arial" panose="020B0604020202020204" pitchFamily="34" charset="0"/>
              </a:rPr>
              <a:t>systems.IEEE</a:t>
            </a:r>
            <a:r>
              <a:rPr lang="en-AU" sz="900" dirty="0">
                <a:latin typeface="Arial" panose="020B0604020202020204" pitchFamily="34" charset="0"/>
              </a:rPr>
              <a:t> Access, 6:8459–8482, 2018.</a:t>
            </a:r>
            <a:endParaRPr lang="en-AU" sz="900" dirty="0"/>
          </a:p>
        </p:txBody>
      </p:sp>
    </p:spTree>
    <p:extLst>
      <p:ext uri="{BB962C8B-B14F-4D97-AF65-F5344CB8AC3E}">
        <p14:creationId xmlns:p14="http://schemas.microsoft.com/office/powerpoint/2010/main" val="4294346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28</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Training on Internet of Thing Devices</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916832"/>
            <a:ext cx="6912768" cy="1200329"/>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solidFill>
                  <a:schemeClr val="accent2">
                    <a:lumMod val="75000"/>
                  </a:schemeClr>
                </a:solidFill>
              </a:rPr>
              <a:t>Rich data are generated by IoT devices</a:t>
            </a:r>
          </a:p>
          <a:p>
            <a:pPr marL="285750" indent="-285750">
              <a:buFont typeface="Wingdings" panose="05000000000000000000" pitchFamily="2" charset="2"/>
              <a:buChar char="Ø"/>
            </a:pPr>
            <a:r>
              <a:rPr lang="en-AU" sz="2400" dirty="0">
                <a:solidFill>
                  <a:schemeClr val="accent2">
                    <a:lumMod val="75000"/>
                  </a:schemeClr>
                </a:solidFill>
              </a:rPr>
              <a:t>Various data are privacy concerned, </a:t>
            </a:r>
            <a:r>
              <a:rPr lang="en-AU" sz="2400" dirty="0" err="1">
                <a:solidFill>
                  <a:schemeClr val="accent2">
                    <a:lumMod val="75000"/>
                  </a:schemeClr>
                </a:solidFill>
              </a:rPr>
              <a:t>e.g</a:t>
            </a:r>
            <a:r>
              <a:rPr lang="en-AU" sz="2400" dirty="0">
                <a:solidFill>
                  <a:schemeClr val="accent2">
                    <a:lumMod val="75000"/>
                  </a:schemeClr>
                </a:solidFill>
              </a:rPr>
              <a:t>, medical, voice</a:t>
            </a:r>
          </a:p>
        </p:txBody>
      </p:sp>
      <p:sp>
        <p:nvSpPr>
          <p:cNvPr id="10" name="Rectangle 9">
            <a:extLst>
              <a:ext uri="{FF2B5EF4-FFF2-40B4-BE49-F238E27FC236}">
                <a16:creationId xmlns:a16="http://schemas.microsoft.com/office/drawing/2014/main" id="{F5AC1F00-770B-45A1-92E9-3D5F7E1343A3}"/>
              </a:ext>
            </a:extLst>
          </p:cNvPr>
          <p:cNvSpPr/>
          <p:nvPr/>
        </p:nvSpPr>
        <p:spPr>
          <a:xfrm>
            <a:off x="334628" y="5697252"/>
            <a:ext cx="8022220" cy="230832"/>
          </a:xfrm>
          <a:prstGeom prst="rect">
            <a:avLst/>
          </a:prstGeom>
        </p:spPr>
        <p:txBody>
          <a:bodyPr wrap="square">
            <a:spAutoFit/>
          </a:bodyPr>
          <a:lstStyle/>
          <a:p>
            <a:r>
              <a:rPr lang="en-AU" sz="900" dirty="0" err="1">
                <a:latin typeface="Arial" panose="020B0604020202020204" pitchFamily="34" charset="0"/>
              </a:rPr>
              <a:t>iasi</a:t>
            </a:r>
            <a:r>
              <a:rPr lang="en-AU" sz="900" dirty="0">
                <a:latin typeface="Arial" panose="020B0604020202020204" pitchFamily="34" charset="0"/>
              </a:rPr>
              <a:t> Chen and </a:t>
            </a:r>
            <a:r>
              <a:rPr lang="en-AU" sz="900" dirty="0" err="1">
                <a:latin typeface="Arial" panose="020B0604020202020204" pitchFamily="34" charset="0"/>
              </a:rPr>
              <a:t>Xukan</a:t>
            </a:r>
            <a:r>
              <a:rPr lang="en-AU" sz="900" dirty="0">
                <a:latin typeface="Arial" panose="020B0604020202020204" pitchFamily="34" charset="0"/>
              </a:rPr>
              <a:t> Ran. Deep Learning With Edge Computing: </a:t>
            </a:r>
            <a:r>
              <a:rPr lang="en-AU" sz="900" dirty="0" err="1">
                <a:latin typeface="Arial" panose="020B0604020202020204" pitchFamily="34" charset="0"/>
              </a:rPr>
              <a:t>AReview.Proceedings</a:t>
            </a:r>
            <a:r>
              <a:rPr lang="en-AU" sz="900" dirty="0">
                <a:latin typeface="Arial" panose="020B0604020202020204" pitchFamily="34" charset="0"/>
              </a:rPr>
              <a:t> of the IEEE, 107(8):1655–1674, 2019.</a:t>
            </a:r>
          </a:p>
        </p:txBody>
      </p:sp>
    </p:spTree>
    <p:extLst>
      <p:ext uri="{BB962C8B-B14F-4D97-AF65-F5344CB8AC3E}">
        <p14:creationId xmlns:p14="http://schemas.microsoft.com/office/powerpoint/2010/main" val="1437364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29</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Training on Internet of Thing Devices</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916832"/>
            <a:ext cx="6912768" cy="1200329"/>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solidFill>
                  <a:schemeClr val="accent2">
                    <a:lumMod val="75000"/>
                  </a:schemeClr>
                </a:solidFill>
              </a:rPr>
              <a:t>Rich data are generated by IoT devices</a:t>
            </a:r>
          </a:p>
          <a:p>
            <a:pPr marL="285750" indent="-285750">
              <a:buFont typeface="Wingdings" panose="05000000000000000000" pitchFamily="2" charset="2"/>
              <a:buChar char="Ø"/>
            </a:pPr>
            <a:r>
              <a:rPr lang="en-AU" sz="2400" dirty="0">
                <a:solidFill>
                  <a:schemeClr val="accent2">
                    <a:lumMod val="75000"/>
                  </a:schemeClr>
                </a:solidFill>
              </a:rPr>
              <a:t>Various data are privacy concerned, </a:t>
            </a:r>
            <a:r>
              <a:rPr lang="en-AU" sz="2400" dirty="0" err="1">
                <a:solidFill>
                  <a:schemeClr val="accent2">
                    <a:lumMod val="75000"/>
                  </a:schemeClr>
                </a:solidFill>
              </a:rPr>
              <a:t>e.g</a:t>
            </a:r>
            <a:r>
              <a:rPr lang="en-AU" sz="2400" dirty="0">
                <a:solidFill>
                  <a:schemeClr val="accent2">
                    <a:lumMod val="75000"/>
                  </a:schemeClr>
                </a:solidFill>
              </a:rPr>
              <a:t>, medical, voice</a:t>
            </a:r>
          </a:p>
        </p:txBody>
      </p:sp>
      <p:sp>
        <p:nvSpPr>
          <p:cNvPr id="7" name="TextBox 6">
            <a:extLst>
              <a:ext uri="{FF2B5EF4-FFF2-40B4-BE49-F238E27FC236}">
                <a16:creationId xmlns:a16="http://schemas.microsoft.com/office/drawing/2014/main" id="{81CC70CF-3C66-4160-8DE8-4ED1AA141B80}"/>
              </a:ext>
            </a:extLst>
          </p:cNvPr>
          <p:cNvSpPr txBox="1"/>
          <p:nvPr/>
        </p:nvSpPr>
        <p:spPr>
          <a:xfrm>
            <a:off x="7332" y="3554909"/>
            <a:ext cx="9144000" cy="104411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Distributed Machine Learning Technique</a:t>
            </a:r>
          </a:p>
        </p:txBody>
      </p:sp>
      <p:pic>
        <p:nvPicPr>
          <p:cNvPr id="1026" name="Picture 2">
            <a:extLst>
              <a:ext uri="{FF2B5EF4-FFF2-40B4-BE49-F238E27FC236}">
                <a16:creationId xmlns:a16="http://schemas.microsoft.com/office/drawing/2014/main" id="{6874E062-0867-4FE0-A4F1-6B0E131A3C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6316" y="3561448"/>
            <a:ext cx="1016732" cy="10167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5AC1F00-770B-45A1-92E9-3D5F7E1343A3}"/>
              </a:ext>
            </a:extLst>
          </p:cNvPr>
          <p:cNvSpPr/>
          <p:nvPr/>
        </p:nvSpPr>
        <p:spPr>
          <a:xfrm>
            <a:off x="334628" y="5697252"/>
            <a:ext cx="8022220" cy="230832"/>
          </a:xfrm>
          <a:prstGeom prst="rect">
            <a:avLst/>
          </a:prstGeom>
        </p:spPr>
        <p:txBody>
          <a:bodyPr wrap="square">
            <a:spAutoFit/>
          </a:bodyPr>
          <a:lstStyle/>
          <a:p>
            <a:r>
              <a:rPr lang="en-AU" sz="900" dirty="0" err="1">
                <a:latin typeface="Arial" panose="020B0604020202020204" pitchFamily="34" charset="0"/>
              </a:rPr>
              <a:t>iasi</a:t>
            </a:r>
            <a:r>
              <a:rPr lang="en-AU" sz="900" dirty="0">
                <a:latin typeface="Arial" panose="020B0604020202020204" pitchFamily="34" charset="0"/>
              </a:rPr>
              <a:t> Chen and </a:t>
            </a:r>
            <a:r>
              <a:rPr lang="en-AU" sz="900" dirty="0" err="1">
                <a:latin typeface="Arial" panose="020B0604020202020204" pitchFamily="34" charset="0"/>
              </a:rPr>
              <a:t>Xukan</a:t>
            </a:r>
            <a:r>
              <a:rPr lang="en-AU" sz="900" dirty="0">
                <a:latin typeface="Arial" panose="020B0604020202020204" pitchFamily="34" charset="0"/>
              </a:rPr>
              <a:t> Ran. Deep Learning With Edge Computing: </a:t>
            </a:r>
            <a:r>
              <a:rPr lang="en-AU" sz="900" dirty="0" err="1">
                <a:latin typeface="Arial" panose="020B0604020202020204" pitchFamily="34" charset="0"/>
              </a:rPr>
              <a:t>AReview.Proceedings</a:t>
            </a:r>
            <a:r>
              <a:rPr lang="en-AU" sz="900" dirty="0">
                <a:latin typeface="Arial" panose="020B0604020202020204" pitchFamily="34" charset="0"/>
              </a:rPr>
              <a:t> of the IEEE, 107(8):1655–1674, 2019.</a:t>
            </a:r>
          </a:p>
        </p:txBody>
      </p:sp>
    </p:spTree>
    <p:extLst>
      <p:ext uri="{BB962C8B-B14F-4D97-AF65-F5344CB8AC3E}">
        <p14:creationId xmlns:p14="http://schemas.microsoft.com/office/powerpoint/2010/main" val="172282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300700"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Collect Data into a Centralized Server</a:t>
            </a:r>
          </a:p>
          <a:p>
            <a:pPr marL="285750" indent="-285750">
              <a:buFont typeface="Wingdings" panose="05000000000000000000" pitchFamily="2" charset="2"/>
              <a:buChar char="Ø"/>
            </a:pPr>
            <a:r>
              <a:rPr lang="en-AU" sz="2400" dirty="0"/>
              <a:t>Train the model in the Centralized Server</a:t>
            </a:r>
          </a:p>
        </p:txBody>
      </p:sp>
    </p:spTree>
    <p:extLst>
      <p:ext uri="{BB962C8B-B14F-4D97-AF65-F5344CB8AC3E}">
        <p14:creationId xmlns:p14="http://schemas.microsoft.com/office/powerpoint/2010/main" val="2174494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30</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Current Status</a:t>
            </a:r>
          </a:p>
        </p:txBody>
      </p:sp>
      <p:sp>
        <p:nvSpPr>
          <p:cNvPr id="7" name="TextBox 6">
            <a:extLst>
              <a:ext uri="{FF2B5EF4-FFF2-40B4-BE49-F238E27FC236}">
                <a16:creationId xmlns:a16="http://schemas.microsoft.com/office/drawing/2014/main" id="{81CC70CF-3C66-4160-8DE8-4ED1AA141B80}"/>
              </a:ext>
            </a:extLst>
          </p:cNvPr>
          <p:cNvSpPr txBox="1"/>
          <p:nvPr/>
        </p:nvSpPr>
        <p:spPr>
          <a:xfrm>
            <a:off x="0" y="1660494"/>
            <a:ext cx="9144000" cy="104411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There is very few empirical evaluations on distributed machine learning </a:t>
            </a:r>
            <a:r>
              <a:rPr lang="en-AU" dirty="0">
                <a:solidFill>
                  <a:srgbClr val="C00000"/>
                </a:solidFill>
              </a:rPr>
              <a:t>training</a:t>
            </a:r>
            <a:r>
              <a:rPr lang="en-AU" dirty="0"/>
              <a:t> mounted on real IoT devices?</a:t>
            </a:r>
          </a:p>
        </p:txBody>
      </p:sp>
      <p:sp>
        <p:nvSpPr>
          <p:cNvPr id="10" name="Rectangle 9">
            <a:extLst>
              <a:ext uri="{FF2B5EF4-FFF2-40B4-BE49-F238E27FC236}">
                <a16:creationId xmlns:a16="http://schemas.microsoft.com/office/drawing/2014/main" id="{F5AC1F00-770B-45A1-92E9-3D5F7E1343A3}"/>
              </a:ext>
            </a:extLst>
          </p:cNvPr>
          <p:cNvSpPr/>
          <p:nvPr/>
        </p:nvSpPr>
        <p:spPr>
          <a:xfrm>
            <a:off x="334628" y="5697252"/>
            <a:ext cx="8022220" cy="230832"/>
          </a:xfrm>
          <a:prstGeom prst="rect">
            <a:avLst/>
          </a:prstGeom>
        </p:spPr>
        <p:txBody>
          <a:bodyPr wrap="square">
            <a:spAutoFit/>
          </a:bodyPr>
          <a:lstStyle/>
          <a:p>
            <a:r>
              <a:rPr lang="en-AU" sz="900" dirty="0" err="1">
                <a:latin typeface="Arial" panose="020B0604020202020204" pitchFamily="34" charset="0"/>
              </a:rPr>
              <a:t>Jiasi</a:t>
            </a:r>
            <a:r>
              <a:rPr lang="en-AU" sz="900" dirty="0">
                <a:latin typeface="Arial" panose="020B0604020202020204" pitchFamily="34" charset="0"/>
              </a:rPr>
              <a:t> Chen and </a:t>
            </a:r>
            <a:r>
              <a:rPr lang="en-AU" sz="900" dirty="0" err="1">
                <a:latin typeface="Arial" panose="020B0604020202020204" pitchFamily="34" charset="0"/>
              </a:rPr>
              <a:t>Xukan</a:t>
            </a:r>
            <a:r>
              <a:rPr lang="en-AU" sz="900" dirty="0">
                <a:latin typeface="Arial" panose="020B0604020202020204" pitchFamily="34" charset="0"/>
              </a:rPr>
              <a:t> Ran. Deep Learning With Edge Computing: A </a:t>
            </a:r>
            <a:r>
              <a:rPr lang="en-AU" sz="900" dirty="0" err="1">
                <a:latin typeface="Arial" panose="020B0604020202020204" pitchFamily="34" charset="0"/>
              </a:rPr>
              <a:t>Review.Proceedings</a:t>
            </a:r>
            <a:r>
              <a:rPr lang="en-AU" sz="900" dirty="0">
                <a:latin typeface="Arial" panose="020B0604020202020204" pitchFamily="34" charset="0"/>
              </a:rPr>
              <a:t> of the IEEE, 107(8):1655–1674, 2019.</a:t>
            </a:r>
          </a:p>
        </p:txBody>
      </p:sp>
    </p:spTree>
    <p:extLst>
      <p:ext uri="{BB962C8B-B14F-4D97-AF65-F5344CB8AC3E}">
        <p14:creationId xmlns:p14="http://schemas.microsoft.com/office/powerpoint/2010/main" val="8586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Current Status</a:t>
            </a:r>
          </a:p>
        </p:txBody>
      </p:sp>
      <p:sp>
        <p:nvSpPr>
          <p:cNvPr id="7" name="TextBox 6">
            <a:extLst>
              <a:ext uri="{FF2B5EF4-FFF2-40B4-BE49-F238E27FC236}">
                <a16:creationId xmlns:a16="http://schemas.microsoft.com/office/drawing/2014/main" id="{81CC70CF-3C66-4160-8DE8-4ED1AA141B80}"/>
              </a:ext>
            </a:extLst>
          </p:cNvPr>
          <p:cNvSpPr txBox="1"/>
          <p:nvPr/>
        </p:nvSpPr>
        <p:spPr>
          <a:xfrm>
            <a:off x="0" y="1660494"/>
            <a:ext cx="9144000" cy="104411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There is very few empirical evaluations on distributed machine learning </a:t>
            </a:r>
            <a:r>
              <a:rPr lang="en-AU" dirty="0">
                <a:solidFill>
                  <a:srgbClr val="C00000"/>
                </a:solidFill>
              </a:rPr>
              <a:t>training</a:t>
            </a:r>
            <a:r>
              <a:rPr lang="en-AU" dirty="0"/>
              <a:t> mounted on real IoT devices.</a:t>
            </a:r>
          </a:p>
        </p:txBody>
      </p:sp>
      <p:sp>
        <p:nvSpPr>
          <p:cNvPr id="9" name="TextBox 8">
            <a:extLst>
              <a:ext uri="{FF2B5EF4-FFF2-40B4-BE49-F238E27FC236}">
                <a16:creationId xmlns:a16="http://schemas.microsoft.com/office/drawing/2014/main" id="{A5712438-8675-4BEA-92A6-B4DA71626CA8}"/>
              </a:ext>
            </a:extLst>
          </p:cNvPr>
          <p:cNvSpPr txBox="1"/>
          <p:nvPr/>
        </p:nvSpPr>
        <p:spPr>
          <a:xfrm>
            <a:off x="7332" y="3275333"/>
            <a:ext cx="9144000" cy="104411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For FL and </a:t>
            </a:r>
            <a:r>
              <a:rPr lang="en-AU" dirty="0" err="1"/>
              <a:t>SplitNN</a:t>
            </a:r>
            <a:r>
              <a:rPr lang="en-AU" dirty="0"/>
              <a:t>, which one is more suitable? There is no any empirical comparison yet.</a:t>
            </a:r>
          </a:p>
        </p:txBody>
      </p:sp>
    </p:spTree>
    <p:extLst>
      <p:ext uri="{BB962C8B-B14F-4D97-AF65-F5344CB8AC3E}">
        <p14:creationId xmlns:p14="http://schemas.microsoft.com/office/powerpoint/2010/main" val="1418371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Our Main Considerations</a:t>
            </a:r>
          </a:p>
        </p:txBody>
      </p:sp>
      <p:sp>
        <p:nvSpPr>
          <p:cNvPr id="7" name="TextBox 6">
            <a:extLst>
              <a:ext uri="{FF2B5EF4-FFF2-40B4-BE49-F238E27FC236}">
                <a16:creationId xmlns:a16="http://schemas.microsoft.com/office/drawing/2014/main" id="{81CC70CF-3C66-4160-8DE8-4ED1AA141B80}"/>
              </a:ext>
            </a:extLst>
          </p:cNvPr>
          <p:cNvSpPr txBox="1"/>
          <p:nvPr/>
        </p:nvSpPr>
        <p:spPr>
          <a:xfrm>
            <a:off x="0" y="1304764"/>
            <a:ext cx="9144000" cy="139984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Research Question 1: What is the learning performance of FL and </a:t>
            </a:r>
            <a:r>
              <a:rPr lang="en-AU" dirty="0" err="1"/>
              <a:t>SplitNN</a:t>
            </a:r>
            <a:r>
              <a:rPr lang="en-AU" dirty="0"/>
              <a:t> under realistic IoT applications such as resembling imbalanced data distribution and non uniform data distribution.</a:t>
            </a:r>
          </a:p>
        </p:txBody>
      </p:sp>
    </p:spTree>
    <p:extLst>
      <p:ext uri="{BB962C8B-B14F-4D97-AF65-F5344CB8AC3E}">
        <p14:creationId xmlns:p14="http://schemas.microsoft.com/office/powerpoint/2010/main" val="298748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Our Main Considerations</a:t>
            </a:r>
          </a:p>
        </p:txBody>
      </p:sp>
      <p:sp>
        <p:nvSpPr>
          <p:cNvPr id="7" name="TextBox 6">
            <a:extLst>
              <a:ext uri="{FF2B5EF4-FFF2-40B4-BE49-F238E27FC236}">
                <a16:creationId xmlns:a16="http://schemas.microsoft.com/office/drawing/2014/main" id="{81CC70CF-3C66-4160-8DE8-4ED1AA141B80}"/>
              </a:ext>
            </a:extLst>
          </p:cNvPr>
          <p:cNvSpPr txBox="1"/>
          <p:nvPr/>
        </p:nvSpPr>
        <p:spPr>
          <a:xfrm>
            <a:off x="0" y="1304764"/>
            <a:ext cx="9144000" cy="139984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Research Question 1: What is the learning performance of FL and </a:t>
            </a:r>
            <a:r>
              <a:rPr lang="en-AU" dirty="0" err="1"/>
              <a:t>SplitNN</a:t>
            </a:r>
            <a:r>
              <a:rPr lang="en-AU" dirty="0"/>
              <a:t> under realistic IoT applications such as resembling imbalanced data distribution and non uniform data distribution.</a:t>
            </a:r>
          </a:p>
        </p:txBody>
      </p:sp>
      <p:sp>
        <p:nvSpPr>
          <p:cNvPr id="10" name="TextBox 9">
            <a:extLst>
              <a:ext uri="{FF2B5EF4-FFF2-40B4-BE49-F238E27FC236}">
                <a16:creationId xmlns:a16="http://schemas.microsoft.com/office/drawing/2014/main" id="{1C36BA77-F6A1-4A1F-BBCD-79E767D7FC6A}"/>
              </a:ext>
            </a:extLst>
          </p:cNvPr>
          <p:cNvSpPr txBox="1"/>
          <p:nvPr/>
        </p:nvSpPr>
        <p:spPr>
          <a:xfrm>
            <a:off x="0" y="3068960"/>
            <a:ext cx="9144000" cy="1399846"/>
          </a:xfrm>
          <a:prstGeom prst="rect">
            <a:avLst/>
          </a:prstGeom>
          <a:solidFill>
            <a:schemeClr val="accent1"/>
          </a:solidFill>
        </p:spPr>
        <p:txBody>
          <a:bodyPr vert="horz" lIns="360000" tIns="288000" rIns="360000" bIns="216000" rtlCol="0" anchor="t" anchorCtr="0">
            <a:noAutofit/>
          </a:bodyPr>
          <a:lstStyle>
            <a:lvl1pPr>
              <a:lnSpc>
                <a:spcPct val="90000"/>
              </a:lnSpc>
              <a:spcBef>
                <a:spcPct val="0"/>
              </a:spcBef>
              <a:buNone/>
              <a:defRPr sz="2000" b="0">
                <a:solidFill>
                  <a:schemeClr val="accent2"/>
                </a:solidFill>
                <a:latin typeface="+mj-lt"/>
                <a:ea typeface="+mj-ea"/>
                <a:cs typeface="+mj-cs"/>
              </a:defRPr>
            </a:lvl1pPr>
          </a:lstStyle>
          <a:p>
            <a:pPr algn="ctr"/>
            <a:r>
              <a:rPr lang="en-AU" dirty="0"/>
              <a:t>Research Question 2: What is the overhead of FL and </a:t>
            </a:r>
            <a:r>
              <a:rPr lang="en-AU" dirty="0" err="1"/>
              <a:t>SplitNN</a:t>
            </a:r>
            <a:r>
              <a:rPr lang="en-AU" dirty="0"/>
              <a:t> by implementing them on Raspberry Pi to assess such as training time, amount of memory used, amount of power consumed, communication overhead.</a:t>
            </a:r>
          </a:p>
        </p:txBody>
      </p:sp>
    </p:spTree>
    <p:extLst>
      <p:ext uri="{BB962C8B-B14F-4D97-AF65-F5344CB8AC3E}">
        <p14:creationId xmlns:p14="http://schemas.microsoft.com/office/powerpoint/2010/main" val="3267373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34</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 Setting</a:t>
            </a:r>
          </a:p>
        </p:txBody>
      </p:sp>
      <p:graphicFrame>
        <p:nvGraphicFramePr>
          <p:cNvPr id="4" name="Table 4">
            <a:extLst>
              <a:ext uri="{FF2B5EF4-FFF2-40B4-BE49-F238E27FC236}">
                <a16:creationId xmlns:a16="http://schemas.microsoft.com/office/drawing/2014/main" id="{9183849A-DC35-41AB-B5C2-F39C23A84A64}"/>
              </a:ext>
            </a:extLst>
          </p:cNvPr>
          <p:cNvGraphicFramePr>
            <a:graphicFrameLocks noGrp="1"/>
          </p:cNvGraphicFramePr>
          <p:nvPr>
            <p:extLst>
              <p:ext uri="{D42A27DB-BD31-4B8C-83A1-F6EECF244321}">
                <p14:modId xmlns:p14="http://schemas.microsoft.com/office/powerpoint/2010/main" val="720489840"/>
              </p:ext>
            </p:extLst>
          </p:nvPr>
        </p:nvGraphicFramePr>
        <p:xfrm>
          <a:off x="7332" y="1397000"/>
          <a:ext cx="9136666" cy="2028407"/>
        </p:xfrm>
        <a:graphic>
          <a:graphicData uri="http://schemas.openxmlformats.org/drawingml/2006/table">
            <a:tbl>
              <a:tblPr firstRow="1" bandRow="1">
                <a:tableStyleId>{5C22544A-7EE6-4342-B048-85BDC9FD1C3A}</a:tableStyleId>
              </a:tblPr>
              <a:tblGrid>
                <a:gridCol w="2044388">
                  <a:extLst>
                    <a:ext uri="{9D8B030D-6E8A-4147-A177-3AD203B41FA5}">
                      <a16:colId xmlns:a16="http://schemas.microsoft.com/office/drawing/2014/main" val="4098926210"/>
                    </a:ext>
                  </a:extLst>
                </a:gridCol>
                <a:gridCol w="936104">
                  <a:extLst>
                    <a:ext uri="{9D8B030D-6E8A-4147-A177-3AD203B41FA5}">
                      <a16:colId xmlns:a16="http://schemas.microsoft.com/office/drawing/2014/main" val="829098022"/>
                    </a:ext>
                  </a:extLst>
                </a:gridCol>
                <a:gridCol w="935222">
                  <a:extLst>
                    <a:ext uri="{9D8B030D-6E8A-4147-A177-3AD203B41FA5}">
                      <a16:colId xmlns:a16="http://schemas.microsoft.com/office/drawing/2014/main" val="809972444"/>
                    </a:ext>
                  </a:extLst>
                </a:gridCol>
                <a:gridCol w="1008994">
                  <a:extLst>
                    <a:ext uri="{9D8B030D-6E8A-4147-A177-3AD203B41FA5}">
                      <a16:colId xmlns:a16="http://schemas.microsoft.com/office/drawing/2014/main" val="551012635"/>
                    </a:ext>
                  </a:extLst>
                </a:gridCol>
                <a:gridCol w="1601482">
                  <a:extLst>
                    <a:ext uri="{9D8B030D-6E8A-4147-A177-3AD203B41FA5}">
                      <a16:colId xmlns:a16="http://schemas.microsoft.com/office/drawing/2014/main" val="1000748802"/>
                    </a:ext>
                  </a:extLst>
                </a:gridCol>
                <a:gridCol w="1305238">
                  <a:extLst>
                    <a:ext uri="{9D8B030D-6E8A-4147-A177-3AD203B41FA5}">
                      <a16:colId xmlns:a16="http://schemas.microsoft.com/office/drawing/2014/main" val="1101109070"/>
                    </a:ext>
                  </a:extLst>
                </a:gridCol>
                <a:gridCol w="1305238">
                  <a:extLst>
                    <a:ext uri="{9D8B030D-6E8A-4147-A177-3AD203B41FA5}">
                      <a16:colId xmlns:a16="http://schemas.microsoft.com/office/drawing/2014/main" val="3258246568"/>
                    </a:ext>
                  </a:extLst>
                </a:gridCol>
              </a:tblGrid>
              <a:tr h="571664">
                <a:tc>
                  <a:txBody>
                    <a:bodyPr/>
                    <a:lstStyle/>
                    <a:p>
                      <a:r>
                        <a:rPr lang="en-AU" dirty="0"/>
                        <a:t>Dataset</a:t>
                      </a:r>
                    </a:p>
                  </a:txBody>
                  <a:tcPr/>
                </a:tc>
                <a:tc>
                  <a:txBody>
                    <a:bodyPr/>
                    <a:lstStyle/>
                    <a:p>
                      <a:r>
                        <a:rPr lang="en-AU" dirty="0"/>
                        <a:t>Num of Labels</a:t>
                      </a:r>
                    </a:p>
                  </a:txBody>
                  <a:tcPr/>
                </a:tc>
                <a:tc>
                  <a:txBody>
                    <a:bodyPr/>
                    <a:lstStyle/>
                    <a:p>
                      <a:r>
                        <a:rPr lang="en-AU" dirty="0"/>
                        <a:t>Input Size</a:t>
                      </a:r>
                    </a:p>
                  </a:txBody>
                  <a:tcPr/>
                </a:tc>
                <a:tc>
                  <a:txBody>
                    <a:bodyPr/>
                    <a:lstStyle/>
                    <a:p>
                      <a:r>
                        <a:rPr lang="en-AU" dirty="0"/>
                        <a:t>Num of Samples</a:t>
                      </a:r>
                    </a:p>
                  </a:txBody>
                  <a:tcPr/>
                </a:tc>
                <a:tc>
                  <a:txBody>
                    <a:bodyPr/>
                    <a:lstStyle/>
                    <a:p>
                      <a:r>
                        <a:rPr lang="en-AU" sz="1600" dirty="0"/>
                        <a:t>Model architecture</a:t>
                      </a:r>
                    </a:p>
                  </a:txBody>
                  <a:tcPr/>
                </a:tc>
                <a:tc>
                  <a:txBody>
                    <a:bodyPr/>
                    <a:lstStyle/>
                    <a:p>
                      <a:r>
                        <a:rPr lang="en-AU" dirty="0"/>
                        <a:t>Total Parameters</a:t>
                      </a:r>
                    </a:p>
                  </a:txBody>
                  <a:tcPr/>
                </a:tc>
                <a:tc>
                  <a:txBody>
                    <a:bodyPr/>
                    <a:lstStyle/>
                    <a:p>
                      <a:r>
                        <a:rPr lang="en-AU" sz="1600" dirty="0"/>
                        <a:t>Total Model Accuracy</a:t>
                      </a:r>
                    </a:p>
                  </a:txBody>
                  <a:tcPr/>
                </a:tc>
                <a:extLst>
                  <a:ext uri="{0D108BD9-81ED-4DB2-BD59-A6C34878D82A}">
                    <a16:rowId xmlns:a16="http://schemas.microsoft.com/office/drawing/2014/main" val="2425434602"/>
                  </a:ext>
                </a:extLst>
              </a:tr>
              <a:tr h="571664">
                <a:tc>
                  <a:txBody>
                    <a:bodyPr/>
                    <a:lstStyle/>
                    <a:p>
                      <a:r>
                        <a:rPr lang="en-AU" dirty="0"/>
                        <a:t>ECG</a:t>
                      </a:r>
                    </a:p>
                  </a:txBody>
                  <a:tcPr/>
                </a:tc>
                <a:tc>
                  <a:txBody>
                    <a:bodyPr/>
                    <a:lstStyle/>
                    <a:p>
                      <a:r>
                        <a:rPr lang="en-AU" dirty="0"/>
                        <a:t>5</a:t>
                      </a:r>
                    </a:p>
                  </a:txBody>
                  <a:tcPr/>
                </a:tc>
                <a:tc>
                  <a:txBody>
                    <a:bodyPr/>
                    <a:lstStyle/>
                    <a:p>
                      <a:r>
                        <a:rPr lang="en-AU" dirty="0"/>
                        <a:t>124</a:t>
                      </a:r>
                    </a:p>
                  </a:txBody>
                  <a:tcPr/>
                </a:tc>
                <a:tc>
                  <a:txBody>
                    <a:bodyPr/>
                    <a:lstStyle/>
                    <a:p>
                      <a:r>
                        <a:rPr lang="en-AU" dirty="0"/>
                        <a:t>26,490</a:t>
                      </a:r>
                    </a:p>
                  </a:txBody>
                  <a:tcPr/>
                </a:tc>
                <a:tc>
                  <a:txBody>
                    <a:bodyPr/>
                    <a:lstStyle/>
                    <a:p>
                      <a:r>
                        <a:rPr lang="en-AU" dirty="0"/>
                        <a:t>4conv+2dense</a:t>
                      </a:r>
                    </a:p>
                  </a:txBody>
                  <a:tcPr/>
                </a:tc>
                <a:tc>
                  <a:txBody>
                    <a:bodyPr/>
                    <a:lstStyle/>
                    <a:p>
                      <a:r>
                        <a:rPr lang="en-AU" dirty="0"/>
                        <a:t>68,901</a:t>
                      </a:r>
                    </a:p>
                  </a:txBody>
                  <a:tcPr/>
                </a:tc>
                <a:tc>
                  <a:txBody>
                    <a:bodyPr/>
                    <a:lstStyle/>
                    <a:p>
                      <a:r>
                        <a:rPr lang="en-AU" dirty="0"/>
                        <a:t>97.78%</a:t>
                      </a:r>
                    </a:p>
                  </a:txBody>
                  <a:tcPr/>
                </a:tc>
                <a:extLst>
                  <a:ext uri="{0D108BD9-81ED-4DB2-BD59-A6C34878D82A}">
                    <a16:rowId xmlns:a16="http://schemas.microsoft.com/office/drawing/2014/main" val="2944169734"/>
                  </a:ext>
                </a:extLst>
              </a:tr>
              <a:tr h="816663">
                <a:tc>
                  <a:txBody>
                    <a:bodyPr/>
                    <a:lstStyle/>
                    <a:p>
                      <a:r>
                        <a:rPr lang="en-AU" sz="1400" dirty="0"/>
                        <a:t>Speech Command (SC)</a:t>
                      </a:r>
                    </a:p>
                  </a:txBody>
                  <a:tcPr/>
                </a:tc>
                <a:tc>
                  <a:txBody>
                    <a:bodyPr/>
                    <a:lstStyle/>
                    <a:p>
                      <a:r>
                        <a:rPr lang="en-AU" dirty="0"/>
                        <a:t>10</a:t>
                      </a:r>
                    </a:p>
                  </a:txBody>
                  <a:tcPr/>
                </a:tc>
                <a:tc>
                  <a:txBody>
                    <a:bodyPr/>
                    <a:lstStyle/>
                    <a:p>
                      <a:r>
                        <a:rPr lang="en-AU" dirty="0"/>
                        <a:t>8,000</a:t>
                      </a:r>
                    </a:p>
                  </a:txBody>
                  <a:tcPr/>
                </a:tc>
                <a:tc>
                  <a:txBody>
                    <a:bodyPr/>
                    <a:lstStyle/>
                    <a:p>
                      <a:r>
                        <a:rPr lang="en-AU" dirty="0"/>
                        <a:t>32,187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4conv+2dense</a:t>
                      </a:r>
                    </a:p>
                    <a:p>
                      <a:endParaRPr lang="en-AU" dirty="0"/>
                    </a:p>
                  </a:txBody>
                  <a:tcPr/>
                </a:tc>
                <a:tc>
                  <a:txBody>
                    <a:bodyPr/>
                    <a:lstStyle/>
                    <a:p>
                      <a:r>
                        <a:rPr lang="en-AU" dirty="0"/>
                        <a:t>522,586</a:t>
                      </a:r>
                    </a:p>
                  </a:txBody>
                  <a:tcPr/>
                </a:tc>
                <a:tc>
                  <a:txBody>
                    <a:bodyPr/>
                    <a:lstStyle/>
                    <a:p>
                      <a:r>
                        <a:rPr lang="en-AU" dirty="0"/>
                        <a:t>85,29%</a:t>
                      </a:r>
                    </a:p>
                  </a:txBody>
                  <a:tcPr/>
                </a:tc>
                <a:extLst>
                  <a:ext uri="{0D108BD9-81ED-4DB2-BD59-A6C34878D82A}">
                    <a16:rowId xmlns:a16="http://schemas.microsoft.com/office/drawing/2014/main" val="3575627834"/>
                  </a:ext>
                </a:extLst>
              </a:tr>
            </a:tbl>
          </a:graphicData>
        </a:graphic>
      </p:graphicFrame>
    </p:spTree>
    <p:extLst>
      <p:ext uri="{BB962C8B-B14F-4D97-AF65-F5344CB8AC3E}">
        <p14:creationId xmlns:p14="http://schemas.microsoft.com/office/powerpoint/2010/main" val="3086623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35</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 Setting</a:t>
            </a:r>
          </a:p>
        </p:txBody>
      </p:sp>
      <p:graphicFrame>
        <p:nvGraphicFramePr>
          <p:cNvPr id="4" name="Table 4">
            <a:extLst>
              <a:ext uri="{FF2B5EF4-FFF2-40B4-BE49-F238E27FC236}">
                <a16:creationId xmlns:a16="http://schemas.microsoft.com/office/drawing/2014/main" id="{9183849A-DC35-41AB-B5C2-F39C23A84A64}"/>
              </a:ext>
            </a:extLst>
          </p:cNvPr>
          <p:cNvGraphicFramePr>
            <a:graphicFrameLocks noGrp="1"/>
          </p:cNvGraphicFramePr>
          <p:nvPr/>
        </p:nvGraphicFramePr>
        <p:xfrm>
          <a:off x="7332" y="1397000"/>
          <a:ext cx="9136666" cy="2028407"/>
        </p:xfrm>
        <a:graphic>
          <a:graphicData uri="http://schemas.openxmlformats.org/drawingml/2006/table">
            <a:tbl>
              <a:tblPr firstRow="1" bandRow="1">
                <a:tableStyleId>{5C22544A-7EE6-4342-B048-85BDC9FD1C3A}</a:tableStyleId>
              </a:tblPr>
              <a:tblGrid>
                <a:gridCol w="2044388">
                  <a:extLst>
                    <a:ext uri="{9D8B030D-6E8A-4147-A177-3AD203B41FA5}">
                      <a16:colId xmlns:a16="http://schemas.microsoft.com/office/drawing/2014/main" val="4098926210"/>
                    </a:ext>
                  </a:extLst>
                </a:gridCol>
                <a:gridCol w="936104">
                  <a:extLst>
                    <a:ext uri="{9D8B030D-6E8A-4147-A177-3AD203B41FA5}">
                      <a16:colId xmlns:a16="http://schemas.microsoft.com/office/drawing/2014/main" val="829098022"/>
                    </a:ext>
                  </a:extLst>
                </a:gridCol>
                <a:gridCol w="935222">
                  <a:extLst>
                    <a:ext uri="{9D8B030D-6E8A-4147-A177-3AD203B41FA5}">
                      <a16:colId xmlns:a16="http://schemas.microsoft.com/office/drawing/2014/main" val="809972444"/>
                    </a:ext>
                  </a:extLst>
                </a:gridCol>
                <a:gridCol w="1008994">
                  <a:extLst>
                    <a:ext uri="{9D8B030D-6E8A-4147-A177-3AD203B41FA5}">
                      <a16:colId xmlns:a16="http://schemas.microsoft.com/office/drawing/2014/main" val="551012635"/>
                    </a:ext>
                  </a:extLst>
                </a:gridCol>
                <a:gridCol w="1601482">
                  <a:extLst>
                    <a:ext uri="{9D8B030D-6E8A-4147-A177-3AD203B41FA5}">
                      <a16:colId xmlns:a16="http://schemas.microsoft.com/office/drawing/2014/main" val="1000748802"/>
                    </a:ext>
                  </a:extLst>
                </a:gridCol>
                <a:gridCol w="1305238">
                  <a:extLst>
                    <a:ext uri="{9D8B030D-6E8A-4147-A177-3AD203B41FA5}">
                      <a16:colId xmlns:a16="http://schemas.microsoft.com/office/drawing/2014/main" val="1101109070"/>
                    </a:ext>
                  </a:extLst>
                </a:gridCol>
                <a:gridCol w="1305238">
                  <a:extLst>
                    <a:ext uri="{9D8B030D-6E8A-4147-A177-3AD203B41FA5}">
                      <a16:colId xmlns:a16="http://schemas.microsoft.com/office/drawing/2014/main" val="3258246568"/>
                    </a:ext>
                  </a:extLst>
                </a:gridCol>
              </a:tblGrid>
              <a:tr h="571664">
                <a:tc>
                  <a:txBody>
                    <a:bodyPr/>
                    <a:lstStyle/>
                    <a:p>
                      <a:r>
                        <a:rPr lang="en-AU" dirty="0"/>
                        <a:t>Dataset</a:t>
                      </a:r>
                    </a:p>
                  </a:txBody>
                  <a:tcPr/>
                </a:tc>
                <a:tc>
                  <a:txBody>
                    <a:bodyPr/>
                    <a:lstStyle/>
                    <a:p>
                      <a:r>
                        <a:rPr lang="en-AU" dirty="0"/>
                        <a:t>Num of Labels</a:t>
                      </a:r>
                    </a:p>
                  </a:txBody>
                  <a:tcPr/>
                </a:tc>
                <a:tc>
                  <a:txBody>
                    <a:bodyPr/>
                    <a:lstStyle/>
                    <a:p>
                      <a:r>
                        <a:rPr lang="en-AU" dirty="0"/>
                        <a:t>Input Size</a:t>
                      </a:r>
                    </a:p>
                  </a:txBody>
                  <a:tcPr/>
                </a:tc>
                <a:tc>
                  <a:txBody>
                    <a:bodyPr/>
                    <a:lstStyle/>
                    <a:p>
                      <a:r>
                        <a:rPr lang="en-AU" dirty="0"/>
                        <a:t>Num of Samples</a:t>
                      </a:r>
                    </a:p>
                  </a:txBody>
                  <a:tcPr/>
                </a:tc>
                <a:tc>
                  <a:txBody>
                    <a:bodyPr/>
                    <a:lstStyle/>
                    <a:p>
                      <a:r>
                        <a:rPr lang="en-AU" sz="1600" dirty="0"/>
                        <a:t>Model architecture</a:t>
                      </a:r>
                    </a:p>
                  </a:txBody>
                  <a:tcPr/>
                </a:tc>
                <a:tc>
                  <a:txBody>
                    <a:bodyPr/>
                    <a:lstStyle/>
                    <a:p>
                      <a:r>
                        <a:rPr lang="en-AU" dirty="0"/>
                        <a:t>Total Parameters</a:t>
                      </a:r>
                    </a:p>
                  </a:txBody>
                  <a:tcPr/>
                </a:tc>
                <a:tc>
                  <a:txBody>
                    <a:bodyPr/>
                    <a:lstStyle/>
                    <a:p>
                      <a:r>
                        <a:rPr lang="en-AU" sz="1600" dirty="0"/>
                        <a:t>Total Model Accuracy</a:t>
                      </a:r>
                    </a:p>
                  </a:txBody>
                  <a:tcPr/>
                </a:tc>
                <a:extLst>
                  <a:ext uri="{0D108BD9-81ED-4DB2-BD59-A6C34878D82A}">
                    <a16:rowId xmlns:a16="http://schemas.microsoft.com/office/drawing/2014/main" val="2425434602"/>
                  </a:ext>
                </a:extLst>
              </a:tr>
              <a:tr h="571664">
                <a:tc>
                  <a:txBody>
                    <a:bodyPr/>
                    <a:lstStyle/>
                    <a:p>
                      <a:r>
                        <a:rPr lang="en-AU" dirty="0"/>
                        <a:t>ECG</a:t>
                      </a:r>
                    </a:p>
                  </a:txBody>
                  <a:tcPr/>
                </a:tc>
                <a:tc>
                  <a:txBody>
                    <a:bodyPr/>
                    <a:lstStyle/>
                    <a:p>
                      <a:r>
                        <a:rPr lang="en-AU" dirty="0"/>
                        <a:t>5</a:t>
                      </a:r>
                    </a:p>
                  </a:txBody>
                  <a:tcPr/>
                </a:tc>
                <a:tc>
                  <a:txBody>
                    <a:bodyPr/>
                    <a:lstStyle/>
                    <a:p>
                      <a:r>
                        <a:rPr lang="en-AU" dirty="0"/>
                        <a:t>124</a:t>
                      </a:r>
                    </a:p>
                  </a:txBody>
                  <a:tcPr/>
                </a:tc>
                <a:tc>
                  <a:txBody>
                    <a:bodyPr/>
                    <a:lstStyle/>
                    <a:p>
                      <a:r>
                        <a:rPr lang="en-AU" dirty="0"/>
                        <a:t>26,490</a:t>
                      </a:r>
                    </a:p>
                  </a:txBody>
                  <a:tcPr/>
                </a:tc>
                <a:tc>
                  <a:txBody>
                    <a:bodyPr/>
                    <a:lstStyle/>
                    <a:p>
                      <a:r>
                        <a:rPr lang="en-AU" dirty="0"/>
                        <a:t>4conv+2dense</a:t>
                      </a:r>
                    </a:p>
                  </a:txBody>
                  <a:tcPr/>
                </a:tc>
                <a:tc>
                  <a:txBody>
                    <a:bodyPr/>
                    <a:lstStyle/>
                    <a:p>
                      <a:r>
                        <a:rPr lang="en-AU" dirty="0"/>
                        <a:t>68,901</a:t>
                      </a:r>
                    </a:p>
                  </a:txBody>
                  <a:tcPr/>
                </a:tc>
                <a:tc>
                  <a:txBody>
                    <a:bodyPr/>
                    <a:lstStyle/>
                    <a:p>
                      <a:r>
                        <a:rPr lang="en-AU" dirty="0"/>
                        <a:t>97.78%</a:t>
                      </a:r>
                    </a:p>
                  </a:txBody>
                  <a:tcPr/>
                </a:tc>
                <a:extLst>
                  <a:ext uri="{0D108BD9-81ED-4DB2-BD59-A6C34878D82A}">
                    <a16:rowId xmlns:a16="http://schemas.microsoft.com/office/drawing/2014/main" val="2944169734"/>
                  </a:ext>
                </a:extLst>
              </a:tr>
              <a:tr h="816663">
                <a:tc>
                  <a:txBody>
                    <a:bodyPr/>
                    <a:lstStyle/>
                    <a:p>
                      <a:r>
                        <a:rPr lang="en-AU" sz="1400" dirty="0"/>
                        <a:t>Speech Command (SC)</a:t>
                      </a:r>
                    </a:p>
                  </a:txBody>
                  <a:tcPr/>
                </a:tc>
                <a:tc>
                  <a:txBody>
                    <a:bodyPr/>
                    <a:lstStyle/>
                    <a:p>
                      <a:r>
                        <a:rPr lang="en-AU" dirty="0"/>
                        <a:t>10</a:t>
                      </a:r>
                    </a:p>
                  </a:txBody>
                  <a:tcPr/>
                </a:tc>
                <a:tc>
                  <a:txBody>
                    <a:bodyPr/>
                    <a:lstStyle/>
                    <a:p>
                      <a:r>
                        <a:rPr lang="en-AU" dirty="0"/>
                        <a:t>8,000</a:t>
                      </a:r>
                    </a:p>
                  </a:txBody>
                  <a:tcPr/>
                </a:tc>
                <a:tc>
                  <a:txBody>
                    <a:bodyPr/>
                    <a:lstStyle/>
                    <a:p>
                      <a:r>
                        <a:rPr lang="en-AU" dirty="0"/>
                        <a:t>32,187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4conv+2dense</a:t>
                      </a:r>
                    </a:p>
                    <a:p>
                      <a:endParaRPr lang="en-AU" dirty="0"/>
                    </a:p>
                  </a:txBody>
                  <a:tcPr/>
                </a:tc>
                <a:tc>
                  <a:txBody>
                    <a:bodyPr/>
                    <a:lstStyle/>
                    <a:p>
                      <a:r>
                        <a:rPr lang="en-AU" dirty="0"/>
                        <a:t>522,586</a:t>
                      </a:r>
                    </a:p>
                  </a:txBody>
                  <a:tcPr/>
                </a:tc>
                <a:tc>
                  <a:txBody>
                    <a:bodyPr/>
                    <a:lstStyle/>
                    <a:p>
                      <a:r>
                        <a:rPr lang="en-AU" dirty="0"/>
                        <a:t>85,29%</a:t>
                      </a:r>
                    </a:p>
                  </a:txBody>
                  <a:tcPr/>
                </a:tc>
                <a:extLst>
                  <a:ext uri="{0D108BD9-81ED-4DB2-BD59-A6C34878D82A}">
                    <a16:rowId xmlns:a16="http://schemas.microsoft.com/office/drawing/2014/main" val="3575627834"/>
                  </a:ext>
                </a:extLst>
              </a:tr>
            </a:tbl>
          </a:graphicData>
        </a:graphic>
      </p:graphicFrame>
      <p:sp>
        <p:nvSpPr>
          <p:cNvPr id="5" name="Rectangle 4">
            <a:extLst>
              <a:ext uri="{FF2B5EF4-FFF2-40B4-BE49-F238E27FC236}">
                <a16:creationId xmlns:a16="http://schemas.microsoft.com/office/drawing/2014/main" id="{43CB3FDB-9AD8-40B1-A7B3-8DE0EA045AAE}"/>
              </a:ext>
            </a:extLst>
          </p:cNvPr>
          <p:cNvSpPr/>
          <p:nvPr/>
        </p:nvSpPr>
        <p:spPr>
          <a:xfrm>
            <a:off x="474594" y="3487541"/>
            <a:ext cx="8453890" cy="1569660"/>
          </a:xfrm>
          <a:prstGeom prst="rect">
            <a:avLst/>
          </a:prstGeom>
        </p:spPr>
        <p:txBody>
          <a:bodyPr wrap="square">
            <a:spAutoFit/>
          </a:bodyPr>
          <a:lstStyle/>
          <a:p>
            <a:pPr marL="342900" indent="-342900">
              <a:buFont typeface="Wingdings" panose="05000000000000000000" pitchFamily="2" charset="2"/>
              <a:buChar char="§"/>
            </a:pPr>
            <a:r>
              <a:rPr lang="en-AU" sz="2400" dirty="0"/>
              <a:t>CIFAR10 dataset with </a:t>
            </a:r>
            <a:r>
              <a:rPr lang="en-AU" sz="2400" dirty="0">
                <a:solidFill>
                  <a:srgbClr val="FF0000"/>
                </a:solidFill>
              </a:rPr>
              <a:t>MobileNetv1</a:t>
            </a:r>
            <a:r>
              <a:rPr lang="en-AU" sz="2400" dirty="0"/>
              <a:t>(20conv2D layers with 3,228,170 model parameters in total) takes </a:t>
            </a:r>
            <a:r>
              <a:rPr lang="en-AU" sz="2400" dirty="0">
                <a:solidFill>
                  <a:srgbClr val="FF0000"/>
                </a:solidFill>
              </a:rPr>
              <a:t>8 hours 41 </a:t>
            </a:r>
            <a:r>
              <a:rPr lang="en-AU" sz="2400" dirty="0"/>
              <a:t>minutes for </a:t>
            </a:r>
            <a:r>
              <a:rPr lang="en-AU" sz="2400" dirty="0">
                <a:solidFill>
                  <a:srgbClr val="FF0000"/>
                </a:solidFill>
              </a:rPr>
              <a:t>FL</a:t>
            </a:r>
            <a:r>
              <a:rPr lang="en-AU" sz="2400" dirty="0"/>
              <a:t> per round with 1 local epoch. </a:t>
            </a:r>
            <a:r>
              <a:rPr lang="en-AU" sz="2400" dirty="0">
                <a:solidFill>
                  <a:srgbClr val="FF0000"/>
                </a:solidFill>
              </a:rPr>
              <a:t>2.5 hours </a:t>
            </a:r>
            <a:r>
              <a:rPr lang="en-AU" sz="2400" dirty="0"/>
              <a:t>for </a:t>
            </a:r>
            <a:r>
              <a:rPr lang="en-AU" sz="2400" dirty="0" err="1">
                <a:solidFill>
                  <a:srgbClr val="FF0000"/>
                </a:solidFill>
              </a:rPr>
              <a:t>SplitNN</a:t>
            </a:r>
            <a:r>
              <a:rPr lang="en-AU" sz="2400" dirty="0"/>
              <a:t> (two layers on </a:t>
            </a:r>
            <a:r>
              <a:rPr lang="en-AU" sz="2400" dirty="0">
                <a:solidFill>
                  <a:srgbClr val="FF0000"/>
                </a:solidFill>
              </a:rPr>
              <a:t>Raspberry Pi</a:t>
            </a:r>
            <a:r>
              <a:rPr lang="en-AU" sz="2400" dirty="0"/>
              <a:t>)</a:t>
            </a:r>
          </a:p>
        </p:txBody>
      </p:sp>
    </p:spTree>
    <p:extLst>
      <p:ext uri="{BB962C8B-B14F-4D97-AF65-F5344CB8AC3E}">
        <p14:creationId xmlns:p14="http://schemas.microsoft.com/office/powerpoint/2010/main" val="2480755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36</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 Setting</a:t>
            </a:r>
          </a:p>
        </p:txBody>
      </p:sp>
      <p:graphicFrame>
        <p:nvGraphicFramePr>
          <p:cNvPr id="4" name="Table 4">
            <a:extLst>
              <a:ext uri="{FF2B5EF4-FFF2-40B4-BE49-F238E27FC236}">
                <a16:creationId xmlns:a16="http://schemas.microsoft.com/office/drawing/2014/main" id="{9183849A-DC35-41AB-B5C2-F39C23A84A64}"/>
              </a:ext>
            </a:extLst>
          </p:cNvPr>
          <p:cNvGraphicFramePr>
            <a:graphicFrameLocks noGrp="1"/>
          </p:cNvGraphicFramePr>
          <p:nvPr/>
        </p:nvGraphicFramePr>
        <p:xfrm>
          <a:off x="7332" y="1397000"/>
          <a:ext cx="9136666" cy="2028407"/>
        </p:xfrm>
        <a:graphic>
          <a:graphicData uri="http://schemas.openxmlformats.org/drawingml/2006/table">
            <a:tbl>
              <a:tblPr firstRow="1" bandRow="1">
                <a:tableStyleId>{5C22544A-7EE6-4342-B048-85BDC9FD1C3A}</a:tableStyleId>
              </a:tblPr>
              <a:tblGrid>
                <a:gridCol w="2044388">
                  <a:extLst>
                    <a:ext uri="{9D8B030D-6E8A-4147-A177-3AD203B41FA5}">
                      <a16:colId xmlns:a16="http://schemas.microsoft.com/office/drawing/2014/main" val="4098926210"/>
                    </a:ext>
                  </a:extLst>
                </a:gridCol>
                <a:gridCol w="936104">
                  <a:extLst>
                    <a:ext uri="{9D8B030D-6E8A-4147-A177-3AD203B41FA5}">
                      <a16:colId xmlns:a16="http://schemas.microsoft.com/office/drawing/2014/main" val="829098022"/>
                    </a:ext>
                  </a:extLst>
                </a:gridCol>
                <a:gridCol w="935222">
                  <a:extLst>
                    <a:ext uri="{9D8B030D-6E8A-4147-A177-3AD203B41FA5}">
                      <a16:colId xmlns:a16="http://schemas.microsoft.com/office/drawing/2014/main" val="809972444"/>
                    </a:ext>
                  </a:extLst>
                </a:gridCol>
                <a:gridCol w="1008994">
                  <a:extLst>
                    <a:ext uri="{9D8B030D-6E8A-4147-A177-3AD203B41FA5}">
                      <a16:colId xmlns:a16="http://schemas.microsoft.com/office/drawing/2014/main" val="551012635"/>
                    </a:ext>
                  </a:extLst>
                </a:gridCol>
                <a:gridCol w="1601482">
                  <a:extLst>
                    <a:ext uri="{9D8B030D-6E8A-4147-A177-3AD203B41FA5}">
                      <a16:colId xmlns:a16="http://schemas.microsoft.com/office/drawing/2014/main" val="1000748802"/>
                    </a:ext>
                  </a:extLst>
                </a:gridCol>
                <a:gridCol w="1305238">
                  <a:extLst>
                    <a:ext uri="{9D8B030D-6E8A-4147-A177-3AD203B41FA5}">
                      <a16:colId xmlns:a16="http://schemas.microsoft.com/office/drawing/2014/main" val="1101109070"/>
                    </a:ext>
                  </a:extLst>
                </a:gridCol>
                <a:gridCol w="1305238">
                  <a:extLst>
                    <a:ext uri="{9D8B030D-6E8A-4147-A177-3AD203B41FA5}">
                      <a16:colId xmlns:a16="http://schemas.microsoft.com/office/drawing/2014/main" val="3258246568"/>
                    </a:ext>
                  </a:extLst>
                </a:gridCol>
              </a:tblGrid>
              <a:tr h="571664">
                <a:tc>
                  <a:txBody>
                    <a:bodyPr/>
                    <a:lstStyle/>
                    <a:p>
                      <a:r>
                        <a:rPr lang="en-AU" dirty="0"/>
                        <a:t>Dataset</a:t>
                      </a:r>
                    </a:p>
                  </a:txBody>
                  <a:tcPr/>
                </a:tc>
                <a:tc>
                  <a:txBody>
                    <a:bodyPr/>
                    <a:lstStyle/>
                    <a:p>
                      <a:r>
                        <a:rPr lang="en-AU" dirty="0"/>
                        <a:t>Num of Labels</a:t>
                      </a:r>
                    </a:p>
                  </a:txBody>
                  <a:tcPr/>
                </a:tc>
                <a:tc>
                  <a:txBody>
                    <a:bodyPr/>
                    <a:lstStyle/>
                    <a:p>
                      <a:r>
                        <a:rPr lang="en-AU" dirty="0"/>
                        <a:t>Input Size</a:t>
                      </a:r>
                    </a:p>
                  </a:txBody>
                  <a:tcPr/>
                </a:tc>
                <a:tc>
                  <a:txBody>
                    <a:bodyPr/>
                    <a:lstStyle/>
                    <a:p>
                      <a:r>
                        <a:rPr lang="en-AU" dirty="0"/>
                        <a:t>Num of Samples</a:t>
                      </a:r>
                    </a:p>
                  </a:txBody>
                  <a:tcPr/>
                </a:tc>
                <a:tc>
                  <a:txBody>
                    <a:bodyPr/>
                    <a:lstStyle/>
                    <a:p>
                      <a:r>
                        <a:rPr lang="en-AU" sz="1600" dirty="0"/>
                        <a:t>Model architecture</a:t>
                      </a:r>
                    </a:p>
                  </a:txBody>
                  <a:tcPr/>
                </a:tc>
                <a:tc>
                  <a:txBody>
                    <a:bodyPr/>
                    <a:lstStyle/>
                    <a:p>
                      <a:r>
                        <a:rPr lang="en-AU" dirty="0"/>
                        <a:t>Total Parameters</a:t>
                      </a:r>
                    </a:p>
                  </a:txBody>
                  <a:tcPr/>
                </a:tc>
                <a:tc>
                  <a:txBody>
                    <a:bodyPr/>
                    <a:lstStyle/>
                    <a:p>
                      <a:r>
                        <a:rPr lang="en-AU" sz="1600" dirty="0"/>
                        <a:t>Total Model Accuracy</a:t>
                      </a:r>
                    </a:p>
                  </a:txBody>
                  <a:tcPr/>
                </a:tc>
                <a:extLst>
                  <a:ext uri="{0D108BD9-81ED-4DB2-BD59-A6C34878D82A}">
                    <a16:rowId xmlns:a16="http://schemas.microsoft.com/office/drawing/2014/main" val="2425434602"/>
                  </a:ext>
                </a:extLst>
              </a:tr>
              <a:tr h="571664">
                <a:tc>
                  <a:txBody>
                    <a:bodyPr/>
                    <a:lstStyle/>
                    <a:p>
                      <a:r>
                        <a:rPr lang="en-AU" dirty="0"/>
                        <a:t>ECG</a:t>
                      </a:r>
                    </a:p>
                  </a:txBody>
                  <a:tcPr/>
                </a:tc>
                <a:tc>
                  <a:txBody>
                    <a:bodyPr/>
                    <a:lstStyle/>
                    <a:p>
                      <a:r>
                        <a:rPr lang="en-AU" dirty="0"/>
                        <a:t>5</a:t>
                      </a:r>
                    </a:p>
                  </a:txBody>
                  <a:tcPr/>
                </a:tc>
                <a:tc>
                  <a:txBody>
                    <a:bodyPr/>
                    <a:lstStyle/>
                    <a:p>
                      <a:r>
                        <a:rPr lang="en-AU" dirty="0"/>
                        <a:t>124</a:t>
                      </a:r>
                    </a:p>
                  </a:txBody>
                  <a:tcPr/>
                </a:tc>
                <a:tc>
                  <a:txBody>
                    <a:bodyPr/>
                    <a:lstStyle/>
                    <a:p>
                      <a:r>
                        <a:rPr lang="en-AU" dirty="0"/>
                        <a:t>26,490</a:t>
                      </a:r>
                    </a:p>
                  </a:txBody>
                  <a:tcPr/>
                </a:tc>
                <a:tc>
                  <a:txBody>
                    <a:bodyPr/>
                    <a:lstStyle/>
                    <a:p>
                      <a:r>
                        <a:rPr lang="en-AU" dirty="0"/>
                        <a:t>4conv+2dense</a:t>
                      </a:r>
                    </a:p>
                  </a:txBody>
                  <a:tcPr/>
                </a:tc>
                <a:tc>
                  <a:txBody>
                    <a:bodyPr/>
                    <a:lstStyle/>
                    <a:p>
                      <a:r>
                        <a:rPr lang="en-AU" dirty="0"/>
                        <a:t>68,901</a:t>
                      </a:r>
                    </a:p>
                  </a:txBody>
                  <a:tcPr/>
                </a:tc>
                <a:tc>
                  <a:txBody>
                    <a:bodyPr/>
                    <a:lstStyle/>
                    <a:p>
                      <a:r>
                        <a:rPr lang="en-AU" dirty="0"/>
                        <a:t>97.78%</a:t>
                      </a:r>
                    </a:p>
                  </a:txBody>
                  <a:tcPr/>
                </a:tc>
                <a:extLst>
                  <a:ext uri="{0D108BD9-81ED-4DB2-BD59-A6C34878D82A}">
                    <a16:rowId xmlns:a16="http://schemas.microsoft.com/office/drawing/2014/main" val="2944169734"/>
                  </a:ext>
                </a:extLst>
              </a:tr>
              <a:tr h="816663">
                <a:tc>
                  <a:txBody>
                    <a:bodyPr/>
                    <a:lstStyle/>
                    <a:p>
                      <a:r>
                        <a:rPr lang="en-AU" sz="1400" dirty="0"/>
                        <a:t>Speech Command (SC)</a:t>
                      </a:r>
                    </a:p>
                  </a:txBody>
                  <a:tcPr/>
                </a:tc>
                <a:tc>
                  <a:txBody>
                    <a:bodyPr/>
                    <a:lstStyle/>
                    <a:p>
                      <a:r>
                        <a:rPr lang="en-AU" dirty="0"/>
                        <a:t>10</a:t>
                      </a:r>
                    </a:p>
                  </a:txBody>
                  <a:tcPr/>
                </a:tc>
                <a:tc>
                  <a:txBody>
                    <a:bodyPr/>
                    <a:lstStyle/>
                    <a:p>
                      <a:r>
                        <a:rPr lang="en-AU" dirty="0"/>
                        <a:t>8,000</a:t>
                      </a:r>
                    </a:p>
                  </a:txBody>
                  <a:tcPr/>
                </a:tc>
                <a:tc>
                  <a:txBody>
                    <a:bodyPr/>
                    <a:lstStyle/>
                    <a:p>
                      <a:r>
                        <a:rPr lang="en-AU" dirty="0"/>
                        <a:t>32,187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4conv+2dense</a:t>
                      </a:r>
                    </a:p>
                    <a:p>
                      <a:endParaRPr lang="en-AU" dirty="0"/>
                    </a:p>
                  </a:txBody>
                  <a:tcPr/>
                </a:tc>
                <a:tc>
                  <a:txBody>
                    <a:bodyPr/>
                    <a:lstStyle/>
                    <a:p>
                      <a:r>
                        <a:rPr lang="en-AU" dirty="0"/>
                        <a:t>522,586</a:t>
                      </a:r>
                    </a:p>
                  </a:txBody>
                  <a:tcPr/>
                </a:tc>
                <a:tc>
                  <a:txBody>
                    <a:bodyPr/>
                    <a:lstStyle/>
                    <a:p>
                      <a:r>
                        <a:rPr lang="en-AU" dirty="0"/>
                        <a:t>85,29%</a:t>
                      </a:r>
                    </a:p>
                  </a:txBody>
                  <a:tcPr/>
                </a:tc>
                <a:extLst>
                  <a:ext uri="{0D108BD9-81ED-4DB2-BD59-A6C34878D82A}">
                    <a16:rowId xmlns:a16="http://schemas.microsoft.com/office/drawing/2014/main" val="3575627834"/>
                  </a:ext>
                </a:extLst>
              </a:tr>
            </a:tbl>
          </a:graphicData>
        </a:graphic>
      </p:graphicFrame>
      <p:sp>
        <p:nvSpPr>
          <p:cNvPr id="5" name="Rectangle 4">
            <a:extLst>
              <a:ext uri="{FF2B5EF4-FFF2-40B4-BE49-F238E27FC236}">
                <a16:creationId xmlns:a16="http://schemas.microsoft.com/office/drawing/2014/main" id="{43CB3FDB-9AD8-40B1-A7B3-8DE0EA045AAE}"/>
              </a:ext>
            </a:extLst>
          </p:cNvPr>
          <p:cNvSpPr/>
          <p:nvPr/>
        </p:nvSpPr>
        <p:spPr>
          <a:xfrm>
            <a:off x="474594" y="3487541"/>
            <a:ext cx="8453890" cy="2308324"/>
          </a:xfrm>
          <a:prstGeom prst="rect">
            <a:avLst/>
          </a:prstGeom>
        </p:spPr>
        <p:txBody>
          <a:bodyPr wrap="square">
            <a:spAutoFit/>
          </a:bodyPr>
          <a:lstStyle/>
          <a:p>
            <a:pPr marL="342900" indent="-342900">
              <a:buFont typeface="Wingdings" panose="05000000000000000000" pitchFamily="2" charset="2"/>
              <a:buChar char="§"/>
            </a:pPr>
            <a:r>
              <a:rPr lang="en-AU" sz="2400" dirty="0"/>
              <a:t>CIFAR10 dataset with </a:t>
            </a:r>
            <a:r>
              <a:rPr lang="en-AU" sz="2400" dirty="0">
                <a:solidFill>
                  <a:srgbClr val="FF0000"/>
                </a:solidFill>
              </a:rPr>
              <a:t>MobileNetv1</a:t>
            </a:r>
            <a:r>
              <a:rPr lang="en-AU" sz="2400" dirty="0"/>
              <a:t>(20conv2D layers with 3,228,170 model parameters in total) takes </a:t>
            </a:r>
            <a:r>
              <a:rPr lang="en-AU" sz="2400" dirty="0">
                <a:solidFill>
                  <a:srgbClr val="FF0000"/>
                </a:solidFill>
              </a:rPr>
              <a:t>8 hours 41 </a:t>
            </a:r>
            <a:r>
              <a:rPr lang="en-AU" sz="2400" dirty="0"/>
              <a:t>minutes for </a:t>
            </a:r>
            <a:r>
              <a:rPr lang="en-AU" sz="2400" dirty="0">
                <a:solidFill>
                  <a:srgbClr val="FF0000"/>
                </a:solidFill>
              </a:rPr>
              <a:t>FL</a:t>
            </a:r>
            <a:r>
              <a:rPr lang="en-AU" sz="2400" dirty="0"/>
              <a:t> per round with 1 local epoch. </a:t>
            </a:r>
            <a:r>
              <a:rPr lang="en-AU" sz="2400" dirty="0">
                <a:solidFill>
                  <a:srgbClr val="FF0000"/>
                </a:solidFill>
              </a:rPr>
              <a:t>2.5 hours </a:t>
            </a:r>
            <a:r>
              <a:rPr lang="en-AU" sz="2400" dirty="0"/>
              <a:t>for </a:t>
            </a:r>
            <a:r>
              <a:rPr lang="en-AU" sz="2400" dirty="0" err="1">
                <a:solidFill>
                  <a:srgbClr val="FF0000"/>
                </a:solidFill>
              </a:rPr>
              <a:t>SplitNN</a:t>
            </a:r>
            <a:r>
              <a:rPr lang="en-AU" sz="2400" dirty="0"/>
              <a:t> (two layers on </a:t>
            </a:r>
            <a:r>
              <a:rPr lang="en-AU" sz="2400" dirty="0">
                <a:solidFill>
                  <a:srgbClr val="FF0000"/>
                </a:solidFill>
              </a:rPr>
              <a:t>Raspberry Pi</a:t>
            </a:r>
            <a:r>
              <a:rPr lang="en-AU" sz="2400" dirty="0"/>
              <a:t>). Run across 5 devices.</a:t>
            </a:r>
          </a:p>
          <a:p>
            <a:pPr marL="342900" indent="-342900">
              <a:buFont typeface="Wingdings" panose="05000000000000000000" pitchFamily="2" charset="2"/>
              <a:buChar char="§"/>
            </a:pPr>
            <a:r>
              <a:rPr lang="en-AU" sz="2400" dirty="0">
                <a:solidFill>
                  <a:srgbClr val="FF0000"/>
                </a:solidFill>
              </a:rPr>
              <a:t>ResNet20 </a:t>
            </a:r>
            <a:r>
              <a:rPr lang="en-AU" sz="2400" dirty="0"/>
              <a:t>(20 Conv2D layers, 269,766 parameters). </a:t>
            </a:r>
            <a:r>
              <a:rPr lang="en-AU" sz="2400" dirty="0">
                <a:solidFill>
                  <a:srgbClr val="FF0000"/>
                </a:solidFill>
              </a:rPr>
              <a:t>FL</a:t>
            </a:r>
            <a:r>
              <a:rPr lang="en-AU" sz="2400" dirty="0"/>
              <a:t> takes 35 minutes while </a:t>
            </a:r>
            <a:r>
              <a:rPr lang="en-AU" sz="2400" dirty="0" err="1">
                <a:solidFill>
                  <a:srgbClr val="FF0000"/>
                </a:solidFill>
              </a:rPr>
              <a:t>SplitNN</a:t>
            </a:r>
            <a:r>
              <a:rPr lang="en-AU" sz="2400" dirty="0"/>
              <a:t> takes about 1 hour. </a:t>
            </a:r>
          </a:p>
        </p:txBody>
      </p:sp>
    </p:spTree>
    <p:extLst>
      <p:ext uri="{BB962C8B-B14F-4D97-AF65-F5344CB8AC3E}">
        <p14:creationId xmlns:p14="http://schemas.microsoft.com/office/powerpoint/2010/main" val="4236947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37</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C33980A1-6BED-4EF5-8A45-90BF96AA3DD0}"/>
              </a:ext>
            </a:extLst>
          </p:cNvPr>
          <p:cNvSpPr/>
          <p:nvPr/>
        </p:nvSpPr>
        <p:spPr>
          <a:xfrm>
            <a:off x="7332" y="1340768"/>
            <a:ext cx="9129336" cy="1116124"/>
          </a:xfrm>
          <a:prstGeom prst="rect">
            <a:avLst/>
          </a:prstGeom>
          <a:solidFill>
            <a:schemeClr val="accent1"/>
          </a:solidFill>
        </p:spPr>
        <p:txBody>
          <a:bodyPr vert="horz" lIns="360000" tIns="288000" rIns="360000" bIns="216000" rtlCol="0" anchor="t" anchorCtr="0">
            <a:noAutofit/>
          </a:bodyPr>
          <a:lstStyle/>
          <a:p>
            <a:pPr algn="ctr">
              <a:lnSpc>
                <a:spcPct val="90000"/>
              </a:lnSpc>
              <a:spcBef>
                <a:spcPct val="0"/>
              </a:spcBef>
            </a:pPr>
            <a:r>
              <a:rPr lang="en-AU" sz="2000" dirty="0">
                <a:solidFill>
                  <a:schemeClr val="accent2"/>
                </a:solidFill>
                <a:latin typeface="+mj-lt"/>
                <a:ea typeface="+mj-ea"/>
                <a:cs typeface="+mj-cs"/>
              </a:rPr>
              <a:t>RQ1: What factors/settings (e.g., number of clients, non-IID data, and imbalanced data) affect </a:t>
            </a:r>
            <a:r>
              <a:rPr lang="en-AU" sz="2000" dirty="0" err="1">
                <a:solidFill>
                  <a:schemeClr val="accent2"/>
                </a:solidFill>
                <a:latin typeface="+mj-lt"/>
                <a:ea typeface="+mj-ea"/>
                <a:cs typeface="+mj-cs"/>
              </a:rPr>
              <a:t>SplitNN</a:t>
            </a:r>
            <a:r>
              <a:rPr lang="en-AU" sz="2000" dirty="0">
                <a:solidFill>
                  <a:schemeClr val="accent2"/>
                </a:solidFill>
                <a:latin typeface="+mj-lt"/>
                <a:ea typeface="+mj-ea"/>
                <a:cs typeface="+mj-cs"/>
              </a:rPr>
              <a:t> learning performance?</a:t>
            </a:r>
          </a:p>
        </p:txBody>
      </p:sp>
    </p:spTree>
    <p:extLst>
      <p:ext uri="{BB962C8B-B14F-4D97-AF65-F5344CB8AC3E}">
        <p14:creationId xmlns:p14="http://schemas.microsoft.com/office/powerpoint/2010/main" val="2977444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38</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C33980A1-6BED-4EF5-8A45-90BF96AA3DD0}"/>
              </a:ext>
            </a:extLst>
          </p:cNvPr>
          <p:cNvSpPr/>
          <p:nvPr/>
        </p:nvSpPr>
        <p:spPr>
          <a:xfrm>
            <a:off x="7332" y="1340768"/>
            <a:ext cx="9129336" cy="1116124"/>
          </a:xfrm>
          <a:prstGeom prst="rect">
            <a:avLst/>
          </a:prstGeom>
          <a:solidFill>
            <a:schemeClr val="accent1"/>
          </a:solidFill>
        </p:spPr>
        <p:txBody>
          <a:bodyPr vert="horz" lIns="360000" tIns="288000" rIns="360000" bIns="216000" rtlCol="0" anchor="t" anchorCtr="0">
            <a:noAutofit/>
          </a:bodyPr>
          <a:lstStyle/>
          <a:p>
            <a:pPr algn="ctr">
              <a:lnSpc>
                <a:spcPct val="90000"/>
              </a:lnSpc>
              <a:spcBef>
                <a:spcPct val="0"/>
              </a:spcBef>
            </a:pPr>
            <a:r>
              <a:rPr lang="en-AU" sz="2000" dirty="0">
                <a:solidFill>
                  <a:schemeClr val="accent2"/>
                </a:solidFill>
                <a:latin typeface="+mj-lt"/>
                <a:ea typeface="+mj-ea"/>
                <a:cs typeface="+mj-cs"/>
              </a:rPr>
              <a:t>RQ1: What factors/settings (e.g., number of clients, non-IID data, and imbalanced data) affect </a:t>
            </a:r>
            <a:r>
              <a:rPr lang="en-AU" sz="2000" dirty="0" err="1">
                <a:solidFill>
                  <a:schemeClr val="accent2"/>
                </a:solidFill>
                <a:latin typeface="+mj-lt"/>
                <a:ea typeface="+mj-ea"/>
                <a:cs typeface="+mj-cs"/>
              </a:rPr>
              <a:t>SplitNN</a:t>
            </a:r>
            <a:r>
              <a:rPr lang="en-AU" sz="2000" dirty="0">
                <a:solidFill>
                  <a:schemeClr val="accent2"/>
                </a:solidFill>
                <a:latin typeface="+mj-lt"/>
                <a:ea typeface="+mj-ea"/>
                <a:cs typeface="+mj-cs"/>
              </a:rPr>
              <a:t> learning performance?</a:t>
            </a:r>
          </a:p>
        </p:txBody>
      </p:sp>
      <p:sp>
        <p:nvSpPr>
          <p:cNvPr id="9" name="Rectangle 8">
            <a:extLst>
              <a:ext uri="{FF2B5EF4-FFF2-40B4-BE49-F238E27FC236}">
                <a16:creationId xmlns:a16="http://schemas.microsoft.com/office/drawing/2014/main" id="{955FDAA1-F0CF-46EC-ACE5-FEC9A08B58F9}"/>
              </a:ext>
            </a:extLst>
          </p:cNvPr>
          <p:cNvSpPr/>
          <p:nvPr/>
        </p:nvSpPr>
        <p:spPr>
          <a:xfrm>
            <a:off x="474594" y="2600908"/>
            <a:ext cx="8453890" cy="830997"/>
          </a:xfrm>
          <a:prstGeom prst="rect">
            <a:avLst/>
          </a:prstGeom>
        </p:spPr>
        <p:txBody>
          <a:bodyPr wrap="square">
            <a:spAutoFit/>
          </a:bodyPr>
          <a:lstStyle/>
          <a:p>
            <a:pPr marL="342900" indent="-342900">
              <a:buFont typeface="Wingdings" panose="05000000000000000000" pitchFamily="2" charset="2"/>
              <a:buChar char="§"/>
            </a:pPr>
            <a:r>
              <a:rPr lang="en-AU" sz="2400" dirty="0"/>
              <a:t>IID means each client has samples from all classes. Otherwise, Non-IID. Resembling scenario where data is personalized.</a:t>
            </a:r>
          </a:p>
        </p:txBody>
      </p:sp>
    </p:spTree>
    <p:extLst>
      <p:ext uri="{BB962C8B-B14F-4D97-AF65-F5344CB8AC3E}">
        <p14:creationId xmlns:p14="http://schemas.microsoft.com/office/powerpoint/2010/main" val="4185035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39</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C33980A1-6BED-4EF5-8A45-90BF96AA3DD0}"/>
              </a:ext>
            </a:extLst>
          </p:cNvPr>
          <p:cNvSpPr/>
          <p:nvPr/>
        </p:nvSpPr>
        <p:spPr>
          <a:xfrm>
            <a:off x="7332" y="1340768"/>
            <a:ext cx="9129336" cy="1116124"/>
          </a:xfrm>
          <a:prstGeom prst="rect">
            <a:avLst/>
          </a:prstGeom>
          <a:solidFill>
            <a:schemeClr val="accent1"/>
          </a:solidFill>
        </p:spPr>
        <p:txBody>
          <a:bodyPr vert="horz" lIns="360000" tIns="288000" rIns="360000" bIns="216000" rtlCol="0" anchor="t" anchorCtr="0">
            <a:noAutofit/>
          </a:bodyPr>
          <a:lstStyle/>
          <a:p>
            <a:pPr algn="ctr">
              <a:lnSpc>
                <a:spcPct val="90000"/>
              </a:lnSpc>
              <a:spcBef>
                <a:spcPct val="0"/>
              </a:spcBef>
            </a:pPr>
            <a:r>
              <a:rPr lang="en-AU" sz="2000" dirty="0">
                <a:solidFill>
                  <a:schemeClr val="accent2"/>
                </a:solidFill>
                <a:latin typeface="+mj-lt"/>
                <a:ea typeface="+mj-ea"/>
                <a:cs typeface="+mj-cs"/>
              </a:rPr>
              <a:t>RQ1: What factors/settings (e.g., number of clients, non-IID data, and imbalanced data) affect </a:t>
            </a:r>
            <a:r>
              <a:rPr lang="en-AU" sz="2000" dirty="0" err="1">
                <a:solidFill>
                  <a:schemeClr val="accent2"/>
                </a:solidFill>
                <a:latin typeface="+mj-lt"/>
                <a:ea typeface="+mj-ea"/>
                <a:cs typeface="+mj-cs"/>
              </a:rPr>
              <a:t>SplitNN</a:t>
            </a:r>
            <a:r>
              <a:rPr lang="en-AU" sz="2000" dirty="0">
                <a:solidFill>
                  <a:schemeClr val="accent2"/>
                </a:solidFill>
                <a:latin typeface="+mj-lt"/>
                <a:ea typeface="+mj-ea"/>
                <a:cs typeface="+mj-cs"/>
              </a:rPr>
              <a:t> learning performance?</a:t>
            </a:r>
          </a:p>
        </p:txBody>
      </p:sp>
      <p:sp>
        <p:nvSpPr>
          <p:cNvPr id="9" name="Rectangle 8">
            <a:extLst>
              <a:ext uri="{FF2B5EF4-FFF2-40B4-BE49-F238E27FC236}">
                <a16:creationId xmlns:a16="http://schemas.microsoft.com/office/drawing/2014/main" id="{955FDAA1-F0CF-46EC-ACE5-FEC9A08B58F9}"/>
              </a:ext>
            </a:extLst>
          </p:cNvPr>
          <p:cNvSpPr/>
          <p:nvPr/>
        </p:nvSpPr>
        <p:spPr>
          <a:xfrm>
            <a:off x="474594" y="2600908"/>
            <a:ext cx="8453890" cy="1938992"/>
          </a:xfrm>
          <a:prstGeom prst="rect">
            <a:avLst/>
          </a:prstGeom>
        </p:spPr>
        <p:txBody>
          <a:bodyPr wrap="square">
            <a:spAutoFit/>
          </a:bodyPr>
          <a:lstStyle/>
          <a:p>
            <a:pPr marL="342900" indent="-342900">
              <a:buFont typeface="Wingdings" panose="05000000000000000000" pitchFamily="2" charset="2"/>
              <a:buChar char="§"/>
            </a:pPr>
            <a:r>
              <a:rPr lang="en-AU" sz="2400" dirty="0"/>
              <a:t>IID means each client has samples from all classes. Otherwise, Non-IID. Resembling scenario where data is personalized.</a:t>
            </a:r>
          </a:p>
          <a:p>
            <a:pPr marL="342900" indent="-342900">
              <a:buFont typeface="Wingdings" panose="05000000000000000000" pitchFamily="2" charset="2"/>
              <a:buChar char="§"/>
            </a:pPr>
            <a:r>
              <a:rPr lang="en-AU" sz="2400" dirty="0"/>
              <a:t>Balance means each client has equal number of samples. Otherwise, imbalanced. Resembling scenario where some sensors are more active.</a:t>
            </a:r>
          </a:p>
        </p:txBody>
      </p:sp>
    </p:spTree>
    <p:extLst>
      <p:ext uri="{BB962C8B-B14F-4D97-AF65-F5344CB8AC3E}">
        <p14:creationId xmlns:p14="http://schemas.microsoft.com/office/powerpoint/2010/main" val="398505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300700"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Collect Data into a Centralized Server</a:t>
            </a:r>
          </a:p>
          <a:p>
            <a:pPr marL="285750" indent="-285750">
              <a:buFont typeface="Wingdings" panose="05000000000000000000" pitchFamily="2" charset="2"/>
              <a:buChar char="Ø"/>
            </a:pPr>
            <a:r>
              <a:rPr lang="en-AU" sz="2400" dirty="0"/>
              <a:t>Train the model in the Centralized Server</a:t>
            </a:r>
          </a:p>
        </p:txBody>
      </p:sp>
      <p:pic>
        <p:nvPicPr>
          <p:cNvPr id="2050" name="Picture 2" descr="Red Cross Clipart Transparent Background - Transparent Background Cross Icon  Transparent, HD Png Download , Transparent Png Image - PNGitem">
            <a:extLst>
              <a:ext uri="{FF2B5EF4-FFF2-40B4-BE49-F238E27FC236}">
                <a16:creationId xmlns:a16="http://schemas.microsoft.com/office/drawing/2014/main" id="{80882823-30A9-4F13-8381-6F2EDD0285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3112" y="1677062"/>
            <a:ext cx="567189" cy="3693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48C93D-5AF3-48E2-A6EB-18176C87B1D3}"/>
              </a:ext>
            </a:extLst>
          </p:cNvPr>
          <p:cNvSpPr txBox="1"/>
          <p:nvPr/>
        </p:nvSpPr>
        <p:spPr>
          <a:xfrm>
            <a:off x="1295636" y="3307042"/>
            <a:ext cx="6912768" cy="461665"/>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Data privacy concern (bank, medical, type input)</a:t>
            </a:r>
          </a:p>
        </p:txBody>
      </p:sp>
    </p:spTree>
    <p:extLst>
      <p:ext uri="{BB962C8B-B14F-4D97-AF65-F5344CB8AC3E}">
        <p14:creationId xmlns:p14="http://schemas.microsoft.com/office/powerpoint/2010/main" val="1592994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40</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C33980A1-6BED-4EF5-8A45-90BF96AA3DD0}"/>
              </a:ext>
            </a:extLst>
          </p:cNvPr>
          <p:cNvSpPr/>
          <p:nvPr/>
        </p:nvSpPr>
        <p:spPr>
          <a:xfrm>
            <a:off x="7332" y="1340768"/>
            <a:ext cx="9129336" cy="1116124"/>
          </a:xfrm>
          <a:prstGeom prst="rect">
            <a:avLst/>
          </a:prstGeom>
          <a:solidFill>
            <a:schemeClr val="accent1"/>
          </a:solidFill>
        </p:spPr>
        <p:txBody>
          <a:bodyPr vert="horz" lIns="360000" tIns="288000" rIns="360000" bIns="216000" rtlCol="0" anchor="t" anchorCtr="0">
            <a:noAutofit/>
          </a:bodyPr>
          <a:lstStyle/>
          <a:p>
            <a:pPr algn="ctr">
              <a:lnSpc>
                <a:spcPct val="90000"/>
              </a:lnSpc>
              <a:spcBef>
                <a:spcPct val="0"/>
              </a:spcBef>
            </a:pPr>
            <a:r>
              <a:rPr lang="en-AU" sz="2000" dirty="0">
                <a:solidFill>
                  <a:schemeClr val="accent2"/>
                </a:solidFill>
                <a:latin typeface="+mj-lt"/>
                <a:ea typeface="+mj-ea"/>
                <a:cs typeface="+mj-cs"/>
              </a:rPr>
              <a:t>RQ1: What factors/settings (e.g., number of clients, non-IID data, and imbalanced data) affect </a:t>
            </a:r>
            <a:r>
              <a:rPr lang="en-AU" sz="2000" dirty="0" err="1">
                <a:solidFill>
                  <a:schemeClr val="accent2"/>
                </a:solidFill>
                <a:latin typeface="+mj-lt"/>
                <a:ea typeface="+mj-ea"/>
                <a:cs typeface="+mj-cs"/>
              </a:rPr>
              <a:t>SplitNN</a:t>
            </a:r>
            <a:r>
              <a:rPr lang="en-AU" sz="2000" dirty="0">
                <a:solidFill>
                  <a:schemeClr val="accent2"/>
                </a:solidFill>
                <a:latin typeface="+mj-lt"/>
                <a:ea typeface="+mj-ea"/>
                <a:cs typeface="+mj-cs"/>
              </a:rPr>
              <a:t> learning performance?</a:t>
            </a:r>
          </a:p>
        </p:txBody>
      </p:sp>
      <p:sp>
        <p:nvSpPr>
          <p:cNvPr id="9" name="Rectangle 8">
            <a:extLst>
              <a:ext uri="{FF2B5EF4-FFF2-40B4-BE49-F238E27FC236}">
                <a16:creationId xmlns:a16="http://schemas.microsoft.com/office/drawing/2014/main" id="{955FDAA1-F0CF-46EC-ACE5-FEC9A08B58F9}"/>
              </a:ext>
            </a:extLst>
          </p:cNvPr>
          <p:cNvSpPr/>
          <p:nvPr/>
        </p:nvSpPr>
        <p:spPr>
          <a:xfrm>
            <a:off x="474594" y="2600908"/>
            <a:ext cx="8453890" cy="1938992"/>
          </a:xfrm>
          <a:prstGeom prst="rect">
            <a:avLst/>
          </a:prstGeom>
        </p:spPr>
        <p:txBody>
          <a:bodyPr wrap="square">
            <a:spAutoFit/>
          </a:bodyPr>
          <a:lstStyle/>
          <a:p>
            <a:pPr marL="342900" indent="-342900">
              <a:buFont typeface="Wingdings" panose="05000000000000000000" pitchFamily="2" charset="2"/>
              <a:buChar char="§"/>
            </a:pPr>
            <a:r>
              <a:rPr lang="en-AU" sz="2400" dirty="0"/>
              <a:t>IID means each client has samples from all classes. Otherwise, Non-IID. Resembling scenario where data is personalized.</a:t>
            </a:r>
          </a:p>
          <a:p>
            <a:pPr marL="342900" indent="-342900">
              <a:buFont typeface="Wingdings" panose="05000000000000000000" pitchFamily="2" charset="2"/>
              <a:buChar char="§"/>
            </a:pPr>
            <a:r>
              <a:rPr lang="en-AU" sz="2400" dirty="0"/>
              <a:t>Balance means each client has equal number of samples. Otherwise, imbalanced. Resembling scenario where some sensors are more active.</a:t>
            </a:r>
          </a:p>
        </p:txBody>
      </p:sp>
      <p:sp>
        <p:nvSpPr>
          <p:cNvPr id="7" name="Rectangle 6">
            <a:extLst>
              <a:ext uri="{FF2B5EF4-FFF2-40B4-BE49-F238E27FC236}">
                <a16:creationId xmlns:a16="http://schemas.microsoft.com/office/drawing/2014/main" id="{C5F60547-1262-435E-8075-D0976F269F1C}"/>
              </a:ext>
            </a:extLst>
          </p:cNvPr>
          <p:cNvSpPr/>
          <p:nvPr/>
        </p:nvSpPr>
        <p:spPr>
          <a:xfrm>
            <a:off x="0" y="4617132"/>
            <a:ext cx="9129336" cy="1116124"/>
          </a:xfrm>
          <a:prstGeom prst="rect">
            <a:avLst/>
          </a:prstGeom>
          <a:solidFill>
            <a:schemeClr val="accent1"/>
          </a:solidFill>
        </p:spPr>
        <p:txBody>
          <a:bodyPr vert="horz" lIns="360000" tIns="288000" rIns="360000" bIns="216000" rtlCol="0" anchor="t" anchorCtr="0">
            <a:noAutofit/>
          </a:bodyPr>
          <a:lstStyle/>
          <a:p>
            <a:pPr algn="ctr">
              <a:lnSpc>
                <a:spcPct val="90000"/>
              </a:lnSpc>
              <a:spcBef>
                <a:spcPct val="0"/>
              </a:spcBef>
            </a:pPr>
            <a:r>
              <a:rPr lang="en-AU" sz="2000" dirty="0">
                <a:solidFill>
                  <a:schemeClr val="accent2"/>
                </a:solidFill>
                <a:latin typeface="+mj-lt"/>
                <a:ea typeface="+mj-ea"/>
                <a:cs typeface="+mj-cs"/>
              </a:rPr>
              <a:t>RQ2: Which setting will the </a:t>
            </a:r>
            <a:r>
              <a:rPr lang="en-AU" sz="2000" dirty="0" err="1">
                <a:solidFill>
                  <a:schemeClr val="accent2"/>
                </a:solidFill>
                <a:latin typeface="+mj-lt"/>
                <a:ea typeface="+mj-ea"/>
                <a:cs typeface="+mj-cs"/>
              </a:rPr>
              <a:t>SplitNN</a:t>
            </a:r>
            <a:r>
              <a:rPr lang="en-AU" sz="2000" dirty="0">
                <a:solidFill>
                  <a:schemeClr val="accent2"/>
                </a:solidFill>
                <a:latin typeface="+mj-lt"/>
                <a:ea typeface="+mj-ea"/>
                <a:cs typeface="+mj-cs"/>
              </a:rPr>
              <a:t> learning performance outperform FL?</a:t>
            </a:r>
          </a:p>
        </p:txBody>
      </p:sp>
    </p:spTree>
    <p:extLst>
      <p:ext uri="{BB962C8B-B14F-4D97-AF65-F5344CB8AC3E}">
        <p14:creationId xmlns:p14="http://schemas.microsoft.com/office/powerpoint/2010/main" val="1017710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pic>
        <p:nvPicPr>
          <p:cNvPr id="10" name="Picture 9" descr="A close up of a map&#10;&#10;Description automatically generated">
            <a:extLst>
              <a:ext uri="{FF2B5EF4-FFF2-40B4-BE49-F238E27FC236}">
                <a16:creationId xmlns:a16="http://schemas.microsoft.com/office/drawing/2014/main" id="{2B25329D-DEC1-4F8B-837A-BF673FB8B44B}"/>
              </a:ext>
            </a:extLst>
          </p:cNvPr>
          <p:cNvPicPr>
            <a:picLocks noChangeAspect="1"/>
          </p:cNvPicPr>
          <p:nvPr/>
        </p:nvPicPr>
        <p:blipFill>
          <a:blip r:embed="rId3"/>
          <a:stretch>
            <a:fillRect/>
          </a:stretch>
        </p:blipFill>
        <p:spPr>
          <a:xfrm>
            <a:off x="330200" y="836712"/>
            <a:ext cx="8461375" cy="2263417"/>
          </a:xfrm>
          <a:prstGeom prst="rect">
            <a:avLst/>
          </a:prstGeom>
          <a:noFill/>
        </p:spPr>
      </p:pic>
    </p:spTree>
    <p:extLst>
      <p:ext uri="{BB962C8B-B14F-4D97-AF65-F5344CB8AC3E}">
        <p14:creationId xmlns:p14="http://schemas.microsoft.com/office/powerpoint/2010/main" val="103567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pic>
        <p:nvPicPr>
          <p:cNvPr id="10" name="Picture 9" descr="A close up of a map&#10;&#10;Description automatically generated">
            <a:extLst>
              <a:ext uri="{FF2B5EF4-FFF2-40B4-BE49-F238E27FC236}">
                <a16:creationId xmlns:a16="http://schemas.microsoft.com/office/drawing/2014/main" id="{2B25329D-DEC1-4F8B-837A-BF673FB8B44B}"/>
              </a:ext>
            </a:extLst>
          </p:cNvPr>
          <p:cNvPicPr>
            <a:picLocks noChangeAspect="1"/>
          </p:cNvPicPr>
          <p:nvPr/>
        </p:nvPicPr>
        <p:blipFill>
          <a:blip r:embed="rId3"/>
          <a:stretch>
            <a:fillRect/>
          </a:stretch>
        </p:blipFill>
        <p:spPr>
          <a:xfrm>
            <a:off x="330200" y="836712"/>
            <a:ext cx="8461375" cy="2263417"/>
          </a:xfrm>
          <a:prstGeom prst="rect">
            <a:avLst/>
          </a:prstGeom>
          <a:noFill/>
        </p:spPr>
      </p:pic>
      <p:sp>
        <p:nvSpPr>
          <p:cNvPr id="5" name="TextBox 4">
            <a:extLst>
              <a:ext uri="{FF2B5EF4-FFF2-40B4-BE49-F238E27FC236}">
                <a16:creationId xmlns:a16="http://schemas.microsoft.com/office/drawing/2014/main" id="{A51FEAD0-108E-40AB-BF1B-03487F67596E}"/>
              </a:ext>
            </a:extLst>
          </p:cNvPr>
          <p:cNvSpPr txBox="1"/>
          <p:nvPr/>
        </p:nvSpPr>
        <p:spPr>
          <a:xfrm>
            <a:off x="2663788" y="3049263"/>
            <a:ext cx="4449103" cy="369332"/>
          </a:xfrm>
          <a:prstGeom prst="rect">
            <a:avLst/>
          </a:prstGeom>
          <a:noFill/>
        </p:spPr>
        <p:txBody>
          <a:bodyPr wrap="none" rtlCol="0">
            <a:spAutoFit/>
          </a:bodyPr>
          <a:lstStyle/>
          <a:p>
            <a:r>
              <a:rPr lang="en-AU" dirty="0">
                <a:solidFill>
                  <a:schemeClr val="accent1">
                    <a:lumMod val="75000"/>
                  </a:schemeClr>
                </a:solidFill>
              </a:rPr>
              <a:t>IID and Balanced Data Distribution (ECG data)</a:t>
            </a:r>
          </a:p>
        </p:txBody>
      </p:sp>
    </p:spTree>
    <p:extLst>
      <p:ext uri="{BB962C8B-B14F-4D97-AF65-F5344CB8AC3E}">
        <p14:creationId xmlns:p14="http://schemas.microsoft.com/office/powerpoint/2010/main" val="3406169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pic>
        <p:nvPicPr>
          <p:cNvPr id="10" name="Picture 9" descr="A close up of a map&#10;&#10;Description automatically generated">
            <a:extLst>
              <a:ext uri="{FF2B5EF4-FFF2-40B4-BE49-F238E27FC236}">
                <a16:creationId xmlns:a16="http://schemas.microsoft.com/office/drawing/2014/main" id="{2B25329D-DEC1-4F8B-837A-BF673FB8B44B}"/>
              </a:ext>
            </a:extLst>
          </p:cNvPr>
          <p:cNvPicPr>
            <a:picLocks noChangeAspect="1"/>
          </p:cNvPicPr>
          <p:nvPr/>
        </p:nvPicPr>
        <p:blipFill>
          <a:blip r:embed="rId3"/>
          <a:stretch>
            <a:fillRect/>
          </a:stretch>
        </p:blipFill>
        <p:spPr>
          <a:xfrm>
            <a:off x="330200" y="836712"/>
            <a:ext cx="8461375" cy="2263417"/>
          </a:xfrm>
          <a:prstGeom prst="rect">
            <a:avLst/>
          </a:prstGeom>
          <a:noFill/>
        </p:spPr>
      </p:pic>
      <p:sp>
        <p:nvSpPr>
          <p:cNvPr id="5" name="TextBox 4">
            <a:extLst>
              <a:ext uri="{FF2B5EF4-FFF2-40B4-BE49-F238E27FC236}">
                <a16:creationId xmlns:a16="http://schemas.microsoft.com/office/drawing/2014/main" id="{A51FEAD0-108E-40AB-BF1B-03487F67596E}"/>
              </a:ext>
            </a:extLst>
          </p:cNvPr>
          <p:cNvSpPr txBox="1"/>
          <p:nvPr/>
        </p:nvSpPr>
        <p:spPr>
          <a:xfrm>
            <a:off x="2663788" y="3049263"/>
            <a:ext cx="4449103" cy="369332"/>
          </a:xfrm>
          <a:prstGeom prst="rect">
            <a:avLst/>
          </a:prstGeom>
          <a:noFill/>
        </p:spPr>
        <p:txBody>
          <a:bodyPr wrap="none" rtlCol="0">
            <a:spAutoFit/>
          </a:bodyPr>
          <a:lstStyle/>
          <a:p>
            <a:r>
              <a:rPr lang="en-AU" dirty="0">
                <a:solidFill>
                  <a:schemeClr val="accent1">
                    <a:lumMod val="75000"/>
                  </a:schemeClr>
                </a:solidFill>
              </a:rPr>
              <a:t>IID and Balanced Data Distribution (ECG data)</a:t>
            </a:r>
          </a:p>
        </p:txBody>
      </p:sp>
      <p:sp>
        <p:nvSpPr>
          <p:cNvPr id="4" name="Rectangle 3">
            <a:extLst>
              <a:ext uri="{FF2B5EF4-FFF2-40B4-BE49-F238E27FC236}">
                <a16:creationId xmlns:a16="http://schemas.microsoft.com/office/drawing/2014/main" id="{73298E7E-EFC9-4324-886E-4E868C07B697}"/>
              </a:ext>
            </a:extLst>
          </p:cNvPr>
          <p:cNvSpPr/>
          <p:nvPr/>
        </p:nvSpPr>
        <p:spPr>
          <a:xfrm>
            <a:off x="1331640" y="836712"/>
            <a:ext cx="54006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8439BBC-8B44-4CE6-91B3-2E81ECC0E49F}"/>
              </a:ext>
            </a:extLst>
          </p:cNvPr>
          <p:cNvSpPr/>
          <p:nvPr/>
        </p:nvSpPr>
        <p:spPr>
          <a:xfrm>
            <a:off x="3449883" y="836712"/>
            <a:ext cx="54006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D96ABF96-65E0-4B82-9F0B-DF85131231C9}"/>
              </a:ext>
            </a:extLst>
          </p:cNvPr>
          <p:cNvSpPr/>
          <p:nvPr/>
        </p:nvSpPr>
        <p:spPr>
          <a:xfrm>
            <a:off x="5508104" y="850268"/>
            <a:ext cx="54006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E3C03A4F-CDB7-45E0-AA97-2FAC5AE3A644}"/>
              </a:ext>
            </a:extLst>
          </p:cNvPr>
          <p:cNvSpPr/>
          <p:nvPr/>
        </p:nvSpPr>
        <p:spPr>
          <a:xfrm>
            <a:off x="7566324" y="836712"/>
            <a:ext cx="642079"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72470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44</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pic>
        <p:nvPicPr>
          <p:cNvPr id="10" name="Picture 9" descr="A close up of a map&#10;&#10;Description automatically generated">
            <a:extLst>
              <a:ext uri="{FF2B5EF4-FFF2-40B4-BE49-F238E27FC236}">
                <a16:creationId xmlns:a16="http://schemas.microsoft.com/office/drawing/2014/main" id="{2B25329D-DEC1-4F8B-837A-BF673FB8B44B}"/>
              </a:ext>
            </a:extLst>
          </p:cNvPr>
          <p:cNvPicPr>
            <a:picLocks noChangeAspect="1"/>
          </p:cNvPicPr>
          <p:nvPr/>
        </p:nvPicPr>
        <p:blipFill>
          <a:blip r:embed="rId3"/>
          <a:stretch>
            <a:fillRect/>
          </a:stretch>
        </p:blipFill>
        <p:spPr>
          <a:xfrm>
            <a:off x="330200" y="836712"/>
            <a:ext cx="8461375" cy="2263417"/>
          </a:xfrm>
          <a:prstGeom prst="rect">
            <a:avLst/>
          </a:prstGeom>
          <a:noFill/>
        </p:spPr>
      </p:pic>
      <p:pic>
        <p:nvPicPr>
          <p:cNvPr id="4" name="Picture 3">
            <a:extLst>
              <a:ext uri="{FF2B5EF4-FFF2-40B4-BE49-F238E27FC236}">
                <a16:creationId xmlns:a16="http://schemas.microsoft.com/office/drawing/2014/main" id="{81ED02EC-6835-4C78-BF99-7990FD8AECF9}"/>
              </a:ext>
            </a:extLst>
          </p:cNvPr>
          <p:cNvPicPr>
            <a:picLocks noChangeAspect="1"/>
          </p:cNvPicPr>
          <p:nvPr/>
        </p:nvPicPr>
        <p:blipFill>
          <a:blip r:embed="rId4"/>
          <a:stretch>
            <a:fillRect/>
          </a:stretch>
        </p:blipFill>
        <p:spPr>
          <a:xfrm>
            <a:off x="16841" y="3429000"/>
            <a:ext cx="9144000" cy="2438400"/>
          </a:xfrm>
          <a:prstGeom prst="rect">
            <a:avLst/>
          </a:prstGeom>
        </p:spPr>
      </p:pic>
      <p:sp>
        <p:nvSpPr>
          <p:cNvPr id="5" name="TextBox 4">
            <a:extLst>
              <a:ext uri="{FF2B5EF4-FFF2-40B4-BE49-F238E27FC236}">
                <a16:creationId xmlns:a16="http://schemas.microsoft.com/office/drawing/2014/main" id="{A51FEAD0-108E-40AB-BF1B-03487F67596E}"/>
              </a:ext>
            </a:extLst>
          </p:cNvPr>
          <p:cNvSpPr txBox="1"/>
          <p:nvPr/>
        </p:nvSpPr>
        <p:spPr>
          <a:xfrm>
            <a:off x="2663788" y="3049263"/>
            <a:ext cx="4449103" cy="369332"/>
          </a:xfrm>
          <a:prstGeom prst="rect">
            <a:avLst/>
          </a:prstGeom>
          <a:noFill/>
        </p:spPr>
        <p:txBody>
          <a:bodyPr wrap="none" rtlCol="0">
            <a:spAutoFit/>
          </a:bodyPr>
          <a:lstStyle/>
          <a:p>
            <a:r>
              <a:rPr lang="en-AU" dirty="0">
                <a:solidFill>
                  <a:schemeClr val="accent1">
                    <a:lumMod val="75000"/>
                  </a:schemeClr>
                </a:solidFill>
              </a:rPr>
              <a:t>IID and Balanced Data Distribution (ECG data)</a:t>
            </a:r>
          </a:p>
        </p:txBody>
      </p:sp>
      <p:sp>
        <p:nvSpPr>
          <p:cNvPr id="9" name="TextBox 8">
            <a:extLst>
              <a:ext uri="{FF2B5EF4-FFF2-40B4-BE49-F238E27FC236}">
                <a16:creationId xmlns:a16="http://schemas.microsoft.com/office/drawing/2014/main" id="{0CD0DA2F-D35E-4759-9488-0D06945E973B}"/>
              </a:ext>
            </a:extLst>
          </p:cNvPr>
          <p:cNvSpPr txBox="1"/>
          <p:nvPr/>
        </p:nvSpPr>
        <p:spPr>
          <a:xfrm>
            <a:off x="2807804" y="5734186"/>
            <a:ext cx="4301562" cy="369332"/>
          </a:xfrm>
          <a:prstGeom prst="rect">
            <a:avLst/>
          </a:prstGeom>
          <a:noFill/>
        </p:spPr>
        <p:txBody>
          <a:bodyPr wrap="none" rtlCol="0">
            <a:spAutoFit/>
          </a:bodyPr>
          <a:lstStyle/>
          <a:p>
            <a:r>
              <a:rPr lang="en-AU" dirty="0">
                <a:solidFill>
                  <a:schemeClr val="accent1">
                    <a:lumMod val="75000"/>
                  </a:schemeClr>
                </a:solidFill>
              </a:rPr>
              <a:t>IID and Balanced Data Distribution (SC data)</a:t>
            </a:r>
          </a:p>
        </p:txBody>
      </p:sp>
    </p:spTree>
    <p:extLst>
      <p:ext uri="{BB962C8B-B14F-4D97-AF65-F5344CB8AC3E}">
        <p14:creationId xmlns:p14="http://schemas.microsoft.com/office/powerpoint/2010/main" val="4259041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45</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pic>
        <p:nvPicPr>
          <p:cNvPr id="10" name="Picture 9" descr="A close up of a map&#10;&#10;Description automatically generated">
            <a:extLst>
              <a:ext uri="{FF2B5EF4-FFF2-40B4-BE49-F238E27FC236}">
                <a16:creationId xmlns:a16="http://schemas.microsoft.com/office/drawing/2014/main" id="{2B25329D-DEC1-4F8B-837A-BF673FB8B44B}"/>
              </a:ext>
            </a:extLst>
          </p:cNvPr>
          <p:cNvPicPr>
            <a:picLocks noChangeAspect="1"/>
          </p:cNvPicPr>
          <p:nvPr/>
        </p:nvPicPr>
        <p:blipFill>
          <a:blip r:embed="rId3"/>
          <a:stretch>
            <a:fillRect/>
          </a:stretch>
        </p:blipFill>
        <p:spPr>
          <a:xfrm>
            <a:off x="330200" y="836712"/>
            <a:ext cx="8461375" cy="2263417"/>
          </a:xfrm>
          <a:prstGeom prst="rect">
            <a:avLst/>
          </a:prstGeom>
          <a:noFill/>
        </p:spPr>
      </p:pic>
      <p:pic>
        <p:nvPicPr>
          <p:cNvPr id="4" name="Picture 3">
            <a:extLst>
              <a:ext uri="{FF2B5EF4-FFF2-40B4-BE49-F238E27FC236}">
                <a16:creationId xmlns:a16="http://schemas.microsoft.com/office/drawing/2014/main" id="{81ED02EC-6835-4C78-BF99-7990FD8AECF9}"/>
              </a:ext>
            </a:extLst>
          </p:cNvPr>
          <p:cNvPicPr>
            <a:picLocks noChangeAspect="1"/>
          </p:cNvPicPr>
          <p:nvPr/>
        </p:nvPicPr>
        <p:blipFill>
          <a:blip r:embed="rId4"/>
          <a:stretch>
            <a:fillRect/>
          </a:stretch>
        </p:blipFill>
        <p:spPr>
          <a:xfrm>
            <a:off x="16841" y="3429000"/>
            <a:ext cx="9144000" cy="2438400"/>
          </a:xfrm>
          <a:prstGeom prst="rect">
            <a:avLst/>
          </a:prstGeom>
        </p:spPr>
      </p:pic>
      <p:sp>
        <p:nvSpPr>
          <p:cNvPr id="5" name="TextBox 4">
            <a:extLst>
              <a:ext uri="{FF2B5EF4-FFF2-40B4-BE49-F238E27FC236}">
                <a16:creationId xmlns:a16="http://schemas.microsoft.com/office/drawing/2014/main" id="{A51FEAD0-108E-40AB-BF1B-03487F67596E}"/>
              </a:ext>
            </a:extLst>
          </p:cNvPr>
          <p:cNvSpPr txBox="1"/>
          <p:nvPr/>
        </p:nvSpPr>
        <p:spPr>
          <a:xfrm>
            <a:off x="2663788" y="3049263"/>
            <a:ext cx="4449103" cy="369332"/>
          </a:xfrm>
          <a:prstGeom prst="rect">
            <a:avLst/>
          </a:prstGeom>
          <a:noFill/>
        </p:spPr>
        <p:txBody>
          <a:bodyPr wrap="none" rtlCol="0">
            <a:spAutoFit/>
          </a:bodyPr>
          <a:lstStyle/>
          <a:p>
            <a:r>
              <a:rPr lang="en-AU" dirty="0">
                <a:solidFill>
                  <a:schemeClr val="accent1">
                    <a:lumMod val="75000"/>
                  </a:schemeClr>
                </a:solidFill>
              </a:rPr>
              <a:t>IID and Balanced Data Distribution (ECG data)</a:t>
            </a:r>
          </a:p>
        </p:txBody>
      </p:sp>
      <p:sp>
        <p:nvSpPr>
          <p:cNvPr id="9" name="TextBox 8">
            <a:extLst>
              <a:ext uri="{FF2B5EF4-FFF2-40B4-BE49-F238E27FC236}">
                <a16:creationId xmlns:a16="http://schemas.microsoft.com/office/drawing/2014/main" id="{0CD0DA2F-D35E-4759-9488-0D06945E973B}"/>
              </a:ext>
            </a:extLst>
          </p:cNvPr>
          <p:cNvSpPr txBox="1"/>
          <p:nvPr/>
        </p:nvSpPr>
        <p:spPr>
          <a:xfrm>
            <a:off x="2807804" y="5734186"/>
            <a:ext cx="4301562" cy="369332"/>
          </a:xfrm>
          <a:prstGeom prst="rect">
            <a:avLst/>
          </a:prstGeom>
          <a:noFill/>
        </p:spPr>
        <p:txBody>
          <a:bodyPr wrap="none" rtlCol="0">
            <a:spAutoFit/>
          </a:bodyPr>
          <a:lstStyle/>
          <a:p>
            <a:r>
              <a:rPr lang="en-AU" dirty="0">
                <a:solidFill>
                  <a:schemeClr val="accent1">
                    <a:lumMod val="75000"/>
                  </a:schemeClr>
                </a:solidFill>
              </a:rPr>
              <a:t>IID and Balanced Data Distribution (SC data)</a:t>
            </a:r>
          </a:p>
        </p:txBody>
      </p:sp>
      <p:cxnSp>
        <p:nvCxnSpPr>
          <p:cNvPr id="11" name="Straight Arrow Connector 10">
            <a:extLst>
              <a:ext uri="{FF2B5EF4-FFF2-40B4-BE49-F238E27FC236}">
                <a16:creationId xmlns:a16="http://schemas.microsoft.com/office/drawing/2014/main" id="{0FA894CF-8135-47B6-9928-6DA9F66AF93D}"/>
              </a:ext>
            </a:extLst>
          </p:cNvPr>
          <p:cNvCxnSpPr/>
          <p:nvPr/>
        </p:nvCxnSpPr>
        <p:spPr>
          <a:xfrm flipH="1">
            <a:off x="6548077" y="3364362"/>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468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46</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pic>
        <p:nvPicPr>
          <p:cNvPr id="10" name="Picture 9" descr="A close up of a map&#10;&#10;Description automatically generated">
            <a:extLst>
              <a:ext uri="{FF2B5EF4-FFF2-40B4-BE49-F238E27FC236}">
                <a16:creationId xmlns:a16="http://schemas.microsoft.com/office/drawing/2014/main" id="{2B25329D-DEC1-4F8B-837A-BF673FB8B44B}"/>
              </a:ext>
            </a:extLst>
          </p:cNvPr>
          <p:cNvPicPr>
            <a:picLocks noChangeAspect="1"/>
          </p:cNvPicPr>
          <p:nvPr/>
        </p:nvPicPr>
        <p:blipFill>
          <a:blip r:embed="rId3"/>
          <a:stretch>
            <a:fillRect/>
          </a:stretch>
        </p:blipFill>
        <p:spPr>
          <a:xfrm>
            <a:off x="330200" y="836712"/>
            <a:ext cx="8461375" cy="2263417"/>
          </a:xfrm>
          <a:prstGeom prst="rect">
            <a:avLst/>
          </a:prstGeom>
          <a:noFill/>
        </p:spPr>
      </p:pic>
      <p:pic>
        <p:nvPicPr>
          <p:cNvPr id="4" name="Picture 3">
            <a:extLst>
              <a:ext uri="{FF2B5EF4-FFF2-40B4-BE49-F238E27FC236}">
                <a16:creationId xmlns:a16="http://schemas.microsoft.com/office/drawing/2014/main" id="{81ED02EC-6835-4C78-BF99-7990FD8AECF9}"/>
              </a:ext>
            </a:extLst>
          </p:cNvPr>
          <p:cNvPicPr>
            <a:picLocks noChangeAspect="1"/>
          </p:cNvPicPr>
          <p:nvPr/>
        </p:nvPicPr>
        <p:blipFill>
          <a:blip r:embed="rId4"/>
          <a:stretch>
            <a:fillRect/>
          </a:stretch>
        </p:blipFill>
        <p:spPr>
          <a:xfrm>
            <a:off x="16841" y="3429000"/>
            <a:ext cx="9144000" cy="2438400"/>
          </a:xfrm>
          <a:prstGeom prst="rect">
            <a:avLst/>
          </a:prstGeom>
        </p:spPr>
      </p:pic>
      <p:sp>
        <p:nvSpPr>
          <p:cNvPr id="5" name="TextBox 4">
            <a:extLst>
              <a:ext uri="{FF2B5EF4-FFF2-40B4-BE49-F238E27FC236}">
                <a16:creationId xmlns:a16="http://schemas.microsoft.com/office/drawing/2014/main" id="{A51FEAD0-108E-40AB-BF1B-03487F67596E}"/>
              </a:ext>
            </a:extLst>
          </p:cNvPr>
          <p:cNvSpPr txBox="1"/>
          <p:nvPr/>
        </p:nvSpPr>
        <p:spPr>
          <a:xfrm>
            <a:off x="2663788" y="3049263"/>
            <a:ext cx="4449103" cy="369332"/>
          </a:xfrm>
          <a:prstGeom prst="rect">
            <a:avLst/>
          </a:prstGeom>
          <a:noFill/>
        </p:spPr>
        <p:txBody>
          <a:bodyPr wrap="none" rtlCol="0">
            <a:spAutoFit/>
          </a:bodyPr>
          <a:lstStyle/>
          <a:p>
            <a:r>
              <a:rPr lang="en-AU" dirty="0">
                <a:solidFill>
                  <a:schemeClr val="accent1">
                    <a:lumMod val="75000"/>
                  </a:schemeClr>
                </a:solidFill>
              </a:rPr>
              <a:t>IID and Balanced Data Distribution (ECG data)</a:t>
            </a:r>
          </a:p>
        </p:txBody>
      </p:sp>
      <p:sp>
        <p:nvSpPr>
          <p:cNvPr id="9" name="TextBox 8">
            <a:extLst>
              <a:ext uri="{FF2B5EF4-FFF2-40B4-BE49-F238E27FC236}">
                <a16:creationId xmlns:a16="http://schemas.microsoft.com/office/drawing/2014/main" id="{0CD0DA2F-D35E-4759-9488-0D06945E973B}"/>
              </a:ext>
            </a:extLst>
          </p:cNvPr>
          <p:cNvSpPr txBox="1"/>
          <p:nvPr/>
        </p:nvSpPr>
        <p:spPr>
          <a:xfrm>
            <a:off x="2807804" y="5734186"/>
            <a:ext cx="4301562" cy="369332"/>
          </a:xfrm>
          <a:prstGeom prst="rect">
            <a:avLst/>
          </a:prstGeom>
          <a:noFill/>
        </p:spPr>
        <p:txBody>
          <a:bodyPr wrap="none" rtlCol="0">
            <a:spAutoFit/>
          </a:bodyPr>
          <a:lstStyle/>
          <a:p>
            <a:r>
              <a:rPr lang="en-AU" dirty="0">
                <a:solidFill>
                  <a:schemeClr val="accent1">
                    <a:lumMod val="75000"/>
                  </a:schemeClr>
                </a:solidFill>
              </a:rPr>
              <a:t>IID and Balanced Data Distribution (SC data)</a:t>
            </a:r>
          </a:p>
        </p:txBody>
      </p:sp>
      <p:cxnSp>
        <p:nvCxnSpPr>
          <p:cNvPr id="11" name="Straight Arrow Connector 10">
            <a:extLst>
              <a:ext uri="{FF2B5EF4-FFF2-40B4-BE49-F238E27FC236}">
                <a16:creationId xmlns:a16="http://schemas.microsoft.com/office/drawing/2014/main" id="{0FA894CF-8135-47B6-9928-6DA9F66AF93D}"/>
              </a:ext>
            </a:extLst>
          </p:cNvPr>
          <p:cNvCxnSpPr/>
          <p:nvPr/>
        </p:nvCxnSpPr>
        <p:spPr>
          <a:xfrm flipH="1">
            <a:off x="6548077" y="3364362"/>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42F865-4193-4CD4-8DC3-7685E2BC67F7}"/>
              </a:ext>
            </a:extLst>
          </p:cNvPr>
          <p:cNvCxnSpPr/>
          <p:nvPr/>
        </p:nvCxnSpPr>
        <p:spPr>
          <a:xfrm flipH="1">
            <a:off x="6293784" y="3138777"/>
            <a:ext cx="936104" cy="68891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419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47</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pic>
        <p:nvPicPr>
          <p:cNvPr id="10" name="Picture 9" descr="A close up of a map&#10;&#10;Description automatically generated">
            <a:extLst>
              <a:ext uri="{FF2B5EF4-FFF2-40B4-BE49-F238E27FC236}">
                <a16:creationId xmlns:a16="http://schemas.microsoft.com/office/drawing/2014/main" id="{2B25329D-DEC1-4F8B-837A-BF673FB8B44B}"/>
              </a:ext>
            </a:extLst>
          </p:cNvPr>
          <p:cNvPicPr>
            <a:picLocks noChangeAspect="1"/>
          </p:cNvPicPr>
          <p:nvPr/>
        </p:nvPicPr>
        <p:blipFill>
          <a:blip r:embed="rId3"/>
          <a:stretch>
            <a:fillRect/>
          </a:stretch>
        </p:blipFill>
        <p:spPr>
          <a:xfrm>
            <a:off x="330200" y="836712"/>
            <a:ext cx="8461375" cy="2263417"/>
          </a:xfrm>
          <a:prstGeom prst="rect">
            <a:avLst/>
          </a:prstGeom>
          <a:noFill/>
        </p:spPr>
      </p:pic>
      <p:pic>
        <p:nvPicPr>
          <p:cNvPr id="4" name="Picture 3">
            <a:extLst>
              <a:ext uri="{FF2B5EF4-FFF2-40B4-BE49-F238E27FC236}">
                <a16:creationId xmlns:a16="http://schemas.microsoft.com/office/drawing/2014/main" id="{81ED02EC-6835-4C78-BF99-7990FD8AECF9}"/>
              </a:ext>
            </a:extLst>
          </p:cNvPr>
          <p:cNvPicPr>
            <a:picLocks noChangeAspect="1"/>
          </p:cNvPicPr>
          <p:nvPr/>
        </p:nvPicPr>
        <p:blipFill>
          <a:blip r:embed="rId4"/>
          <a:stretch>
            <a:fillRect/>
          </a:stretch>
        </p:blipFill>
        <p:spPr>
          <a:xfrm>
            <a:off x="16841" y="3429000"/>
            <a:ext cx="9144000" cy="2438400"/>
          </a:xfrm>
          <a:prstGeom prst="rect">
            <a:avLst/>
          </a:prstGeom>
        </p:spPr>
      </p:pic>
      <p:sp>
        <p:nvSpPr>
          <p:cNvPr id="5" name="TextBox 4">
            <a:extLst>
              <a:ext uri="{FF2B5EF4-FFF2-40B4-BE49-F238E27FC236}">
                <a16:creationId xmlns:a16="http://schemas.microsoft.com/office/drawing/2014/main" id="{A51FEAD0-108E-40AB-BF1B-03487F67596E}"/>
              </a:ext>
            </a:extLst>
          </p:cNvPr>
          <p:cNvSpPr txBox="1"/>
          <p:nvPr/>
        </p:nvSpPr>
        <p:spPr>
          <a:xfrm>
            <a:off x="2663788" y="3049263"/>
            <a:ext cx="4449103" cy="369332"/>
          </a:xfrm>
          <a:prstGeom prst="rect">
            <a:avLst/>
          </a:prstGeom>
          <a:noFill/>
        </p:spPr>
        <p:txBody>
          <a:bodyPr wrap="none" rtlCol="0">
            <a:spAutoFit/>
          </a:bodyPr>
          <a:lstStyle/>
          <a:p>
            <a:r>
              <a:rPr lang="en-AU" dirty="0">
                <a:solidFill>
                  <a:schemeClr val="accent1">
                    <a:lumMod val="75000"/>
                  </a:schemeClr>
                </a:solidFill>
              </a:rPr>
              <a:t>IID and Balanced Data Distribution (ECG data)</a:t>
            </a:r>
          </a:p>
        </p:txBody>
      </p:sp>
      <p:sp>
        <p:nvSpPr>
          <p:cNvPr id="9" name="TextBox 8">
            <a:extLst>
              <a:ext uri="{FF2B5EF4-FFF2-40B4-BE49-F238E27FC236}">
                <a16:creationId xmlns:a16="http://schemas.microsoft.com/office/drawing/2014/main" id="{0CD0DA2F-D35E-4759-9488-0D06945E973B}"/>
              </a:ext>
            </a:extLst>
          </p:cNvPr>
          <p:cNvSpPr txBox="1"/>
          <p:nvPr/>
        </p:nvSpPr>
        <p:spPr>
          <a:xfrm>
            <a:off x="2807804" y="5734186"/>
            <a:ext cx="4301562" cy="369332"/>
          </a:xfrm>
          <a:prstGeom prst="rect">
            <a:avLst/>
          </a:prstGeom>
          <a:noFill/>
        </p:spPr>
        <p:txBody>
          <a:bodyPr wrap="none" rtlCol="0">
            <a:spAutoFit/>
          </a:bodyPr>
          <a:lstStyle/>
          <a:p>
            <a:r>
              <a:rPr lang="en-AU" dirty="0">
                <a:solidFill>
                  <a:schemeClr val="accent1">
                    <a:lumMod val="75000"/>
                  </a:schemeClr>
                </a:solidFill>
              </a:rPr>
              <a:t>IID and Balanced Data Distribution (SC data)</a:t>
            </a:r>
          </a:p>
        </p:txBody>
      </p:sp>
      <p:cxnSp>
        <p:nvCxnSpPr>
          <p:cNvPr id="11" name="Straight Arrow Connector 10">
            <a:extLst>
              <a:ext uri="{FF2B5EF4-FFF2-40B4-BE49-F238E27FC236}">
                <a16:creationId xmlns:a16="http://schemas.microsoft.com/office/drawing/2014/main" id="{0FA894CF-8135-47B6-9928-6DA9F66AF93D}"/>
              </a:ext>
            </a:extLst>
          </p:cNvPr>
          <p:cNvCxnSpPr/>
          <p:nvPr/>
        </p:nvCxnSpPr>
        <p:spPr>
          <a:xfrm flipH="1">
            <a:off x="6548077" y="3364362"/>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42F865-4193-4CD4-8DC3-7685E2BC67F7}"/>
              </a:ext>
            </a:extLst>
          </p:cNvPr>
          <p:cNvCxnSpPr/>
          <p:nvPr/>
        </p:nvCxnSpPr>
        <p:spPr>
          <a:xfrm flipH="1">
            <a:off x="6293784" y="3138777"/>
            <a:ext cx="936104" cy="68891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B5A3DC-3F19-4F05-A89E-7093FD8F6508}"/>
              </a:ext>
            </a:extLst>
          </p:cNvPr>
          <p:cNvSpPr/>
          <p:nvPr/>
        </p:nvSpPr>
        <p:spPr>
          <a:xfrm>
            <a:off x="7484181" y="3681028"/>
            <a:ext cx="1642978" cy="6889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59854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48</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2C35578C-A6FC-4A25-9A4E-744374FDF385}"/>
              </a:ext>
            </a:extLst>
          </p:cNvPr>
          <p:cNvSpPr/>
          <p:nvPr/>
        </p:nvSpPr>
        <p:spPr>
          <a:xfrm>
            <a:off x="1007604" y="1628800"/>
            <a:ext cx="6768752" cy="2308324"/>
          </a:xfrm>
          <a:prstGeom prst="rect">
            <a:avLst/>
          </a:prstGeom>
        </p:spPr>
        <p:txBody>
          <a:bodyPr wrap="square">
            <a:spAutoFit/>
          </a:bodyPr>
          <a:lstStyle/>
          <a:p>
            <a:pPr marL="342900" indent="-342900">
              <a:buFont typeface="Wingdings" panose="05000000000000000000" pitchFamily="2" charset="2"/>
              <a:buChar char="§"/>
            </a:pPr>
            <a:r>
              <a:rPr lang="en-AU" sz="2400" dirty="0"/>
              <a:t>For RQ1, </a:t>
            </a:r>
            <a:r>
              <a:rPr lang="en-AU" sz="2400" dirty="0" err="1"/>
              <a:t>SplitNN</a:t>
            </a:r>
            <a:r>
              <a:rPr lang="en-AU" sz="2400" dirty="0"/>
              <a:t> learning performance is affected by the number of clients. Accuracy cannot achieve the same accuracy as centralized learning when number of clients increase (same apply to FL).</a:t>
            </a:r>
          </a:p>
          <a:p>
            <a:pPr marL="342900" indent="-342900">
              <a:buFont typeface="Wingdings" panose="05000000000000000000" pitchFamily="2" charset="2"/>
              <a:buChar char="§"/>
            </a:pPr>
            <a:r>
              <a:rPr lang="en-AU" sz="2400" dirty="0"/>
              <a:t>For RQ2, </a:t>
            </a:r>
            <a:r>
              <a:rPr lang="en-AU" sz="2400" dirty="0" err="1"/>
              <a:t>SplitNN</a:t>
            </a:r>
            <a:r>
              <a:rPr lang="en-AU" sz="2400" dirty="0"/>
              <a:t> always outperforms the FL in terms of convergence speed in our experiments.</a:t>
            </a:r>
          </a:p>
        </p:txBody>
      </p:sp>
    </p:spTree>
    <p:extLst>
      <p:ext uri="{BB962C8B-B14F-4D97-AF65-F5344CB8AC3E}">
        <p14:creationId xmlns:p14="http://schemas.microsoft.com/office/powerpoint/2010/main" val="1807993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49</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9" name="TextBox 8">
            <a:extLst>
              <a:ext uri="{FF2B5EF4-FFF2-40B4-BE49-F238E27FC236}">
                <a16:creationId xmlns:a16="http://schemas.microsoft.com/office/drawing/2014/main" id="{0CD0DA2F-D35E-4759-9488-0D06945E973B}"/>
              </a:ext>
            </a:extLst>
          </p:cNvPr>
          <p:cNvSpPr txBox="1"/>
          <p:nvPr/>
        </p:nvSpPr>
        <p:spPr>
          <a:xfrm>
            <a:off x="3177938" y="5649723"/>
            <a:ext cx="2931123" cy="369332"/>
          </a:xfrm>
          <a:prstGeom prst="rect">
            <a:avLst/>
          </a:prstGeom>
          <a:noFill/>
        </p:spPr>
        <p:txBody>
          <a:bodyPr wrap="none" rtlCol="0">
            <a:spAutoFit/>
          </a:bodyPr>
          <a:lstStyle/>
          <a:p>
            <a:r>
              <a:rPr lang="en-AU" dirty="0">
                <a:solidFill>
                  <a:schemeClr val="accent1">
                    <a:lumMod val="75000"/>
                  </a:schemeClr>
                </a:solidFill>
              </a:rPr>
              <a:t>Imbalanced Data Distribution</a:t>
            </a:r>
          </a:p>
        </p:txBody>
      </p:sp>
      <p:pic>
        <p:nvPicPr>
          <p:cNvPr id="6" name="Picture 5">
            <a:extLst>
              <a:ext uri="{FF2B5EF4-FFF2-40B4-BE49-F238E27FC236}">
                <a16:creationId xmlns:a16="http://schemas.microsoft.com/office/drawing/2014/main" id="{A14F0B0E-2233-49D9-92BA-CD6E3DA6D622}"/>
              </a:ext>
            </a:extLst>
          </p:cNvPr>
          <p:cNvPicPr>
            <a:picLocks noChangeAspect="1"/>
          </p:cNvPicPr>
          <p:nvPr/>
        </p:nvPicPr>
        <p:blipFill>
          <a:blip r:embed="rId3"/>
          <a:stretch>
            <a:fillRect/>
          </a:stretch>
        </p:blipFill>
        <p:spPr>
          <a:xfrm>
            <a:off x="71500" y="961779"/>
            <a:ext cx="9144000" cy="4572000"/>
          </a:xfrm>
          <a:prstGeom prst="rect">
            <a:avLst/>
          </a:prstGeom>
        </p:spPr>
      </p:pic>
    </p:spTree>
    <p:extLst>
      <p:ext uri="{BB962C8B-B14F-4D97-AF65-F5344CB8AC3E}">
        <p14:creationId xmlns:p14="http://schemas.microsoft.com/office/powerpoint/2010/main" val="2341524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300700"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Collect Data into a Centralized Server</a:t>
            </a:r>
          </a:p>
          <a:p>
            <a:pPr marL="285750" indent="-285750">
              <a:buFont typeface="Wingdings" panose="05000000000000000000" pitchFamily="2" charset="2"/>
              <a:buChar char="Ø"/>
            </a:pPr>
            <a:r>
              <a:rPr lang="en-AU" sz="2400" dirty="0"/>
              <a:t>Train the model in the Centralized Server</a:t>
            </a:r>
          </a:p>
        </p:txBody>
      </p:sp>
      <p:pic>
        <p:nvPicPr>
          <p:cNvPr id="2050" name="Picture 2" descr="Red Cross Clipart Transparent Background - Transparent Background Cross Icon  Transparent, HD Png Download , Transparent Png Image - PNGitem">
            <a:extLst>
              <a:ext uri="{FF2B5EF4-FFF2-40B4-BE49-F238E27FC236}">
                <a16:creationId xmlns:a16="http://schemas.microsoft.com/office/drawing/2014/main" id="{80882823-30A9-4F13-8381-6F2EDD0285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3112" y="1677062"/>
            <a:ext cx="567189" cy="3693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48C93D-5AF3-48E2-A6EB-18176C87B1D3}"/>
              </a:ext>
            </a:extLst>
          </p:cNvPr>
          <p:cNvSpPr txBox="1"/>
          <p:nvPr/>
        </p:nvSpPr>
        <p:spPr>
          <a:xfrm>
            <a:off x="1295636" y="3307042"/>
            <a:ext cx="6912768"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Data privacy concern (bank, medical, type input)</a:t>
            </a:r>
          </a:p>
          <a:p>
            <a:pPr marL="285750" indent="-285750">
              <a:buFont typeface="Wingdings" panose="05000000000000000000" pitchFamily="2" charset="2"/>
              <a:buChar char="Ø"/>
            </a:pPr>
            <a:r>
              <a:rPr lang="en-AU" sz="2400" dirty="0"/>
              <a:t>General Data Protection Regulation</a:t>
            </a:r>
          </a:p>
        </p:txBody>
      </p:sp>
    </p:spTree>
    <p:extLst>
      <p:ext uri="{BB962C8B-B14F-4D97-AF65-F5344CB8AC3E}">
        <p14:creationId xmlns:p14="http://schemas.microsoft.com/office/powerpoint/2010/main" val="1200781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50</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9" name="TextBox 8">
            <a:extLst>
              <a:ext uri="{FF2B5EF4-FFF2-40B4-BE49-F238E27FC236}">
                <a16:creationId xmlns:a16="http://schemas.microsoft.com/office/drawing/2014/main" id="{0CD0DA2F-D35E-4759-9488-0D06945E973B}"/>
              </a:ext>
            </a:extLst>
          </p:cNvPr>
          <p:cNvSpPr txBox="1"/>
          <p:nvPr/>
        </p:nvSpPr>
        <p:spPr>
          <a:xfrm>
            <a:off x="3177938" y="5649723"/>
            <a:ext cx="2931123" cy="369332"/>
          </a:xfrm>
          <a:prstGeom prst="rect">
            <a:avLst/>
          </a:prstGeom>
          <a:noFill/>
        </p:spPr>
        <p:txBody>
          <a:bodyPr wrap="none" rtlCol="0">
            <a:spAutoFit/>
          </a:bodyPr>
          <a:lstStyle/>
          <a:p>
            <a:r>
              <a:rPr lang="en-AU" dirty="0">
                <a:solidFill>
                  <a:schemeClr val="accent1">
                    <a:lumMod val="75000"/>
                  </a:schemeClr>
                </a:solidFill>
              </a:rPr>
              <a:t>Imbalanced Data Distribution</a:t>
            </a:r>
          </a:p>
        </p:txBody>
      </p:sp>
      <p:pic>
        <p:nvPicPr>
          <p:cNvPr id="6" name="Picture 5">
            <a:extLst>
              <a:ext uri="{FF2B5EF4-FFF2-40B4-BE49-F238E27FC236}">
                <a16:creationId xmlns:a16="http://schemas.microsoft.com/office/drawing/2014/main" id="{A14F0B0E-2233-49D9-92BA-CD6E3DA6D622}"/>
              </a:ext>
            </a:extLst>
          </p:cNvPr>
          <p:cNvPicPr>
            <a:picLocks noChangeAspect="1"/>
          </p:cNvPicPr>
          <p:nvPr/>
        </p:nvPicPr>
        <p:blipFill>
          <a:blip r:embed="rId3"/>
          <a:stretch>
            <a:fillRect/>
          </a:stretch>
        </p:blipFill>
        <p:spPr>
          <a:xfrm>
            <a:off x="71500" y="961779"/>
            <a:ext cx="9144000" cy="4572000"/>
          </a:xfrm>
          <a:prstGeom prst="rect">
            <a:avLst/>
          </a:prstGeom>
        </p:spPr>
      </p:pic>
      <p:cxnSp>
        <p:nvCxnSpPr>
          <p:cNvPr id="7" name="Straight Arrow Connector 6">
            <a:extLst>
              <a:ext uri="{FF2B5EF4-FFF2-40B4-BE49-F238E27FC236}">
                <a16:creationId xmlns:a16="http://schemas.microsoft.com/office/drawing/2014/main" id="{CAC09288-609C-44CB-9827-A3F1D10D84F2}"/>
              </a:ext>
            </a:extLst>
          </p:cNvPr>
          <p:cNvCxnSpPr/>
          <p:nvPr/>
        </p:nvCxnSpPr>
        <p:spPr>
          <a:xfrm flipH="1">
            <a:off x="7110754" y="4159170"/>
            <a:ext cx="936104" cy="68891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8C76351-2CF3-4B1C-B8AF-32235B20444F}"/>
              </a:ext>
            </a:extLst>
          </p:cNvPr>
          <p:cNvSpPr/>
          <p:nvPr/>
        </p:nvSpPr>
        <p:spPr>
          <a:xfrm>
            <a:off x="6660232" y="4797152"/>
            <a:ext cx="504056"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50864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2C35578C-A6FC-4A25-9A4E-744374FDF385}"/>
              </a:ext>
            </a:extLst>
          </p:cNvPr>
          <p:cNvSpPr/>
          <p:nvPr/>
        </p:nvSpPr>
        <p:spPr>
          <a:xfrm>
            <a:off x="1007604" y="1628800"/>
            <a:ext cx="6768752" cy="1938992"/>
          </a:xfrm>
          <a:prstGeom prst="rect">
            <a:avLst/>
          </a:prstGeom>
        </p:spPr>
        <p:txBody>
          <a:bodyPr wrap="square">
            <a:spAutoFit/>
          </a:bodyPr>
          <a:lstStyle/>
          <a:p>
            <a:pPr marL="342900" indent="-342900">
              <a:buFont typeface="Wingdings" panose="05000000000000000000" pitchFamily="2" charset="2"/>
              <a:buChar char="§"/>
            </a:pPr>
            <a:r>
              <a:rPr lang="en-AU" sz="2400" dirty="0"/>
              <a:t>For RQ1, the </a:t>
            </a:r>
            <a:r>
              <a:rPr lang="en-AU" sz="2400" dirty="0" err="1"/>
              <a:t>SplitNN</a:t>
            </a:r>
            <a:r>
              <a:rPr lang="en-AU" sz="2400" dirty="0"/>
              <a:t> learning performance is affected by both the number of clients and </a:t>
            </a:r>
            <a:r>
              <a:rPr lang="en-AU" sz="2400" dirty="0">
                <a:solidFill>
                  <a:schemeClr val="accent2">
                    <a:lumMod val="75000"/>
                  </a:schemeClr>
                </a:solidFill>
              </a:rPr>
              <a:t>imbalanced data distribution</a:t>
            </a:r>
            <a:r>
              <a:rPr lang="en-AU" sz="2400" dirty="0"/>
              <a:t>. </a:t>
            </a:r>
          </a:p>
          <a:p>
            <a:pPr marL="342900" indent="-342900">
              <a:buFont typeface="Wingdings" panose="05000000000000000000" pitchFamily="2" charset="2"/>
              <a:buChar char="§"/>
            </a:pPr>
            <a:r>
              <a:rPr lang="en-AU" sz="2400" dirty="0"/>
              <a:t>For RQ2, </a:t>
            </a:r>
            <a:r>
              <a:rPr lang="en-AU" sz="2400" dirty="0" err="1"/>
              <a:t>SplitNN</a:t>
            </a:r>
            <a:r>
              <a:rPr lang="en-AU" sz="2400" dirty="0"/>
              <a:t> converges </a:t>
            </a:r>
            <a:r>
              <a:rPr lang="en-AU" sz="2400" dirty="0">
                <a:solidFill>
                  <a:schemeClr val="accent2">
                    <a:lumMod val="75000"/>
                  </a:schemeClr>
                </a:solidFill>
              </a:rPr>
              <a:t>faster</a:t>
            </a:r>
            <a:r>
              <a:rPr lang="en-AU" sz="2400" dirty="0"/>
              <a:t> than FL in our experiments.</a:t>
            </a:r>
          </a:p>
        </p:txBody>
      </p:sp>
    </p:spTree>
    <p:extLst>
      <p:ext uri="{BB962C8B-B14F-4D97-AF65-F5344CB8AC3E}">
        <p14:creationId xmlns:p14="http://schemas.microsoft.com/office/powerpoint/2010/main" val="1004670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9" name="TextBox 8">
            <a:extLst>
              <a:ext uri="{FF2B5EF4-FFF2-40B4-BE49-F238E27FC236}">
                <a16:creationId xmlns:a16="http://schemas.microsoft.com/office/drawing/2014/main" id="{0CD0DA2F-D35E-4759-9488-0D06945E973B}"/>
              </a:ext>
            </a:extLst>
          </p:cNvPr>
          <p:cNvSpPr txBox="1"/>
          <p:nvPr/>
        </p:nvSpPr>
        <p:spPr>
          <a:xfrm>
            <a:off x="3177938" y="5649723"/>
            <a:ext cx="2557623" cy="369332"/>
          </a:xfrm>
          <a:prstGeom prst="rect">
            <a:avLst/>
          </a:prstGeom>
          <a:noFill/>
        </p:spPr>
        <p:txBody>
          <a:bodyPr wrap="none" rtlCol="0">
            <a:spAutoFit/>
          </a:bodyPr>
          <a:lstStyle/>
          <a:p>
            <a:r>
              <a:rPr lang="en-AU" dirty="0">
                <a:solidFill>
                  <a:schemeClr val="accent1">
                    <a:lumMod val="75000"/>
                  </a:schemeClr>
                </a:solidFill>
              </a:rPr>
              <a:t>Non-IID Data Distribution</a:t>
            </a:r>
          </a:p>
        </p:txBody>
      </p:sp>
      <p:pic>
        <p:nvPicPr>
          <p:cNvPr id="5" name="Picture 4">
            <a:extLst>
              <a:ext uri="{FF2B5EF4-FFF2-40B4-BE49-F238E27FC236}">
                <a16:creationId xmlns:a16="http://schemas.microsoft.com/office/drawing/2014/main" id="{8B03026D-C6DF-4DB7-A402-FF4A6C5551E9}"/>
              </a:ext>
            </a:extLst>
          </p:cNvPr>
          <p:cNvPicPr>
            <a:picLocks noChangeAspect="1"/>
          </p:cNvPicPr>
          <p:nvPr/>
        </p:nvPicPr>
        <p:blipFill>
          <a:blip r:embed="rId3"/>
          <a:stretch>
            <a:fillRect/>
          </a:stretch>
        </p:blipFill>
        <p:spPr>
          <a:xfrm>
            <a:off x="7332" y="838945"/>
            <a:ext cx="9144000" cy="4572000"/>
          </a:xfrm>
          <a:prstGeom prst="rect">
            <a:avLst/>
          </a:prstGeom>
        </p:spPr>
      </p:pic>
    </p:spTree>
    <p:extLst>
      <p:ext uri="{BB962C8B-B14F-4D97-AF65-F5344CB8AC3E}">
        <p14:creationId xmlns:p14="http://schemas.microsoft.com/office/powerpoint/2010/main" val="854530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9" name="TextBox 8">
            <a:extLst>
              <a:ext uri="{FF2B5EF4-FFF2-40B4-BE49-F238E27FC236}">
                <a16:creationId xmlns:a16="http://schemas.microsoft.com/office/drawing/2014/main" id="{0CD0DA2F-D35E-4759-9488-0D06945E973B}"/>
              </a:ext>
            </a:extLst>
          </p:cNvPr>
          <p:cNvSpPr txBox="1"/>
          <p:nvPr/>
        </p:nvSpPr>
        <p:spPr>
          <a:xfrm>
            <a:off x="3177938" y="5649723"/>
            <a:ext cx="2557623" cy="369332"/>
          </a:xfrm>
          <a:prstGeom prst="rect">
            <a:avLst/>
          </a:prstGeom>
          <a:noFill/>
        </p:spPr>
        <p:txBody>
          <a:bodyPr wrap="none" rtlCol="0">
            <a:spAutoFit/>
          </a:bodyPr>
          <a:lstStyle/>
          <a:p>
            <a:r>
              <a:rPr lang="en-AU" dirty="0">
                <a:solidFill>
                  <a:schemeClr val="accent1">
                    <a:lumMod val="75000"/>
                  </a:schemeClr>
                </a:solidFill>
              </a:rPr>
              <a:t>Non-IID Data Distribution</a:t>
            </a:r>
          </a:p>
        </p:txBody>
      </p:sp>
      <p:pic>
        <p:nvPicPr>
          <p:cNvPr id="5" name="Picture 4">
            <a:extLst>
              <a:ext uri="{FF2B5EF4-FFF2-40B4-BE49-F238E27FC236}">
                <a16:creationId xmlns:a16="http://schemas.microsoft.com/office/drawing/2014/main" id="{8B03026D-C6DF-4DB7-A402-FF4A6C5551E9}"/>
              </a:ext>
            </a:extLst>
          </p:cNvPr>
          <p:cNvPicPr>
            <a:picLocks noChangeAspect="1"/>
          </p:cNvPicPr>
          <p:nvPr/>
        </p:nvPicPr>
        <p:blipFill>
          <a:blip r:embed="rId3"/>
          <a:stretch>
            <a:fillRect/>
          </a:stretch>
        </p:blipFill>
        <p:spPr>
          <a:xfrm>
            <a:off x="7332" y="838945"/>
            <a:ext cx="9144000" cy="4572000"/>
          </a:xfrm>
          <a:prstGeom prst="rect">
            <a:avLst/>
          </a:prstGeom>
        </p:spPr>
      </p:pic>
      <p:sp>
        <p:nvSpPr>
          <p:cNvPr id="7" name="Rectangle 6">
            <a:extLst>
              <a:ext uri="{FF2B5EF4-FFF2-40B4-BE49-F238E27FC236}">
                <a16:creationId xmlns:a16="http://schemas.microsoft.com/office/drawing/2014/main" id="{D348221F-6107-4D6F-AAD8-B402904615E2}"/>
              </a:ext>
            </a:extLst>
          </p:cNvPr>
          <p:cNvSpPr/>
          <p:nvPr/>
        </p:nvSpPr>
        <p:spPr>
          <a:xfrm>
            <a:off x="5148064" y="2492896"/>
            <a:ext cx="3995936" cy="28803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B7CED7F9-AFFC-44D6-9821-81883DB742FF}"/>
              </a:ext>
            </a:extLst>
          </p:cNvPr>
          <p:cNvSpPr/>
          <p:nvPr/>
        </p:nvSpPr>
        <p:spPr>
          <a:xfrm>
            <a:off x="5127739" y="4699745"/>
            <a:ext cx="3995936" cy="28803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18912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54</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2C35578C-A6FC-4A25-9A4E-744374FDF385}"/>
              </a:ext>
            </a:extLst>
          </p:cNvPr>
          <p:cNvSpPr/>
          <p:nvPr/>
        </p:nvSpPr>
        <p:spPr>
          <a:xfrm>
            <a:off x="1007604" y="1628800"/>
            <a:ext cx="6768752" cy="1569660"/>
          </a:xfrm>
          <a:prstGeom prst="rect">
            <a:avLst/>
          </a:prstGeom>
        </p:spPr>
        <p:txBody>
          <a:bodyPr wrap="square">
            <a:spAutoFit/>
          </a:bodyPr>
          <a:lstStyle/>
          <a:p>
            <a:pPr marL="342900" indent="-342900">
              <a:buFont typeface="Wingdings" panose="05000000000000000000" pitchFamily="2" charset="2"/>
              <a:buChar char="§"/>
            </a:pPr>
            <a:r>
              <a:rPr lang="en-AU" sz="2400" dirty="0"/>
              <a:t>For RQ1, </a:t>
            </a:r>
            <a:r>
              <a:rPr lang="en-AU" sz="2400" dirty="0" err="1"/>
              <a:t>SplitNN</a:t>
            </a:r>
            <a:r>
              <a:rPr lang="en-AU" sz="2400" dirty="0"/>
              <a:t> is very sensitive to non-IID data. In fact, for both FL and </a:t>
            </a:r>
            <a:r>
              <a:rPr lang="en-AU" sz="2400" dirty="0" err="1"/>
              <a:t>SplitNN</a:t>
            </a:r>
            <a:r>
              <a:rPr lang="en-AU" sz="2400" dirty="0"/>
              <a:t>, there are knowledge forgetting when trained on the non-IID settings.</a:t>
            </a:r>
          </a:p>
        </p:txBody>
      </p:sp>
    </p:spTree>
    <p:extLst>
      <p:ext uri="{BB962C8B-B14F-4D97-AF65-F5344CB8AC3E}">
        <p14:creationId xmlns:p14="http://schemas.microsoft.com/office/powerpoint/2010/main" val="3820316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55</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2C35578C-A6FC-4A25-9A4E-744374FDF385}"/>
              </a:ext>
            </a:extLst>
          </p:cNvPr>
          <p:cNvSpPr/>
          <p:nvPr/>
        </p:nvSpPr>
        <p:spPr>
          <a:xfrm>
            <a:off x="1007604" y="1628800"/>
            <a:ext cx="6768752" cy="2308324"/>
          </a:xfrm>
          <a:prstGeom prst="rect">
            <a:avLst/>
          </a:prstGeom>
        </p:spPr>
        <p:txBody>
          <a:bodyPr wrap="square">
            <a:spAutoFit/>
          </a:bodyPr>
          <a:lstStyle/>
          <a:p>
            <a:pPr marL="342900" indent="-342900">
              <a:buFont typeface="Wingdings" panose="05000000000000000000" pitchFamily="2" charset="2"/>
              <a:buChar char="§"/>
            </a:pPr>
            <a:r>
              <a:rPr lang="en-AU" sz="2400" dirty="0"/>
              <a:t>For RQ1, </a:t>
            </a:r>
            <a:r>
              <a:rPr lang="en-AU" sz="2400" dirty="0" err="1"/>
              <a:t>SplitNN</a:t>
            </a:r>
            <a:r>
              <a:rPr lang="en-AU" sz="2400" dirty="0"/>
              <a:t> is very sensitive to non-IID data. In fact, for both FL and </a:t>
            </a:r>
            <a:r>
              <a:rPr lang="en-AU" sz="2400" dirty="0" err="1"/>
              <a:t>SplitNN</a:t>
            </a:r>
            <a:r>
              <a:rPr lang="en-AU" sz="2400" dirty="0"/>
              <a:t>, there are knowledge forgetting when trained on the non-IID settings. </a:t>
            </a:r>
          </a:p>
          <a:p>
            <a:pPr marL="342900" indent="-342900">
              <a:buFont typeface="Wingdings" panose="05000000000000000000" pitchFamily="2" charset="2"/>
              <a:buChar char="§"/>
            </a:pPr>
            <a:r>
              <a:rPr lang="en-AU" sz="2400" dirty="0"/>
              <a:t>For RQ2, FL outperforms </a:t>
            </a:r>
            <a:r>
              <a:rPr lang="en-AU" sz="2400" dirty="0" err="1"/>
              <a:t>SplitNN</a:t>
            </a:r>
            <a:r>
              <a:rPr lang="en-AU" sz="2400" dirty="0"/>
              <a:t> under non-IID data setting, especially extreme cases</a:t>
            </a:r>
          </a:p>
        </p:txBody>
      </p:sp>
    </p:spTree>
    <p:extLst>
      <p:ext uri="{BB962C8B-B14F-4D97-AF65-F5344CB8AC3E}">
        <p14:creationId xmlns:p14="http://schemas.microsoft.com/office/powerpoint/2010/main" val="2814411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56</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Learning Performance</a:t>
            </a:r>
          </a:p>
        </p:txBody>
      </p:sp>
      <p:sp>
        <p:nvSpPr>
          <p:cNvPr id="6" name="Rectangle 5">
            <a:extLst>
              <a:ext uri="{FF2B5EF4-FFF2-40B4-BE49-F238E27FC236}">
                <a16:creationId xmlns:a16="http://schemas.microsoft.com/office/drawing/2014/main" id="{2C35578C-A6FC-4A25-9A4E-744374FDF385}"/>
              </a:ext>
            </a:extLst>
          </p:cNvPr>
          <p:cNvSpPr/>
          <p:nvPr/>
        </p:nvSpPr>
        <p:spPr>
          <a:xfrm>
            <a:off x="1007604" y="1628800"/>
            <a:ext cx="6768752" cy="2308324"/>
          </a:xfrm>
          <a:prstGeom prst="rect">
            <a:avLst/>
          </a:prstGeom>
        </p:spPr>
        <p:txBody>
          <a:bodyPr wrap="square">
            <a:spAutoFit/>
          </a:bodyPr>
          <a:lstStyle/>
          <a:p>
            <a:pPr marL="342900" indent="-342900">
              <a:buFont typeface="Wingdings" panose="05000000000000000000" pitchFamily="2" charset="2"/>
              <a:buChar char="§"/>
            </a:pPr>
            <a:r>
              <a:rPr lang="en-AU" sz="2400" dirty="0"/>
              <a:t>For RQ1, </a:t>
            </a:r>
            <a:r>
              <a:rPr lang="en-AU" sz="2400" dirty="0" err="1"/>
              <a:t>SplitNN</a:t>
            </a:r>
            <a:r>
              <a:rPr lang="en-AU" sz="2400" dirty="0"/>
              <a:t> is very sensitive to non-IID data. In fact, for both FL and </a:t>
            </a:r>
            <a:r>
              <a:rPr lang="en-AU" sz="2400" dirty="0" err="1"/>
              <a:t>SplitNN</a:t>
            </a:r>
            <a:r>
              <a:rPr lang="en-AU" sz="2400" dirty="0"/>
              <a:t>, some extend of knowledge forgetting while learning is evident when trained on the non-IID settings.</a:t>
            </a:r>
          </a:p>
          <a:p>
            <a:pPr marL="342900" indent="-342900">
              <a:buFont typeface="Wingdings" panose="05000000000000000000" pitchFamily="2" charset="2"/>
              <a:buChar char="§"/>
            </a:pPr>
            <a:r>
              <a:rPr lang="en-AU" sz="2400" dirty="0"/>
              <a:t>For RQ2, FL outperforms </a:t>
            </a:r>
            <a:r>
              <a:rPr lang="en-AU" sz="2400" dirty="0" err="1"/>
              <a:t>SplitNN</a:t>
            </a:r>
            <a:r>
              <a:rPr lang="en-AU" sz="2400" dirty="0"/>
              <a:t> under non-IID data setting, especially extreme cases</a:t>
            </a:r>
          </a:p>
        </p:txBody>
      </p:sp>
      <p:sp>
        <p:nvSpPr>
          <p:cNvPr id="7" name="Rectangle 6">
            <a:extLst>
              <a:ext uri="{FF2B5EF4-FFF2-40B4-BE49-F238E27FC236}">
                <a16:creationId xmlns:a16="http://schemas.microsoft.com/office/drawing/2014/main" id="{78AF9DA2-3ECB-475F-B262-AF43C6251A56}"/>
              </a:ext>
            </a:extLst>
          </p:cNvPr>
          <p:cNvSpPr/>
          <p:nvPr/>
        </p:nvSpPr>
        <p:spPr>
          <a:xfrm>
            <a:off x="0" y="4149080"/>
            <a:ext cx="9129336" cy="1836204"/>
          </a:xfrm>
          <a:prstGeom prst="rect">
            <a:avLst/>
          </a:prstGeom>
          <a:solidFill>
            <a:schemeClr val="accent1"/>
          </a:solidFill>
        </p:spPr>
        <p:txBody>
          <a:bodyPr vert="horz" lIns="360000" tIns="288000" rIns="360000" bIns="216000" rtlCol="0" anchor="t" anchorCtr="0">
            <a:noAutofit/>
          </a:bodyPr>
          <a:lstStyle/>
          <a:p>
            <a:pPr algn="ctr">
              <a:lnSpc>
                <a:spcPct val="90000"/>
              </a:lnSpc>
              <a:spcBef>
                <a:spcPct val="0"/>
              </a:spcBef>
            </a:pPr>
            <a:r>
              <a:rPr lang="en-AU" dirty="0"/>
              <a:t>The </a:t>
            </a:r>
            <a:r>
              <a:rPr lang="en-AU" sz="2400" b="1" dirty="0"/>
              <a:t>possible reason </a:t>
            </a:r>
            <a:r>
              <a:rPr lang="en-AU" dirty="0"/>
              <a:t>lies in the approach of model training. FL aggregates (averages) the local model strained on the local data present at each client. The </a:t>
            </a:r>
            <a:r>
              <a:rPr lang="en-AU" sz="2400" b="1" dirty="0"/>
              <a:t>aggregated model</a:t>
            </a:r>
            <a:r>
              <a:rPr lang="en-AU" sz="2400" b="1" dirty="0">
                <a:solidFill>
                  <a:srgbClr val="FF0000"/>
                </a:solidFill>
              </a:rPr>
              <a:t> </a:t>
            </a:r>
            <a:r>
              <a:rPr lang="en-AU" dirty="0"/>
              <a:t>usually has more knowledge of the data classes even though there is one class per client than the cases where the model is sequentially learned over the clients without aggregation, such as in </a:t>
            </a:r>
            <a:r>
              <a:rPr lang="en-AU" dirty="0" err="1"/>
              <a:t>SplitNN</a:t>
            </a:r>
            <a:r>
              <a:rPr lang="en-AU" dirty="0"/>
              <a:t>.</a:t>
            </a:r>
            <a:endParaRPr lang="en-AU" sz="2000" dirty="0">
              <a:solidFill>
                <a:schemeClr val="accent2"/>
              </a:solidFill>
              <a:latin typeface="+mj-lt"/>
              <a:ea typeface="+mj-ea"/>
              <a:cs typeface="+mj-cs"/>
            </a:endParaRPr>
          </a:p>
        </p:txBody>
      </p:sp>
    </p:spTree>
    <p:extLst>
      <p:ext uri="{BB962C8B-B14F-4D97-AF65-F5344CB8AC3E}">
        <p14:creationId xmlns:p14="http://schemas.microsoft.com/office/powerpoint/2010/main" val="2324679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57</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Raspberry Pi Setup</a:t>
            </a:r>
          </a:p>
        </p:txBody>
      </p:sp>
      <p:pic>
        <p:nvPicPr>
          <p:cNvPr id="4" name="Picture 3">
            <a:extLst>
              <a:ext uri="{FF2B5EF4-FFF2-40B4-BE49-F238E27FC236}">
                <a16:creationId xmlns:a16="http://schemas.microsoft.com/office/drawing/2014/main" id="{9C58F599-D17D-4A60-A8C7-6AF51DE90472}"/>
              </a:ext>
            </a:extLst>
          </p:cNvPr>
          <p:cNvPicPr>
            <a:picLocks noChangeAspect="1"/>
          </p:cNvPicPr>
          <p:nvPr/>
        </p:nvPicPr>
        <p:blipFill>
          <a:blip r:embed="rId3"/>
          <a:stretch>
            <a:fillRect/>
          </a:stretch>
        </p:blipFill>
        <p:spPr>
          <a:xfrm>
            <a:off x="2138362" y="908720"/>
            <a:ext cx="4867275" cy="3876675"/>
          </a:xfrm>
          <a:prstGeom prst="rect">
            <a:avLst/>
          </a:prstGeom>
        </p:spPr>
      </p:pic>
    </p:spTree>
    <p:extLst>
      <p:ext uri="{BB962C8B-B14F-4D97-AF65-F5344CB8AC3E}">
        <p14:creationId xmlns:p14="http://schemas.microsoft.com/office/powerpoint/2010/main" val="79574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58</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Raspberry Pi Setup</a:t>
            </a:r>
          </a:p>
        </p:txBody>
      </p:sp>
      <p:pic>
        <p:nvPicPr>
          <p:cNvPr id="4" name="Picture 3">
            <a:extLst>
              <a:ext uri="{FF2B5EF4-FFF2-40B4-BE49-F238E27FC236}">
                <a16:creationId xmlns:a16="http://schemas.microsoft.com/office/drawing/2014/main" id="{9C58F599-D17D-4A60-A8C7-6AF51DE90472}"/>
              </a:ext>
            </a:extLst>
          </p:cNvPr>
          <p:cNvPicPr>
            <a:picLocks noChangeAspect="1"/>
          </p:cNvPicPr>
          <p:nvPr/>
        </p:nvPicPr>
        <p:blipFill>
          <a:blip r:embed="rId3"/>
          <a:stretch>
            <a:fillRect/>
          </a:stretch>
        </p:blipFill>
        <p:spPr>
          <a:xfrm>
            <a:off x="2138362" y="908720"/>
            <a:ext cx="4867275" cy="3876675"/>
          </a:xfrm>
          <a:prstGeom prst="rect">
            <a:avLst/>
          </a:prstGeom>
        </p:spPr>
      </p:pic>
      <p:sp>
        <p:nvSpPr>
          <p:cNvPr id="5" name="Rectangle 4">
            <a:extLst>
              <a:ext uri="{FF2B5EF4-FFF2-40B4-BE49-F238E27FC236}">
                <a16:creationId xmlns:a16="http://schemas.microsoft.com/office/drawing/2014/main" id="{3CAB9EE1-14F4-4066-BE95-BFCA47C868C0}"/>
              </a:ext>
            </a:extLst>
          </p:cNvPr>
          <p:cNvSpPr/>
          <p:nvPr/>
        </p:nvSpPr>
        <p:spPr>
          <a:xfrm>
            <a:off x="1259632" y="5013176"/>
            <a:ext cx="7452828" cy="830997"/>
          </a:xfrm>
          <a:prstGeom prst="rect">
            <a:avLst/>
          </a:prstGeom>
        </p:spPr>
        <p:txBody>
          <a:bodyPr wrap="square">
            <a:spAutoFit/>
          </a:bodyPr>
          <a:lstStyle/>
          <a:p>
            <a:r>
              <a:rPr lang="en-AU" sz="2400" dirty="0"/>
              <a:t>Raspberry Pi 3 model BV1.2. </a:t>
            </a:r>
          </a:p>
          <a:p>
            <a:r>
              <a:rPr lang="en-AU" sz="2400" dirty="0"/>
              <a:t>Server (laptop) with CPU i7-7700HQ, GPU GTX 1050.</a:t>
            </a:r>
          </a:p>
        </p:txBody>
      </p:sp>
    </p:spTree>
    <p:extLst>
      <p:ext uri="{BB962C8B-B14F-4D97-AF65-F5344CB8AC3E}">
        <p14:creationId xmlns:p14="http://schemas.microsoft.com/office/powerpoint/2010/main" val="2338539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59</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Raspberry Pi Setup</a:t>
            </a:r>
          </a:p>
        </p:txBody>
      </p:sp>
      <p:pic>
        <p:nvPicPr>
          <p:cNvPr id="5" name="Picture 4">
            <a:extLst>
              <a:ext uri="{FF2B5EF4-FFF2-40B4-BE49-F238E27FC236}">
                <a16:creationId xmlns:a16="http://schemas.microsoft.com/office/drawing/2014/main" id="{A22AADD4-6A7B-45E5-990A-4C48003D354A}"/>
              </a:ext>
            </a:extLst>
          </p:cNvPr>
          <p:cNvPicPr>
            <a:picLocks noChangeAspect="1"/>
          </p:cNvPicPr>
          <p:nvPr/>
        </p:nvPicPr>
        <p:blipFill>
          <a:blip r:embed="rId3"/>
          <a:stretch>
            <a:fillRect/>
          </a:stretch>
        </p:blipFill>
        <p:spPr>
          <a:xfrm>
            <a:off x="7332" y="1052736"/>
            <a:ext cx="9144000" cy="4590510"/>
          </a:xfrm>
          <a:prstGeom prst="rect">
            <a:avLst/>
          </a:prstGeom>
        </p:spPr>
      </p:pic>
    </p:spTree>
    <p:extLst>
      <p:ext uri="{BB962C8B-B14F-4D97-AF65-F5344CB8AC3E}">
        <p14:creationId xmlns:p14="http://schemas.microsoft.com/office/powerpoint/2010/main" val="3612056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912768" cy="461665"/>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Data is resided at the user side, not seen by server</a:t>
            </a:r>
          </a:p>
        </p:txBody>
      </p:sp>
    </p:spTree>
    <p:extLst>
      <p:ext uri="{BB962C8B-B14F-4D97-AF65-F5344CB8AC3E}">
        <p14:creationId xmlns:p14="http://schemas.microsoft.com/office/powerpoint/2010/main" val="4195088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60</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Demo</a:t>
            </a:r>
          </a:p>
        </p:txBody>
      </p:sp>
      <p:pic>
        <p:nvPicPr>
          <p:cNvPr id="4" name="How to run split learning with raspberry3">
            <a:hlinkClick r:id="" action="ppaction://media"/>
            <a:extLst>
              <a:ext uri="{FF2B5EF4-FFF2-40B4-BE49-F238E27FC236}">
                <a16:creationId xmlns:a16="http://schemas.microsoft.com/office/drawing/2014/main" id="{296E8CCD-2891-4FF7-95BA-310BB1F000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4276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6" name="Rectangle 5">
            <a:extLst>
              <a:ext uri="{FF2B5EF4-FFF2-40B4-BE49-F238E27FC236}">
                <a16:creationId xmlns:a16="http://schemas.microsoft.com/office/drawing/2014/main" id="{86CA30FD-055A-4C1B-A1AC-D9D9AC75CD80}"/>
              </a:ext>
            </a:extLst>
          </p:cNvPr>
          <p:cNvSpPr/>
          <p:nvPr/>
        </p:nvSpPr>
        <p:spPr>
          <a:xfrm>
            <a:off x="1007604" y="1628800"/>
            <a:ext cx="6768752" cy="461665"/>
          </a:xfrm>
          <a:prstGeom prst="rect">
            <a:avLst/>
          </a:prstGeom>
        </p:spPr>
        <p:txBody>
          <a:bodyPr wrap="square">
            <a:spAutoFit/>
          </a:bodyPr>
          <a:lstStyle/>
          <a:p>
            <a:pPr marL="342900" indent="-342900">
              <a:buFont typeface="Wingdings" panose="05000000000000000000" pitchFamily="2" charset="2"/>
              <a:buChar char="§"/>
            </a:pPr>
            <a:r>
              <a:rPr lang="en-AU" sz="2400" dirty="0"/>
              <a:t>Running Time</a:t>
            </a:r>
          </a:p>
        </p:txBody>
      </p:sp>
    </p:spTree>
    <p:extLst>
      <p:ext uri="{BB962C8B-B14F-4D97-AF65-F5344CB8AC3E}">
        <p14:creationId xmlns:p14="http://schemas.microsoft.com/office/powerpoint/2010/main" val="2270807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6" name="Rectangle 5">
            <a:extLst>
              <a:ext uri="{FF2B5EF4-FFF2-40B4-BE49-F238E27FC236}">
                <a16:creationId xmlns:a16="http://schemas.microsoft.com/office/drawing/2014/main" id="{86CA30FD-055A-4C1B-A1AC-D9D9AC75CD80}"/>
              </a:ext>
            </a:extLst>
          </p:cNvPr>
          <p:cNvSpPr/>
          <p:nvPr/>
        </p:nvSpPr>
        <p:spPr>
          <a:xfrm>
            <a:off x="1007604" y="1628800"/>
            <a:ext cx="6768752" cy="830997"/>
          </a:xfrm>
          <a:prstGeom prst="rect">
            <a:avLst/>
          </a:prstGeom>
        </p:spPr>
        <p:txBody>
          <a:bodyPr wrap="square">
            <a:spAutoFit/>
          </a:bodyPr>
          <a:lstStyle/>
          <a:p>
            <a:pPr marL="342900" indent="-342900">
              <a:buFont typeface="Wingdings" panose="05000000000000000000" pitchFamily="2" charset="2"/>
              <a:buChar char="§"/>
            </a:pPr>
            <a:r>
              <a:rPr lang="en-AU" sz="2400" dirty="0"/>
              <a:t>Running Time</a:t>
            </a:r>
          </a:p>
          <a:p>
            <a:pPr marL="342900" indent="-342900">
              <a:buFont typeface="Wingdings" panose="05000000000000000000" pitchFamily="2" charset="2"/>
              <a:buChar char="§"/>
            </a:pPr>
            <a:r>
              <a:rPr lang="en-AU" sz="2400" dirty="0"/>
              <a:t>Memory Usage</a:t>
            </a:r>
          </a:p>
        </p:txBody>
      </p:sp>
    </p:spTree>
    <p:extLst>
      <p:ext uri="{BB962C8B-B14F-4D97-AF65-F5344CB8AC3E}">
        <p14:creationId xmlns:p14="http://schemas.microsoft.com/office/powerpoint/2010/main" val="909932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6" name="Rectangle 5">
            <a:extLst>
              <a:ext uri="{FF2B5EF4-FFF2-40B4-BE49-F238E27FC236}">
                <a16:creationId xmlns:a16="http://schemas.microsoft.com/office/drawing/2014/main" id="{86CA30FD-055A-4C1B-A1AC-D9D9AC75CD80}"/>
              </a:ext>
            </a:extLst>
          </p:cNvPr>
          <p:cNvSpPr/>
          <p:nvPr/>
        </p:nvSpPr>
        <p:spPr>
          <a:xfrm>
            <a:off x="1007604" y="1628800"/>
            <a:ext cx="6768752" cy="1200329"/>
          </a:xfrm>
          <a:prstGeom prst="rect">
            <a:avLst/>
          </a:prstGeom>
        </p:spPr>
        <p:txBody>
          <a:bodyPr wrap="square">
            <a:spAutoFit/>
          </a:bodyPr>
          <a:lstStyle/>
          <a:p>
            <a:pPr marL="342900" indent="-342900">
              <a:buFont typeface="Wingdings" panose="05000000000000000000" pitchFamily="2" charset="2"/>
              <a:buChar char="§"/>
            </a:pPr>
            <a:r>
              <a:rPr lang="en-AU" sz="2400" dirty="0"/>
              <a:t>Running Time</a:t>
            </a:r>
          </a:p>
          <a:p>
            <a:pPr marL="342900" indent="-342900">
              <a:buFont typeface="Wingdings" panose="05000000000000000000" pitchFamily="2" charset="2"/>
              <a:buChar char="§"/>
            </a:pPr>
            <a:r>
              <a:rPr lang="en-AU" sz="2400" dirty="0"/>
              <a:t>Memory Usage</a:t>
            </a:r>
          </a:p>
          <a:p>
            <a:pPr marL="342900" indent="-342900">
              <a:buFont typeface="Wingdings" panose="05000000000000000000" pitchFamily="2" charset="2"/>
              <a:buChar char="§"/>
            </a:pPr>
            <a:r>
              <a:rPr lang="en-AU" sz="2400" dirty="0"/>
              <a:t>Power Consumption</a:t>
            </a:r>
          </a:p>
        </p:txBody>
      </p:sp>
    </p:spTree>
    <p:extLst>
      <p:ext uri="{BB962C8B-B14F-4D97-AF65-F5344CB8AC3E}">
        <p14:creationId xmlns:p14="http://schemas.microsoft.com/office/powerpoint/2010/main" val="3946371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64</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6" name="Rectangle 5">
            <a:extLst>
              <a:ext uri="{FF2B5EF4-FFF2-40B4-BE49-F238E27FC236}">
                <a16:creationId xmlns:a16="http://schemas.microsoft.com/office/drawing/2014/main" id="{86CA30FD-055A-4C1B-A1AC-D9D9AC75CD80}"/>
              </a:ext>
            </a:extLst>
          </p:cNvPr>
          <p:cNvSpPr/>
          <p:nvPr/>
        </p:nvSpPr>
        <p:spPr>
          <a:xfrm>
            <a:off x="1007604" y="1628800"/>
            <a:ext cx="6768752" cy="1569660"/>
          </a:xfrm>
          <a:prstGeom prst="rect">
            <a:avLst/>
          </a:prstGeom>
        </p:spPr>
        <p:txBody>
          <a:bodyPr wrap="square">
            <a:spAutoFit/>
          </a:bodyPr>
          <a:lstStyle/>
          <a:p>
            <a:pPr marL="342900" indent="-342900">
              <a:buFont typeface="Wingdings" panose="05000000000000000000" pitchFamily="2" charset="2"/>
              <a:buChar char="§"/>
            </a:pPr>
            <a:r>
              <a:rPr lang="en-AU" sz="2400" dirty="0"/>
              <a:t>Running Time</a:t>
            </a:r>
          </a:p>
          <a:p>
            <a:pPr marL="342900" indent="-342900">
              <a:buFont typeface="Wingdings" panose="05000000000000000000" pitchFamily="2" charset="2"/>
              <a:buChar char="§"/>
            </a:pPr>
            <a:r>
              <a:rPr lang="en-AU" sz="2400" dirty="0"/>
              <a:t>Memory Usage</a:t>
            </a:r>
          </a:p>
          <a:p>
            <a:pPr marL="342900" indent="-342900">
              <a:buFont typeface="Wingdings" panose="05000000000000000000" pitchFamily="2" charset="2"/>
              <a:buChar char="§"/>
            </a:pPr>
            <a:r>
              <a:rPr lang="en-AU" sz="2400" dirty="0"/>
              <a:t>Power Consumption</a:t>
            </a:r>
          </a:p>
          <a:p>
            <a:pPr marL="342900" indent="-342900">
              <a:buFont typeface="Wingdings" panose="05000000000000000000" pitchFamily="2" charset="2"/>
              <a:buChar char="§"/>
            </a:pPr>
            <a:r>
              <a:rPr lang="en-AU" sz="2400" dirty="0"/>
              <a:t>Temperature </a:t>
            </a:r>
          </a:p>
        </p:txBody>
      </p:sp>
    </p:spTree>
    <p:extLst>
      <p:ext uri="{BB962C8B-B14F-4D97-AF65-F5344CB8AC3E}">
        <p14:creationId xmlns:p14="http://schemas.microsoft.com/office/powerpoint/2010/main" val="3798107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65</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6" name="Rectangle 5">
            <a:extLst>
              <a:ext uri="{FF2B5EF4-FFF2-40B4-BE49-F238E27FC236}">
                <a16:creationId xmlns:a16="http://schemas.microsoft.com/office/drawing/2014/main" id="{86CA30FD-055A-4C1B-A1AC-D9D9AC75CD80}"/>
              </a:ext>
            </a:extLst>
          </p:cNvPr>
          <p:cNvSpPr/>
          <p:nvPr/>
        </p:nvSpPr>
        <p:spPr>
          <a:xfrm>
            <a:off x="1007604" y="1628800"/>
            <a:ext cx="6768752" cy="1938992"/>
          </a:xfrm>
          <a:prstGeom prst="rect">
            <a:avLst/>
          </a:prstGeom>
        </p:spPr>
        <p:txBody>
          <a:bodyPr wrap="square">
            <a:spAutoFit/>
          </a:bodyPr>
          <a:lstStyle/>
          <a:p>
            <a:pPr marL="342900" indent="-342900">
              <a:buFont typeface="Wingdings" panose="05000000000000000000" pitchFamily="2" charset="2"/>
              <a:buChar char="§"/>
            </a:pPr>
            <a:r>
              <a:rPr lang="en-AU" sz="2400" dirty="0"/>
              <a:t>Running Time</a:t>
            </a:r>
          </a:p>
          <a:p>
            <a:pPr marL="342900" indent="-342900">
              <a:buFont typeface="Wingdings" panose="05000000000000000000" pitchFamily="2" charset="2"/>
              <a:buChar char="§"/>
            </a:pPr>
            <a:r>
              <a:rPr lang="en-AU" sz="2400" dirty="0"/>
              <a:t>Memory Usage</a:t>
            </a:r>
          </a:p>
          <a:p>
            <a:pPr marL="342900" indent="-342900">
              <a:buFont typeface="Wingdings" panose="05000000000000000000" pitchFamily="2" charset="2"/>
              <a:buChar char="§"/>
            </a:pPr>
            <a:r>
              <a:rPr lang="en-AU" sz="2400" dirty="0"/>
              <a:t>Power Consumption</a:t>
            </a:r>
          </a:p>
          <a:p>
            <a:pPr marL="342900" indent="-342900">
              <a:buFont typeface="Wingdings" panose="05000000000000000000" pitchFamily="2" charset="2"/>
              <a:buChar char="§"/>
            </a:pPr>
            <a:r>
              <a:rPr lang="en-AU" sz="2400" dirty="0"/>
              <a:t>Temperature </a:t>
            </a:r>
          </a:p>
          <a:p>
            <a:pPr marL="342900" indent="-342900">
              <a:buFont typeface="Wingdings" panose="05000000000000000000" pitchFamily="2" charset="2"/>
              <a:buChar char="§"/>
            </a:pPr>
            <a:r>
              <a:rPr lang="en-AU" sz="2400" dirty="0"/>
              <a:t>Communication Overhead</a:t>
            </a:r>
          </a:p>
        </p:txBody>
      </p:sp>
    </p:spTree>
    <p:extLst>
      <p:ext uri="{BB962C8B-B14F-4D97-AF65-F5344CB8AC3E}">
        <p14:creationId xmlns:p14="http://schemas.microsoft.com/office/powerpoint/2010/main" val="3743551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66</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6" name="Rectangle 5">
            <a:extLst>
              <a:ext uri="{FF2B5EF4-FFF2-40B4-BE49-F238E27FC236}">
                <a16:creationId xmlns:a16="http://schemas.microsoft.com/office/drawing/2014/main" id="{86CA30FD-055A-4C1B-A1AC-D9D9AC75CD80}"/>
              </a:ext>
            </a:extLst>
          </p:cNvPr>
          <p:cNvSpPr/>
          <p:nvPr/>
        </p:nvSpPr>
        <p:spPr>
          <a:xfrm>
            <a:off x="1007604" y="1628800"/>
            <a:ext cx="6768752" cy="1938992"/>
          </a:xfrm>
          <a:prstGeom prst="rect">
            <a:avLst/>
          </a:prstGeom>
        </p:spPr>
        <p:txBody>
          <a:bodyPr wrap="square">
            <a:spAutoFit/>
          </a:bodyPr>
          <a:lstStyle/>
          <a:p>
            <a:pPr marL="342900" indent="-342900">
              <a:buFont typeface="Wingdings" panose="05000000000000000000" pitchFamily="2" charset="2"/>
              <a:buChar char="§"/>
            </a:pPr>
            <a:r>
              <a:rPr lang="en-AU" sz="2400" dirty="0">
                <a:solidFill>
                  <a:schemeClr val="accent2">
                    <a:lumMod val="40000"/>
                    <a:lumOff val="60000"/>
                  </a:schemeClr>
                </a:solidFill>
              </a:rPr>
              <a:t>Running Time</a:t>
            </a:r>
          </a:p>
          <a:p>
            <a:pPr marL="342900" indent="-342900">
              <a:buFont typeface="Wingdings" panose="05000000000000000000" pitchFamily="2" charset="2"/>
              <a:buChar char="§"/>
            </a:pPr>
            <a:r>
              <a:rPr lang="en-AU" sz="2400" dirty="0"/>
              <a:t>Memory Usage</a:t>
            </a:r>
          </a:p>
          <a:p>
            <a:pPr marL="342900" indent="-342900">
              <a:buFont typeface="Wingdings" panose="05000000000000000000" pitchFamily="2" charset="2"/>
              <a:buChar char="§"/>
            </a:pPr>
            <a:r>
              <a:rPr lang="en-AU" sz="2400" dirty="0">
                <a:solidFill>
                  <a:schemeClr val="accent2">
                    <a:lumMod val="40000"/>
                    <a:lumOff val="60000"/>
                  </a:schemeClr>
                </a:solidFill>
              </a:rPr>
              <a:t>Power Consumption</a:t>
            </a:r>
          </a:p>
          <a:p>
            <a:pPr marL="342900" indent="-342900">
              <a:buFont typeface="Wingdings" panose="05000000000000000000" pitchFamily="2" charset="2"/>
              <a:buChar char="§"/>
            </a:pPr>
            <a:r>
              <a:rPr lang="en-AU" sz="2400" dirty="0"/>
              <a:t>Temperature </a:t>
            </a:r>
          </a:p>
          <a:p>
            <a:pPr marL="342900" indent="-342900">
              <a:buFont typeface="Wingdings" panose="05000000000000000000" pitchFamily="2" charset="2"/>
              <a:buChar char="§"/>
            </a:pPr>
            <a:r>
              <a:rPr lang="en-AU" sz="2400" dirty="0">
                <a:solidFill>
                  <a:schemeClr val="accent2">
                    <a:lumMod val="40000"/>
                    <a:lumOff val="60000"/>
                  </a:schemeClr>
                </a:solidFill>
              </a:rPr>
              <a:t>Communication Overhead</a:t>
            </a:r>
          </a:p>
        </p:txBody>
      </p:sp>
    </p:spTree>
    <p:extLst>
      <p:ext uri="{BB962C8B-B14F-4D97-AF65-F5344CB8AC3E}">
        <p14:creationId xmlns:p14="http://schemas.microsoft.com/office/powerpoint/2010/main" val="2105640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67</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pic>
        <p:nvPicPr>
          <p:cNvPr id="4" name="Picture 3">
            <a:extLst>
              <a:ext uri="{FF2B5EF4-FFF2-40B4-BE49-F238E27FC236}">
                <a16:creationId xmlns:a16="http://schemas.microsoft.com/office/drawing/2014/main" id="{15D74F66-3318-4F8E-B945-457539D29215}"/>
              </a:ext>
            </a:extLst>
          </p:cNvPr>
          <p:cNvPicPr>
            <a:picLocks noChangeAspect="1"/>
          </p:cNvPicPr>
          <p:nvPr/>
        </p:nvPicPr>
        <p:blipFill>
          <a:blip r:embed="rId3"/>
          <a:stretch>
            <a:fillRect/>
          </a:stretch>
        </p:blipFill>
        <p:spPr>
          <a:xfrm>
            <a:off x="-11868" y="1376772"/>
            <a:ext cx="9144000" cy="2438400"/>
          </a:xfrm>
          <a:prstGeom prst="rect">
            <a:avLst/>
          </a:prstGeom>
        </p:spPr>
      </p:pic>
      <p:sp>
        <p:nvSpPr>
          <p:cNvPr id="7" name="Rectangle 6">
            <a:extLst>
              <a:ext uri="{FF2B5EF4-FFF2-40B4-BE49-F238E27FC236}">
                <a16:creationId xmlns:a16="http://schemas.microsoft.com/office/drawing/2014/main" id="{60FCFCBE-171E-48B0-8FFA-5B6CCF5C7FB7}"/>
              </a:ext>
            </a:extLst>
          </p:cNvPr>
          <p:cNvSpPr/>
          <p:nvPr/>
        </p:nvSpPr>
        <p:spPr>
          <a:xfrm>
            <a:off x="1187624" y="4442902"/>
            <a:ext cx="7452828" cy="461665"/>
          </a:xfrm>
          <a:prstGeom prst="rect">
            <a:avLst/>
          </a:prstGeom>
        </p:spPr>
        <p:txBody>
          <a:bodyPr wrap="square">
            <a:spAutoFit/>
          </a:bodyPr>
          <a:lstStyle/>
          <a:p>
            <a:r>
              <a:rPr lang="en-AU" sz="2400" dirty="0"/>
              <a:t>Number of Raspberry Pi varies from 2 to 5</a:t>
            </a:r>
          </a:p>
        </p:txBody>
      </p:sp>
    </p:spTree>
    <p:extLst>
      <p:ext uri="{BB962C8B-B14F-4D97-AF65-F5344CB8AC3E}">
        <p14:creationId xmlns:p14="http://schemas.microsoft.com/office/powerpoint/2010/main" val="18945655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68</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pic>
        <p:nvPicPr>
          <p:cNvPr id="4" name="Picture 3">
            <a:extLst>
              <a:ext uri="{FF2B5EF4-FFF2-40B4-BE49-F238E27FC236}">
                <a16:creationId xmlns:a16="http://schemas.microsoft.com/office/drawing/2014/main" id="{15D74F66-3318-4F8E-B945-457539D29215}"/>
              </a:ext>
            </a:extLst>
          </p:cNvPr>
          <p:cNvPicPr>
            <a:picLocks noChangeAspect="1"/>
          </p:cNvPicPr>
          <p:nvPr/>
        </p:nvPicPr>
        <p:blipFill>
          <a:blip r:embed="rId3"/>
          <a:stretch>
            <a:fillRect/>
          </a:stretch>
        </p:blipFill>
        <p:spPr>
          <a:xfrm>
            <a:off x="-11868" y="1376772"/>
            <a:ext cx="9144000" cy="2438400"/>
          </a:xfrm>
          <a:prstGeom prst="rect">
            <a:avLst/>
          </a:prstGeom>
        </p:spPr>
      </p:pic>
      <p:sp>
        <p:nvSpPr>
          <p:cNvPr id="5" name="Rectangle 4">
            <a:extLst>
              <a:ext uri="{FF2B5EF4-FFF2-40B4-BE49-F238E27FC236}">
                <a16:creationId xmlns:a16="http://schemas.microsoft.com/office/drawing/2014/main" id="{B945E133-59E2-45BF-9A26-9B4843AF347D}"/>
              </a:ext>
            </a:extLst>
          </p:cNvPr>
          <p:cNvSpPr/>
          <p:nvPr/>
        </p:nvSpPr>
        <p:spPr>
          <a:xfrm>
            <a:off x="7332" y="1484784"/>
            <a:ext cx="3088504" cy="1116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11157AF-FDDA-4420-98AB-DE08C02D381A}"/>
              </a:ext>
            </a:extLst>
          </p:cNvPr>
          <p:cNvSpPr/>
          <p:nvPr/>
        </p:nvSpPr>
        <p:spPr>
          <a:xfrm>
            <a:off x="1187624" y="4442902"/>
            <a:ext cx="7452828" cy="461665"/>
          </a:xfrm>
          <a:prstGeom prst="rect">
            <a:avLst/>
          </a:prstGeom>
        </p:spPr>
        <p:txBody>
          <a:bodyPr wrap="square">
            <a:spAutoFit/>
          </a:bodyPr>
          <a:lstStyle/>
          <a:p>
            <a:r>
              <a:rPr lang="en-AU" sz="2400" dirty="0"/>
              <a:t>FL uses much less training time</a:t>
            </a:r>
          </a:p>
        </p:txBody>
      </p:sp>
    </p:spTree>
    <p:extLst>
      <p:ext uri="{BB962C8B-B14F-4D97-AF65-F5344CB8AC3E}">
        <p14:creationId xmlns:p14="http://schemas.microsoft.com/office/powerpoint/2010/main" val="3749125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69</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pic>
        <p:nvPicPr>
          <p:cNvPr id="4" name="Picture 3">
            <a:extLst>
              <a:ext uri="{FF2B5EF4-FFF2-40B4-BE49-F238E27FC236}">
                <a16:creationId xmlns:a16="http://schemas.microsoft.com/office/drawing/2014/main" id="{15D74F66-3318-4F8E-B945-457539D29215}"/>
              </a:ext>
            </a:extLst>
          </p:cNvPr>
          <p:cNvPicPr>
            <a:picLocks noChangeAspect="1"/>
          </p:cNvPicPr>
          <p:nvPr/>
        </p:nvPicPr>
        <p:blipFill>
          <a:blip r:embed="rId3"/>
          <a:stretch>
            <a:fillRect/>
          </a:stretch>
        </p:blipFill>
        <p:spPr>
          <a:xfrm>
            <a:off x="-11868" y="1376772"/>
            <a:ext cx="9144000" cy="2438400"/>
          </a:xfrm>
          <a:prstGeom prst="rect">
            <a:avLst/>
          </a:prstGeom>
        </p:spPr>
      </p:pic>
      <p:sp>
        <p:nvSpPr>
          <p:cNvPr id="5" name="Rectangle 4">
            <a:extLst>
              <a:ext uri="{FF2B5EF4-FFF2-40B4-BE49-F238E27FC236}">
                <a16:creationId xmlns:a16="http://schemas.microsoft.com/office/drawing/2014/main" id="{B945E133-59E2-45BF-9A26-9B4843AF347D}"/>
              </a:ext>
            </a:extLst>
          </p:cNvPr>
          <p:cNvSpPr/>
          <p:nvPr/>
        </p:nvSpPr>
        <p:spPr>
          <a:xfrm>
            <a:off x="3027748" y="1479848"/>
            <a:ext cx="3088504" cy="1116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A4FDC946-A20A-4F8A-875F-A5B03A93C1BC}"/>
              </a:ext>
            </a:extLst>
          </p:cNvPr>
          <p:cNvSpPr/>
          <p:nvPr/>
        </p:nvSpPr>
        <p:spPr>
          <a:xfrm>
            <a:off x="1187624" y="4442902"/>
            <a:ext cx="7452828" cy="461665"/>
          </a:xfrm>
          <a:prstGeom prst="rect">
            <a:avLst/>
          </a:prstGeom>
        </p:spPr>
        <p:txBody>
          <a:bodyPr wrap="square">
            <a:spAutoFit/>
          </a:bodyPr>
          <a:lstStyle/>
          <a:p>
            <a:r>
              <a:rPr lang="en-AU" sz="2400" dirty="0"/>
              <a:t>FL has extremely reduced communication overhead</a:t>
            </a:r>
          </a:p>
        </p:txBody>
      </p:sp>
    </p:spTree>
    <p:extLst>
      <p:ext uri="{BB962C8B-B14F-4D97-AF65-F5344CB8AC3E}">
        <p14:creationId xmlns:p14="http://schemas.microsoft.com/office/powerpoint/2010/main" val="3469685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912768"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Data is resided at the user side, not seen by server</a:t>
            </a:r>
          </a:p>
          <a:p>
            <a:pPr marL="285750" indent="-285750">
              <a:buFont typeface="Wingdings" panose="05000000000000000000" pitchFamily="2" charset="2"/>
              <a:buChar char="Ø"/>
            </a:pPr>
            <a:r>
              <a:rPr lang="en-AU" sz="2400" dirty="0"/>
              <a:t>Server coordinates among users to train the model</a:t>
            </a:r>
          </a:p>
        </p:txBody>
      </p:sp>
    </p:spTree>
    <p:extLst>
      <p:ext uri="{BB962C8B-B14F-4D97-AF65-F5344CB8AC3E}">
        <p14:creationId xmlns:p14="http://schemas.microsoft.com/office/powerpoint/2010/main" val="379926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70</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pic>
        <p:nvPicPr>
          <p:cNvPr id="4" name="Picture 3">
            <a:extLst>
              <a:ext uri="{FF2B5EF4-FFF2-40B4-BE49-F238E27FC236}">
                <a16:creationId xmlns:a16="http://schemas.microsoft.com/office/drawing/2014/main" id="{15D74F66-3318-4F8E-B945-457539D29215}"/>
              </a:ext>
            </a:extLst>
          </p:cNvPr>
          <p:cNvPicPr>
            <a:picLocks noChangeAspect="1"/>
          </p:cNvPicPr>
          <p:nvPr/>
        </p:nvPicPr>
        <p:blipFill>
          <a:blip r:embed="rId3"/>
          <a:stretch>
            <a:fillRect/>
          </a:stretch>
        </p:blipFill>
        <p:spPr>
          <a:xfrm>
            <a:off x="-11868" y="1376772"/>
            <a:ext cx="9144000" cy="2438400"/>
          </a:xfrm>
          <a:prstGeom prst="rect">
            <a:avLst/>
          </a:prstGeom>
        </p:spPr>
      </p:pic>
      <p:sp>
        <p:nvSpPr>
          <p:cNvPr id="7" name="Rectangle 6">
            <a:extLst>
              <a:ext uri="{FF2B5EF4-FFF2-40B4-BE49-F238E27FC236}">
                <a16:creationId xmlns:a16="http://schemas.microsoft.com/office/drawing/2014/main" id="{196B5C87-E1DF-47A9-99C0-B59C0E1FA26F}"/>
              </a:ext>
            </a:extLst>
          </p:cNvPr>
          <p:cNvSpPr/>
          <p:nvPr/>
        </p:nvSpPr>
        <p:spPr>
          <a:xfrm>
            <a:off x="6067364" y="1479848"/>
            <a:ext cx="3088504" cy="1116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825F4D85-D585-4CE6-8274-3AD24DB836D1}"/>
              </a:ext>
            </a:extLst>
          </p:cNvPr>
          <p:cNvSpPr/>
          <p:nvPr/>
        </p:nvSpPr>
        <p:spPr>
          <a:xfrm>
            <a:off x="1187624" y="4442902"/>
            <a:ext cx="7452828" cy="830997"/>
          </a:xfrm>
          <a:prstGeom prst="rect">
            <a:avLst/>
          </a:prstGeom>
        </p:spPr>
        <p:txBody>
          <a:bodyPr wrap="square">
            <a:spAutoFit/>
          </a:bodyPr>
          <a:lstStyle/>
          <a:p>
            <a:r>
              <a:rPr lang="en-AU" sz="2400" dirty="0" err="1"/>
              <a:t>SplitNN</a:t>
            </a:r>
            <a:r>
              <a:rPr lang="en-AU" sz="2400" dirty="0"/>
              <a:t> has relatively less memory usage (only train on a subnet)</a:t>
            </a:r>
          </a:p>
        </p:txBody>
      </p:sp>
    </p:spTree>
    <p:extLst>
      <p:ext uri="{BB962C8B-B14F-4D97-AF65-F5344CB8AC3E}">
        <p14:creationId xmlns:p14="http://schemas.microsoft.com/office/powerpoint/2010/main" val="38521549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pic>
        <p:nvPicPr>
          <p:cNvPr id="4" name="Picture 3">
            <a:extLst>
              <a:ext uri="{FF2B5EF4-FFF2-40B4-BE49-F238E27FC236}">
                <a16:creationId xmlns:a16="http://schemas.microsoft.com/office/drawing/2014/main" id="{15D74F66-3318-4F8E-B945-457539D29215}"/>
              </a:ext>
            </a:extLst>
          </p:cNvPr>
          <p:cNvPicPr>
            <a:picLocks noChangeAspect="1"/>
          </p:cNvPicPr>
          <p:nvPr/>
        </p:nvPicPr>
        <p:blipFill>
          <a:blip r:embed="rId3"/>
          <a:stretch>
            <a:fillRect/>
          </a:stretch>
        </p:blipFill>
        <p:spPr>
          <a:xfrm>
            <a:off x="-11868" y="1376772"/>
            <a:ext cx="9144000" cy="2438400"/>
          </a:xfrm>
          <a:prstGeom prst="rect">
            <a:avLst/>
          </a:prstGeom>
        </p:spPr>
      </p:pic>
      <p:sp>
        <p:nvSpPr>
          <p:cNvPr id="7" name="Rectangle 6">
            <a:extLst>
              <a:ext uri="{FF2B5EF4-FFF2-40B4-BE49-F238E27FC236}">
                <a16:creationId xmlns:a16="http://schemas.microsoft.com/office/drawing/2014/main" id="{196B5C87-E1DF-47A9-99C0-B59C0E1FA26F}"/>
              </a:ext>
            </a:extLst>
          </p:cNvPr>
          <p:cNvSpPr/>
          <p:nvPr/>
        </p:nvSpPr>
        <p:spPr>
          <a:xfrm>
            <a:off x="-508" y="2600908"/>
            <a:ext cx="3088504" cy="1116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FE01D2CD-A17F-439B-9A83-A9AE58F2B45E}"/>
              </a:ext>
            </a:extLst>
          </p:cNvPr>
          <p:cNvSpPr/>
          <p:nvPr/>
        </p:nvSpPr>
        <p:spPr>
          <a:xfrm>
            <a:off x="1187624" y="4442902"/>
            <a:ext cx="7452828" cy="1200329"/>
          </a:xfrm>
          <a:prstGeom prst="rect">
            <a:avLst/>
          </a:prstGeom>
        </p:spPr>
        <p:txBody>
          <a:bodyPr wrap="square">
            <a:spAutoFit/>
          </a:bodyPr>
          <a:lstStyle/>
          <a:p>
            <a:r>
              <a:rPr lang="en-AU" sz="2400" dirty="0"/>
              <a:t>FL uses less energy, </a:t>
            </a:r>
            <a:r>
              <a:rPr lang="en-AU" sz="2400" dirty="0" err="1"/>
              <a:t>SplitNN</a:t>
            </a:r>
            <a:r>
              <a:rPr lang="en-AU" sz="2400" dirty="0"/>
              <a:t> trains sequentially (waiting devices can be switched off in practice to save energy when waiting)</a:t>
            </a:r>
          </a:p>
        </p:txBody>
      </p:sp>
    </p:spTree>
    <p:extLst>
      <p:ext uri="{BB962C8B-B14F-4D97-AF65-F5344CB8AC3E}">
        <p14:creationId xmlns:p14="http://schemas.microsoft.com/office/powerpoint/2010/main" val="1687153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pic>
        <p:nvPicPr>
          <p:cNvPr id="4" name="Picture 3">
            <a:extLst>
              <a:ext uri="{FF2B5EF4-FFF2-40B4-BE49-F238E27FC236}">
                <a16:creationId xmlns:a16="http://schemas.microsoft.com/office/drawing/2014/main" id="{15D74F66-3318-4F8E-B945-457539D29215}"/>
              </a:ext>
            </a:extLst>
          </p:cNvPr>
          <p:cNvPicPr>
            <a:picLocks noChangeAspect="1"/>
          </p:cNvPicPr>
          <p:nvPr/>
        </p:nvPicPr>
        <p:blipFill>
          <a:blip r:embed="rId3"/>
          <a:stretch>
            <a:fillRect/>
          </a:stretch>
        </p:blipFill>
        <p:spPr>
          <a:xfrm>
            <a:off x="-11868" y="1376772"/>
            <a:ext cx="9144000" cy="2438400"/>
          </a:xfrm>
          <a:prstGeom prst="rect">
            <a:avLst/>
          </a:prstGeom>
        </p:spPr>
      </p:pic>
      <p:sp>
        <p:nvSpPr>
          <p:cNvPr id="7" name="Rectangle 6">
            <a:extLst>
              <a:ext uri="{FF2B5EF4-FFF2-40B4-BE49-F238E27FC236}">
                <a16:creationId xmlns:a16="http://schemas.microsoft.com/office/drawing/2014/main" id="{196B5C87-E1DF-47A9-99C0-B59C0E1FA26F}"/>
              </a:ext>
            </a:extLst>
          </p:cNvPr>
          <p:cNvSpPr/>
          <p:nvPr/>
        </p:nvSpPr>
        <p:spPr>
          <a:xfrm>
            <a:off x="3239852" y="2595972"/>
            <a:ext cx="5892280" cy="11161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42E4373-A75C-435A-BD2E-CBD5155B7E47}"/>
              </a:ext>
            </a:extLst>
          </p:cNvPr>
          <p:cNvSpPr/>
          <p:nvPr/>
        </p:nvSpPr>
        <p:spPr>
          <a:xfrm>
            <a:off x="1187624" y="4442902"/>
            <a:ext cx="7452828" cy="830997"/>
          </a:xfrm>
          <a:prstGeom prst="rect">
            <a:avLst/>
          </a:prstGeom>
        </p:spPr>
        <p:txBody>
          <a:bodyPr wrap="square">
            <a:spAutoFit/>
          </a:bodyPr>
          <a:lstStyle/>
          <a:p>
            <a:r>
              <a:rPr lang="en-AU" sz="2400" dirty="0"/>
              <a:t>FL has higher peak power, thus higher temperature (may need fan to cool it down in practice)</a:t>
            </a:r>
          </a:p>
        </p:txBody>
      </p:sp>
    </p:spTree>
    <p:extLst>
      <p:ext uri="{BB962C8B-B14F-4D97-AF65-F5344CB8AC3E}">
        <p14:creationId xmlns:p14="http://schemas.microsoft.com/office/powerpoint/2010/main" val="16716402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73</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7" name="Rectangle 6">
            <a:extLst>
              <a:ext uri="{FF2B5EF4-FFF2-40B4-BE49-F238E27FC236}">
                <a16:creationId xmlns:a16="http://schemas.microsoft.com/office/drawing/2014/main" id="{60FCFCBE-171E-48B0-8FFA-5B6CCF5C7FB7}"/>
              </a:ext>
            </a:extLst>
          </p:cNvPr>
          <p:cNvSpPr/>
          <p:nvPr/>
        </p:nvSpPr>
        <p:spPr>
          <a:xfrm>
            <a:off x="1187624" y="4442902"/>
            <a:ext cx="7452828" cy="461665"/>
          </a:xfrm>
          <a:prstGeom prst="rect">
            <a:avLst/>
          </a:prstGeom>
        </p:spPr>
        <p:txBody>
          <a:bodyPr wrap="square">
            <a:spAutoFit/>
          </a:bodyPr>
          <a:lstStyle/>
          <a:p>
            <a:r>
              <a:rPr lang="en-AU" sz="2400" dirty="0"/>
              <a:t>Number of conv layers varies from 4 to 8</a:t>
            </a:r>
          </a:p>
        </p:txBody>
      </p:sp>
      <p:pic>
        <p:nvPicPr>
          <p:cNvPr id="5" name="Picture 4">
            <a:extLst>
              <a:ext uri="{FF2B5EF4-FFF2-40B4-BE49-F238E27FC236}">
                <a16:creationId xmlns:a16="http://schemas.microsoft.com/office/drawing/2014/main" id="{B80F0EB1-16B8-44AF-9BBF-F0780D5EF889}"/>
              </a:ext>
            </a:extLst>
          </p:cNvPr>
          <p:cNvPicPr>
            <a:picLocks noChangeAspect="1"/>
          </p:cNvPicPr>
          <p:nvPr/>
        </p:nvPicPr>
        <p:blipFill>
          <a:blip r:embed="rId3"/>
          <a:stretch>
            <a:fillRect/>
          </a:stretch>
        </p:blipFill>
        <p:spPr>
          <a:xfrm>
            <a:off x="15680" y="1380293"/>
            <a:ext cx="9144000" cy="2438400"/>
          </a:xfrm>
          <a:prstGeom prst="rect">
            <a:avLst/>
          </a:prstGeom>
        </p:spPr>
      </p:pic>
    </p:spTree>
    <p:extLst>
      <p:ext uri="{BB962C8B-B14F-4D97-AF65-F5344CB8AC3E}">
        <p14:creationId xmlns:p14="http://schemas.microsoft.com/office/powerpoint/2010/main" val="933396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74</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7" name="Rectangle 6">
            <a:extLst>
              <a:ext uri="{FF2B5EF4-FFF2-40B4-BE49-F238E27FC236}">
                <a16:creationId xmlns:a16="http://schemas.microsoft.com/office/drawing/2014/main" id="{60FCFCBE-171E-48B0-8FFA-5B6CCF5C7FB7}"/>
              </a:ext>
            </a:extLst>
          </p:cNvPr>
          <p:cNvSpPr/>
          <p:nvPr/>
        </p:nvSpPr>
        <p:spPr>
          <a:xfrm>
            <a:off x="618989" y="4442902"/>
            <a:ext cx="8021463" cy="461665"/>
          </a:xfrm>
          <a:prstGeom prst="rect">
            <a:avLst/>
          </a:prstGeom>
        </p:spPr>
        <p:txBody>
          <a:bodyPr wrap="square">
            <a:spAutoFit/>
          </a:bodyPr>
          <a:lstStyle/>
          <a:p>
            <a:r>
              <a:rPr lang="en-AU" sz="2400" dirty="0"/>
              <a:t>Overhead of FL increases, while </a:t>
            </a:r>
            <a:r>
              <a:rPr lang="en-AU" sz="2400" dirty="0" err="1"/>
              <a:t>SplitNN</a:t>
            </a:r>
            <a:r>
              <a:rPr lang="en-AU" sz="2400" dirty="0"/>
              <a:t> remains unchanged</a:t>
            </a:r>
          </a:p>
        </p:txBody>
      </p:sp>
      <p:pic>
        <p:nvPicPr>
          <p:cNvPr id="5" name="Picture 4">
            <a:extLst>
              <a:ext uri="{FF2B5EF4-FFF2-40B4-BE49-F238E27FC236}">
                <a16:creationId xmlns:a16="http://schemas.microsoft.com/office/drawing/2014/main" id="{B80F0EB1-16B8-44AF-9BBF-F0780D5EF889}"/>
              </a:ext>
            </a:extLst>
          </p:cNvPr>
          <p:cNvPicPr>
            <a:picLocks noChangeAspect="1"/>
          </p:cNvPicPr>
          <p:nvPr/>
        </p:nvPicPr>
        <p:blipFill>
          <a:blip r:embed="rId3"/>
          <a:stretch>
            <a:fillRect/>
          </a:stretch>
        </p:blipFill>
        <p:spPr>
          <a:xfrm>
            <a:off x="15680" y="1380293"/>
            <a:ext cx="9144000" cy="2438400"/>
          </a:xfrm>
          <a:prstGeom prst="rect">
            <a:avLst/>
          </a:prstGeom>
        </p:spPr>
      </p:pic>
    </p:spTree>
    <p:extLst>
      <p:ext uri="{BB962C8B-B14F-4D97-AF65-F5344CB8AC3E}">
        <p14:creationId xmlns:p14="http://schemas.microsoft.com/office/powerpoint/2010/main" val="3113856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75</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7" name="Rectangle 6">
            <a:extLst>
              <a:ext uri="{FF2B5EF4-FFF2-40B4-BE49-F238E27FC236}">
                <a16:creationId xmlns:a16="http://schemas.microsoft.com/office/drawing/2014/main" id="{60FCFCBE-171E-48B0-8FFA-5B6CCF5C7FB7}"/>
              </a:ext>
            </a:extLst>
          </p:cNvPr>
          <p:cNvSpPr/>
          <p:nvPr/>
        </p:nvSpPr>
        <p:spPr>
          <a:xfrm>
            <a:off x="602076" y="2228671"/>
            <a:ext cx="8021463" cy="1200329"/>
          </a:xfrm>
          <a:prstGeom prst="rect">
            <a:avLst/>
          </a:prstGeom>
        </p:spPr>
        <p:txBody>
          <a:bodyPr wrap="square">
            <a:spAutoFit/>
          </a:bodyPr>
          <a:lstStyle/>
          <a:p>
            <a:r>
              <a:rPr lang="en-AU" sz="2400" dirty="0"/>
              <a:t>Takeaway: </a:t>
            </a:r>
          </a:p>
          <a:p>
            <a:pPr marL="342900" indent="-342900">
              <a:buFont typeface="Wingdings" panose="05000000000000000000" pitchFamily="2" charset="2"/>
              <a:buChar char="Ø"/>
            </a:pPr>
            <a:r>
              <a:rPr lang="en-AU" sz="2400" dirty="0"/>
              <a:t>FL is able to </a:t>
            </a:r>
            <a:r>
              <a:rPr lang="en-AU" sz="2400" dirty="0">
                <a:solidFill>
                  <a:schemeClr val="accent4">
                    <a:lumMod val="75000"/>
                    <a:lumOff val="25000"/>
                  </a:schemeClr>
                </a:solidFill>
              </a:rPr>
              <a:t>train in parallel</a:t>
            </a:r>
            <a:r>
              <a:rPr lang="en-AU" sz="2400" dirty="0"/>
              <a:t>, the training time is short in comparison with </a:t>
            </a:r>
            <a:r>
              <a:rPr lang="en-AU" sz="2400" dirty="0" err="1"/>
              <a:t>SplitNN</a:t>
            </a:r>
            <a:r>
              <a:rPr lang="en-AU" sz="2400" dirty="0"/>
              <a:t>. </a:t>
            </a:r>
          </a:p>
        </p:txBody>
      </p:sp>
    </p:spTree>
    <p:extLst>
      <p:ext uri="{BB962C8B-B14F-4D97-AF65-F5344CB8AC3E}">
        <p14:creationId xmlns:p14="http://schemas.microsoft.com/office/powerpoint/2010/main" val="11243471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76</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7" name="Rectangle 6">
            <a:extLst>
              <a:ext uri="{FF2B5EF4-FFF2-40B4-BE49-F238E27FC236}">
                <a16:creationId xmlns:a16="http://schemas.microsoft.com/office/drawing/2014/main" id="{60FCFCBE-171E-48B0-8FFA-5B6CCF5C7FB7}"/>
              </a:ext>
            </a:extLst>
          </p:cNvPr>
          <p:cNvSpPr/>
          <p:nvPr/>
        </p:nvSpPr>
        <p:spPr>
          <a:xfrm>
            <a:off x="602076" y="2228671"/>
            <a:ext cx="8021463" cy="2308324"/>
          </a:xfrm>
          <a:prstGeom prst="rect">
            <a:avLst/>
          </a:prstGeom>
        </p:spPr>
        <p:txBody>
          <a:bodyPr wrap="square">
            <a:spAutoFit/>
          </a:bodyPr>
          <a:lstStyle/>
          <a:p>
            <a:r>
              <a:rPr lang="en-AU" sz="2400" dirty="0"/>
              <a:t>Takeaway: </a:t>
            </a:r>
          </a:p>
          <a:p>
            <a:pPr marL="342900" indent="-342900">
              <a:buFont typeface="Wingdings" panose="05000000000000000000" pitchFamily="2" charset="2"/>
              <a:buChar char="Ø"/>
            </a:pPr>
            <a:r>
              <a:rPr lang="en-AU" sz="2400" dirty="0"/>
              <a:t>FL is able to </a:t>
            </a:r>
            <a:r>
              <a:rPr lang="en-AU" sz="2400" dirty="0">
                <a:solidFill>
                  <a:schemeClr val="accent4">
                    <a:lumMod val="75000"/>
                    <a:lumOff val="25000"/>
                  </a:schemeClr>
                </a:solidFill>
              </a:rPr>
              <a:t>train in parallel</a:t>
            </a:r>
            <a:r>
              <a:rPr lang="en-AU" sz="2400" dirty="0"/>
              <a:t>, the training time is short in comparison with </a:t>
            </a:r>
            <a:r>
              <a:rPr lang="en-AU" sz="2400" dirty="0" err="1"/>
              <a:t>SplitNN</a:t>
            </a:r>
            <a:r>
              <a:rPr lang="en-AU" sz="2400" dirty="0"/>
              <a:t>. However, it needs to train the entire model on device with </a:t>
            </a:r>
            <a:r>
              <a:rPr lang="en-AU" sz="2400" b="1" dirty="0">
                <a:solidFill>
                  <a:srgbClr val="FF0000"/>
                </a:solidFill>
              </a:rPr>
              <a:t>higher computational overhead</a:t>
            </a:r>
          </a:p>
          <a:p>
            <a:endParaRPr lang="en-AU" sz="2400" dirty="0"/>
          </a:p>
        </p:txBody>
      </p:sp>
    </p:spTree>
    <p:extLst>
      <p:ext uri="{BB962C8B-B14F-4D97-AF65-F5344CB8AC3E}">
        <p14:creationId xmlns:p14="http://schemas.microsoft.com/office/powerpoint/2010/main" val="3731736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77</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7" name="Rectangle 6">
            <a:extLst>
              <a:ext uri="{FF2B5EF4-FFF2-40B4-BE49-F238E27FC236}">
                <a16:creationId xmlns:a16="http://schemas.microsoft.com/office/drawing/2014/main" id="{60FCFCBE-171E-48B0-8FFA-5B6CCF5C7FB7}"/>
              </a:ext>
            </a:extLst>
          </p:cNvPr>
          <p:cNvSpPr/>
          <p:nvPr/>
        </p:nvSpPr>
        <p:spPr>
          <a:xfrm>
            <a:off x="602076" y="2228671"/>
            <a:ext cx="8021463" cy="2677656"/>
          </a:xfrm>
          <a:prstGeom prst="rect">
            <a:avLst/>
          </a:prstGeom>
        </p:spPr>
        <p:txBody>
          <a:bodyPr wrap="square">
            <a:spAutoFit/>
          </a:bodyPr>
          <a:lstStyle/>
          <a:p>
            <a:r>
              <a:rPr lang="en-AU" sz="2400" dirty="0"/>
              <a:t>Takeaway: </a:t>
            </a:r>
          </a:p>
          <a:p>
            <a:pPr marL="342900" indent="-342900">
              <a:buFont typeface="Wingdings" panose="05000000000000000000" pitchFamily="2" charset="2"/>
              <a:buChar char="Ø"/>
            </a:pPr>
            <a:r>
              <a:rPr lang="en-AU" sz="2400" dirty="0"/>
              <a:t>FL is able to </a:t>
            </a:r>
            <a:r>
              <a:rPr lang="en-AU" sz="2400" dirty="0">
                <a:solidFill>
                  <a:schemeClr val="accent4">
                    <a:lumMod val="75000"/>
                    <a:lumOff val="25000"/>
                  </a:schemeClr>
                </a:solidFill>
              </a:rPr>
              <a:t>train in parallel</a:t>
            </a:r>
            <a:r>
              <a:rPr lang="en-AU" sz="2400" dirty="0"/>
              <a:t>, the training time is short in comparison with </a:t>
            </a:r>
            <a:r>
              <a:rPr lang="en-AU" sz="2400" dirty="0" err="1"/>
              <a:t>SplitNN</a:t>
            </a:r>
            <a:r>
              <a:rPr lang="en-AU" sz="2400" dirty="0"/>
              <a:t>. However, it needs to train the entire model on device with </a:t>
            </a:r>
            <a:r>
              <a:rPr lang="en-AU" sz="2400" b="1" dirty="0">
                <a:solidFill>
                  <a:srgbClr val="FF0000"/>
                </a:solidFill>
              </a:rPr>
              <a:t>higher computational overhead</a:t>
            </a:r>
          </a:p>
          <a:p>
            <a:pPr marL="342900" indent="-342900">
              <a:buFont typeface="Wingdings" panose="05000000000000000000" pitchFamily="2" charset="2"/>
              <a:buChar char="Ø"/>
            </a:pPr>
            <a:r>
              <a:rPr lang="en-AU" sz="2400" dirty="0" err="1"/>
              <a:t>SplitNN</a:t>
            </a:r>
            <a:r>
              <a:rPr lang="en-AU" sz="2400" dirty="0"/>
              <a:t> has </a:t>
            </a:r>
            <a:r>
              <a:rPr lang="en-AU" sz="2400" dirty="0">
                <a:solidFill>
                  <a:schemeClr val="accent3">
                    <a:lumMod val="75000"/>
                  </a:schemeClr>
                </a:solidFill>
              </a:rPr>
              <a:t>lower computational overhead </a:t>
            </a:r>
            <a:r>
              <a:rPr lang="en-AU" sz="2400" dirty="0"/>
              <a:t>on device.</a:t>
            </a:r>
          </a:p>
          <a:p>
            <a:endParaRPr lang="en-AU" sz="2400" dirty="0"/>
          </a:p>
        </p:txBody>
      </p:sp>
    </p:spTree>
    <p:extLst>
      <p:ext uri="{BB962C8B-B14F-4D97-AF65-F5344CB8AC3E}">
        <p14:creationId xmlns:p14="http://schemas.microsoft.com/office/powerpoint/2010/main" val="7544258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78</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Experiments: Overhead with Raspberry Pi</a:t>
            </a:r>
          </a:p>
        </p:txBody>
      </p:sp>
      <p:sp>
        <p:nvSpPr>
          <p:cNvPr id="7" name="Rectangle 6">
            <a:extLst>
              <a:ext uri="{FF2B5EF4-FFF2-40B4-BE49-F238E27FC236}">
                <a16:creationId xmlns:a16="http://schemas.microsoft.com/office/drawing/2014/main" id="{60FCFCBE-171E-48B0-8FFA-5B6CCF5C7FB7}"/>
              </a:ext>
            </a:extLst>
          </p:cNvPr>
          <p:cNvSpPr/>
          <p:nvPr/>
        </p:nvSpPr>
        <p:spPr>
          <a:xfrm>
            <a:off x="602076" y="2228671"/>
            <a:ext cx="8021463" cy="3416320"/>
          </a:xfrm>
          <a:prstGeom prst="rect">
            <a:avLst/>
          </a:prstGeom>
        </p:spPr>
        <p:txBody>
          <a:bodyPr wrap="square">
            <a:spAutoFit/>
          </a:bodyPr>
          <a:lstStyle/>
          <a:p>
            <a:r>
              <a:rPr lang="en-AU" sz="2400" dirty="0"/>
              <a:t>Takeaway: </a:t>
            </a:r>
          </a:p>
          <a:p>
            <a:pPr marL="342900" indent="-342900">
              <a:buFont typeface="Wingdings" panose="05000000000000000000" pitchFamily="2" charset="2"/>
              <a:buChar char="Ø"/>
            </a:pPr>
            <a:r>
              <a:rPr lang="en-AU" sz="2400" dirty="0"/>
              <a:t>FL is able to </a:t>
            </a:r>
            <a:r>
              <a:rPr lang="en-AU" sz="2400" dirty="0">
                <a:solidFill>
                  <a:schemeClr val="accent4">
                    <a:lumMod val="75000"/>
                    <a:lumOff val="25000"/>
                  </a:schemeClr>
                </a:solidFill>
              </a:rPr>
              <a:t>train in parallel</a:t>
            </a:r>
            <a:r>
              <a:rPr lang="en-AU" sz="2400" dirty="0"/>
              <a:t>, the training time is short in comparison with </a:t>
            </a:r>
            <a:r>
              <a:rPr lang="en-AU" sz="2400" dirty="0" err="1"/>
              <a:t>SplitNN</a:t>
            </a:r>
            <a:r>
              <a:rPr lang="en-AU" sz="2400" dirty="0"/>
              <a:t>. However, it needs to train the entire model on device with </a:t>
            </a:r>
            <a:r>
              <a:rPr lang="en-AU" sz="2400" b="1" dirty="0">
                <a:solidFill>
                  <a:srgbClr val="FF0000"/>
                </a:solidFill>
              </a:rPr>
              <a:t>higher computational overhead</a:t>
            </a:r>
          </a:p>
          <a:p>
            <a:pPr marL="342900" indent="-342900">
              <a:buFont typeface="Wingdings" panose="05000000000000000000" pitchFamily="2" charset="2"/>
              <a:buChar char="Ø"/>
            </a:pPr>
            <a:r>
              <a:rPr lang="en-AU" sz="2400" dirty="0" err="1"/>
              <a:t>SplitNN</a:t>
            </a:r>
            <a:r>
              <a:rPr lang="en-AU" sz="2400" dirty="0"/>
              <a:t> has </a:t>
            </a:r>
            <a:r>
              <a:rPr lang="en-AU" sz="2400" dirty="0">
                <a:solidFill>
                  <a:schemeClr val="accent3">
                    <a:lumMod val="75000"/>
                  </a:schemeClr>
                </a:solidFill>
              </a:rPr>
              <a:t>lower computational overhead </a:t>
            </a:r>
            <a:r>
              <a:rPr lang="en-AU" sz="2400" dirty="0"/>
              <a:t>on device. But its training is in </a:t>
            </a:r>
            <a:r>
              <a:rPr lang="en-AU" sz="2400" dirty="0" err="1"/>
              <a:t>sequetual</a:t>
            </a:r>
            <a:r>
              <a:rPr lang="en-AU" sz="2400" dirty="0"/>
              <a:t> manner, resulting in </a:t>
            </a:r>
            <a:r>
              <a:rPr lang="en-AU" sz="2400" dirty="0">
                <a:solidFill>
                  <a:srgbClr val="FF0000"/>
                </a:solidFill>
              </a:rPr>
              <a:t>longer training time</a:t>
            </a:r>
          </a:p>
          <a:p>
            <a:endParaRPr lang="en-AU" sz="2400" dirty="0"/>
          </a:p>
        </p:txBody>
      </p:sp>
    </p:spTree>
    <p:extLst>
      <p:ext uri="{BB962C8B-B14F-4D97-AF65-F5344CB8AC3E}">
        <p14:creationId xmlns:p14="http://schemas.microsoft.com/office/powerpoint/2010/main" val="3313959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79</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endParaRPr lang="en-AU" sz="2800" dirty="0"/>
          </a:p>
        </p:txBody>
      </p:sp>
      <p:sp>
        <p:nvSpPr>
          <p:cNvPr id="7" name="Rectangle 6">
            <a:extLst>
              <a:ext uri="{FF2B5EF4-FFF2-40B4-BE49-F238E27FC236}">
                <a16:creationId xmlns:a16="http://schemas.microsoft.com/office/drawing/2014/main" id="{60FCFCBE-171E-48B0-8FFA-5B6CCF5C7FB7}"/>
              </a:ext>
            </a:extLst>
          </p:cNvPr>
          <p:cNvSpPr/>
          <p:nvPr/>
        </p:nvSpPr>
        <p:spPr>
          <a:xfrm>
            <a:off x="602076" y="2228671"/>
            <a:ext cx="8021463" cy="1569660"/>
          </a:xfrm>
          <a:prstGeom prst="rect">
            <a:avLst/>
          </a:prstGeom>
        </p:spPr>
        <p:txBody>
          <a:bodyPr wrap="square">
            <a:spAutoFit/>
          </a:bodyPr>
          <a:lstStyle/>
          <a:p>
            <a:r>
              <a:rPr lang="en-AU" sz="3600" dirty="0"/>
              <a:t>Combine </a:t>
            </a:r>
            <a:r>
              <a:rPr lang="en-AU" sz="3600" dirty="0" err="1"/>
              <a:t>SplitNN</a:t>
            </a:r>
            <a:r>
              <a:rPr lang="en-AU" sz="3600" dirty="0"/>
              <a:t> and FL to exploit the advantage of each. </a:t>
            </a:r>
            <a:endParaRPr lang="en-AU" sz="3600" dirty="0">
              <a:solidFill>
                <a:srgbClr val="FF0000"/>
              </a:solidFill>
            </a:endParaRPr>
          </a:p>
          <a:p>
            <a:endParaRPr lang="en-AU" sz="2400" dirty="0"/>
          </a:p>
        </p:txBody>
      </p:sp>
    </p:spTree>
    <p:extLst>
      <p:ext uri="{BB962C8B-B14F-4D97-AF65-F5344CB8AC3E}">
        <p14:creationId xmlns:p14="http://schemas.microsoft.com/office/powerpoint/2010/main" val="586621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912768"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Data is resided at the user side, not seen by server</a:t>
            </a:r>
          </a:p>
          <a:p>
            <a:pPr marL="285750" indent="-285750">
              <a:buFont typeface="Wingdings" panose="05000000000000000000" pitchFamily="2" charset="2"/>
              <a:buChar char="Ø"/>
            </a:pPr>
            <a:r>
              <a:rPr lang="en-AU" sz="2400" dirty="0"/>
              <a:t>Server coordinates among users to train the model</a:t>
            </a:r>
          </a:p>
        </p:txBody>
      </p:sp>
      <p:sp>
        <p:nvSpPr>
          <p:cNvPr id="7" name="TextBox 6">
            <a:extLst>
              <a:ext uri="{FF2B5EF4-FFF2-40B4-BE49-F238E27FC236}">
                <a16:creationId xmlns:a16="http://schemas.microsoft.com/office/drawing/2014/main" id="{4B48C93D-5AF3-48E2-A6EB-18176C87B1D3}"/>
              </a:ext>
            </a:extLst>
          </p:cNvPr>
          <p:cNvSpPr txBox="1"/>
          <p:nvPr/>
        </p:nvSpPr>
        <p:spPr>
          <a:xfrm>
            <a:off x="1295636" y="3307042"/>
            <a:ext cx="6912768" cy="461665"/>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Data privacy concern is greatly mitigated</a:t>
            </a:r>
          </a:p>
        </p:txBody>
      </p:sp>
    </p:spTree>
    <p:extLst>
      <p:ext uri="{BB962C8B-B14F-4D97-AF65-F5344CB8AC3E}">
        <p14:creationId xmlns:p14="http://schemas.microsoft.com/office/powerpoint/2010/main" val="3387913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80</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endParaRPr lang="en-AU" sz="2800" dirty="0"/>
          </a:p>
        </p:txBody>
      </p:sp>
      <p:sp>
        <p:nvSpPr>
          <p:cNvPr id="7" name="Rectangle 6">
            <a:extLst>
              <a:ext uri="{FF2B5EF4-FFF2-40B4-BE49-F238E27FC236}">
                <a16:creationId xmlns:a16="http://schemas.microsoft.com/office/drawing/2014/main" id="{60FCFCBE-171E-48B0-8FFA-5B6CCF5C7FB7}"/>
              </a:ext>
            </a:extLst>
          </p:cNvPr>
          <p:cNvSpPr/>
          <p:nvPr/>
        </p:nvSpPr>
        <p:spPr>
          <a:xfrm>
            <a:off x="602076" y="2228671"/>
            <a:ext cx="8021463" cy="2739211"/>
          </a:xfrm>
          <a:prstGeom prst="rect">
            <a:avLst/>
          </a:prstGeom>
        </p:spPr>
        <p:txBody>
          <a:bodyPr wrap="square">
            <a:spAutoFit/>
          </a:bodyPr>
          <a:lstStyle/>
          <a:p>
            <a:r>
              <a:rPr lang="en-AU" sz="3600" dirty="0"/>
              <a:t>Combine </a:t>
            </a:r>
            <a:r>
              <a:rPr lang="en-AU" sz="3600" dirty="0" err="1"/>
              <a:t>SplitNN</a:t>
            </a:r>
            <a:r>
              <a:rPr lang="en-AU" sz="3600" dirty="0"/>
              <a:t> and FL to exploit the advantage of each. </a:t>
            </a:r>
          </a:p>
          <a:p>
            <a:endParaRPr lang="en-AU" sz="3600" dirty="0">
              <a:solidFill>
                <a:srgbClr val="FF0000"/>
              </a:solidFill>
            </a:endParaRPr>
          </a:p>
          <a:p>
            <a:pPr algn="ctr"/>
            <a:r>
              <a:rPr lang="en-AU" sz="4000" b="1" dirty="0" err="1"/>
              <a:t>SplitFed</a:t>
            </a:r>
            <a:endParaRPr lang="en-AU" sz="4000" b="1" dirty="0"/>
          </a:p>
          <a:p>
            <a:endParaRPr lang="en-AU" sz="2400" dirty="0"/>
          </a:p>
        </p:txBody>
      </p:sp>
    </p:spTree>
    <p:extLst>
      <p:ext uri="{BB962C8B-B14F-4D97-AF65-F5344CB8AC3E}">
        <p14:creationId xmlns:p14="http://schemas.microsoft.com/office/powerpoint/2010/main" val="23121676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81</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9657" y="2819659"/>
            <a:ext cx="498602" cy="49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9396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82</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9657" y="2819659"/>
            <a:ext cx="498602" cy="49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4315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83</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2720110" y="3616733"/>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335831" y="90430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3497703" y="2375012"/>
            <a:ext cx="750261" cy="1414028"/>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3287855" y="2460040"/>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a:endCxn id="9" idx="0"/>
          </p:cNvCxnSpPr>
          <p:nvPr/>
        </p:nvCxnSpPr>
        <p:spPr>
          <a:xfrm flipH="1">
            <a:off x="3397560" y="2375012"/>
            <a:ext cx="742392" cy="1414028"/>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3057113" y="3286710"/>
            <a:ext cx="1003352" cy="369332"/>
          </a:xfrm>
          <a:prstGeom prst="rect">
            <a:avLst/>
          </a:prstGeom>
          <a:noFill/>
        </p:spPr>
        <p:txBody>
          <a:bodyPr wrap="none" rtlCol="0">
            <a:spAutoFit/>
          </a:bodyPr>
          <a:lstStyle/>
          <a:p>
            <a:r>
              <a:rPr lang="en-AU" dirty="0"/>
              <a:t>Gradient</a:t>
            </a:r>
          </a:p>
        </p:txBody>
      </p:sp>
      <p:sp>
        <p:nvSpPr>
          <p:cNvPr id="17" name="TextBox 16">
            <a:extLst>
              <a:ext uri="{FF2B5EF4-FFF2-40B4-BE49-F238E27FC236}">
                <a16:creationId xmlns:a16="http://schemas.microsoft.com/office/drawing/2014/main" id="{95313053-EE83-4B6F-BE95-32D612A0D84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Tree>
    <p:extLst>
      <p:ext uri="{BB962C8B-B14F-4D97-AF65-F5344CB8AC3E}">
        <p14:creationId xmlns:p14="http://schemas.microsoft.com/office/powerpoint/2010/main" val="303519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84</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1281505" y="3495531"/>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1845039" y="1109460"/>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1530008" y="1772816"/>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1207070" y="2126257"/>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flipH="1">
            <a:off x="1331640" y="1804334"/>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1083648" y="2532181"/>
            <a:ext cx="1003352" cy="369332"/>
          </a:xfrm>
          <a:prstGeom prst="rect">
            <a:avLst/>
          </a:prstGeom>
          <a:noFill/>
        </p:spPr>
        <p:txBody>
          <a:bodyPr wrap="none" rtlCol="0">
            <a:spAutoFit/>
          </a:bodyPr>
          <a:lstStyle/>
          <a:p>
            <a:r>
              <a:rPr lang="en-AU" dirty="0"/>
              <a:t>Gradient</a:t>
            </a:r>
          </a:p>
        </p:txBody>
      </p:sp>
      <p:sp>
        <p:nvSpPr>
          <p:cNvPr id="35" name="TextBox 34">
            <a:extLst>
              <a:ext uri="{FF2B5EF4-FFF2-40B4-BE49-F238E27FC236}">
                <a16:creationId xmlns:a16="http://schemas.microsoft.com/office/drawing/2014/main" id="{6E0CD313-ACE4-403C-874C-B83E78EA0BF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Tree>
    <p:extLst>
      <p:ext uri="{BB962C8B-B14F-4D97-AF65-F5344CB8AC3E}">
        <p14:creationId xmlns:p14="http://schemas.microsoft.com/office/powerpoint/2010/main" val="11733348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85</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1281505" y="3495531"/>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1845039" y="1109460"/>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1530008" y="1772816"/>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1207070" y="2126257"/>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flipH="1">
            <a:off x="1331640" y="1804334"/>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1083648" y="2532181"/>
            <a:ext cx="1003352" cy="369332"/>
          </a:xfrm>
          <a:prstGeom prst="rect">
            <a:avLst/>
          </a:prstGeom>
          <a:noFill/>
        </p:spPr>
        <p:txBody>
          <a:bodyPr wrap="none" rtlCol="0">
            <a:spAutoFit/>
          </a:bodyPr>
          <a:lstStyle/>
          <a:p>
            <a:r>
              <a:rPr lang="en-AU" dirty="0"/>
              <a:t>Gradient</a:t>
            </a:r>
          </a:p>
        </p:txBody>
      </p:sp>
      <p:pic>
        <p:nvPicPr>
          <p:cNvPr id="19" name="Picture 4" descr="Deep Learning Icons - Download Free Vector Icons | Noun Project">
            <a:extLst>
              <a:ext uri="{FF2B5EF4-FFF2-40B4-BE49-F238E27FC236}">
                <a16:creationId xmlns:a16="http://schemas.microsoft.com/office/drawing/2014/main" id="{F6F681C9-B46C-45CC-BDA2-691BA11C6A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2713069" y="3532123"/>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eep Learning Icons - Download Free Vector Icons | Noun Project">
            <a:extLst>
              <a:ext uri="{FF2B5EF4-FFF2-40B4-BE49-F238E27FC236}">
                <a16:creationId xmlns:a16="http://schemas.microsoft.com/office/drawing/2014/main" id="{3FA0DF63-9152-476D-9BAB-5E62696A53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3276603" y="114605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994A8A2-7524-4809-8CEE-3C59460F4C4F}"/>
              </a:ext>
            </a:extLst>
          </p:cNvPr>
          <p:cNvCxnSpPr>
            <a:cxnSpLocks/>
          </p:cNvCxnSpPr>
          <p:nvPr/>
        </p:nvCxnSpPr>
        <p:spPr>
          <a:xfrm flipH="1">
            <a:off x="2961572" y="1809408"/>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229AB0D9-F82A-49AF-B263-2E616731E924}"/>
              </a:ext>
            </a:extLst>
          </p:cNvPr>
          <p:cNvCxnSpPr>
            <a:cxnSpLocks/>
          </p:cNvCxnSpPr>
          <p:nvPr/>
        </p:nvCxnSpPr>
        <p:spPr>
          <a:xfrm flipH="1">
            <a:off x="2763204" y="1840926"/>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11392E4E-569F-4886-88C1-7B35141501A8}"/>
              </a:ext>
            </a:extLst>
          </p:cNvPr>
          <p:cNvSpPr txBox="1"/>
          <p:nvPr/>
        </p:nvSpPr>
        <p:spPr>
          <a:xfrm>
            <a:off x="2515212" y="2568773"/>
            <a:ext cx="1003352" cy="369332"/>
          </a:xfrm>
          <a:prstGeom prst="rect">
            <a:avLst/>
          </a:prstGeom>
          <a:noFill/>
        </p:spPr>
        <p:txBody>
          <a:bodyPr wrap="none" rtlCol="0">
            <a:spAutoFit/>
          </a:bodyPr>
          <a:lstStyle/>
          <a:p>
            <a:r>
              <a:rPr lang="en-AU" dirty="0"/>
              <a:t>Gradient</a:t>
            </a:r>
          </a:p>
        </p:txBody>
      </p:sp>
      <p:sp>
        <p:nvSpPr>
          <p:cNvPr id="36" name="TextBox 35">
            <a:extLst>
              <a:ext uri="{FF2B5EF4-FFF2-40B4-BE49-F238E27FC236}">
                <a16:creationId xmlns:a16="http://schemas.microsoft.com/office/drawing/2014/main" id="{4D3FF96D-535C-4A4F-A320-1306C914F3BB}"/>
              </a:ext>
            </a:extLst>
          </p:cNvPr>
          <p:cNvSpPr txBox="1"/>
          <p:nvPr/>
        </p:nvSpPr>
        <p:spPr>
          <a:xfrm flipH="1">
            <a:off x="2720443" y="2124524"/>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38" name="TextBox 37">
            <a:extLst>
              <a:ext uri="{FF2B5EF4-FFF2-40B4-BE49-F238E27FC236}">
                <a16:creationId xmlns:a16="http://schemas.microsoft.com/office/drawing/2014/main" id="{E6ED5419-B6BC-47FA-9644-154E1A4B90EC}"/>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Tree>
    <p:extLst>
      <p:ext uri="{BB962C8B-B14F-4D97-AF65-F5344CB8AC3E}">
        <p14:creationId xmlns:p14="http://schemas.microsoft.com/office/powerpoint/2010/main" val="3305637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86</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1281505" y="3495531"/>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1845039" y="1109460"/>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1530008" y="1772816"/>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1207070" y="2126257"/>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flipH="1">
            <a:off x="1331640" y="1804334"/>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1083648" y="2532181"/>
            <a:ext cx="1003352" cy="369332"/>
          </a:xfrm>
          <a:prstGeom prst="rect">
            <a:avLst/>
          </a:prstGeom>
          <a:noFill/>
        </p:spPr>
        <p:txBody>
          <a:bodyPr wrap="none" rtlCol="0">
            <a:spAutoFit/>
          </a:bodyPr>
          <a:lstStyle/>
          <a:p>
            <a:r>
              <a:rPr lang="en-AU" dirty="0"/>
              <a:t>Gradient</a:t>
            </a:r>
          </a:p>
        </p:txBody>
      </p:sp>
      <p:pic>
        <p:nvPicPr>
          <p:cNvPr id="19" name="Picture 4" descr="Deep Learning Icons - Download Free Vector Icons | Noun Project">
            <a:extLst>
              <a:ext uri="{FF2B5EF4-FFF2-40B4-BE49-F238E27FC236}">
                <a16:creationId xmlns:a16="http://schemas.microsoft.com/office/drawing/2014/main" id="{F6F681C9-B46C-45CC-BDA2-691BA11C6A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2713069" y="3532123"/>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eep Learning Icons - Download Free Vector Icons | Noun Project">
            <a:extLst>
              <a:ext uri="{FF2B5EF4-FFF2-40B4-BE49-F238E27FC236}">
                <a16:creationId xmlns:a16="http://schemas.microsoft.com/office/drawing/2014/main" id="{3FA0DF63-9152-476D-9BAB-5E62696A53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3276603" y="114605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994A8A2-7524-4809-8CEE-3C59460F4C4F}"/>
              </a:ext>
            </a:extLst>
          </p:cNvPr>
          <p:cNvCxnSpPr>
            <a:cxnSpLocks/>
          </p:cNvCxnSpPr>
          <p:nvPr/>
        </p:nvCxnSpPr>
        <p:spPr>
          <a:xfrm flipH="1">
            <a:off x="2961572" y="1809408"/>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229AB0D9-F82A-49AF-B263-2E616731E924}"/>
              </a:ext>
            </a:extLst>
          </p:cNvPr>
          <p:cNvCxnSpPr>
            <a:cxnSpLocks/>
          </p:cNvCxnSpPr>
          <p:nvPr/>
        </p:nvCxnSpPr>
        <p:spPr>
          <a:xfrm flipH="1">
            <a:off x="2763204" y="1840926"/>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11392E4E-569F-4886-88C1-7B35141501A8}"/>
              </a:ext>
            </a:extLst>
          </p:cNvPr>
          <p:cNvSpPr txBox="1"/>
          <p:nvPr/>
        </p:nvSpPr>
        <p:spPr>
          <a:xfrm>
            <a:off x="2515212" y="2568773"/>
            <a:ext cx="1003352" cy="369332"/>
          </a:xfrm>
          <a:prstGeom prst="rect">
            <a:avLst/>
          </a:prstGeom>
          <a:noFill/>
        </p:spPr>
        <p:txBody>
          <a:bodyPr wrap="none" rtlCol="0">
            <a:spAutoFit/>
          </a:bodyPr>
          <a:lstStyle/>
          <a:p>
            <a:r>
              <a:rPr lang="en-AU" dirty="0"/>
              <a:t>Gradient</a:t>
            </a:r>
          </a:p>
        </p:txBody>
      </p:sp>
      <p:pic>
        <p:nvPicPr>
          <p:cNvPr id="24" name="Picture 4" descr="Deep Learning Icons - Download Free Vector Icons | Noun Project">
            <a:extLst>
              <a:ext uri="{FF2B5EF4-FFF2-40B4-BE49-F238E27FC236}">
                <a16:creationId xmlns:a16="http://schemas.microsoft.com/office/drawing/2014/main" id="{178F29EF-A576-409C-87B6-BED2B859B4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5721356" y="3495531"/>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eep Learning Icons - Download Free Vector Icons | Noun Project">
            <a:extLst>
              <a:ext uri="{FF2B5EF4-FFF2-40B4-BE49-F238E27FC236}">
                <a16:creationId xmlns:a16="http://schemas.microsoft.com/office/drawing/2014/main" id="{4F6706D7-4249-4BEF-A512-31291A7C15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4850283" y="1162598"/>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3F373FAE-F973-4ED4-8260-7CC78926A639}"/>
              </a:ext>
            </a:extLst>
          </p:cNvPr>
          <p:cNvCxnSpPr>
            <a:cxnSpLocks/>
          </p:cNvCxnSpPr>
          <p:nvPr/>
        </p:nvCxnSpPr>
        <p:spPr>
          <a:xfrm>
            <a:off x="5324457" y="1699632"/>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C91F626E-7777-416E-82DA-28AE1CE35776}"/>
              </a:ext>
            </a:extLst>
          </p:cNvPr>
          <p:cNvSpPr txBox="1"/>
          <p:nvPr/>
        </p:nvSpPr>
        <p:spPr>
          <a:xfrm flipH="1">
            <a:off x="5001519" y="2125971"/>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28" name="Straight Arrow Connector 27">
            <a:extLst>
              <a:ext uri="{FF2B5EF4-FFF2-40B4-BE49-F238E27FC236}">
                <a16:creationId xmlns:a16="http://schemas.microsoft.com/office/drawing/2014/main" id="{2E6DF321-1C77-413F-A120-CA7A12CF2A84}"/>
              </a:ext>
            </a:extLst>
          </p:cNvPr>
          <p:cNvCxnSpPr>
            <a:cxnSpLocks/>
          </p:cNvCxnSpPr>
          <p:nvPr/>
        </p:nvCxnSpPr>
        <p:spPr>
          <a:xfrm>
            <a:off x="5126089" y="1731150"/>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68414E35-0ECC-419F-B0B9-18FB809D7213}"/>
              </a:ext>
            </a:extLst>
          </p:cNvPr>
          <p:cNvSpPr txBox="1"/>
          <p:nvPr/>
        </p:nvSpPr>
        <p:spPr>
          <a:xfrm flipH="1">
            <a:off x="4928629" y="2609074"/>
            <a:ext cx="1003352" cy="369332"/>
          </a:xfrm>
          <a:prstGeom prst="rect">
            <a:avLst/>
          </a:prstGeom>
          <a:noFill/>
        </p:spPr>
        <p:txBody>
          <a:bodyPr wrap="none" rtlCol="0">
            <a:spAutoFit/>
          </a:bodyPr>
          <a:lstStyle/>
          <a:p>
            <a:r>
              <a:rPr lang="en-AU" dirty="0"/>
              <a:t>Gradient</a:t>
            </a:r>
          </a:p>
        </p:txBody>
      </p:sp>
      <p:pic>
        <p:nvPicPr>
          <p:cNvPr id="30" name="Picture 4" descr="Deep Learning Icons - Download Free Vector Icons | Noun Project">
            <a:extLst>
              <a:ext uri="{FF2B5EF4-FFF2-40B4-BE49-F238E27FC236}">
                <a16:creationId xmlns:a16="http://schemas.microsoft.com/office/drawing/2014/main" id="{A67ED9D8-594F-42D4-B783-F4A24115D1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7185473" y="3532122"/>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eep Learning Icons - Download Free Vector Icons | Noun Project">
            <a:extLst>
              <a:ext uri="{FF2B5EF4-FFF2-40B4-BE49-F238E27FC236}">
                <a16:creationId xmlns:a16="http://schemas.microsoft.com/office/drawing/2014/main" id="{4F79673F-96CC-40C7-86E0-0D60A85AC5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6315692" y="114605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8F1531AB-CCA0-4870-A36B-2B01EFAF4044}"/>
              </a:ext>
            </a:extLst>
          </p:cNvPr>
          <p:cNvCxnSpPr>
            <a:cxnSpLocks/>
          </p:cNvCxnSpPr>
          <p:nvPr/>
        </p:nvCxnSpPr>
        <p:spPr>
          <a:xfrm>
            <a:off x="6756021" y="1756345"/>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3" name="Straight Arrow Connector 32">
            <a:extLst>
              <a:ext uri="{FF2B5EF4-FFF2-40B4-BE49-F238E27FC236}">
                <a16:creationId xmlns:a16="http://schemas.microsoft.com/office/drawing/2014/main" id="{219C2C7C-8206-4C67-AC59-C066A7A70B8C}"/>
              </a:ext>
            </a:extLst>
          </p:cNvPr>
          <p:cNvCxnSpPr>
            <a:cxnSpLocks/>
          </p:cNvCxnSpPr>
          <p:nvPr/>
        </p:nvCxnSpPr>
        <p:spPr>
          <a:xfrm>
            <a:off x="6557653" y="1787863"/>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EDAF4224-3F56-4217-8BB4-82D296A4D58B}"/>
              </a:ext>
            </a:extLst>
          </p:cNvPr>
          <p:cNvSpPr txBox="1"/>
          <p:nvPr/>
        </p:nvSpPr>
        <p:spPr>
          <a:xfrm flipH="1">
            <a:off x="6357928" y="2646252"/>
            <a:ext cx="1003352" cy="369332"/>
          </a:xfrm>
          <a:prstGeom prst="rect">
            <a:avLst/>
          </a:prstGeom>
          <a:noFill/>
        </p:spPr>
        <p:txBody>
          <a:bodyPr wrap="none" rtlCol="0">
            <a:spAutoFit/>
          </a:bodyPr>
          <a:lstStyle/>
          <a:p>
            <a:r>
              <a:rPr lang="en-AU" dirty="0"/>
              <a:t>Gradient</a:t>
            </a:r>
          </a:p>
        </p:txBody>
      </p:sp>
      <p:sp>
        <p:nvSpPr>
          <p:cNvPr id="36" name="TextBox 35">
            <a:extLst>
              <a:ext uri="{FF2B5EF4-FFF2-40B4-BE49-F238E27FC236}">
                <a16:creationId xmlns:a16="http://schemas.microsoft.com/office/drawing/2014/main" id="{4D3FF96D-535C-4A4F-A320-1306C914F3BB}"/>
              </a:ext>
            </a:extLst>
          </p:cNvPr>
          <p:cNvSpPr txBox="1"/>
          <p:nvPr/>
        </p:nvSpPr>
        <p:spPr>
          <a:xfrm flipH="1">
            <a:off x="2720443" y="2124524"/>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37" name="TextBox 36">
            <a:extLst>
              <a:ext uri="{FF2B5EF4-FFF2-40B4-BE49-F238E27FC236}">
                <a16:creationId xmlns:a16="http://schemas.microsoft.com/office/drawing/2014/main" id="{84045953-A8A1-4E5A-B906-BB354C687A5F}"/>
              </a:ext>
            </a:extLst>
          </p:cNvPr>
          <p:cNvSpPr txBox="1"/>
          <p:nvPr/>
        </p:nvSpPr>
        <p:spPr>
          <a:xfrm flipH="1">
            <a:off x="6171628" y="2152593"/>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35" name="TextBox 34">
            <a:extLst>
              <a:ext uri="{FF2B5EF4-FFF2-40B4-BE49-F238E27FC236}">
                <a16:creationId xmlns:a16="http://schemas.microsoft.com/office/drawing/2014/main" id="{10BBC11E-3CE6-49CE-98F9-4BC577FA8DCE}"/>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Tree>
    <p:extLst>
      <p:ext uri="{BB962C8B-B14F-4D97-AF65-F5344CB8AC3E}">
        <p14:creationId xmlns:p14="http://schemas.microsoft.com/office/powerpoint/2010/main" val="12283681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87</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1281505" y="3495531"/>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1845039" y="1109460"/>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1530008" y="1772816"/>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1207070" y="2126257"/>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flipH="1">
            <a:off x="1331640" y="1804334"/>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1083648" y="2532181"/>
            <a:ext cx="1003352" cy="369332"/>
          </a:xfrm>
          <a:prstGeom prst="rect">
            <a:avLst/>
          </a:prstGeom>
          <a:noFill/>
        </p:spPr>
        <p:txBody>
          <a:bodyPr wrap="none" rtlCol="0">
            <a:spAutoFit/>
          </a:bodyPr>
          <a:lstStyle/>
          <a:p>
            <a:r>
              <a:rPr lang="en-AU" dirty="0"/>
              <a:t>Gradient</a:t>
            </a:r>
          </a:p>
        </p:txBody>
      </p:sp>
      <p:pic>
        <p:nvPicPr>
          <p:cNvPr id="19" name="Picture 4" descr="Deep Learning Icons - Download Free Vector Icons | Noun Project">
            <a:extLst>
              <a:ext uri="{FF2B5EF4-FFF2-40B4-BE49-F238E27FC236}">
                <a16:creationId xmlns:a16="http://schemas.microsoft.com/office/drawing/2014/main" id="{F6F681C9-B46C-45CC-BDA2-691BA11C6A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2713069" y="3532123"/>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eep Learning Icons - Download Free Vector Icons | Noun Project">
            <a:extLst>
              <a:ext uri="{FF2B5EF4-FFF2-40B4-BE49-F238E27FC236}">
                <a16:creationId xmlns:a16="http://schemas.microsoft.com/office/drawing/2014/main" id="{3FA0DF63-9152-476D-9BAB-5E62696A53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3276603" y="114605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994A8A2-7524-4809-8CEE-3C59460F4C4F}"/>
              </a:ext>
            </a:extLst>
          </p:cNvPr>
          <p:cNvCxnSpPr>
            <a:cxnSpLocks/>
          </p:cNvCxnSpPr>
          <p:nvPr/>
        </p:nvCxnSpPr>
        <p:spPr>
          <a:xfrm flipH="1">
            <a:off x="2961572" y="1809408"/>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229AB0D9-F82A-49AF-B263-2E616731E924}"/>
              </a:ext>
            </a:extLst>
          </p:cNvPr>
          <p:cNvCxnSpPr>
            <a:cxnSpLocks/>
          </p:cNvCxnSpPr>
          <p:nvPr/>
        </p:nvCxnSpPr>
        <p:spPr>
          <a:xfrm flipH="1">
            <a:off x="2763204" y="1840926"/>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11392E4E-569F-4886-88C1-7B35141501A8}"/>
              </a:ext>
            </a:extLst>
          </p:cNvPr>
          <p:cNvSpPr txBox="1"/>
          <p:nvPr/>
        </p:nvSpPr>
        <p:spPr>
          <a:xfrm>
            <a:off x="2515212" y="2568773"/>
            <a:ext cx="1003352" cy="369332"/>
          </a:xfrm>
          <a:prstGeom prst="rect">
            <a:avLst/>
          </a:prstGeom>
          <a:noFill/>
        </p:spPr>
        <p:txBody>
          <a:bodyPr wrap="none" rtlCol="0">
            <a:spAutoFit/>
          </a:bodyPr>
          <a:lstStyle/>
          <a:p>
            <a:r>
              <a:rPr lang="en-AU" dirty="0"/>
              <a:t>Gradient</a:t>
            </a:r>
          </a:p>
        </p:txBody>
      </p:sp>
      <p:pic>
        <p:nvPicPr>
          <p:cNvPr id="24" name="Picture 4" descr="Deep Learning Icons - Download Free Vector Icons | Noun Project">
            <a:extLst>
              <a:ext uri="{FF2B5EF4-FFF2-40B4-BE49-F238E27FC236}">
                <a16:creationId xmlns:a16="http://schemas.microsoft.com/office/drawing/2014/main" id="{178F29EF-A576-409C-87B6-BED2B859B4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5721356" y="3495531"/>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eep Learning Icons - Download Free Vector Icons | Noun Project">
            <a:extLst>
              <a:ext uri="{FF2B5EF4-FFF2-40B4-BE49-F238E27FC236}">
                <a16:creationId xmlns:a16="http://schemas.microsoft.com/office/drawing/2014/main" id="{4F6706D7-4249-4BEF-A512-31291A7C15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4850283" y="1162598"/>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3F373FAE-F973-4ED4-8260-7CC78926A639}"/>
              </a:ext>
            </a:extLst>
          </p:cNvPr>
          <p:cNvCxnSpPr>
            <a:cxnSpLocks/>
          </p:cNvCxnSpPr>
          <p:nvPr/>
        </p:nvCxnSpPr>
        <p:spPr>
          <a:xfrm>
            <a:off x="5324457" y="1699632"/>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C91F626E-7777-416E-82DA-28AE1CE35776}"/>
              </a:ext>
            </a:extLst>
          </p:cNvPr>
          <p:cNvSpPr txBox="1"/>
          <p:nvPr/>
        </p:nvSpPr>
        <p:spPr>
          <a:xfrm flipH="1">
            <a:off x="5001519" y="2125971"/>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28" name="Straight Arrow Connector 27">
            <a:extLst>
              <a:ext uri="{FF2B5EF4-FFF2-40B4-BE49-F238E27FC236}">
                <a16:creationId xmlns:a16="http://schemas.microsoft.com/office/drawing/2014/main" id="{2E6DF321-1C77-413F-A120-CA7A12CF2A84}"/>
              </a:ext>
            </a:extLst>
          </p:cNvPr>
          <p:cNvCxnSpPr>
            <a:cxnSpLocks/>
          </p:cNvCxnSpPr>
          <p:nvPr/>
        </p:nvCxnSpPr>
        <p:spPr>
          <a:xfrm>
            <a:off x="5126089" y="1731150"/>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68414E35-0ECC-419F-B0B9-18FB809D7213}"/>
              </a:ext>
            </a:extLst>
          </p:cNvPr>
          <p:cNvSpPr txBox="1"/>
          <p:nvPr/>
        </p:nvSpPr>
        <p:spPr>
          <a:xfrm flipH="1">
            <a:off x="4928629" y="2609074"/>
            <a:ext cx="1003352" cy="369332"/>
          </a:xfrm>
          <a:prstGeom prst="rect">
            <a:avLst/>
          </a:prstGeom>
          <a:noFill/>
        </p:spPr>
        <p:txBody>
          <a:bodyPr wrap="none" rtlCol="0">
            <a:spAutoFit/>
          </a:bodyPr>
          <a:lstStyle/>
          <a:p>
            <a:r>
              <a:rPr lang="en-AU" dirty="0"/>
              <a:t>Gradient</a:t>
            </a:r>
          </a:p>
        </p:txBody>
      </p:sp>
      <p:pic>
        <p:nvPicPr>
          <p:cNvPr id="30" name="Picture 4" descr="Deep Learning Icons - Download Free Vector Icons | Noun Project">
            <a:extLst>
              <a:ext uri="{FF2B5EF4-FFF2-40B4-BE49-F238E27FC236}">
                <a16:creationId xmlns:a16="http://schemas.microsoft.com/office/drawing/2014/main" id="{A67ED9D8-594F-42D4-B783-F4A24115D1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7185473" y="3532122"/>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eep Learning Icons - Download Free Vector Icons | Noun Project">
            <a:extLst>
              <a:ext uri="{FF2B5EF4-FFF2-40B4-BE49-F238E27FC236}">
                <a16:creationId xmlns:a16="http://schemas.microsoft.com/office/drawing/2014/main" id="{4F79673F-96CC-40C7-86E0-0D60A85AC5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6315692" y="114605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8F1531AB-CCA0-4870-A36B-2B01EFAF4044}"/>
              </a:ext>
            </a:extLst>
          </p:cNvPr>
          <p:cNvCxnSpPr>
            <a:cxnSpLocks/>
          </p:cNvCxnSpPr>
          <p:nvPr/>
        </p:nvCxnSpPr>
        <p:spPr>
          <a:xfrm>
            <a:off x="6756021" y="1756345"/>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3" name="Straight Arrow Connector 32">
            <a:extLst>
              <a:ext uri="{FF2B5EF4-FFF2-40B4-BE49-F238E27FC236}">
                <a16:creationId xmlns:a16="http://schemas.microsoft.com/office/drawing/2014/main" id="{219C2C7C-8206-4C67-AC59-C066A7A70B8C}"/>
              </a:ext>
            </a:extLst>
          </p:cNvPr>
          <p:cNvCxnSpPr>
            <a:cxnSpLocks/>
          </p:cNvCxnSpPr>
          <p:nvPr/>
        </p:nvCxnSpPr>
        <p:spPr>
          <a:xfrm>
            <a:off x="6557653" y="1787863"/>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EDAF4224-3F56-4217-8BB4-82D296A4D58B}"/>
              </a:ext>
            </a:extLst>
          </p:cNvPr>
          <p:cNvSpPr txBox="1"/>
          <p:nvPr/>
        </p:nvSpPr>
        <p:spPr>
          <a:xfrm flipH="1">
            <a:off x="6357928" y="2646252"/>
            <a:ext cx="1003352" cy="369332"/>
          </a:xfrm>
          <a:prstGeom prst="rect">
            <a:avLst/>
          </a:prstGeom>
          <a:noFill/>
        </p:spPr>
        <p:txBody>
          <a:bodyPr wrap="none" rtlCol="0">
            <a:spAutoFit/>
          </a:bodyPr>
          <a:lstStyle/>
          <a:p>
            <a:r>
              <a:rPr lang="en-AU" dirty="0"/>
              <a:t>Gradient</a:t>
            </a:r>
          </a:p>
        </p:txBody>
      </p:sp>
      <p:sp>
        <p:nvSpPr>
          <p:cNvPr id="36" name="TextBox 35">
            <a:extLst>
              <a:ext uri="{FF2B5EF4-FFF2-40B4-BE49-F238E27FC236}">
                <a16:creationId xmlns:a16="http://schemas.microsoft.com/office/drawing/2014/main" id="{4D3FF96D-535C-4A4F-A320-1306C914F3BB}"/>
              </a:ext>
            </a:extLst>
          </p:cNvPr>
          <p:cNvSpPr txBox="1"/>
          <p:nvPr/>
        </p:nvSpPr>
        <p:spPr>
          <a:xfrm flipH="1">
            <a:off x="2720443" y="2124524"/>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37" name="TextBox 36">
            <a:extLst>
              <a:ext uri="{FF2B5EF4-FFF2-40B4-BE49-F238E27FC236}">
                <a16:creationId xmlns:a16="http://schemas.microsoft.com/office/drawing/2014/main" id="{84045953-A8A1-4E5A-B906-BB354C687A5F}"/>
              </a:ext>
            </a:extLst>
          </p:cNvPr>
          <p:cNvSpPr txBox="1"/>
          <p:nvPr/>
        </p:nvSpPr>
        <p:spPr>
          <a:xfrm flipH="1">
            <a:off x="6171628" y="2152593"/>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4" name="TextBox 3">
            <a:extLst>
              <a:ext uri="{FF2B5EF4-FFF2-40B4-BE49-F238E27FC236}">
                <a16:creationId xmlns:a16="http://schemas.microsoft.com/office/drawing/2014/main" id="{38E30DF8-7C68-4D2F-B5EE-FABA58EEC67E}"/>
              </a:ext>
            </a:extLst>
          </p:cNvPr>
          <p:cNvSpPr txBox="1"/>
          <p:nvPr/>
        </p:nvSpPr>
        <p:spPr>
          <a:xfrm>
            <a:off x="3072648" y="5129316"/>
            <a:ext cx="3142720" cy="646331"/>
          </a:xfrm>
          <a:prstGeom prst="rect">
            <a:avLst/>
          </a:prstGeom>
          <a:noFill/>
        </p:spPr>
        <p:txBody>
          <a:bodyPr wrap="none" rtlCol="0">
            <a:spAutoFit/>
          </a:bodyPr>
          <a:lstStyle/>
          <a:p>
            <a:r>
              <a:rPr lang="en-AU" sz="3600" dirty="0"/>
              <a:t>Train in parallel </a:t>
            </a:r>
          </a:p>
        </p:txBody>
      </p:sp>
      <p:sp>
        <p:nvSpPr>
          <p:cNvPr id="35" name="TextBox 34">
            <a:extLst>
              <a:ext uri="{FF2B5EF4-FFF2-40B4-BE49-F238E27FC236}">
                <a16:creationId xmlns:a16="http://schemas.microsoft.com/office/drawing/2014/main" id="{65B027EC-B6A9-4590-B065-660C854E3683}"/>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Tree>
    <p:extLst>
      <p:ext uri="{BB962C8B-B14F-4D97-AF65-F5344CB8AC3E}">
        <p14:creationId xmlns:p14="http://schemas.microsoft.com/office/powerpoint/2010/main" val="20011933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88</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4009575" y="3174260"/>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3575650" y="1138201"/>
            <a:ext cx="241961" cy="4986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eep Learning Icons - Download Free Vector Icons | Noun Project">
            <a:extLst>
              <a:ext uri="{FF2B5EF4-FFF2-40B4-BE49-F238E27FC236}">
                <a16:creationId xmlns:a16="http://schemas.microsoft.com/office/drawing/2014/main" id="{F6F681C9-B46C-45CC-BDA2-691BA11C6A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3762594" y="3406922"/>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eep Learning Icons - Download Free Vector Icons | Noun Project">
            <a:extLst>
              <a:ext uri="{FF2B5EF4-FFF2-40B4-BE49-F238E27FC236}">
                <a16:creationId xmlns:a16="http://schemas.microsoft.com/office/drawing/2014/main" id="{3FA0DF63-9152-476D-9BAB-5E62696A53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019360" y="1002347"/>
            <a:ext cx="241961" cy="4986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eep Learning Icons - Download Free Vector Icons | Noun Project">
            <a:extLst>
              <a:ext uri="{FF2B5EF4-FFF2-40B4-BE49-F238E27FC236}">
                <a16:creationId xmlns:a16="http://schemas.microsoft.com/office/drawing/2014/main" id="{178F29EF-A576-409C-87B6-BED2B859B4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4574612" y="3200433"/>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eep Learning Icons - Download Free Vector Icons | Noun Project">
            <a:extLst>
              <a:ext uri="{FF2B5EF4-FFF2-40B4-BE49-F238E27FC236}">
                <a16:creationId xmlns:a16="http://schemas.microsoft.com/office/drawing/2014/main" id="{4F6706D7-4249-4BEF-A512-31291A7C15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4406863" y="964775"/>
            <a:ext cx="241961" cy="4986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Deep Learning Icons - Download Free Vector Icons | Noun Project">
            <a:extLst>
              <a:ext uri="{FF2B5EF4-FFF2-40B4-BE49-F238E27FC236}">
                <a16:creationId xmlns:a16="http://schemas.microsoft.com/office/drawing/2014/main" id="{A67ED9D8-594F-42D4-B783-F4A24115D1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4890989" y="3396299"/>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eep Learning Icons - Download Free Vector Icons | Noun Project">
            <a:extLst>
              <a:ext uri="{FF2B5EF4-FFF2-40B4-BE49-F238E27FC236}">
                <a16:creationId xmlns:a16="http://schemas.microsoft.com/office/drawing/2014/main" id="{4F79673F-96CC-40C7-86E0-0D60A85AC5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4824467" y="1091683"/>
            <a:ext cx="241961" cy="498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E30DF8-7C68-4D2F-B5EE-FABA58EEC67E}"/>
              </a:ext>
            </a:extLst>
          </p:cNvPr>
          <p:cNvSpPr txBox="1"/>
          <p:nvPr/>
        </p:nvSpPr>
        <p:spPr>
          <a:xfrm>
            <a:off x="3221004" y="5119792"/>
            <a:ext cx="2080634" cy="646331"/>
          </a:xfrm>
          <a:prstGeom prst="rect">
            <a:avLst/>
          </a:prstGeom>
          <a:noFill/>
        </p:spPr>
        <p:txBody>
          <a:bodyPr wrap="none" rtlCol="0">
            <a:spAutoFit/>
          </a:bodyPr>
          <a:lstStyle/>
          <a:p>
            <a:r>
              <a:rPr lang="en-AU" sz="3600" dirty="0"/>
              <a:t>Aggregate</a:t>
            </a:r>
          </a:p>
        </p:txBody>
      </p:sp>
      <p:sp>
        <p:nvSpPr>
          <p:cNvPr id="35" name="TextBox 34">
            <a:extLst>
              <a:ext uri="{FF2B5EF4-FFF2-40B4-BE49-F238E27FC236}">
                <a16:creationId xmlns:a16="http://schemas.microsoft.com/office/drawing/2014/main" id="{1F100FD8-ED30-4FE8-929D-A1233F55CAAB}"/>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Tree>
    <p:extLst>
      <p:ext uri="{BB962C8B-B14F-4D97-AF65-F5344CB8AC3E}">
        <p14:creationId xmlns:p14="http://schemas.microsoft.com/office/powerpoint/2010/main" val="15803049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89</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4176708" y="875887"/>
            <a:ext cx="241961" cy="4986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eep Learning Icons - Download Free Vector Icons | Noun Project">
            <a:extLst>
              <a:ext uri="{FF2B5EF4-FFF2-40B4-BE49-F238E27FC236}">
                <a16:creationId xmlns:a16="http://schemas.microsoft.com/office/drawing/2014/main" id="{178F29EF-A576-409C-87B6-BED2B859B4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4176708" y="3196337"/>
            <a:ext cx="230155" cy="465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E30DF8-7C68-4D2F-B5EE-FABA58EEC67E}"/>
              </a:ext>
            </a:extLst>
          </p:cNvPr>
          <p:cNvSpPr txBox="1"/>
          <p:nvPr/>
        </p:nvSpPr>
        <p:spPr>
          <a:xfrm>
            <a:off x="3221004" y="5119792"/>
            <a:ext cx="2080634" cy="646331"/>
          </a:xfrm>
          <a:prstGeom prst="rect">
            <a:avLst/>
          </a:prstGeom>
          <a:noFill/>
        </p:spPr>
        <p:txBody>
          <a:bodyPr wrap="none" rtlCol="0">
            <a:spAutoFit/>
          </a:bodyPr>
          <a:lstStyle/>
          <a:p>
            <a:r>
              <a:rPr lang="en-AU" sz="3600" dirty="0"/>
              <a:t>Aggregate</a:t>
            </a:r>
          </a:p>
        </p:txBody>
      </p:sp>
      <p:sp>
        <p:nvSpPr>
          <p:cNvPr id="21" name="TextBox 20">
            <a:extLst>
              <a:ext uri="{FF2B5EF4-FFF2-40B4-BE49-F238E27FC236}">
                <a16:creationId xmlns:a16="http://schemas.microsoft.com/office/drawing/2014/main" id="{EEC5FA8A-53E2-4E32-8383-33761BC14239}"/>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Tree>
    <p:extLst>
      <p:ext uri="{BB962C8B-B14F-4D97-AF65-F5344CB8AC3E}">
        <p14:creationId xmlns:p14="http://schemas.microsoft.com/office/powerpoint/2010/main" val="56985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a:t>
            </a:fld>
            <a:r>
              <a:rPr lang="en-AU" dirty="0"/>
              <a:t>  |</a:t>
            </a:r>
          </a:p>
        </p:txBody>
      </p:sp>
      <p:sp>
        <p:nvSpPr>
          <p:cNvPr id="2" name="TextBox 1">
            <a:extLst>
              <a:ext uri="{FF2B5EF4-FFF2-40B4-BE49-F238E27FC236}">
                <a16:creationId xmlns:a16="http://schemas.microsoft.com/office/drawing/2014/main" id="{332A00D8-608C-4049-A2DC-E79DC4EA08D5}"/>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a:t>Decentralized Machine Learning</a:t>
            </a:r>
          </a:p>
        </p:txBody>
      </p:sp>
      <p:sp>
        <p:nvSpPr>
          <p:cNvPr id="4" name="TextBox 3">
            <a:extLst>
              <a:ext uri="{FF2B5EF4-FFF2-40B4-BE49-F238E27FC236}">
                <a16:creationId xmlns:a16="http://schemas.microsoft.com/office/drawing/2014/main" id="{72811BEC-4FF0-4019-BEDD-9485A50F1EE5}"/>
              </a:ext>
            </a:extLst>
          </p:cNvPr>
          <p:cNvSpPr txBox="1"/>
          <p:nvPr/>
        </p:nvSpPr>
        <p:spPr>
          <a:xfrm>
            <a:off x="1295636" y="1592796"/>
            <a:ext cx="6912768"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Data is resided at the user side, not seen by server</a:t>
            </a:r>
          </a:p>
          <a:p>
            <a:pPr marL="285750" indent="-285750">
              <a:buFont typeface="Wingdings" panose="05000000000000000000" pitchFamily="2" charset="2"/>
              <a:buChar char="Ø"/>
            </a:pPr>
            <a:r>
              <a:rPr lang="en-AU" sz="2400" dirty="0"/>
              <a:t>Server coordinates among users to train the model</a:t>
            </a:r>
          </a:p>
        </p:txBody>
      </p:sp>
      <p:sp>
        <p:nvSpPr>
          <p:cNvPr id="7" name="TextBox 6">
            <a:extLst>
              <a:ext uri="{FF2B5EF4-FFF2-40B4-BE49-F238E27FC236}">
                <a16:creationId xmlns:a16="http://schemas.microsoft.com/office/drawing/2014/main" id="{4B48C93D-5AF3-48E2-A6EB-18176C87B1D3}"/>
              </a:ext>
            </a:extLst>
          </p:cNvPr>
          <p:cNvSpPr txBox="1"/>
          <p:nvPr/>
        </p:nvSpPr>
        <p:spPr>
          <a:xfrm>
            <a:off x="1295636" y="3307042"/>
            <a:ext cx="6912768" cy="830997"/>
          </a:xfrm>
          <a:prstGeom prst="rect">
            <a:avLst/>
          </a:prstGeom>
          <a:noFill/>
        </p:spPr>
        <p:txBody>
          <a:bodyPr wrap="square" rtlCol="0">
            <a:spAutoFit/>
          </a:bodyPr>
          <a:lstStyle/>
          <a:p>
            <a:pPr marL="285750" indent="-285750">
              <a:buFont typeface="Wingdings" panose="05000000000000000000" pitchFamily="2" charset="2"/>
              <a:buChar char="Ø"/>
            </a:pPr>
            <a:r>
              <a:rPr lang="en-AU" sz="2400" dirty="0"/>
              <a:t>Data privacy concern is greatly mitigated</a:t>
            </a:r>
          </a:p>
          <a:p>
            <a:pPr marL="285750" indent="-285750">
              <a:buFont typeface="Wingdings" panose="05000000000000000000" pitchFamily="2" charset="2"/>
              <a:buChar char="Ø"/>
            </a:pPr>
            <a:r>
              <a:rPr lang="en-AU" sz="2400" dirty="0"/>
              <a:t>Model accuracy is still good by harvesting rich data</a:t>
            </a:r>
          </a:p>
        </p:txBody>
      </p:sp>
    </p:spTree>
    <p:extLst>
      <p:ext uri="{BB962C8B-B14F-4D97-AF65-F5344CB8AC3E}">
        <p14:creationId xmlns:p14="http://schemas.microsoft.com/office/powerpoint/2010/main" val="29147895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90</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1281505" y="3495531"/>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ep Learning Icons - Download Free Vector Icons | Noun Project">
            <a:extLst>
              <a:ext uri="{FF2B5EF4-FFF2-40B4-BE49-F238E27FC236}">
                <a16:creationId xmlns:a16="http://schemas.microsoft.com/office/drawing/2014/main" id="{83D0C507-FB5B-4645-A2B7-EDAEAAC5AE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1845039" y="1109460"/>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1530008" y="1772816"/>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1207070" y="2126257"/>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flipH="1">
            <a:off x="1331640" y="1804334"/>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1083648" y="2532181"/>
            <a:ext cx="1003352" cy="369332"/>
          </a:xfrm>
          <a:prstGeom prst="rect">
            <a:avLst/>
          </a:prstGeom>
          <a:noFill/>
        </p:spPr>
        <p:txBody>
          <a:bodyPr wrap="none" rtlCol="0">
            <a:spAutoFit/>
          </a:bodyPr>
          <a:lstStyle/>
          <a:p>
            <a:r>
              <a:rPr lang="en-AU" dirty="0"/>
              <a:t>Gradient</a:t>
            </a:r>
          </a:p>
        </p:txBody>
      </p:sp>
      <p:pic>
        <p:nvPicPr>
          <p:cNvPr id="19" name="Picture 4" descr="Deep Learning Icons - Download Free Vector Icons | Noun Project">
            <a:extLst>
              <a:ext uri="{FF2B5EF4-FFF2-40B4-BE49-F238E27FC236}">
                <a16:creationId xmlns:a16="http://schemas.microsoft.com/office/drawing/2014/main" id="{F6F681C9-B46C-45CC-BDA2-691BA11C6A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2713069" y="3532123"/>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eep Learning Icons - Download Free Vector Icons | Noun Project">
            <a:extLst>
              <a:ext uri="{FF2B5EF4-FFF2-40B4-BE49-F238E27FC236}">
                <a16:creationId xmlns:a16="http://schemas.microsoft.com/office/drawing/2014/main" id="{3FA0DF63-9152-476D-9BAB-5E62696A53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3276603" y="114605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994A8A2-7524-4809-8CEE-3C59460F4C4F}"/>
              </a:ext>
            </a:extLst>
          </p:cNvPr>
          <p:cNvCxnSpPr>
            <a:cxnSpLocks/>
          </p:cNvCxnSpPr>
          <p:nvPr/>
        </p:nvCxnSpPr>
        <p:spPr>
          <a:xfrm flipH="1">
            <a:off x="2961572" y="1809408"/>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229AB0D9-F82A-49AF-B263-2E616731E924}"/>
              </a:ext>
            </a:extLst>
          </p:cNvPr>
          <p:cNvCxnSpPr>
            <a:cxnSpLocks/>
          </p:cNvCxnSpPr>
          <p:nvPr/>
        </p:nvCxnSpPr>
        <p:spPr>
          <a:xfrm flipH="1">
            <a:off x="2763204" y="1840926"/>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11392E4E-569F-4886-88C1-7B35141501A8}"/>
              </a:ext>
            </a:extLst>
          </p:cNvPr>
          <p:cNvSpPr txBox="1"/>
          <p:nvPr/>
        </p:nvSpPr>
        <p:spPr>
          <a:xfrm>
            <a:off x="2515212" y="2568773"/>
            <a:ext cx="1003352" cy="369332"/>
          </a:xfrm>
          <a:prstGeom prst="rect">
            <a:avLst/>
          </a:prstGeom>
          <a:noFill/>
        </p:spPr>
        <p:txBody>
          <a:bodyPr wrap="none" rtlCol="0">
            <a:spAutoFit/>
          </a:bodyPr>
          <a:lstStyle/>
          <a:p>
            <a:r>
              <a:rPr lang="en-AU" dirty="0"/>
              <a:t>Gradient</a:t>
            </a:r>
          </a:p>
        </p:txBody>
      </p:sp>
      <p:pic>
        <p:nvPicPr>
          <p:cNvPr id="24" name="Picture 4" descr="Deep Learning Icons - Download Free Vector Icons | Noun Project">
            <a:extLst>
              <a:ext uri="{FF2B5EF4-FFF2-40B4-BE49-F238E27FC236}">
                <a16:creationId xmlns:a16="http://schemas.microsoft.com/office/drawing/2014/main" id="{178F29EF-A576-409C-87B6-BED2B859B4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5721356" y="3495531"/>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eep Learning Icons - Download Free Vector Icons | Noun Project">
            <a:extLst>
              <a:ext uri="{FF2B5EF4-FFF2-40B4-BE49-F238E27FC236}">
                <a16:creationId xmlns:a16="http://schemas.microsoft.com/office/drawing/2014/main" id="{4F6706D7-4249-4BEF-A512-31291A7C15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4850283" y="1162598"/>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3F373FAE-F973-4ED4-8260-7CC78926A639}"/>
              </a:ext>
            </a:extLst>
          </p:cNvPr>
          <p:cNvCxnSpPr>
            <a:cxnSpLocks/>
          </p:cNvCxnSpPr>
          <p:nvPr/>
        </p:nvCxnSpPr>
        <p:spPr>
          <a:xfrm>
            <a:off x="5324457" y="1699632"/>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C91F626E-7777-416E-82DA-28AE1CE35776}"/>
              </a:ext>
            </a:extLst>
          </p:cNvPr>
          <p:cNvSpPr txBox="1"/>
          <p:nvPr/>
        </p:nvSpPr>
        <p:spPr>
          <a:xfrm flipH="1">
            <a:off x="5001519" y="2125971"/>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28" name="Straight Arrow Connector 27">
            <a:extLst>
              <a:ext uri="{FF2B5EF4-FFF2-40B4-BE49-F238E27FC236}">
                <a16:creationId xmlns:a16="http://schemas.microsoft.com/office/drawing/2014/main" id="{2E6DF321-1C77-413F-A120-CA7A12CF2A84}"/>
              </a:ext>
            </a:extLst>
          </p:cNvPr>
          <p:cNvCxnSpPr>
            <a:cxnSpLocks/>
          </p:cNvCxnSpPr>
          <p:nvPr/>
        </p:nvCxnSpPr>
        <p:spPr>
          <a:xfrm>
            <a:off x="5126089" y="1731150"/>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68414E35-0ECC-419F-B0B9-18FB809D7213}"/>
              </a:ext>
            </a:extLst>
          </p:cNvPr>
          <p:cNvSpPr txBox="1"/>
          <p:nvPr/>
        </p:nvSpPr>
        <p:spPr>
          <a:xfrm flipH="1">
            <a:off x="4928629" y="2609074"/>
            <a:ext cx="1003352" cy="369332"/>
          </a:xfrm>
          <a:prstGeom prst="rect">
            <a:avLst/>
          </a:prstGeom>
          <a:noFill/>
        </p:spPr>
        <p:txBody>
          <a:bodyPr wrap="none" rtlCol="0">
            <a:spAutoFit/>
          </a:bodyPr>
          <a:lstStyle/>
          <a:p>
            <a:r>
              <a:rPr lang="en-AU" dirty="0"/>
              <a:t>Gradient</a:t>
            </a:r>
          </a:p>
        </p:txBody>
      </p:sp>
      <p:pic>
        <p:nvPicPr>
          <p:cNvPr id="30" name="Picture 4" descr="Deep Learning Icons - Download Free Vector Icons | Noun Project">
            <a:extLst>
              <a:ext uri="{FF2B5EF4-FFF2-40B4-BE49-F238E27FC236}">
                <a16:creationId xmlns:a16="http://schemas.microsoft.com/office/drawing/2014/main" id="{A67ED9D8-594F-42D4-B783-F4A24115D1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7185473" y="3532122"/>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eep Learning Icons - Download Free Vector Icons | Noun Project">
            <a:extLst>
              <a:ext uri="{FF2B5EF4-FFF2-40B4-BE49-F238E27FC236}">
                <a16:creationId xmlns:a16="http://schemas.microsoft.com/office/drawing/2014/main" id="{4F79673F-96CC-40C7-86E0-0D60A85AC5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6315692" y="1146052"/>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8F1531AB-CCA0-4870-A36B-2B01EFAF4044}"/>
              </a:ext>
            </a:extLst>
          </p:cNvPr>
          <p:cNvCxnSpPr>
            <a:cxnSpLocks/>
          </p:cNvCxnSpPr>
          <p:nvPr/>
        </p:nvCxnSpPr>
        <p:spPr>
          <a:xfrm>
            <a:off x="6756021" y="1756345"/>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3" name="Straight Arrow Connector 32">
            <a:extLst>
              <a:ext uri="{FF2B5EF4-FFF2-40B4-BE49-F238E27FC236}">
                <a16:creationId xmlns:a16="http://schemas.microsoft.com/office/drawing/2014/main" id="{219C2C7C-8206-4C67-AC59-C066A7A70B8C}"/>
              </a:ext>
            </a:extLst>
          </p:cNvPr>
          <p:cNvCxnSpPr>
            <a:cxnSpLocks/>
          </p:cNvCxnSpPr>
          <p:nvPr/>
        </p:nvCxnSpPr>
        <p:spPr>
          <a:xfrm>
            <a:off x="6557653" y="1787863"/>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EDAF4224-3F56-4217-8BB4-82D296A4D58B}"/>
              </a:ext>
            </a:extLst>
          </p:cNvPr>
          <p:cNvSpPr txBox="1"/>
          <p:nvPr/>
        </p:nvSpPr>
        <p:spPr>
          <a:xfrm flipH="1">
            <a:off x="6357928" y="2646252"/>
            <a:ext cx="1003352" cy="369332"/>
          </a:xfrm>
          <a:prstGeom prst="rect">
            <a:avLst/>
          </a:prstGeom>
          <a:noFill/>
        </p:spPr>
        <p:txBody>
          <a:bodyPr wrap="none" rtlCol="0">
            <a:spAutoFit/>
          </a:bodyPr>
          <a:lstStyle/>
          <a:p>
            <a:r>
              <a:rPr lang="en-AU" dirty="0"/>
              <a:t>Gradient</a:t>
            </a:r>
          </a:p>
        </p:txBody>
      </p:sp>
      <p:sp>
        <p:nvSpPr>
          <p:cNvPr id="36" name="TextBox 35">
            <a:extLst>
              <a:ext uri="{FF2B5EF4-FFF2-40B4-BE49-F238E27FC236}">
                <a16:creationId xmlns:a16="http://schemas.microsoft.com/office/drawing/2014/main" id="{4D3FF96D-535C-4A4F-A320-1306C914F3BB}"/>
              </a:ext>
            </a:extLst>
          </p:cNvPr>
          <p:cNvSpPr txBox="1"/>
          <p:nvPr/>
        </p:nvSpPr>
        <p:spPr>
          <a:xfrm flipH="1">
            <a:off x="2720443" y="2124524"/>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37" name="TextBox 36">
            <a:extLst>
              <a:ext uri="{FF2B5EF4-FFF2-40B4-BE49-F238E27FC236}">
                <a16:creationId xmlns:a16="http://schemas.microsoft.com/office/drawing/2014/main" id="{84045953-A8A1-4E5A-B906-BB354C687A5F}"/>
              </a:ext>
            </a:extLst>
          </p:cNvPr>
          <p:cNvSpPr txBox="1"/>
          <p:nvPr/>
        </p:nvSpPr>
        <p:spPr>
          <a:xfrm flipH="1">
            <a:off x="6171628" y="2152593"/>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Tree>
    <p:extLst>
      <p:ext uri="{BB962C8B-B14F-4D97-AF65-F5344CB8AC3E}">
        <p14:creationId xmlns:p14="http://schemas.microsoft.com/office/powerpoint/2010/main" val="30271771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91</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eep Learning Icons - Download Free Vector Icons | Noun Project">
            <a:extLst>
              <a:ext uri="{FF2B5EF4-FFF2-40B4-BE49-F238E27FC236}">
                <a16:creationId xmlns:a16="http://schemas.microsoft.com/office/drawing/2014/main" id="{4B160BE5-C4A5-4F7A-82D1-D9BCB5D339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1281505" y="3495531"/>
            <a:ext cx="230155" cy="46532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43E5910-437A-45D9-944D-40BE30DC6929}"/>
              </a:ext>
            </a:extLst>
          </p:cNvPr>
          <p:cNvCxnSpPr>
            <a:cxnSpLocks/>
          </p:cNvCxnSpPr>
          <p:nvPr/>
        </p:nvCxnSpPr>
        <p:spPr>
          <a:xfrm flipH="1">
            <a:off x="1530008" y="1772816"/>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5B0B0CA1-23FF-4481-AB01-782AD7200337}"/>
              </a:ext>
            </a:extLst>
          </p:cNvPr>
          <p:cNvSpPr txBox="1"/>
          <p:nvPr/>
        </p:nvSpPr>
        <p:spPr>
          <a:xfrm>
            <a:off x="1207070" y="2126257"/>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14" name="Straight Arrow Connector 13">
            <a:extLst>
              <a:ext uri="{FF2B5EF4-FFF2-40B4-BE49-F238E27FC236}">
                <a16:creationId xmlns:a16="http://schemas.microsoft.com/office/drawing/2014/main" id="{D082AC94-CA35-44A0-97EE-1B755EC40F16}"/>
              </a:ext>
            </a:extLst>
          </p:cNvPr>
          <p:cNvCxnSpPr>
            <a:cxnSpLocks/>
          </p:cNvCxnSpPr>
          <p:nvPr/>
        </p:nvCxnSpPr>
        <p:spPr>
          <a:xfrm flipH="1">
            <a:off x="1331640" y="1804334"/>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BDA31813-4405-47D9-825B-385DCB8C9A6C}"/>
              </a:ext>
            </a:extLst>
          </p:cNvPr>
          <p:cNvSpPr txBox="1"/>
          <p:nvPr/>
        </p:nvSpPr>
        <p:spPr>
          <a:xfrm>
            <a:off x="1083648" y="2532181"/>
            <a:ext cx="1003352" cy="369332"/>
          </a:xfrm>
          <a:prstGeom prst="rect">
            <a:avLst/>
          </a:prstGeom>
          <a:noFill/>
        </p:spPr>
        <p:txBody>
          <a:bodyPr wrap="none" rtlCol="0">
            <a:spAutoFit/>
          </a:bodyPr>
          <a:lstStyle/>
          <a:p>
            <a:r>
              <a:rPr lang="en-AU" dirty="0"/>
              <a:t>Gradient</a:t>
            </a:r>
          </a:p>
        </p:txBody>
      </p:sp>
      <p:pic>
        <p:nvPicPr>
          <p:cNvPr id="20" name="Picture 4" descr="Deep Learning Icons - Download Free Vector Icons | Noun Project">
            <a:extLst>
              <a:ext uri="{FF2B5EF4-FFF2-40B4-BE49-F238E27FC236}">
                <a16:creationId xmlns:a16="http://schemas.microsoft.com/office/drawing/2014/main" id="{3FA0DF63-9152-476D-9BAB-5E62696A53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2214218" y="1191584"/>
            <a:ext cx="241961" cy="4986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eep Learning Icons - Download Free Vector Icons | Noun Project">
            <a:extLst>
              <a:ext uri="{FF2B5EF4-FFF2-40B4-BE49-F238E27FC236}">
                <a16:creationId xmlns:a16="http://schemas.microsoft.com/office/drawing/2014/main" id="{178F29EF-A576-409C-87B6-BED2B859B4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5721356" y="3495531"/>
            <a:ext cx="230155" cy="46532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3F373FAE-F973-4ED4-8260-7CC78926A639}"/>
              </a:ext>
            </a:extLst>
          </p:cNvPr>
          <p:cNvCxnSpPr>
            <a:cxnSpLocks/>
          </p:cNvCxnSpPr>
          <p:nvPr/>
        </p:nvCxnSpPr>
        <p:spPr>
          <a:xfrm flipH="1">
            <a:off x="5806712" y="1689517"/>
            <a:ext cx="74736" cy="1455661"/>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C91F626E-7777-416E-82DA-28AE1CE35776}"/>
              </a:ext>
            </a:extLst>
          </p:cNvPr>
          <p:cNvSpPr txBox="1"/>
          <p:nvPr/>
        </p:nvSpPr>
        <p:spPr>
          <a:xfrm flipH="1">
            <a:off x="5097196" y="2152665"/>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cxnSp>
        <p:nvCxnSpPr>
          <p:cNvPr id="28" name="Straight Arrow Connector 27">
            <a:extLst>
              <a:ext uri="{FF2B5EF4-FFF2-40B4-BE49-F238E27FC236}">
                <a16:creationId xmlns:a16="http://schemas.microsoft.com/office/drawing/2014/main" id="{2E6DF321-1C77-413F-A120-CA7A12CF2A84}"/>
              </a:ext>
            </a:extLst>
          </p:cNvPr>
          <p:cNvCxnSpPr>
            <a:cxnSpLocks/>
          </p:cNvCxnSpPr>
          <p:nvPr/>
        </p:nvCxnSpPr>
        <p:spPr>
          <a:xfrm flipH="1">
            <a:off x="5639488" y="1756345"/>
            <a:ext cx="81868" cy="145718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68414E35-0ECC-419F-B0B9-18FB809D7213}"/>
              </a:ext>
            </a:extLst>
          </p:cNvPr>
          <p:cNvSpPr txBox="1"/>
          <p:nvPr/>
        </p:nvSpPr>
        <p:spPr>
          <a:xfrm flipH="1">
            <a:off x="4928629" y="2609074"/>
            <a:ext cx="1003352" cy="369332"/>
          </a:xfrm>
          <a:prstGeom prst="rect">
            <a:avLst/>
          </a:prstGeom>
          <a:noFill/>
        </p:spPr>
        <p:txBody>
          <a:bodyPr wrap="none" rtlCol="0">
            <a:spAutoFit/>
          </a:bodyPr>
          <a:lstStyle/>
          <a:p>
            <a:r>
              <a:rPr lang="en-AU" dirty="0"/>
              <a:t>Gradient</a:t>
            </a:r>
          </a:p>
        </p:txBody>
      </p:sp>
      <p:pic>
        <p:nvPicPr>
          <p:cNvPr id="31" name="Picture 4" descr="Deep Learning Icons - Download Free Vector Icons | Noun Project">
            <a:extLst>
              <a:ext uri="{FF2B5EF4-FFF2-40B4-BE49-F238E27FC236}">
                <a16:creationId xmlns:a16="http://schemas.microsoft.com/office/drawing/2014/main" id="{4F79673F-96CC-40C7-86E0-0D60A85AC5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5972939" y="1140619"/>
            <a:ext cx="241961" cy="49860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
        <p:nvSpPr>
          <p:cNvPr id="2" name="Rectangle 1">
            <a:extLst>
              <a:ext uri="{FF2B5EF4-FFF2-40B4-BE49-F238E27FC236}">
                <a16:creationId xmlns:a16="http://schemas.microsoft.com/office/drawing/2014/main" id="{94958210-197A-4310-A3E0-B87D09339049}"/>
              </a:ext>
            </a:extLst>
          </p:cNvPr>
          <p:cNvSpPr/>
          <p:nvPr/>
        </p:nvSpPr>
        <p:spPr>
          <a:xfrm>
            <a:off x="1207070" y="1052736"/>
            <a:ext cx="2749366" cy="383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8361C242-ED98-495D-87FE-AF4D4410EF59}"/>
              </a:ext>
            </a:extLst>
          </p:cNvPr>
          <p:cNvSpPr/>
          <p:nvPr/>
        </p:nvSpPr>
        <p:spPr>
          <a:xfrm>
            <a:off x="4506765" y="1052736"/>
            <a:ext cx="2749366" cy="3832668"/>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22343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92</a:t>
            </a:fld>
            <a:r>
              <a:rPr lang="en-AU" dirty="0"/>
              <a:t>  |</a:t>
            </a:r>
          </a:p>
        </p:txBody>
      </p:sp>
      <p:pic>
        <p:nvPicPr>
          <p:cNvPr id="5124" name="Picture 4" descr="Cloud computing | Free Icon">
            <a:extLst>
              <a:ext uri="{FF2B5EF4-FFF2-40B4-BE49-F238E27FC236}">
                <a16:creationId xmlns:a16="http://schemas.microsoft.com/office/drawing/2014/main" id="{2978D22A-3804-445A-9A9B-1EEC010E2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924" y="1402904"/>
            <a:ext cx="972108" cy="972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lient (member Icon) Isolated On Special White Round Button Abstract..  Stock Photo, Picture And Royalty Free Image. Image 90428157.">
            <a:extLst>
              <a:ext uri="{FF2B5EF4-FFF2-40B4-BE49-F238E27FC236}">
                <a16:creationId xmlns:a16="http://schemas.microsoft.com/office/drawing/2014/main" id="{7294D0B2-E5F6-45C4-BC04-A86EA0C67B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66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lient (member Icon) Isolated On Special White Round Button Abstract..  Stock Photo, Picture And Royalty Free Image. Image 90428157.">
            <a:extLst>
              <a:ext uri="{FF2B5EF4-FFF2-40B4-BE49-F238E27FC236}">
                <a16:creationId xmlns:a16="http://schemas.microsoft.com/office/drawing/2014/main" id="{DE296949-2D47-4335-A734-A4023438B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00" y="3789040"/>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lient (member Icon) Isolated On Special White Round Button Abstract..  Stock Photo, Picture And Royalty Free Image. Image 90428157.">
            <a:extLst>
              <a:ext uri="{FF2B5EF4-FFF2-40B4-BE49-F238E27FC236}">
                <a16:creationId xmlns:a16="http://schemas.microsoft.com/office/drawing/2014/main" id="{E797912B-B5CD-4D68-97B0-2A74044FB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ent (member Icon) Isolated On Special White Round Button Abstract..  Stock Photo, Picture And Royalty Free Image. Image 90428157.">
            <a:extLst>
              <a:ext uri="{FF2B5EF4-FFF2-40B4-BE49-F238E27FC236}">
                <a16:creationId xmlns:a16="http://schemas.microsoft.com/office/drawing/2014/main" id="{D23A3E24-AB40-4823-8D74-6CF49D778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920" y="3789598"/>
            <a:ext cx="90872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eep Learning Icons - Download Free Vector Icons | Noun Project">
            <a:extLst>
              <a:ext uri="{FF2B5EF4-FFF2-40B4-BE49-F238E27FC236}">
                <a16:creationId xmlns:a16="http://schemas.microsoft.com/office/drawing/2014/main" id="{F6F681C9-B46C-45CC-BDA2-691BA11C6A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a:off x="2713069" y="3532123"/>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eep Learning Icons - Download Free Vector Icons | Noun Project">
            <a:extLst>
              <a:ext uri="{FF2B5EF4-FFF2-40B4-BE49-F238E27FC236}">
                <a16:creationId xmlns:a16="http://schemas.microsoft.com/office/drawing/2014/main" id="{3FA0DF63-9152-476D-9BAB-5E62696A53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a:off x="2214218" y="1191584"/>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994A8A2-7524-4809-8CEE-3C59460F4C4F}"/>
              </a:ext>
            </a:extLst>
          </p:cNvPr>
          <p:cNvCxnSpPr>
            <a:cxnSpLocks/>
          </p:cNvCxnSpPr>
          <p:nvPr/>
        </p:nvCxnSpPr>
        <p:spPr>
          <a:xfrm>
            <a:off x="2828146" y="1823298"/>
            <a:ext cx="133427" cy="143165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229AB0D9-F82A-49AF-B263-2E616731E924}"/>
              </a:ext>
            </a:extLst>
          </p:cNvPr>
          <p:cNvCxnSpPr>
            <a:cxnSpLocks/>
          </p:cNvCxnSpPr>
          <p:nvPr/>
        </p:nvCxnSpPr>
        <p:spPr>
          <a:xfrm>
            <a:off x="2634063" y="1823298"/>
            <a:ext cx="129142" cy="150000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11392E4E-569F-4886-88C1-7B35141501A8}"/>
              </a:ext>
            </a:extLst>
          </p:cNvPr>
          <p:cNvSpPr txBox="1"/>
          <p:nvPr/>
        </p:nvSpPr>
        <p:spPr>
          <a:xfrm>
            <a:off x="2515212" y="2568773"/>
            <a:ext cx="1003352" cy="369332"/>
          </a:xfrm>
          <a:prstGeom prst="rect">
            <a:avLst/>
          </a:prstGeom>
          <a:noFill/>
        </p:spPr>
        <p:txBody>
          <a:bodyPr wrap="none" rtlCol="0">
            <a:spAutoFit/>
          </a:bodyPr>
          <a:lstStyle/>
          <a:p>
            <a:r>
              <a:rPr lang="en-AU" dirty="0"/>
              <a:t>Gradient</a:t>
            </a:r>
          </a:p>
        </p:txBody>
      </p:sp>
      <p:pic>
        <p:nvPicPr>
          <p:cNvPr id="30" name="Picture 4" descr="Deep Learning Icons - Download Free Vector Icons | Noun Project">
            <a:extLst>
              <a:ext uri="{FF2B5EF4-FFF2-40B4-BE49-F238E27FC236}">
                <a16:creationId xmlns:a16="http://schemas.microsoft.com/office/drawing/2014/main" id="{A67ED9D8-594F-42D4-B783-F4A24115D1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74" r="53840" b="-1"/>
          <a:stretch/>
        </p:blipFill>
        <p:spPr bwMode="auto">
          <a:xfrm flipH="1">
            <a:off x="6809981" y="3532122"/>
            <a:ext cx="230155" cy="4653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eep Learning Icons - Download Free Vector Icons | Noun Project">
            <a:extLst>
              <a:ext uri="{FF2B5EF4-FFF2-40B4-BE49-F238E27FC236}">
                <a16:creationId xmlns:a16="http://schemas.microsoft.com/office/drawing/2014/main" id="{4F79673F-96CC-40C7-86E0-0D60A85AC5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72"/>
          <a:stretch/>
        </p:blipFill>
        <p:spPr bwMode="auto">
          <a:xfrm flipH="1">
            <a:off x="5972939" y="1140619"/>
            <a:ext cx="241961" cy="49860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8F1531AB-CCA0-4870-A36B-2B01EFAF4044}"/>
              </a:ext>
            </a:extLst>
          </p:cNvPr>
          <p:cNvCxnSpPr>
            <a:cxnSpLocks/>
          </p:cNvCxnSpPr>
          <p:nvPr/>
        </p:nvCxnSpPr>
        <p:spPr>
          <a:xfrm>
            <a:off x="6380529" y="1756345"/>
            <a:ext cx="482255" cy="1445546"/>
          </a:xfrm>
          <a:prstGeom prst="straightConnector1">
            <a:avLst/>
          </a:prstGeom>
          <a:ln w="28575">
            <a:solidFill>
              <a:schemeClr val="accent3">
                <a:lumMod val="75000"/>
              </a:schemeClr>
            </a:solidFill>
            <a:headEnd type="triangl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3" name="Straight Arrow Connector 32">
            <a:extLst>
              <a:ext uri="{FF2B5EF4-FFF2-40B4-BE49-F238E27FC236}">
                <a16:creationId xmlns:a16="http://schemas.microsoft.com/office/drawing/2014/main" id="{219C2C7C-8206-4C67-AC59-C066A7A70B8C}"/>
              </a:ext>
            </a:extLst>
          </p:cNvPr>
          <p:cNvCxnSpPr>
            <a:cxnSpLocks/>
          </p:cNvCxnSpPr>
          <p:nvPr/>
        </p:nvCxnSpPr>
        <p:spPr>
          <a:xfrm>
            <a:off x="6182161" y="1787863"/>
            <a:ext cx="513399" cy="14823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EDAF4224-3F56-4217-8BB4-82D296A4D58B}"/>
              </a:ext>
            </a:extLst>
          </p:cNvPr>
          <p:cNvSpPr txBox="1"/>
          <p:nvPr/>
        </p:nvSpPr>
        <p:spPr>
          <a:xfrm flipH="1">
            <a:off x="5982436" y="2646252"/>
            <a:ext cx="1003352" cy="369332"/>
          </a:xfrm>
          <a:prstGeom prst="rect">
            <a:avLst/>
          </a:prstGeom>
          <a:noFill/>
        </p:spPr>
        <p:txBody>
          <a:bodyPr wrap="none" rtlCol="0">
            <a:spAutoFit/>
          </a:bodyPr>
          <a:lstStyle/>
          <a:p>
            <a:r>
              <a:rPr lang="en-AU" dirty="0"/>
              <a:t>Gradient</a:t>
            </a:r>
          </a:p>
        </p:txBody>
      </p:sp>
      <p:sp>
        <p:nvSpPr>
          <p:cNvPr id="36" name="TextBox 35">
            <a:extLst>
              <a:ext uri="{FF2B5EF4-FFF2-40B4-BE49-F238E27FC236}">
                <a16:creationId xmlns:a16="http://schemas.microsoft.com/office/drawing/2014/main" id="{4D3FF96D-535C-4A4F-A320-1306C914F3BB}"/>
              </a:ext>
            </a:extLst>
          </p:cNvPr>
          <p:cNvSpPr txBox="1"/>
          <p:nvPr/>
        </p:nvSpPr>
        <p:spPr>
          <a:xfrm flipH="1">
            <a:off x="2335226" y="2125971"/>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37" name="TextBox 36">
            <a:extLst>
              <a:ext uri="{FF2B5EF4-FFF2-40B4-BE49-F238E27FC236}">
                <a16:creationId xmlns:a16="http://schemas.microsoft.com/office/drawing/2014/main" id="{84045953-A8A1-4E5A-B906-BB354C687A5F}"/>
              </a:ext>
            </a:extLst>
          </p:cNvPr>
          <p:cNvSpPr txBox="1"/>
          <p:nvPr/>
        </p:nvSpPr>
        <p:spPr>
          <a:xfrm flipH="1">
            <a:off x="5796136" y="2152593"/>
            <a:ext cx="1128129" cy="369332"/>
          </a:xfrm>
          <a:prstGeom prst="rect">
            <a:avLst/>
          </a:prstGeom>
          <a:noFill/>
        </p:spPr>
        <p:txBody>
          <a:bodyPr wrap="none" rtlCol="0">
            <a:spAutoFit/>
          </a:bodyPr>
          <a:lstStyle/>
          <a:p>
            <a:r>
              <a:rPr lang="en-AU" dirty="0">
                <a:solidFill>
                  <a:schemeClr val="accent4">
                    <a:lumMod val="75000"/>
                    <a:lumOff val="25000"/>
                  </a:schemeClr>
                </a:solidFill>
              </a:rPr>
              <a:t>Activation</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Example</a:t>
            </a:r>
          </a:p>
        </p:txBody>
      </p:sp>
      <p:sp>
        <p:nvSpPr>
          <p:cNvPr id="38" name="Rectangle 37">
            <a:extLst>
              <a:ext uri="{FF2B5EF4-FFF2-40B4-BE49-F238E27FC236}">
                <a16:creationId xmlns:a16="http://schemas.microsoft.com/office/drawing/2014/main" id="{15A957B9-17F9-436E-B6DF-031CEDB368A9}"/>
              </a:ext>
            </a:extLst>
          </p:cNvPr>
          <p:cNvSpPr/>
          <p:nvPr/>
        </p:nvSpPr>
        <p:spPr>
          <a:xfrm>
            <a:off x="1207070" y="1052736"/>
            <a:ext cx="2749366" cy="3832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5DA2C5DB-EF6A-4CD4-8209-FA8D70B33E81}"/>
              </a:ext>
            </a:extLst>
          </p:cNvPr>
          <p:cNvSpPr/>
          <p:nvPr/>
        </p:nvSpPr>
        <p:spPr>
          <a:xfrm>
            <a:off x="4506765" y="1052736"/>
            <a:ext cx="2749366" cy="3832668"/>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654620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93</a:t>
            </a:fld>
            <a:r>
              <a:rPr lang="en-AU" dirty="0"/>
              <a:t>  |</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Performance</a:t>
            </a:r>
          </a:p>
        </p:txBody>
      </p:sp>
      <p:pic>
        <p:nvPicPr>
          <p:cNvPr id="2" name="Picture 1">
            <a:extLst>
              <a:ext uri="{FF2B5EF4-FFF2-40B4-BE49-F238E27FC236}">
                <a16:creationId xmlns:a16="http://schemas.microsoft.com/office/drawing/2014/main" id="{E005D9E1-7E6E-4DDF-861C-1106CF3E1F03}"/>
              </a:ext>
            </a:extLst>
          </p:cNvPr>
          <p:cNvPicPr>
            <a:picLocks noChangeAspect="1"/>
          </p:cNvPicPr>
          <p:nvPr/>
        </p:nvPicPr>
        <p:blipFill>
          <a:blip r:embed="rId3"/>
          <a:stretch>
            <a:fillRect/>
          </a:stretch>
        </p:blipFill>
        <p:spPr>
          <a:xfrm>
            <a:off x="0" y="1844824"/>
            <a:ext cx="9144000" cy="2437090"/>
          </a:xfrm>
          <a:prstGeom prst="rect">
            <a:avLst/>
          </a:prstGeom>
        </p:spPr>
      </p:pic>
    </p:spTree>
    <p:extLst>
      <p:ext uri="{BB962C8B-B14F-4D97-AF65-F5344CB8AC3E}">
        <p14:creationId xmlns:p14="http://schemas.microsoft.com/office/powerpoint/2010/main" val="1850261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94</a:t>
            </a:fld>
            <a:r>
              <a:rPr lang="en-AU" dirty="0"/>
              <a:t>  |</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Performance</a:t>
            </a:r>
          </a:p>
        </p:txBody>
      </p:sp>
      <p:pic>
        <p:nvPicPr>
          <p:cNvPr id="2" name="Picture 1">
            <a:extLst>
              <a:ext uri="{FF2B5EF4-FFF2-40B4-BE49-F238E27FC236}">
                <a16:creationId xmlns:a16="http://schemas.microsoft.com/office/drawing/2014/main" id="{E005D9E1-7E6E-4DDF-861C-1106CF3E1F03}"/>
              </a:ext>
            </a:extLst>
          </p:cNvPr>
          <p:cNvPicPr>
            <a:picLocks noChangeAspect="1"/>
          </p:cNvPicPr>
          <p:nvPr/>
        </p:nvPicPr>
        <p:blipFill>
          <a:blip r:embed="rId3"/>
          <a:stretch>
            <a:fillRect/>
          </a:stretch>
        </p:blipFill>
        <p:spPr>
          <a:xfrm>
            <a:off x="0" y="1844824"/>
            <a:ext cx="9144000" cy="2437090"/>
          </a:xfrm>
          <a:prstGeom prst="rect">
            <a:avLst/>
          </a:prstGeom>
        </p:spPr>
      </p:pic>
      <p:sp>
        <p:nvSpPr>
          <p:cNvPr id="25" name="Rectangle 24">
            <a:extLst>
              <a:ext uri="{FF2B5EF4-FFF2-40B4-BE49-F238E27FC236}">
                <a16:creationId xmlns:a16="http://schemas.microsoft.com/office/drawing/2014/main" id="{12E509B3-F213-47F6-B1D7-2D20C647A4AC}"/>
              </a:ext>
            </a:extLst>
          </p:cNvPr>
          <p:cNvSpPr/>
          <p:nvPr/>
        </p:nvSpPr>
        <p:spPr>
          <a:xfrm>
            <a:off x="5148064" y="3212976"/>
            <a:ext cx="3773647" cy="603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Arrow Connector 25">
            <a:extLst>
              <a:ext uri="{FF2B5EF4-FFF2-40B4-BE49-F238E27FC236}">
                <a16:creationId xmlns:a16="http://schemas.microsoft.com/office/drawing/2014/main" id="{6B81665F-18B7-4596-899A-EB478A69BC58}"/>
              </a:ext>
            </a:extLst>
          </p:cNvPr>
          <p:cNvCxnSpPr/>
          <p:nvPr/>
        </p:nvCxnSpPr>
        <p:spPr>
          <a:xfrm flipH="1">
            <a:off x="6098783" y="1863925"/>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435929D-8524-43E5-B2D8-20C1834957BD}"/>
              </a:ext>
            </a:extLst>
          </p:cNvPr>
          <p:cNvCxnSpPr/>
          <p:nvPr/>
        </p:nvCxnSpPr>
        <p:spPr>
          <a:xfrm flipH="1">
            <a:off x="6372200" y="2208380"/>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04884E4-CFE6-4F02-8F66-5FE6929D4E29}"/>
              </a:ext>
            </a:extLst>
          </p:cNvPr>
          <p:cNvSpPr txBox="1"/>
          <p:nvPr/>
        </p:nvSpPr>
        <p:spPr>
          <a:xfrm>
            <a:off x="533261" y="4530345"/>
            <a:ext cx="6445804" cy="584775"/>
          </a:xfrm>
          <a:prstGeom prst="rect">
            <a:avLst/>
          </a:prstGeom>
          <a:noFill/>
        </p:spPr>
        <p:txBody>
          <a:bodyPr wrap="none" rtlCol="0">
            <a:spAutoFit/>
          </a:bodyPr>
          <a:lstStyle/>
          <a:p>
            <a:r>
              <a:rPr lang="en-AU" sz="3200" dirty="0"/>
              <a:t>SFLV1: Copy number is 50, same to FL</a:t>
            </a:r>
          </a:p>
        </p:txBody>
      </p:sp>
    </p:spTree>
    <p:extLst>
      <p:ext uri="{BB962C8B-B14F-4D97-AF65-F5344CB8AC3E}">
        <p14:creationId xmlns:p14="http://schemas.microsoft.com/office/powerpoint/2010/main" val="3329788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95</a:t>
            </a:fld>
            <a:r>
              <a:rPr lang="en-AU" dirty="0"/>
              <a:t>  |</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Performance</a:t>
            </a:r>
          </a:p>
        </p:txBody>
      </p:sp>
      <p:pic>
        <p:nvPicPr>
          <p:cNvPr id="2" name="Picture 1">
            <a:extLst>
              <a:ext uri="{FF2B5EF4-FFF2-40B4-BE49-F238E27FC236}">
                <a16:creationId xmlns:a16="http://schemas.microsoft.com/office/drawing/2014/main" id="{E005D9E1-7E6E-4DDF-861C-1106CF3E1F03}"/>
              </a:ext>
            </a:extLst>
          </p:cNvPr>
          <p:cNvPicPr>
            <a:picLocks noChangeAspect="1"/>
          </p:cNvPicPr>
          <p:nvPr/>
        </p:nvPicPr>
        <p:blipFill>
          <a:blip r:embed="rId3"/>
          <a:stretch>
            <a:fillRect/>
          </a:stretch>
        </p:blipFill>
        <p:spPr>
          <a:xfrm>
            <a:off x="0" y="1844824"/>
            <a:ext cx="9144000" cy="2437090"/>
          </a:xfrm>
          <a:prstGeom prst="rect">
            <a:avLst/>
          </a:prstGeom>
        </p:spPr>
      </p:pic>
      <p:sp>
        <p:nvSpPr>
          <p:cNvPr id="25" name="Rectangle 24">
            <a:extLst>
              <a:ext uri="{FF2B5EF4-FFF2-40B4-BE49-F238E27FC236}">
                <a16:creationId xmlns:a16="http://schemas.microsoft.com/office/drawing/2014/main" id="{12E509B3-F213-47F6-B1D7-2D20C647A4AC}"/>
              </a:ext>
            </a:extLst>
          </p:cNvPr>
          <p:cNvSpPr/>
          <p:nvPr/>
        </p:nvSpPr>
        <p:spPr>
          <a:xfrm>
            <a:off x="5148064" y="3212976"/>
            <a:ext cx="3773647" cy="603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Arrow Connector 25">
            <a:extLst>
              <a:ext uri="{FF2B5EF4-FFF2-40B4-BE49-F238E27FC236}">
                <a16:creationId xmlns:a16="http://schemas.microsoft.com/office/drawing/2014/main" id="{6B81665F-18B7-4596-899A-EB478A69BC58}"/>
              </a:ext>
            </a:extLst>
          </p:cNvPr>
          <p:cNvCxnSpPr/>
          <p:nvPr/>
        </p:nvCxnSpPr>
        <p:spPr>
          <a:xfrm flipH="1">
            <a:off x="5724128" y="1621304"/>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435929D-8524-43E5-B2D8-20C1834957BD}"/>
              </a:ext>
            </a:extLst>
          </p:cNvPr>
          <p:cNvCxnSpPr/>
          <p:nvPr/>
        </p:nvCxnSpPr>
        <p:spPr>
          <a:xfrm flipH="1">
            <a:off x="6372200" y="2431208"/>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54D367-1242-4AF2-B70C-99491895BD60}"/>
              </a:ext>
            </a:extLst>
          </p:cNvPr>
          <p:cNvSpPr txBox="1"/>
          <p:nvPr/>
        </p:nvSpPr>
        <p:spPr>
          <a:xfrm>
            <a:off x="1223628" y="5065291"/>
            <a:ext cx="7136697" cy="584775"/>
          </a:xfrm>
          <a:prstGeom prst="rect">
            <a:avLst/>
          </a:prstGeom>
          <a:noFill/>
        </p:spPr>
        <p:txBody>
          <a:bodyPr wrap="none" rtlCol="0">
            <a:spAutoFit/>
          </a:bodyPr>
          <a:lstStyle/>
          <a:p>
            <a:r>
              <a:rPr lang="en-AU" sz="3200" dirty="0"/>
              <a:t>SFLV2: Copy number is 1, same to </a:t>
            </a:r>
            <a:r>
              <a:rPr lang="en-AU" sz="3200" dirty="0" err="1"/>
              <a:t>SplitNN</a:t>
            </a:r>
            <a:endParaRPr lang="en-AU" sz="3200" dirty="0"/>
          </a:p>
        </p:txBody>
      </p:sp>
    </p:spTree>
    <p:extLst>
      <p:ext uri="{BB962C8B-B14F-4D97-AF65-F5344CB8AC3E}">
        <p14:creationId xmlns:p14="http://schemas.microsoft.com/office/powerpoint/2010/main" val="3738898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96</a:t>
            </a:fld>
            <a:r>
              <a:rPr lang="en-AU" dirty="0"/>
              <a:t>  |</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Performance</a:t>
            </a:r>
          </a:p>
        </p:txBody>
      </p:sp>
      <p:pic>
        <p:nvPicPr>
          <p:cNvPr id="2" name="Picture 1">
            <a:extLst>
              <a:ext uri="{FF2B5EF4-FFF2-40B4-BE49-F238E27FC236}">
                <a16:creationId xmlns:a16="http://schemas.microsoft.com/office/drawing/2014/main" id="{E005D9E1-7E6E-4DDF-861C-1106CF3E1F03}"/>
              </a:ext>
            </a:extLst>
          </p:cNvPr>
          <p:cNvPicPr>
            <a:picLocks noChangeAspect="1"/>
          </p:cNvPicPr>
          <p:nvPr/>
        </p:nvPicPr>
        <p:blipFill>
          <a:blip r:embed="rId3"/>
          <a:stretch>
            <a:fillRect/>
          </a:stretch>
        </p:blipFill>
        <p:spPr>
          <a:xfrm>
            <a:off x="0" y="1844824"/>
            <a:ext cx="9144000" cy="2437090"/>
          </a:xfrm>
          <a:prstGeom prst="rect">
            <a:avLst/>
          </a:prstGeom>
        </p:spPr>
      </p:pic>
      <p:sp>
        <p:nvSpPr>
          <p:cNvPr id="25" name="Rectangle 24">
            <a:extLst>
              <a:ext uri="{FF2B5EF4-FFF2-40B4-BE49-F238E27FC236}">
                <a16:creationId xmlns:a16="http://schemas.microsoft.com/office/drawing/2014/main" id="{12E509B3-F213-47F6-B1D7-2D20C647A4AC}"/>
              </a:ext>
            </a:extLst>
          </p:cNvPr>
          <p:cNvSpPr/>
          <p:nvPr/>
        </p:nvSpPr>
        <p:spPr>
          <a:xfrm>
            <a:off x="5148064" y="3212976"/>
            <a:ext cx="3773647" cy="603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Arrow Connector 25">
            <a:extLst>
              <a:ext uri="{FF2B5EF4-FFF2-40B4-BE49-F238E27FC236}">
                <a16:creationId xmlns:a16="http://schemas.microsoft.com/office/drawing/2014/main" id="{6B81665F-18B7-4596-899A-EB478A69BC58}"/>
              </a:ext>
            </a:extLst>
          </p:cNvPr>
          <p:cNvCxnSpPr/>
          <p:nvPr/>
        </p:nvCxnSpPr>
        <p:spPr>
          <a:xfrm flipH="1">
            <a:off x="5825732" y="1656125"/>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435929D-8524-43E5-B2D8-20C1834957BD}"/>
              </a:ext>
            </a:extLst>
          </p:cNvPr>
          <p:cNvCxnSpPr/>
          <p:nvPr/>
        </p:nvCxnSpPr>
        <p:spPr>
          <a:xfrm flipH="1">
            <a:off x="6444208" y="2708691"/>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6667DF-9A56-4F15-B2F5-EA096D8DF2F3}"/>
              </a:ext>
            </a:extLst>
          </p:cNvPr>
          <p:cNvSpPr txBox="1"/>
          <p:nvPr/>
        </p:nvSpPr>
        <p:spPr>
          <a:xfrm>
            <a:off x="875827" y="4684406"/>
            <a:ext cx="7392345" cy="584775"/>
          </a:xfrm>
          <a:prstGeom prst="rect">
            <a:avLst/>
          </a:prstGeom>
          <a:noFill/>
        </p:spPr>
        <p:txBody>
          <a:bodyPr wrap="none" rtlCol="0">
            <a:spAutoFit/>
          </a:bodyPr>
          <a:lstStyle/>
          <a:p>
            <a:r>
              <a:rPr lang="en-AU" sz="3200" dirty="0"/>
              <a:t>SFLG(5): Copy number is 5, close to </a:t>
            </a:r>
            <a:r>
              <a:rPr lang="en-AU" sz="3200" dirty="0" err="1"/>
              <a:t>SplitNN</a:t>
            </a:r>
            <a:endParaRPr lang="en-AU" sz="3200" dirty="0"/>
          </a:p>
        </p:txBody>
      </p:sp>
    </p:spTree>
    <p:extLst>
      <p:ext uri="{BB962C8B-B14F-4D97-AF65-F5344CB8AC3E}">
        <p14:creationId xmlns:p14="http://schemas.microsoft.com/office/powerpoint/2010/main" val="21853630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97</a:t>
            </a:fld>
            <a:r>
              <a:rPr lang="en-AU" dirty="0"/>
              <a:t>  |</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Performance</a:t>
            </a:r>
          </a:p>
        </p:txBody>
      </p:sp>
      <p:pic>
        <p:nvPicPr>
          <p:cNvPr id="2" name="Picture 1">
            <a:extLst>
              <a:ext uri="{FF2B5EF4-FFF2-40B4-BE49-F238E27FC236}">
                <a16:creationId xmlns:a16="http://schemas.microsoft.com/office/drawing/2014/main" id="{E005D9E1-7E6E-4DDF-861C-1106CF3E1F03}"/>
              </a:ext>
            </a:extLst>
          </p:cNvPr>
          <p:cNvPicPr>
            <a:picLocks noChangeAspect="1"/>
          </p:cNvPicPr>
          <p:nvPr/>
        </p:nvPicPr>
        <p:blipFill>
          <a:blip r:embed="rId3"/>
          <a:stretch>
            <a:fillRect/>
          </a:stretch>
        </p:blipFill>
        <p:spPr>
          <a:xfrm>
            <a:off x="0" y="1844824"/>
            <a:ext cx="9144000" cy="2437090"/>
          </a:xfrm>
          <a:prstGeom prst="rect">
            <a:avLst/>
          </a:prstGeom>
        </p:spPr>
      </p:pic>
      <p:sp>
        <p:nvSpPr>
          <p:cNvPr id="25" name="Rectangle 24">
            <a:extLst>
              <a:ext uri="{FF2B5EF4-FFF2-40B4-BE49-F238E27FC236}">
                <a16:creationId xmlns:a16="http://schemas.microsoft.com/office/drawing/2014/main" id="{12E509B3-F213-47F6-B1D7-2D20C647A4AC}"/>
              </a:ext>
            </a:extLst>
          </p:cNvPr>
          <p:cNvSpPr/>
          <p:nvPr/>
        </p:nvSpPr>
        <p:spPr>
          <a:xfrm>
            <a:off x="5148064" y="3212976"/>
            <a:ext cx="3773647" cy="603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6" name="Straight Arrow Connector 25">
            <a:extLst>
              <a:ext uri="{FF2B5EF4-FFF2-40B4-BE49-F238E27FC236}">
                <a16:creationId xmlns:a16="http://schemas.microsoft.com/office/drawing/2014/main" id="{6B81665F-18B7-4596-899A-EB478A69BC58}"/>
              </a:ext>
            </a:extLst>
          </p:cNvPr>
          <p:cNvCxnSpPr/>
          <p:nvPr/>
        </p:nvCxnSpPr>
        <p:spPr>
          <a:xfrm flipH="1">
            <a:off x="5985470" y="1757312"/>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435929D-8524-43E5-B2D8-20C1834957BD}"/>
              </a:ext>
            </a:extLst>
          </p:cNvPr>
          <p:cNvCxnSpPr/>
          <p:nvPr/>
        </p:nvCxnSpPr>
        <p:spPr>
          <a:xfrm flipH="1">
            <a:off x="6566835" y="2846052"/>
            <a:ext cx="936104" cy="688911"/>
          </a:xfrm>
          <a:prstGeom prst="straightConnector1">
            <a:avLst/>
          </a:prstGeom>
          <a:ln w="76200">
            <a:solidFill>
              <a:schemeClr val="accent4">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F929D8-D78F-4EC1-A5AC-6D14ECF7CBB5}"/>
              </a:ext>
            </a:extLst>
          </p:cNvPr>
          <p:cNvSpPr txBox="1"/>
          <p:nvPr/>
        </p:nvSpPr>
        <p:spPr>
          <a:xfrm>
            <a:off x="875827" y="4684406"/>
            <a:ext cx="6909840" cy="584775"/>
          </a:xfrm>
          <a:prstGeom prst="rect">
            <a:avLst/>
          </a:prstGeom>
          <a:noFill/>
        </p:spPr>
        <p:txBody>
          <a:bodyPr wrap="none" rtlCol="0">
            <a:spAutoFit/>
          </a:bodyPr>
          <a:lstStyle/>
          <a:p>
            <a:r>
              <a:rPr lang="en-AU" sz="3200" dirty="0"/>
              <a:t>SFLG(10): Copy number is 10, close to FL</a:t>
            </a:r>
          </a:p>
        </p:txBody>
      </p:sp>
    </p:spTree>
    <p:extLst>
      <p:ext uri="{BB962C8B-B14F-4D97-AF65-F5344CB8AC3E}">
        <p14:creationId xmlns:p14="http://schemas.microsoft.com/office/powerpoint/2010/main" val="14351695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98</a:t>
            </a:fld>
            <a:r>
              <a:rPr lang="en-AU" dirty="0"/>
              <a:t>  |</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Performance</a:t>
            </a:r>
          </a:p>
        </p:txBody>
      </p:sp>
      <p:pic>
        <p:nvPicPr>
          <p:cNvPr id="4" name="Picture 3">
            <a:extLst>
              <a:ext uri="{FF2B5EF4-FFF2-40B4-BE49-F238E27FC236}">
                <a16:creationId xmlns:a16="http://schemas.microsoft.com/office/drawing/2014/main" id="{56949E7F-13B8-42BD-BA70-D6399DE2470F}"/>
              </a:ext>
            </a:extLst>
          </p:cNvPr>
          <p:cNvPicPr>
            <a:picLocks noChangeAspect="1"/>
          </p:cNvPicPr>
          <p:nvPr/>
        </p:nvPicPr>
        <p:blipFill>
          <a:blip r:embed="rId3"/>
          <a:stretch>
            <a:fillRect/>
          </a:stretch>
        </p:blipFill>
        <p:spPr>
          <a:xfrm>
            <a:off x="0" y="1601182"/>
            <a:ext cx="9144000" cy="3655635"/>
          </a:xfrm>
          <a:prstGeom prst="rect">
            <a:avLst/>
          </a:prstGeom>
        </p:spPr>
      </p:pic>
    </p:spTree>
    <p:extLst>
      <p:ext uri="{BB962C8B-B14F-4D97-AF65-F5344CB8AC3E}">
        <p14:creationId xmlns:p14="http://schemas.microsoft.com/office/powerpoint/2010/main" val="5639694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dirty="0"/>
              <a:t>Innovate. Improve. Grow.</a:t>
            </a:r>
          </a:p>
        </p:txBody>
      </p:sp>
      <p:sp>
        <p:nvSpPr>
          <p:cNvPr id="8" name="Slide Number Placeholder 7"/>
          <p:cNvSpPr>
            <a:spLocks noGrp="1"/>
          </p:cNvSpPr>
          <p:nvPr>
            <p:ph type="sldNum" sz="quarter" idx="4"/>
          </p:nvPr>
        </p:nvSpPr>
        <p:spPr/>
        <p:txBody>
          <a:bodyPr/>
          <a:lstStyle/>
          <a:p>
            <a:pPr>
              <a:defRPr/>
            </a:pPr>
            <a:fld id="{285AB918-1967-40CC-928C-95388D8B0368}" type="slidenum">
              <a:rPr lang="en-AU" smtClean="0"/>
              <a:pPr>
                <a:defRPr/>
              </a:pPr>
              <a:t>99</a:t>
            </a:fld>
            <a:r>
              <a:rPr lang="en-AU" dirty="0"/>
              <a:t>  |</a:t>
            </a:r>
          </a:p>
        </p:txBody>
      </p:sp>
      <p:sp>
        <p:nvSpPr>
          <p:cNvPr id="35" name="TextBox 34">
            <a:extLst>
              <a:ext uri="{FF2B5EF4-FFF2-40B4-BE49-F238E27FC236}">
                <a16:creationId xmlns:a16="http://schemas.microsoft.com/office/drawing/2014/main" id="{DF384AB8-0135-49C3-959A-A17997BE98A2}"/>
              </a:ext>
            </a:extLst>
          </p:cNvPr>
          <p:cNvSpPr txBox="1"/>
          <p:nvPr/>
        </p:nvSpPr>
        <p:spPr>
          <a:xfrm>
            <a:off x="7332" y="0"/>
            <a:ext cx="9136668" cy="756084"/>
          </a:xfrm>
          <a:prstGeom prst="rect">
            <a:avLst/>
          </a:prstGeom>
          <a:solidFill>
            <a:schemeClr val="accent1"/>
          </a:solidFill>
        </p:spPr>
        <p:txBody>
          <a:bodyPr vert="horz" lIns="360000" tIns="288000" rIns="360000" bIns="216000" rtlCol="0" anchor="t" anchorCtr="0">
            <a:noAutofit/>
          </a:bodyPr>
          <a:lstStyle>
            <a:defPPr>
              <a:defRPr lang="en-US"/>
            </a:defPPr>
            <a:lvl1pPr algn="ctr">
              <a:lnSpc>
                <a:spcPct val="90000"/>
              </a:lnSpc>
              <a:spcBef>
                <a:spcPct val="0"/>
              </a:spcBef>
              <a:buNone/>
              <a:defRPr sz="2000" b="0">
                <a:solidFill>
                  <a:schemeClr val="accent2"/>
                </a:solidFill>
                <a:latin typeface="+mj-lt"/>
                <a:ea typeface="+mj-ea"/>
                <a:cs typeface="+mj-cs"/>
              </a:defRPr>
            </a:lvl1pPr>
          </a:lstStyle>
          <a:p>
            <a:pPr algn="l"/>
            <a:r>
              <a:rPr lang="en-AU" sz="2800" dirty="0" err="1"/>
              <a:t>SplitFed</a:t>
            </a:r>
            <a:r>
              <a:rPr lang="en-AU" sz="2800" dirty="0"/>
              <a:t>: Performance</a:t>
            </a:r>
          </a:p>
        </p:txBody>
      </p:sp>
      <p:pic>
        <p:nvPicPr>
          <p:cNvPr id="4" name="Picture 3">
            <a:extLst>
              <a:ext uri="{FF2B5EF4-FFF2-40B4-BE49-F238E27FC236}">
                <a16:creationId xmlns:a16="http://schemas.microsoft.com/office/drawing/2014/main" id="{56949E7F-13B8-42BD-BA70-D6399DE2470F}"/>
              </a:ext>
            </a:extLst>
          </p:cNvPr>
          <p:cNvPicPr>
            <a:picLocks noChangeAspect="1"/>
          </p:cNvPicPr>
          <p:nvPr/>
        </p:nvPicPr>
        <p:blipFill>
          <a:blip r:embed="rId3"/>
          <a:stretch>
            <a:fillRect/>
          </a:stretch>
        </p:blipFill>
        <p:spPr>
          <a:xfrm>
            <a:off x="0" y="1601182"/>
            <a:ext cx="9144000" cy="3655635"/>
          </a:xfrm>
          <a:prstGeom prst="rect">
            <a:avLst/>
          </a:prstGeom>
        </p:spPr>
      </p:pic>
      <p:sp>
        <p:nvSpPr>
          <p:cNvPr id="12" name="Rectangle 11">
            <a:extLst>
              <a:ext uri="{FF2B5EF4-FFF2-40B4-BE49-F238E27FC236}">
                <a16:creationId xmlns:a16="http://schemas.microsoft.com/office/drawing/2014/main" id="{64E013F1-6A17-4D1A-A12D-D41A822B4471}"/>
              </a:ext>
            </a:extLst>
          </p:cNvPr>
          <p:cNvSpPr/>
          <p:nvPr/>
        </p:nvSpPr>
        <p:spPr>
          <a:xfrm>
            <a:off x="431541" y="1601182"/>
            <a:ext cx="4140460" cy="16838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98134528"/>
      </p:ext>
    </p:extLst>
  </p:cSld>
  <p:clrMapOvr>
    <a:masterClrMapping/>
  </p:clrMapOvr>
</p:sld>
</file>

<file path=ppt/theme/theme1.xml><?xml version="1.0" encoding="utf-8"?>
<a:theme xmlns:a="http://schemas.openxmlformats.org/drawingml/2006/main" name="CSIRO Theme">
  <a:themeElements>
    <a:clrScheme name="CSIRO Blueberry">
      <a:dk1>
        <a:sysClr val="windowText" lastClr="000000"/>
      </a:dk1>
      <a:lt1>
        <a:srgbClr val="FFFFFF"/>
      </a:lt1>
      <a:dk2>
        <a:srgbClr val="000000"/>
      </a:dk2>
      <a:lt2>
        <a:srgbClr val="FFFFFF"/>
      </a:lt2>
      <a:accent1>
        <a:srgbClr val="9FAEE5"/>
      </a:accent1>
      <a:accent2>
        <a:srgbClr val="1E22AA"/>
      </a:accent2>
      <a:accent3>
        <a:srgbClr val="00A9CE"/>
      </a:accent3>
      <a:accent4>
        <a:srgbClr val="00313C"/>
      </a:accent4>
      <a:accent5>
        <a:srgbClr val="78BE20"/>
      </a:accent5>
      <a:accent6>
        <a:srgbClr val="4A7729"/>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9966</TotalTime>
  <Words>3586</Words>
  <Application>Microsoft Office PowerPoint</Application>
  <PresentationFormat>On-screen Show (4:3)</PresentationFormat>
  <Paragraphs>696</Paragraphs>
  <Slides>104</Slides>
  <Notes>104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104</vt:i4>
      </vt:variant>
    </vt:vector>
  </HeadingPairs>
  <TitlesOfParts>
    <vt:vector size="108" baseType="lpstr">
      <vt:lpstr>Arial</vt:lpstr>
      <vt:lpstr>Calibri</vt:lpstr>
      <vt:lpstr>Wingdings</vt:lpstr>
      <vt:lpstr>CSIRO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Transport and Logistics : ADAIT Platform</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Innovate. Improve. Grow.</dc:title>
  <dc:creator>Wu, Siyu (SP&amp;I, North Ryde)</dc:creator>
  <cp:lastModifiedBy>Gao, Garrison (Data61, Marsfield)</cp:lastModifiedBy>
  <cp:revision>676</cp:revision>
  <cp:lastPrinted>2017-11-24T04:08:39Z</cp:lastPrinted>
  <dcterms:created xsi:type="dcterms:W3CDTF">2017-01-16T05:34:41Z</dcterms:created>
  <dcterms:modified xsi:type="dcterms:W3CDTF">2021-03-11T03:28:47Z</dcterms:modified>
</cp:coreProperties>
</file>