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24"/>
  </p:notesMasterIdLst>
  <p:sldIdLst>
    <p:sldId id="286" r:id="rId2"/>
    <p:sldId id="288" r:id="rId3"/>
    <p:sldId id="290" r:id="rId4"/>
    <p:sldId id="289" r:id="rId5"/>
    <p:sldId id="294" r:id="rId6"/>
    <p:sldId id="283" r:id="rId7"/>
    <p:sldId id="265" r:id="rId8"/>
    <p:sldId id="257" r:id="rId9"/>
    <p:sldId id="276" r:id="rId10"/>
    <p:sldId id="278" r:id="rId11"/>
    <p:sldId id="279" r:id="rId12"/>
    <p:sldId id="280" r:id="rId13"/>
    <p:sldId id="284" r:id="rId14"/>
    <p:sldId id="308" r:id="rId15"/>
    <p:sldId id="309" r:id="rId16"/>
    <p:sldId id="285" r:id="rId17"/>
    <p:sldId id="307" r:id="rId18"/>
    <p:sldId id="303" r:id="rId19"/>
    <p:sldId id="305" r:id="rId20"/>
    <p:sldId id="306" r:id="rId21"/>
    <p:sldId id="273" r:id="rId22"/>
    <p:sldId id="26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2635"/>
    <a:srgbClr val="B22B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40"/>
    <p:restoredTop sz="94558"/>
  </p:normalViewPr>
  <p:slideViewPr>
    <p:cSldViewPr snapToGrid="0" snapToObjects="1">
      <p:cViewPr varScale="1">
        <p:scale>
          <a:sx n="121" d="100"/>
          <a:sy n="121" d="100"/>
        </p:scale>
        <p:origin x="1040" y="16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 Burnap" userId="d3fdc83f-79ca-452b-8ad0-6dcbf2014771" providerId="ADAL" clId="{5B61D256-1B2C-3744-87C3-0BD98C3CDDC7}"/>
    <pc:docChg chg="modSld">
      <pc:chgData name="Pete Burnap" userId="d3fdc83f-79ca-452b-8ad0-6dcbf2014771" providerId="ADAL" clId="{5B61D256-1B2C-3744-87C3-0BD98C3CDDC7}" dt="2020-08-27T09:42:39.909" v="0" actId="1076"/>
      <pc:docMkLst>
        <pc:docMk/>
      </pc:docMkLst>
      <pc:sldChg chg="modSp">
        <pc:chgData name="Pete Burnap" userId="d3fdc83f-79ca-452b-8ad0-6dcbf2014771" providerId="ADAL" clId="{5B61D256-1B2C-3744-87C3-0BD98C3CDDC7}" dt="2020-08-27T09:42:39.909" v="0" actId="1076"/>
        <pc:sldMkLst>
          <pc:docMk/>
          <pc:sldMk cId="2878550858" sldId="286"/>
        </pc:sldMkLst>
        <pc:spChg chg="mod">
          <ac:chgData name="Pete Burnap" userId="d3fdc83f-79ca-452b-8ad0-6dcbf2014771" providerId="ADAL" clId="{5B61D256-1B2C-3744-87C3-0BD98C3CDDC7}" dt="2020-08-27T09:42:39.909" v="0" actId="1076"/>
          <ac:spMkLst>
            <pc:docMk/>
            <pc:sldMk cId="2878550858" sldId="286"/>
            <ac:spMk id="3" creationId="{AB2EB0DA-9F0D-2145-AC1E-DC28AA161675}"/>
          </ac:spMkLst>
        </pc:spChg>
      </pc:sldChg>
    </pc:docChg>
  </pc:docChgLst>
  <pc:docChgLst>
    <pc:chgData name="Pete Burnap" userId="d3fdc83f-79ca-452b-8ad0-6dcbf2014771" providerId="ADAL" clId="{17E47479-48ED-AC42-99B1-E5D54A602B23}"/>
    <pc:docChg chg="custSel modSld">
      <pc:chgData name="Pete Burnap" userId="d3fdc83f-79ca-452b-8ad0-6dcbf2014771" providerId="ADAL" clId="{17E47479-48ED-AC42-99B1-E5D54A602B23}" dt="2020-08-06T14:51:44.967" v="87" actId="1076"/>
      <pc:docMkLst>
        <pc:docMk/>
      </pc:docMkLst>
      <pc:sldChg chg="addSp delSp modSp">
        <pc:chgData name="Pete Burnap" userId="d3fdc83f-79ca-452b-8ad0-6dcbf2014771" providerId="ADAL" clId="{17E47479-48ED-AC42-99B1-E5D54A602B23}" dt="2020-08-06T14:51:44.967" v="87" actId="1076"/>
        <pc:sldMkLst>
          <pc:docMk/>
          <pc:sldMk cId="2878550858" sldId="286"/>
        </pc:sldMkLst>
        <pc:spChg chg="add del mod">
          <ac:chgData name="Pete Burnap" userId="d3fdc83f-79ca-452b-8ad0-6dcbf2014771" providerId="ADAL" clId="{17E47479-48ED-AC42-99B1-E5D54A602B23}" dt="2020-08-06T14:49:13.041" v="37" actId="478"/>
          <ac:spMkLst>
            <pc:docMk/>
            <pc:sldMk cId="2878550858" sldId="286"/>
            <ac:spMk id="2" creationId="{BA0AAF19-8351-214D-B505-AF1046E0C1CF}"/>
          </ac:spMkLst>
        </pc:spChg>
        <pc:spChg chg="add mod">
          <ac:chgData name="Pete Burnap" userId="d3fdc83f-79ca-452b-8ad0-6dcbf2014771" providerId="ADAL" clId="{17E47479-48ED-AC42-99B1-E5D54A602B23}" dt="2020-08-06T14:51:44.967" v="87" actId="1076"/>
          <ac:spMkLst>
            <pc:docMk/>
            <pc:sldMk cId="2878550858" sldId="286"/>
            <ac:spMk id="3" creationId="{AB2EB0DA-9F0D-2145-AC1E-DC28AA16167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E307B-8A77-6B47-BA84-B489DA5F4915}" type="datetimeFigureOut">
              <a:rPr lang="en-US" smtClean="0"/>
              <a:t>8/27/20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A12398-8D3C-3043-820A-435698E90C09}" type="slidenum">
              <a:rPr lang="en-US" smtClean="0"/>
              <a:t>‹#›</a:t>
            </a:fld>
            <a:endParaRPr lang="en-US"/>
          </a:p>
        </p:txBody>
      </p:sp>
    </p:spTree>
    <p:extLst>
      <p:ext uri="{BB962C8B-B14F-4D97-AF65-F5344CB8AC3E}">
        <p14:creationId xmlns:p14="http://schemas.microsoft.com/office/powerpoint/2010/main" val="530450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Cyber security analytics</a:t>
            </a:r>
            <a:r>
              <a:rPr lang="en-US" baseline="0" dirty="0"/>
              <a:t> is both the left and right image – need algorithms, data – but this should be driven by and interpreted through theory and understanding of underlying processes. Detecting attacks is only really useful if we can understand motivations, actions, outcomes, and impact.</a:t>
            </a:r>
            <a:endParaRPr lang="en-US" dirty="0"/>
          </a:p>
        </p:txBody>
      </p:sp>
      <p:sp>
        <p:nvSpPr>
          <p:cNvPr id="4" name="Slide Number Placeholder 3"/>
          <p:cNvSpPr>
            <a:spLocks noGrp="1"/>
          </p:cNvSpPr>
          <p:nvPr>
            <p:ph type="sldNum" sz="quarter" idx="10"/>
          </p:nvPr>
        </p:nvSpPr>
        <p:spPr/>
        <p:txBody>
          <a:bodyPr/>
          <a:lstStyle/>
          <a:p>
            <a:fld id="{033FFF51-3123-4741-97B2-D2F9986281FB}" type="slidenum">
              <a:rPr lang="en-US" smtClean="0"/>
              <a:t>2</a:t>
            </a:fld>
            <a:endParaRPr lang="en-US"/>
          </a:p>
        </p:txBody>
      </p:sp>
    </p:spTree>
    <p:extLst>
      <p:ext uri="{BB962C8B-B14F-4D97-AF65-F5344CB8AC3E}">
        <p14:creationId xmlns:p14="http://schemas.microsoft.com/office/powerpoint/2010/main" val="3259973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12398-8D3C-3043-820A-435698E90C09}" type="slidenum">
              <a:rPr lang="en-US" smtClean="0"/>
              <a:t>12</a:t>
            </a:fld>
            <a:endParaRPr lang="en-US"/>
          </a:p>
        </p:txBody>
      </p:sp>
    </p:spTree>
    <p:extLst>
      <p:ext uri="{BB962C8B-B14F-4D97-AF65-F5344CB8AC3E}">
        <p14:creationId xmlns:p14="http://schemas.microsoft.com/office/powerpoint/2010/main" val="2877954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12398-8D3C-3043-820A-435698E90C09}" type="slidenum">
              <a:rPr lang="en-US" smtClean="0"/>
              <a:t>13</a:t>
            </a:fld>
            <a:endParaRPr lang="en-US"/>
          </a:p>
        </p:txBody>
      </p:sp>
    </p:spTree>
    <p:extLst>
      <p:ext uri="{BB962C8B-B14F-4D97-AF65-F5344CB8AC3E}">
        <p14:creationId xmlns:p14="http://schemas.microsoft.com/office/powerpoint/2010/main" val="2877954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12398-8D3C-3043-820A-435698E90C09}" type="slidenum">
              <a:rPr lang="en-US" smtClean="0"/>
              <a:t>14</a:t>
            </a:fld>
            <a:endParaRPr lang="en-US"/>
          </a:p>
        </p:txBody>
      </p:sp>
    </p:spTree>
    <p:extLst>
      <p:ext uri="{BB962C8B-B14F-4D97-AF65-F5344CB8AC3E}">
        <p14:creationId xmlns:p14="http://schemas.microsoft.com/office/powerpoint/2010/main" val="2786491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12398-8D3C-3043-820A-435698E90C09}" type="slidenum">
              <a:rPr lang="en-US" smtClean="0"/>
              <a:t>15</a:t>
            </a:fld>
            <a:endParaRPr lang="en-US"/>
          </a:p>
        </p:txBody>
      </p:sp>
    </p:spTree>
    <p:extLst>
      <p:ext uri="{BB962C8B-B14F-4D97-AF65-F5344CB8AC3E}">
        <p14:creationId xmlns:p14="http://schemas.microsoft.com/office/powerpoint/2010/main" val="2968057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12398-8D3C-3043-820A-435698E90C09}" type="slidenum">
              <a:rPr lang="en-US" smtClean="0"/>
              <a:t>16</a:t>
            </a:fld>
            <a:endParaRPr lang="en-US"/>
          </a:p>
        </p:txBody>
      </p:sp>
    </p:spTree>
    <p:extLst>
      <p:ext uri="{BB962C8B-B14F-4D97-AF65-F5344CB8AC3E}">
        <p14:creationId xmlns:p14="http://schemas.microsoft.com/office/powerpoint/2010/main" val="2877954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12398-8D3C-3043-820A-435698E90C09}" type="slidenum">
              <a:rPr lang="en-US" smtClean="0"/>
              <a:t>17</a:t>
            </a:fld>
            <a:endParaRPr lang="en-US"/>
          </a:p>
        </p:txBody>
      </p:sp>
    </p:spTree>
    <p:extLst>
      <p:ext uri="{BB962C8B-B14F-4D97-AF65-F5344CB8AC3E}">
        <p14:creationId xmlns:p14="http://schemas.microsoft.com/office/powerpoint/2010/main" val="2131080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a:t>
            </a:r>
            <a:r>
              <a:rPr lang="en-US" baseline="0" dirty="0"/>
              <a:t> infrastructures are built on these</a:t>
            </a:r>
            <a:endParaRPr lang="en-US" dirty="0"/>
          </a:p>
        </p:txBody>
      </p:sp>
      <p:sp>
        <p:nvSpPr>
          <p:cNvPr id="4" name="Slide Number Placeholder 3"/>
          <p:cNvSpPr>
            <a:spLocks noGrp="1"/>
          </p:cNvSpPr>
          <p:nvPr>
            <p:ph type="sldNum" sz="quarter" idx="10"/>
          </p:nvPr>
        </p:nvSpPr>
        <p:spPr/>
        <p:txBody>
          <a:bodyPr/>
          <a:lstStyle/>
          <a:p>
            <a:fld id="{D4A12398-8D3C-3043-820A-435698E90C09}" type="slidenum">
              <a:rPr lang="en-US" smtClean="0"/>
              <a:t>18</a:t>
            </a:fld>
            <a:endParaRPr lang="en-US"/>
          </a:p>
        </p:txBody>
      </p:sp>
    </p:spTree>
    <p:extLst>
      <p:ext uri="{BB962C8B-B14F-4D97-AF65-F5344CB8AC3E}">
        <p14:creationId xmlns:p14="http://schemas.microsoft.com/office/powerpoint/2010/main" val="2934451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a:t>
            </a:r>
            <a:r>
              <a:rPr lang="en-US" baseline="0" dirty="0"/>
              <a:t> infrastructures are built on these</a:t>
            </a:r>
            <a:endParaRPr lang="en-US" dirty="0"/>
          </a:p>
        </p:txBody>
      </p:sp>
      <p:sp>
        <p:nvSpPr>
          <p:cNvPr id="4" name="Slide Number Placeholder 3"/>
          <p:cNvSpPr>
            <a:spLocks noGrp="1"/>
          </p:cNvSpPr>
          <p:nvPr>
            <p:ph type="sldNum" sz="quarter" idx="10"/>
          </p:nvPr>
        </p:nvSpPr>
        <p:spPr/>
        <p:txBody>
          <a:bodyPr/>
          <a:lstStyle/>
          <a:p>
            <a:fld id="{D4A12398-8D3C-3043-820A-435698E90C09}" type="slidenum">
              <a:rPr lang="en-US" smtClean="0"/>
              <a:t>21</a:t>
            </a:fld>
            <a:endParaRPr lang="en-US"/>
          </a:p>
        </p:txBody>
      </p:sp>
    </p:spTree>
    <p:extLst>
      <p:ext uri="{BB962C8B-B14F-4D97-AF65-F5344CB8AC3E}">
        <p14:creationId xmlns:p14="http://schemas.microsoft.com/office/powerpoint/2010/main" val="2934451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Cyber security analytics</a:t>
            </a:r>
            <a:r>
              <a:rPr lang="en-US" baseline="0" dirty="0"/>
              <a:t> is both the left and right image – need algorithms, data – but this should be driven by and interpreted through theory and understanding of underlying processes. Detecting attacks is only really useful if we can understand motivations, actions, outcomes, and impact.</a:t>
            </a:r>
            <a:endParaRPr lang="en-US" dirty="0"/>
          </a:p>
        </p:txBody>
      </p:sp>
      <p:sp>
        <p:nvSpPr>
          <p:cNvPr id="4" name="Slide Number Placeholder 3"/>
          <p:cNvSpPr>
            <a:spLocks noGrp="1"/>
          </p:cNvSpPr>
          <p:nvPr>
            <p:ph type="sldNum" sz="quarter" idx="10"/>
          </p:nvPr>
        </p:nvSpPr>
        <p:spPr/>
        <p:txBody>
          <a:bodyPr/>
          <a:lstStyle/>
          <a:p>
            <a:fld id="{033FFF51-3123-4741-97B2-D2F9986281FB}" type="slidenum">
              <a:rPr lang="en-US" smtClean="0"/>
              <a:t>3</a:t>
            </a:fld>
            <a:endParaRPr lang="en-US"/>
          </a:p>
        </p:txBody>
      </p:sp>
    </p:spTree>
    <p:extLst>
      <p:ext uri="{BB962C8B-B14F-4D97-AF65-F5344CB8AC3E}">
        <p14:creationId xmlns:p14="http://schemas.microsoft.com/office/powerpoint/2010/main" val="3604445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FFF51-3123-4741-97B2-D2F9986281FB}" type="slidenum">
              <a:rPr lang="en-US" smtClean="0"/>
              <a:t>4</a:t>
            </a:fld>
            <a:endParaRPr lang="en-US"/>
          </a:p>
        </p:txBody>
      </p:sp>
    </p:spTree>
    <p:extLst>
      <p:ext uri="{BB962C8B-B14F-4D97-AF65-F5344CB8AC3E}">
        <p14:creationId xmlns:p14="http://schemas.microsoft.com/office/powerpoint/2010/main" val="2807284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a:t>
            </a:r>
            <a:r>
              <a:rPr lang="en-US" baseline="0" dirty="0"/>
              <a:t> infrastructures are built on these</a:t>
            </a:r>
            <a:endParaRPr lang="en-US" dirty="0"/>
          </a:p>
        </p:txBody>
      </p:sp>
      <p:sp>
        <p:nvSpPr>
          <p:cNvPr id="4" name="Slide Number Placeholder 3"/>
          <p:cNvSpPr>
            <a:spLocks noGrp="1"/>
          </p:cNvSpPr>
          <p:nvPr>
            <p:ph type="sldNum" sz="quarter" idx="10"/>
          </p:nvPr>
        </p:nvSpPr>
        <p:spPr/>
        <p:txBody>
          <a:bodyPr/>
          <a:lstStyle/>
          <a:p>
            <a:fld id="{D4A12398-8D3C-3043-820A-435698E90C09}" type="slidenum">
              <a:rPr lang="en-US" smtClean="0"/>
              <a:t>6</a:t>
            </a:fld>
            <a:endParaRPr lang="en-US"/>
          </a:p>
        </p:txBody>
      </p:sp>
    </p:spTree>
    <p:extLst>
      <p:ext uri="{BB962C8B-B14F-4D97-AF65-F5344CB8AC3E}">
        <p14:creationId xmlns:p14="http://schemas.microsoft.com/office/powerpoint/2010/main" val="2934451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12398-8D3C-3043-820A-435698E90C09}" type="slidenum">
              <a:rPr lang="en-US" smtClean="0"/>
              <a:t>7</a:t>
            </a:fld>
            <a:endParaRPr lang="en-US"/>
          </a:p>
        </p:txBody>
      </p:sp>
    </p:spTree>
    <p:extLst>
      <p:ext uri="{BB962C8B-B14F-4D97-AF65-F5344CB8AC3E}">
        <p14:creationId xmlns:p14="http://schemas.microsoft.com/office/powerpoint/2010/main" val="2877954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a:t>
            </a:r>
            <a:r>
              <a:rPr lang="en-US" baseline="0" dirty="0"/>
              <a:t> infrastructures are built on these</a:t>
            </a:r>
            <a:endParaRPr lang="en-US" dirty="0"/>
          </a:p>
        </p:txBody>
      </p:sp>
      <p:sp>
        <p:nvSpPr>
          <p:cNvPr id="4" name="Slide Number Placeholder 3"/>
          <p:cNvSpPr>
            <a:spLocks noGrp="1"/>
          </p:cNvSpPr>
          <p:nvPr>
            <p:ph type="sldNum" sz="quarter" idx="10"/>
          </p:nvPr>
        </p:nvSpPr>
        <p:spPr/>
        <p:txBody>
          <a:bodyPr/>
          <a:lstStyle/>
          <a:p>
            <a:fld id="{D4A12398-8D3C-3043-820A-435698E90C09}" type="slidenum">
              <a:rPr lang="en-US" smtClean="0"/>
              <a:t>8</a:t>
            </a:fld>
            <a:endParaRPr lang="en-US"/>
          </a:p>
        </p:txBody>
      </p:sp>
    </p:spTree>
    <p:extLst>
      <p:ext uri="{BB962C8B-B14F-4D97-AF65-F5344CB8AC3E}">
        <p14:creationId xmlns:p14="http://schemas.microsoft.com/office/powerpoint/2010/main" val="2934451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a:t>
            </a:r>
            <a:r>
              <a:rPr lang="en-US" baseline="0" dirty="0"/>
              <a:t> infrastructures are built on these</a:t>
            </a:r>
            <a:endParaRPr lang="en-US" dirty="0"/>
          </a:p>
        </p:txBody>
      </p:sp>
      <p:sp>
        <p:nvSpPr>
          <p:cNvPr id="4" name="Slide Number Placeholder 3"/>
          <p:cNvSpPr>
            <a:spLocks noGrp="1"/>
          </p:cNvSpPr>
          <p:nvPr>
            <p:ph type="sldNum" sz="quarter" idx="10"/>
          </p:nvPr>
        </p:nvSpPr>
        <p:spPr/>
        <p:txBody>
          <a:bodyPr/>
          <a:lstStyle/>
          <a:p>
            <a:fld id="{D4A12398-8D3C-3043-820A-435698E90C09}" type="slidenum">
              <a:rPr lang="en-US" smtClean="0"/>
              <a:t>9</a:t>
            </a:fld>
            <a:endParaRPr lang="en-US"/>
          </a:p>
        </p:txBody>
      </p:sp>
    </p:spTree>
    <p:extLst>
      <p:ext uri="{BB962C8B-B14F-4D97-AF65-F5344CB8AC3E}">
        <p14:creationId xmlns:p14="http://schemas.microsoft.com/office/powerpoint/2010/main" val="2934451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a:t>
            </a:r>
            <a:r>
              <a:rPr lang="en-US" baseline="0" dirty="0"/>
              <a:t> infrastructures are built on these</a:t>
            </a:r>
            <a:endParaRPr lang="en-US" dirty="0"/>
          </a:p>
        </p:txBody>
      </p:sp>
      <p:sp>
        <p:nvSpPr>
          <p:cNvPr id="4" name="Slide Number Placeholder 3"/>
          <p:cNvSpPr>
            <a:spLocks noGrp="1"/>
          </p:cNvSpPr>
          <p:nvPr>
            <p:ph type="sldNum" sz="quarter" idx="10"/>
          </p:nvPr>
        </p:nvSpPr>
        <p:spPr/>
        <p:txBody>
          <a:bodyPr/>
          <a:lstStyle/>
          <a:p>
            <a:fld id="{D4A12398-8D3C-3043-820A-435698E90C09}" type="slidenum">
              <a:rPr lang="en-US" smtClean="0"/>
              <a:t>10</a:t>
            </a:fld>
            <a:endParaRPr lang="en-US"/>
          </a:p>
        </p:txBody>
      </p:sp>
    </p:spTree>
    <p:extLst>
      <p:ext uri="{BB962C8B-B14F-4D97-AF65-F5344CB8AC3E}">
        <p14:creationId xmlns:p14="http://schemas.microsoft.com/office/powerpoint/2010/main" val="2934451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12398-8D3C-3043-820A-435698E90C09}" type="slidenum">
              <a:rPr lang="en-US" smtClean="0"/>
              <a:t>11</a:t>
            </a:fld>
            <a:endParaRPr lang="en-US"/>
          </a:p>
        </p:txBody>
      </p:sp>
    </p:spTree>
    <p:extLst>
      <p:ext uri="{BB962C8B-B14F-4D97-AF65-F5344CB8AC3E}">
        <p14:creationId xmlns:p14="http://schemas.microsoft.com/office/powerpoint/2010/main" val="2877954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BDF68E2-58F2-4D09-BE8B-E3BD06533059}" type="datetimeFigureOut">
              <a:rPr lang="en-US" smtClean="0"/>
              <a:t>8/27/20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18748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2D6473-DF6D-4702-B328-E0DD40540A4E}" type="datetimeFigureOut">
              <a:rPr lang="en-US" smtClean="0"/>
              <a:t>8/27/20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8459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6F7E3A-B166-407D-9866-32884E7D5B37}" type="datetimeFigureOut">
              <a:rPr lang="en-US" smtClean="0"/>
              <a:t>8/27/20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56892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28FC5F6-F338-4AE4-BB23-26385BCFC423}" type="datetimeFigureOut">
              <a:rPr lang="en-US" smtClean="0"/>
              <a:t>8/27/20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976694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8/27/20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40761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9AB4D41-86C1-4908-B66A-0B50CEB3BF29}" type="datetimeFigureOut">
              <a:rPr lang="en-US" smtClean="0"/>
              <a:t>8/27/20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22131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426E2C-56C1-4E0D-A793-0088A7FDD37E}" type="datetimeFigureOut">
              <a:rPr lang="en-US" smtClean="0"/>
              <a:t>8/27/20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41856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8C39B41-D8B5-4052-B551-9B5525EAA8B6}" type="datetimeFigureOut">
              <a:rPr lang="en-US" smtClean="0"/>
              <a:t>8/27/20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9214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8/27/20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7372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8/27/20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54796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8/27/20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86632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24D31-43A5-475A-80CF-332C9F6DCF35}" type="datetimeFigureOut">
              <a:rPr lang="en-US" smtClean="0"/>
              <a:t>8/27/20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638657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hyperlink" Target="http://localhost:8000/"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20.tiff"/></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1" name="Round Single Corner Rectangle 10"/>
          <p:cNvSpPr/>
          <p:nvPr/>
        </p:nvSpPr>
        <p:spPr>
          <a:xfrm>
            <a:off x="-3259" y="5590804"/>
            <a:ext cx="12193672" cy="1267199"/>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3172" tIns="51586" rIns="103172" bIns="51586" rtlCol="0" anchor="ctr"/>
          <a:lstStyle/>
          <a:p>
            <a:pPr algn="ctr"/>
            <a:endParaRPr lang="en-GB" dirty="0"/>
          </a:p>
        </p:txBody>
      </p:sp>
      <p:pic>
        <p:nvPicPr>
          <p:cNvPr id="6" name="Picture 5"/>
          <p:cNvPicPr>
            <a:picLocks noChangeAspect="1"/>
          </p:cNvPicPr>
          <p:nvPr/>
        </p:nvPicPr>
        <p:blipFill>
          <a:blip r:embed="rId3"/>
          <a:stretch>
            <a:fillRect/>
          </a:stretch>
        </p:blipFill>
        <p:spPr>
          <a:xfrm>
            <a:off x="10661553" y="5828262"/>
            <a:ext cx="932762" cy="884560"/>
          </a:xfrm>
          <a:prstGeom prst="rect">
            <a:avLst/>
          </a:prstGeom>
        </p:spPr>
      </p:pic>
      <p:sp>
        <p:nvSpPr>
          <p:cNvPr id="16" name="TextBox 15"/>
          <p:cNvSpPr txBox="1"/>
          <p:nvPr/>
        </p:nvSpPr>
        <p:spPr>
          <a:xfrm>
            <a:off x="2942101" y="6033713"/>
            <a:ext cx="6219858" cy="381178"/>
          </a:xfrm>
          <a:prstGeom prst="rect">
            <a:avLst/>
          </a:prstGeom>
          <a:noFill/>
        </p:spPr>
        <p:txBody>
          <a:bodyPr wrap="none" lIns="103172" tIns="51586" rIns="103172" bIns="51586" rtlCol="0">
            <a:spAutoFit/>
          </a:bodyPr>
          <a:lstStyle/>
          <a:p>
            <a:r>
              <a:rPr lang="en-US" dirty="0">
                <a:solidFill>
                  <a:schemeClr val="tx2"/>
                </a:solidFill>
                <a:latin typeface="Avenir Book"/>
                <a:cs typeface="Avenir Book"/>
              </a:rPr>
              <a:t>Academic Centre of Excellence in Cyber Security Research</a:t>
            </a:r>
          </a:p>
        </p:txBody>
      </p:sp>
      <p:pic>
        <p:nvPicPr>
          <p:cNvPr id="7" name="Picture 6" descr="A picture containing knife&#10;&#10;Description automatically generated">
            <a:extLst>
              <a:ext uri="{FF2B5EF4-FFF2-40B4-BE49-F238E27FC236}">
                <a16:creationId xmlns:a16="http://schemas.microsoft.com/office/drawing/2014/main" id="{EB192AB6-0C5E-E747-8254-83085E404554}"/>
              </a:ext>
            </a:extLst>
          </p:cNvPr>
          <p:cNvPicPr>
            <a:picLocks noChangeAspect="1"/>
          </p:cNvPicPr>
          <p:nvPr/>
        </p:nvPicPr>
        <p:blipFill rotWithShape="1">
          <a:blip r:embed="rId4"/>
          <a:srcRect t="7282" b="9459"/>
          <a:stretch/>
        </p:blipFill>
        <p:spPr>
          <a:xfrm>
            <a:off x="814756" y="5779245"/>
            <a:ext cx="9028782" cy="982594"/>
          </a:xfrm>
          <a:prstGeom prst="rect">
            <a:avLst/>
          </a:prstGeom>
        </p:spPr>
      </p:pic>
      <p:sp>
        <p:nvSpPr>
          <p:cNvPr id="3" name="Rounded Rectangle 2">
            <a:extLst>
              <a:ext uri="{FF2B5EF4-FFF2-40B4-BE49-F238E27FC236}">
                <a16:creationId xmlns:a16="http://schemas.microsoft.com/office/drawing/2014/main" id="{AB2EB0DA-9F0D-2145-AC1E-DC28AA161675}"/>
              </a:ext>
            </a:extLst>
          </p:cNvPr>
          <p:cNvSpPr/>
          <p:nvPr/>
        </p:nvSpPr>
        <p:spPr>
          <a:xfrm>
            <a:off x="3120916" y="1992785"/>
            <a:ext cx="6172200" cy="1326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latin typeface="Avenir Book" panose="02000503020000020003" pitchFamily="2" charset="0"/>
            </a:endParaRPr>
          </a:p>
          <a:p>
            <a:pPr algn="ctr"/>
            <a:r>
              <a:rPr lang="en-US" dirty="0">
                <a:solidFill>
                  <a:schemeClr val="tx1">
                    <a:lumMod val="85000"/>
                    <a:lumOff val="15000"/>
                  </a:schemeClr>
                </a:solidFill>
                <a:latin typeface="Avenir Book" panose="02000503020000020003" pitchFamily="2" charset="0"/>
              </a:rPr>
              <a:t>AI for Cybersecurity Innovation</a:t>
            </a:r>
          </a:p>
          <a:p>
            <a:pPr algn="ctr"/>
            <a:endParaRPr lang="en-US" dirty="0">
              <a:solidFill>
                <a:schemeClr val="tx1">
                  <a:lumMod val="85000"/>
                  <a:lumOff val="15000"/>
                </a:schemeClr>
              </a:solidFill>
              <a:latin typeface="Avenir Book" panose="02000503020000020003" pitchFamily="2" charset="0"/>
            </a:endParaRPr>
          </a:p>
          <a:p>
            <a:pPr algn="ctr"/>
            <a:r>
              <a:rPr lang="en-US" dirty="0">
                <a:solidFill>
                  <a:schemeClr val="tx1">
                    <a:lumMod val="85000"/>
                    <a:lumOff val="15000"/>
                  </a:schemeClr>
                </a:solidFill>
                <a:latin typeface="Avenir Book" panose="02000503020000020003" pitchFamily="2" charset="0"/>
              </a:rPr>
              <a:t>Prof. Pete </a:t>
            </a:r>
            <a:r>
              <a:rPr lang="en-US" dirty="0" err="1">
                <a:solidFill>
                  <a:schemeClr val="tx1">
                    <a:lumMod val="85000"/>
                    <a:lumOff val="15000"/>
                  </a:schemeClr>
                </a:solidFill>
                <a:latin typeface="Avenir Book" panose="02000503020000020003" pitchFamily="2" charset="0"/>
              </a:rPr>
              <a:t>Burnap</a:t>
            </a:r>
            <a:endParaRPr lang="en-US" dirty="0">
              <a:solidFill>
                <a:schemeClr val="tx1">
                  <a:lumMod val="85000"/>
                  <a:lumOff val="15000"/>
                </a:schemeClr>
              </a:solidFill>
              <a:latin typeface="Avenir Book" panose="02000503020000020003" pitchFamily="2" charset="0"/>
            </a:endParaRPr>
          </a:p>
          <a:p>
            <a:pPr algn="ctr"/>
            <a:endParaRPr lang="en-US" dirty="0">
              <a:solidFill>
                <a:schemeClr val="tx1">
                  <a:lumMod val="85000"/>
                  <a:lumOff val="15000"/>
                </a:schemeClr>
              </a:solidFill>
            </a:endParaRPr>
          </a:p>
        </p:txBody>
      </p:sp>
    </p:spTree>
    <p:extLst>
      <p:ext uri="{BB962C8B-B14F-4D97-AF65-F5344CB8AC3E}">
        <p14:creationId xmlns:p14="http://schemas.microsoft.com/office/powerpoint/2010/main" val="2878550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507455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3"/>
          <p:cNvSpPr txBox="1">
            <a:spLocks/>
          </p:cNvSpPr>
          <p:nvPr/>
        </p:nvSpPr>
        <p:spPr>
          <a:xfrm>
            <a:off x="5266267" y="2483644"/>
            <a:ext cx="6697134" cy="373300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dirty="0">
              <a:latin typeface="Avenir Book"/>
              <a:cs typeface="Avenir Book"/>
            </a:endParaRPr>
          </a:p>
          <a:p>
            <a:pPr marL="0" indent="0">
              <a:buFont typeface="Calibri" panose="020F0502020204030204" pitchFamily="34" charset="0"/>
              <a:buNone/>
            </a:pPr>
            <a:endParaRPr lang="en-US" dirty="0">
              <a:latin typeface="Avenir Book"/>
              <a:cs typeface="Avenir Book"/>
            </a:endParaRPr>
          </a:p>
          <a:p>
            <a:r>
              <a:rPr lang="en-GB" dirty="0">
                <a:latin typeface="Avenir Book"/>
                <a:cs typeface="Avenir Book"/>
              </a:rPr>
              <a:t>Attacks vary in their execution but theoretically exhibit similar behaviour overall </a:t>
            </a:r>
          </a:p>
          <a:p>
            <a:r>
              <a:rPr lang="en-US" dirty="0">
                <a:latin typeface="Avenir Book"/>
                <a:cs typeface="Avenir Book"/>
              </a:rPr>
              <a:t>Supposing we can capture a range of malicious behaviour, can we represent these in such a way that we can identify ‘similar’ activity?</a:t>
            </a:r>
          </a:p>
          <a:p>
            <a:r>
              <a:rPr lang="en-US" dirty="0">
                <a:latin typeface="Avenir Book"/>
                <a:cs typeface="Avenir Book"/>
              </a:rPr>
              <a:t>Think of DNA…parent/child similarity can be identified by putting a bunch of characteristic ‘features’ together and overlaying them…</a:t>
            </a:r>
            <a:endParaRPr lang="en-GB" dirty="0">
              <a:latin typeface="Avenir Book"/>
              <a:cs typeface="Avenir Book"/>
            </a:endParaRPr>
          </a:p>
        </p:txBody>
      </p:sp>
      <p:sp>
        <p:nvSpPr>
          <p:cNvPr id="5" name="TextBox 4"/>
          <p:cNvSpPr txBox="1"/>
          <p:nvPr/>
        </p:nvSpPr>
        <p:spPr>
          <a:xfrm>
            <a:off x="5158580" y="1287563"/>
            <a:ext cx="6618552" cy="1200329"/>
          </a:xfrm>
          <a:prstGeom prst="rect">
            <a:avLst/>
          </a:prstGeom>
          <a:noFill/>
        </p:spPr>
        <p:txBody>
          <a:bodyPr wrap="square" rtlCol="0">
            <a:spAutoFit/>
          </a:bodyPr>
          <a:lstStyle/>
          <a:p>
            <a:r>
              <a:rPr lang="en-GB" sz="3600" dirty="0">
                <a:solidFill>
                  <a:schemeClr val="tx2">
                    <a:lumMod val="60000"/>
                    <a:lumOff val="40000"/>
                  </a:schemeClr>
                </a:solidFill>
                <a:latin typeface="Avenir Book"/>
                <a:cs typeface="Avenir Book"/>
              </a:rPr>
              <a:t>How does this help?</a:t>
            </a:r>
          </a:p>
          <a:p>
            <a:endParaRPr lang="en-GB" sz="3600" dirty="0">
              <a:solidFill>
                <a:schemeClr val="tx2">
                  <a:lumMod val="60000"/>
                  <a:lumOff val="40000"/>
                </a:schemeClr>
              </a:solidFill>
              <a:latin typeface="Avenir Book"/>
              <a:cs typeface="Avenir Book"/>
            </a:endParaRPr>
          </a:p>
        </p:txBody>
      </p:sp>
      <p:pic>
        <p:nvPicPr>
          <p:cNvPr id="11" name="pasted-imag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0"/>
            <a:ext cx="5074550" cy="3805913"/>
          </a:xfrm>
          <a:prstGeom prst="rect">
            <a:avLst/>
          </a:prstGeom>
        </p:spPr>
      </p:pic>
      <p:grpSp>
        <p:nvGrpSpPr>
          <p:cNvPr id="12" name="Group 11"/>
          <p:cNvGrpSpPr/>
          <p:nvPr/>
        </p:nvGrpSpPr>
        <p:grpSpPr>
          <a:xfrm>
            <a:off x="10207" y="4530487"/>
            <a:ext cx="5064344" cy="1766911"/>
            <a:chOff x="172132" y="3183825"/>
            <a:chExt cx="12728052" cy="4440721"/>
          </a:xfrm>
        </p:grpSpPr>
        <p:grpSp>
          <p:nvGrpSpPr>
            <p:cNvPr id="13" name="Group 176"/>
            <p:cNvGrpSpPr/>
            <p:nvPr/>
          </p:nvGrpSpPr>
          <p:grpSpPr>
            <a:xfrm>
              <a:off x="5673578" y="3183825"/>
              <a:ext cx="3426040" cy="1369034"/>
              <a:chOff x="0" y="-316904"/>
              <a:chExt cx="3426037" cy="1369033"/>
            </a:xfrm>
          </p:grpSpPr>
          <p:sp>
            <p:nvSpPr>
              <p:cNvPr id="49" name="Shape 174"/>
              <p:cNvSpPr/>
              <p:nvPr/>
            </p:nvSpPr>
            <p:spPr>
              <a:xfrm>
                <a:off x="0" y="434660"/>
                <a:ext cx="1199724" cy="617469"/>
              </a:xfrm>
              <a:custGeom>
                <a:avLst/>
                <a:gdLst/>
                <a:ahLst/>
                <a:cxnLst>
                  <a:cxn ang="0">
                    <a:pos x="wd2" y="hd2"/>
                  </a:cxn>
                  <a:cxn ang="5400000">
                    <a:pos x="wd2" y="hd2"/>
                  </a:cxn>
                  <a:cxn ang="10800000">
                    <a:pos x="wd2" y="hd2"/>
                  </a:cxn>
                  <a:cxn ang="16200000">
                    <a:pos x="wd2" y="hd2"/>
                  </a:cxn>
                </a:cxnLst>
                <a:rect l="0" t="0" r="r" b="b"/>
                <a:pathLst>
                  <a:path w="21600" h="21600" extrusionOk="0">
                    <a:moveTo>
                      <a:pt x="114" y="13057"/>
                    </a:moveTo>
                    <a:lnTo>
                      <a:pt x="0" y="0"/>
                    </a:lnTo>
                    <a:lnTo>
                      <a:pt x="21470" y="204"/>
                    </a:lnTo>
                    <a:lnTo>
                      <a:pt x="21600" y="21600"/>
                    </a:lnTo>
                    <a:lnTo>
                      <a:pt x="8551" y="21591"/>
                    </a:lnTo>
                  </a:path>
                </a:pathLst>
              </a:custGeom>
              <a:noFill/>
              <a:ln w="76200" cap="flat">
                <a:solidFill>
                  <a:srgbClr val="D45954"/>
                </a:solidFill>
                <a:prstDash val="solid"/>
                <a:miter lim="400000"/>
                <a:tailEnd type="triangle" w="med" len="med"/>
              </a:ln>
              <a:effectLst/>
            </p:spPr>
            <p:txBody>
              <a:bodyPr wrap="square" lIns="50800" tIns="50800" rIns="50800" bIns="50800" numCol="1" anchor="ctr">
                <a:noAutofit/>
              </a:bodyPr>
              <a:lstStyle/>
              <a:p>
                <a:pPr>
                  <a:defRPr sz="2600">
                    <a:solidFill>
                      <a:srgbClr val="FFFFFF"/>
                    </a:solidFill>
                  </a:defRPr>
                </a:pPr>
                <a:endParaRPr/>
              </a:p>
            </p:txBody>
          </p:sp>
          <p:sp>
            <p:nvSpPr>
              <p:cNvPr id="50" name="Shape 175"/>
              <p:cNvSpPr/>
              <p:nvPr/>
            </p:nvSpPr>
            <p:spPr>
              <a:xfrm>
                <a:off x="127996" y="-316904"/>
                <a:ext cx="3298041" cy="7219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000">
                    <a:solidFill>
                      <a:srgbClr val="D45954"/>
                    </a:solidFill>
                    <a:latin typeface="Monaco"/>
                    <a:ea typeface="Monaco"/>
                    <a:cs typeface="Monaco"/>
                    <a:sym typeface="Monaco"/>
                  </a:defRPr>
                </a:lvl1pPr>
              </a:lstStyle>
              <a:p>
                <a:r>
                  <a:rPr sz="1200" dirty="0" err="1"/>
                  <a:t>Create_admin</a:t>
                </a:r>
                <a:endParaRPr sz="1200" dirty="0"/>
              </a:p>
            </p:txBody>
          </p:sp>
        </p:grpSp>
        <p:grpSp>
          <p:nvGrpSpPr>
            <p:cNvPr id="14" name="Group 179"/>
            <p:cNvGrpSpPr/>
            <p:nvPr/>
          </p:nvGrpSpPr>
          <p:grpSpPr>
            <a:xfrm>
              <a:off x="5863766" y="5377943"/>
              <a:ext cx="4522799" cy="296181"/>
              <a:chOff x="0" y="0"/>
              <a:chExt cx="4522797" cy="296180"/>
            </a:xfrm>
          </p:grpSpPr>
          <p:sp>
            <p:nvSpPr>
              <p:cNvPr id="47" name="Shape 177"/>
              <p:cNvSpPr/>
              <p:nvPr/>
            </p:nvSpPr>
            <p:spPr>
              <a:xfrm flipH="1" flipV="1">
                <a:off x="-1" y="280645"/>
                <a:ext cx="4522799" cy="1"/>
              </a:xfrm>
              <a:prstGeom prst="line">
                <a:avLst/>
              </a:prstGeom>
              <a:noFill/>
              <a:ln w="76200" cap="flat">
                <a:solidFill>
                  <a:srgbClr val="D45954"/>
                </a:solidFill>
                <a:prstDash val="solid"/>
                <a:miter lim="400000"/>
                <a:tailEnd type="triangle" w="med" len="med"/>
              </a:ln>
              <a:effectLst/>
            </p:spPr>
            <p:txBody>
              <a:bodyPr wrap="square" lIns="50800" tIns="50800" rIns="50800" bIns="50800" numCol="1" anchor="ctr">
                <a:noAutofit/>
              </a:bodyPr>
              <a:lstStyle/>
              <a:p>
                <a:pPr>
                  <a:defRPr sz="2600">
                    <a:solidFill>
                      <a:srgbClr val="FFFFFF"/>
                    </a:solidFill>
                  </a:defRPr>
                </a:pPr>
                <a:endParaRPr/>
              </a:p>
            </p:txBody>
          </p:sp>
          <p:sp>
            <p:nvSpPr>
              <p:cNvPr id="48" name="Shape 178"/>
              <p:cNvSpPr/>
              <p:nvPr/>
            </p:nvSpPr>
            <p:spPr>
              <a:xfrm flipV="1">
                <a:off x="4512828" y="0"/>
                <a:ext cx="1" cy="296181"/>
              </a:xfrm>
              <a:prstGeom prst="line">
                <a:avLst/>
              </a:prstGeom>
              <a:noFill/>
              <a:ln w="76200" cap="flat">
                <a:solidFill>
                  <a:srgbClr val="D45954"/>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grpSp>
        <p:grpSp>
          <p:nvGrpSpPr>
            <p:cNvPr id="15" name="Group 182"/>
            <p:cNvGrpSpPr/>
            <p:nvPr/>
          </p:nvGrpSpPr>
          <p:grpSpPr>
            <a:xfrm>
              <a:off x="1773050" y="4951090"/>
              <a:ext cx="3151301" cy="721956"/>
              <a:chOff x="0" y="-245088"/>
              <a:chExt cx="3151299" cy="721953"/>
            </a:xfrm>
          </p:grpSpPr>
          <p:sp>
            <p:nvSpPr>
              <p:cNvPr id="45" name="Shape 180"/>
              <p:cNvSpPr/>
              <p:nvPr/>
            </p:nvSpPr>
            <p:spPr>
              <a:xfrm>
                <a:off x="457786" y="-245088"/>
                <a:ext cx="2684312" cy="7219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000">
                    <a:solidFill>
                      <a:srgbClr val="D45954"/>
                    </a:solidFill>
                    <a:latin typeface="Monaco"/>
                    <a:ea typeface="Monaco"/>
                    <a:cs typeface="Monaco"/>
                    <a:sym typeface="Monaco"/>
                  </a:defRPr>
                </a:lvl1pPr>
              </a:lstStyle>
              <a:p>
                <a:r>
                  <a:rPr sz="1200" dirty="0" err="1"/>
                  <a:t>Extract_data</a:t>
                </a:r>
                <a:endParaRPr sz="1200" dirty="0"/>
              </a:p>
            </p:txBody>
          </p:sp>
          <p:sp>
            <p:nvSpPr>
              <p:cNvPr id="46" name="Shape 181"/>
              <p:cNvSpPr/>
              <p:nvPr/>
            </p:nvSpPr>
            <p:spPr>
              <a:xfrm flipH="1" flipV="1">
                <a:off x="0" y="462408"/>
                <a:ext cx="3151299" cy="1"/>
              </a:xfrm>
              <a:prstGeom prst="line">
                <a:avLst/>
              </a:prstGeom>
              <a:noFill/>
              <a:ln w="76200" cap="flat">
                <a:solidFill>
                  <a:srgbClr val="D45954"/>
                </a:solidFill>
                <a:prstDash val="solid"/>
                <a:miter lim="400000"/>
                <a:tailEnd type="triangle" w="med" len="med"/>
              </a:ln>
              <a:effectLst/>
            </p:spPr>
            <p:txBody>
              <a:bodyPr wrap="square" lIns="50800" tIns="50800" rIns="50800" bIns="50800" numCol="1" anchor="ctr">
                <a:noAutofit/>
              </a:bodyPr>
              <a:lstStyle/>
              <a:p>
                <a:pPr>
                  <a:defRPr sz="2600">
                    <a:solidFill>
                      <a:srgbClr val="FFFFFF"/>
                    </a:solidFill>
                  </a:defRPr>
                </a:pPr>
                <a:endParaRPr/>
              </a:p>
            </p:txBody>
          </p:sp>
        </p:grpSp>
        <p:grpSp>
          <p:nvGrpSpPr>
            <p:cNvPr id="16" name="Group 185"/>
            <p:cNvGrpSpPr/>
            <p:nvPr/>
          </p:nvGrpSpPr>
          <p:grpSpPr>
            <a:xfrm>
              <a:off x="6038160" y="5128514"/>
              <a:ext cx="3863095" cy="1190885"/>
              <a:chOff x="0" y="0"/>
              <a:chExt cx="3863093" cy="1190884"/>
            </a:xfrm>
          </p:grpSpPr>
          <p:sp>
            <p:nvSpPr>
              <p:cNvPr id="43" name="Shape 183"/>
              <p:cNvSpPr/>
              <p:nvPr/>
            </p:nvSpPr>
            <p:spPr>
              <a:xfrm>
                <a:off x="648335" y="468928"/>
                <a:ext cx="2844019" cy="7219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000">
                    <a:solidFill>
                      <a:srgbClr val="D45954"/>
                    </a:solidFill>
                    <a:latin typeface="Monaco"/>
                    <a:ea typeface="Monaco"/>
                    <a:cs typeface="Monaco"/>
                    <a:sym typeface="Monaco"/>
                  </a:defRPr>
                </a:lvl1pPr>
              </a:lstStyle>
              <a:p>
                <a:r>
                  <a:rPr sz="1200" dirty="0" err="1"/>
                  <a:t>Access_data</a:t>
                </a:r>
                <a:endParaRPr sz="1200" dirty="0"/>
              </a:p>
            </p:txBody>
          </p:sp>
          <p:sp>
            <p:nvSpPr>
              <p:cNvPr id="44" name="Shape 184"/>
              <p:cNvSpPr/>
              <p:nvPr/>
            </p:nvSpPr>
            <p:spPr>
              <a:xfrm>
                <a:off x="0" y="0"/>
                <a:ext cx="3863093" cy="0"/>
              </a:xfrm>
              <a:prstGeom prst="line">
                <a:avLst/>
              </a:prstGeom>
              <a:noFill/>
              <a:ln w="76200" cap="flat">
                <a:solidFill>
                  <a:srgbClr val="D45954"/>
                </a:solidFill>
                <a:prstDash val="solid"/>
                <a:miter lim="400000"/>
                <a:tailEnd type="triangle" w="med" len="med"/>
              </a:ln>
              <a:effectLst/>
            </p:spPr>
            <p:txBody>
              <a:bodyPr wrap="square" lIns="50800" tIns="50800" rIns="50800" bIns="50800" numCol="1" anchor="ctr">
                <a:noAutofit/>
              </a:bodyPr>
              <a:lstStyle/>
              <a:p>
                <a:pPr>
                  <a:defRPr sz="2600">
                    <a:solidFill>
                      <a:srgbClr val="FFFFFF"/>
                    </a:solidFill>
                  </a:defRPr>
                </a:pPr>
                <a:endParaRPr/>
              </a:p>
            </p:txBody>
          </p:sp>
        </p:grpSp>
        <p:grpSp>
          <p:nvGrpSpPr>
            <p:cNvPr id="17" name="Group 201"/>
            <p:cNvGrpSpPr/>
            <p:nvPr/>
          </p:nvGrpSpPr>
          <p:grpSpPr>
            <a:xfrm>
              <a:off x="172132" y="3458326"/>
              <a:ext cx="12728052" cy="4166220"/>
              <a:chOff x="0" y="-110433"/>
              <a:chExt cx="12728050" cy="4166218"/>
            </a:xfrm>
          </p:grpSpPr>
          <p:grpSp>
            <p:nvGrpSpPr>
              <p:cNvPr id="28" name="Group 197"/>
              <p:cNvGrpSpPr/>
              <p:nvPr/>
            </p:nvGrpSpPr>
            <p:grpSpPr>
              <a:xfrm>
                <a:off x="371011" y="267385"/>
                <a:ext cx="10618656" cy="2367515"/>
                <a:chOff x="0" y="0"/>
                <a:chExt cx="10618654" cy="2367514"/>
              </a:xfrm>
            </p:grpSpPr>
            <p:sp>
              <p:nvSpPr>
                <p:cNvPr id="32" name="Shape 186"/>
                <p:cNvSpPr/>
                <p:nvPr/>
              </p:nvSpPr>
              <p:spPr>
                <a:xfrm>
                  <a:off x="4208256" y="439285"/>
                  <a:ext cx="1295236" cy="959083"/>
                </a:xfrm>
                <a:prstGeom prst="rect">
                  <a:avLst/>
                </a:pr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33" name="Shape 187"/>
                <p:cNvSpPr/>
                <p:nvPr/>
              </p:nvSpPr>
              <p:spPr>
                <a:xfrm>
                  <a:off x="4345607" y="553585"/>
                  <a:ext cx="1020534" cy="730483"/>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34" name="Shape 188"/>
                <p:cNvSpPr/>
                <p:nvPr/>
              </p:nvSpPr>
              <p:spPr>
                <a:xfrm>
                  <a:off x="4777565" y="1360035"/>
                  <a:ext cx="156618" cy="298550"/>
                </a:xfrm>
                <a:prstGeom prst="rect">
                  <a:avLst/>
                </a:pr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35" name="Shape 189"/>
                <p:cNvSpPr/>
                <p:nvPr/>
              </p:nvSpPr>
              <p:spPr>
                <a:xfrm>
                  <a:off x="4376332" y="1628272"/>
                  <a:ext cx="959084" cy="298551"/>
                </a:xfrm>
                <a:prstGeom prst="rect">
                  <a:avLst/>
                </a:pr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grpSp>
              <p:nvGrpSpPr>
                <p:cNvPr id="36" name="Group 192"/>
                <p:cNvGrpSpPr/>
                <p:nvPr/>
              </p:nvGrpSpPr>
              <p:grpSpPr>
                <a:xfrm>
                  <a:off x="4156798" y="2071334"/>
                  <a:ext cx="1398151" cy="296181"/>
                  <a:chOff x="0" y="0"/>
                  <a:chExt cx="1398149" cy="296180"/>
                </a:xfrm>
              </p:grpSpPr>
              <p:sp>
                <p:nvSpPr>
                  <p:cNvPr id="41" name="Shape 190"/>
                  <p:cNvSpPr/>
                  <p:nvPr/>
                </p:nvSpPr>
                <p:spPr>
                  <a:xfrm flipH="1">
                    <a:off x="484431" y="0"/>
                    <a:ext cx="913719" cy="295621"/>
                  </a:xfrm>
                  <a:custGeom>
                    <a:avLst/>
                    <a:gdLst/>
                    <a:ahLst/>
                    <a:cxnLst>
                      <a:cxn ang="0">
                        <a:pos x="wd2" y="hd2"/>
                      </a:cxn>
                      <a:cxn ang="5400000">
                        <a:pos x="wd2" y="hd2"/>
                      </a:cxn>
                      <a:cxn ang="10800000">
                        <a:pos x="wd2" y="hd2"/>
                      </a:cxn>
                      <a:cxn ang="16200000">
                        <a:pos x="wd2" y="hd2"/>
                      </a:cxn>
                    </a:cxnLst>
                    <a:rect l="0" t="0" r="r" b="b"/>
                    <a:pathLst>
                      <a:path w="21600" h="21600" extrusionOk="0">
                        <a:moveTo>
                          <a:pt x="6328" y="0"/>
                        </a:moveTo>
                        <a:lnTo>
                          <a:pt x="0" y="21600"/>
                        </a:lnTo>
                        <a:lnTo>
                          <a:pt x="21348" y="21528"/>
                        </a:lnTo>
                        <a:lnTo>
                          <a:pt x="21600" y="115"/>
                        </a:lnTo>
                        <a:lnTo>
                          <a:pt x="6328" y="0"/>
                        </a:lnTo>
                        <a:close/>
                      </a:path>
                    </a:pathLst>
                  </a:cu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42" name="Shape 191"/>
                  <p:cNvSpPr/>
                  <p:nvPr/>
                </p:nvSpPr>
                <p:spPr>
                  <a:xfrm>
                    <a:off x="0" y="0"/>
                    <a:ext cx="913719" cy="296181"/>
                  </a:xfrm>
                  <a:custGeom>
                    <a:avLst/>
                    <a:gdLst/>
                    <a:ahLst/>
                    <a:cxnLst>
                      <a:cxn ang="0">
                        <a:pos x="wd2" y="hd2"/>
                      </a:cxn>
                      <a:cxn ang="5400000">
                        <a:pos x="wd2" y="hd2"/>
                      </a:cxn>
                      <a:cxn ang="10800000">
                        <a:pos x="wd2" y="hd2"/>
                      </a:cxn>
                      <a:cxn ang="16200000">
                        <a:pos x="wd2" y="hd2"/>
                      </a:cxn>
                    </a:cxnLst>
                    <a:rect l="0" t="0" r="r" b="b"/>
                    <a:pathLst>
                      <a:path w="21600" h="21600" extrusionOk="0">
                        <a:moveTo>
                          <a:pt x="6328" y="0"/>
                        </a:moveTo>
                        <a:lnTo>
                          <a:pt x="0" y="21559"/>
                        </a:lnTo>
                        <a:lnTo>
                          <a:pt x="21348" y="21600"/>
                        </a:lnTo>
                        <a:lnTo>
                          <a:pt x="21600" y="115"/>
                        </a:lnTo>
                        <a:lnTo>
                          <a:pt x="6328" y="0"/>
                        </a:lnTo>
                        <a:close/>
                      </a:path>
                    </a:pathLst>
                  </a:cu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grpSp>
            <p:sp>
              <p:nvSpPr>
                <p:cNvPr id="37" name="Shape 193"/>
                <p:cNvSpPr/>
                <p:nvPr/>
              </p:nvSpPr>
              <p:spPr>
                <a:xfrm>
                  <a:off x="9348654" y="148245"/>
                  <a:ext cx="1270001" cy="1441525"/>
                </a:xfrm>
                <a:custGeom>
                  <a:avLst/>
                  <a:gdLst/>
                  <a:ahLst/>
                  <a:cxnLst>
                    <a:cxn ang="0">
                      <a:pos x="wd2" y="hd2"/>
                    </a:cxn>
                    <a:cxn ang="5400000">
                      <a:pos x="wd2" y="hd2"/>
                    </a:cxn>
                    <a:cxn ang="10800000">
                      <a:pos x="wd2" y="hd2"/>
                    </a:cxn>
                    <a:cxn ang="16200000">
                      <a:pos x="wd2" y="hd2"/>
                    </a:cxn>
                  </a:cxnLst>
                  <a:rect l="0" t="0" r="r" b="b"/>
                  <a:pathLst>
                    <a:path w="21600" h="21590" extrusionOk="0">
                      <a:moveTo>
                        <a:pt x="0" y="0"/>
                      </a:moveTo>
                      <a:lnTo>
                        <a:pt x="21600" y="0"/>
                      </a:lnTo>
                      <a:lnTo>
                        <a:pt x="21600" y="19021"/>
                      </a:lnTo>
                      <a:cubicBezTo>
                        <a:pt x="18340" y="20694"/>
                        <a:pt x="14637" y="21580"/>
                        <a:pt x="10864" y="21590"/>
                      </a:cubicBezTo>
                      <a:cubicBezTo>
                        <a:pt x="7048" y="21600"/>
                        <a:pt x="3298" y="20713"/>
                        <a:pt x="0" y="19021"/>
                      </a:cubicBezTo>
                      <a:lnTo>
                        <a:pt x="0" y="0"/>
                      </a:lnTo>
                      <a:close/>
                    </a:path>
                  </a:pathLst>
                </a:custGeom>
                <a:solidFill>
                  <a:srgbClr val="1497FC"/>
                </a:solidFill>
                <a:ln w="25400" cap="flat">
                  <a:solidFill>
                    <a:srgbClr val="000000"/>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38" name="Shape 194"/>
                <p:cNvSpPr/>
                <p:nvPr/>
              </p:nvSpPr>
              <p:spPr>
                <a:xfrm>
                  <a:off x="9348654" y="0"/>
                  <a:ext cx="1270001" cy="298550"/>
                </a:xfrm>
                <a:prstGeom prst="ellipse">
                  <a:avLst/>
                </a:prstGeom>
                <a:solidFill>
                  <a:srgbClr val="1497FC"/>
                </a:solidFill>
                <a:ln w="25400" cap="flat">
                  <a:solidFill>
                    <a:srgbClr val="000000"/>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39" name="Shape 195"/>
                <p:cNvSpPr/>
                <p:nvPr/>
              </p:nvSpPr>
              <p:spPr>
                <a:xfrm>
                  <a:off x="0" y="912285"/>
                  <a:ext cx="1270000" cy="1441525"/>
                </a:xfrm>
                <a:custGeom>
                  <a:avLst/>
                  <a:gdLst/>
                  <a:ahLst/>
                  <a:cxnLst>
                    <a:cxn ang="0">
                      <a:pos x="wd2" y="hd2"/>
                    </a:cxn>
                    <a:cxn ang="5400000">
                      <a:pos x="wd2" y="hd2"/>
                    </a:cxn>
                    <a:cxn ang="10800000">
                      <a:pos x="wd2" y="hd2"/>
                    </a:cxn>
                    <a:cxn ang="16200000">
                      <a:pos x="wd2" y="hd2"/>
                    </a:cxn>
                  </a:cxnLst>
                  <a:rect l="0" t="0" r="r" b="b"/>
                  <a:pathLst>
                    <a:path w="21600" h="21590" extrusionOk="0">
                      <a:moveTo>
                        <a:pt x="0" y="0"/>
                      </a:moveTo>
                      <a:lnTo>
                        <a:pt x="21600" y="0"/>
                      </a:lnTo>
                      <a:lnTo>
                        <a:pt x="21600" y="19021"/>
                      </a:lnTo>
                      <a:cubicBezTo>
                        <a:pt x="18340" y="20694"/>
                        <a:pt x="14637" y="21580"/>
                        <a:pt x="10864" y="21590"/>
                      </a:cubicBezTo>
                      <a:cubicBezTo>
                        <a:pt x="7048" y="21600"/>
                        <a:pt x="3298" y="20713"/>
                        <a:pt x="0" y="19021"/>
                      </a:cubicBezTo>
                      <a:lnTo>
                        <a:pt x="0" y="0"/>
                      </a:lnTo>
                      <a:close/>
                    </a:path>
                  </a:pathLst>
                </a:custGeom>
                <a:solidFill>
                  <a:srgbClr val="D45954"/>
                </a:solidFill>
                <a:ln w="25400" cap="flat">
                  <a:solidFill>
                    <a:srgbClr val="000000"/>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40" name="Shape 196"/>
                <p:cNvSpPr/>
                <p:nvPr/>
              </p:nvSpPr>
              <p:spPr>
                <a:xfrm>
                  <a:off x="0" y="764039"/>
                  <a:ext cx="1270000" cy="298551"/>
                </a:xfrm>
                <a:prstGeom prst="ellipse">
                  <a:avLst/>
                </a:prstGeom>
                <a:solidFill>
                  <a:srgbClr val="D45954"/>
                </a:solidFill>
                <a:ln w="25400" cap="flat">
                  <a:solidFill>
                    <a:srgbClr val="000000"/>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grpSp>
          <p:sp>
            <p:nvSpPr>
              <p:cNvPr id="29" name="Shape 198"/>
              <p:cNvSpPr/>
              <p:nvPr/>
            </p:nvSpPr>
            <p:spPr>
              <a:xfrm>
                <a:off x="11044181" y="543745"/>
                <a:ext cx="1683869" cy="11860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2800">
                    <a:solidFill>
                      <a:srgbClr val="FFFFFF"/>
                    </a:solidFill>
                  </a:defRPr>
                </a:pPr>
                <a:r>
                  <a:rPr sz="1200" dirty="0">
                    <a:solidFill>
                      <a:schemeClr val="tx1">
                        <a:lumMod val="95000"/>
                        <a:lumOff val="5000"/>
                      </a:schemeClr>
                    </a:solidFill>
                  </a:rPr>
                  <a:t>Target’s</a:t>
                </a:r>
              </a:p>
              <a:p>
                <a:pPr>
                  <a:defRPr sz="2800">
                    <a:solidFill>
                      <a:srgbClr val="FFFFFF"/>
                    </a:solidFill>
                  </a:defRPr>
                </a:pPr>
                <a:r>
                  <a:rPr sz="1200" dirty="0">
                    <a:solidFill>
                      <a:schemeClr val="tx1">
                        <a:lumMod val="95000"/>
                        <a:lumOff val="5000"/>
                      </a:schemeClr>
                    </a:solidFill>
                  </a:rPr>
                  <a:t>database</a:t>
                </a:r>
              </a:p>
            </p:txBody>
          </p:sp>
          <p:sp>
            <p:nvSpPr>
              <p:cNvPr id="30" name="Shape 199"/>
              <p:cNvSpPr/>
              <p:nvPr/>
            </p:nvSpPr>
            <p:spPr>
              <a:xfrm>
                <a:off x="0" y="-110433"/>
                <a:ext cx="2058705" cy="11860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2800">
                    <a:solidFill>
                      <a:srgbClr val="FFFFFF"/>
                    </a:solidFill>
                  </a:defRPr>
                </a:pPr>
                <a:r>
                  <a:rPr sz="1200" dirty="0">
                    <a:solidFill>
                      <a:schemeClr val="tx1">
                        <a:lumMod val="95000"/>
                        <a:lumOff val="5000"/>
                      </a:schemeClr>
                    </a:solidFill>
                  </a:rPr>
                  <a:t>Adversary’s</a:t>
                </a:r>
              </a:p>
              <a:p>
                <a:pPr>
                  <a:defRPr sz="2800">
                    <a:solidFill>
                      <a:srgbClr val="FFFFFF"/>
                    </a:solidFill>
                  </a:defRPr>
                </a:pPr>
                <a:r>
                  <a:rPr sz="1200" dirty="0">
                    <a:solidFill>
                      <a:schemeClr val="tx1">
                        <a:lumMod val="95000"/>
                        <a:lumOff val="5000"/>
                      </a:schemeClr>
                    </a:solidFill>
                  </a:rPr>
                  <a:t>database</a:t>
                </a:r>
              </a:p>
            </p:txBody>
          </p:sp>
          <p:sp>
            <p:nvSpPr>
              <p:cNvPr id="31" name="Shape 200"/>
              <p:cNvSpPr/>
              <p:nvPr/>
            </p:nvSpPr>
            <p:spPr>
              <a:xfrm>
                <a:off x="4527199" y="2869714"/>
                <a:ext cx="1569611" cy="11860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2800">
                    <a:solidFill>
                      <a:srgbClr val="FFFFFF"/>
                    </a:solidFill>
                  </a:defRPr>
                </a:pPr>
                <a:r>
                  <a:rPr sz="1200" dirty="0">
                    <a:solidFill>
                      <a:schemeClr val="tx1">
                        <a:lumMod val="95000"/>
                        <a:lumOff val="5000"/>
                      </a:schemeClr>
                    </a:solidFill>
                  </a:rPr>
                  <a:t>Target’s</a:t>
                </a:r>
              </a:p>
              <a:p>
                <a:pPr>
                  <a:defRPr sz="2800">
                    <a:solidFill>
                      <a:srgbClr val="FFFFFF"/>
                    </a:solidFill>
                  </a:defRPr>
                </a:pPr>
                <a:r>
                  <a:rPr sz="1200" dirty="0">
                    <a:solidFill>
                      <a:schemeClr val="tx1">
                        <a:lumMod val="95000"/>
                        <a:lumOff val="5000"/>
                      </a:schemeClr>
                    </a:solidFill>
                  </a:rPr>
                  <a:t>network</a:t>
                </a:r>
              </a:p>
            </p:txBody>
          </p:sp>
        </p:grpSp>
        <p:grpSp>
          <p:nvGrpSpPr>
            <p:cNvPr id="18" name="Group 211"/>
            <p:cNvGrpSpPr/>
            <p:nvPr/>
          </p:nvGrpSpPr>
          <p:grpSpPr>
            <a:xfrm>
              <a:off x="4111060" y="3938193"/>
              <a:ext cx="1504243" cy="959083"/>
              <a:chOff x="0" y="0"/>
              <a:chExt cx="1504242" cy="959082"/>
            </a:xfrm>
          </p:grpSpPr>
          <p:sp>
            <p:nvSpPr>
              <p:cNvPr id="19" name="Shape 202"/>
              <p:cNvSpPr/>
              <p:nvPr/>
            </p:nvSpPr>
            <p:spPr>
              <a:xfrm>
                <a:off x="492592" y="140977"/>
                <a:ext cx="514850" cy="818106"/>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p>
                <a:pPr algn="l">
                  <a:defRPr sz="600"/>
                </a:pPr>
                <a:endParaRPr dirty="0"/>
              </a:p>
            </p:txBody>
          </p:sp>
          <p:sp>
            <p:nvSpPr>
              <p:cNvPr id="20" name="Shape 203"/>
              <p:cNvSpPr/>
              <p:nvPr/>
            </p:nvSpPr>
            <p:spPr>
              <a:xfrm>
                <a:off x="398714" y="638657"/>
                <a:ext cx="702607" cy="218163"/>
              </a:xfrm>
              <a:prstGeom prst="rect">
                <a:avLst/>
              </a:prstGeom>
              <a:solidFill>
                <a:srgbClr val="D45954"/>
              </a:solidFill>
              <a:ln w="12700" cap="flat">
                <a:noFill/>
                <a:miter lim="400000"/>
              </a:ln>
              <a:effectLst>
                <a:reflection stA="50000" endPos="40000" dir="5400000" sy="-100000" algn="bl" rotWithShape="0"/>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700">
                    <a:solidFill>
                      <a:srgbClr val="FFFFFF"/>
                    </a:solidFill>
                  </a:defRPr>
                </a:lvl1pPr>
              </a:lstStyle>
              <a:p>
                <a:r>
                  <a:t>.EXE</a:t>
                </a:r>
              </a:p>
            </p:txBody>
          </p:sp>
          <p:sp>
            <p:nvSpPr>
              <p:cNvPr id="21" name="Shape 204"/>
              <p:cNvSpPr/>
              <p:nvPr/>
            </p:nvSpPr>
            <p:spPr>
              <a:xfrm>
                <a:off x="-1" y="455331"/>
                <a:ext cx="774767" cy="390331"/>
              </a:xfrm>
              <a:custGeom>
                <a:avLst/>
                <a:gdLst/>
                <a:ahLst/>
                <a:cxnLst>
                  <a:cxn ang="0">
                    <a:pos x="wd2" y="hd2"/>
                  </a:cxn>
                  <a:cxn ang="5400000">
                    <a:pos x="wd2" y="hd2"/>
                  </a:cxn>
                  <a:cxn ang="10800000">
                    <a:pos x="wd2" y="hd2"/>
                  </a:cxn>
                  <a:cxn ang="16200000">
                    <a:pos x="wd2" y="hd2"/>
                  </a:cxn>
                </a:cxnLst>
                <a:rect l="0" t="0" r="r" b="b"/>
                <a:pathLst>
                  <a:path w="21460" h="20784" extrusionOk="0">
                    <a:moveTo>
                      <a:pt x="21256" y="5895"/>
                    </a:moveTo>
                    <a:cubicBezTo>
                      <a:pt x="20204" y="4790"/>
                      <a:pt x="19149" y="3697"/>
                      <a:pt x="18091" y="2616"/>
                    </a:cubicBezTo>
                    <a:cubicBezTo>
                      <a:pt x="16609" y="1102"/>
                      <a:pt x="15036" y="-404"/>
                      <a:pt x="13378" y="99"/>
                    </a:cubicBezTo>
                    <a:cubicBezTo>
                      <a:pt x="12198" y="456"/>
                      <a:pt x="11191" y="1798"/>
                      <a:pt x="10301" y="3325"/>
                    </a:cubicBezTo>
                    <a:cubicBezTo>
                      <a:pt x="9618" y="4499"/>
                      <a:pt x="8986" y="5794"/>
                      <a:pt x="8529" y="7322"/>
                    </a:cubicBezTo>
                    <a:cubicBezTo>
                      <a:pt x="7932" y="9319"/>
                      <a:pt x="7609" y="11737"/>
                      <a:pt x="6598" y="13010"/>
                    </a:cubicBezTo>
                    <a:cubicBezTo>
                      <a:pt x="5986" y="13781"/>
                      <a:pt x="5270" y="13983"/>
                      <a:pt x="4618" y="13670"/>
                    </a:cubicBezTo>
                    <a:cubicBezTo>
                      <a:pt x="4292" y="13514"/>
                      <a:pt x="3982" y="13229"/>
                      <a:pt x="3712" y="12827"/>
                    </a:cubicBezTo>
                    <a:lnTo>
                      <a:pt x="3037" y="11287"/>
                    </a:lnTo>
                    <a:lnTo>
                      <a:pt x="3246" y="8043"/>
                    </a:lnTo>
                    <a:lnTo>
                      <a:pt x="4726" y="5541"/>
                    </a:lnTo>
                    <a:cubicBezTo>
                      <a:pt x="3884" y="4972"/>
                      <a:pt x="2962" y="5011"/>
                      <a:pt x="2133" y="5650"/>
                    </a:cubicBezTo>
                    <a:cubicBezTo>
                      <a:pt x="1260" y="6324"/>
                      <a:pt x="549" y="7621"/>
                      <a:pt x="215" y="9310"/>
                    </a:cubicBezTo>
                    <a:cubicBezTo>
                      <a:pt x="-140" y="11100"/>
                      <a:pt x="-27" y="13074"/>
                      <a:pt x="343" y="14853"/>
                    </a:cubicBezTo>
                    <a:cubicBezTo>
                      <a:pt x="743" y="16770"/>
                      <a:pt x="1428" y="18434"/>
                      <a:pt x="2355" y="19476"/>
                    </a:cubicBezTo>
                    <a:cubicBezTo>
                      <a:pt x="3885" y="21196"/>
                      <a:pt x="5737" y="20961"/>
                      <a:pt x="7472" y="20236"/>
                    </a:cubicBezTo>
                    <a:cubicBezTo>
                      <a:pt x="8891" y="19643"/>
                      <a:pt x="10315" y="18693"/>
                      <a:pt x="11252" y="16559"/>
                    </a:cubicBezTo>
                    <a:cubicBezTo>
                      <a:pt x="11966" y="14933"/>
                      <a:pt x="12318" y="12736"/>
                      <a:pt x="13231" y="11505"/>
                    </a:cubicBezTo>
                    <a:cubicBezTo>
                      <a:pt x="14544" y="9734"/>
                      <a:pt x="16240" y="10677"/>
                      <a:pt x="17812" y="11361"/>
                    </a:cubicBezTo>
                    <a:cubicBezTo>
                      <a:pt x="18887" y="11828"/>
                      <a:pt x="19981" y="12120"/>
                      <a:pt x="21082" y="12231"/>
                    </a:cubicBezTo>
                    <a:lnTo>
                      <a:pt x="21460" y="6452"/>
                    </a:lnTo>
                  </a:path>
                </a:pathLst>
              </a:cu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22" name="Shape 205"/>
              <p:cNvSpPr/>
              <p:nvPr/>
            </p:nvSpPr>
            <p:spPr>
              <a:xfrm flipH="1">
                <a:off x="729476" y="455331"/>
                <a:ext cx="774767" cy="390331"/>
              </a:xfrm>
              <a:custGeom>
                <a:avLst/>
                <a:gdLst/>
                <a:ahLst/>
                <a:cxnLst>
                  <a:cxn ang="0">
                    <a:pos x="wd2" y="hd2"/>
                  </a:cxn>
                  <a:cxn ang="5400000">
                    <a:pos x="wd2" y="hd2"/>
                  </a:cxn>
                  <a:cxn ang="10800000">
                    <a:pos x="wd2" y="hd2"/>
                  </a:cxn>
                  <a:cxn ang="16200000">
                    <a:pos x="wd2" y="hd2"/>
                  </a:cxn>
                </a:cxnLst>
                <a:rect l="0" t="0" r="r" b="b"/>
                <a:pathLst>
                  <a:path w="21460" h="20784" extrusionOk="0">
                    <a:moveTo>
                      <a:pt x="21256" y="5895"/>
                    </a:moveTo>
                    <a:cubicBezTo>
                      <a:pt x="20204" y="4790"/>
                      <a:pt x="19149" y="3697"/>
                      <a:pt x="18091" y="2616"/>
                    </a:cubicBezTo>
                    <a:cubicBezTo>
                      <a:pt x="16609" y="1102"/>
                      <a:pt x="15036" y="-404"/>
                      <a:pt x="13378" y="99"/>
                    </a:cubicBezTo>
                    <a:cubicBezTo>
                      <a:pt x="12198" y="456"/>
                      <a:pt x="11191" y="1798"/>
                      <a:pt x="10301" y="3325"/>
                    </a:cubicBezTo>
                    <a:cubicBezTo>
                      <a:pt x="9618" y="4499"/>
                      <a:pt x="8986" y="5794"/>
                      <a:pt x="8529" y="7322"/>
                    </a:cubicBezTo>
                    <a:cubicBezTo>
                      <a:pt x="7932" y="9319"/>
                      <a:pt x="7609" y="11737"/>
                      <a:pt x="6598" y="13010"/>
                    </a:cubicBezTo>
                    <a:cubicBezTo>
                      <a:pt x="5986" y="13781"/>
                      <a:pt x="5270" y="13983"/>
                      <a:pt x="4618" y="13670"/>
                    </a:cubicBezTo>
                    <a:cubicBezTo>
                      <a:pt x="4292" y="13514"/>
                      <a:pt x="3982" y="13229"/>
                      <a:pt x="3712" y="12827"/>
                    </a:cubicBezTo>
                    <a:lnTo>
                      <a:pt x="3037" y="11287"/>
                    </a:lnTo>
                    <a:lnTo>
                      <a:pt x="3246" y="8043"/>
                    </a:lnTo>
                    <a:lnTo>
                      <a:pt x="4726" y="5541"/>
                    </a:lnTo>
                    <a:cubicBezTo>
                      <a:pt x="3884" y="4972"/>
                      <a:pt x="2962" y="5011"/>
                      <a:pt x="2133" y="5650"/>
                    </a:cubicBezTo>
                    <a:cubicBezTo>
                      <a:pt x="1260" y="6324"/>
                      <a:pt x="549" y="7621"/>
                      <a:pt x="215" y="9310"/>
                    </a:cubicBezTo>
                    <a:cubicBezTo>
                      <a:pt x="-140" y="11100"/>
                      <a:pt x="-27" y="13074"/>
                      <a:pt x="343" y="14853"/>
                    </a:cubicBezTo>
                    <a:cubicBezTo>
                      <a:pt x="743" y="16770"/>
                      <a:pt x="1428" y="18434"/>
                      <a:pt x="2355" y="19476"/>
                    </a:cubicBezTo>
                    <a:cubicBezTo>
                      <a:pt x="3885" y="21196"/>
                      <a:pt x="5737" y="20961"/>
                      <a:pt x="7472" y="20236"/>
                    </a:cubicBezTo>
                    <a:cubicBezTo>
                      <a:pt x="8891" y="19643"/>
                      <a:pt x="10315" y="18693"/>
                      <a:pt x="11252" y="16559"/>
                    </a:cubicBezTo>
                    <a:cubicBezTo>
                      <a:pt x="11966" y="14933"/>
                      <a:pt x="12318" y="12736"/>
                      <a:pt x="13231" y="11505"/>
                    </a:cubicBezTo>
                    <a:cubicBezTo>
                      <a:pt x="14544" y="9734"/>
                      <a:pt x="16240" y="10677"/>
                      <a:pt x="17812" y="11361"/>
                    </a:cubicBezTo>
                    <a:cubicBezTo>
                      <a:pt x="18887" y="11828"/>
                      <a:pt x="19981" y="12120"/>
                      <a:pt x="21082" y="12231"/>
                    </a:cubicBezTo>
                    <a:lnTo>
                      <a:pt x="21460" y="6452"/>
                    </a:lnTo>
                  </a:path>
                </a:pathLst>
              </a:cu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23" name="Shape 206"/>
              <p:cNvSpPr/>
              <p:nvPr/>
            </p:nvSpPr>
            <p:spPr>
              <a:xfrm>
                <a:off x="776634" y="0"/>
                <a:ext cx="395786" cy="395785"/>
              </a:xfrm>
              <a:prstGeom prst="ellipse">
                <a:avLst/>
              </a:prstGeom>
              <a:solidFill>
                <a:srgbClr val="1497FC"/>
              </a:solidFill>
              <a:ln w="9525" cap="flat">
                <a:solidFill>
                  <a:srgbClr val="00A6AC"/>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24" name="Shape 207"/>
              <p:cNvSpPr/>
              <p:nvPr/>
            </p:nvSpPr>
            <p:spPr>
              <a:xfrm>
                <a:off x="804088" y="20452"/>
                <a:ext cx="343802" cy="343802"/>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25" name="Shape 208"/>
              <p:cNvSpPr/>
              <p:nvPr/>
            </p:nvSpPr>
            <p:spPr>
              <a:xfrm>
                <a:off x="319227" y="0"/>
                <a:ext cx="395786" cy="395785"/>
              </a:xfrm>
              <a:prstGeom prst="ellipse">
                <a:avLst/>
              </a:prstGeom>
              <a:solidFill>
                <a:srgbClr val="1497FC"/>
              </a:solidFill>
              <a:ln w="9525" cap="flat">
                <a:solidFill>
                  <a:srgbClr val="00A6AC"/>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26" name="Shape 209"/>
              <p:cNvSpPr/>
              <p:nvPr/>
            </p:nvSpPr>
            <p:spPr>
              <a:xfrm>
                <a:off x="346681" y="20452"/>
                <a:ext cx="343802" cy="343802"/>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27" name="Shape 212"/>
              <p:cNvSpPr/>
              <p:nvPr/>
            </p:nvSpPr>
            <p:spPr>
              <a:xfrm>
                <a:off x="653629" y="190451"/>
                <a:ext cx="192976" cy="63038"/>
              </a:xfrm>
              <a:custGeom>
                <a:avLst/>
                <a:gdLst/>
                <a:ahLst/>
                <a:cxnLst>
                  <a:cxn ang="0">
                    <a:pos x="wd2" y="hd2"/>
                  </a:cxn>
                  <a:cxn ang="5400000">
                    <a:pos x="wd2" y="hd2"/>
                  </a:cxn>
                  <a:cxn ang="10800000">
                    <a:pos x="wd2" y="hd2"/>
                  </a:cxn>
                  <a:cxn ang="16200000">
                    <a:pos x="wd2" y="hd2"/>
                  </a:cxn>
                </a:cxnLst>
                <a:rect l="0" t="0" r="r" b="b"/>
                <a:pathLst>
                  <a:path w="21600" h="16200" extrusionOk="0">
                    <a:moveTo>
                      <a:pt x="0" y="16120"/>
                    </a:moveTo>
                    <a:cubicBezTo>
                      <a:pt x="7065" y="-5400"/>
                      <a:pt x="14265" y="-5373"/>
                      <a:pt x="21600" y="16200"/>
                    </a:cubicBezTo>
                  </a:path>
                </a:pathLst>
              </a:custGeom>
              <a:noFill/>
              <a:ln w="25400" cap="flat">
                <a:solidFill>
                  <a:srgbClr val="1497FC"/>
                </a:solidFill>
                <a:prstDash val="solid"/>
                <a:miter lim="400000"/>
                <a:headEnd type="oval" w="med" len="med"/>
                <a:tailEnd type="oval" w="med" len="med"/>
              </a:ln>
              <a:effectLst/>
            </p:spPr>
            <p:txBody>
              <a:bodyPr/>
              <a:lstStyle/>
              <a:p>
                <a:endParaRPr/>
              </a:p>
            </p:txBody>
          </p:sp>
        </p:grpSp>
      </p:grpSp>
      <p:pic>
        <p:nvPicPr>
          <p:cNvPr id="51" name="Pictur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8659" y="115530"/>
            <a:ext cx="1217637" cy="1172033"/>
          </a:xfrm>
          <a:prstGeom prst="rect">
            <a:avLst/>
          </a:prstGeom>
        </p:spPr>
      </p:pic>
    </p:spTree>
    <p:extLst>
      <p:ext uri="{BB962C8B-B14F-4D97-AF65-F5344CB8AC3E}">
        <p14:creationId xmlns:p14="http://schemas.microsoft.com/office/powerpoint/2010/main" val="454450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55900"/>
            <a:ext cx="12192000" cy="2554545"/>
          </a:xfrm>
          <a:prstGeom prst="rect">
            <a:avLst/>
          </a:prstGeom>
          <a:noFill/>
        </p:spPr>
        <p:txBody>
          <a:bodyPr wrap="square" rtlCol="0">
            <a:spAutoFit/>
          </a:bodyPr>
          <a:lstStyle/>
          <a:p>
            <a:pPr algn="ctr"/>
            <a:r>
              <a:rPr lang="en-GB" sz="3200" dirty="0">
                <a:solidFill>
                  <a:schemeClr val="bg1"/>
                </a:solidFill>
              </a:rPr>
              <a:t>APTs are becoming more sophisticated and able to obfuscate</a:t>
            </a:r>
          </a:p>
          <a:p>
            <a:pPr algn="ctr"/>
            <a:r>
              <a:rPr lang="en-GB" sz="3200" dirty="0">
                <a:solidFill>
                  <a:schemeClr val="bg1"/>
                </a:solidFill>
              </a:rPr>
              <a:t>much of their identifiable features through encryption, custom code bases and in-memory execution…</a:t>
            </a:r>
          </a:p>
          <a:p>
            <a:pPr algn="ctr"/>
            <a:endParaRPr lang="en-GB" sz="3200" dirty="0">
              <a:solidFill>
                <a:schemeClr val="bg1"/>
              </a:solidFill>
            </a:endParaRPr>
          </a:p>
          <a:p>
            <a:pPr algn="ctr"/>
            <a:endParaRPr lang="en-GB" sz="3200" dirty="0">
              <a:solidFill>
                <a:schemeClr val="bg1"/>
              </a:solidFill>
            </a:endParaRPr>
          </a:p>
        </p:txBody>
      </p:sp>
      <p:pic>
        <p:nvPicPr>
          <p:cNvPr id="1026" name="Picture 2" descr="C:\Users\NG55DF5\Documents\Papers\MOPRJournal\Journal\images\MOP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463" y="1233488"/>
            <a:ext cx="10715625" cy="53435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29380" y="317343"/>
            <a:ext cx="12000708" cy="1323439"/>
          </a:xfrm>
          <a:prstGeom prst="rect">
            <a:avLst/>
          </a:prstGeom>
          <a:noFill/>
        </p:spPr>
        <p:txBody>
          <a:bodyPr wrap="square" rtlCol="0">
            <a:spAutoFit/>
          </a:bodyPr>
          <a:lstStyle/>
          <a:p>
            <a:r>
              <a:rPr lang="en-GB" sz="2000" dirty="0">
                <a:solidFill>
                  <a:schemeClr val="tx2">
                    <a:lumMod val="60000"/>
                    <a:lumOff val="40000"/>
                  </a:schemeClr>
                </a:solidFill>
                <a:latin typeface="Avenir Book"/>
                <a:cs typeface="Avenir Book"/>
              </a:rPr>
              <a:t>A DNA profile for software executables…reducing 9 dimensions to 2…</a:t>
            </a:r>
          </a:p>
          <a:p>
            <a:r>
              <a:rPr lang="en-GB" sz="2000" dirty="0">
                <a:latin typeface="Avenir Book"/>
                <a:cs typeface="Avenir Book"/>
              </a:rPr>
              <a:t>“More similar models will be associated with nodes that are closer in the grid, whereas less similar models will be situated gradually farther away in the grid.”</a:t>
            </a:r>
            <a:endParaRPr lang="en-GB" sz="2000" dirty="0">
              <a:solidFill>
                <a:schemeClr val="tx2">
                  <a:lumMod val="60000"/>
                  <a:lumOff val="40000"/>
                </a:schemeClr>
              </a:solidFill>
              <a:latin typeface="Avenir Book"/>
              <a:cs typeface="Avenir Book"/>
            </a:endParaRPr>
          </a:p>
          <a:p>
            <a:endParaRPr lang="en-GB" sz="2000" dirty="0">
              <a:solidFill>
                <a:schemeClr val="tx2">
                  <a:lumMod val="60000"/>
                  <a:lumOff val="40000"/>
                </a:schemeClr>
              </a:solidFill>
              <a:latin typeface="Avenir Book"/>
              <a:cs typeface="Avenir Book"/>
            </a:endParaRPr>
          </a:p>
        </p:txBody>
      </p:sp>
      <p:sp>
        <p:nvSpPr>
          <p:cNvPr id="5" name="Shape 129"/>
          <p:cNvSpPr/>
          <p:nvPr/>
        </p:nvSpPr>
        <p:spPr>
          <a:xfrm>
            <a:off x="72850" y="2969970"/>
            <a:ext cx="1261159" cy="192770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r">
              <a:lnSpc>
                <a:spcPct val="110000"/>
              </a:lnSpc>
              <a:defRPr sz="1400"/>
            </a:pPr>
            <a:r>
              <a:rPr sz="1200" dirty="0">
                <a:latin typeface="Avenir Book"/>
                <a:cs typeface="Avenir Book"/>
              </a:rPr>
              <a:t>total # processes</a:t>
            </a:r>
          </a:p>
          <a:p>
            <a:pPr algn="r">
              <a:lnSpc>
                <a:spcPct val="110000"/>
              </a:lnSpc>
              <a:defRPr sz="1400"/>
            </a:pPr>
            <a:r>
              <a:rPr sz="1200" dirty="0">
                <a:latin typeface="Avenir Book"/>
                <a:cs typeface="Avenir Book"/>
              </a:rPr>
              <a:t>CPU user </a:t>
            </a:r>
          </a:p>
          <a:p>
            <a:pPr algn="r">
              <a:lnSpc>
                <a:spcPct val="110000"/>
              </a:lnSpc>
              <a:defRPr sz="1400"/>
            </a:pPr>
            <a:r>
              <a:rPr sz="1200" dirty="0">
                <a:latin typeface="Avenir Book"/>
                <a:cs typeface="Avenir Book"/>
              </a:rPr>
              <a:t>CPU system</a:t>
            </a:r>
          </a:p>
          <a:p>
            <a:pPr algn="r">
              <a:lnSpc>
                <a:spcPct val="110000"/>
              </a:lnSpc>
              <a:defRPr sz="1400"/>
            </a:pPr>
            <a:r>
              <a:rPr sz="1200" dirty="0">
                <a:latin typeface="Avenir Book"/>
                <a:cs typeface="Avenir Book"/>
              </a:rPr>
              <a:t>memory use</a:t>
            </a:r>
          </a:p>
          <a:p>
            <a:pPr algn="r">
              <a:lnSpc>
                <a:spcPct val="110000"/>
              </a:lnSpc>
              <a:defRPr sz="1400"/>
            </a:pPr>
            <a:r>
              <a:rPr sz="1200" dirty="0">
                <a:latin typeface="Avenir Book"/>
                <a:cs typeface="Avenir Book"/>
              </a:rPr>
              <a:t>swap use </a:t>
            </a:r>
          </a:p>
          <a:p>
            <a:pPr algn="r">
              <a:lnSpc>
                <a:spcPct val="110000"/>
              </a:lnSpc>
              <a:defRPr sz="1400"/>
            </a:pPr>
            <a:r>
              <a:rPr sz="1200" dirty="0">
                <a:latin typeface="Avenir Book"/>
                <a:cs typeface="Avenir Book"/>
              </a:rPr>
              <a:t>packets received</a:t>
            </a:r>
          </a:p>
          <a:p>
            <a:pPr algn="r">
              <a:lnSpc>
                <a:spcPct val="110000"/>
              </a:lnSpc>
              <a:defRPr sz="1400"/>
            </a:pPr>
            <a:r>
              <a:rPr sz="1200" dirty="0">
                <a:latin typeface="Avenir Book"/>
                <a:cs typeface="Avenir Book"/>
              </a:rPr>
              <a:t>packets sent</a:t>
            </a:r>
          </a:p>
          <a:p>
            <a:pPr algn="r">
              <a:lnSpc>
                <a:spcPct val="110000"/>
              </a:lnSpc>
              <a:defRPr sz="1400"/>
            </a:pPr>
            <a:r>
              <a:rPr sz="1200" dirty="0">
                <a:latin typeface="Avenir Book"/>
                <a:cs typeface="Avenir Book"/>
              </a:rPr>
              <a:t>bytes received</a:t>
            </a:r>
          </a:p>
          <a:p>
            <a:pPr algn="r">
              <a:lnSpc>
                <a:spcPct val="110000"/>
              </a:lnSpc>
              <a:defRPr sz="1400"/>
            </a:pPr>
            <a:r>
              <a:rPr sz="1200" dirty="0">
                <a:latin typeface="Avenir Book"/>
                <a:cs typeface="Avenir Book"/>
              </a:rPr>
              <a:t>bytes sent</a:t>
            </a:r>
          </a:p>
        </p:txBody>
      </p:sp>
      <p:sp>
        <p:nvSpPr>
          <p:cNvPr id="3" name="Left Brace 2"/>
          <p:cNvSpPr/>
          <p:nvPr/>
        </p:nvSpPr>
        <p:spPr>
          <a:xfrm>
            <a:off x="1314450" y="1524000"/>
            <a:ext cx="809625" cy="505301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38" y="5582880"/>
            <a:ext cx="1217637" cy="1172033"/>
          </a:xfrm>
          <a:prstGeom prst="rect">
            <a:avLst/>
          </a:prstGeom>
        </p:spPr>
      </p:pic>
    </p:spTree>
    <p:extLst>
      <p:ext uri="{BB962C8B-B14F-4D97-AF65-F5344CB8AC3E}">
        <p14:creationId xmlns:p14="http://schemas.microsoft.com/office/powerpoint/2010/main" val="1761233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55900"/>
            <a:ext cx="12192000" cy="2554545"/>
          </a:xfrm>
          <a:prstGeom prst="rect">
            <a:avLst/>
          </a:prstGeom>
          <a:noFill/>
        </p:spPr>
        <p:txBody>
          <a:bodyPr wrap="square" rtlCol="0">
            <a:spAutoFit/>
          </a:bodyPr>
          <a:lstStyle/>
          <a:p>
            <a:pPr algn="ctr"/>
            <a:r>
              <a:rPr lang="en-GB" sz="3200" dirty="0">
                <a:solidFill>
                  <a:schemeClr val="bg1"/>
                </a:solidFill>
              </a:rPr>
              <a:t>APTs are becoming more sophisticated and able to obfuscate</a:t>
            </a:r>
          </a:p>
          <a:p>
            <a:pPr algn="ctr"/>
            <a:r>
              <a:rPr lang="en-GB" sz="3200" dirty="0">
                <a:solidFill>
                  <a:schemeClr val="bg1"/>
                </a:solidFill>
              </a:rPr>
              <a:t>much of their identifiable features through encryption, custom code bases and in-memory execution…</a:t>
            </a:r>
          </a:p>
          <a:p>
            <a:pPr algn="ctr"/>
            <a:endParaRPr lang="en-GB" sz="3200" dirty="0">
              <a:solidFill>
                <a:schemeClr val="bg1"/>
              </a:solidFill>
            </a:endParaRPr>
          </a:p>
          <a:p>
            <a:pPr algn="ctr"/>
            <a:endParaRPr lang="en-GB" sz="3200" dirty="0">
              <a:solidFill>
                <a:schemeClr val="bg1"/>
              </a:solidFill>
            </a:endParaRPr>
          </a:p>
        </p:txBody>
      </p:sp>
      <p:sp>
        <p:nvSpPr>
          <p:cNvPr id="7" name="Shape 127"/>
          <p:cNvSpPr/>
          <p:nvPr/>
        </p:nvSpPr>
        <p:spPr>
          <a:xfrm>
            <a:off x="1781624" y="3729401"/>
            <a:ext cx="4197873" cy="1"/>
          </a:xfrm>
          <a:prstGeom prst="line">
            <a:avLst/>
          </a:prstGeom>
          <a:ln w="88900">
            <a:solidFill>
              <a:schemeClr val="tx1"/>
            </a:solidFill>
            <a:miter/>
            <a:tailEnd type="stealth"/>
          </a:ln>
        </p:spPr>
        <p:txBody>
          <a:bodyPr lIns="45719" rIns="45719"/>
          <a:lstStyle/>
          <a:p>
            <a:pPr algn="l" defTabSz="914400">
              <a:defRPr sz="1800">
                <a:solidFill>
                  <a:srgbClr val="000000"/>
                </a:solidFill>
                <a:latin typeface="Calibri"/>
                <a:ea typeface="Calibri"/>
                <a:cs typeface="Calibri"/>
                <a:sym typeface="Calibri"/>
              </a:defRPr>
            </a:pPr>
            <a:endParaRPr/>
          </a:p>
        </p:txBody>
      </p:sp>
      <p:sp>
        <p:nvSpPr>
          <p:cNvPr id="8" name="Shape 128"/>
          <p:cNvSpPr/>
          <p:nvPr/>
        </p:nvSpPr>
        <p:spPr>
          <a:xfrm>
            <a:off x="3430099" y="3851067"/>
            <a:ext cx="786055" cy="3642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l" defTabSz="914400">
              <a:defRPr sz="1800">
                <a:latin typeface="Helvetica Neue Thin"/>
                <a:ea typeface="Helvetica Neue Thin"/>
                <a:cs typeface="Helvetica Neue Thin"/>
                <a:sym typeface="Helvetica Neue Thin"/>
              </a:defRPr>
            </a:lvl1pPr>
          </a:lstStyle>
          <a:p>
            <a:r>
              <a:rPr dirty="0"/>
              <a:t>time (s)</a:t>
            </a:r>
          </a:p>
        </p:txBody>
      </p:sp>
      <p:sp>
        <p:nvSpPr>
          <p:cNvPr id="9" name="Shape 129"/>
          <p:cNvSpPr/>
          <p:nvPr/>
        </p:nvSpPr>
        <p:spPr>
          <a:xfrm>
            <a:off x="846488" y="1783505"/>
            <a:ext cx="891270" cy="177080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r">
              <a:lnSpc>
                <a:spcPct val="110000"/>
              </a:lnSpc>
              <a:defRPr sz="1400"/>
            </a:pPr>
            <a:r>
              <a:rPr sz="900" dirty="0"/>
              <a:t>time</a:t>
            </a:r>
          </a:p>
          <a:p>
            <a:pPr algn="r">
              <a:lnSpc>
                <a:spcPct val="110000"/>
              </a:lnSpc>
              <a:defRPr sz="1400"/>
            </a:pPr>
            <a:r>
              <a:rPr sz="900" dirty="0"/>
              <a:t>total # processes</a:t>
            </a:r>
          </a:p>
          <a:p>
            <a:pPr algn="r">
              <a:lnSpc>
                <a:spcPct val="110000"/>
              </a:lnSpc>
              <a:defRPr sz="1400"/>
            </a:pPr>
            <a:r>
              <a:rPr sz="900" dirty="0"/>
              <a:t>max process ID</a:t>
            </a:r>
          </a:p>
          <a:p>
            <a:pPr algn="r">
              <a:lnSpc>
                <a:spcPct val="110000"/>
              </a:lnSpc>
              <a:defRPr sz="1400"/>
            </a:pPr>
            <a:r>
              <a:rPr sz="900" dirty="0"/>
              <a:t>CPU user </a:t>
            </a:r>
          </a:p>
          <a:p>
            <a:pPr algn="r">
              <a:lnSpc>
                <a:spcPct val="110000"/>
              </a:lnSpc>
              <a:defRPr sz="1400"/>
            </a:pPr>
            <a:r>
              <a:rPr sz="900" dirty="0"/>
              <a:t>CPU system</a:t>
            </a:r>
          </a:p>
          <a:p>
            <a:pPr algn="r">
              <a:lnSpc>
                <a:spcPct val="110000"/>
              </a:lnSpc>
              <a:defRPr sz="1400"/>
            </a:pPr>
            <a:r>
              <a:rPr sz="900" dirty="0"/>
              <a:t>memory use</a:t>
            </a:r>
          </a:p>
          <a:p>
            <a:pPr algn="r">
              <a:lnSpc>
                <a:spcPct val="110000"/>
              </a:lnSpc>
              <a:defRPr sz="1400"/>
            </a:pPr>
            <a:r>
              <a:rPr sz="900" dirty="0"/>
              <a:t>swap use </a:t>
            </a:r>
          </a:p>
          <a:p>
            <a:pPr algn="r">
              <a:lnSpc>
                <a:spcPct val="110000"/>
              </a:lnSpc>
              <a:defRPr sz="1400"/>
            </a:pPr>
            <a:r>
              <a:rPr sz="900" dirty="0"/>
              <a:t>packets received</a:t>
            </a:r>
          </a:p>
          <a:p>
            <a:pPr algn="r">
              <a:lnSpc>
                <a:spcPct val="110000"/>
              </a:lnSpc>
              <a:defRPr sz="1400"/>
            </a:pPr>
            <a:r>
              <a:rPr sz="900" dirty="0"/>
              <a:t>packets sent</a:t>
            </a:r>
          </a:p>
          <a:p>
            <a:pPr algn="r">
              <a:lnSpc>
                <a:spcPct val="110000"/>
              </a:lnSpc>
              <a:defRPr sz="1400"/>
            </a:pPr>
            <a:r>
              <a:rPr sz="900" dirty="0"/>
              <a:t>bytes received</a:t>
            </a:r>
          </a:p>
          <a:p>
            <a:pPr algn="r">
              <a:lnSpc>
                <a:spcPct val="110000"/>
              </a:lnSpc>
              <a:defRPr sz="1400"/>
            </a:pPr>
            <a:r>
              <a:rPr sz="900" dirty="0"/>
              <a:t>bytes sent</a:t>
            </a:r>
          </a:p>
        </p:txBody>
      </p:sp>
      <p:pic>
        <p:nvPicPr>
          <p:cNvPr id="10" name="sample_2.png"/>
          <p:cNvPicPr>
            <a:picLocks noChangeAspect="1"/>
          </p:cNvPicPr>
          <p:nvPr/>
        </p:nvPicPr>
        <p:blipFill>
          <a:blip r:embed="rId3"/>
          <a:srcRect l="12448" t="12965" r="10146" b="10979"/>
          <a:stretch>
            <a:fillRect/>
          </a:stretch>
        </p:blipFill>
        <p:spPr>
          <a:xfrm>
            <a:off x="1803347" y="1868382"/>
            <a:ext cx="4176150" cy="1715304"/>
          </a:xfrm>
          <a:prstGeom prst="rect">
            <a:avLst/>
          </a:prstGeom>
          <a:ln w="12700">
            <a:miter lim="400000"/>
          </a:ln>
        </p:spPr>
      </p:pic>
      <p:sp>
        <p:nvSpPr>
          <p:cNvPr id="11" name="Shape 131"/>
          <p:cNvSpPr/>
          <p:nvPr/>
        </p:nvSpPr>
        <p:spPr>
          <a:xfrm>
            <a:off x="191946" y="310737"/>
            <a:ext cx="10199829" cy="148758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a:defRPr sz="2800"/>
            </a:pPr>
            <a:r>
              <a:rPr sz="2200" dirty="0">
                <a:latin typeface="Avenir Book"/>
                <a:cs typeface="Avenir Book"/>
              </a:rPr>
              <a:t>Looking at the </a:t>
            </a:r>
            <a:r>
              <a:rPr lang="en-GB" sz="2200" dirty="0">
                <a:latin typeface="Avenir Book"/>
                <a:cs typeface="Avenir Book"/>
              </a:rPr>
              <a:t>system interactions instead of </a:t>
            </a:r>
            <a:r>
              <a:rPr sz="2200" dirty="0">
                <a:latin typeface="Avenir Book"/>
                <a:cs typeface="Avenir Book"/>
              </a:rPr>
              <a:t>the code we </a:t>
            </a:r>
            <a:r>
              <a:rPr lang="en-GB" sz="2200" dirty="0">
                <a:latin typeface="Avenir Book"/>
                <a:cs typeface="Avenir Book"/>
              </a:rPr>
              <a:t>can detect malware even if code/API call/network traffic obfuscation is being used to evade detection</a:t>
            </a:r>
            <a:endParaRPr sz="2200" dirty="0">
              <a:latin typeface="Avenir Book"/>
              <a:cs typeface="Avenir Book"/>
            </a:endParaRPr>
          </a:p>
          <a:p>
            <a:pPr algn="l">
              <a:defRPr sz="2800"/>
            </a:pPr>
            <a:endParaRPr sz="2400" dirty="0">
              <a:latin typeface="Avenir Book"/>
              <a:cs typeface="Avenir Book"/>
            </a:endParaRPr>
          </a:p>
        </p:txBody>
      </p:sp>
      <p:sp>
        <p:nvSpPr>
          <p:cNvPr id="12" name="Shape 132"/>
          <p:cNvSpPr/>
          <p:nvPr/>
        </p:nvSpPr>
        <p:spPr>
          <a:xfrm>
            <a:off x="2613967" y="8507695"/>
            <a:ext cx="10390833" cy="7797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800"/>
            </a:lvl1pPr>
          </a:lstStyle>
          <a:p>
            <a:r>
              <a:rPr sz="2200" dirty="0"/>
              <a:t>The system can be used for mass-classification (~95% accurate) or for in depth analysis of individual samples. </a:t>
            </a:r>
          </a:p>
        </p:txBody>
      </p:sp>
      <p:sp>
        <p:nvSpPr>
          <p:cNvPr id="13" name="Shape 133"/>
          <p:cNvSpPr/>
          <p:nvPr/>
        </p:nvSpPr>
        <p:spPr>
          <a:xfrm>
            <a:off x="1781624" y="1477719"/>
            <a:ext cx="7241056"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l" defTabSz="914400">
              <a:defRPr sz="1800">
                <a:latin typeface="Helvetica Neue Thin"/>
                <a:ea typeface="Helvetica Neue Thin"/>
                <a:cs typeface="Helvetica Neue Thin"/>
                <a:sym typeface="Helvetica Neue Thin"/>
              </a:defRPr>
            </a:lvl1pPr>
          </a:lstStyle>
          <a:p>
            <a:r>
              <a:rPr sz="1400" dirty="0"/>
              <a:t>Machine activity data for one piece of malware over 5 minutes</a:t>
            </a:r>
          </a:p>
        </p:txBody>
      </p:sp>
      <p:pic>
        <p:nvPicPr>
          <p:cNvPr id="14" name="Screen Shot 2017-09-07 at 17.45.08.png"/>
          <p:cNvPicPr>
            <a:picLocks noChangeAspect="1"/>
          </p:cNvPicPr>
          <p:nvPr/>
        </p:nvPicPr>
        <p:blipFill>
          <a:blip r:embed="rId4"/>
          <a:stretch>
            <a:fillRect/>
          </a:stretch>
        </p:blipFill>
        <p:spPr>
          <a:xfrm>
            <a:off x="6225086" y="3696528"/>
            <a:ext cx="5818574" cy="2831499"/>
          </a:xfrm>
          <a:prstGeom prst="rect">
            <a:avLst/>
          </a:prstGeom>
          <a:ln w="12700">
            <a:miter lim="400000"/>
          </a:ln>
        </p:spPr>
      </p:pic>
      <p:sp>
        <p:nvSpPr>
          <p:cNvPr id="16" name="Shape 136"/>
          <p:cNvSpPr/>
          <p:nvPr/>
        </p:nvSpPr>
        <p:spPr>
          <a:xfrm>
            <a:off x="406512" y="4723064"/>
            <a:ext cx="5818574" cy="96436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800"/>
            </a:lvl1pPr>
          </a:lstStyle>
          <a:p>
            <a:r>
              <a:rPr lang="en-GB" sz="1400" dirty="0">
                <a:latin typeface="Avenir Book"/>
                <a:cs typeface="Avenir Book"/>
              </a:rPr>
              <a:t>Self organising feature </a:t>
            </a:r>
            <a:r>
              <a:rPr sz="1400" dirty="0">
                <a:latin typeface="Avenir Book"/>
                <a:cs typeface="Avenir Book"/>
              </a:rPr>
              <a:t>maps </a:t>
            </a:r>
            <a:r>
              <a:rPr lang="en-GB" sz="1400" dirty="0" err="1">
                <a:latin typeface="Avenir Book"/>
                <a:cs typeface="Avenir Book"/>
              </a:rPr>
              <a:t>tranform</a:t>
            </a:r>
            <a:r>
              <a:rPr lang="en-GB" sz="1400" dirty="0">
                <a:latin typeface="Avenir Book"/>
                <a:cs typeface="Avenir Book"/>
              </a:rPr>
              <a:t> </a:t>
            </a:r>
            <a:r>
              <a:rPr sz="1400" dirty="0">
                <a:latin typeface="Avenir Book"/>
                <a:cs typeface="Avenir Book"/>
              </a:rPr>
              <a:t>the training sample data</a:t>
            </a:r>
            <a:r>
              <a:rPr lang="en-GB" sz="1400" dirty="0">
                <a:latin typeface="Avenir Book"/>
                <a:cs typeface="Avenir Book"/>
              </a:rPr>
              <a:t> (system interaction)</a:t>
            </a:r>
            <a:r>
              <a:rPr sz="1400" dirty="0">
                <a:latin typeface="Avenir Book"/>
                <a:cs typeface="Avenir Book"/>
              </a:rPr>
              <a:t> into a 2D space and uses a competitive learning algorithm to re-</a:t>
            </a:r>
            <a:r>
              <a:rPr sz="1400" dirty="0" err="1">
                <a:latin typeface="Avenir Book"/>
                <a:cs typeface="Avenir Book"/>
              </a:rPr>
              <a:t>organise</a:t>
            </a:r>
            <a:r>
              <a:rPr sz="1400" dirty="0">
                <a:latin typeface="Avenir Book"/>
                <a:cs typeface="Avenir Book"/>
              </a:rPr>
              <a:t> this space so that similar </a:t>
            </a:r>
            <a:r>
              <a:rPr sz="1400" dirty="0" err="1">
                <a:latin typeface="Avenir Book"/>
                <a:cs typeface="Avenir Book"/>
              </a:rPr>
              <a:t>behaviours</a:t>
            </a:r>
            <a:r>
              <a:rPr sz="1400" dirty="0">
                <a:latin typeface="Avenir Book"/>
                <a:cs typeface="Avenir Book"/>
              </a:rPr>
              <a:t> are close to one another  </a:t>
            </a:r>
          </a:p>
        </p:txBody>
      </p:sp>
      <p:grpSp>
        <p:nvGrpSpPr>
          <p:cNvPr id="17" name="Group 253"/>
          <p:cNvGrpSpPr/>
          <p:nvPr/>
        </p:nvGrpSpPr>
        <p:grpSpPr>
          <a:xfrm>
            <a:off x="7586732" y="1602211"/>
            <a:ext cx="1804673" cy="1952100"/>
            <a:chOff x="-52297" y="0"/>
            <a:chExt cx="13168487" cy="14244242"/>
          </a:xfrm>
        </p:grpSpPr>
        <p:sp>
          <p:nvSpPr>
            <p:cNvPr id="18" name="Shape 247"/>
            <p:cNvSpPr/>
            <p:nvPr/>
          </p:nvSpPr>
          <p:spPr>
            <a:xfrm>
              <a:off x="4779381" y="1294457"/>
              <a:ext cx="127001" cy="11938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a:solidFill>
                    <a:srgbClr val="FFFFFF"/>
                  </a:solidFill>
                </a:defRPr>
              </a:pPr>
              <a:endParaRPr/>
            </a:p>
          </p:txBody>
        </p:sp>
        <p:pic>
          <p:nvPicPr>
            <p:cNvPr id="19" name="one_thousand.png"/>
            <p:cNvPicPr>
              <a:picLocks/>
            </p:cNvPicPr>
            <p:nvPr/>
          </p:nvPicPr>
          <p:blipFill>
            <a:blip r:embed="rId5" cstate="screen">
              <a:extLst>
                <a:ext uri="{28A0092B-C50C-407E-A947-70E740481C1C}">
                  <a14:useLocalDpi xmlns:a14="http://schemas.microsoft.com/office/drawing/2010/main"/>
                </a:ext>
              </a:extLst>
            </a:blip>
            <a:srcRect/>
            <a:stretch>
              <a:fillRect/>
            </a:stretch>
          </p:blipFill>
          <p:spPr>
            <a:xfrm>
              <a:off x="0" y="0"/>
              <a:ext cx="13038563" cy="7207194"/>
            </a:xfrm>
            <a:prstGeom prst="rect">
              <a:avLst/>
            </a:prstGeom>
            <a:ln w="12700" cap="flat">
              <a:noFill/>
              <a:miter lim="400000"/>
            </a:ln>
            <a:effectLst/>
          </p:spPr>
        </p:pic>
        <p:pic>
          <p:nvPicPr>
            <p:cNvPr id="20" name="one_thousand.png"/>
            <p:cNvPicPr>
              <a:picLocks/>
            </p:cNvPicPr>
            <p:nvPr/>
          </p:nvPicPr>
          <p:blipFill>
            <a:blip r:embed="rId6" cstate="screen">
              <a:extLst>
                <a:ext uri="{28A0092B-C50C-407E-A947-70E740481C1C}">
                  <a14:useLocalDpi xmlns:a14="http://schemas.microsoft.com/office/drawing/2010/main"/>
                </a:ext>
              </a:extLst>
            </a:blip>
            <a:srcRect/>
            <a:stretch>
              <a:fillRect/>
            </a:stretch>
          </p:blipFill>
          <p:spPr>
            <a:xfrm>
              <a:off x="-52297" y="7097479"/>
              <a:ext cx="3574232" cy="7146763"/>
            </a:xfrm>
            <a:prstGeom prst="rect">
              <a:avLst/>
            </a:prstGeom>
            <a:ln w="12700" cap="flat">
              <a:noFill/>
              <a:miter lim="400000"/>
            </a:ln>
            <a:effectLst/>
          </p:spPr>
        </p:pic>
        <p:pic>
          <p:nvPicPr>
            <p:cNvPr id="21" name="one_thousand.png"/>
            <p:cNvPicPr>
              <a:picLocks/>
            </p:cNvPicPr>
            <p:nvPr/>
          </p:nvPicPr>
          <p:blipFill>
            <a:blip r:embed="rId6" cstate="screen">
              <a:extLst>
                <a:ext uri="{28A0092B-C50C-407E-A947-70E740481C1C}">
                  <a14:useLocalDpi xmlns:a14="http://schemas.microsoft.com/office/drawing/2010/main"/>
                </a:ext>
              </a:extLst>
            </a:blip>
            <a:srcRect/>
            <a:stretch>
              <a:fillRect/>
            </a:stretch>
          </p:blipFill>
          <p:spPr>
            <a:xfrm>
              <a:off x="9541958" y="7020585"/>
              <a:ext cx="3574232" cy="7146763"/>
            </a:xfrm>
            <a:prstGeom prst="rect">
              <a:avLst/>
            </a:prstGeom>
            <a:ln w="12700" cap="flat">
              <a:noFill/>
              <a:miter lim="400000"/>
            </a:ln>
            <a:effectLst/>
          </p:spPr>
        </p:pic>
        <p:pic>
          <p:nvPicPr>
            <p:cNvPr id="22" name="one_thousand.png"/>
            <p:cNvPicPr>
              <a:picLocks/>
            </p:cNvPicPr>
            <p:nvPr/>
          </p:nvPicPr>
          <p:blipFill>
            <a:blip r:embed="rId7" cstate="screen">
              <a:extLst>
                <a:ext uri="{28A0092B-C50C-407E-A947-70E740481C1C}">
                  <a14:useLocalDpi xmlns:a14="http://schemas.microsoft.com/office/drawing/2010/main"/>
                </a:ext>
              </a:extLst>
            </a:blip>
            <a:srcRect/>
            <a:stretch>
              <a:fillRect/>
            </a:stretch>
          </p:blipFill>
          <p:spPr>
            <a:xfrm>
              <a:off x="3560181" y="7073114"/>
              <a:ext cx="3501157" cy="2911891"/>
            </a:xfrm>
            <a:prstGeom prst="rect">
              <a:avLst/>
            </a:prstGeom>
            <a:ln w="12700" cap="flat">
              <a:noFill/>
              <a:miter lim="400000"/>
            </a:ln>
            <a:effectLst/>
          </p:spPr>
        </p:pic>
        <p:pic>
          <p:nvPicPr>
            <p:cNvPr id="23" name="one_thousand.png"/>
            <p:cNvPicPr>
              <a:picLocks/>
            </p:cNvPicPr>
            <p:nvPr/>
          </p:nvPicPr>
          <p:blipFill>
            <a:blip r:embed="rId8" cstate="screen">
              <a:extLst>
                <a:ext uri="{28A0092B-C50C-407E-A947-70E740481C1C}">
                  <a14:useLocalDpi xmlns:a14="http://schemas.microsoft.com/office/drawing/2010/main"/>
                </a:ext>
              </a:extLst>
            </a:blip>
            <a:srcRect/>
            <a:stretch>
              <a:fillRect/>
            </a:stretch>
          </p:blipFill>
          <p:spPr>
            <a:xfrm>
              <a:off x="3531239" y="9023528"/>
              <a:ext cx="3003003" cy="5220714"/>
            </a:xfrm>
            <a:prstGeom prst="rect">
              <a:avLst/>
            </a:prstGeom>
            <a:ln w="12700" cap="flat">
              <a:noFill/>
              <a:miter lim="400000"/>
            </a:ln>
            <a:effectLst/>
          </p:spPr>
        </p:pic>
      </p:grpSp>
      <p:pic>
        <p:nvPicPr>
          <p:cNvPr id="24" name="one_thousand.png"/>
          <p:cNvPicPr>
            <a:picLocks/>
          </p:cNvPicPr>
          <p:nvPr/>
        </p:nvPicPr>
        <p:blipFill>
          <a:blip r:embed="rId6" cstate="screen">
            <a:extLst>
              <a:ext uri="{28A0092B-C50C-407E-A947-70E740481C1C}">
                <a14:useLocalDpi xmlns:a14="http://schemas.microsoft.com/office/drawing/2010/main"/>
              </a:ext>
            </a:extLst>
          </a:blip>
          <a:srcRect/>
          <a:stretch>
            <a:fillRect/>
          </a:stretch>
        </p:blipFill>
        <p:spPr>
          <a:xfrm>
            <a:off x="8487333" y="2574883"/>
            <a:ext cx="489830" cy="979427"/>
          </a:xfrm>
          <a:prstGeom prst="rect">
            <a:avLst/>
          </a:prstGeom>
          <a:ln w="12700" cap="flat">
            <a:noFill/>
            <a:miter lim="400000"/>
          </a:ln>
          <a:effectLst/>
        </p:spPr>
      </p:pic>
      <p:sp>
        <p:nvSpPr>
          <p:cNvPr id="6" name="TextBox 5"/>
          <p:cNvSpPr txBox="1"/>
          <p:nvPr/>
        </p:nvSpPr>
        <p:spPr>
          <a:xfrm>
            <a:off x="6353175" y="2574884"/>
            <a:ext cx="1003801" cy="369332"/>
          </a:xfrm>
          <a:prstGeom prst="rect">
            <a:avLst/>
          </a:prstGeom>
          <a:noFill/>
        </p:spPr>
        <p:txBody>
          <a:bodyPr wrap="none" rtlCol="0">
            <a:spAutoFit/>
          </a:bodyPr>
          <a:lstStyle/>
          <a:p>
            <a:r>
              <a:rPr lang="en-GB" dirty="0"/>
              <a:t>x ‘000s =</a:t>
            </a:r>
          </a:p>
        </p:txBody>
      </p:sp>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78659" y="115530"/>
            <a:ext cx="1217637" cy="1172033"/>
          </a:xfrm>
          <a:prstGeom prst="rect">
            <a:avLst/>
          </a:prstGeom>
        </p:spPr>
      </p:pic>
    </p:spTree>
    <p:extLst>
      <p:ext uri="{BB962C8B-B14F-4D97-AF65-F5344CB8AC3E}">
        <p14:creationId xmlns:p14="http://schemas.microsoft.com/office/powerpoint/2010/main" val="12640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8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55900"/>
            <a:ext cx="12192000" cy="2554545"/>
          </a:xfrm>
          <a:prstGeom prst="rect">
            <a:avLst/>
          </a:prstGeom>
          <a:noFill/>
        </p:spPr>
        <p:txBody>
          <a:bodyPr wrap="square" rtlCol="0">
            <a:spAutoFit/>
          </a:bodyPr>
          <a:lstStyle/>
          <a:p>
            <a:pPr algn="ctr"/>
            <a:r>
              <a:rPr lang="en-GB" sz="3200" dirty="0">
                <a:solidFill>
                  <a:schemeClr val="bg1"/>
                </a:solidFill>
              </a:rPr>
              <a:t>APTs are becoming more sophisticated and able to obfuscate</a:t>
            </a:r>
          </a:p>
          <a:p>
            <a:pPr algn="ctr"/>
            <a:r>
              <a:rPr lang="en-GB" sz="3200" dirty="0">
                <a:solidFill>
                  <a:schemeClr val="bg1"/>
                </a:solidFill>
              </a:rPr>
              <a:t>much of their identifiable features through encryption, custom code bases and in-memory execution…</a:t>
            </a:r>
          </a:p>
          <a:p>
            <a:pPr algn="ctr"/>
            <a:endParaRPr lang="en-GB" sz="3200" dirty="0">
              <a:solidFill>
                <a:schemeClr val="bg1"/>
              </a:solidFill>
            </a:endParaRPr>
          </a:p>
          <a:p>
            <a:pPr algn="ctr"/>
            <a:endParaRPr lang="en-GB" sz="3200" dirty="0">
              <a:solidFill>
                <a:schemeClr val="bg1"/>
              </a:solidFill>
            </a:endParaRPr>
          </a:p>
        </p:txBody>
      </p:sp>
      <p:pic>
        <p:nvPicPr>
          <p:cNvPr id="17" name="New_sample">
            <a:hlinkClick r:id="" action="ppaction://media"/>
            <a:extLst>
              <a:ext uri="{FF2B5EF4-FFF2-40B4-BE49-F238E27FC236}">
                <a16:creationId xmlns:a16="http://schemas.microsoft.com/office/drawing/2014/main" id="{D00306C1-BF92-4795-A356-9797FD72CAF5}"/>
              </a:ext>
            </a:extLst>
          </p:cNvPr>
          <p:cNvPicPr>
            <a:picLocks noChangeAspect="1"/>
          </p:cNvPicPr>
          <p:nvPr>
            <a:videoFile r:link="rId1"/>
            <p:extLst>
              <p:ext uri="{DAA4B4D4-6D71-4841-9C94-3DE7FCFB9230}">
                <p14:media xmlns:p14="http://schemas.microsoft.com/office/powerpoint/2010/main" r:embed="rId2">
                  <p14:trim st="1359" end="0.3333"/>
                </p14:media>
              </p:ext>
            </p:extLst>
          </p:nvPr>
        </p:nvPicPr>
        <p:blipFill>
          <a:blip r:embed="rId5"/>
          <a:stretch>
            <a:fillRect/>
          </a:stretch>
        </p:blipFill>
        <p:spPr>
          <a:xfrm>
            <a:off x="200662" y="126023"/>
            <a:ext cx="10612118" cy="6632574"/>
          </a:xfrm>
          <a:prstGeom prst="rect">
            <a:avLst/>
          </a:prstGeom>
        </p:spPr>
      </p:pic>
      <p:sp>
        <p:nvSpPr>
          <p:cNvPr id="3" name="TextBox 2"/>
          <p:cNvSpPr txBox="1"/>
          <p:nvPr/>
        </p:nvSpPr>
        <p:spPr>
          <a:xfrm>
            <a:off x="10812780" y="1352550"/>
            <a:ext cx="1454244" cy="4770537"/>
          </a:xfrm>
          <a:prstGeom prst="rect">
            <a:avLst/>
          </a:prstGeom>
          <a:noFill/>
        </p:spPr>
        <p:txBody>
          <a:bodyPr wrap="none" rtlCol="0">
            <a:spAutoFit/>
          </a:bodyPr>
          <a:lstStyle/>
          <a:p>
            <a:r>
              <a:rPr lang="en-GB" sz="1600" dirty="0">
                <a:latin typeface="Avenir Book"/>
                <a:cs typeface="Avenir Book"/>
              </a:rPr>
              <a:t>Add a logistic</a:t>
            </a:r>
          </a:p>
          <a:p>
            <a:r>
              <a:rPr lang="en-GB" sz="1600" dirty="0">
                <a:latin typeface="Avenir Book"/>
                <a:cs typeface="Avenir Book"/>
              </a:rPr>
              <a:t>Regression at</a:t>
            </a:r>
          </a:p>
          <a:p>
            <a:r>
              <a:rPr lang="en-GB" sz="1600" dirty="0">
                <a:latin typeface="Avenir Book"/>
                <a:cs typeface="Avenir Book"/>
              </a:rPr>
              <a:t>the end…</a:t>
            </a:r>
          </a:p>
          <a:p>
            <a:endParaRPr lang="en-GB" sz="1600" dirty="0">
              <a:latin typeface="Avenir Book"/>
              <a:cs typeface="Avenir Book"/>
            </a:endParaRPr>
          </a:p>
          <a:p>
            <a:r>
              <a:rPr lang="en-GB" sz="1600" dirty="0">
                <a:latin typeface="Avenir Book"/>
                <a:cs typeface="Avenir Book"/>
              </a:rPr>
              <a:t>Classification</a:t>
            </a:r>
          </a:p>
          <a:p>
            <a:r>
              <a:rPr lang="en-GB" sz="1600" dirty="0">
                <a:latin typeface="Avenir Book"/>
                <a:cs typeface="Avenir Book"/>
              </a:rPr>
              <a:t>94% accuracy</a:t>
            </a:r>
          </a:p>
          <a:p>
            <a:endParaRPr lang="en-GB" sz="1600" dirty="0">
              <a:latin typeface="Avenir Book"/>
              <a:cs typeface="Avenir Book"/>
            </a:endParaRPr>
          </a:p>
          <a:p>
            <a:r>
              <a:rPr lang="en-GB" sz="1600" dirty="0">
                <a:latin typeface="Avenir Book"/>
                <a:cs typeface="Avenir Book"/>
              </a:rPr>
              <a:t>The SOM</a:t>
            </a:r>
          </a:p>
          <a:p>
            <a:r>
              <a:rPr lang="en-GB" sz="1600" dirty="0">
                <a:latin typeface="Avenir Book"/>
                <a:cs typeface="Avenir Book"/>
              </a:rPr>
              <a:t>Reframes the</a:t>
            </a:r>
          </a:p>
          <a:p>
            <a:r>
              <a:rPr lang="en-GB" sz="1600" dirty="0">
                <a:latin typeface="Avenir Book"/>
                <a:cs typeface="Avenir Book"/>
              </a:rPr>
              <a:t>behaviour to</a:t>
            </a:r>
          </a:p>
          <a:p>
            <a:r>
              <a:rPr lang="en-GB" sz="1600" dirty="0">
                <a:latin typeface="Avenir Book"/>
                <a:cs typeface="Avenir Book"/>
              </a:rPr>
              <a:t>better suit </a:t>
            </a:r>
          </a:p>
          <a:p>
            <a:r>
              <a:rPr lang="en-GB" sz="1600" dirty="0">
                <a:latin typeface="Avenir Book"/>
                <a:cs typeface="Avenir Book"/>
              </a:rPr>
              <a:t>classification</a:t>
            </a:r>
          </a:p>
          <a:p>
            <a:r>
              <a:rPr lang="en-GB" sz="1600" dirty="0">
                <a:latin typeface="Avenir Book"/>
                <a:cs typeface="Avenir Book"/>
              </a:rPr>
              <a:t>methods…</a:t>
            </a:r>
          </a:p>
          <a:p>
            <a:endParaRPr lang="en-GB" sz="1600" dirty="0">
              <a:latin typeface="Avenir Book"/>
              <a:cs typeface="Avenir Book"/>
            </a:endParaRPr>
          </a:p>
          <a:p>
            <a:r>
              <a:rPr lang="en-GB" sz="1600" dirty="0">
                <a:latin typeface="Avenir Book"/>
                <a:cs typeface="Avenir Book"/>
              </a:rPr>
              <a:t>Provides </a:t>
            </a:r>
          </a:p>
          <a:p>
            <a:r>
              <a:rPr lang="en-GB" sz="1600" dirty="0">
                <a:latin typeface="Avenir Book"/>
                <a:cs typeface="Avenir Book"/>
              </a:rPr>
              <a:t>“fuzzy</a:t>
            </a:r>
          </a:p>
          <a:p>
            <a:r>
              <a:rPr lang="en-GB" sz="1600" dirty="0">
                <a:latin typeface="Avenir Book"/>
                <a:cs typeface="Avenir Book"/>
              </a:rPr>
              <a:t>neighbour</a:t>
            </a:r>
          </a:p>
          <a:p>
            <a:r>
              <a:rPr lang="en-GB" sz="1600" dirty="0">
                <a:latin typeface="Avenir Book"/>
                <a:cs typeface="Avenir Book"/>
              </a:rPr>
              <a:t>-hoods” of</a:t>
            </a:r>
          </a:p>
          <a:p>
            <a:r>
              <a:rPr lang="en-GB" sz="1600" dirty="0">
                <a:latin typeface="Avenir Book"/>
                <a:cs typeface="Avenir Book"/>
              </a:rPr>
              <a:t>behaviour</a:t>
            </a:r>
          </a:p>
        </p:txBody>
      </p:sp>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78659" y="115530"/>
            <a:ext cx="1217637" cy="1172033"/>
          </a:xfrm>
          <a:prstGeom prst="rect">
            <a:avLst/>
          </a:prstGeom>
        </p:spPr>
      </p:pic>
    </p:spTree>
    <p:extLst>
      <p:ext uri="{BB962C8B-B14F-4D97-AF65-F5344CB8AC3E}">
        <p14:creationId xmlns:p14="http://schemas.microsoft.com/office/powerpoint/2010/main" val="173293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5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1"/>
          <p:cNvSpPr/>
          <p:nvPr/>
        </p:nvSpPr>
        <p:spPr>
          <a:xfrm>
            <a:off x="203669" y="482265"/>
            <a:ext cx="10199829" cy="44114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2800"/>
            </a:pPr>
            <a:r>
              <a:rPr lang="en-US" sz="2200" b="1" dirty="0">
                <a:latin typeface="Avenir Book"/>
              </a:rPr>
              <a:t>Lab2Soc</a:t>
            </a:r>
            <a:r>
              <a:rPr lang="en-US" sz="2200" dirty="0">
                <a:latin typeface="Avenir Book"/>
              </a:rPr>
              <a:t>: </a:t>
            </a:r>
            <a:r>
              <a:rPr lang="en-US" sz="2200">
                <a:latin typeface="Avenir Book"/>
              </a:rPr>
              <a:t>Data robustness </a:t>
            </a:r>
            <a:r>
              <a:rPr lang="en-US" sz="2200" dirty="0">
                <a:latin typeface="Avenir Book"/>
              </a:rPr>
              <a:t>for ML-based malware detection</a:t>
            </a:r>
            <a:endParaRPr lang="en-US" dirty="0"/>
          </a:p>
        </p:txBody>
      </p:sp>
      <p:sp>
        <p:nvSpPr>
          <p:cNvPr id="12" name="Shape 132"/>
          <p:cNvSpPr/>
          <p:nvPr/>
        </p:nvSpPr>
        <p:spPr>
          <a:xfrm>
            <a:off x="2613967" y="8507695"/>
            <a:ext cx="10390833" cy="7797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2800"/>
            </a:lvl1pPr>
          </a:lstStyle>
          <a:p>
            <a:r>
              <a:rPr sz="2200" dirty="0"/>
              <a:t>The system can be used for mass-classification (~95% accurate) or for in depth analysis of individual samples. </a:t>
            </a:r>
          </a:p>
        </p:txBody>
      </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78659" y="115530"/>
            <a:ext cx="1217637" cy="1172033"/>
          </a:xfrm>
          <a:prstGeom prst="rect">
            <a:avLst/>
          </a:prstGeom>
        </p:spPr>
      </p:pic>
      <p:sp>
        <p:nvSpPr>
          <p:cNvPr id="27" name="Shape 131">
            <a:extLst>
              <a:ext uri="{FF2B5EF4-FFF2-40B4-BE49-F238E27FC236}">
                <a16:creationId xmlns:a16="http://schemas.microsoft.com/office/drawing/2014/main" id="{45710D33-4EA5-4F58-B913-BB7CAB1B17A7}"/>
              </a:ext>
            </a:extLst>
          </p:cNvPr>
          <p:cNvSpPr/>
          <p:nvPr/>
        </p:nvSpPr>
        <p:spPr>
          <a:xfrm>
            <a:off x="438129" y="1209095"/>
            <a:ext cx="10199829" cy="44114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342900" indent="-342900">
              <a:buFont typeface="Arial"/>
              <a:buChar char="•"/>
              <a:defRPr sz="2800"/>
            </a:pPr>
            <a:r>
              <a:rPr lang="en-US" sz="2200">
                <a:latin typeface="Avenir Book"/>
              </a:rPr>
              <a:t>API calls are the most commonly used dynamic data feature for ML malware detection</a:t>
            </a:r>
          </a:p>
        </p:txBody>
      </p:sp>
      <p:pic>
        <p:nvPicPr>
          <p:cNvPr id="5" name="Picture 14">
            <a:extLst>
              <a:ext uri="{FF2B5EF4-FFF2-40B4-BE49-F238E27FC236}">
                <a16:creationId xmlns:a16="http://schemas.microsoft.com/office/drawing/2014/main" id="{E150FA6E-ABDB-45F0-9EA3-153F34C649F9}"/>
              </a:ext>
            </a:extLst>
          </p:cNvPr>
          <p:cNvPicPr>
            <a:picLocks noChangeAspect="1"/>
          </p:cNvPicPr>
          <p:nvPr/>
        </p:nvPicPr>
        <p:blipFill>
          <a:blip r:embed="rId4"/>
          <a:stretch>
            <a:fillRect/>
          </a:stretch>
        </p:blipFill>
        <p:spPr>
          <a:xfrm>
            <a:off x="5029200" y="2112907"/>
            <a:ext cx="6799384" cy="4378926"/>
          </a:xfrm>
          <a:prstGeom prst="rect">
            <a:avLst/>
          </a:prstGeom>
        </p:spPr>
      </p:pic>
      <p:pic>
        <p:nvPicPr>
          <p:cNvPr id="29" name="Picture 29" descr="A close up of a logo&#10;&#10;Description generated with very high confidence">
            <a:extLst>
              <a:ext uri="{FF2B5EF4-FFF2-40B4-BE49-F238E27FC236}">
                <a16:creationId xmlns:a16="http://schemas.microsoft.com/office/drawing/2014/main" id="{D280DDF7-53F2-4305-A6BB-F42225E9300A}"/>
              </a:ext>
            </a:extLst>
          </p:cNvPr>
          <p:cNvPicPr>
            <a:picLocks noChangeAspect="1"/>
          </p:cNvPicPr>
          <p:nvPr/>
        </p:nvPicPr>
        <p:blipFill rotWithShape="1">
          <a:blip r:embed="rId5"/>
          <a:srcRect t="18529" b="-273"/>
          <a:stretch/>
        </p:blipFill>
        <p:spPr>
          <a:xfrm>
            <a:off x="70339" y="1540956"/>
            <a:ext cx="6869723" cy="3517953"/>
          </a:xfrm>
          <a:prstGeom prst="rect">
            <a:avLst/>
          </a:prstGeom>
        </p:spPr>
      </p:pic>
    </p:spTree>
    <p:extLst>
      <p:ext uri="{BB962C8B-B14F-4D97-AF65-F5344CB8AC3E}">
        <p14:creationId xmlns:p14="http://schemas.microsoft.com/office/powerpoint/2010/main" val="3809159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1"/>
          <p:cNvSpPr/>
          <p:nvPr/>
        </p:nvSpPr>
        <p:spPr>
          <a:xfrm>
            <a:off x="203669" y="482265"/>
            <a:ext cx="10199829" cy="44114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defRPr sz="2800"/>
            </a:pPr>
            <a:r>
              <a:rPr lang="en-US" sz="2200" b="1">
                <a:latin typeface="Avenir Book"/>
              </a:rPr>
              <a:t>Lab2Soc</a:t>
            </a:r>
            <a:r>
              <a:rPr lang="en-US" sz="2200">
                <a:latin typeface="Avenir Book"/>
              </a:rPr>
              <a:t>: Data robsutness for ML-based malware detection</a:t>
            </a:r>
            <a:endParaRPr lang="en-US"/>
          </a:p>
        </p:txBody>
      </p:sp>
      <p:sp>
        <p:nvSpPr>
          <p:cNvPr id="12" name="Shape 132"/>
          <p:cNvSpPr/>
          <p:nvPr/>
        </p:nvSpPr>
        <p:spPr>
          <a:xfrm>
            <a:off x="2613967" y="8507695"/>
            <a:ext cx="10390833" cy="7797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2800"/>
            </a:lvl1pPr>
          </a:lstStyle>
          <a:p>
            <a:r>
              <a:rPr sz="2200" dirty="0"/>
              <a:t>The system can be used for mass-classification (~95% accurate) or for in depth analysis of individual samples. </a:t>
            </a:r>
          </a:p>
        </p:txBody>
      </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78659" y="115530"/>
            <a:ext cx="1217637" cy="1172033"/>
          </a:xfrm>
          <a:prstGeom prst="rect">
            <a:avLst/>
          </a:prstGeom>
        </p:spPr>
      </p:pic>
      <p:pic>
        <p:nvPicPr>
          <p:cNvPr id="3" name="Picture 3" descr="A screenshot of a cell phone&#10;&#10;Description generated with high confidence">
            <a:extLst>
              <a:ext uri="{FF2B5EF4-FFF2-40B4-BE49-F238E27FC236}">
                <a16:creationId xmlns:a16="http://schemas.microsoft.com/office/drawing/2014/main" id="{2FED8411-6BF5-4F91-AF32-65D4D3011760}"/>
              </a:ext>
            </a:extLst>
          </p:cNvPr>
          <p:cNvPicPr>
            <a:picLocks noChangeAspect="1"/>
          </p:cNvPicPr>
          <p:nvPr/>
        </p:nvPicPr>
        <p:blipFill rotWithShape="1">
          <a:blip r:embed="rId4"/>
          <a:srcRect t="25752" r="-175" b="49833"/>
          <a:stretch/>
        </p:blipFill>
        <p:spPr>
          <a:xfrm>
            <a:off x="269631" y="3414660"/>
            <a:ext cx="10527346" cy="2688732"/>
          </a:xfrm>
          <a:prstGeom prst="rect">
            <a:avLst/>
          </a:prstGeom>
        </p:spPr>
      </p:pic>
      <p:pic>
        <p:nvPicPr>
          <p:cNvPr id="25" name="Picture 3" descr="A screenshot of a cell phone&#10;&#10;Description generated with high confidence">
            <a:extLst>
              <a:ext uri="{FF2B5EF4-FFF2-40B4-BE49-F238E27FC236}">
                <a16:creationId xmlns:a16="http://schemas.microsoft.com/office/drawing/2014/main" id="{0E33383C-610A-4995-8DC5-78F0C6D4D3EA}"/>
              </a:ext>
            </a:extLst>
          </p:cNvPr>
          <p:cNvPicPr>
            <a:picLocks noChangeAspect="1"/>
          </p:cNvPicPr>
          <p:nvPr/>
        </p:nvPicPr>
        <p:blipFill rotWithShape="1">
          <a:blip r:embed="rId4"/>
          <a:srcRect t="96488" b="-335"/>
          <a:stretch/>
        </p:blipFill>
        <p:spPr>
          <a:xfrm>
            <a:off x="269630" y="5935121"/>
            <a:ext cx="10515598" cy="422693"/>
          </a:xfrm>
          <a:prstGeom prst="rect">
            <a:avLst/>
          </a:prstGeom>
        </p:spPr>
      </p:pic>
      <p:sp>
        <p:nvSpPr>
          <p:cNvPr id="27" name="Shape 131">
            <a:extLst>
              <a:ext uri="{FF2B5EF4-FFF2-40B4-BE49-F238E27FC236}">
                <a16:creationId xmlns:a16="http://schemas.microsoft.com/office/drawing/2014/main" id="{45710D33-4EA5-4F58-B913-BB7CAB1B17A7}"/>
              </a:ext>
            </a:extLst>
          </p:cNvPr>
          <p:cNvSpPr/>
          <p:nvPr/>
        </p:nvSpPr>
        <p:spPr>
          <a:xfrm>
            <a:off x="438129" y="1233956"/>
            <a:ext cx="10199829" cy="111825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342900" indent="-342900">
              <a:buFont typeface="Arial"/>
              <a:buChar char="•"/>
              <a:defRPr sz="2800"/>
            </a:pPr>
            <a:r>
              <a:rPr lang="en-US" sz="2200">
                <a:latin typeface="Avenir Book"/>
              </a:rPr>
              <a:t>API calls are the most commonly used dynamic data feature for ML malware detection</a:t>
            </a:r>
          </a:p>
          <a:p>
            <a:pPr marL="800100" lvl="1" indent="-342900">
              <a:buFont typeface="Arial"/>
              <a:buChar char="•"/>
              <a:defRPr sz="2800"/>
            </a:pPr>
            <a:r>
              <a:rPr lang="en-US" sz="2200">
                <a:latin typeface="Avenir Book"/>
              </a:rPr>
              <a:t>Different ways they can be represented</a:t>
            </a:r>
          </a:p>
          <a:p>
            <a:pPr lvl="1">
              <a:defRPr sz="2800"/>
            </a:pPr>
            <a:endParaRPr lang="en-US" sz="2200" dirty="0">
              <a:latin typeface="Avenir Book"/>
            </a:endParaRPr>
          </a:p>
        </p:txBody>
      </p:sp>
      <p:sp>
        <p:nvSpPr>
          <p:cNvPr id="28" name="Shape 131">
            <a:extLst>
              <a:ext uri="{FF2B5EF4-FFF2-40B4-BE49-F238E27FC236}">
                <a16:creationId xmlns:a16="http://schemas.microsoft.com/office/drawing/2014/main" id="{32491BC6-9BEB-43A5-8E8B-A7E1A7C9BE23}"/>
              </a:ext>
            </a:extLst>
          </p:cNvPr>
          <p:cNvSpPr/>
          <p:nvPr/>
        </p:nvSpPr>
        <p:spPr>
          <a:xfrm>
            <a:off x="438128" y="2183524"/>
            <a:ext cx="10199829" cy="111825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342900" indent="-342900">
              <a:buFont typeface="Arial"/>
              <a:buChar char="•"/>
              <a:defRPr sz="2800"/>
            </a:pPr>
            <a:r>
              <a:rPr lang="en-US" sz="2200">
                <a:latin typeface="Avenir Book"/>
              </a:rPr>
              <a:t>Machine activity metrics show better consistency for detection accuracy acrosss datasets from different sources </a:t>
            </a:r>
            <a:endParaRPr lang="en-US"/>
          </a:p>
          <a:p>
            <a:pPr lvl="1">
              <a:defRPr sz="2800"/>
            </a:pPr>
            <a:endParaRPr lang="en-US" sz="2200" dirty="0">
              <a:latin typeface="Avenir Book"/>
            </a:endParaRPr>
          </a:p>
        </p:txBody>
      </p:sp>
    </p:spTree>
    <p:extLst>
      <p:ext uri="{BB962C8B-B14F-4D97-AF65-F5344CB8AC3E}">
        <p14:creationId xmlns:p14="http://schemas.microsoft.com/office/powerpoint/2010/main" val="819769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2755900"/>
            <a:ext cx="12192000" cy="2554545"/>
          </a:xfrm>
          <a:prstGeom prst="rect">
            <a:avLst/>
          </a:prstGeom>
          <a:noFill/>
        </p:spPr>
        <p:txBody>
          <a:bodyPr wrap="square" rtlCol="0">
            <a:spAutoFit/>
          </a:bodyPr>
          <a:lstStyle/>
          <a:p>
            <a:pPr algn="ctr"/>
            <a:r>
              <a:rPr lang="en-GB" sz="3200" dirty="0">
                <a:solidFill>
                  <a:schemeClr val="bg1"/>
                </a:solidFill>
              </a:rPr>
              <a:t>APTs are becoming more sophisticated and able to obfuscate</a:t>
            </a:r>
          </a:p>
          <a:p>
            <a:pPr algn="ctr"/>
            <a:r>
              <a:rPr lang="en-GB" sz="3200" dirty="0">
                <a:solidFill>
                  <a:schemeClr val="bg1"/>
                </a:solidFill>
              </a:rPr>
              <a:t>much of their identifiable features through encryption, custom code bass and in-memory execution…</a:t>
            </a:r>
          </a:p>
          <a:p>
            <a:pPr algn="ctr"/>
            <a:endParaRPr lang="en-GB" sz="3200" dirty="0">
              <a:solidFill>
                <a:schemeClr val="bg1"/>
              </a:solidFill>
            </a:endParaRPr>
          </a:p>
          <a:p>
            <a:pPr algn="ctr"/>
            <a:endParaRPr lang="en-GB" sz="3200" dirty="0">
              <a:solidFill>
                <a:schemeClr val="bg1"/>
              </a:solidFill>
            </a:endParaRPr>
          </a:p>
        </p:txBody>
      </p:sp>
      <p:sp>
        <p:nvSpPr>
          <p:cNvPr id="18" name="TextBox 17"/>
          <p:cNvSpPr txBox="1"/>
          <p:nvPr/>
        </p:nvSpPr>
        <p:spPr>
          <a:xfrm>
            <a:off x="95272" y="152400"/>
            <a:ext cx="11896703" cy="369332"/>
          </a:xfrm>
          <a:prstGeom prst="rect">
            <a:avLst/>
          </a:prstGeom>
          <a:noFill/>
        </p:spPr>
        <p:txBody>
          <a:bodyPr wrap="square" rtlCol="0" anchor="t">
            <a:spAutoFit/>
          </a:bodyPr>
          <a:lstStyle/>
          <a:p>
            <a:r>
              <a:rPr lang="en-GB" dirty="0">
                <a:solidFill>
                  <a:schemeClr val="bg1"/>
                </a:solidFill>
                <a:latin typeface="Avenir Book"/>
                <a:cs typeface="Avenir Book"/>
                <a:hlinkClick r:id="rId3"/>
              </a:rPr>
              <a:t>Early Stage malware detection</a:t>
            </a:r>
            <a:endParaRPr lang="en-GB" dirty="0">
              <a:solidFill>
                <a:schemeClr val="bg1"/>
              </a:solidFill>
              <a:latin typeface="Avenir Book"/>
              <a:cs typeface="Avenir Book"/>
            </a:endParaRPr>
          </a:p>
        </p:txBody>
      </p:sp>
      <p:pic>
        <p:nvPicPr>
          <p:cNvPr id="3" name="Picture 3">
            <a:extLst>
              <a:ext uri="{FF2B5EF4-FFF2-40B4-BE49-F238E27FC236}">
                <a16:creationId xmlns:a16="http://schemas.microsoft.com/office/drawing/2014/main" id="{73056E66-636D-4744-B01A-971082E35760}"/>
              </a:ext>
            </a:extLst>
          </p:cNvPr>
          <p:cNvPicPr>
            <a:picLocks noChangeAspect="1"/>
          </p:cNvPicPr>
          <p:nvPr/>
        </p:nvPicPr>
        <p:blipFill>
          <a:blip r:embed="rId4"/>
          <a:stretch>
            <a:fillRect/>
          </a:stretch>
        </p:blipFill>
        <p:spPr>
          <a:xfrm>
            <a:off x="214554" y="470939"/>
            <a:ext cx="11769969" cy="5988229"/>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78659" y="115530"/>
            <a:ext cx="1217637" cy="1172033"/>
          </a:xfrm>
          <a:prstGeom prst="rect">
            <a:avLst/>
          </a:prstGeom>
        </p:spPr>
      </p:pic>
    </p:spTree>
    <p:extLst>
      <p:ext uri="{BB962C8B-B14F-4D97-AF65-F5344CB8AC3E}">
        <p14:creationId xmlns:p14="http://schemas.microsoft.com/office/powerpoint/2010/main" val="1327424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6892" y="1407746"/>
            <a:ext cx="12192000" cy="4031873"/>
          </a:xfrm>
          <a:prstGeom prst="rect">
            <a:avLst/>
          </a:prstGeom>
          <a:noFill/>
        </p:spPr>
        <p:txBody>
          <a:bodyPr wrap="square" rtlCol="0" anchor="t">
            <a:spAutoFit/>
          </a:bodyPr>
          <a:lstStyle/>
          <a:p>
            <a:pPr algn="ctr"/>
            <a:endParaRPr lang="en-GB" sz="3200" dirty="0">
              <a:solidFill>
                <a:schemeClr val="bg1"/>
              </a:solidFill>
            </a:endParaRPr>
          </a:p>
          <a:p>
            <a:pPr algn="ctr"/>
            <a:r>
              <a:rPr lang="en-GB" sz="3200" dirty="0">
                <a:solidFill>
                  <a:schemeClr val="bg1"/>
                </a:solidFill>
                <a:ea typeface="+mn-lt"/>
                <a:cs typeface="+mn-lt"/>
              </a:rPr>
              <a:t>5 minutes: 98% accuracy</a:t>
            </a:r>
            <a:endParaRPr lang="en-GB" dirty="0">
              <a:solidFill>
                <a:schemeClr val="bg1"/>
              </a:solidFill>
              <a:cs typeface="Calibri"/>
            </a:endParaRPr>
          </a:p>
          <a:p>
            <a:pPr algn="ctr"/>
            <a:endParaRPr lang="en-GB" sz="3200" dirty="0">
              <a:solidFill>
                <a:schemeClr val="bg1"/>
              </a:solidFill>
              <a:ea typeface="+mn-lt"/>
              <a:cs typeface="+mn-lt"/>
            </a:endParaRPr>
          </a:p>
          <a:p>
            <a:pPr algn="ctr"/>
            <a:r>
              <a:rPr lang="en-GB" sz="3200" dirty="0">
                <a:solidFill>
                  <a:schemeClr val="bg1"/>
                </a:solidFill>
                <a:ea typeface="+mn-lt"/>
                <a:cs typeface="+mn-lt"/>
              </a:rPr>
              <a:t>20 seconds: 98% accuracy</a:t>
            </a:r>
            <a:endParaRPr lang="en-GB" dirty="0">
              <a:solidFill>
                <a:schemeClr val="bg1"/>
              </a:solidFill>
              <a:cs typeface="Calibri"/>
            </a:endParaRPr>
          </a:p>
          <a:p>
            <a:pPr algn="ctr"/>
            <a:endParaRPr lang="en-GB" sz="3200" dirty="0">
              <a:solidFill>
                <a:schemeClr val="bg1"/>
              </a:solidFill>
              <a:cs typeface="Calibri"/>
            </a:endParaRPr>
          </a:p>
          <a:p>
            <a:pPr algn="ctr"/>
            <a:r>
              <a:rPr lang="en-GB" sz="3200" dirty="0">
                <a:solidFill>
                  <a:schemeClr val="bg1"/>
                </a:solidFill>
                <a:ea typeface="+mn-lt"/>
                <a:cs typeface="+mn-lt"/>
              </a:rPr>
              <a:t>5 seconds: 94% accuracy</a:t>
            </a:r>
            <a:endParaRPr lang="en-GB" dirty="0">
              <a:solidFill>
                <a:schemeClr val="bg1"/>
              </a:solidFill>
              <a:cs typeface="Calibri"/>
            </a:endParaRPr>
          </a:p>
          <a:p>
            <a:pPr algn="ctr"/>
            <a:endParaRPr lang="en-GB" sz="3200" dirty="0">
              <a:solidFill>
                <a:schemeClr val="bg1"/>
              </a:solidFill>
              <a:cs typeface="Calibri"/>
            </a:endParaRPr>
          </a:p>
          <a:p>
            <a:pPr algn="ctr"/>
            <a:r>
              <a:rPr lang="en-GB" sz="3200" dirty="0">
                <a:solidFill>
                  <a:schemeClr val="bg1"/>
                </a:solidFill>
                <a:ea typeface="+mn-lt"/>
                <a:cs typeface="+mn-lt"/>
              </a:rPr>
              <a:t>99% ransomware detected within 1 second of execution</a:t>
            </a:r>
            <a:endParaRPr lang="en-GB" dirty="0">
              <a:solidFill>
                <a:schemeClr val="bg1"/>
              </a:solidFill>
              <a:cs typeface="Calibri"/>
            </a:endParaRPr>
          </a:p>
        </p:txBody>
      </p:sp>
      <p:sp>
        <p:nvSpPr>
          <p:cNvPr id="18" name="TextBox 17"/>
          <p:cNvSpPr txBox="1"/>
          <p:nvPr/>
        </p:nvSpPr>
        <p:spPr>
          <a:xfrm>
            <a:off x="95272" y="152400"/>
            <a:ext cx="11896703" cy="646331"/>
          </a:xfrm>
          <a:prstGeom prst="rect">
            <a:avLst/>
          </a:prstGeom>
          <a:noFill/>
        </p:spPr>
        <p:txBody>
          <a:bodyPr wrap="square" rtlCol="0">
            <a:spAutoFit/>
          </a:bodyPr>
          <a:lstStyle/>
          <a:p>
            <a:r>
              <a:rPr lang="en-GB" dirty="0">
                <a:latin typeface="Avenir Book"/>
                <a:cs typeface="Avenir Book"/>
              </a:rPr>
              <a:t>Q: So post attack classification is good, but can we do this is ‘real-time’ and  ‘predict’ an attack?</a:t>
            </a:r>
          </a:p>
          <a:p>
            <a:r>
              <a:rPr lang="en-GB" dirty="0">
                <a:latin typeface="Avenir Book"/>
                <a:cs typeface="Avenir Book"/>
              </a:rPr>
              <a:t>A: Yup, prediction accuracy 94% @ 4sec…using recurrent neural nets to learn sequences of activity </a:t>
            </a:r>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78659" y="115530"/>
            <a:ext cx="1217637" cy="1172033"/>
          </a:xfrm>
          <a:prstGeom prst="rect">
            <a:avLst/>
          </a:prstGeom>
        </p:spPr>
      </p:pic>
    </p:spTree>
    <p:extLst>
      <p:ext uri="{BB962C8B-B14F-4D97-AF65-F5344CB8AC3E}">
        <p14:creationId xmlns:p14="http://schemas.microsoft.com/office/powerpoint/2010/main" val="1716036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488" y="56640"/>
            <a:ext cx="10029967" cy="1200329"/>
          </a:xfrm>
          <a:prstGeom prst="rect">
            <a:avLst/>
          </a:prstGeom>
        </p:spPr>
        <p:txBody>
          <a:bodyPr vert="horz" lIns="91440" tIns="45720" rIns="91440" bIns="45720" rtlCol="0" anchor="ctr">
            <a:normAutofit lnSpcReduction="10000"/>
          </a:bodyPr>
          <a:lstStyle/>
          <a:p>
            <a:pPr defTabSz="914400">
              <a:lnSpc>
                <a:spcPct val="90000"/>
              </a:lnSpc>
              <a:spcBef>
                <a:spcPct val="0"/>
              </a:spcBef>
            </a:pPr>
            <a:r>
              <a:rPr lang="en-GB" sz="4400" dirty="0">
                <a:latin typeface="+mj-lt"/>
                <a:ea typeface="+mj-ea"/>
                <a:cs typeface="+mj-cs"/>
              </a:rPr>
              <a:t>Detecting malicious processes</a:t>
            </a:r>
            <a:endParaRPr lang="en-US" sz="4400" dirty="0">
              <a:latin typeface="+mj-lt"/>
              <a:ea typeface="+mj-ea"/>
              <a:cs typeface="+mj-cs"/>
            </a:endParaRPr>
          </a:p>
          <a:p>
            <a:pPr defTabSz="914400">
              <a:lnSpc>
                <a:spcPct val="90000"/>
              </a:lnSpc>
              <a:spcBef>
                <a:spcPct val="0"/>
              </a:spcBef>
            </a:pPr>
            <a:r>
              <a:rPr lang="en-GB" sz="4400" i="1" dirty="0">
                <a:latin typeface="+mj-lt"/>
                <a:ea typeface="+mj-ea"/>
                <a:cs typeface="+mj-cs"/>
              </a:rPr>
              <a:t>and automatically killing them  </a:t>
            </a:r>
            <a:endParaRPr lang="en-GB" sz="4400" i="1" dirty="0">
              <a:latin typeface="+mj-lt"/>
              <a:ea typeface="+mj-ea"/>
              <a:cs typeface="Calibri Light"/>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78659" y="115530"/>
            <a:ext cx="1217637" cy="1172033"/>
          </a:xfrm>
          <a:prstGeom prst="rect">
            <a:avLst/>
          </a:prstGeom>
        </p:spPr>
      </p:pic>
      <p:pic>
        <p:nvPicPr>
          <p:cNvPr id="2" name="Picture 3" descr="A screenshot of a cell phone&#10;&#10;Description generated with very high confidence">
            <a:extLst>
              <a:ext uri="{FF2B5EF4-FFF2-40B4-BE49-F238E27FC236}">
                <a16:creationId xmlns:a16="http://schemas.microsoft.com/office/drawing/2014/main" id="{E88056A5-768E-49AC-8BD3-827FBFFCF028}"/>
              </a:ext>
            </a:extLst>
          </p:cNvPr>
          <p:cNvPicPr>
            <a:picLocks noChangeAspect="1"/>
          </p:cNvPicPr>
          <p:nvPr/>
        </p:nvPicPr>
        <p:blipFill>
          <a:blip r:embed="rId4"/>
          <a:stretch>
            <a:fillRect/>
          </a:stretch>
        </p:blipFill>
        <p:spPr>
          <a:xfrm>
            <a:off x="687459" y="1453859"/>
            <a:ext cx="4824378" cy="4935905"/>
          </a:xfrm>
          <a:prstGeom prst="rect">
            <a:avLst/>
          </a:prstGeom>
        </p:spPr>
      </p:pic>
      <p:sp>
        <p:nvSpPr>
          <p:cNvPr id="7" name="TextBox 6">
            <a:extLst>
              <a:ext uri="{FF2B5EF4-FFF2-40B4-BE49-F238E27FC236}">
                <a16:creationId xmlns:a16="http://schemas.microsoft.com/office/drawing/2014/main" id="{DF948310-99AF-4851-9D77-07A2343AB1F2}"/>
              </a:ext>
            </a:extLst>
          </p:cNvPr>
          <p:cNvSpPr txBox="1"/>
          <p:nvPr/>
        </p:nvSpPr>
        <p:spPr>
          <a:xfrm>
            <a:off x="6236677" y="1536700"/>
            <a:ext cx="5685693" cy="4524315"/>
          </a:xfrm>
          <a:prstGeom prst="rect">
            <a:avLst/>
          </a:prstGeom>
          <a:noFill/>
        </p:spPr>
        <p:txBody>
          <a:bodyPr wrap="square" rtlCol="0" anchor="t">
            <a:spAutoFit/>
          </a:bodyPr>
          <a:lstStyle/>
          <a:p>
            <a:r>
              <a:rPr lang="en-GB" sz="3200" dirty="0">
                <a:cs typeface="Calibri"/>
              </a:rPr>
              <a:t>What does this mean for a user?</a:t>
            </a:r>
          </a:p>
          <a:p>
            <a:endParaRPr lang="en-GB" sz="3200" dirty="0">
              <a:ea typeface="+mn-lt"/>
              <a:cs typeface="+mn-lt"/>
            </a:endParaRPr>
          </a:p>
          <a:p>
            <a:pPr>
              <a:buFont typeface="Arial"/>
            </a:pPr>
            <a:r>
              <a:rPr lang="en-GB" sz="3200" dirty="0">
                <a:ea typeface="+mn-lt"/>
                <a:cs typeface="+mn-lt"/>
              </a:rPr>
              <a:t>Preliminary results:</a:t>
            </a:r>
          </a:p>
          <a:p>
            <a:pPr marL="457200" indent="-457200">
              <a:buFont typeface="Arial"/>
              <a:buChar char="•"/>
            </a:pPr>
            <a:r>
              <a:rPr lang="en-GB" sz="3200" dirty="0">
                <a:cs typeface="Calibri"/>
              </a:rPr>
              <a:t>50% fewer files encrypted by fast-acting (starts encryption within first 5 seconds of launching)</a:t>
            </a:r>
          </a:p>
          <a:p>
            <a:pPr marL="457200" indent="-457200">
              <a:buFont typeface="Arial"/>
              <a:buChar char="•"/>
            </a:pPr>
            <a:r>
              <a:rPr lang="en-GB" sz="3200" dirty="0">
                <a:cs typeface="Calibri"/>
              </a:rPr>
              <a:t>90% ransomware samples detected</a:t>
            </a:r>
          </a:p>
        </p:txBody>
      </p:sp>
    </p:spTree>
    <p:extLst>
      <p:ext uri="{BB962C8B-B14F-4D97-AF65-F5344CB8AC3E}">
        <p14:creationId xmlns:p14="http://schemas.microsoft.com/office/powerpoint/2010/main" val="91791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217894" cy="1325563"/>
          </a:xfrm>
        </p:spPr>
        <p:txBody>
          <a:bodyPr/>
          <a:lstStyle/>
          <a:p>
            <a:r>
              <a:rPr lang="en-US" dirty="0"/>
              <a:t>Goal oriented models…</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6399" y="-86061"/>
            <a:ext cx="7034910" cy="6723529"/>
          </a:xfrm>
        </p:spPr>
      </p:pic>
      <p:sp>
        <p:nvSpPr>
          <p:cNvPr id="6" name="Content Placeholder 2"/>
          <p:cNvSpPr txBox="1">
            <a:spLocks/>
          </p:cNvSpPr>
          <p:nvPr/>
        </p:nvSpPr>
        <p:spPr>
          <a:xfrm>
            <a:off x="470647" y="1825625"/>
            <a:ext cx="4865751"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Identifying dependencies within complex systems is challenging </a:t>
            </a:r>
          </a:p>
          <a:p>
            <a:r>
              <a:rPr lang="en-US" dirty="0"/>
              <a:t>Quantifying the risks associated with system components, and determining all attack paths is prone to error (Unknown Unknowns).</a:t>
            </a:r>
          </a:p>
          <a:p>
            <a:r>
              <a:rPr lang="en-US" dirty="0"/>
              <a:t>Typical risk assessments are failure-oriented (fault tree, attack path etc.)</a:t>
            </a:r>
          </a:p>
          <a:p>
            <a:r>
              <a:rPr lang="en-US" dirty="0"/>
              <a:t>System owners (arguably) tend to know more about what they depend on for success within their own system</a:t>
            </a:r>
          </a:p>
          <a:p>
            <a:r>
              <a:rPr lang="en-US" dirty="0"/>
              <a:t>Can we capture that and use cyber analytics to support impact analysis?</a:t>
            </a:r>
          </a:p>
        </p:txBody>
      </p:sp>
    </p:spTree>
    <p:extLst>
      <p:ext uri="{BB962C8B-B14F-4D97-AF65-F5344CB8AC3E}">
        <p14:creationId xmlns:p14="http://schemas.microsoft.com/office/powerpoint/2010/main" val="433366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031" y="37239"/>
            <a:ext cx="10969943" cy="1143000"/>
          </a:xfrm>
        </p:spPr>
        <p:txBody>
          <a:bodyPr>
            <a:normAutofit/>
          </a:bodyPr>
          <a:lstStyle/>
          <a:p>
            <a:r>
              <a:rPr lang="en-US" sz="4500" dirty="0">
                <a:latin typeface="Avenir Book"/>
                <a:cs typeface="Avenir Book"/>
              </a:rPr>
              <a:t>The cyber security landscape</a:t>
            </a:r>
          </a:p>
        </p:txBody>
      </p:sp>
      <p:sp>
        <p:nvSpPr>
          <p:cNvPr id="4" name="TextBox 3"/>
          <p:cNvSpPr txBox="1"/>
          <p:nvPr/>
        </p:nvSpPr>
        <p:spPr>
          <a:xfrm>
            <a:off x="4558307" y="1946711"/>
            <a:ext cx="208424" cy="381178"/>
          </a:xfrm>
          <a:prstGeom prst="rect">
            <a:avLst/>
          </a:prstGeom>
          <a:noFill/>
        </p:spPr>
        <p:txBody>
          <a:bodyPr wrap="none" lIns="103172" tIns="51586" rIns="103172" bIns="51586" rtlCol="0">
            <a:spAutoFit/>
          </a:bodyPr>
          <a:lstStyle/>
          <a:p>
            <a:endParaRPr lang="en-US" dirty="0">
              <a:solidFill>
                <a:schemeClr val="bg1"/>
              </a:solidFill>
            </a:endParaRPr>
          </a:p>
        </p:txBody>
      </p:sp>
      <p:sp>
        <p:nvSpPr>
          <p:cNvPr id="8" name="Rectangle 7"/>
          <p:cNvSpPr/>
          <p:nvPr/>
        </p:nvSpPr>
        <p:spPr>
          <a:xfrm>
            <a:off x="333848" y="1292552"/>
            <a:ext cx="11629124" cy="5921157"/>
          </a:xfrm>
          <a:prstGeom prst="rect">
            <a:avLst/>
          </a:prstGeom>
        </p:spPr>
        <p:txBody>
          <a:bodyPr wrap="square" lIns="103172" tIns="51586" rIns="103172" bIns="51586">
            <a:spAutoFit/>
          </a:bodyPr>
          <a:lstStyle/>
          <a:p>
            <a:endParaRPr lang="en-US" dirty="0"/>
          </a:p>
          <a:p>
            <a:endParaRPr lang="en-US" dirty="0">
              <a:latin typeface="Avenir Book"/>
              <a:cs typeface="Avenir Book"/>
            </a:endParaRPr>
          </a:p>
          <a:p>
            <a:r>
              <a:rPr lang="en-US" i="1" dirty="0">
                <a:latin typeface="Avenir Book"/>
                <a:cs typeface="Avenir Book"/>
              </a:rPr>
              <a:t>						</a:t>
            </a:r>
            <a:r>
              <a:rPr lang="en-US" dirty="0">
                <a:latin typeface="Avenir Book"/>
                <a:cs typeface="Avenir Book"/>
              </a:rPr>
              <a:t>“Our vision for 2021 is that </a:t>
            </a:r>
            <a:r>
              <a:rPr lang="en-US" b="1" dirty="0">
                <a:latin typeface="Avenir Book"/>
                <a:cs typeface="Avenir Book"/>
              </a:rPr>
              <a:t>the UK is secure and resilient to cyber</a:t>
            </a:r>
          </a:p>
          <a:p>
            <a:r>
              <a:rPr lang="en-US" b="1" dirty="0">
                <a:latin typeface="Avenir Book"/>
                <a:cs typeface="Avenir Book"/>
              </a:rPr>
              <a:t>						threats</a:t>
            </a:r>
            <a:r>
              <a:rPr lang="is-IS" b="1" dirty="0">
                <a:latin typeface="Avenir Book"/>
                <a:cs typeface="Avenir Book"/>
              </a:rPr>
              <a:t>…”</a:t>
            </a:r>
          </a:p>
          <a:p>
            <a:endParaRPr lang="is-IS" b="1" dirty="0">
              <a:solidFill>
                <a:srgbClr val="000000"/>
              </a:solidFill>
              <a:latin typeface="Avenir Book"/>
              <a:cs typeface="Avenir Book"/>
            </a:endParaRPr>
          </a:p>
          <a:p>
            <a:endParaRPr lang="is-IS" b="1" dirty="0">
              <a:solidFill>
                <a:srgbClr val="000000"/>
              </a:solidFill>
              <a:latin typeface="Avenir Book"/>
              <a:cs typeface="Avenir Book"/>
            </a:endParaRPr>
          </a:p>
          <a:p>
            <a:endParaRPr lang="is-IS" b="1" dirty="0">
              <a:solidFill>
                <a:srgbClr val="000000"/>
              </a:solidFill>
              <a:latin typeface="Avenir Book"/>
              <a:cs typeface="Avenir Book"/>
            </a:endParaRPr>
          </a:p>
          <a:p>
            <a:endParaRPr lang="en-US" dirty="0">
              <a:solidFill>
                <a:srgbClr val="000000"/>
              </a:solidFill>
              <a:latin typeface="Avenir Book"/>
              <a:cs typeface="Avenir Book"/>
            </a:endParaRPr>
          </a:p>
          <a:p>
            <a:pPr lvl="6"/>
            <a:r>
              <a:rPr lang="en-US" dirty="0">
                <a:latin typeface="Avenir Book"/>
                <a:cs typeface="Avenir Book"/>
              </a:rPr>
              <a:t>“</a:t>
            </a:r>
            <a:r>
              <a:rPr lang="en-US" dirty="0" err="1">
                <a:latin typeface="Avenir Book"/>
                <a:cs typeface="Avenir Book"/>
              </a:rPr>
              <a:t>commercialise</a:t>
            </a:r>
            <a:r>
              <a:rPr lang="en-US" dirty="0">
                <a:latin typeface="Avenir Book"/>
                <a:cs typeface="Avenir Book"/>
              </a:rPr>
              <a:t> our world leading science base”</a:t>
            </a:r>
          </a:p>
          <a:p>
            <a:pPr lvl="6"/>
            <a:r>
              <a:rPr lang="en-US" dirty="0">
                <a:latin typeface="Avenir Book"/>
                <a:cs typeface="Avenir Book"/>
              </a:rPr>
              <a:t>“build on our areas of competitive advantage, and help new sectors to flourish</a:t>
            </a:r>
            <a:r>
              <a:rPr lang="is-IS" dirty="0">
                <a:latin typeface="Avenir Book"/>
                <a:cs typeface="Avenir Book"/>
              </a:rPr>
              <a:t>…</a:t>
            </a:r>
            <a:r>
              <a:rPr lang="en-US" dirty="0">
                <a:latin typeface="Avenir Book"/>
                <a:cs typeface="Avenir Book"/>
              </a:rPr>
              <a:t>” – Artificial Intelligence Core Theme </a:t>
            </a:r>
            <a:r>
              <a:rPr lang="en-US" dirty="0">
                <a:latin typeface="Avenir Book"/>
                <a:cs typeface="Avenir Book"/>
                <a:sym typeface="Wingdings"/>
              </a:rPr>
              <a:t></a:t>
            </a:r>
            <a:endParaRPr lang="en-US" dirty="0">
              <a:latin typeface="Avenir Book"/>
              <a:cs typeface="Avenir Book"/>
            </a:endParaRPr>
          </a:p>
          <a:p>
            <a:pPr lvl="1"/>
            <a:endParaRPr lang="en-US" dirty="0">
              <a:latin typeface="Avenir Book"/>
              <a:cs typeface="Avenir Book"/>
            </a:endParaRPr>
          </a:p>
          <a:p>
            <a:pPr lvl="1"/>
            <a:endParaRPr lang="en-US" dirty="0">
              <a:latin typeface="Avenir Book"/>
              <a:cs typeface="Avenir Book"/>
            </a:endParaRPr>
          </a:p>
          <a:p>
            <a:pPr lvl="5"/>
            <a:r>
              <a:rPr lang="en-US" dirty="0">
                <a:latin typeface="Avenir Book"/>
                <a:cs typeface="Avenir Book"/>
              </a:rPr>
              <a:t>		</a:t>
            </a:r>
          </a:p>
          <a:p>
            <a:pPr lvl="5"/>
            <a:r>
              <a:rPr lang="en-US" dirty="0">
                <a:latin typeface="Avenir Book"/>
                <a:cs typeface="Avenir Book"/>
              </a:rPr>
              <a:t>		“Helping to make the UK the safest place to live and do business online”</a:t>
            </a:r>
          </a:p>
          <a:p>
            <a:pPr lvl="5"/>
            <a:endParaRPr lang="en-US" dirty="0">
              <a:latin typeface="Avenir Book"/>
              <a:cs typeface="Avenir Book"/>
            </a:endParaRPr>
          </a:p>
          <a:p>
            <a:pPr lvl="5"/>
            <a:r>
              <a:rPr lang="en-US" dirty="0">
                <a:latin typeface="Avenir Book"/>
                <a:cs typeface="Avenir Book"/>
              </a:rPr>
              <a:t>		Active Cyber </a:t>
            </a:r>
            <a:r>
              <a:rPr lang="en-US" dirty="0" err="1">
                <a:latin typeface="Avenir Book"/>
                <a:cs typeface="Avenir Book"/>
              </a:rPr>
              <a:t>Defence</a:t>
            </a:r>
            <a:r>
              <a:rPr lang="en-US" dirty="0">
                <a:latin typeface="Avenir Book"/>
                <a:cs typeface="Avenir Book"/>
              </a:rPr>
              <a:t> </a:t>
            </a:r>
          </a:p>
          <a:p>
            <a:pPr lvl="5"/>
            <a:r>
              <a:rPr lang="en-US" i="1" dirty="0">
                <a:latin typeface="Avenir Book"/>
                <a:cs typeface="Avenir Book"/>
              </a:rPr>
              <a:t>	       (at Cardiff we use AI for Threat Intel &amp; Situational Awareness)</a:t>
            </a:r>
          </a:p>
          <a:p>
            <a:pPr marL="858759" lvl="1" indent="-342900">
              <a:buFont typeface="Arial"/>
              <a:buChar char="•"/>
            </a:pPr>
            <a:endParaRPr lang="en-US" dirty="0">
              <a:latin typeface="Avenir Book"/>
              <a:cs typeface="Avenir Book"/>
            </a:endParaRPr>
          </a:p>
          <a:p>
            <a:endParaRPr lang="en-US" dirty="0">
              <a:solidFill>
                <a:srgbClr val="000000"/>
              </a:solidFill>
              <a:latin typeface="Avenir Book"/>
              <a:cs typeface="Avenir Book"/>
            </a:endParaRPr>
          </a:p>
          <a:p>
            <a:endParaRPr lang="en-US" dirty="0">
              <a:solidFill>
                <a:srgbClr val="000000"/>
              </a:solidFill>
              <a:latin typeface="Avenir Book"/>
              <a:cs typeface="Avenir Book"/>
            </a:endParaRPr>
          </a:p>
        </p:txBody>
      </p:sp>
      <p:pic>
        <p:nvPicPr>
          <p:cNvPr id="3" name="Picture 2"/>
          <p:cNvPicPr>
            <a:picLocks noChangeAspect="1"/>
          </p:cNvPicPr>
          <p:nvPr/>
        </p:nvPicPr>
        <p:blipFill>
          <a:blip r:embed="rId3"/>
          <a:stretch>
            <a:fillRect/>
          </a:stretch>
        </p:blipFill>
        <p:spPr>
          <a:xfrm>
            <a:off x="611031" y="1317369"/>
            <a:ext cx="2315491" cy="2017785"/>
          </a:xfrm>
          <a:prstGeom prst="rect">
            <a:avLst/>
          </a:prstGeom>
        </p:spPr>
      </p:pic>
      <p:pic>
        <p:nvPicPr>
          <p:cNvPr id="5" name="Picture 4"/>
          <p:cNvPicPr>
            <a:picLocks noChangeAspect="1"/>
          </p:cNvPicPr>
          <p:nvPr/>
        </p:nvPicPr>
        <p:blipFill>
          <a:blip r:embed="rId4"/>
          <a:stretch>
            <a:fillRect/>
          </a:stretch>
        </p:blipFill>
        <p:spPr>
          <a:xfrm>
            <a:off x="611030" y="3566095"/>
            <a:ext cx="2316122" cy="1312041"/>
          </a:xfrm>
          <a:prstGeom prst="rect">
            <a:avLst/>
          </a:prstGeom>
        </p:spPr>
      </p:pic>
      <p:pic>
        <p:nvPicPr>
          <p:cNvPr id="6" name="Picture 5"/>
          <p:cNvPicPr>
            <a:picLocks noChangeAspect="1"/>
          </p:cNvPicPr>
          <p:nvPr/>
        </p:nvPicPr>
        <p:blipFill>
          <a:blip r:embed="rId5"/>
          <a:stretch>
            <a:fillRect/>
          </a:stretch>
        </p:blipFill>
        <p:spPr>
          <a:xfrm>
            <a:off x="611031" y="5306583"/>
            <a:ext cx="2315491" cy="752535"/>
          </a:xfrm>
          <a:prstGeom prst="rect">
            <a:avLst/>
          </a:prstGeom>
        </p:spPr>
      </p:pic>
      <p:pic>
        <p:nvPicPr>
          <p:cNvPr id="7" name="Picture 6"/>
          <p:cNvPicPr>
            <a:picLocks noChangeAspect="1"/>
          </p:cNvPicPr>
          <p:nvPr/>
        </p:nvPicPr>
        <p:blipFill>
          <a:blip r:embed="rId6"/>
          <a:stretch>
            <a:fillRect/>
          </a:stretch>
        </p:blipFill>
        <p:spPr>
          <a:xfrm>
            <a:off x="6925411" y="4106979"/>
            <a:ext cx="2371743" cy="771157"/>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78659" y="115530"/>
            <a:ext cx="1217637" cy="1172033"/>
          </a:xfrm>
          <a:prstGeom prst="rect">
            <a:avLst/>
          </a:prstGeom>
        </p:spPr>
      </p:pic>
    </p:spTree>
    <p:extLst>
      <p:ext uri="{BB962C8B-B14F-4D97-AF65-F5344CB8AC3E}">
        <p14:creationId xmlns:p14="http://schemas.microsoft.com/office/powerpoint/2010/main" val="3245870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attack</a:t>
            </a:r>
            <a:endParaRPr lang="en-GB" dirty="0"/>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308" y="1464777"/>
            <a:ext cx="5175876" cy="49467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702" y="1470111"/>
            <a:ext cx="5063990" cy="4936112"/>
          </a:xfrm>
          <a:prstGeom prst="rect">
            <a:avLst/>
          </a:prstGeom>
        </p:spPr>
      </p:pic>
      <p:sp>
        <p:nvSpPr>
          <p:cNvPr id="6" name="Oval 5"/>
          <p:cNvSpPr/>
          <p:nvPr/>
        </p:nvSpPr>
        <p:spPr>
          <a:xfrm>
            <a:off x="8260904" y="5120640"/>
            <a:ext cx="763793" cy="76379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562576" y="5238102"/>
            <a:ext cx="1209485" cy="646331"/>
          </a:xfrm>
          <a:prstGeom prst="rect">
            <a:avLst/>
          </a:prstGeom>
          <a:noFill/>
        </p:spPr>
        <p:txBody>
          <a:bodyPr wrap="square" rtlCol="0">
            <a:spAutoFit/>
          </a:bodyPr>
          <a:lstStyle/>
          <a:p>
            <a:r>
              <a:rPr lang="en-US" dirty="0"/>
              <a:t>Attack on IoT Device</a:t>
            </a:r>
            <a:endParaRPr lang="en-GB" dirty="0"/>
          </a:p>
        </p:txBody>
      </p:sp>
      <p:cxnSp>
        <p:nvCxnSpPr>
          <p:cNvPr id="9" name="Elbow Connector 8"/>
          <p:cNvCxnSpPr>
            <a:stCxn id="7" idx="2"/>
            <a:endCxn id="6" idx="4"/>
          </p:cNvCxnSpPr>
          <p:nvPr/>
        </p:nvCxnSpPr>
        <p:spPr>
          <a:xfrm rot="16200000" flipH="1">
            <a:off x="7405060" y="4646692"/>
            <a:ext cx="12700" cy="2475482"/>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12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5266267" y="2121694"/>
            <a:ext cx="6697134" cy="373300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sz="2400" dirty="0"/>
          </a:p>
          <a:p>
            <a:pPr marL="0" indent="0">
              <a:buFont typeface="Calibri" panose="020F0502020204030204" pitchFamily="34" charset="0"/>
              <a:buNone/>
            </a:pPr>
            <a:endParaRPr lang="en-US" sz="2400" dirty="0"/>
          </a:p>
        </p:txBody>
      </p:sp>
      <p:sp>
        <p:nvSpPr>
          <p:cNvPr id="5" name="TextBox 4"/>
          <p:cNvSpPr txBox="1"/>
          <p:nvPr/>
        </p:nvSpPr>
        <p:spPr>
          <a:xfrm>
            <a:off x="5158580" y="1287563"/>
            <a:ext cx="6618552" cy="646331"/>
          </a:xfrm>
          <a:prstGeom prst="rect">
            <a:avLst/>
          </a:prstGeom>
          <a:noFill/>
        </p:spPr>
        <p:txBody>
          <a:bodyPr wrap="square" rtlCol="0">
            <a:spAutoFit/>
          </a:bodyPr>
          <a:lstStyle/>
          <a:p>
            <a:r>
              <a:rPr lang="en-GB" sz="3600" dirty="0">
                <a:solidFill>
                  <a:schemeClr val="tx2">
                    <a:lumMod val="60000"/>
                    <a:lumOff val="40000"/>
                  </a:schemeClr>
                </a:solidFill>
                <a:latin typeface="Avenir Book"/>
                <a:cs typeface="Avenir Book"/>
              </a:rPr>
              <a:t>Putting this to use…</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735286" cy="6858000"/>
          </a:xfrm>
          <a:prstGeom prst="rect">
            <a:avLst/>
          </a:prstGeom>
        </p:spPr>
      </p:pic>
      <p:sp>
        <p:nvSpPr>
          <p:cNvPr id="7" name="Text Placeholder 3"/>
          <p:cNvSpPr txBox="1">
            <a:spLocks/>
          </p:cNvSpPr>
          <p:nvPr/>
        </p:nvSpPr>
        <p:spPr>
          <a:xfrm>
            <a:off x="5249332" y="2167466"/>
            <a:ext cx="6734703" cy="414443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latin typeface="Avenir Book"/>
                <a:cs typeface="Avenir Book"/>
              </a:rPr>
              <a:t>Within the SOC we can do both post-attack classification and predict at ~94% accuracy</a:t>
            </a:r>
          </a:p>
          <a:p>
            <a:pPr marL="0" indent="0">
              <a:buNone/>
            </a:pPr>
            <a:r>
              <a:rPr lang="en-US" dirty="0">
                <a:latin typeface="Avenir Book"/>
                <a:cs typeface="Avenir Book"/>
              </a:rPr>
              <a:t>Being integrated into Airbus SOC – key feature is interpretability</a:t>
            </a:r>
          </a:p>
          <a:p>
            <a:pPr marL="0" indent="0">
              <a:buNone/>
            </a:pPr>
            <a:r>
              <a:rPr lang="en-US" dirty="0">
                <a:latin typeface="Avenir Book"/>
                <a:cs typeface="Avenir Book"/>
              </a:rPr>
              <a:t>The SOM provides an intuitive and explanatory interface to mine the features leading to a malicious outcome</a:t>
            </a:r>
          </a:p>
        </p:txBody>
      </p:sp>
      <p:sp>
        <p:nvSpPr>
          <p:cNvPr id="2" name="Rectangle 1"/>
          <p:cNvSpPr/>
          <p:nvPr/>
        </p:nvSpPr>
        <p:spPr>
          <a:xfrm>
            <a:off x="5266267" y="4535643"/>
            <a:ext cx="6096000" cy="954107"/>
          </a:xfrm>
          <a:prstGeom prst="rect">
            <a:avLst/>
          </a:prstGeom>
        </p:spPr>
        <p:txBody>
          <a:bodyPr>
            <a:spAutoFit/>
          </a:bodyPr>
          <a:lstStyle/>
          <a:p>
            <a:pPr fontAlgn="t"/>
            <a:r>
              <a:rPr lang="en-GB" sz="1400" dirty="0">
                <a:latin typeface="Avenir Book"/>
                <a:cs typeface="Avenir Book"/>
              </a:rPr>
              <a:t>P Burnap, R French, F Turner, K Jones (2017) ‘Malware classification using self organising feature maps and machine activity data’. Computers &amp; Security 73, 399-410</a:t>
            </a:r>
          </a:p>
          <a:p>
            <a:pPr fontAlgn="t"/>
            <a:endParaRPr lang="en-GB" sz="1400" dirty="0">
              <a:latin typeface="Avenir Book"/>
              <a:cs typeface="Avenir Book"/>
            </a:endParaRPr>
          </a:p>
        </p:txBody>
      </p:sp>
      <p:sp>
        <p:nvSpPr>
          <p:cNvPr id="4" name="Rectangle 3"/>
          <p:cNvSpPr/>
          <p:nvPr/>
        </p:nvSpPr>
        <p:spPr>
          <a:xfrm>
            <a:off x="5266267" y="5372235"/>
            <a:ext cx="6096000" cy="738664"/>
          </a:xfrm>
          <a:prstGeom prst="rect">
            <a:avLst/>
          </a:prstGeom>
        </p:spPr>
        <p:txBody>
          <a:bodyPr>
            <a:spAutoFit/>
          </a:bodyPr>
          <a:lstStyle/>
          <a:p>
            <a:pPr fontAlgn="t"/>
            <a:r>
              <a:rPr lang="en-GB" sz="1400" dirty="0">
                <a:latin typeface="Avenir Book"/>
                <a:cs typeface="Avenir Book"/>
              </a:rPr>
              <a:t>Rhode, P Burnap, K Jones (under revised review) ‘Early Stage Malware Prediction Using Recurrent Neural Networks’. </a:t>
            </a:r>
          </a:p>
          <a:p>
            <a:pPr fontAlgn="t"/>
            <a:r>
              <a:rPr lang="en-GB" sz="1400" dirty="0" err="1">
                <a:latin typeface="Avenir Book"/>
                <a:cs typeface="Avenir Book"/>
              </a:rPr>
              <a:t>arXiv</a:t>
            </a:r>
            <a:r>
              <a:rPr lang="en-GB" sz="1400" dirty="0">
                <a:latin typeface="Avenir Book"/>
                <a:cs typeface="Avenir Book"/>
              </a:rPr>
              <a:t> preprint arXiv:1708.03513 </a:t>
            </a:r>
          </a:p>
        </p:txBody>
      </p:sp>
      <p:pic>
        <p:nvPicPr>
          <p:cNvPr id="8" name="Picture 2" descr="C:\Users\NG55DF5\Documents\Papers\MOPRJournal\Journal\images\MOP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85282">
            <a:off x="374358" y="2841593"/>
            <a:ext cx="2295926" cy="1144901"/>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hape 370"/>
          <p:cNvSpPr/>
          <p:nvPr/>
        </p:nvSpPr>
        <p:spPr>
          <a:xfrm flipV="1">
            <a:off x="2367643" y="2121693"/>
            <a:ext cx="554840" cy="1276333"/>
          </a:xfrm>
          <a:prstGeom prst="line">
            <a:avLst/>
          </a:prstGeom>
          <a:ln w="76200">
            <a:solidFill>
              <a:schemeClr val="accent2"/>
            </a:solidFill>
            <a:miter lim="400000"/>
            <a:tailEnd type="triangle"/>
          </a:ln>
        </p:spPr>
        <p:txBody>
          <a:bodyPr lIns="50800" tIns="50800" rIns="50800" bIns="50800" anchor="ctr"/>
          <a:lstStyle/>
          <a:p>
            <a:pPr>
              <a:defRPr sz="2400"/>
            </a:pPr>
            <a:endParaRPr/>
          </a:p>
        </p:txBody>
      </p:sp>
      <p:sp>
        <p:nvSpPr>
          <p:cNvPr id="10" name="Shape 371"/>
          <p:cNvSpPr/>
          <p:nvPr/>
        </p:nvSpPr>
        <p:spPr>
          <a:xfrm>
            <a:off x="1646146" y="1200260"/>
            <a:ext cx="1923838" cy="933589"/>
          </a:xfrm>
          <a:prstGeom prst="rect">
            <a:avLst/>
          </a:prstGeom>
          <a:solidFill>
            <a:schemeClr val="bg1"/>
          </a:solidFill>
          <a:ln w="12700">
            <a:solidFill>
              <a:schemeClr val="tx1"/>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solidFill>
                  <a:srgbClr val="FFFFFF"/>
                </a:solidFill>
              </a:defRPr>
            </a:pPr>
            <a:r>
              <a:rPr lang="en-GB" dirty="0">
                <a:solidFill>
                  <a:schemeClr val="tx1">
                    <a:lumMod val="95000"/>
                    <a:lumOff val="5000"/>
                  </a:schemeClr>
                </a:solidFill>
                <a:latin typeface="Avenir Book"/>
                <a:cs typeface="Avenir Book"/>
              </a:rPr>
              <a:t>High m</a:t>
            </a:r>
            <a:r>
              <a:rPr dirty="0" err="1">
                <a:solidFill>
                  <a:schemeClr val="tx1">
                    <a:lumMod val="95000"/>
                    <a:lumOff val="5000"/>
                  </a:schemeClr>
                </a:solidFill>
                <a:latin typeface="Avenir Book"/>
                <a:cs typeface="Avenir Book"/>
              </a:rPr>
              <a:t>emory</a:t>
            </a:r>
            <a:r>
              <a:rPr dirty="0">
                <a:solidFill>
                  <a:schemeClr val="tx1">
                    <a:lumMod val="95000"/>
                    <a:lumOff val="5000"/>
                  </a:schemeClr>
                </a:solidFill>
                <a:latin typeface="Avenir Book"/>
                <a:cs typeface="Avenir Book"/>
              </a:rPr>
              <a:t> use</a:t>
            </a:r>
          </a:p>
          <a:p>
            <a:pPr algn="l">
              <a:defRPr>
                <a:solidFill>
                  <a:srgbClr val="FFFFFF"/>
                </a:solidFill>
              </a:defRPr>
            </a:pPr>
            <a:r>
              <a:rPr lang="en-GB" dirty="0">
                <a:solidFill>
                  <a:schemeClr val="tx1">
                    <a:lumMod val="95000"/>
                    <a:lumOff val="5000"/>
                  </a:schemeClr>
                </a:solidFill>
                <a:latin typeface="Avenir Book"/>
                <a:cs typeface="Avenir Book"/>
              </a:rPr>
              <a:t>Low CPU use</a:t>
            </a:r>
          </a:p>
          <a:p>
            <a:pPr algn="l">
              <a:defRPr>
                <a:solidFill>
                  <a:srgbClr val="FFFFFF"/>
                </a:solidFill>
              </a:defRPr>
            </a:pPr>
            <a:r>
              <a:rPr lang="en-GB" dirty="0">
                <a:solidFill>
                  <a:schemeClr val="tx1">
                    <a:lumMod val="95000"/>
                    <a:lumOff val="5000"/>
                  </a:schemeClr>
                </a:solidFill>
                <a:latin typeface="Avenir Book"/>
                <a:cs typeface="Avenir Book"/>
              </a:rPr>
              <a:t>High bytes out</a:t>
            </a:r>
            <a:endParaRPr dirty="0">
              <a:solidFill>
                <a:schemeClr val="tx1">
                  <a:lumMod val="95000"/>
                  <a:lumOff val="5000"/>
                </a:schemeClr>
              </a:solidFill>
              <a:latin typeface="Avenir Book"/>
              <a:cs typeface="Avenir Book"/>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78659" y="115530"/>
            <a:ext cx="1217637" cy="1172033"/>
          </a:xfrm>
          <a:prstGeom prst="rect">
            <a:avLst/>
          </a:prstGeom>
        </p:spPr>
      </p:pic>
    </p:spTree>
    <p:extLst>
      <p:ext uri="{BB962C8B-B14F-4D97-AF65-F5344CB8AC3E}">
        <p14:creationId xmlns:p14="http://schemas.microsoft.com/office/powerpoint/2010/main" val="4118576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p:cNvSpPr txBox="1"/>
          <p:nvPr/>
        </p:nvSpPr>
        <p:spPr>
          <a:xfrm>
            <a:off x="0" y="2755900"/>
            <a:ext cx="12192000" cy="1077218"/>
          </a:xfrm>
          <a:prstGeom prst="rect">
            <a:avLst/>
          </a:prstGeom>
          <a:noFill/>
        </p:spPr>
        <p:txBody>
          <a:bodyPr wrap="square" rtlCol="0">
            <a:spAutoFit/>
          </a:bodyPr>
          <a:lstStyle/>
          <a:p>
            <a:pPr algn="ctr"/>
            <a:r>
              <a:rPr lang="en-GB" sz="3200" dirty="0">
                <a:solidFill>
                  <a:schemeClr val="bg1">
                    <a:lumMod val="95000"/>
                  </a:schemeClr>
                </a:solidFill>
                <a:latin typeface="Avenir Book"/>
                <a:cs typeface="Avenir Book"/>
              </a:rPr>
              <a:t>Thanks.</a:t>
            </a:r>
          </a:p>
          <a:p>
            <a:pPr algn="ctr"/>
            <a:endParaRPr lang="en-GB" sz="3200" dirty="0">
              <a:solidFill>
                <a:schemeClr val="bg1">
                  <a:lumMod val="95000"/>
                </a:schemeClr>
              </a:solidFill>
              <a:latin typeface="Avenir Book"/>
              <a:cs typeface="Avenir Book"/>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7181" y="5157568"/>
            <a:ext cx="1217637" cy="1172033"/>
          </a:xfrm>
          <a:prstGeom prst="rect">
            <a:avLst/>
          </a:prstGeom>
        </p:spPr>
      </p:pic>
    </p:spTree>
    <p:extLst>
      <p:ext uri="{BB962C8B-B14F-4D97-AF65-F5344CB8AC3E}">
        <p14:creationId xmlns:p14="http://schemas.microsoft.com/office/powerpoint/2010/main" val="1328212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031" y="37239"/>
            <a:ext cx="10969943" cy="1143000"/>
          </a:xfrm>
        </p:spPr>
        <p:txBody>
          <a:bodyPr>
            <a:normAutofit/>
          </a:bodyPr>
          <a:lstStyle/>
          <a:p>
            <a:r>
              <a:rPr lang="en-US" sz="4500" dirty="0">
                <a:solidFill>
                  <a:srgbClr val="000000"/>
                </a:solidFill>
                <a:latin typeface="Avenir Book"/>
                <a:cs typeface="Avenir Book"/>
              </a:rPr>
              <a:t>Cyber Security Analytics</a:t>
            </a:r>
          </a:p>
        </p:txBody>
      </p:sp>
      <p:sp>
        <p:nvSpPr>
          <p:cNvPr id="4" name="TextBox 3"/>
          <p:cNvSpPr txBox="1"/>
          <p:nvPr/>
        </p:nvSpPr>
        <p:spPr>
          <a:xfrm>
            <a:off x="4558307" y="1946711"/>
            <a:ext cx="208424" cy="381178"/>
          </a:xfrm>
          <a:prstGeom prst="rect">
            <a:avLst/>
          </a:prstGeom>
          <a:noFill/>
        </p:spPr>
        <p:txBody>
          <a:bodyPr wrap="none" lIns="103172" tIns="51586" rIns="103172" bIns="51586" rtlCol="0">
            <a:spAutoFit/>
          </a:bodyPr>
          <a:lstStyle/>
          <a:p>
            <a:endParaRPr lang="en-US" dirty="0"/>
          </a:p>
        </p:txBody>
      </p:sp>
      <p:pic>
        <p:nvPicPr>
          <p:cNvPr id="5" name="Picture 4" descr="iStock-643373234.jpg"/>
          <p:cNvPicPr>
            <a:picLocks noChangeAspect="1"/>
          </p:cNvPicPr>
          <p:nvPr/>
        </p:nvPicPr>
        <p:blipFill rotWithShape="1">
          <a:blip r:embed="rId3">
            <a:extLst>
              <a:ext uri="{28A0092B-C50C-407E-A947-70E740481C1C}">
                <a14:useLocalDpi xmlns:a14="http://schemas.microsoft.com/office/drawing/2010/main" val="0"/>
              </a:ext>
            </a:extLst>
          </a:blip>
          <a:srcRect l="14615" t="-6" r="9464" b="6"/>
          <a:stretch/>
        </p:blipFill>
        <p:spPr>
          <a:xfrm>
            <a:off x="6409638" y="3383003"/>
            <a:ext cx="4713975" cy="3045318"/>
          </a:xfrm>
          <a:prstGeom prst="roundRect">
            <a:avLst/>
          </a:prstGeom>
        </p:spPr>
      </p:pic>
      <p:sp>
        <p:nvSpPr>
          <p:cNvPr id="8" name="Rectangle 7"/>
          <p:cNvSpPr/>
          <p:nvPr/>
        </p:nvSpPr>
        <p:spPr>
          <a:xfrm>
            <a:off x="333848" y="1195758"/>
            <a:ext cx="11629124" cy="2320171"/>
          </a:xfrm>
          <a:prstGeom prst="rect">
            <a:avLst/>
          </a:prstGeom>
        </p:spPr>
        <p:txBody>
          <a:bodyPr wrap="square" lIns="103172" tIns="51586" rIns="103172" bIns="51586">
            <a:spAutoFit/>
          </a:bodyPr>
          <a:lstStyle/>
          <a:p>
            <a:r>
              <a:rPr lang="en-US" dirty="0">
                <a:solidFill>
                  <a:srgbClr val="000000"/>
                </a:solidFill>
                <a:latin typeface="Avenir Book"/>
                <a:cs typeface="Avenir Book"/>
              </a:rPr>
              <a:t>Addressing emerging challenges to cyber security by combining:</a:t>
            </a:r>
          </a:p>
          <a:p>
            <a:endParaRPr lang="en-US" dirty="0">
              <a:solidFill>
                <a:srgbClr val="000000"/>
              </a:solidFill>
              <a:latin typeface="Avenir Book"/>
              <a:cs typeface="Avenir Book"/>
            </a:endParaRPr>
          </a:p>
          <a:p>
            <a:pPr marL="342900" indent="-342900">
              <a:buFont typeface="Arial"/>
              <a:buChar char="•"/>
            </a:pPr>
            <a:r>
              <a:rPr lang="en-US" dirty="0">
                <a:solidFill>
                  <a:srgbClr val="000000"/>
                </a:solidFill>
                <a:latin typeface="Avenir Book"/>
                <a:cs typeface="Avenir Book"/>
              </a:rPr>
              <a:t>computational and mathematical methods, drawing on our technical expertise in machine 	    		 learning, artificial intelligence &amp; big data analytics </a:t>
            </a:r>
          </a:p>
          <a:p>
            <a:pPr marL="322412" indent="-322412">
              <a:buFont typeface="Arial"/>
              <a:buChar char="•"/>
            </a:pPr>
            <a:r>
              <a:rPr lang="en-US" dirty="0">
                <a:solidFill>
                  <a:srgbClr val="000000"/>
                </a:solidFill>
                <a:latin typeface="Avenir Book"/>
                <a:cs typeface="Avenir Book"/>
              </a:rPr>
              <a:t>criminological expertise in cyber crime</a:t>
            </a:r>
          </a:p>
          <a:p>
            <a:pPr marL="322412" indent="-322412">
              <a:buFont typeface="Arial"/>
              <a:buChar char="•"/>
            </a:pPr>
            <a:r>
              <a:rPr lang="en-US" dirty="0">
                <a:solidFill>
                  <a:srgbClr val="000000"/>
                </a:solidFill>
                <a:latin typeface="Avenir Book"/>
                <a:cs typeface="Avenir Book"/>
              </a:rPr>
              <a:t>psychology expertise in susceptibility to cyber threat and decision making</a:t>
            </a:r>
          </a:p>
          <a:p>
            <a:pPr marL="322412" indent="-322412">
              <a:buFont typeface="Arial"/>
              <a:buChar char="•"/>
            </a:pPr>
            <a:r>
              <a:rPr lang="en-US" dirty="0">
                <a:solidFill>
                  <a:srgbClr val="000000"/>
                </a:solidFill>
                <a:latin typeface="Avenir Book"/>
                <a:cs typeface="Avenir Book"/>
              </a:rPr>
              <a:t>international relations expertise in communication and governance</a:t>
            </a:r>
          </a:p>
          <a:p>
            <a:pPr marL="322412" indent="-322412">
              <a:buFont typeface="Arial"/>
              <a:buChar char="•"/>
            </a:pPr>
            <a:endParaRPr lang="en-US" dirty="0">
              <a:solidFill>
                <a:srgbClr val="000000"/>
              </a:solidFill>
              <a:latin typeface="Avenir Book"/>
              <a:cs typeface="Avenir Book"/>
            </a:endParaRPr>
          </a:p>
        </p:txBody>
      </p:sp>
      <p:pic>
        <p:nvPicPr>
          <p:cNvPr id="3" name="Picture 2"/>
          <p:cNvPicPr>
            <a:picLocks noChangeAspect="1"/>
          </p:cNvPicPr>
          <p:nvPr/>
        </p:nvPicPr>
        <p:blipFill>
          <a:blip r:embed="rId4"/>
          <a:stretch>
            <a:fillRect/>
          </a:stretch>
        </p:blipFill>
        <p:spPr>
          <a:xfrm>
            <a:off x="2155203" y="3782375"/>
            <a:ext cx="752778" cy="920384"/>
          </a:xfrm>
          <a:prstGeom prst="rect">
            <a:avLst/>
          </a:prstGeom>
        </p:spPr>
      </p:pic>
      <p:pic>
        <p:nvPicPr>
          <p:cNvPr id="6" name="Picture 5"/>
          <p:cNvPicPr>
            <a:picLocks noChangeAspect="1"/>
          </p:cNvPicPr>
          <p:nvPr/>
        </p:nvPicPr>
        <p:blipFill>
          <a:blip r:embed="rId5"/>
          <a:stretch>
            <a:fillRect/>
          </a:stretch>
        </p:blipFill>
        <p:spPr>
          <a:xfrm>
            <a:off x="2155203" y="5513264"/>
            <a:ext cx="596596" cy="679237"/>
          </a:xfrm>
          <a:prstGeom prst="rect">
            <a:avLst/>
          </a:prstGeom>
        </p:spPr>
      </p:pic>
      <p:pic>
        <p:nvPicPr>
          <p:cNvPr id="10" name="Picture 9"/>
          <p:cNvPicPr>
            <a:picLocks noChangeAspect="1"/>
          </p:cNvPicPr>
          <p:nvPr/>
        </p:nvPicPr>
        <p:blipFill>
          <a:blip r:embed="rId6"/>
          <a:stretch>
            <a:fillRect/>
          </a:stretch>
        </p:blipFill>
        <p:spPr>
          <a:xfrm>
            <a:off x="3576357" y="3559506"/>
            <a:ext cx="1500151" cy="1500151"/>
          </a:xfrm>
          <a:prstGeom prst="rect">
            <a:avLst/>
          </a:prstGeom>
        </p:spPr>
      </p:pic>
      <p:pic>
        <p:nvPicPr>
          <p:cNvPr id="11" name="Picture 10"/>
          <p:cNvPicPr>
            <a:picLocks noChangeAspect="1"/>
          </p:cNvPicPr>
          <p:nvPr/>
        </p:nvPicPr>
        <p:blipFill>
          <a:blip r:embed="rId7"/>
          <a:stretch>
            <a:fillRect/>
          </a:stretch>
        </p:blipFill>
        <p:spPr>
          <a:xfrm rot="2544323">
            <a:off x="3686517" y="4975160"/>
            <a:ext cx="1319885" cy="1319885"/>
          </a:xfrm>
          <a:prstGeom prst="rect">
            <a:avLst/>
          </a:prstGeom>
        </p:spPr>
      </p:pic>
      <p:sp>
        <p:nvSpPr>
          <p:cNvPr id="12" name="Oval 11"/>
          <p:cNvSpPr/>
          <p:nvPr/>
        </p:nvSpPr>
        <p:spPr>
          <a:xfrm>
            <a:off x="9218334" y="4347115"/>
            <a:ext cx="1761593" cy="1761593"/>
          </a:xfrm>
          <a:prstGeom prst="ellipse">
            <a:avLst/>
          </a:prstGeom>
          <a:noFill/>
          <a:ln w="635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1808927" y="3559505"/>
            <a:ext cx="3678235" cy="1330998"/>
          </a:xfrm>
          <a:prstGeom prst="roundRect">
            <a:avLst/>
          </a:prstGeom>
          <a:noFill/>
          <a:ln w="444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1808927" y="5091217"/>
            <a:ext cx="3678235" cy="1330998"/>
          </a:xfrm>
          <a:prstGeom prst="roundRect">
            <a:avLst/>
          </a:prstGeom>
          <a:noFill/>
          <a:ln w="444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8"/>
          <a:stretch>
            <a:fillRect/>
          </a:stretch>
        </p:blipFill>
        <p:spPr>
          <a:xfrm rot="16200000">
            <a:off x="-223597" y="4223546"/>
            <a:ext cx="2446275" cy="1572605"/>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78659" y="115530"/>
            <a:ext cx="1217637" cy="1172033"/>
          </a:xfrm>
          <a:prstGeom prst="rect">
            <a:avLst/>
          </a:prstGeom>
        </p:spPr>
      </p:pic>
    </p:spTree>
    <p:extLst>
      <p:ext uri="{BB962C8B-B14F-4D97-AF65-F5344CB8AC3E}">
        <p14:creationId xmlns:p14="http://schemas.microsoft.com/office/powerpoint/2010/main" val="2321293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8313" y="2108965"/>
            <a:ext cx="2331219" cy="1212175"/>
          </a:xfrm>
          <a:prstGeom prst="rect">
            <a:avLst/>
          </a:prstGeom>
          <a:noFill/>
        </p:spPr>
        <p:txBody>
          <a:bodyPr wrap="square" lIns="103172" tIns="51586" rIns="103172" bIns="51586" rtlCol="0">
            <a:spAutoFit/>
          </a:bodyPr>
          <a:lstStyle/>
          <a:p>
            <a:r>
              <a:rPr lang="en-US" dirty="0">
                <a:solidFill>
                  <a:srgbClr val="000000"/>
                </a:solidFill>
                <a:latin typeface="Avenir Book"/>
                <a:cs typeface="Avenir Book"/>
              </a:rPr>
              <a:t>Computer Science</a:t>
            </a:r>
          </a:p>
          <a:p>
            <a:r>
              <a:rPr lang="en-US" dirty="0">
                <a:solidFill>
                  <a:srgbClr val="000000"/>
                </a:solidFill>
                <a:latin typeface="Avenir Book"/>
                <a:cs typeface="Avenir Book"/>
              </a:rPr>
              <a:t>Criminology</a:t>
            </a:r>
          </a:p>
          <a:p>
            <a:r>
              <a:rPr lang="en-US" dirty="0">
                <a:solidFill>
                  <a:srgbClr val="000000"/>
                </a:solidFill>
                <a:latin typeface="Avenir Book"/>
                <a:cs typeface="Avenir Book"/>
              </a:rPr>
              <a:t>Psychology</a:t>
            </a:r>
          </a:p>
          <a:p>
            <a:r>
              <a:rPr lang="en-US" dirty="0">
                <a:solidFill>
                  <a:srgbClr val="000000"/>
                </a:solidFill>
                <a:latin typeface="Avenir Book"/>
                <a:cs typeface="Avenir Book"/>
              </a:rPr>
              <a:t>Law &amp; Politics</a:t>
            </a:r>
          </a:p>
        </p:txBody>
      </p:sp>
      <p:sp>
        <p:nvSpPr>
          <p:cNvPr id="15" name="TextBox 14"/>
          <p:cNvSpPr txBox="1"/>
          <p:nvPr/>
        </p:nvSpPr>
        <p:spPr>
          <a:xfrm>
            <a:off x="198312" y="685617"/>
            <a:ext cx="2005967" cy="1212175"/>
          </a:xfrm>
          <a:prstGeom prst="rect">
            <a:avLst/>
          </a:prstGeom>
          <a:noFill/>
        </p:spPr>
        <p:txBody>
          <a:bodyPr wrap="none" lIns="103172" tIns="51586" rIns="103172" bIns="51586" rtlCol="0">
            <a:spAutoFit/>
          </a:bodyPr>
          <a:lstStyle/>
          <a:p>
            <a:r>
              <a:rPr lang="en-US" dirty="0">
                <a:solidFill>
                  <a:srgbClr val="000000"/>
                </a:solidFill>
                <a:latin typeface="Avenir Book"/>
                <a:cs typeface="Avenir Book"/>
              </a:rPr>
              <a:t>50 Researchers:</a:t>
            </a:r>
          </a:p>
          <a:p>
            <a:r>
              <a:rPr lang="en-US" dirty="0">
                <a:solidFill>
                  <a:srgbClr val="000000"/>
                </a:solidFill>
                <a:latin typeface="Avenir Book"/>
                <a:cs typeface="Avenir Book"/>
              </a:rPr>
              <a:t>17 academic staff</a:t>
            </a:r>
          </a:p>
          <a:p>
            <a:r>
              <a:rPr lang="en-US" dirty="0">
                <a:solidFill>
                  <a:srgbClr val="000000"/>
                </a:solidFill>
                <a:latin typeface="Avenir Book"/>
                <a:cs typeface="Avenir Book"/>
              </a:rPr>
              <a:t>9 Post Docs</a:t>
            </a:r>
          </a:p>
          <a:p>
            <a:r>
              <a:rPr lang="en-US" dirty="0">
                <a:solidFill>
                  <a:srgbClr val="000000"/>
                </a:solidFill>
                <a:latin typeface="Avenir Book"/>
                <a:cs typeface="Avenir Book"/>
              </a:rPr>
              <a:t>24 PhDs</a:t>
            </a:r>
          </a:p>
        </p:txBody>
      </p:sp>
      <p:sp>
        <p:nvSpPr>
          <p:cNvPr id="14" name="TextBox 13"/>
          <p:cNvSpPr txBox="1"/>
          <p:nvPr/>
        </p:nvSpPr>
        <p:spPr>
          <a:xfrm>
            <a:off x="198313" y="4666951"/>
            <a:ext cx="6093611" cy="1089065"/>
          </a:xfrm>
          <a:prstGeom prst="rect">
            <a:avLst/>
          </a:prstGeom>
          <a:noFill/>
        </p:spPr>
        <p:txBody>
          <a:bodyPr wrap="square" lIns="103172" tIns="51586" rIns="103172" bIns="51586" rtlCol="0">
            <a:spAutoFit/>
          </a:bodyPr>
          <a:lstStyle/>
          <a:p>
            <a:r>
              <a:rPr lang="en-US" sz="1600" dirty="0">
                <a:solidFill>
                  <a:srgbClr val="000000"/>
                </a:solidFill>
                <a:latin typeface="Avenir Book"/>
                <a:cs typeface="Avenir Book"/>
              </a:rPr>
              <a:t>&gt;£14m external competitive grant income since 2012</a:t>
            </a:r>
          </a:p>
          <a:p>
            <a:endParaRPr lang="en-US" sz="1600" dirty="0">
              <a:solidFill>
                <a:srgbClr val="000000"/>
              </a:solidFill>
              <a:latin typeface="Avenir Book"/>
              <a:cs typeface="Avenir Book"/>
            </a:endParaRPr>
          </a:p>
          <a:p>
            <a:r>
              <a:rPr lang="en-US" sz="1600" dirty="0">
                <a:solidFill>
                  <a:srgbClr val="000000"/>
                </a:solidFill>
                <a:latin typeface="Avenir Book"/>
                <a:cs typeface="Avenir Book"/>
              </a:rPr>
              <a:t>&gt; £7m for 2017-21 (plus £3.75m Data Innovation Accelerator)</a:t>
            </a:r>
          </a:p>
          <a:p>
            <a:pPr marL="285750" indent="-285750">
              <a:buFont typeface="Wingdings" charset="0"/>
              <a:buChar char="Ø"/>
            </a:pPr>
            <a:endParaRPr lang="en-US" sz="1600" dirty="0">
              <a:solidFill>
                <a:srgbClr val="000000"/>
              </a:solidFill>
              <a:latin typeface="Avenir Book"/>
              <a:cs typeface="Avenir Book"/>
            </a:endParaRPr>
          </a:p>
        </p:txBody>
      </p:sp>
      <p:pic>
        <p:nvPicPr>
          <p:cNvPr id="16" name="Picture 15"/>
          <p:cNvPicPr>
            <a:picLocks noChangeAspect="1"/>
          </p:cNvPicPr>
          <p:nvPr/>
        </p:nvPicPr>
        <p:blipFill rotWithShape="1">
          <a:blip r:embed="rId3"/>
          <a:srcRect l="21770" t="31030" r="17224" b="28673"/>
          <a:stretch/>
        </p:blipFill>
        <p:spPr>
          <a:xfrm>
            <a:off x="2612139" y="5863295"/>
            <a:ext cx="934773" cy="617470"/>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91554" y="149239"/>
            <a:ext cx="950837" cy="915226"/>
          </a:xfrm>
          <a:prstGeom prst="rect">
            <a:avLst/>
          </a:prstGeom>
        </p:spPr>
      </p:pic>
      <p:sp>
        <p:nvSpPr>
          <p:cNvPr id="22" name="Rounded Rectangle 21"/>
          <p:cNvSpPr/>
          <p:nvPr/>
        </p:nvSpPr>
        <p:spPr>
          <a:xfrm>
            <a:off x="9993457" y="4509456"/>
            <a:ext cx="2048934" cy="2041653"/>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venir Book"/>
                <a:cs typeface="Avenir Book"/>
              </a:rPr>
              <a:t>Airbus Centre of Excellence in Cyber Security Analytics</a:t>
            </a:r>
          </a:p>
          <a:p>
            <a:pPr marL="171450" indent="-171450">
              <a:buFont typeface="Arial"/>
              <a:buChar char="•"/>
            </a:pPr>
            <a:endParaRPr lang="en-US" sz="900" dirty="0">
              <a:solidFill>
                <a:schemeClr val="tx1"/>
              </a:solidFill>
              <a:latin typeface="Avenir Book"/>
              <a:cs typeface="Avenir Book"/>
            </a:endParaRPr>
          </a:p>
          <a:p>
            <a:pPr marL="171450" indent="-171450">
              <a:buFont typeface="Arial"/>
              <a:buChar char="•"/>
            </a:pPr>
            <a:endParaRPr lang="en-US" sz="900" dirty="0">
              <a:solidFill>
                <a:schemeClr val="tx1"/>
              </a:solidFill>
              <a:latin typeface="Avenir Book"/>
              <a:cs typeface="Avenir Book"/>
            </a:endParaRPr>
          </a:p>
          <a:p>
            <a:pPr marL="171450" indent="-171450">
              <a:buFont typeface="Arial"/>
              <a:buChar char="•"/>
            </a:pPr>
            <a:endParaRPr lang="en-US" sz="900" dirty="0">
              <a:solidFill>
                <a:schemeClr val="tx1"/>
              </a:solidFill>
              <a:latin typeface="Avenir Book"/>
              <a:cs typeface="Avenir Book"/>
            </a:endParaRPr>
          </a:p>
          <a:p>
            <a:pPr marL="171450" indent="-171450">
              <a:buFont typeface="Arial"/>
              <a:buChar char="•"/>
            </a:pPr>
            <a:endParaRPr lang="en-US" sz="900" dirty="0">
              <a:solidFill>
                <a:schemeClr val="tx1"/>
              </a:solidFill>
              <a:latin typeface="Avenir Book"/>
              <a:cs typeface="Avenir Book"/>
            </a:endParaRPr>
          </a:p>
          <a:p>
            <a:endParaRPr lang="en-US" sz="900" dirty="0">
              <a:solidFill>
                <a:schemeClr val="tx1"/>
              </a:solidFill>
              <a:latin typeface="Avenir Book"/>
              <a:cs typeface="Avenir Book"/>
            </a:endParaRPr>
          </a:p>
          <a:p>
            <a:pPr marL="171450" indent="-171450">
              <a:buFont typeface="Arial"/>
              <a:buChar char="•"/>
            </a:pPr>
            <a:endParaRPr lang="en-US" sz="900" dirty="0">
              <a:solidFill>
                <a:schemeClr val="tx1"/>
              </a:solidFill>
              <a:latin typeface="Avenir Book"/>
              <a:cs typeface="Avenir Book"/>
            </a:endParaRPr>
          </a:p>
          <a:p>
            <a:pPr algn="ctr"/>
            <a:r>
              <a:rPr lang="en-US" sz="900" dirty="0">
                <a:solidFill>
                  <a:schemeClr val="tx1"/>
                </a:solidFill>
                <a:latin typeface="Avenir Book"/>
                <a:cs typeface="Avenir Book"/>
              </a:rPr>
              <a:t>Airbus Human Centric Cyber Security Accelerator</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5308" y="5322435"/>
            <a:ext cx="1795112" cy="406780"/>
          </a:xfrm>
          <a:prstGeom prst="rect">
            <a:avLst/>
          </a:prstGeom>
        </p:spPr>
      </p:pic>
      <p:sp>
        <p:nvSpPr>
          <p:cNvPr id="24" name="Rounded Rectangle 23"/>
          <p:cNvSpPr/>
          <p:nvPr/>
        </p:nvSpPr>
        <p:spPr>
          <a:xfrm>
            <a:off x="7735128" y="6081683"/>
            <a:ext cx="2048934" cy="492935"/>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914400">
              <a:defRPr/>
            </a:pPr>
            <a:endParaRPr lang="en-GB" sz="900" b="1" dirty="0">
              <a:solidFill>
                <a:schemeClr val="tx1"/>
              </a:solidFill>
              <a:latin typeface="Avenir Book"/>
              <a:cs typeface="Avenir Book"/>
            </a:endParaRPr>
          </a:p>
          <a:p>
            <a:pPr lvl="0" algn="ctr" defTabSz="914400">
              <a:defRPr/>
            </a:pPr>
            <a:endParaRPr lang="en-GB" sz="900" b="1" dirty="0">
              <a:solidFill>
                <a:schemeClr val="tx1"/>
              </a:solidFill>
              <a:latin typeface="Avenir Book"/>
              <a:cs typeface="Avenir Book"/>
            </a:endParaRPr>
          </a:p>
          <a:p>
            <a:pPr lvl="0" algn="ctr" defTabSz="914400">
              <a:defRPr/>
            </a:pPr>
            <a:endParaRPr lang="en-GB" sz="900" b="1" dirty="0">
              <a:solidFill>
                <a:schemeClr val="tx1"/>
              </a:solidFill>
              <a:latin typeface="Avenir Book"/>
              <a:cs typeface="Avenir Book"/>
            </a:endParaRPr>
          </a:p>
          <a:p>
            <a:pPr lvl="0" algn="ctr" defTabSz="914400">
              <a:defRPr/>
            </a:pPr>
            <a:endParaRPr lang="en-GB" sz="900" b="1" dirty="0">
              <a:solidFill>
                <a:schemeClr val="tx1"/>
              </a:solidFill>
              <a:latin typeface="Avenir Book"/>
              <a:cs typeface="Avenir Book"/>
            </a:endParaRPr>
          </a:p>
          <a:p>
            <a:pPr lvl="0" algn="ctr" defTabSz="914400">
              <a:defRPr/>
            </a:pPr>
            <a:r>
              <a:rPr lang="en-GB" sz="900" b="1" dirty="0">
                <a:solidFill>
                  <a:schemeClr val="tx1"/>
                </a:solidFill>
                <a:latin typeface="Avenir Book"/>
                <a:cs typeface="Avenir Book"/>
              </a:rPr>
              <a:t>Human Factors Excellence (</a:t>
            </a:r>
            <a:r>
              <a:rPr lang="en-GB" sz="900" b="1" dirty="0" err="1">
                <a:solidFill>
                  <a:schemeClr val="tx1"/>
                </a:solidFill>
                <a:latin typeface="Avenir Book"/>
                <a:cs typeface="Avenir Book"/>
              </a:rPr>
              <a:t>HuFEx</a:t>
            </a:r>
            <a:r>
              <a:rPr lang="en-GB" sz="900" b="1" dirty="0">
                <a:solidFill>
                  <a:schemeClr val="tx1"/>
                </a:solidFill>
                <a:latin typeface="Avenir Book"/>
                <a:cs typeface="Avenir Book"/>
              </a:rPr>
              <a:t>) Research Group</a:t>
            </a:r>
          </a:p>
          <a:p>
            <a:pPr lvl="0" algn="ctr" defTabSz="914400">
              <a:defRPr/>
            </a:pPr>
            <a:endParaRPr lang="en-US" sz="900" dirty="0">
              <a:solidFill>
                <a:schemeClr val="tx1"/>
              </a:solidFill>
              <a:latin typeface="Avenir Book"/>
              <a:cs typeface="Avenir Book"/>
            </a:endParaRPr>
          </a:p>
          <a:p>
            <a:pPr marL="171450" indent="-171450">
              <a:buFont typeface="Arial"/>
              <a:buChar char="•"/>
            </a:pPr>
            <a:endParaRPr lang="en-US" sz="900" dirty="0">
              <a:solidFill>
                <a:schemeClr val="tx1"/>
              </a:solidFill>
              <a:latin typeface="Avenir Book"/>
              <a:cs typeface="Avenir Book"/>
            </a:endParaRPr>
          </a:p>
          <a:p>
            <a:pPr marL="171450" indent="-171450">
              <a:buFont typeface="Arial"/>
              <a:buChar char="•"/>
            </a:pPr>
            <a:endParaRPr lang="en-US" sz="900" dirty="0">
              <a:solidFill>
                <a:schemeClr val="tx1"/>
              </a:solidFill>
              <a:latin typeface="Avenir Book"/>
              <a:cs typeface="Avenir Book"/>
            </a:endParaRPr>
          </a:p>
          <a:p>
            <a:pPr marL="171450" indent="-171450">
              <a:buFont typeface="Arial"/>
              <a:buChar char="•"/>
            </a:pPr>
            <a:endParaRPr lang="en-US" sz="900" dirty="0">
              <a:solidFill>
                <a:schemeClr val="tx1"/>
              </a:solidFill>
              <a:latin typeface="Avenir Book"/>
              <a:cs typeface="Avenir Book"/>
            </a:endParaRPr>
          </a:p>
        </p:txBody>
      </p:sp>
      <p:sp>
        <p:nvSpPr>
          <p:cNvPr id="25" name="Rounded Rectangle 24"/>
          <p:cNvSpPr/>
          <p:nvPr/>
        </p:nvSpPr>
        <p:spPr>
          <a:xfrm>
            <a:off x="7735128" y="5482186"/>
            <a:ext cx="2048934" cy="492935"/>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defTabSz="914400">
              <a:defRPr/>
            </a:pPr>
            <a:endParaRPr lang="en-GB" sz="900" b="1" dirty="0">
              <a:solidFill>
                <a:schemeClr val="tx1"/>
              </a:solidFill>
              <a:latin typeface="Avenir Book"/>
              <a:cs typeface="Avenir Book"/>
            </a:endParaRPr>
          </a:p>
          <a:p>
            <a:pPr lvl="0" algn="ctr" defTabSz="914400">
              <a:defRPr/>
            </a:pPr>
            <a:endParaRPr lang="en-GB" sz="900" b="1" dirty="0">
              <a:solidFill>
                <a:schemeClr val="tx1"/>
              </a:solidFill>
              <a:latin typeface="Avenir Book"/>
              <a:cs typeface="Avenir Book"/>
            </a:endParaRPr>
          </a:p>
          <a:p>
            <a:pPr lvl="0" algn="ctr" defTabSz="914400">
              <a:defRPr/>
            </a:pPr>
            <a:endParaRPr lang="en-GB" sz="900" b="1" dirty="0">
              <a:solidFill>
                <a:schemeClr val="tx1"/>
              </a:solidFill>
              <a:latin typeface="Avenir Book"/>
              <a:cs typeface="Avenir Book"/>
            </a:endParaRPr>
          </a:p>
          <a:p>
            <a:pPr lvl="0" algn="ctr" defTabSz="914400">
              <a:defRPr/>
            </a:pPr>
            <a:r>
              <a:rPr lang="en-US" sz="900" dirty="0">
                <a:solidFill>
                  <a:schemeClr val="tx1"/>
                </a:solidFill>
                <a:latin typeface="Avenir Book"/>
                <a:cs typeface="Avenir Book"/>
              </a:rPr>
              <a:t>Centre for Internet &amp; Global Politics (CIGP)</a:t>
            </a:r>
          </a:p>
          <a:p>
            <a:pPr marL="171450" indent="-171450">
              <a:buFont typeface="Arial"/>
              <a:buChar char="•"/>
            </a:pPr>
            <a:endParaRPr lang="en-US" sz="900" dirty="0">
              <a:solidFill>
                <a:schemeClr val="tx1"/>
              </a:solidFill>
              <a:latin typeface="Avenir Book"/>
              <a:cs typeface="Avenir Book"/>
            </a:endParaRPr>
          </a:p>
          <a:p>
            <a:pPr marL="171450" indent="-171450">
              <a:buFont typeface="Arial"/>
              <a:buChar char="•"/>
            </a:pPr>
            <a:endParaRPr lang="en-US" sz="900" dirty="0">
              <a:solidFill>
                <a:schemeClr val="tx1"/>
              </a:solidFill>
              <a:latin typeface="Avenir Book"/>
              <a:cs typeface="Avenir Book"/>
            </a:endParaRPr>
          </a:p>
          <a:p>
            <a:pPr marL="171450" indent="-171450">
              <a:buFont typeface="Arial"/>
              <a:buChar char="•"/>
            </a:pPr>
            <a:endParaRPr lang="en-US" sz="900" dirty="0">
              <a:solidFill>
                <a:schemeClr val="tx1"/>
              </a:solidFill>
              <a:latin typeface="Avenir Book"/>
              <a:cs typeface="Avenir Book"/>
            </a:endParaRPr>
          </a:p>
        </p:txBody>
      </p:sp>
      <p:pic>
        <p:nvPicPr>
          <p:cNvPr id="2" name="Picture 1"/>
          <p:cNvPicPr>
            <a:picLocks noChangeAspect="1"/>
          </p:cNvPicPr>
          <p:nvPr/>
        </p:nvPicPr>
        <p:blipFill>
          <a:blip r:embed="rId6"/>
          <a:stretch>
            <a:fillRect/>
          </a:stretch>
        </p:blipFill>
        <p:spPr>
          <a:xfrm>
            <a:off x="4000226" y="5834985"/>
            <a:ext cx="1349576" cy="663991"/>
          </a:xfrm>
          <a:prstGeom prst="rect">
            <a:avLst/>
          </a:prstGeom>
        </p:spPr>
      </p:pic>
      <p:pic>
        <p:nvPicPr>
          <p:cNvPr id="5" name="Picture 4"/>
          <p:cNvPicPr>
            <a:picLocks noChangeAspect="1"/>
          </p:cNvPicPr>
          <p:nvPr/>
        </p:nvPicPr>
        <p:blipFill>
          <a:blip r:embed="rId7"/>
          <a:stretch>
            <a:fillRect/>
          </a:stretch>
        </p:blipFill>
        <p:spPr>
          <a:xfrm>
            <a:off x="5954074" y="5975121"/>
            <a:ext cx="1173913" cy="464674"/>
          </a:xfrm>
          <a:prstGeom prst="rect">
            <a:avLst/>
          </a:prstGeom>
        </p:spPr>
      </p:pic>
      <p:grpSp>
        <p:nvGrpSpPr>
          <p:cNvPr id="27" name="Group 26">
            <a:extLst>
              <a:ext uri="{FF2B5EF4-FFF2-40B4-BE49-F238E27FC236}">
                <a16:creationId xmlns:a16="http://schemas.microsoft.com/office/drawing/2014/main" id="{2C8448D5-39DF-41EF-B6F3-127D962E6ED4}"/>
              </a:ext>
            </a:extLst>
          </p:cNvPr>
          <p:cNvGrpSpPr/>
          <p:nvPr/>
        </p:nvGrpSpPr>
        <p:grpSpPr>
          <a:xfrm>
            <a:off x="2744978" y="617515"/>
            <a:ext cx="8324742" cy="4746099"/>
            <a:chOff x="2744980" y="1227114"/>
            <a:chExt cx="4592320" cy="2546222"/>
          </a:xfrm>
        </p:grpSpPr>
        <p:sp>
          <p:nvSpPr>
            <p:cNvPr id="28" name="Pentagon 20">
              <a:extLst>
                <a:ext uri="{FF2B5EF4-FFF2-40B4-BE49-F238E27FC236}">
                  <a16:creationId xmlns:a16="http://schemas.microsoft.com/office/drawing/2014/main" id="{437A6C70-E775-4A41-9DA5-8AF120747E2A}"/>
                </a:ext>
              </a:extLst>
            </p:cNvPr>
            <p:cNvSpPr/>
            <p:nvPr/>
          </p:nvSpPr>
          <p:spPr>
            <a:xfrm rot="5400000">
              <a:off x="3979483" y="2086522"/>
              <a:ext cx="2546222" cy="827405"/>
            </a:xfrm>
            <a:prstGeom prst="homePlat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400" dirty="0">
                  <a:solidFill>
                    <a:srgbClr val="1F497D"/>
                  </a:solidFill>
                  <a:latin typeface="Calibri"/>
                  <a:ea typeface="MS Mincho"/>
                  <a:cs typeface="Times New Roman"/>
                </a:rPr>
                <a:t> </a:t>
              </a:r>
              <a:endParaRPr lang="en-GB" sz="1400" dirty="0">
                <a:latin typeface="Times"/>
                <a:ea typeface="ＭＳ 明朝"/>
                <a:cs typeface="Times New Roman"/>
              </a:endParaRPr>
            </a:p>
            <a:p>
              <a:pPr algn="ctr"/>
              <a:r>
                <a:rPr lang="en-GB" sz="1400" dirty="0">
                  <a:solidFill>
                    <a:srgbClr val="1F497D"/>
                  </a:solidFill>
                  <a:latin typeface="Calibri"/>
                  <a:ea typeface="MS Mincho"/>
                  <a:cs typeface="Times New Roman"/>
                </a:rPr>
                <a:t> </a:t>
              </a:r>
              <a:endParaRPr lang="en-GB" sz="1400" dirty="0">
                <a:latin typeface="Times"/>
                <a:ea typeface="ＭＳ 明朝"/>
                <a:cs typeface="Times New Roman"/>
              </a:endParaRPr>
            </a:p>
            <a:p>
              <a:pPr algn="ctr"/>
              <a:r>
                <a:rPr lang="en-GB" sz="1400" dirty="0">
                  <a:solidFill>
                    <a:srgbClr val="1F497D"/>
                  </a:solidFill>
                  <a:latin typeface="Calibri"/>
                  <a:ea typeface="MS Mincho"/>
                  <a:cs typeface="Times New Roman"/>
                </a:rPr>
                <a:t> </a:t>
              </a:r>
              <a:endParaRPr lang="en-GB" sz="1400" dirty="0">
                <a:latin typeface="Times"/>
                <a:ea typeface="ＭＳ 明朝"/>
                <a:cs typeface="Times New Roman"/>
              </a:endParaRPr>
            </a:p>
            <a:p>
              <a:pPr algn="ctr"/>
              <a:r>
                <a:rPr lang="en-GB" sz="1400" dirty="0">
                  <a:solidFill>
                    <a:srgbClr val="1F497D"/>
                  </a:solidFill>
                  <a:latin typeface="Calibri"/>
                  <a:ea typeface="MS Mincho"/>
                  <a:cs typeface="Times New Roman"/>
                </a:rPr>
                <a:t> </a:t>
              </a:r>
              <a:endParaRPr lang="en-GB" sz="1400" dirty="0">
                <a:latin typeface="Times"/>
                <a:ea typeface="ＭＳ 明朝"/>
                <a:cs typeface="Times New Roman"/>
              </a:endParaRPr>
            </a:p>
            <a:p>
              <a:pPr algn="ctr"/>
              <a:r>
                <a:rPr lang="en-GB" sz="1400" dirty="0">
                  <a:solidFill>
                    <a:srgbClr val="1F497D"/>
                  </a:solidFill>
                  <a:latin typeface="Calibri"/>
                  <a:ea typeface="MS Mincho"/>
                  <a:cs typeface="Times New Roman"/>
                </a:rPr>
                <a:t> </a:t>
              </a:r>
              <a:endParaRPr lang="en-GB" sz="1400" dirty="0">
                <a:latin typeface="Times"/>
                <a:ea typeface="ＭＳ 明朝"/>
                <a:cs typeface="Times New Roman"/>
              </a:endParaRPr>
            </a:p>
            <a:p>
              <a:pPr algn="ctr"/>
              <a:r>
                <a:rPr lang="en-GB" sz="1400" dirty="0">
                  <a:solidFill>
                    <a:srgbClr val="1F497D"/>
                  </a:solidFill>
                  <a:latin typeface="Calibri"/>
                  <a:ea typeface="MS Mincho"/>
                  <a:cs typeface="Times New Roman"/>
                </a:rPr>
                <a:t> </a:t>
              </a:r>
              <a:endParaRPr lang="en-GB" sz="1400" dirty="0">
                <a:latin typeface="Times"/>
                <a:ea typeface="ＭＳ 明朝"/>
                <a:cs typeface="Times New Roman"/>
              </a:endParaRPr>
            </a:p>
            <a:p>
              <a:pPr algn="ctr"/>
              <a:r>
                <a:rPr lang="en-GB" sz="1400" dirty="0">
                  <a:solidFill>
                    <a:srgbClr val="1F497D"/>
                  </a:solidFill>
                  <a:latin typeface="Calibri"/>
                  <a:ea typeface="MS Mincho"/>
                  <a:cs typeface="Times New Roman"/>
                </a:rPr>
                <a:t> </a:t>
              </a:r>
              <a:endParaRPr lang="en-GB" sz="1400" dirty="0">
                <a:latin typeface="Times"/>
                <a:ea typeface="ＭＳ 明朝"/>
                <a:cs typeface="Times New Roman"/>
              </a:endParaRPr>
            </a:p>
            <a:p>
              <a:pPr algn="ctr"/>
              <a:r>
                <a:rPr lang="en-GB" sz="1400" dirty="0">
                  <a:solidFill>
                    <a:srgbClr val="1F497D"/>
                  </a:solidFill>
                  <a:latin typeface="Calibri"/>
                  <a:ea typeface="MS Mincho"/>
                  <a:cs typeface="Times New Roman"/>
                </a:rPr>
                <a:t> </a:t>
              </a:r>
              <a:endParaRPr lang="en-GB" sz="1400" dirty="0">
                <a:latin typeface="Times"/>
                <a:ea typeface="ＭＳ 明朝"/>
                <a:cs typeface="Times New Roman"/>
              </a:endParaRPr>
            </a:p>
            <a:p>
              <a:pPr algn="ctr"/>
              <a:r>
                <a:rPr lang="en-GB" sz="1400" dirty="0">
                  <a:solidFill>
                    <a:srgbClr val="1F497D"/>
                  </a:solidFill>
                  <a:latin typeface="Calibri"/>
                  <a:ea typeface="MS Mincho"/>
                  <a:cs typeface="Times New Roman"/>
                </a:rPr>
                <a:t> </a:t>
              </a:r>
              <a:endParaRPr lang="en-GB" sz="1400" dirty="0">
                <a:latin typeface="Times"/>
                <a:ea typeface="ＭＳ 明朝"/>
                <a:cs typeface="Times New Roman"/>
              </a:endParaRPr>
            </a:p>
            <a:p>
              <a:pPr algn="ctr"/>
              <a:r>
                <a:rPr lang="en-GB" sz="1400" dirty="0">
                  <a:solidFill>
                    <a:srgbClr val="1F497D"/>
                  </a:solidFill>
                  <a:latin typeface="Calibri"/>
                  <a:ea typeface="MS Mincho"/>
                  <a:cs typeface="Times New Roman"/>
                </a:rPr>
                <a:t> </a:t>
              </a:r>
              <a:endParaRPr lang="en-GB" sz="1400" dirty="0">
                <a:latin typeface="Times"/>
                <a:ea typeface="ＭＳ 明朝"/>
                <a:cs typeface="Times New Roman"/>
              </a:endParaRPr>
            </a:p>
            <a:p>
              <a:pPr algn="ctr"/>
              <a:endParaRPr lang="en-GB" sz="1400" dirty="0">
                <a:solidFill>
                  <a:srgbClr val="1F497D"/>
                </a:solidFill>
                <a:latin typeface="Calibri"/>
                <a:ea typeface="MS Mincho"/>
                <a:cs typeface="Times New Roman"/>
              </a:endParaRPr>
            </a:p>
            <a:p>
              <a:pPr algn="ctr"/>
              <a:endParaRPr lang="en-GB" sz="1400" dirty="0">
                <a:solidFill>
                  <a:srgbClr val="1F497D"/>
                </a:solidFill>
                <a:latin typeface="Calibri"/>
                <a:ea typeface="MS Mincho"/>
                <a:cs typeface="Times New Roman"/>
              </a:endParaRPr>
            </a:p>
            <a:p>
              <a:pPr algn="ctr"/>
              <a:endParaRPr lang="en-GB" sz="1400" dirty="0">
                <a:solidFill>
                  <a:srgbClr val="1F497D"/>
                </a:solidFill>
                <a:latin typeface="Calibri"/>
                <a:ea typeface="MS Mincho"/>
                <a:cs typeface="Times New Roman"/>
              </a:endParaRPr>
            </a:p>
            <a:p>
              <a:pPr algn="ctr"/>
              <a:r>
                <a:rPr lang="en-GB" sz="1400" dirty="0">
                  <a:solidFill>
                    <a:srgbClr val="1F497D"/>
                  </a:solidFill>
                  <a:latin typeface="Calibri"/>
                  <a:ea typeface="MS Mincho"/>
                  <a:cs typeface="Times New Roman"/>
                </a:rPr>
                <a:t> </a:t>
              </a:r>
            </a:p>
            <a:p>
              <a:pPr algn="ctr"/>
              <a:endParaRPr lang="en-GB" sz="1400" dirty="0">
                <a:latin typeface="Times"/>
                <a:ea typeface="ＭＳ 明朝"/>
                <a:cs typeface="Times New Roman"/>
              </a:endParaRPr>
            </a:p>
            <a:p>
              <a:pPr algn="ctr"/>
              <a:r>
                <a:rPr lang="en-GB" sz="1400" dirty="0">
                  <a:solidFill>
                    <a:srgbClr val="1F497D"/>
                  </a:solidFill>
                  <a:latin typeface="Avenir Book"/>
                  <a:ea typeface="MS Mincho"/>
                  <a:cs typeface="Avenir Book"/>
                </a:rPr>
                <a:t>Privacy &amp; Emerging Tech (e.g. IoT, Cloud, Automotive</a:t>
              </a:r>
              <a:r>
                <a:rPr lang="en-GB" sz="1400" dirty="0">
                  <a:solidFill>
                    <a:schemeClr val="tx1"/>
                  </a:solidFill>
                  <a:latin typeface="Avenir Book"/>
                  <a:ea typeface="MS Mincho"/>
                  <a:cs typeface="Avenir Book"/>
                </a:rPr>
                <a:t>)</a:t>
              </a:r>
              <a:endParaRPr lang="en-GB" sz="1400" dirty="0">
                <a:solidFill>
                  <a:schemeClr val="tx1"/>
                </a:solidFill>
                <a:latin typeface="Avenir Book"/>
                <a:ea typeface="ＭＳ 明朝"/>
                <a:cs typeface="Avenir Book"/>
              </a:endParaRPr>
            </a:p>
          </p:txBody>
        </p:sp>
        <p:sp>
          <p:nvSpPr>
            <p:cNvPr id="30" name="Pentagon 25">
              <a:extLst>
                <a:ext uri="{FF2B5EF4-FFF2-40B4-BE49-F238E27FC236}">
                  <a16:creationId xmlns:a16="http://schemas.microsoft.com/office/drawing/2014/main" id="{D209DAE9-46BA-499A-B45E-6E64637082DC}"/>
                </a:ext>
              </a:extLst>
            </p:cNvPr>
            <p:cNvSpPr/>
            <p:nvPr/>
          </p:nvSpPr>
          <p:spPr>
            <a:xfrm>
              <a:off x="2773555" y="1947922"/>
              <a:ext cx="1136650" cy="82740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400" dirty="0">
                  <a:solidFill>
                    <a:srgbClr val="FFFFFF"/>
                  </a:solidFill>
                  <a:latin typeface="Avenir Book"/>
                  <a:ea typeface="MS Mincho"/>
                  <a:cs typeface="Avenir Book"/>
                </a:rPr>
                <a:t>Risk assessment &amp; modelling </a:t>
              </a:r>
              <a:endParaRPr lang="en-GB" sz="1400" dirty="0">
                <a:latin typeface="Avenir Book"/>
                <a:ea typeface="ＭＳ 明朝"/>
                <a:cs typeface="Avenir Book"/>
              </a:endParaRPr>
            </a:p>
          </p:txBody>
        </p:sp>
        <p:sp>
          <p:nvSpPr>
            <p:cNvPr id="38" name="Chevron 28">
              <a:extLst>
                <a:ext uri="{FF2B5EF4-FFF2-40B4-BE49-F238E27FC236}">
                  <a16:creationId xmlns:a16="http://schemas.microsoft.com/office/drawing/2014/main" id="{8C6400DE-B540-4ECA-BE13-A16BC1DB92CB}"/>
                </a:ext>
              </a:extLst>
            </p:cNvPr>
            <p:cNvSpPr/>
            <p:nvPr/>
          </p:nvSpPr>
          <p:spPr>
            <a:xfrm>
              <a:off x="3533650" y="1947922"/>
              <a:ext cx="2084705" cy="827405"/>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400" dirty="0">
                  <a:solidFill>
                    <a:srgbClr val="FFFFFF"/>
                  </a:solidFill>
                  <a:latin typeface="Avenir Book"/>
                  <a:ea typeface="MS Mincho"/>
                  <a:cs typeface="Avenir Book"/>
                </a:rPr>
                <a:t>Risk communication, governance and collective decision making</a:t>
              </a:r>
              <a:endParaRPr lang="en-GB" sz="1400" dirty="0">
                <a:latin typeface="Avenir Book"/>
                <a:ea typeface="ＭＳ 明朝"/>
                <a:cs typeface="Avenir Book"/>
              </a:endParaRPr>
            </a:p>
          </p:txBody>
        </p:sp>
        <p:sp>
          <p:nvSpPr>
            <p:cNvPr id="39" name="Chevron 30">
              <a:extLst>
                <a:ext uri="{FF2B5EF4-FFF2-40B4-BE49-F238E27FC236}">
                  <a16:creationId xmlns:a16="http://schemas.microsoft.com/office/drawing/2014/main" id="{5406553A-9B0E-4FA2-9062-72EBBD384EE5}"/>
                </a:ext>
              </a:extLst>
            </p:cNvPr>
            <p:cNvSpPr/>
            <p:nvPr/>
          </p:nvSpPr>
          <p:spPr>
            <a:xfrm>
              <a:off x="5252595" y="1956177"/>
              <a:ext cx="2084705" cy="827405"/>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400" dirty="0">
                  <a:solidFill>
                    <a:srgbClr val="FFFFFF"/>
                  </a:solidFill>
                  <a:latin typeface="Avenir Book"/>
                  <a:ea typeface="MS Mincho"/>
                  <a:cs typeface="Avenir Book"/>
                </a:rPr>
                <a:t>Artificial Intelligence  for Data-driven human &amp; software behavioural analytics &amp; threat intelligence</a:t>
              </a:r>
              <a:endParaRPr lang="en-GB" sz="1400" dirty="0">
                <a:latin typeface="Avenir Book"/>
                <a:ea typeface="ＭＳ 明朝"/>
                <a:cs typeface="Avenir Book"/>
              </a:endParaRPr>
            </a:p>
          </p:txBody>
        </p:sp>
        <p:sp>
          <p:nvSpPr>
            <p:cNvPr id="40" name="Pentagon 31">
              <a:extLst>
                <a:ext uri="{FF2B5EF4-FFF2-40B4-BE49-F238E27FC236}">
                  <a16:creationId xmlns:a16="http://schemas.microsoft.com/office/drawing/2014/main" id="{A45AD875-2578-4B43-BC19-4353650ED202}"/>
                </a:ext>
              </a:extLst>
            </p:cNvPr>
            <p:cNvSpPr/>
            <p:nvPr/>
          </p:nvSpPr>
          <p:spPr>
            <a:xfrm>
              <a:off x="2772920" y="1450717"/>
              <a:ext cx="4563745" cy="28702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400" dirty="0">
                  <a:solidFill>
                    <a:srgbClr val="FFFFFF"/>
                  </a:solidFill>
                  <a:latin typeface="Avenir Book"/>
                  <a:ea typeface="MS Mincho"/>
                  <a:cs typeface="Avenir Book"/>
                </a:rPr>
                <a:t>Human Factors </a:t>
              </a:r>
              <a:r>
                <a:rPr lang="en-GB" sz="1400" dirty="0" err="1">
                  <a:solidFill>
                    <a:srgbClr val="FFFFFF"/>
                  </a:solidFill>
                  <a:latin typeface="Avenir Book"/>
                  <a:ea typeface="MS Mincho"/>
                  <a:cs typeface="Avenir Book"/>
                </a:rPr>
                <a:t>inc.</a:t>
              </a:r>
              <a:r>
                <a:rPr lang="en-GB" sz="1400" dirty="0">
                  <a:solidFill>
                    <a:srgbClr val="FFFFFF"/>
                  </a:solidFill>
                  <a:latin typeface="Avenir Book"/>
                  <a:ea typeface="MS Mincho"/>
                  <a:cs typeface="Avenir Book"/>
                </a:rPr>
                <a:t> susceptibility, motivations, dynamics and social factors of cyber</a:t>
              </a:r>
              <a:endParaRPr lang="en-GB" sz="1400" dirty="0">
                <a:latin typeface="Avenir Book"/>
                <a:ea typeface="ＭＳ 明朝"/>
                <a:cs typeface="Avenir Book"/>
              </a:endParaRPr>
            </a:p>
          </p:txBody>
        </p:sp>
        <p:cxnSp>
          <p:nvCxnSpPr>
            <p:cNvPr id="41" name="Straight Arrow Connector 40">
              <a:extLst>
                <a:ext uri="{FF2B5EF4-FFF2-40B4-BE49-F238E27FC236}">
                  <a16:creationId xmlns:a16="http://schemas.microsoft.com/office/drawing/2014/main" id="{E0729F18-EA07-442A-A308-463853B479E1}"/>
                </a:ext>
              </a:extLst>
            </p:cNvPr>
            <p:cNvCxnSpPr/>
            <p:nvPr/>
          </p:nvCxnSpPr>
          <p:spPr>
            <a:xfrm>
              <a:off x="3199640" y="1757422"/>
              <a:ext cx="1270" cy="186690"/>
            </a:xfrm>
            <a:prstGeom prst="straightConnector1">
              <a:avLst/>
            </a:prstGeom>
            <a:ln w="41275">
              <a:tailEnd type="triangle"/>
            </a:ln>
            <a:effectLst/>
          </p:spPr>
          <p:style>
            <a:lnRef idx="1">
              <a:schemeClr val="accent1"/>
            </a:lnRef>
            <a:fillRef idx="0">
              <a:schemeClr val="accent1"/>
            </a:fillRef>
            <a:effectRef idx="0">
              <a:schemeClr val="accent1"/>
            </a:effectRef>
            <a:fontRef idx="minor">
              <a:schemeClr val="tx1"/>
            </a:fontRef>
          </p:style>
        </p:cxnSp>
        <p:cxnSp>
          <p:nvCxnSpPr>
            <p:cNvPr id="42" name="Elbow Connector 34">
              <a:extLst>
                <a:ext uri="{FF2B5EF4-FFF2-40B4-BE49-F238E27FC236}">
                  <a16:creationId xmlns:a16="http://schemas.microsoft.com/office/drawing/2014/main" id="{D72DFB25-C3CA-442B-A416-F36858F884FE}"/>
                </a:ext>
              </a:extLst>
            </p:cNvPr>
            <p:cNvCxnSpPr/>
            <p:nvPr/>
          </p:nvCxnSpPr>
          <p:spPr>
            <a:xfrm flipH="1" flipV="1">
              <a:off x="2744980" y="2352417"/>
              <a:ext cx="4563745" cy="8255"/>
            </a:xfrm>
            <a:prstGeom prst="bentConnector5">
              <a:avLst>
                <a:gd name="adj1" fmla="val -5008"/>
                <a:gd name="adj2" fmla="val -7119434"/>
                <a:gd name="adj3" fmla="val 105008"/>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3770159-E331-4B31-A64C-27F0453DF171}"/>
                </a:ext>
              </a:extLst>
            </p:cNvPr>
            <p:cNvCxnSpPr/>
            <p:nvPr/>
          </p:nvCxnSpPr>
          <p:spPr>
            <a:xfrm>
              <a:off x="4604260" y="1759327"/>
              <a:ext cx="1270" cy="186690"/>
            </a:xfrm>
            <a:prstGeom prst="straightConnector1">
              <a:avLst/>
            </a:prstGeom>
            <a:ln w="41275">
              <a:tailEnd type="triangle"/>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E8E89BB-C32B-4F06-BFFF-FA6292B3AA9F}"/>
                </a:ext>
              </a:extLst>
            </p:cNvPr>
            <p:cNvCxnSpPr/>
            <p:nvPr/>
          </p:nvCxnSpPr>
          <p:spPr>
            <a:xfrm>
              <a:off x="6219065" y="1757422"/>
              <a:ext cx="1270" cy="186690"/>
            </a:xfrm>
            <a:prstGeom prst="straightConnector1">
              <a:avLst/>
            </a:prstGeom>
            <a:ln w="41275">
              <a:tailEnd type="triangle"/>
            </a:ln>
            <a:effectLst/>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ECB65F9A-EAA0-1844-B8CF-18F9EDB9F1B5}"/>
              </a:ext>
            </a:extLst>
          </p:cNvPr>
          <p:cNvPicPr>
            <a:picLocks noChangeAspect="1"/>
          </p:cNvPicPr>
          <p:nvPr/>
        </p:nvPicPr>
        <p:blipFill>
          <a:blip r:embed="rId8"/>
          <a:stretch>
            <a:fillRect/>
          </a:stretch>
        </p:blipFill>
        <p:spPr>
          <a:xfrm>
            <a:off x="206014" y="5552647"/>
            <a:ext cx="1869018" cy="466283"/>
          </a:xfrm>
          <a:prstGeom prst="rect">
            <a:avLst/>
          </a:prstGeom>
        </p:spPr>
      </p:pic>
      <p:pic>
        <p:nvPicPr>
          <p:cNvPr id="9" name="Picture 8">
            <a:extLst>
              <a:ext uri="{FF2B5EF4-FFF2-40B4-BE49-F238E27FC236}">
                <a16:creationId xmlns:a16="http://schemas.microsoft.com/office/drawing/2014/main" id="{7CD58FA8-48BE-1A48-B508-346CC2F4FB94}"/>
              </a:ext>
            </a:extLst>
          </p:cNvPr>
          <p:cNvPicPr>
            <a:picLocks noChangeAspect="1"/>
          </p:cNvPicPr>
          <p:nvPr/>
        </p:nvPicPr>
        <p:blipFill>
          <a:blip r:embed="rId9"/>
          <a:stretch>
            <a:fillRect/>
          </a:stretch>
        </p:blipFill>
        <p:spPr>
          <a:xfrm>
            <a:off x="203802" y="6081683"/>
            <a:ext cx="1955023" cy="492729"/>
          </a:xfrm>
          <a:prstGeom prst="rect">
            <a:avLst/>
          </a:prstGeom>
        </p:spPr>
      </p:pic>
    </p:spTree>
    <p:extLst>
      <p:ext uri="{BB962C8B-B14F-4D97-AF65-F5344CB8AC3E}">
        <p14:creationId xmlns:p14="http://schemas.microsoft.com/office/powerpoint/2010/main" val="355974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031" y="773179"/>
            <a:ext cx="10969943" cy="1143000"/>
          </a:xfrm>
        </p:spPr>
        <p:txBody>
          <a:bodyPr>
            <a:normAutofit fontScale="90000"/>
          </a:bodyPr>
          <a:lstStyle/>
          <a:p>
            <a:pPr algn="ctr"/>
            <a:r>
              <a:rPr lang="en-US" sz="5400" dirty="0">
                <a:solidFill>
                  <a:srgbClr val="000000"/>
                </a:solidFill>
                <a:latin typeface="Avenir Book"/>
                <a:cs typeface="Avenir Book"/>
              </a:rPr>
              <a:t>AI &amp; Cybersecurity</a:t>
            </a:r>
            <a:br>
              <a:rPr lang="en-US" sz="5400" dirty="0">
                <a:solidFill>
                  <a:srgbClr val="000000"/>
                </a:solidFill>
                <a:latin typeface="Avenir Book"/>
                <a:cs typeface="Avenir Book"/>
              </a:rPr>
            </a:br>
            <a:br>
              <a:rPr lang="en-US" sz="5400" dirty="0">
                <a:solidFill>
                  <a:srgbClr val="000000"/>
                </a:solidFill>
                <a:latin typeface="Avenir Book"/>
                <a:cs typeface="Avenir Book"/>
              </a:rPr>
            </a:br>
            <a:r>
              <a:rPr lang="en-US" sz="2700" dirty="0">
                <a:latin typeface="Avenir Book"/>
                <a:cs typeface="Avenir Book"/>
              </a:rPr>
              <a:t>Case Study: Advanced Security Operations Centre (SOC) @ Airbus</a:t>
            </a:r>
          </a:p>
        </p:txBody>
      </p:sp>
    </p:spTree>
    <p:extLst>
      <p:ext uri="{BB962C8B-B14F-4D97-AF65-F5344CB8AC3E}">
        <p14:creationId xmlns:p14="http://schemas.microsoft.com/office/powerpoint/2010/main" val="2564428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5266267" y="2121694"/>
            <a:ext cx="6697134" cy="373300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sz="2400" dirty="0"/>
          </a:p>
          <a:p>
            <a:pPr marL="0" indent="0">
              <a:buFont typeface="Calibri" panose="020F0502020204030204" pitchFamily="34" charset="0"/>
              <a:buNone/>
            </a:pPr>
            <a:endParaRPr lang="en-US" sz="2400" dirty="0"/>
          </a:p>
        </p:txBody>
      </p:sp>
      <p:sp>
        <p:nvSpPr>
          <p:cNvPr id="5" name="TextBox 4"/>
          <p:cNvSpPr txBox="1"/>
          <p:nvPr/>
        </p:nvSpPr>
        <p:spPr>
          <a:xfrm>
            <a:off x="5158580" y="1287563"/>
            <a:ext cx="6618552" cy="646331"/>
          </a:xfrm>
          <a:prstGeom prst="rect">
            <a:avLst/>
          </a:prstGeom>
          <a:noFill/>
        </p:spPr>
        <p:txBody>
          <a:bodyPr wrap="square" rtlCol="0">
            <a:spAutoFit/>
          </a:bodyPr>
          <a:lstStyle/>
          <a:p>
            <a:r>
              <a:rPr lang="en-GB" sz="3600" dirty="0">
                <a:solidFill>
                  <a:schemeClr val="tx2">
                    <a:lumMod val="60000"/>
                    <a:lumOff val="40000"/>
                  </a:schemeClr>
                </a:solidFill>
                <a:latin typeface="Avenir Book"/>
                <a:cs typeface="Avenir Book"/>
              </a:rPr>
              <a:t>The Problem</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735286" cy="6858000"/>
          </a:xfrm>
          <a:prstGeom prst="rect">
            <a:avLst/>
          </a:prstGeom>
        </p:spPr>
      </p:pic>
      <p:sp>
        <p:nvSpPr>
          <p:cNvPr id="2" name="Rectangle 1"/>
          <p:cNvSpPr/>
          <p:nvPr/>
        </p:nvSpPr>
        <p:spPr>
          <a:xfrm>
            <a:off x="5158580" y="2378839"/>
            <a:ext cx="6096000" cy="4154984"/>
          </a:xfrm>
          <a:prstGeom prst="rect">
            <a:avLst/>
          </a:prstGeom>
        </p:spPr>
        <p:txBody>
          <a:bodyPr>
            <a:spAutoFit/>
          </a:bodyPr>
          <a:lstStyle/>
          <a:p>
            <a:r>
              <a:rPr lang="en-GB" sz="2400" dirty="0">
                <a:latin typeface="Avenir Book"/>
                <a:cs typeface="Avenir Book"/>
              </a:rPr>
              <a:t>Network Intrusion Detection Systems = fine-grained network data &amp; protocol-level inspection</a:t>
            </a:r>
          </a:p>
          <a:p>
            <a:endParaRPr lang="en-GB" sz="2400" dirty="0">
              <a:latin typeface="Avenir Book"/>
              <a:cs typeface="Avenir Book"/>
            </a:endParaRPr>
          </a:p>
          <a:p>
            <a:r>
              <a:rPr lang="en-GB" sz="2400" dirty="0">
                <a:latin typeface="Avenir Book"/>
                <a:cs typeface="Avenir Book"/>
              </a:rPr>
              <a:t>Anti-virus tools = attempt to match code signatures to a list of known malicious code bases</a:t>
            </a:r>
          </a:p>
          <a:p>
            <a:endParaRPr lang="en-GB" sz="2400" dirty="0">
              <a:latin typeface="Avenir Book"/>
              <a:cs typeface="Avenir Book"/>
            </a:endParaRPr>
          </a:p>
          <a:p>
            <a:r>
              <a:rPr lang="en-GB" sz="2400" dirty="0">
                <a:latin typeface="Avenir Book"/>
                <a:cs typeface="Avenir Book"/>
              </a:rPr>
              <a:t>However…</a:t>
            </a:r>
            <a:r>
              <a:rPr lang="en-GB" sz="2400" b="1" dirty="0">
                <a:latin typeface="Avenir Book"/>
                <a:cs typeface="Avenir Book"/>
              </a:rPr>
              <a:t>Attackers are developing increasingly sophisticated methods to avoid detection</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8659" y="115530"/>
            <a:ext cx="1217637" cy="1172033"/>
          </a:xfrm>
          <a:prstGeom prst="rect">
            <a:avLst/>
          </a:prstGeom>
        </p:spPr>
      </p:pic>
    </p:spTree>
    <p:extLst>
      <p:ext uri="{BB962C8B-B14F-4D97-AF65-F5344CB8AC3E}">
        <p14:creationId xmlns:p14="http://schemas.microsoft.com/office/powerpoint/2010/main" val="3627285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p:cNvSpPr txBox="1"/>
          <p:nvPr/>
        </p:nvSpPr>
        <p:spPr>
          <a:xfrm>
            <a:off x="0" y="3813175"/>
            <a:ext cx="12192000" cy="2554545"/>
          </a:xfrm>
          <a:prstGeom prst="rect">
            <a:avLst/>
          </a:prstGeom>
          <a:noFill/>
        </p:spPr>
        <p:txBody>
          <a:bodyPr wrap="square" rtlCol="0">
            <a:spAutoFit/>
          </a:bodyPr>
          <a:lstStyle/>
          <a:p>
            <a:pPr algn="ctr"/>
            <a:r>
              <a:rPr lang="en-GB" sz="3200" dirty="0">
                <a:solidFill>
                  <a:schemeClr val="bg1"/>
                </a:solidFill>
                <a:latin typeface="Avenir Book"/>
                <a:cs typeface="Avenir Book"/>
              </a:rPr>
              <a:t>APTs are becoming more sophisticated and able to obfuscate</a:t>
            </a:r>
          </a:p>
          <a:p>
            <a:pPr algn="ctr"/>
            <a:r>
              <a:rPr lang="en-GB" sz="3200" dirty="0">
                <a:solidFill>
                  <a:schemeClr val="bg1"/>
                </a:solidFill>
                <a:latin typeface="Avenir Book"/>
                <a:cs typeface="Avenir Book"/>
              </a:rPr>
              <a:t>much of their identifiable features through encryption, custom code bases and in-memory execution…</a:t>
            </a:r>
          </a:p>
          <a:p>
            <a:pPr algn="ctr"/>
            <a:endParaRPr lang="en-GB" sz="3200" dirty="0">
              <a:solidFill>
                <a:schemeClr val="bg1"/>
              </a:solidFill>
              <a:latin typeface="Avenir Book"/>
              <a:cs typeface="Avenir Book"/>
            </a:endParaRPr>
          </a:p>
          <a:p>
            <a:pPr algn="ctr"/>
            <a:endParaRPr lang="en-GB" sz="3200" dirty="0">
              <a:solidFill>
                <a:schemeClr val="bg1"/>
              </a:solidFill>
              <a:latin typeface="Avenir Book"/>
              <a:cs typeface="Avenir Book"/>
            </a:endParaRPr>
          </a:p>
        </p:txBody>
      </p:sp>
      <p:sp>
        <p:nvSpPr>
          <p:cNvPr id="3" name="Shape 159"/>
          <p:cNvSpPr/>
          <p:nvPr/>
        </p:nvSpPr>
        <p:spPr>
          <a:xfrm>
            <a:off x="5173909" y="797985"/>
            <a:ext cx="1652958" cy="262658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lstStyle/>
          <a:p>
            <a:pPr algn="l">
              <a:defRPr sz="600"/>
            </a:pPr>
            <a:r>
              <a:t>print(here is some fake code)</a:t>
            </a:r>
          </a:p>
          <a:p>
            <a:pPr algn="l">
              <a:defRPr sz="600"/>
            </a:pPr>
            <a:r>
              <a:t>for i in list &lt;0,f,g,h,6,a&gt; {</a:t>
            </a:r>
          </a:p>
          <a:p>
            <a:pPr lvl="1" algn="l">
              <a:defRPr sz="600"/>
            </a:pPr>
            <a:r>
              <a:t>element * next_element </a:t>
            </a:r>
          </a:p>
          <a:p>
            <a:pPr lvl="1" algn="l">
              <a:defRPr sz="600"/>
            </a:pPr>
            <a:r>
              <a:t>return another_element</a:t>
            </a:r>
          </a:p>
          <a:p>
            <a:pPr algn="l">
              <a:defRPr sz="600"/>
            </a:pPr>
            <a:r>
              <a:t>}</a:t>
            </a:r>
          </a:p>
          <a:p>
            <a:pPr algn="l">
              <a:defRPr sz="600"/>
            </a:pPr>
            <a:r>
              <a:t>if a + b != 7:</a:t>
            </a:r>
          </a:p>
          <a:p>
            <a:pPr lvl="1" algn="l">
              <a:defRPr sz="600"/>
            </a:pPr>
            <a:r>
              <a:t>MV AX+1_068373</a:t>
            </a:r>
          </a:p>
          <a:p>
            <a:pPr algn="l">
              <a:defRPr sz="600"/>
            </a:pPr>
            <a:r>
              <a:t>wh4T El - se _0_IS There “to_</a:t>
            </a:r>
          </a:p>
          <a:p>
            <a:pPr algn="l">
              <a:defRPr sz="600"/>
            </a:pPr>
            <a:r>
              <a:t>take on this machine”</a:t>
            </a:r>
          </a:p>
          <a:p>
            <a:pPr algn="l">
              <a:defRPr sz="600"/>
            </a:pPr>
            <a:r>
              <a:t>p_word = “PASSWORD”</a:t>
            </a:r>
          </a:p>
          <a:p>
            <a:pPr algn="l">
              <a:defRPr sz="600"/>
            </a:pPr>
            <a:r>
              <a:t>u_name = “ADMIN”</a:t>
            </a:r>
          </a:p>
        </p:txBody>
      </p:sp>
      <p:sp>
        <p:nvSpPr>
          <p:cNvPr id="4" name="Shape 160"/>
          <p:cNvSpPr/>
          <p:nvPr/>
        </p:nvSpPr>
        <p:spPr>
          <a:xfrm>
            <a:off x="4872506" y="2395822"/>
            <a:ext cx="2255764" cy="700423"/>
          </a:xfrm>
          <a:prstGeom prst="rect">
            <a:avLst/>
          </a:prstGeom>
          <a:solidFill>
            <a:srgbClr val="D45954"/>
          </a:solidFill>
          <a:ln w="12700">
            <a:miter lim="400000"/>
          </a:ln>
          <a:effectLst>
            <a:reflection stA="50000" endPos="40000" dir="5400000" sy="-100000" algn="bl" rotWithShape="0"/>
          </a:effectLst>
          <a:extLst>
            <a:ext uri="{C572A759-6A51-4108-AA02-DFA0A04FC94B}">
              <ma14:wrappingTextBoxFlag xmlns:ma14="http://schemas.microsoft.com/office/mac/drawingml/2011/main" xmlns="" val="1"/>
            </a:ext>
          </a:extLst>
        </p:spPr>
        <p:txBody>
          <a:bodyPr lIns="50800" tIns="50800" rIns="50800" bIns="50800" anchor="ctr"/>
          <a:lstStyle>
            <a:lvl1pPr>
              <a:defRPr sz="2000">
                <a:solidFill>
                  <a:srgbClr val="FFFFFF"/>
                </a:solidFill>
              </a:defRPr>
            </a:lvl1pPr>
          </a:lstStyle>
          <a:p>
            <a:r>
              <a:t>.EXE</a:t>
            </a:r>
          </a:p>
        </p:txBody>
      </p:sp>
      <p:grpSp>
        <p:nvGrpSpPr>
          <p:cNvPr id="5" name="Group 169"/>
          <p:cNvGrpSpPr/>
          <p:nvPr/>
        </p:nvGrpSpPr>
        <p:grpSpPr>
          <a:xfrm>
            <a:off x="3592406" y="345368"/>
            <a:ext cx="4829474" cy="2715054"/>
            <a:chOff x="0" y="0"/>
            <a:chExt cx="4829472" cy="2715052"/>
          </a:xfrm>
        </p:grpSpPr>
        <p:sp>
          <p:nvSpPr>
            <p:cNvPr id="6" name="Shape 161"/>
            <p:cNvSpPr/>
            <p:nvPr/>
          </p:nvSpPr>
          <p:spPr>
            <a:xfrm>
              <a:off x="2493438" y="0"/>
              <a:ext cx="1270695" cy="1270695"/>
            </a:xfrm>
            <a:prstGeom prst="ellipse">
              <a:avLst/>
            </a:prstGeom>
            <a:solidFill>
              <a:srgbClr val="1497FC"/>
            </a:solidFill>
            <a:ln w="9525" cap="flat">
              <a:solidFill>
                <a:srgbClr val="00A6AC"/>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7" name="Shape 162"/>
            <p:cNvSpPr/>
            <p:nvPr/>
          </p:nvSpPr>
          <p:spPr>
            <a:xfrm>
              <a:off x="1024902" y="0"/>
              <a:ext cx="1270695" cy="1270695"/>
            </a:xfrm>
            <a:prstGeom prst="ellipse">
              <a:avLst/>
            </a:prstGeom>
            <a:solidFill>
              <a:srgbClr val="1497FC"/>
            </a:solidFill>
            <a:ln w="9525" cap="flat">
              <a:solidFill>
                <a:srgbClr val="00A6AC"/>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grpSp>
          <p:nvGrpSpPr>
            <p:cNvPr id="8" name="Group 168"/>
            <p:cNvGrpSpPr/>
            <p:nvPr/>
          </p:nvGrpSpPr>
          <p:grpSpPr>
            <a:xfrm>
              <a:off x="-1" y="65664"/>
              <a:ext cx="4829474" cy="2649389"/>
              <a:chOff x="0" y="0"/>
              <a:chExt cx="4829472" cy="2649387"/>
            </a:xfrm>
          </p:grpSpPr>
          <p:sp>
            <p:nvSpPr>
              <p:cNvPr id="9" name="Shape 163"/>
              <p:cNvSpPr/>
              <p:nvPr/>
            </p:nvSpPr>
            <p:spPr>
              <a:xfrm>
                <a:off x="-1" y="1396207"/>
                <a:ext cx="2487439" cy="1253181"/>
              </a:xfrm>
              <a:custGeom>
                <a:avLst/>
                <a:gdLst/>
                <a:ahLst/>
                <a:cxnLst>
                  <a:cxn ang="0">
                    <a:pos x="wd2" y="hd2"/>
                  </a:cxn>
                  <a:cxn ang="5400000">
                    <a:pos x="wd2" y="hd2"/>
                  </a:cxn>
                  <a:cxn ang="10800000">
                    <a:pos x="wd2" y="hd2"/>
                  </a:cxn>
                  <a:cxn ang="16200000">
                    <a:pos x="wd2" y="hd2"/>
                  </a:cxn>
                </a:cxnLst>
                <a:rect l="0" t="0" r="r" b="b"/>
                <a:pathLst>
                  <a:path w="21460" h="20784" extrusionOk="0">
                    <a:moveTo>
                      <a:pt x="21256" y="5895"/>
                    </a:moveTo>
                    <a:cubicBezTo>
                      <a:pt x="20204" y="4790"/>
                      <a:pt x="19149" y="3697"/>
                      <a:pt x="18091" y="2616"/>
                    </a:cubicBezTo>
                    <a:cubicBezTo>
                      <a:pt x="16609" y="1102"/>
                      <a:pt x="15036" y="-404"/>
                      <a:pt x="13378" y="99"/>
                    </a:cubicBezTo>
                    <a:cubicBezTo>
                      <a:pt x="12198" y="456"/>
                      <a:pt x="11191" y="1798"/>
                      <a:pt x="10301" y="3325"/>
                    </a:cubicBezTo>
                    <a:cubicBezTo>
                      <a:pt x="9618" y="4499"/>
                      <a:pt x="8986" y="5794"/>
                      <a:pt x="8529" y="7322"/>
                    </a:cubicBezTo>
                    <a:cubicBezTo>
                      <a:pt x="7932" y="9319"/>
                      <a:pt x="7609" y="11737"/>
                      <a:pt x="6598" y="13010"/>
                    </a:cubicBezTo>
                    <a:cubicBezTo>
                      <a:pt x="5986" y="13781"/>
                      <a:pt x="5270" y="13983"/>
                      <a:pt x="4618" y="13670"/>
                    </a:cubicBezTo>
                    <a:cubicBezTo>
                      <a:pt x="4292" y="13514"/>
                      <a:pt x="3982" y="13229"/>
                      <a:pt x="3712" y="12827"/>
                    </a:cubicBezTo>
                    <a:lnTo>
                      <a:pt x="3037" y="11287"/>
                    </a:lnTo>
                    <a:lnTo>
                      <a:pt x="3246" y="8043"/>
                    </a:lnTo>
                    <a:lnTo>
                      <a:pt x="4726" y="5541"/>
                    </a:lnTo>
                    <a:cubicBezTo>
                      <a:pt x="3884" y="4972"/>
                      <a:pt x="2962" y="5011"/>
                      <a:pt x="2133" y="5650"/>
                    </a:cubicBezTo>
                    <a:cubicBezTo>
                      <a:pt x="1260" y="6324"/>
                      <a:pt x="549" y="7621"/>
                      <a:pt x="215" y="9310"/>
                    </a:cubicBezTo>
                    <a:cubicBezTo>
                      <a:pt x="-140" y="11100"/>
                      <a:pt x="-27" y="13074"/>
                      <a:pt x="343" y="14853"/>
                    </a:cubicBezTo>
                    <a:cubicBezTo>
                      <a:pt x="743" y="16770"/>
                      <a:pt x="1428" y="18434"/>
                      <a:pt x="2355" y="19476"/>
                    </a:cubicBezTo>
                    <a:cubicBezTo>
                      <a:pt x="3885" y="21196"/>
                      <a:pt x="5737" y="20961"/>
                      <a:pt x="7472" y="20236"/>
                    </a:cubicBezTo>
                    <a:cubicBezTo>
                      <a:pt x="8891" y="19643"/>
                      <a:pt x="10315" y="18693"/>
                      <a:pt x="11252" y="16559"/>
                    </a:cubicBezTo>
                    <a:cubicBezTo>
                      <a:pt x="11966" y="14933"/>
                      <a:pt x="12318" y="12736"/>
                      <a:pt x="13231" y="11505"/>
                    </a:cubicBezTo>
                    <a:cubicBezTo>
                      <a:pt x="14544" y="9734"/>
                      <a:pt x="16240" y="10677"/>
                      <a:pt x="17812" y="11361"/>
                    </a:cubicBezTo>
                    <a:cubicBezTo>
                      <a:pt x="18887" y="11828"/>
                      <a:pt x="19981" y="12120"/>
                      <a:pt x="21082" y="12231"/>
                    </a:cubicBezTo>
                    <a:lnTo>
                      <a:pt x="21460" y="6452"/>
                    </a:lnTo>
                  </a:path>
                </a:pathLst>
              </a:cu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10" name="Shape 164"/>
              <p:cNvSpPr/>
              <p:nvPr/>
            </p:nvSpPr>
            <p:spPr>
              <a:xfrm flipH="1">
                <a:off x="2342034" y="1396207"/>
                <a:ext cx="2487439" cy="1253181"/>
              </a:xfrm>
              <a:custGeom>
                <a:avLst/>
                <a:gdLst/>
                <a:ahLst/>
                <a:cxnLst>
                  <a:cxn ang="0">
                    <a:pos x="wd2" y="hd2"/>
                  </a:cxn>
                  <a:cxn ang="5400000">
                    <a:pos x="wd2" y="hd2"/>
                  </a:cxn>
                  <a:cxn ang="10800000">
                    <a:pos x="wd2" y="hd2"/>
                  </a:cxn>
                  <a:cxn ang="16200000">
                    <a:pos x="wd2" y="hd2"/>
                  </a:cxn>
                </a:cxnLst>
                <a:rect l="0" t="0" r="r" b="b"/>
                <a:pathLst>
                  <a:path w="21460" h="20784" extrusionOk="0">
                    <a:moveTo>
                      <a:pt x="21256" y="5895"/>
                    </a:moveTo>
                    <a:cubicBezTo>
                      <a:pt x="20204" y="4790"/>
                      <a:pt x="19149" y="3697"/>
                      <a:pt x="18091" y="2616"/>
                    </a:cubicBezTo>
                    <a:cubicBezTo>
                      <a:pt x="16609" y="1102"/>
                      <a:pt x="15036" y="-404"/>
                      <a:pt x="13378" y="99"/>
                    </a:cubicBezTo>
                    <a:cubicBezTo>
                      <a:pt x="12198" y="456"/>
                      <a:pt x="11191" y="1798"/>
                      <a:pt x="10301" y="3325"/>
                    </a:cubicBezTo>
                    <a:cubicBezTo>
                      <a:pt x="9618" y="4499"/>
                      <a:pt x="8986" y="5794"/>
                      <a:pt x="8529" y="7322"/>
                    </a:cubicBezTo>
                    <a:cubicBezTo>
                      <a:pt x="7932" y="9319"/>
                      <a:pt x="7609" y="11737"/>
                      <a:pt x="6598" y="13010"/>
                    </a:cubicBezTo>
                    <a:cubicBezTo>
                      <a:pt x="5986" y="13781"/>
                      <a:pt x="5270" y="13983"/>
                      <a:pt x="4618" y="13670"/>
                    </a:cubicBezTo>
                    <a:cubicBezTo>
                      <a:pt x="4292" y="13514"/>
                      <a:pt x="3982" y="13229"/>
                      <a:pt x="3712" y="12827"/>
                    </a:cubicBezTo>
                    <a:lnTo>
                      <a:pt x="3037" y="11287"/>
                    </a:lnTo>
                    <a:lnTo>
                      <a:pt x="3246" y="8043"/>
                    </a:lnTo>
                    <a:lnTo>
                      <a:pt x="4726" y="5541"/>
                    </a:lnTo>
                    <a:cubicBezTo>
                      <a:pt x="3884" y="4972"/>
                      <a:pt x="2962" y="5011"/>
                      <a:pt x="2133" y="5650"/>
                    </a:cubicBezTo>
                    <a:cubicBezTo>
                      <a:pt x="1260" y="6324"/>
                      <a:pt x="549" y="7621"/>
                      <a:pt x="215" y="9310"/>
                    </a:cubicBezTo>
                    <a:cubicBezTo>
                      <a:pt x="-140" y="11100"/>
                      <a:pt x="-27" y="13074"/>
                      <a:pt x="343" y="14853"/>
                    </a:cubicBezTo>
                    <a:cubicBezTo>
                      <a:pt x="743" y="16770"/>
                      <a:pt x="1428" y="18434"/>
                      <a:pt x="2355" y="19476"/>
                    </a:cubicBezTo>
                    <a:cubicBezTo>
                      <a:pt x="3885" y="21196"/>
                      <a:pt x="5737" y="20961"/>
                      <a:pt x="7472" y="20236"/>
                    </a:cubicBezTo>
                    <a:cubicBezTo>
                      <a:pt x="8891" y="19643"/>
                      <a:pt x="10315" y="18693"/>
                      <a:pt x="11252" y="16559"/>
                    </a:cubicBezTo>
                    <a:cubicBezTo>
                      <a:pt x="11966" y="14933"/>
                      <a:pt x="12318" y="12736"/>
                      <a:pt x="13231" y="11505"/>
                    </a:cubicBezTo>
                    <a:cubicBezTo>
                      <a:pt x="14544" y="9734"/>
                      <a:pt x="16240" y="10677"/>
                      <a:pt x="17812" y="11361"/>
                    </a:cubicBezTo>
                    <a:cubicBezTo>
                      <a:pt x="18887" y="11828"/>
                      <a:pt x="19981" y="12120"/>
                      <a:pt x="21082" y="12231"/>
                    </a:cubicBezTo>
                    <a:lnTo>
                      <a:pt x="21460" y="6452"/>
                    </a:lnTo>
                  </a:path>
                </a:pathLst>
              </a:cu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11" name="Shape 165"/>
              <p:cNvSpPr/>
              <p:nvPr/>
            </p:nvSpPr>
            <p:spPr>
              <a:xfrm>
                <a:off x="2581581" y="0"/>
                <a:ext cx="1103798" cy="1103797"/>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12" name="Shape 166"/>
              <p:cNvSpPr/>
              <p:nvPr/>
            </p:nvSpPr>
            <p:spPr>
              <a:xfrm>
                <a:off x="1113044" y="0"/>
                <a:ext cx="1103798" cy="1103797"/>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13" name="Shape 170"/>
              <p:cNvSpPr/>
              <p:nvPr/>
            </p:nvSpPr>
            <p:spPr>
              <a:xfrm>
                <a:off x="2098520" y="545792"/>
                <a:ext cx="619563" cy="202385"/>
              </a:xfrm>
              <a:custGeom>
                <a:avLst/>
                <a:gdLst/>
                <a:ahLst/>
                <a:cxnLst>
                  <a:cxn ang="0">
                    <a:pos x="wd2" y="hd2"/>
                  </a:cxn>
                  <a:cxn ang="5400000">
                    <a:pos x="wd2" y="hd2"/>
                  </a:cxn>
                  <a:cxn ang="10800000">
                    <a:pos x="wd2" y="hd2"/>
                  </a:cxn>
                  <a:cxn ang="16200000">
                    <a:pos x="wd2" y="hd2"/>
                  </a:cxn>
                </a:cxnLst>
                <a:rect l="0" t="0" r="r" b="b"/>
                <a:pathLst>
                  <a:path w="21600" h="16200" extrusionOk="0">
                    <a:moveTo>
                      <a:pt x="0" y="16120"/>
                    </a:moveTo>
                    <a:cubicBezTo>
                      <a:pt x="7065" y="-5400"/>
                      <a:pt x="14265" y="-5373"/>
                      <a:pt x="21600" y="16200"/>
                    </a:cubicBezTo>
                  </a:path>
                </a:pathLst>
              </a:custGeom>
              <a:noFill/>
              <a:ln w="38100" cap="flat">
                <a:solidFill>
                  <a:srgbClr val="1497FC"/>
                </a:solidFill>
                <a:prstDash val="solid"/>
                <a:miter lim="400000"/>
                <a:headEnd type="oval" w="med" len="med"/>
                <a:tailEnd type="oval" w="med" len="med"/>
              </a:ln>
              <a:effectLst/>
            </p:spPr>
            <p:txBody>
              <a:bodyPr/>
              <a:lstStyle/>
              <a:p>
                <a:endParaRPr/>
              </a:p>
            </p:txBody>
          </p:sp>
        </p:grpSp>
      </p:gr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78659" y="115530"/>
            <a:ext cx="1217637" cy="1172033"/>
          </a:xfrm>
          <a:prstGeom prst="rect">
            <a:avLst/>
          </a:prstGeom>
        </p:spPr>
      </p:pic>
    </p:spTree>
    <p:extLst>
      <p:ext uri="{BB962C8B-B14F-4D97-AF65-F5344CB8AC3E}">
        <p14:creationId xmlns:p14="http://schemas.microsoft.com/office/powerpoint/2010/main" val="55195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iterate>
                                    <p:tmAbs val="0"/>
                                  </p:iterate>
                                  <p:childTnLst>
                                    <p:set>
                                      <p:cBhvr>
                                        <p:cTn id="6" fill="hold"/>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
                                          </p:val>
                                        </p:tav>
                                        <p:tav tm="100000">
                                          <p:val>
                                            <p:strVal val="#ppt_x"/>
                                          </p:val>
                                        </p:tav>
                                      </p:tavLst>
                                    </p:anim>
                                    <p:anim calcmode="lin" valueType="num">
                                      <p:cBhvr>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5266267" y="2578894"/>
            <a:ext cx="6697134" cy="373300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dirty="0">
                <a:latin typeface="Avenir Book"/>
                <a:cs typeface="Avenir Book"/>
              </a:rPr>
              <a:t>Security Operations </a:t>
            </a:r>
            <a:r>
              <a:rPr lang="en-US" dirty="0" err="1">
                <a:latin typeface="Avenir Book"/>
                <a:cs typeface="Avenir Book"/>
              </a:rPr>
              <a:t>Centres</a:t>
            </a:r>
            <a:r>
              <a:rPr lang="en-US" dirty="0">
                <a:latin typeface="Avenir Book"/>
                <a:cs typeface="Avenir Book"/>
              </a:rPr>
              <a:t> (SOC) are the front line detection and analysis environments for many corporate and safety-critical systems</a:t>
            </a:r>
          </a:p>
          <a:p>
            <a:pPr marL="0" indent="0">
              <a:buFont typeface="Calibri" panose="020F0502020204030204" pitchFamily="34" charset="0"/>
              <a:buNone/>
            </a:pPr>
            <a:r>
              <a:rPr lang="en-US" dirty="0">
                <a:latin typeface="Avenir Book"/>
                <a:cs typeface="Avenir Book"/>
              </a:rPr>
              <a:t>Commonly use off-the-shelf anti-virus or high-end behaviour analysis tools…most of which are vulnerable to obfuscation</a:t>
            </a:r>
          </a:p>
          <a:p>
            <a:pPr marL="0" indent="0">
              <a:buFont typeface="Calibri" panose="020F0502020204030204" pitchFamily="34" charset="0"/>
              <a:buNone/>
            </a:pPr>
            <a:r>
              <a:rPr lang="en-US" dirty="0">
                <a:latin typeface="Avenir Book"/>
                <a:cs typeface="Avenir Book"/>
              </a:rPr>
              <a:t>So how do we enabling the SOC to ‘learn’ what is malicious in this context?</a:t>
            </a:r>
          </a:p>
        </p:txBody>
      </p:sp>
      <p:sp>
        <p:nvSpPr>
          <p:cNvPr id="5" name="TextBox 4"/>
          <p:cNvSpPr txBox="1"/>
          <p:nvPr/>
        </p:nvSpPr>
        <p:spPr>
          <a:xfrm>
            <a:off x="5158580" y="1287563"/>
            <a:ext cx="6618552" cy="1200329"/>
          </a:xfrm>
          <a:prstGeom prst="rect">
            <a:avLst/>
          </a:prstGeom>
          <a:noFill/>
        </p:spPr>
        <p:txBody>
          <a:bodyPr wrap="square" rtlCol="0">
            <a:spAutoFit/>
          </a:bodyPr>
          <a:lstStyle/>
          <a:p>
            <a:r>
              <a:rPr lang="en-GB" sz="3600" dirty="0">
                <a:solidFill>
                  <a:schemeClr val="tx2">
                    <a:lumMod val="60000"/>
                    <a:lumOff val="40000"/>
                  </a:schemeClr>
                </a:solidFill>
                <a:latin typeface="Avenir Book"/>
                <a:cs typeface="Avenir Book"/>
              </a:rPr>
              <a:t>What does next-generation SOC look like?</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 y="0"/>
            <a:ext cx="4919133" cy="6858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8659" y="115530"/>
            <a:ext cx="1217637" cy="1172033"/>
          </a:xfrm>
          <a:prstGeom prst="rect">
            <a:avLst/>
          </a:prstGeom>
        </p:spPr>
      </p:pic>
    </p:spTree>
    <p:extLst>
      <p:ext uri="{BB962C8B-B14F-4D97-AF65-F5344CB8AC3E}">
        <p14:creationId xmlns:p14="http://schemas.microsoft.com/office/powerpoint/2010/main" val="479558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507455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3"/>
          <p:cNvSpPr txBox="1">
            <a:spLocks/>
          </p:cNvSpPr>
          <p:nvPr/>
        </p:nvSpPr>
        <p:spPr>
          <a:xfrm>
            <a:off x="5266267" y="2483644"/>
            <a:ext cx="6697134" cy="373300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sz="1800" dirty="0">
              <a:latin typeface="Avenir Book"/>
              <a:cs typeface="Avenir Book"/>
            </a:endParaRPr>
          </a:p>
          <a:p>
            <a:pPr marL="0" indent="0">
              <a:buFont typeface="Calibri" panose="020F0502020204030204" pitchFamily="34" charset="0"/>
              <a:buNone/>
            </a:pPr>
            <a:endParaRPr lang="en-US" sz="1800" dirty="0">
              <a:latin typeface="Avenir Book"/>
              <a:cs typeface="Avenir Book"/>
            </a:endParaRPr>
          </a:p>
          <a:p>
            <a:r>
              <a:rPr lang="en-GB" sz="1800" dirty="0">
                <a:solidFill>
                  <a:srgbClr val="C00000"/>
                </a:solidFill>
                <a:latin typeface="Avenir Book"/>
                <a:cs typeface="Avenir Book"/>
              </a:rPr>
              <a:t>System-level activity metrics - </a:t>
            </a:r>
            <a:r>
              <a:rPr lang="en-GB" sz="1800" dirty="0">
                <a:latin typeface="Avenir Book"/>
                <a:cs typeface="Avenir Book"/>
              </a:rPr>
              <a:t>by executing samples of malicious and trusted executables in a </a:t>
            </a:r>
            <a:r>
              <a:rPr lang="en-GB" sz="1800" i="1" dirty="0">
                <a:latin typeface="Avenir Book"/>
                <a:cs typeface="Avenir Book"/>
              </a:rPr>
              <a:t>Sandbox environment </a:t>
            </a:r>
            <a:r>
              <a:rPr lang="en-GB" sz="1800" dirty="0">
                <a:latin typeface="Avenir Book"/>
                <a:cs typeface="Avenir Book"/>
              </a:rPr>
              <a:t>(Cuckoo)</a:t>
            </a:r>
          </a:p>
          <a:p>
            <a:r>
              <a:rPr lang="en-GB" sz="1800" dirty="0">
                <a:latin typeface="Avenir Book"/>
                <a:cs typeface="Avenir Book"/>
              </a:rPr>
              <a:t>Train a machine classifier to distinguish malicious from trusted executables using `</a:t>
            </a:r>
            <a:r>
              <a:rPr lang="en-GB" sz="1800" dirty="0">
                <a:solidFill>
                  <a:srgbClr val="C00000"/>
                </a:solidFill>
                <a:latin typeface="Avenir Book"/>
                <a:cs typeface="Avenir Book"/>
              </a:rPr>
              <a:t>low severity events</a:t>
            </a:r>
            <a:r>
              <a:rPr lang="en-GB" sz="1800" dirty="0">
                <a:latin typeface="Avenir Book"/>
                <a:cs typeface="Avenir Book"/>
              </a:rPr>
              <a:t>' - inevitably generated while the executable is running</a:t>
            </a:r>
          </a:p>
          <a:p>
            <a:r>
              <a:rPr lang="en-GB" sz="1800" dirty="0">
                <a:latin typeface="Avenir Book"/>
                <a:cs typeface="Avenir Book"/>
              </a:rPr>
              <a:t>CPU User Use (percentage), CPU System Use (percentage), RAM use (count), SWAP use (count), received packets (count), received bytes (count), sent packets (count), sent bytes (count), number of processes running (count) - just 9 metrics in total.</a:t>
            </a:r>
            <a:endParaRPr lang="en-US" sz="1800" dirty="0">
              <a:latin typeface="Avenir Book"/>
              <a:cs typeface="Avenir Book"/>
            </a:endParaRPr>
          </a:p>
          <a:p>
            <a:pPr marL="0" indent="0">
              <a:buFont typeface="Calibri" panose="020F0502020204030204" pitchFamily="34" charset="0"/>
              <a:buNone/>
            </a:pPr>
            <a:endParaRPr lang="en-US" sz="1800" dirty="0">
              <a:latin typeface="Avenir Book"/>
              <a:cs typeface="Avenir Book"/>
            </a:endParaRPr>
          </a:p>
        </p:txBody>
      </p:sp>
      <p:sp>
        <p:nvSpPr>
          <p:cNvPr id="5" name="TextBox 4"/>
          <p:cNvSpPr txBox="1"/>
          <p:nvPr/>
        </p:nvSpPr>
        <p:spPr>
          <a:xfrm>
            <a:off x="5158580" y="1287563"/>
            <a:ext cx="6618552" cy="1754326"/>
          </a:xfrm>
          <a:prstGeom prst="rect">
            <a:avLst/>
          </a:prstGeom>
          <a:noFill/>
        </p:spPr>
        <p:txBody>
          <a:bodyPr wrap="square" rtlCol="0">
            <a:spAutoFit/>
          </a:bodyPr>
          <a:lstStyle/>
          <a:p>
            <a:r>
              <a:rPr lang="en-GB" sz="3600" dirty="0">
                <a:solidFill>
                  <a:schemeClr val="tx2">
                    <a:lumMod val="60000"/>
                    <a:lumOff val="40000"/>
                  </a:schemeClr>
                </a:solidFill>
                <a:latin typeface="Avenir Book"/>
                <a:cs typeface="Avenir Book"/>
              </a:rPr>
              <a:t>What can we learn that is difficult to hide?</a:t>
            </a:r>
          </a:p>
          <a:p>
            <a:endParaRPr lang="en-GB" sz="3600" dirty="0">
              <a:solidFill>
                <a:schemeClr val="tx2">
                  <a:lumMod val="60000"/>
                  <a:lumOff val="40000"/>
                </a:schemeClr>
              </a:solidFill>
              <a:latin typeface="Avenir Book"/>
              <a:cs typeface="Avenir Book"/>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1645" y="1644261"/>
            <a:ext cx="3547571" cy="3547571"/>
          </a:xfrm>
          <a:prstGeom prst="rect">
            <a:avLst/>
          </a:prstGeom>
        </p:spPr>
      </p:pic>
      <p:grpSp>
        <p:nvGrpSpPr>
          <p:cNvPr id="4" name="Group 3"/>
          <p:cNvGrpSpPr/>
          <p:nvPr/>
        </p:nvGrpSpPr>
        <p:grpSpPr>
          <a:xfrm>
            <a:off x="10207" y="5121037"/>
            <a:ext cx="5064344" cy="1766911"/>
            <a:chOff x="172132" y="3183825"/>
            <a:chExt cx="12728052" cy="4440721"/>
          </a:xfrm>
        </p:grpSpPr>
        <p:grpSp>
          <p:nvGrpSpPr>
            <p:cNvPr id="6" name="Group 176"/>
            <p:cNvGrpSpPr/>
            <p:nvPr/>
          </p:nvGrpSpPr>
          <p:grpSpPr>
            <a:xfrm>
              <a:off x="5673578" y="3183825"/>
              <a:ext cx="3426040" cy="1369034"/>
              <a:chOff x="0" y="-316904"/>
              <a:chExt cx="3426037" cy="1369033"/>
            </a:xfrm>
          </p:grpSpPr>
          <p:sp>
            <p:nvSpPr>
              <p:cNvPr id="8" name="Shape 174"/>
              <p:cNvSpPr/>
              <p:nvPr/>
            </p:nvSpPr>
            <p:spPr>
              <a:xfrm>
                <a:off x="0" y="434660"/>
                <a:ext cx="1199724" cy="617469"/>
              </a:xfrm>
              <a:custGeom>
                <a:avLst/>
                <a:gdLst/>
                <a:ahLst/>
                <a:cxnLst>
                  <a:cxn ang="0">
                    <a:pos x="wd2" y="hd2"/>
                  </a:cxn>
                  <a:cxn ang="5400000">
                    <a:pos x="wd2" y="hd2"/>
                  </a:cxn>
                  <a:cxn ang="10800000">
                    <a:pos x="wd2" y="hd2"/>
                  </a:cxn>
                  <a:cxn ang="16200000">
                    <a:pos x="wd2" y="hd2"/>
                  </a:cxn>
                </a:cxnLst>
                <a:rect l="0" t="0" r="r" b="b"/>
                <a:pathLst>
                  <a:path w="21600" h="21600" extrusionOk="0">
                    <a:moveTo>
                      <a:pt x="114" y="13057"/>
                    </a:moveTo>
                    <a:lnTo>
                      <a:pt x="0" y="0"/>
                    </a:lnTo>
                    <a:lnTo>
                      <a:pt x="21470" y="204"/>
                    </a:lnTo>
                    <a:lnTo>
                      <a:pt x="21600" y="21600"/>
                    </a:lnTo>
                    <a:lnTo>
                      <a:pt x="8551" y="21591"/>
                    </a:lnTo>
                  </a:path>
                </a:pathLst>
              </a:custGeom>
              <a:noFill/>
              <a:ln w="76200" cap="flat">
                <a:solidFill>
                  <a:srgbClr val="D45954"/>
                </a:solidFill>
                <a:prstDash val="solid"/>
                <a:miter lim="400000"/>
                <a:tailEnd type="triangle" w="med" len="med"/>
              </a:ln>
              <a:effectLst/>
            </p:spPr>
            <p:txBody>
              <a:bodyPr wrap="square" lIns="50800" tIns="50800" rIns="50800" bIns="50800" numCol="1" anchor="ctr">
                <a:noAutofit/>
              </a:bodyPr>
              <a:lstStyle/>
              <a:p>
                <a:pPr>
                  <a:defRPr sz="2600">
                    <a:solidFill>
                      <a:srgbClr val="FFFFFF"/>
                    </a:solidFill>
                  </a:defRPr>
                </a:pPr>
                <a:endParaRPr/>
              </a:p>
            </p:txBody>
          </p:sp>
          <p:sp>
            <p:nvSpPr>
              <p:cNvPr id="9" name="Shape 175"/>
              <p:cNvSpPr/>
              <p:nvPr/>
            </p:nvSpPr>
            <p:spPr>
              <a:xfrm>
                <a:off x="127996" y="-316904"/>
                <a:ext cx="3298041" cy="7219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000">
                    <a:solidFill>
                      <a:srgbClr val="D45954"/>
                    </a:solidFill>
                    <a:latin typeface="Monaco"/>
                    <a:ea typeface="Monaco"/>
                    <a:cs typeface="Monaco"/>
                    <a:sym typeface="Monaco"/>
                  </a:defRPr>
                </a:lvl1pPr>
              </a:lstStyle>
              <a:p>
                <a:r>
                  <a:rPr sz="1200" dirty="0" err="1"/>
                  <a:t>Create_admin</a:t>
                </a:r>
                <a:endParaRPr sz="1200" dirty="0"/>
              </a:p>
            </p:txBody>
          </p:sp>
        </p:grpSp>
        <p:grpSp>
          <p:nvGrpSpPr>
            <p:cNvPr id="10" name="Group 179"/>
            <p:cNvGrpSpPr/>
            <p:nvPr/>
          </p:nvGrpSpPr>
          <p:grpSpPr>
            <a:xfrm>
              <a:off x="5863766" y="5377943"/>
              <a:ext cx="4522799" cy="296181"/>
              <a:chOff x="0" y="0"/>
              <a:chExt cx="4522797" cy="296180"/>
            </a:xfrm>
          </p:grpSpPr>
          <p:sp>
            <p:nvSpPr>
              <p:cNvPr id="11" name="Shape 177"/>
              <p:cNvSpPr/>
              <p:nvPr/>
            </p:nvSpPr>
            <p:spPr>
              <a:xfrm flipH="1" flipV="1">
                <a:off x="-1" y="280645"/>
                <a:ext cx="4522799" cy="1"/>
              </a:xfrm>
              <a:prstGeom prst="line">
                <a:avLst/>
              </a:prstGeom>
              <a:noFill/>
              <a:ln w="76200" cap="flat">
                <a:solidFill>
                  <a:srgbClr val="D45954"/>
                </a:solidFill>
                <a:prstDash val="solid"/>
                <a:miter lim="400000"/>
                <a:tailEnd type="triangle" w="med" len="med"/>
              </a:ln>
              <a:effectLst/>
            </p:spPr>
            <p:txBody>
              <a:bodyPr wrap="square" lIns="50800" tIns="50800" rIns="50800" bIns="50800" numCol="1" anchor="ctr">
                <a:noAutofit/>
              </a:bodyPr>
              <a:lstStyle/>
              <a:p>
                <a:pPr>
                  <a:defRPr sz="2600">
                    <a:solidFill>
                      <a:srgbClr val="FFFFFF"/>
                    </a:solidFill>
                  </a:defRPr>
                </a:pPr>
                <a:endParaRPr/>
              </a:p>
            </p:txBody>
          </p:sp>
          <p:sp>
            <p:nvSpPr>
              <p:cNvPr id="12" name="Shape 178"/>
              <p:cNvSpPr/>
              <p:nvPr/>
            </p:nvSpPr>
            <p:spPr>
              <a:xfrm flipV="1">
                <a:off x="4512828" y="0"/>
                <a:ext cx="1" cy="296181"/>
              </a:xfrm>
              <a:prstGeom prst="line">
                <a:avLst/>
              </a:prstGeom>
              <a:noFill/>
              <a:ln w="76200" cap="flat">
                <a:solidFill>
                  <a:srgbClr val="D45954"/>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grpSp>
        <p:grpSp>
          <p:nvGrpSpPr>
            <p:cNvPr id="13" name="Group 182"/>
            <p:cNvGrpSpPr/>
            <p:nvPr/>
          </p:nvGrpSpPr>
          <p:grpSpPr>
            <a:xfrm>
              <a:off x="1773050" y="4951090"/>
              <a:ext cx="3151301" cy="721956"/>
              <a:chOff x="0" y="-245088"/>
              <a:chExt cx="3151299" cy="721953"/>
            </a:xfrm>
          </p:grpSpPr>
          <p:sp>
            <p:nvSpPr>
              <p:cNvPr id="14" name="Shape 180"/>
              <p:cNvSpPr/>
              <p:nvPr/>
            </p:nvSpPr>
            <p:spPr>
              <a:xfrm>
                <a:off x="457786" y="-245088"/>
                <a:ext cx="2684312" cy="7219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000">
                    <a:solidFill>
                      <a:srgbClr val="D45954"/>
                    </a:solidFill>
                    <a:latin typeface="Monaco"/>
                    <a:ea typeface="Monaco"/>
                    <a:cs typeface="Monaco"/>
                    <a:sym typeface="Monaco"/>
                  </a:defRPr>
                </a:lvl1pPr>
              </a:lstStyle>
              <a:p>
                <a:r>
                  <a:rPr sz="1200" dirty="0" err="1"/>
                  <a:t>Extract_data</a:t>
                </a:r>
                <a:endParaRPr sz="1200" dirty="0"/>
              </a:p>
            </p:txBody>
          </p:sp>
          <p:sp>
            <p:nvSpPr>
              <p:cNvPr id="15" name="Shape 181"/>
              <p:cNvSpPr/>
              <p:nvPr/>
            </p:nvSpPr>
            <p:spPr>
              <a:xfrm flipH="1" flipV="1">
                <a:off x="0" y="462408"/>
                <a:ext cx="3151299" cy="1"/>
              </a:xfrm>
              <a:prstGeom prst="line">
                <a:avLst/>
              </a:prstGeom>
              <a:noFill/>
              <a:ln w="76200" cap="flat">
                <a:solidFill>
                  <a:srgbClr val="D45954"/>
                </a:solidFill>
                <a:prstDash val="solid"/>
                <a:miter lim="400000"/>
                <a:tailEnd type="triangle" w="med" len="med"/>
              </a:ln>
              <a:effectLst/>
            </p:spPr>
            <p:txBody>
              <a:bodyPr wrap="square" lIns="50800" tIns="50800" rIns="50800" bIns="50800" numCol="1" anchor="ctr">
                <a:noAutofit/>
              </a:bodyPr>
              <a:lstStyle/>
              <a:p>
                <a:pPr>
                  <a:defRPr sz="2600">
                    <a:solidFill>
                      <a:srgbClr val="FFFFFF"/>
                    </a:solidFill>
                  </a:defRPr>
                </a:pPr>
                <a:endParaRPr/>
              </a:p>
            </p:txBody>
          </p:sp>
        </p:grpSp>
        <p:grpSp>
          <p:nvGrpSpPr>
            <p:cNvPr id="16" name="Group 185"/>
            <p:cNvGrpSpPr/>
            <p:nvPr/>
          </p:nvGrpSpPr>
          <p:grpSpPr>
            <a:xfrm>
              <a:off x="6038160" y="5128514"/>
              <a:ext cx="3863095" cy="1190885"/>
              <a:chOff x="0" y="0"/>
              <a:chExt cx="3863093" cy="1190884"/>
            </a:xfrm>
          </p:grpSpPr>
          <p:sp>
            <p:nvSpPr>
              <p:cNvPr id="17" name="Shape 183"/>
              <p:cNvSpPr/>
              <p:nvPr/>
            </p:nvSpPr>
            <p:spPr>
              <a:xfrm>
                <a:off x="648335" y="468928"/>
                <a:ext cx="2844019" cy="7219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000">
                    <a:solidFill>
                      <a:srgbClr val="D45954"/>
                    </a:solidFill>
                    <a:latin typeface="Monaco"/>
                    <a:ea typeface="Monaco"/>
                    <a:cs typeface="Monaco"/>
                    <a:sym typeface="Monaco"/>
                  </a:defRPr>
                </a:lvl1pPr>
              </a:lstStyle>
              <a:p>
                <a:r>
                  <a:rPr sz="1200" dirty="0" err="1"/>
                  <a:t>Access_data</a:t>
                </a:r>
                <a:endParaRPr sz="1200" dirty="0"/>
              </a:p>
            </p:txBody>
          </p:sp>
          <p:sp>
            <p:nvSpPr>
              <p:cNvPr id="18" name="Shape 184"/>
              <p:cNvSpPr/>
              <p:nvPr/>
            </p:nvSpPr>
            <p:spPr>
              <a:xfrm>
                <a:off x="0" y="0"/>
                <a:ext cx="3863093" cy="0"/>
              </a:xfrm>
              <a:prstGeom prst="line">
                <a:avLst/>
              </a:prstGeom>
              <a:noFill/>
              <a:ln w="76200" cap="flat">
                <a:solidFill>
                  <a:srgbClr val="D45954"/>
                </a:solidFill>
                <a:prstDash val="solid"/>
                <a:miter lim="400000"/>
                <a:tailEnd type="triangle" w="med" len="med"/>
              </a:ln>
              <a:effectLst/>
            </p:spPr>
            <p:txBody>
              <a:bodyPr wrap="square" lIns="50800" tIns="50800" rIns="50800" bIns="50800" numCol="1" anchor="ctr">
                <a:noAutofit/>
              </a:bodyPr>
              <a:lstStyle/>
              <a:p>
                <a:pPr>
                  <a:defRPr sz="2600">
                    <a:solidFill>
                      <a:srgbClr val="FFFFFF"/>
                    </a:solidFill>
                  </a:defRPr>
                </a:pPr>
                <a:endParaRPr/>
              </a:p>
            </p:txBody>
          </p:sp>
        </p:grpSp>
        <p:grpSp>
          <p:nvGrpSpPr>
            <p:cNvPr id="19" name="Group 201"/>
            <p:cNvGrpSpPr/>
            <p:nvPr/>
          </p:nvGrpSpPr>
          <p:grpSpPr>
            <a:xfrm>
              <a:off x="172132" y="3458326"/>
              <a:ext cx="12728052" cy="4166220"/>
              <a:chOff x="0" y="-110433"/>
              <a:chExt cx="12728050" cy="4166218"/>
            </a:xfrm>
          </p:grpSpPr>
          <p:grpSp>
            <p:nvGrpSpPr>
              <p:cNvPr id="20" name="Group 197"/>
              <p:cNvGrpSpPr/>
              <p:nvPr/>
            </p:nvGrpSpPr>
            <p:grpSpPr>
              <a:xfrm>
                <a:off x="371011" y="267385"/>
                <a:ext cx="10618656" cy="2367515"/>
                <a:chOff x="0" y="0"/>
                <a:chExt cx="10618654" cy="2367514"/>
              </a:xfrm>
            </p:grpSpPr>
            <p:sp>
              <p:nvSpPr>
                <p:cNvPr id="24" name="Shape 186"/>
                <p:cNvSpPr/>
                <p:nvPr/>
              </p:nvSpPr>
              <p:spPr>
                <a:xfrm>
                  <a:off x="4208256" y="439285"/>
                  <a:ext cx="1295236" cy="959083"/>
                </a:xfrm>
                <a:prstGeom prst="rect">
                  <a:avLst/>
                </a:pr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25" name="Shape 187"/>
                <p:cNvSpPr/>
                <p:nvPr/>
              </p:nvSpPr>
              <p:spPr>
                <a:xfrm>
                  <a:off x="4345607" y="553585"/>
                  <a:ext cx="1020534" cy="730483"/>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26" name="Shape 188"/>
                <p:cNvSpPr/>
                <p:nvPr/>
              </p:nvSpPr>
              <p:spPr>
                <a:xfrm>
                  <a:off x="4777565" y="1360035"/>
                  <a:ext cx="156618" cy="298550"/>
                </a:xfrm>
                <a:prstGeom prst="rect">
                  <a:avLst/>
                </a:pr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27" name="Shape 189"/>
                <p:cNvSpPr/>
                <p:nvPr/>
              </p:nvSpPr>
              <p:spPr>
                <a:xfrm>
                  <a:off x="4376332" y="1628272"/>
                  <a:ext cx="959084" cy="298551"/>
                </a:xfrm>
                <a:prstGeom prst="rect">
                  <a:avLst/>
                </a:pr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grpSp>
              <p:nvGrpSpPr>
                <p:cNvPr id="28" name="Group 192"/>
                <p:cNvGrpSpPr/>
                <p:nvPr/>
              </p:nvGrpSpPr>
              <p:grpSpPr>
                <a:xfrm>
                  <a:off x="4156798" y="2071334"/>
                  <a:ext cx="1398151" cy="296181"/>
                  <a:chOff x="0" y="0"/>
                  <a:chExt cx="1398149" cy="296180"/>
                </a:xfrm>
              </p:grpSpPr>
              <p:sp>
                <p:nvSpPr>
                  <p:cNvPr id="33" name="Shape 190"/>
                  <p:cNvSpPr/>
                  <p:nvPr/>
                </p:nvSpPr>
                <p:spPr>
                  <a:xfrm flipH="1">
                    <a:off x="484431" y="0"/>
                    <a:ext cx="913719" cy="295621"/>
                  </a:xfrm>
                  <a:custGeom>
                    <a:avLst/>
                    <a:gdLst/>
                    <a:ahLst/>
                    <a:cxnLst>
                      <a:cxn ang="0">
                        <a:pos x="wd2" y="hd2"/>
                      </a:cxn>
                      <a:cxn ang="5400000">
                        <a:pos x="wd2" y="hd2"/>
                      </a:cxn>
                      <a:cxn ang="10800000">
                        <a:pos x="wd2" y="hd2"/>
                      </a:cxn>
                      <a:cxn ang="16200000">
                        <a:pos x="wd2" y="hd2"/>
                      </a:cxn>
                    </a:cxnLst>
                    <a:rect l="0" t="0" r="r" b="b"/>
                    <a:pathLst>
                      <a:path w="21600" h="21600" extrusionOk="0">
                        <a:moveTo>
                          <a:pt x="6328" y="0"/>
                        </a:moveTo>
                        <a:lnTo>
                          <a:pt x="0" y="21600"/>
                        </a:lnTo>
                        <a:lnTo>
                          <a:pt x="21348" y="21528"/>
                        </a:lnTo>
                        <a:lnTo>
                          <a:pt x="21600" y="115"/>
                        </a:lnTo>
                        <a:lnTo>
                          <a:pt x="6328" y="0"/>
                        </a:lnTo>
                        <a:close/>
                      </a:path>
                    </a:pathLst>
                  </a:cu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34" name="Shape 191"/>
                  <p:cNvSpPr/>
                  <p:nvPr/>
                </p:nvSpPr>
                <p:spPr>
                  <a:xfrm>
                    <a:off x="0" y="0"/>
                    <a:ext cx="913719" cy="296181"/>
                  </a:xfrm>
                  <a:custGeom>
                    <a:avLst/>
                    <a:gdLst/>
                    <a:ahLst/>
                    <a:cxnLst>
                      <a:cxn ang="0">
                        <a:pos x="wd2" y="hd2"/>
                      </a:cxn>
                      <a:cxn ang="5400000">
                        <a:pos x="wd2" y="hd2"/>
                      </a:cxn>
                      <a:cxn ang="10800000">
                        <a:pos x="wd2" y="hd2"/>
                      </a:cxn>
                      <a:cxn ang="16200000">
                        <a:pos x="wd2" y="hd2"/>
                      </a:cxn>
                    </a:cxnLst>
                    <a:rect l="0" t="0" r="r" b="b"/>
                    <a:pathLst>
                      <a:path w="21600" h="21600" extrusionOk="0">
                        <a:moveTo>
                          <a:pt x="6328" y="0"/>
                        </a:moveTo>
                        <a:lnTo>
                          <a:pt x="0" y="21559"/>
                        </a:lnTo>
                        <a:lnTo>
                          <a:pt x="21348" y="21600"/>
                        </a:lnTo>
                        <a:lnTo>
                          <a:pt x="21600" y="115"/>
                        </a:lnTo>
                        <a:lnTo>
                          <a:pt x="6328" y="0"/>
                        </a:lnTo>
                        <a:close/>
                      </a:path>
                    </a:pathLst>
                  </a:cu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grpSp>
            <p:sp>
              <p:nvSpPr>
                <p:cNvPr id="29" name="Shape 193"/>
                <p:cNvSpPr/>
                <p:nvPr/>
              </p:nvSpPr>
              <p:spPr>
                <a:xfrm>
                  <a:off x="9348654" y="148245"/>
                  <a:ext cx="1270001" cy="1441525"/>
                </a:xfrm>
                <a:custGeom>
                  <a:avLst/>
                  <a:gdLst/>
                  <a:ahLst/>
                  <a:cxnLst>
                    <a:cxn ang="0">
                      <a:pos x="wd2" y="hd2"/>
                    </a:cxn>
                    <a:cxn ang="5400000">
                      <a:pos x="wd2" y="hd2"/>
                    </a:cxn>
                    <a:cxn ang="10800000">
                      <a:pos x="wd2" y="hd2"/>
                    </a:cxn>
                    <a:cxn ang="16200000">
                      <a:pos x="wd2" y="hd2"/>
                    </a:cxn>
                  </a:cxnLst>
                  <a:rect l="0" t="0" r="r" b="b"/>
                  <a:pathLst>
                    <a:path w="21600" h="21590" extrusionOk="0">
                      <a:moveTo>
                        <a:pt x="0" y="0"/>
                      </a:moveTo>
                      <a:lnTo>
                        <a:pt x="21600" y="0"/>
                      </a:lnTo>
                      <a:lnTo>
                        <a:pt x="21600" y="19021"/>
                      </a:lnTo>
                      <a:cubicBezTo>
                        <a:pt x="18340" y="20694"/>
                        <a:pt x="14637" y="21580"/>
                        <a:pt x="10864" y="21590"/>
                      </a:cubicBezTo>
                      <a:cubicBezTo>
                        <a:pt x="7048" y="21600"/>
                        <a:pt x="3298" y="20713"/>
                        <a:pt x="0" y="19021"/>
                      </a:cubicBezTo>
                      <a:lnTo>
                        <a:pt x="0" y="0"/>
                      </a:lnTo>
                      <a:close/>
                    </a:path>
                  </a:pathLst>
                </a:custGeom>
                <a:solidFill>
                  <a:srgbClr val="1497FC"/>
                </a:solidFill>
                <a:ln w="25400" cap="flat">
                  <a:solidFill>
                    <a:srgbClr val="000000"/>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30" name="Shape 194"/>
                <p:cNvSpPr/>
                <p:nvPr/>
              </p:nvSpPr>
              <p:spPr>
                <a:xfrm>
                  <a:off x="9348654" y="0"/>
                  <a:ext cx="1270001" cy="298550"/>
                </a:xfrm>
                <a:prstGeom prst="ellipse">
                  <a:avLst/>
                </a:prstGeom>
                <a:solidFill>
                  <a:srgbClr val="1497FC"/>
                </a:solidFill>
                <a:ln w="25400" cap="flat">
                  <a:solidFill>
                    <a:srgbClr val="000000"/>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31" name="Shape 195"/>
                <p:cNvSpPr/>
                <p:nvPr/>
              </p:nvSpPr>
              <p:spPr>
                <a:xfrm>
                  <a:off x="0" y="912285"/>
                  <a:ext cx="1270000" cy="1441525"/>
                </a:xfrm>
                <a:custGeom>
                  <a:avLst/>
                  <a:gdLst/>
                  <a:ahLst/>
                  <a:cxnLst>
                    <a:cxn ang="0">
                      <a:pos x="wd2" y="hd2"/>
                    </a:cxn>
                    <a:cxn ang="5400000">
                      <a:pos x="wd2" y="hd2"/>
                    </a:cxn>
                    <a:cxn ang="10800000">
                      <a:pos x="wd2" y="hd2"/>
                    </a:cxn>
                    <a:cxn ang="16200000">
                      <a:pos x="wd2" y="hd2"/>
                    </a:cxn>
                  </a:cxnLst>
                  <a:rect l="0" t="0" r="r" b="b"/>
                  <a:pathLst>
                    <a:path w="21600" h="21590" extrusionOk="0">
                      <a:moveTo>
                        <a:pt x="0" y="0"/>
                      </a:moveTo>
                      <a:lnTo>
                        <a:pt x="21600" y="0"/>
                      </a:lnTo>
                      <a:lnTo>
                        <a:pt x="21600" y="19021"/>
                      </a:lnTo>
                      <a:cubicBezTo>
                        <a:pt x="18340" y="20694"/>
                        <a:pt x="14637" y="21580"/>
                        <a:pt x="10864" y="21590"/>
                      </a:cubicBezTo>
                      <a:cubicBezTo>
                        <a:pt x="7048" y="21600"/>
                        <a:pt x="3298" y="20713"/>
                        <a:pt x="0" y="19021"/>
                      </a:cubicBezTo>
                      <a:lnTo>
                        <a:pt x="0" y="0"/>
                      </a:lnTo>
                      <a:close/>
                    </a:path>
                  </a:pathLst>
                </a:custGeom>
                <a:solidFill>
                  <a:srgbClr val="D45954"/>
                </a:solidFill>
                <a:ln w="25400" cap="flat">
                  <a:solidFill>
                    <a:srgbClr val="000000"/>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32" name="Shape 196"/>
                <p:cNvSpPr/>
                <p:nvPr/>
              </p:nvSpPr>
              <p:spPr>
                <a:xfrm>
                  <a:off x="0" y="764039"/>
                  <a:ext cx="1270000" cy="298551"/>
                </a:xfrm>
                <a:prstGeom prst="ellipse">
                  <a:avLst/>
                </a:prstGeom>
                <a:solidFill>
                  <a:srgbClr val="D45954"/>
                </a:solidFill>
                <a:ln w="25400" cap="flat">
                  <a:solidFill>
                    <a:srgbClr val="000000"/>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grpSp>
          <p:sp>
            <p:nvSpPr>
              <p:cNvPr id="21" name="Shape 198"/>
              <p:cNvSpPr/>
              <p:nvPr/>
            </p:nvSpPr>
            <p:spPr>
              <a:xfrm>
                <a:off x="11044181" y="543745"/>
                <a:ext cx="1683869" cy="11860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2800">
                    <a:solidFill>
                      <a:srgbClr val="FFFFFF"/>
                    </a:solidFill>
                  </a:defRPr>
                </a:pPr>
                <a:r>
                  <a:rPr sz="1200" dirty="0">
                    <a:solidFill>
                      <a:schemeClr val="tx1">
                        <a:lumMod val="95000"/>
                        <a:lumOff val="5000"/>
                      </a:schemeClr>
                    </a:solidFill>
                  </a:rPr>
                  <a:t>Target’s</a:t>
                </a:r>
              </a:p>
              <a:p>
                <a:pPr>
                  <a:defRPr sz="2800">
                    <a:solidFill>
                      <a:srgbClr val="FFFFFF"/>
                    </a:solidFill>
                  </a:defRPr>
                </a:pPr>
                <a:r>
                  <a:rPr sz="1200" dirty="0">
                    <a:solidFill>
                      <a:schemeClr val="tx1">
                        <a:lumMod val="95000"/>
                        <a:lumOff val="5000"/>
                      </a:schemeClr>
                    </a:solidFill>
                  </a:rPr>
                  <a:t>database</a:t>
                </a:r>
              </a:p>
            </p:txBody>
          </p:sp>
          <p:sp>
            <p:nvSpPr>
              <p:cNvPr id="22" name="Shape 199"/>
              <p:cNvSpPr/>
              <p:nvPr/>
            </p:nvSpPr>
            <p:spPr>
              <a:xfrm>
                <a:off x="0" y="-110433"/>
                <a:ext cx="2058705" cy="11860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2800">
                    <a:solidFill>
                      <a:srgbClr val="FFFFFF"/>
                    </a:solidFill>
                  </a:defRPr>
                </a:pPr>
                <a:r>
                  <a:rPr sz="1200" dirty="0">
                    <a:solidFill>
                      <a:schemeClr val="tx1">
                        <a:lumMod val="95000"/>
                        <a:lumOff val="5000"/>
                      </a:schemeClr>
                    </a:solidFill>
                  </a:rPr>
                  <a:t>Adversary’s</a:t>
                </a:r>
              </a:p>
              <a:p>
                <a:pPr>
                  <a:defRPr sz="2800">
                    <a:solidFill>
                      <a:srgbClr val="FFFFFF"/>
                    </a:solidFill>
                  </a:defRPr>
                </a:pPr>
                <a:r>
                  <a:rPr sz="1200" dirty="0">
                    <a:solidFill>
                      <a:schemeClr val="tx1">
                        <a:lumMod val="95000"/>
                        <a:lumOff val="5000"/>
                      </a:schemeClr>
                    </a:solidFill>
                  </a:rPr>
                  <a:t>database</a:t>
                </a:r>
              </a:p>
            </p:txBody>
          </p:sp>
          <p:sp>
            <p:nvSpPr>
              <p:cNvPr id="23" name="Shape 200"/>
              <p:cNvSpPr/>
              <p:nvPr/>
            </p:nvSpPr>
            <p:spPr>
              <a:xfrm>
                <a:off x="4527199" y="2869714"/>
                <a:ext cx="1569611" cy="11860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2800">
                    <a:solidFill>
                      <a:srgbClr val="FFFFFF"/>
                    </a:solidFill>
                  </a:defRPr>
                </a:pPr>
                <a:r>
                  <a:rPr sz="1200" dirty="0">
                    <a:solidFill>
                      <a:schemeClr val="tx1">
                        <a:lumMod val="95000"/>
                        <a:lumOff val="5000"/>
                      </a:schemeClr>
                    </a:solidFill>
                  </a:rPr>
                  <a:t>Target’s</a:t>
                </a:r>
              </a:p>
              <a:p>
                <a:pPr>
                  <a:defRPr sz="2800">
                    <a:solidFill>
                      <a:srgbClr val="FFFFFF"/>
                    </a:solidFill>
                  </a:defRPr>
                </a:pPr>
                <a:r>
                  <a:rPr sz="1200" dirty="0">
                    <a:solidFill>
                      <a:schemeClr val="tx1">
                        <a:lumMod val="95000"/>
                        <a:lumOff val="5000"/>
                      </a:schemeClr>
                    </a:solidFill>
                  </a:rPr>
                  <a:t>network</a:t>
                </a:r>
              </a:p>
            </p:txBody>
          </p:sp>
        </p:grpSp>
        <p:grpSp>
          <p:nvGrpSpPr>
            <p:cNvPr id="35" name="Group 211"/>
            <p:cNvGrpSpPr/>
            <p:nvPr/>
          </p:nvGrpSpPr>
          <p:grpSpPr>
            <a:xfrm>
              <a:off x="4111060" y="3938193"/>
              <a:ext cx="1504243" cy="959083"/>
              <a:chOff x="0" y="0"/>
              <a:chExt cx="1504242" cy="959082"/>
            </a:xfrm>
          </p:grpSpPr>
          <p:sp>
            <p:nvSpPr>
              <p:cNvPr id="36" name="Shape 202"/>
              <p:cNvSpPr/>
              <p:nvPr/>
            </p:nvSpPr>
            <p:spPr>
              <a:xfrm>
                <a:off x="492592" y="140977"/>
                <a:ext cx="514850" cy="818106"/>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p>
                <a:pPr algn="l">
                  <a:defRPr sz="600"/>
                </a:pPr>
                <a:endParaRPr dirty="0"/>
              </a:p>
            </p:txBody>
          </p:sp>
          <p:sp>
            <p:nvSpPr>
              <p:cNvPr id="37" name="Shape 203"/>
              <p:cNvSpPr/>
              <p:nvPr/>
            </p:nvSpPr>
            <p:spPr>
              <a:xfrm>
                <a:off x="398714" y="638657"/>
                <a:ext cx="702607" cy="218163"/>
              </a:xfrm>
              <a:prstGeom prst="rect">
                <a:avLst/>
              </a:prstGeom>
              <a:solidFill>
                <a:srgbClr val="D45954"/>
              </a:solidFill>
              <a:ln w="12700" cap="flat">
                <a:noFill/>
                <a:miter lim="400000"/>
              </a:ln>
              <a:effectLst>
                <a:reflection stA="50000" endPos="40000" dir="5400000" sy="-100000" algn="bl" rotWithShape="0"/>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700">
                    <a:solidFill>
                      <a:srgbClr val="FFFFFF"/>
                    </a:solidFill>
                  </a:defRPr>
                </a:lvl1pPr>
              </a:lstStyle>
              <a:p>
                <a:r>
                  <a:t>.EXE</a:t>
                </a:r>
              </a:p>
            </p:txBody>
          </p:sp>
          <p:sp>
            <p:nvSpPr>
              <p:cNvPr id="38" name="Shape 204"/>
              <p:cNvSpPr/>
              <p:nvPr/>
            </p:nvSpPr>
            <p:spPr>
              <a:xfrm>
                <a:off x="-1" y="455331"/>
                <a:ext cx="774767" cy="390331"/>
              </a:xfrm>
              <a:custGeom>
                <a:avLst/>
                <a:gdLst/>
                <a:ahLst/>
                <a:cxnLst>
                  <a:cxn ang="0">
                    <a:pos x="wd2" y="hd2"/>
                  </a:cxn>
                  <a:cxn ang="5400000">
                    <a:pos x="wd2" y="hd2"/>
                  </a:cxn>
                  <a:cxn ang="10800000">
                    <a:pos x="wd2" y="hd2"/>
                  </a:cxn>
                  <a:cxn ang="16200000">
                    <a:pos x="wd2" y="hd2"/>
                  </a:cxn>
                </a:cxnLst>
                <a:rect l="0" t="0" r="r" b="b"/>
                <a:pathLst>
                  <a:path w="21460" h="20784" extrusionOk="0">
                    <a:moveTo>
                      <a:pt x="21256" y="5895"/>
                    </a:moveTo>
                    <a:cubicBezTo>
                      <a:pt x="20204" y="4790"/>
                      <a:pt x="19149" y="3697"/>
                      <a:pt x="18091" y="2616"/>
                    </a:cubicBezTo>
                    <a:cubicBezTo>
                      <a:pt x="16609" y="1102"/>
                      <a:pt x="15036" y="-404"/>
                      <a:pt x="13378" y="99"/>
                    </a:cubicBezTo>
                    <a:cubicBezTo>
                      <a:pt x="12198" y="456"/>
                      <a:pt x="11191" y="1798"/>
                      <a:pt x="10301" y="3325"/>
                    </a:cubicBezTo>
                    <a:cubicBezTo>
                      <a:pt x="9618" y="4499"/>
                      <a:pt x="8986" y="5794"/>
                      <a:pt x="8529" y="7322"/>
                    </a:cubicBezTo>
                    <a:cubicBezTo>
                      <a:pt x="7932" y="9319"/>
                      <a:pt x="7609" y="11737"/>
                      <a:pt x="6598" y="13010"/>
                    </a:cubicBezTo>
                    <a:cubicBezTo>
                      <a:pt x="5986" y="13781"/>
                      <a:pt x="5270" y="13983"/>
                      <a:pt x="4618" y="13670"/>
                    </a:cubicBezTo>
                    <a:cubicBezTo>
                      <a:pt x="4292" y="13514"/>
                      <a:pt x="3982" y="13229"/>
                      <a:pt x="3712" y="12827"/>
                    </a:cubicBezTo>
                    <a:lnTo>
                      <a:pt x="3037" y="11287"/>
                    </a:lnTo>
                    <a:lnTo>
                      <a:pt x="3246" y="8043"/>
                    </a:lnTo>
                    <a:lnTo>
                      <a:pt x="4726" y="5541"/>
                    </a:lnTo>
                    <a:cubicBezTo>
                      <a:pt x="3884" y="4972"/>
                      <a:pt x="2962" y="5011"/>
                      <a:pt x="2133" y="5650"/>
                    </a:cubicBezTo>
                    <a:cubicBezTo>
                      <a:pt x="1260" y="6324"/>
                      <a:pt x="549" y="7621"/>
                      <a:pt x="215" y="9310"/>
                    </a:cubicBezTo>
                    <a:cubicBezTo>
                      <a:pt x="-140" y="11100"/>
                      <a:pt x="-27" y="13074"/>
                      <a:pt x="343" y="14853"/>
                    </a:cubicBezTo>
                    <a:cubicBezTo>
                      <a:pt x="743" y="16770"/>
                      <a:pt x="1428" y="18434"/>
                      <a:pt x="2355" y="19476"/>
                    </a:cubicBezTo>
                    <a:cubicBezTo>
                      <a:pt x="3885" y="21196"/>
                      <a:pt x="5737" y="20961"/>
                      <a:pt x="7472" y="20236"/>
                    </a:cubicBezTo>
                    <a:cubicBezTo>
                      <a:pt x="8891" y="19643"/>
                      <a:pt x="10315" y="18693"/>
                      <a:pt x="11252" y="16559"/>
                    </a:cubicBezTo>
                    <a:cubicBezTo>
                      <a:pt x="11966" y="14933"/>
                      <a:pt x="12318" y="12736"/>
                      <a:pt x="13231" y="11505"/>
                    </a:cubicBezTo>
                    <a:cubicBezTo>
                      <a:pt x="14544" y="9734"/>
                      <a:pt x="16240" y="10677"/>
                      <a:pt x="17812" y="11361"/>
                    </a:cubicBezTo>
                    <a:cubicBezTo>
                      <a:pt x="18887" y="11828"/>
                      <a:pt x="19981" y="12120"/>
                      <a:pt x="21082" y="12231"/>
                    </a:cubicBezTo>
                    <a:lnTo>
                      <a:pt x="21460" y="6452"/>
                    </a:lnTo>
                  </a:path>
                </a:pathLst>
              </a:cu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39" name="Shape 205"/>
              <p:cNvSpPr/>
              <p:nvPr/>
            </p:nvSpPr>
            <p:spPr>
              <a:xfrm flipH="1">
                <a:off x="729476" y="455331"/>
                <a:ext cx="774767" cy="390331"/>
              </a:xfrm>
              <a:custGeom>
                <a:avLst/>
                <a:gdLst/>
                <a:ahLst/>
                <a:cxnLst>
                  <a:cxn ang="0">
                    <a:pos x="wd2" y="hd2"/>
                  </a:cxn>
                  <a:cxn ang="5400000">
                    <a:pos x="wd2" y="hd2"/>
                  </a:cxn>
                  <a:cxn ang="10800000">
                    <a:pos x="wd2" y="hd2"/>
                  </a:cxn>
                  <a:cxn ang="16200000">
                    <a:pos x="wd2" y="hd2"/>
                  </a:cxn>
                </a:cxnLst>
                <a:rect l="0" t="0" r="r" b="b"/>
                <a:pathLst>
                  <a:path w="21460" h="20784" extrusionOk="0">
                    <a:moveTo>
                      <a:pt x="21256" y="5895"/>
                    </a:moveTo>
                    <a:cubicBezTo>
                      <a:pt x="20204" y="4790"/>
                      <a:pt x="19149" y="3697"/>
                      <a:pt x="18091" y="2616"/>
                    </a:cubicBezTo>
                    <a:cubicBezTo>
                      <a:pt x="16609" y="1102"/>
                      <a:pt x="15036" y="-404"/>
                      <a:pt x="13378" y="99"/>
                    </a:cubicBezTo>
                    <a:cubicBezTo>
                      <a:pt x="12198" y="456"/>
                      <a:pt x="11191" y="1798"/>
                      <a:pt x="10301" y="3325"/>
                    </a:cubicBezTo>
                    <a:cubicBezTo>
                      <a:pt x="9618" y="4499"/>
                      <a:pt x="8986" y="5794"/>
                      <a:pt x="8529" y="7322"/>
                    </a:cubicBezTo>
                    <a:cubicBezTo>
                      <a:pt x="7932" y="9319"/>
                      <a:pt x="7609" y="11737"/>
                      <a:pt x="6598" y="13010"/>
                    </a:cubicBezTo>
                    <a:cubicBezTo>
                      <a:pt x="5986" y="13781"/>
                      <a:pt x="5270" y="13983"/>
                      <a:pt x="4618" y="13670"/>
                    </a:cubicBezTo>
                    <a:cubicBezTo>
                      <a:pt x="4292" y="13514"/>
                      <a:pt x="3982" y="13229"/>
                      <a:pt x="3712" y="12827"/>
                    </a:cubicBezTo>
                    <a:lnTo>
                      <a:pt x="3037" y="11287"/>
                    </a:lnTo>
                    <a:lnTo>
                      <a:pt x="3246" y="8043"/>
                    </a:lnTo>
                    <a:lnTo>
                      <a:pt x="4726" y="5541"/>
                    </a:lnTo>
                    <a:cubicBezTo>
                      <a:pt x="3884" y="4972"/>
                      <a:pt x="2962" y="5011"/>
                      <a:pt x="2133" y="5650"/>
                    </a:cubicBezTo>
                    <a:cubicBezTo>
                      <a:pt x="1260" y="6324"/>
                      <a:pt x="549" y="7621"/>
                      <a:pt x="215" y="9310"/>
                    </a:cubicBezTo>
                    <a:cubicBezTo>
                      <a:pt x="-140" y="11100"/>
                      <a:pt x="-27" y="13074"/>
                      <a:pt x="343" y="14853"/>
                    </a:cubicBezTo>
                    <a:cubicBezTo>
                      <a:pt x="743" y="16770"/>
                      <a:pt x="1428" y="18434"/>
                      <a:pt x="2355" y="19476"/>
                    </a:cubicBezTo>
                    <a:cubicBezTo>
                      <a:pt x="3885" y="21196"/>
                      <a:pt x="5737" y="20961"/>
                      <a:pt x="7472" y="20236"/>
                    </a:cubicBezTo>
                    <a:cubicBezTo>
                      <a:pt x="8891" y="19643"/>
                      <a:pt x="10315" y="18693"/>
                      <a:pt x="11252" y="16559"/>
                    </a:cubicBezTo>
                    <a:cubicBezTo>
                      <a:pt x="11966" y="14933"/>
                      <a:pt x="12318" y="12736"/>
                      <a:pt x="13231" y="11505"/>
                    </a:cubicBezTo>
                    <a:cubicBezTo>
                      <a:pt x="14544" y="9734"/>
                      <a:pt x="16240" y="10677"/>
                      <a:pt x="17812" y="11361"/>
                    </a:cubicBezTo>
                    <a:cubicBezTo>
                      <a:pt x="18887" y="11828"/>
                      <a:pt x="19981" y="12120"/>
                      <a:pt x="21082" y="12231"/>
                    </a:cubicBezTo>
                    <a:lnTo>
                      <a:pt x="21460" y="6452"/>
                    </a:lnTo>
                  </a:path>
                </a:pathLst>
              </a:custGeom>
              <a:solidFill>
                <a:srgbClr val="1497FC"/>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40" name="Shape 206"/>
              <p:cNvSpPr/>
              <p:nvPr/>
            </p:nvSpPr>
            <p:spPr>
              <a:xfrm>
                <a:off x="776634" y="0"/>
                <a:ext cx="395786" cy="395785"/>
              </a:xfrm>
              <a:prstGeom prst="ellipse">
                <a:avLst/>
              </a:prstGeom>
              <a:solidFill>
                <a:srgbClr val="1497FC"/>
              </a:solidFill>
              <a:ln w="9525" cap="flat">
                <a:solidFill>
                  <a:srgbClr val="00A6AC"/>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41" name="Shape 207"/>
              <p:cNvSpPr/>
              <p:nvPr/>
            </p:nvSpPr>
            <p:spPr>
              <a:xfrm>
                <a:off x="804088" y="20452"/>
                <a:ext cx="343802" cy="343802"/>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42" name="Shape 208"/>
              <p:cNvSpPr/>
              <p:nvPr/>
            </p:nvSpPr>
            <p:spPr>
              <a:xfrm>
                <a:off x="319227" y="0"/>
                <a:ext cx="395786" cy="395785"/>
              </a:xfrm>
              <a:prstGeom prst="ellipse">
                <a:avLst/>
              </a:prstGeom>
              <a:solidFill>
                <a:srgbClr val="1497FC"/>
              </a:solidFill>
              <a:ln w="9525" cap="flat">
                <a:solidFill>
                  <a:srgbClr val="00A6AC"/>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43" name="Shape 209"/>
              <p:cNvSpPr/>
              <p:nvPr/>
            </p:nvSpPr>
            <p:spPr>
              <a:xfrm>
                <a:off x="346681" y="20452"/>
                <a:ext cx="343802" cy="343802"/>
              </a:xfrm>
              <a:prstGeom prst="ellipse">
                <a:avLst/>
              </a:prstGeom>
              <a:solidFill>
                <a:srgbClr val="000000"/>
              </a:solidFill>
              <a:ln w="12700" cap="flat">
                <a:noFill/>
                <a:miter lim="400000"/>
              </a:ln>
              <a:effectLst/>
            </p:spPr>
            <p:txBody>
              <a:bodyPr wrap="square" lIns="50800" tIns="50800" rIns="50800" bIns="50800" numCol="1" anchor="ctr">
                <a:noAutofit/>
              </a:bodyPr>
              <a:lstStyle/>
              <a:p>
                <a:pPr>
                  <a:defRPr sz="2600">
                    <a:solidFill>
                      <a:srgbClr val="FFFFFF"/>
                    </a:solidFill>
                  </a:defRPr>
                </a:pPr>
                <a:endParaRPr/>
              </a:p>
            </p:txBody>
          </p:sp>
          <p:sp>
            <p:nvSpPr>
              <p:cNvPr id="44" name="Shape 212"/>
              <p:cNvSpPr/>
              <p:nvPr/>
            </p:nvSpPr>
            <p:spPr>
              <a:xfrm>
                <a:off x="653629" y="190451"/>
                <a:ext cx="192976" cy="63038"/>
              </a:xfrm>
              <a:custGeom>
                <a:avLst/>
                <a:gdLst/>
                <a:ahLst/>
                <a:cxnLst>
                  <a:cxn ang="0">
                    <a:pos x="wd2" y="hd2"/>
                  </a:cxn>
                  <a:cxn ang="5400000">
                    <a:pos x="wd2" y="hd2"/>
                  </a:cxn>
                  <a:cxn ang="10800000">
                    <a:pos x="wd2" y="hd2"/>
                  </a:cxn>
                  <a:cxn ang="16200000">
                    <a:pos x="wd2" y="hd2"/>
                  </a:cxn>
                </a:cxnLst>
                <a:rect l="0" t="0" r="r" b="b"/>
                <a:pathLst>
                  <a:path w="21600" h="16200" extrusionOk="0">
                    <a:moveTo>
                      <a:pt x="0" y="16120"/>
                    </a:moveTo>
                    <a:cubicBezTo>
                      <a:pt x="7065" y="-5400"/>
                      <a:pt x="14265" y="-5373"/>
                      <a:pt x="21600" y="16200"/>
                    </a:cubicBezTo>
                  </a:path>
                </a:pathLst>
              </a:custGeom>
              <a:noFill/>
              <a:ln w="25400" cap="flat">
                <a:solidFill>
                  <a:srgbClr val="1497FC"/>
                </a:solidFill>
                <a:prstDash val="solid"/>
                <a:miter lim="400000"/>
                <a:headEnd type="oval" w="med" len="med"/>
                <a:tailEnd type="oval" w="med" len="med"/>
              </a:ln>
              <a:effectLst/>
            </p:spPr>
            <p:txBody>
              <a:bodyPr/>
              <a:lstStyle/>
              <a:p>
                <a:endParaRPr/>
              </a:p>
            </p:txBody>
          </p:sp>
        </p:grpSp>
      </p:grpSp>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8659" y="115530"/>
            <a:ext cx="1217637" cy="1172033"/>
          </a:xfrm>
          <a:prstGeom prst="rect">
            <a:avLst/>
          </a:prstGeom>
        </p:spPr>
      </p:pic>
    </p:spTree>
    <p:extLst>
      <p:ext uri="{BB962C8B-B14F-4D97-AF65-F5344CB8AC3E}">
        <p14:creationId xmlns:p14="http://schemas.microsoft.com/office/powerpoint/2010/main" val="2232217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1216</TotalTime>
  <Words>1647</Words>
  <Application>Microsoft Macintosh PowerPoint</Application>
  <PresentationFormat>Widescreen</PresentationFormat>
  <Paragraphs>264</Paragraphs>
  <Slides>22</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Avenir Book</vt:lpstr>
      <vt:lpstr>Calibri</vt:lpstr>
      <vt:lpstr>Calibri Light</vt:lpstr>
      <vt:lpstr>Helvetica Neue Thin</vt:lpstr>
      <vt:lpstr>Monaco</vt:lpstr>
      <vt:lpstr>Times</vt:lpstr>
      <vt:lpstr>Wingdings</vt:lpstr>
      <vt:lpstr>Office Theme</vt:lpstr>
      <vt:lpstr>PowerPoint Presentation</vt:lpstr>
      <vt:lpstr>The cyber security landscape</vt:lpstr>
      <vt:lpstr>Cyber Security Analytics</vt:lpstr>
      <vt:lpstr>PowerPoint Presentation</vt:lpstr>
      <vt:lpstr>AI &amp; Cybersecurity  Case Study: Advanced Security Operations Centre (SOC) @ Airbus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 oriented models…</vt:lpstr>
      <vt:lpstr>Impact of attack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Assessment and Security Modelling</dc:title>
  <dc:creator>Steve Ellis</dc:creator>
  <cp:lastModifiedBy>Pete Burnap</cp:lastModifiedBy>
  <cp:revision>380</cp:revision>
  <dcterms:created xsi:type="dcterms:W3CDTF">2016-11-29T11:50:19Z</dcterms:created>
  <dcterms:modified xsi:type="dcterms:W3CDTF">2020-08-27T09:43:03Z</dcterms:modified>
</cp:coreProperties>
</file>