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48"/>
  </p:notesMasterIdLst>
  <p:handoutMasterIdLst>
    <p:handoutMasterId r:id="rId49"/>
  </p:handoutMasterIdLst>
  <p:sldIdLst>
    <p:sldId id="256" r:id="rId2"/>
    <p:sldId id="285" r:id="rId3"/>
    <p:sldId id="375" r:id="rId4"/>
    <p:sldId id="323" r:id="rId5"/>
    <p:sldId id="287" r:id="rId6"/>
    <p:sldId id="327" r:id="rId7"/>
    <p:sldId id="295" r:id="rId8"/>
    <p:sldId id="296" r:id="rId9"/>
    <p:sldId id="328" r:id="rId10"/>
    <p:sldId id="297" r:id="rId11"/>
    <p:sldId id="331" r:id="rId12"/>
    <p:sldId id="330" r:id="rId13"/>
    <p:sldId id="332" r:id="rId14"/>
    <p:sldId id="334" r:id="rId15"/>
    <p:sldId id="293" r:id="rId16"/>
    <p:sldId id="329" r:id="rId17"/>
    <p:sldId id="300" r:id="rId18"/>
    <p:sldId id="299" r:id="rId19"/>
    <p:sldId id="333" r:id="rId20"/>
    <p:sldId id="301" r:id="rId21"/>
    <p:sldId id="288" r:id="rId22"/>
    <p:sldId id="316" r:id="rId23"/>
    <p:sldId id="317" r:id="rId24"/>
    <p:sldId id="315" r:id="rId25"/>
    <p:sldId id="302" r:id="rId26"/>
    <p:sldId id="289" r:id="rId27"/>
    <p:sldId id="303" r:id="rId28"/>
    <p:sldId id="292" r:id="rId29"/>
    <p:sldId id="290" r:id="rId30"/>
    <p:sldId id="320" r:id="rId31"/>
    <p:sldId id="321" r:id="rId32"/>
    <p:sldId id="305" r:id="rId33"/>
    <p:sldId id="322" r:id="rId34"/>
    <p:sldId id="306" r:id="rId35"/>
    <p:sldId id="314" r:id="rId36"/>
    <p:sldId id="313" r:id="rId37"/>
    <p:sldId id="304" r:id="rId38"/>
    <p:sldId id="311" r:id="rId39"/>
    <p:sldId id="308" r:id="rId40"/>
    <p:sldId id="309" r:id="rId41"/>
    <p:sldId id="310" r:id="rId42"/>
    <p:sldId id="312" r:id="rId43"/>
    <p:sldId id="335" r:id="rId44"/>
    <p:sldId id="324" r:id="rId45"/>
    <p:sldId id="307" r:id="rId46"/>
    <p:sldId id="325" r:id="rId4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8" autoAdjust="0"/>
    <p:restoredTop sz="95579" autoAdjust="0"/>
  </p:normalViewPr>
  <p:slideViewPr>
    <p:cSldViewPr snapToGrid="0">
      <p:cViewPr varScale="1">
        <p:scale>
          <a:sx n="106" d="100"/>
          <a:sy n="106" d="100"/>
        </p:scale>
        <p:origin x="79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03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40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DA3B2-3D15-4FF3-B0B2-248D712FD2A4}" type="datetimeFigureOut">
              <a:rPr lang="en-AU" smtClean="0"/>
              <a:t>22/05/2020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5987F-F6F4-4999-AE48-549F0C116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9790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5D741-A579-4EF6-AA53-D6783916E332}" type="datetimeFigureOut">
              <a:rPr lang="en-AU" smtClean="0"/>
              <a:t>22/05/2020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9918B-0590-47EC-BAF1-F11161DD87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23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joint work with my </a:t>
            </a:r>
            <a:r>
              <a:rPr lang="en-US" dirty="0" err="1" smtClean="0"/>
              <a:t>collegues</a:t>
            </a:r>
            <a:r>
              <a:rPr lang="en-US" baseline="0" dirty="0" smtClean="0"/>
              <a:t> at UOW, Jongkil Kim and Willy Susilo.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8226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807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in RSA, PMS is the random coin r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6047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extracted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1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5887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Chromium is a Base for the Chrome browser.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1040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Hs-&gt;</a:t>
            </a:r>
            <a:r>
              <a:rPr lang="en-US" dirty="0" err="1"/>
              <a:t>ssl</a:t>
            </a:r>
            <a:r>
              <a:rPr lang="en-US" dirty="0"/>
              <a:t> </a:t>
            </a:r>
            <a:r>
              <a:rPr lang="en-US" dirty="0" smtClean="0"/>
              <a:t>is a</a:t>
            </a:r>
            <a:r>
              <a:rPr lang="en-US" baseline="0" dirty="0" smtClean="0"/>
              <a:t> (class)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081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implemented non-real-time inspector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7030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 like to emphasize the transparency is the key.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46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74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I’m going to talk features of IA2-TLS in very detail.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53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Recently, we have seen dramatic increase in use of TLS. This is according to the Google transparency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23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436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the middlebox or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tls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proxy intercepts the incoming traffic and decrypts HTTPS sessions between clients and servers.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the traffic has been decrypted, the middlebox inspects the content through antivirus scanning, web filtering, etc.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the interceptor encrypts the traffic and forwards it to the destination, in this case the web server.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347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this is a very interesting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219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973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wanted to avoid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575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already talked about this, but I need to be more precise on this.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9918B-0590-47EC-BAF1-F11161DD87D4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372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A464-167B-499D-9301-137948383577}" type="datetime1">
              <a:rPr lang="en-AU" smtClean="0"/>
              <a:t>22/05/2020</a:t>
            </a:fld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856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724-5C2B-4225-AD39-E05093C9C45B}" type="datetime1">
              <a:rPr lang="en-AU" smtClean="0"/>
              <a:t>22/05/2020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104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C60A464-167B-499D-9301-137948383577}" type="datetime1">
              <a:rPr lang="en-AU" smtClean="0"/>
              <a:t>22/05/2020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21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6B4A-C9A4-4B31-9BCD-8EA3DFD45E90}" type="datetime1">
              <a:rPr lang="en-AU" smtClean="0"/>
              <a:t>22/05/2020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65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C60A464-167B-499D-9301-137948383577}" type="datetime1">
              <a:rPr lang="en-AU" smtClean="0"/>
              <a:t>22/05/2020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961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 b="0"/>
            </a:lvl2pPr>
            <a:lvl3pPr>
              <a:defRPr sz="2800" i="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473679" cy="365125"/>
          </a:xfrm>
        </p:spPr>
        <p:txBody>
          <a:bodyPr/>
          <a:lstStyle/>
          <a:p>
            <a:fld id="{05ECFC26-E300-4300-9B48-F4DD0DC3B2F7}" type="datetime1">
              <a:rPr lang="en-AU" smtClean="0"/>
              <a:t>22/05/2020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66646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20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6F9A-0A72-4499-A356-A7FA46CC51F0}" type="datetime1">
              <a:rPr lang="en-AU" smtClean="0"/>
              <a:t>22/05/2020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50" y="6356349"/>
            <a:ext cx="4114800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978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6B5F-6DC7-409A-9761-BEE1EC9FD136}" type="datetime1">
              <a:rPr lang="en-AU" smtClean="0"/>
              <a:t>22/05/2020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927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5717-6026-46A9-B1D5-45F38E71FCF4}" type="datetime1">
              <a:rPr lang="en-AU" smtClean="0"/>
              <a:t>22/05/2020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56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F495-4590-43B2-B571-1780AC5CC93E}" type="datetime1">
              <a:rPr lang="en-AU" smtClean="0"/>
              <a:t>22/05/2020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23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1600-FE3D-4D35-B04E-3D51345CB57C}" type="datetime1">
              <a:rPr lang="en-AU" smtClean="0"/>
              <a:t>22/05/2020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41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1A74-2810-447A-90F1-914A18B5EEF2}" type="datetime1">
              <a:rPr lang="en-AU" smtClean="0"/>
              <a:t>22/05/2020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392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B6F2-7837-4B18-A20F-4CF20DD2CF67}" type="datetime1">
              <a:rPr lang="en-AU" smtClean="0"/>
              <a:t>22/05/2020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78215" y="4717331"/>
            <a:ext cx="4114800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16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19757"/>
            <a:ext cx="2502029" cy="83824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D9678-24BC-4ECC-ABC4-FE5E3F280C2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0A464-167B-499D-9301-137948383577}" type="datetime1">
              <a:rPr lang="en-AU" smtClean="0"/>
              <a:t>22/05/2020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347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74" r:id="rId11"/>
    <p:sldLayoutId id="2147483760" r:id="rId12"/>
    <p:sldLayoutId id="21474837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Inspecting TLS Anytime Anywhere: A New Approach to TLS Inspection</a:t>
            </a: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800" dirty="0"/>
              <a:t>Joonsang Baek</a:t>
            </a:r>
          </a:p>
          <a:p>
            <a:r>
              <a:rPr lang="en-AU" dirty="0"/>
              <a:t>Institute of Cybersecurity and Cryptology</a:t>
            </a:r>
          </a:p>
          <a:p>
            <a:r>
              <a:rPr lang="en-AU" dirty="0"/>
              <a:t>School of Computing and Information Technology</a:t>
            </a:r>
          </a:p>
          <a:p>
            <a:r>
              <a:rPr lang="en-AU" dirty="0"/>
              <a:t>University of Wollongong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B6D9678-24BC-4ECC-ABC4-FE5E3F280C2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4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7910D-AD20-2941-8A86-07C65D83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Approaches to TLS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70CE5-22FE-714D-8427-73F4A385A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Other middlebox approaches:</a:t>
            </a:r>
          </a:p>
          <a:p>
            <a:pPr lvl="1"/>
            <a:r>
              <a:rPr lang="en-AU" dirty="0"/>
              <a:t>Deep Packet Inspection (DPI) over encrypted traffic </a:t>
            </a:r>
          </a:p>
          <a:p>
            <a:pPr lvl="2"/>
            <a:r>
              <a:rPr lang="en-AU" dirty="0"/>
              <a:t>Matching keywords (detection rules) without decrypting the whole traffic </a:t>
            </a:r>
            <a:r>
              <a:rPr lang="en-AU" dirty="0">
                <a:sym typeface="Wingdings" pitchFamily="2" charset="2"/>
              </a:rPr>
              <a:t></a:t>
            </a:r>
            <a:r>
              <a:rPr lang="en-AU" dirty="0"/>
              <a:t> User privacy retained!</a:t>
            </a:r>
          </a:p>
          <a:p>
            <a:pPr lvl="2"/>
            <a:r>
              <a:rPr lang="en-AU" dirty="0"/>
              <a:t>However, the problem is that heavy computations are required in the setup stage or it has a long detection time.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E38BB-4CAE-1142-BC9A-FA81D63EF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89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93EB8-5A0F-F940-A044-D34D0539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Other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0B2A3-2D68-2940-BA45-3D229740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Alternative methods without depending on middleboxes</a:t>
            </a:r>
          </a:p>
          <a:p>
            <a:pPr lvl="1"/>
            <a:r>
              <a:rPr lang="en-AU" dirty="0"/>
              <a:t>In an extreme case, there was an attempt to obtain the server’s private key. </a:t>
            </a:r>
          </a:p>
          <a:p>
            <a:pPr lvl="1"/>
            <a:r>
              <a:rPr lang="en-AU" dirty="0"/>
              <a:t>Downgrading cryptographic components in TLS such as forcing the peers to agree on weak TLS cryptographic primitives such as “</a:t>
            </a:r>
            <a:r>
              <a:rPr lang="en-AU" dirty="0" err="1"/>
              <a:t>Dual_EC_DRBG</a:t>
            </a:r>
            <a:r>
              <a:rPr lang="en-AU" dirty="0"/>
              <a:t>”, a </a:t>
            </a:r>
            <a:r>
              <a:rPr lang="en-AU" dirty="0" err="1"/>
              <a:t>weakedn</a:t>
            </a:r>
            <a:r>
              <a:rPr lang="en-AU" dirty="0"/>
              <a:t> PRG. </a:t>
            </a:r>
          </a:p>
          <a:p>
            <a:pPr lvl="1"/>
            <a:r>
              <a:rPr lang="en-AU" dirty="0"/>
              <a:t>. </a:t>
            </a:r>
          </a:p>
          <a:p>
            <a:endParaRPr lang="en-AU" dirty="0"/>
          </a:p>
          <a:p>
            <a:endParaRPr lang="en-AU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68A7B-FDB7-1642-AE95-6C833386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9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8172-67ED-7944-A53A-AC1A5B28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Approach: IA2-TLS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BECA8-5E8B-7347-9002-DB61B9403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IA2-TLS makes the encrypted traffic transparent (i.e., decrypted) to the network node acting as an IA2- TLS </a:t>
            </a:r>
            <a:r>
              <a:rPr lang="en-AU" b="1" i="1" dirty="0"/>
              <a:t>Inspector</a:t>
            </a:r>
            <a:r>
              <a:rPr lang="en-AU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32BAE-C2A1-C44B-B4C9-77AE8C72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12</a:t>
            </a:fld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39B2C5-497D-3947-AA20-B82CB097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228" y="3568224"/>
            <a:ext cx="8194928" cy="274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8172-67ED-7944-A53A-AC1A5B28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Approach: IA2-TLS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BECA8-5E8B-7347-9002-DB61B940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500"/>
            <a:ext cx="10515600" cy="4351338"/>
          </a:xfrm>
        </p:spPr>
        <p:txBody>
          <a:bodyPr>
            <a:normAutofit/>
          </a:bodyPr>
          <a:lstStyle/>
          <a:p>
            <a:r>
              <a:rPr lang="en-AU" dirty="0"/>
              <a:t>The possession of </a:t>
            </a:r>
            <a:r>
              <a:rPr lang="en-AU" b="1" i="1" dirty="0"/>
              <a:t>inspection key</a:t>
            </a:r>
            <a:r>
              <a:rPr lang="en-AU" dirty="0"/>
              <a:t> guarantees the inspection capability. </a:t>
            </a:r>
          </a:p>
          <a:p>
            <a:pPr lvl="1"/>
            <a:r>
              <a:rPr lang="en-AU" dirty="0"/>
              <a:t>As long as this key is kept secret, the encrypted traffic will not be compromised.</a:t>
            </a:r>
            <a:br>
              <a:rPr lang="en-AU" dirty="0"/>
            </a:br>
            <a:endParaRPr lang="en-AU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32BAE-C2A1-C44B-B4C9-77AE8C72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88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D9F2F-4450-0B48-BBCB-E595DF49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IA2-TLS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856A-CD1F-9C4C-A8C1-4CB5A027A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Efficient inspection</a:t>
            </a:r>
          </a:p>
          <a:p>
            <a:pPr lvl="1"/>
            <a:r>
              <a:rPr lang="en-US" dirty="0"/>
              <a:t>No degradation of performance</a:t>
            </a:r>
          </a:p>
          <a:p>
            <a:r>
              <a:rPr lang="en-US" i="1" dirty="0"/>
              <a:t>Not depending on the MITM-style TLS proxy </a:t>
            </a:r>
          </a:p>
          <a:p>
            <a:pPr lvl="1"/>
            <a:r>
              <a:rPr lang="en-US" dirty="0"/>
              <a:t>No need to worry about how the TLS proxy handle certificates of the </a:t>
            </a:r>
            <a:r>
              <a:rPr lang="en-US" dirty="0" smtClean="0"/>
              <a:t>servers: </a:t>
            </a:r>
            <a:r>
              <a:rPr lang="en-AU" dirty="0" smtClean="0"/>
              <a:t>In </a:t>
            </a:r>
            <a:r>
              <a:rPr lang="en-AU" dirty="0"/>
              <a:t>the TLS proxy inspection, the client has no visibility into what CAs the TLS proxy trusts.</a:t>
            </a:r>
            <a:endParaRPr lang="en-US" dirty="0"/>
          </a:p>
          <a:p>
            <a:r>
              <a:rPr lang="en-US" dirty="0"/>
              <a:t> Offline (as well as online) inspection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639D1-FF63-934A-B84B-DEAE553D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207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5805-8CAA-C148-88E9-1FAC5F02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Principles of </a:t>
            </a:r>
            <a:r>
              <a:rPr lang="en-AU" dirty="0"/>
              <a:t>IA2-TLS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D3AC-8EF2-2C40-9D80-39890E58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Minimal modification</a:t>
            </a:r>
          </a:p>
          <a:p>
            <a:pPr lvl="1"/>
            <a:r>
              <a:rPr lang="en-AU" dirty="0"/>
              <a:t>We wanted to avoid a dramatic modification of the TLS protocol to keep all its functionality. </a:t>
            </a:r>
          </a:p>
          <a:p>
            <a:pPr lvl="1"/>
            <a:r>
              <a:rPr lang="en-AU" dirty="0"/>
              <a:t>IA2-TLS only slightly modifies the handshake protocol, and the rest of the protocol is identical to those of TLS. </a:t>
            </a:r>
            <a:endParaRPr lang="en-US" dirty="0"/>
          </a:p>
          <a:p>
            <a:pPr lvl="1"/>
            <a:r>
              <a:rPr lang="en-AU" dirty="0"/>
              <a:t>IA2-TLS is </a:t>
            </a:r>
            <a:r>
              <a:rPr lang="en-US" dirty="0"/>
              <a:t>based on TLS 1.2 (Possible to be extended to TLS 1.3)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3AA5-2A88-F744-99F5-237A1E77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419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5805-8CAA-C148-88E9-1FAC5F02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Principles of </a:t>
            </a:r>
            <a:r>
              <a:rPr lang="en-AU" dirty="0"/>
              <a:t>IA2-TLS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D3AC-8EF2-2C40-9D80-39890E58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Inspection key</a:t>
            </a:r>
          </a:p>
          <a:p>
            <a:pPr lvl="1"/>
            <a:r>
              <a:rPr lang="en-AU" dirty="0"/>
              <a:t>The </a:t>
            </a:r>
            <a:r>
              <a:rPr lang="en-AU" i="1" dirty="0"/>
              <a:t>inspector</a:t>
            </a:r>
            <a:r>
              <a:rPr lang="en-AU" dirty="0"/>
              <a:t> creates a uniform “</a:t>
            </a:r>
            <a:r>
              <a:rPr lang="en-AU" b="1" dirty="0"/>
              <a:t>inspection key</a:t>
            </a:r>
            <a:r>
              <a:rPr lang="en-AU" dirty="0"/>
              <a:t>”. </a:t>
            </a:r>
          </a:p>
          <a:p>
            <a:pPr lvl="1"/>
            <a:r>
              <a:rPr lang="en-AU" dirty="0"/>
              <a:t>We combine it together with </a:t>
            </a:r>
            <a:r>
              <a:rPr lang="en-AU" i="1" dirty="0"/>
              <a:t>the random </a:t>
            </a:r>
            <a:r>
              <a:rPr lang="en-AU" i="1" dirty="0" err="1"/>
              <a:t>nonces</a:t>
            </a:r>
            <a:r>
              <a:rPr lang="en-AU" i="1" dirty="0"/>
              <a:t> </a:t>
            </a:r>
            <a:r>
              <a:rPr lang="en-AU" dirty="0"/>
              <a:t>generated by the client and the server( at the beginning of the TLS handshake protocol) to generate a random coin, which will be used to create a </a:t>
            </a:r>
            <a:r>
              <a:rPr lang="en-AU" dirty="0">
                <a:solidFill>
                  <a:srgbClr val="FF0000"/>
                </a:solidFill>
              </a:rPr>
              <a:t>pre-master secret (PMS) </a:t>
            </a:r>
            <a:r>
              <a:rPr lang="en-AU" dirty="0"/>
              <a:t>in the TLS protocol.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3AA5-2A88-F744-99F5-237A1E77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1487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5805-8CAA-C148-88E9-1FAC5F02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Principles of </a:t>
            </a:r>
            <a:r>
              <a:rPr lang="en-AU" dirty="0"/>
              <a:t>IA2-TLS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D3AC-8EF2-2C40-9D80-39890E58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dirty="0"/>
              <a:t>The inspection key has the capacity to recover the PMS without using the server’s private key.</a:t>
            </a:r>
          </a:p>
          <a:p>
            <a:pPr lvl="1"/>
            <a:r>
              <a:rPr lang="en-AU" dirty="0"/>
              <a:t>The size of the inspection key should reflect the security level the most of modern symmetric key cryptosystems should provide: 128 bits or 256 bits. </a:t>
            </a:r>
          </a:p>
          <a:p>
            <a:pPr lvl="1"/>
            <a:r>
              <a:rPr lang="en-AU" dirty="0"/>
              <a:t>The lifetime of the inspection key depends on the policy, but it should not be used for an extended period.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3AA5-2A88-F744-99F5-237A1E77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405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5805-8CAA-C148-88E9-1FAC5F02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Principles of </a:t>
            </a:r>
            <a:r>
              <a:rPr lang="en-AU" dirty="0"/>
              <a:t>IA2-TLS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D3AC-8EF2-2C40-9D80-39890E58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PMS recovery through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random ephemeral value (REV)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Key Encapsulation Mechanism (KEM): An essential cryptographic primitive used in TLS to generate the PMS, which the client and server will use to derive subsequent (symmetric) keys to encrypt their application data after a handshake.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3AA5-2A88-F744-99F5-237A1E77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245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5805-8CAA-C148-88E9-1FAC5F02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Principles of </a:t>
            </a:r>
            <a:r>
              <a:rPr lang="en-AU" dirty="0"/>
              <a:t>IA2-TLS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D3AC-8EF2-2C40-9D80-39890E58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dirty="0"/>
              <a:t>For example, the Diffie-Hellman key exchange used in TLS can be described as a KEM scheme that encapsulates the server’s public key </a:t>
            </a:r>
            <a:r>
              <a:rPr lang="en-AU" i="1" dirty="0"/>
              <a:t>y=</a:t>
            </a:r>
            <a:r>
              <a:rPr lang="en-AU" i="1" dirty="0" err="1"/>
              <a:t>g</a:t>
            </a:r>
            <a:r>
              <a:rPr lang="en-AU" i="1" baseline="30000" dirty="0" err="1"/>
              <a:t>x</a:t>
            </a:r>
            <a:r>
              <a:rPr lang="en-AU" dirty="0"/>
              <a:t> into a PMS, </a:t>
            </a:r>
            <a:r>
              <a:rPr lang="en-AU" i="1" dirty="0" err="1">
                <a:solidFill>
                  <a:srgbClr val="FF0000"/>
                </a:solidFill>
              </a:rPr>
              <a:t>y</a:t>
            </a:r>
            <a:r>
              <a:rPr lang="en-AU" i="1" baseline="30000" dirty="0" err="1">
                <a:solidFill>
                  <a:srgbClr val="FF0000"/>
                </a:solidFill>
              </a:rPr>
              <a:t>r</a:t>
            </a:r>
            <a:r>
              <a:rPr lang="en-AU" dirty="0"/>
              <a:t> for </a:t>
            </a:r>
            <a:r>
              <a:rPr lang="en-AU" dirty="0" smtClean="0"/>
              <a:t>the </a:t>
            </a:r>
            <a:r>
              <a:rPr lang="en-AU" i="1" dirty="0" smtClean="0">
                <a:solidFill>
                  <a:srgbClr val="FF0000"/>
                </a:solidFill>
              </a:rPr>
              <a:t>REV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i="1" dirty="0">
                <a:solidFill>
                  <a:srgbClr val="FF0000"/>
                </a:solidFill>
              </a:rPr>
              <a:t>r</a:t>
            </a:r>
            <a:r>
              <a:rPr lang="en-AU" dirty="0"/>
              <a:t>, and a corresponding ciphertext (CT), </a:t>
            </a:r>
            <a:r>
              <a:rPr lang="en-AU" i="1" dirty="0"/>
              <a:t>g</a:t>
            </a:r>
            <a:r>
              <a:rPr lang="en-AU" i="1" baseline="30000" dirty="0"/>
              <a:t>r</a:t>
            </a:r>
            <a:r>
              <a:rPr lang="en-AU" dirty="0"/>
              <a:t>, which should be contained in </a:t>
            </a:r>
            <a:r>
              <a:rPr lang="en-AU" dirty="0" err="1">
                <a:latin typeface="Consolas" panose="020B0609020204030204" pitchFamily="49" charset="0"/>
                <a:cs typeface="Consolas" panose="020B0609020204030204" pitchFamily="49" charset="0"/>
              </a:rPr>
              <a:t>ClientKeyExchange</a:t>
            </a:r>
            <a:r>
              <a:rPr lang="en-AU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3AA5-2A88-F744-99F5-237A1E77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835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Introduction to TLS</a:t>
            </a:r>
          </a:p>
          <a:p>
            <a:r>
              <a:rPr lang="en-AU" dirty="0"/>
              <a:t>TLS Inspection</a:t>
            </a:r>
          </a:p>
          <a:p>
            <a:r>
              <a:rPr lang="en-AU" dirty="0"/>
              <a:t>Previous TLS Inspection Approaches</a:t>
            </a:r>
          </a:p>
          <a:p>
            <a:r>
              <a:rPr lang="en-AU" dirty="0"/>
              <a:t>Our Approach to TLS Inspection: IA2-TLS</a:t>
            </a:r>
          </a:p>
          <a:p>
            <a:r>
              <a:rPr lang="en-AU" dirty="0" smtClean="0"/>
              <a:t>IA2-TLS: </a:t>
            </a:r>
            <a:r>
              <a:rPr lang="en-AU" dirty="0" smtClean="0"/>
              <a:t>Benefits, </a:t>
            </a:r>
            <a:r>
              <a:rPr lang="en-AU" dirty="0"/>
              <a:t>Features</a:t>
            </a:r>
            <a:r>
              <a:rPr lang="en-AU" dirty="0" smtClean="0"/>
              <a:t>, Analysis and Applications</a:t>
            </a:r>
            <a:endParaRPr lang="en-AU" dirty="0"/>
          </a:p>
          <a:p>
            <a:r>
              <a:rPr lang="en-AU" dirty="0"/>
              <a:t>Conclusion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3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5805-8CAA-C148-88E9-1FAC5F02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Principles of </a:t>
            </a:r>
            <a:r>
              <a:rPr lang="en-AU" dirty="0"/>
              <a:t>IA2-TLS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D3AC-8EF2-2C40-9D80-39890E58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dirty="0"/>
              <a:t>As said earlier, we generate a </a:t>
            </a:r>
            <a:r>
              <a:rPr lang="en-AU" dirty="0" smtClean="0"/>
              <a:t>REV used </a:t>
            </a:r>
            <a:r>
              <a:rPr lang="en-AU" dirty="0"/>
              <a:t>for randomization using the inspection key together with the client and server’s random </a:t>
            </a:r>
            <a:r>
              <a:rPr lang="en-AU" dirty="0" err="1"/>
              <a:t>nonces</a:t>
            </a:r>
            <a:r>
              <a:rPr lang="en-AU" dirty="0"/>
              <a:t>. </a:t>
            </a:r>
          </a:p>
          <a:p>
            <a:pPr lvl="1"/>
            <a:r>
              <a:rPr lang="en-AU" dirty="0"/>
              <a:t>If </a:t>
            </a:r>
            <a:r>
              <a:rPr lang="en-AU" i="1" dirty="0"/>
              <a:t>the randomized KEM scheme has the property that the key generated by its encapsulation algorithm can also be recovered using the </a:t>
            </a:r>
            <a:r>
              <a:rPr lang="en-AU" i="1" dirty="0" smtClean="0"/>
              <a:t>REV only (not </a:t>
            </a:r>
            <a:r>
              <a:rPr lang="en-AU" i="1" dirty="0"/>
              <a:t>through the </a:t>
            </a:r>
            <a:r>
              <a:rPr lang="en-AU" i="1" dirty="0" err="1"/>
              <a:t>decpaulation</a:t>
            </a:r>
            <a:r>
              <a:rPr lang="en-AU" i="1" dirty="0"/>
              <a:t> algorithm)</a:t>
            </a:r>
            <a:r>
              <a:rPr lang="en-AU" dirty="0"/>
              <a:t>, the inspector will be able to obtain the same PMS.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33AA5-2A88-F744-99F5-237A1E77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750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F539527-E071-3545-A9EA-0D9EA55734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1" r="12833" b="-2"/>
          <a:stretch/>
        </p:blipFill>
        <p:spPr>
          <a:xfrm>
            <a:off x="1968169" y="1365054"/>
            <a:ext cx="7976795" cy="527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Our Protocol: IA2-TLS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6D9678-24BC-4ECC-ABC4-FE5E3F280C23}" type="slidenum">
              <a:rPr lang="en-AU" smtClean="0"/>
              <a:pPr>
                <a:spcAft>
                  <a:spcPts val="600"/>
                </a:spcAft>
              </a:pPr>
              <a:t>21</a:t>
            </a:fld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0B4322-06C0-BD41-B2E1-98A1C24E5AB7}"/>
              </a:ext>
            </a:extLst>
          </p:cNvPr>
          <p:cNvSpPr/>
          <p:nvPr/>
        </p:nvSpPr>
        <p:spPr>
          <a:xfrm>
            <a:off x="1968169" y="4893850"/>
            <a:ext cx="2473202" cy="5990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18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Instantiation; DH-Based Encryption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045" y="2348246"/>
            <a:ext cx="7834408" cy="2761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22</a:t>
            </a:fld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21C65C-0B4D-544A-A8F5-210DC329FCB0}"/>
              </a:ext>
            </a:extLst>
          </p:cNvPr>
          <p:cNvSpPr/>
          <p:nvPr/>
        </p:nvSpPr>
        <p:spPr>
          <a:xfrm>
            <a:off x="4572000" y="2945081"/>
            <a:ext cx="1413164" cy="831272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0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Instantiation: RSA Encryption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23</a:t>
            </a:fld>
            <a:endParaRPr lang="en-AU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566" y="2136896"/>
            <a:ext cx="7341013" cy="3232513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F510530-50AB-8E45-A0A5-02D092DCF971}"/>
              </a:ext>
            </a:extLst>
          </p:cNvPr>
          <p:cNvSpPr/>
          <p:nvPr/>
        </p:nvSpPr>
        <p:spPr>
          <a:xfrm>
            <a:off x="4682836" y="2597728"/>
            <a:ext cx="1413164" cy="584859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0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Threat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Adversary </a:t>
            </a:r>
            <a:r>
              <a:rPr lang="en-AU" dirty="0">
                <a:latin typeface="Lucida Calligraphy" panose="03010101010101010101" pitchFamily="66" charset="0"/>
              </a:rPr>
              <a:t>A</a:t>
            </a:r>
            <a:endParaRPr lang="en-US" dirty="0"/>
          </a:p>
          <a:p>
            <a:pPr lvl="1"/>
            <a:r>
              <a:rPr lang="en-AU" dirty="0">
                <a:latin typeface="Lucida Calligraphy" panose="03010101010101010101" pitchFamily="66" charset="0"/>
              </a:rPr>
              <a:t>A</a:t>
            </a:r>
            <a:r>
              <a:rPr lang="en-US" dirty="0"/>
              <a:t> aims to obtain any information about the target client and server’s PMS or master </a:t>
            </a:r>
            <a:r>
              <a:rPr lang="en-AU" dirty="0"/>
              <a:t>secret (MS).</a:t>
            </a:r>
          </a:p>
          <a:p>
            <a:pPr lvl="1"/>
            <a:r>
              <a:rPr lang="en-AU" dirty="0">
                <a:latin typeface="Lucida Calligraphy" panose="03010101010101010101" pitchFamily="66" charset="0"/>
              </a:rPr>
              <a:t>A</a:t>
            </a:r>
            <a:r>
              <a:rPr lang="en-AU" dirty="0"/>
              <a:t> </a:t>
            </a:r>
            <a:r>
              <a:rPr lang="en-AU" i="1" dirty="0"/>
              <a:t>does not </a:t>
            </a:r>
            <a:r>
              <a:rPr lang="en-US" i="1" dirty="0"/>
              <a:t>have access to the current inspection key </a:t>
            </a:r>
            <a:r>
              <a:rPr lang="en-US" dirty="0"/>
              <a:t>nor the private key of the server.</a:t>
            </a:r>
          </a:p>
          <a:p>
            <a:pPr lvl="1"/>
            <a:r>
              <a:rPr lang="en-US" dirty="0"/>
              <a:t>The adversary is an intruder to the client’s browser, which is known to run IA2-TLS. By making the browser choose a static (not freshly random) value for </a:t>
            </a:r>
            <a:r>
              <a:rPr lang="en-AU" i="1" dirty="0" err="1"/>
              <a:t>μ</a:t>
            </a:r>
            <a:r>
              <a:rPr lang="en-AU" i="1" baseline="-25000" dirty="0" err="1"/>
              <a:t>C</a:t>
            </a:r>
            <a:r>
              <a:rPr lang="en-US" dirty="0"/>
              <a:t>, the adversary may get some information about PMS.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5435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Security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AU" dirty="0"/>
              <a:t>IA2-TLS-KEM</a:t>
            </a:r>
          </a:p>
          <a:p>
            <a:pPr lvl="1"/>
            <a:r>
              <a:rPr lang="en-US" dirty="0"/>
              <a:t>A KEM scheme e</a:t>
            </a:r>
            <a:r>
              <a:rPr lang="en-AU" dirty="0" err="1"/>
              <a:t>xtracted</a:t>
            </a:r>
            <a:r>
              <a:rPr lang="en-AU" dirty="0"/>
              <a:t> from the IA2-TLS handshake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25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00266"/>
            <a:ext cx="5714793" cy="380205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08791A-DBC8-2D46-B886-71688754545B}"/>
              </a:ext>
            </a:extLst>
          </p:cNvPr>
          <p:cNvSpPr/>
          <p:nvPr/>
        </p:nvSpPr>
        <p:spPr>
          <a:xfrm>
            <a:off x="8610600" y="2100266"/>
            <a:ext cx="3335977" cy="21629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9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Security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8724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CCA notion</a:t>
            </a:r>
            <a:endParaRPr lang="en-AU" dirty="0"/>
          </a:p>
          <a:p>
            <a:pPr lvl="1"/>
            <a:r>
              <a:rPr lang="en-AU" dirty="0"/>
              <a:t>Here, the adversary </a:t>
            </a:r>
            <a:r>
              <a:rPr lang="en-AU" dirty="0">
                <a:latin typeface="Lucida Calligraphy" panose="03010101010101010101" pitchFamily="66" charset="0"/>
              </a:rPr>
              <a:t>A </a:t>
            </a:r>
            <a:r>
              <a:rPr lang="en-AU" dirty="0"/>
              <a:t>is very powerful: </a:t>
            </a:r>
          </a:p>
          <a:p>
            <a:pPr lvl="2"/>
            <a:r>
              <a:rPr lang="en-AU" dirty="0"/>
              <a:t>We allow </a:t>
            </a:r>
            <a:r>
              <a:rPr lang="en-AU" dirty="0">
                <a:latin typeface="Lucida Calligraphy" panose="03010101010101010101" pitchFamily="66" charset="0"/>
              </a:rPr>
              <a:t>A</a:t>
            </a:r>
            <a:r>
              <a:rPr lang="en-AU" dirty="0"/>
              <a:t> to access to </a:t>
            </a:r>
            <a:r>
              <a:rPr lang="en-AU" dirty="0" err="1"/>
              <a:t>decapsulation</a:t>
            </a:r>
            <a:r>
              <a:rPr lang="en-AU" dirty="0"/>
              <a:t> oracle.</a:t>
            </a:r>
          </a:p>
          <a:p>
            <a:pPr lvl="2"/>
            <a:r>
              <a:rPr lang="en-AU" dirty="0"/>
              <a:t>We allow </a:t>
            </a:r>
            <a:r>
              <a:rPr lang="en-AU" dirty="0">
                <a:latin typeface="Lucida Calligraphy" panose="03010101010101010101" pitchFamily="66" charset="0"/>
              </a:rPr>
              <a:t>A</a:t>
            </a:r>
            <a:r>
              <a:rPr lang="en-AU" dirty="0"/>
              <a:t> to choose any client random nonce </a:t>
            </a:r>
            <a:r>
              <a:rPr lang="en-AU" i="1" dirty="0" err="1"/>
              <a:t>μ</a:t>
            </a:r>
            <a:r>
              <a:rPr lang="en-AU" i="1" baseline="-25000" dirty="0" err="1"/>
              <a:t>C</a:t>
            </a:r>
            <a:r>
              <a:rPr lang="en-AU" i="1" baseline="-25000" dirty="0"/>
              <a:t> </a:t>
            </a:r>
            <a:r>
              <a:rPr lang="en-AU" dirty="0"/>
              <a:t>and query it to </a:t>
            </a:r>
            <a:r>
              <a:rPr lang="en-AU" dirty="0" smtClean="0"/>
              <a:t>the encapsulation </a:t>
            </a:r>
            <a:r>
              <a:rPr lang="en-AU" dirty="0"/>
              <a:t>oracle. </a:t>
            </a:r>
          </a:p>
          <a:p>
            <a:pPr lvl="2"/>
            <a:r>
              <a:rPr lang="en-US" dirty="0"/>
              <a:t>This notion reflects the threat model.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26</a:t>
            </a:fld>
            <a:endParaRPr lang="en-AU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782" y="1739723"/>
            <a:ext cx="5061971" cy="486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Security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27</a:t>
            </a:fld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Security Result:</a:t>
            </a:r>
          </a:p>
          <a:p>
            <a:pPr lvl="1"/>
            <a:r>
              <a:rPr lang="en-AU" dirty="0"/>
              <a:t>The IA2-TLS-KEM scheme is IND-CCA secure if the underlying randomized KEM scheme is OW-PCA secure, and H and KDF are random oracles.</a:t>
            </a:r>
          </a:p>
          <a:p>
            <a:r>
              <a:rPr lang="en-US" dirty="0"/>
              <a:t>Implication</a:t>
            </a:r>
          </a:p>
          <a:p>
            <a:pPr lvl="1"/>
            <a:r>
              <a:rPr lang="en-US" dirty="0"/>
              <a:t>As long as the server (honestly) generated its random nonce </a:t>
            </a:r>
            <a:r>
              <a:rPr lang="en-AU" i="1" dirty="0" err="1"/>
              <a:t>μ</a:t>
            </a:r>
            <a:r>
              <a:rPr lang="en-AU" i="1" baseline="-25000" dirty="0" err="1"/>
              <a:t>S</a:t>
            </a:r>
            <a:r>
              <a:rPr lang="en-US" dirty="0"/>
              <a:t> and H is a random oracle, the PMS from IA2-TLS does not leak any information to the adversary. </a:t>
            </a: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990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0D0CF-7E82-E549-A51E-9F8A2AB3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5384C-613A-744E-9A79-5611E2A8A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543E8-FAE3-4F40-9B9C-061BD872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28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314" y="2741152"/>
            <a:ext cx="7467195" cy="292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89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Implementation of IA2-TLS Client</a:t>
            </a:r>
          </a:p>
          <a:p>
            <a:pPr lvl="1"/>
            <a:r>
              <a:rPr lang="en-AU" dirty="0"/>
              <a:t>We implemented IA2-TLS Client on the Google Chromium browser (Version 76.0.3782.0, Developer Build, 64-bit). </a:t>
            </a:r>
          </a:p>
          <a:p>
            <a:pPr lvl="1"/>
            <a:r>
              <a:rPr lang="en-AU" dirty="0"/>
              <a:t>For SSL/ TLS communication, the Chromium browser uses </a:t>
            </a:r>
            <a:r>
              <a:rPr lang="en-AU" dirty="0" err="1"/>
              <a:t>BoringSSL</a:t>
            </a:r>
            <a:r>
              <a:rPr lang="en-AU" dirty="0"/>
              <a:t>, which is </a:t>
            </a:r>
            <a:r>
              <a:rPr lang="en-AU" dirty="0" smtClean="0"/>
              <a:t>a fork </a:t>
            </a:r>
            <a:r>
              <a:rPr lang="en-AU" dirty="0"/>
              <a:t>of OpenSSL. </a:t>
            </a:r>
          </a:p>
          <a:p>
            <a:pPr lvl="1"/>
            <a:r>
              <a:rPr lang="en-US" dirty="0"/>
              <a:t>We modified the generation of PMS in </a:t>
            </a:r>
            <a:r>
              <a:rPr lang="en-US" dirty="0" err="1"/>
              <a:t>BoringSSL</a:t>
            </a:r>
            <a:r>
              <a:rPr lang="en-US" dirty="0"/>
              <a:t> to implement IA2-TLS Client</a:t>
            </a:r>
            <a:r>
              <a:rPr lang="en-AU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54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06BA-9618-0146-8A91-BC718008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 to 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B7F5-8226-614D-BEE7-F6597DC62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Primary </a:t>
            </a:r>
            <a:r>
              <a:rPr lang="en-US" dirty="0" smtClean="0"/>
              <a:t>goals </a:t>
            </a:r>
            <a:r>
              <a:rPr lang="en-US" dirty="0"/>
              <a:t>of TLS: To provide a </a:t>
            </a:r>
            <a:r>
              <a:rPr lang="en-US" dirty="0">
                <a:solidFill>
                  <a:srgbClr val="FF0000"/>
                </a:solidFill>
              </a:rPr>
              <a:t>secure channel </a:t>
            </a:r>
            <a:r>
              <a:rPr lang="en-US" dirty="0"/>
              <a:t>between a client and a server. </a:t>
            </a:r>
          </a:p>
          <a:p>
            <a:r>
              <a:rPr lang="en-AU" dirty="0"/>
              <a:t>Handshake Protocol</a:t>
            </a:r>
          </a:p>
          <a:p>
            <a:pPr lvl="1"/>
            <a:r>
              <a:rPr lang="en-AU" dirty="0"/>
              <a:t>Responsible for authenticating communicating parties, negotiating cryptographic modes and parameters and establishing shared key.</a:t>
            </a:r>
            <a:endParaRPr lang="en-US" dirty="0"/>
          </a:p>
          <a:p>
            <a:r>
              <a:rPr lang="en-US" dirty="0"/>
              <a:t>Record Protocol</a:t>
            </a:r>
          </a:p>
          <a:p>
            <a:pPr lvl="1"/>
            <a:r>
              <a:rPr lang="en-AU" dirty="0"/>
              <a:t>Uses the parameters established by the handshake protocol to protect traffic between the communicating peers by providing data confidentiality and integrity.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9D251-24E5-9B4D-A701-ACB56978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0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:r>
                  <a:rPr lang="en-US" dirty="0"/>
                  <a:t>PMS for the RSA-KEM</a:t>
                </a:r>
              </a:p>
              <a:p>
                <a:pPr lvl="2"/>
                <a:r>
                  <a:rPr lang="en-US" dirty="0"/>
                  <a:t>This is generated by calling 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RAND_bytes</a:t>
                </a:r>
                <a:r>
                  <a:rPr lang="en-US" dirty="0"/>
                  <a:t> function from </a:t>
                </a:r>
                <a:r>
                  <a:rPr lang="en-US" dirty="0" err="1"/>
                  <a:t>BoringSSL</a:t>
                </a:r>
                <a:r>
                  <a:rPr lang="en-US" dirty="0"/>
                  <a:t>.</a:t>
                </a:r>
              </a:p>
              <a:p>
                <a:pPr lvl="2"/>
                <a:r>
                  <a:rPr lang="en-US" dirty="0"/>
                  <a:t>We replaced this function with a PRF which takes the inspection key , the client random </a:t>
                </a:r>
                <a:r>
                  <a:rPr lang="en-US" i="1" dirty="0" err="1"/>
                  <a:t>μ</a:t>
                </a:r>
                <a:r>
                  <a:rPr lang="en-US" i="1" baseline="-25000" dirty="0" err="1"/>
                  <a:t>c</a:t>
                </a:r>
                <a:r>
                  <a:rPr lang="en-US" dirty="0"/>
                  <a:t> and the server random </a:t>
                </a:r>
                <a:r>
                  <a:rPr lang="en-US" i="1" dirty="0" err="1"/>
                  <a:t>μ</a:t>
                </a:r>
                <a:r>
                  <a:rPr lang="en-US" i="1" baseline="-25000" dirty="0" err="1"/>
                  <a:t>S</a:t>
                </a:r>
                <a:r>
                  <a:rPr lang="en-US" dirty="0"/>
                  <a:t>  as input. </a:t>
                </a:r>
              </a:p>
              <a:p>
                <a:pPr marL="914400" lvl="2" indent="0">
                  <a:buNone/>
                </a:pPr>
                <a:r>
                  <a:rPr lang="en-US" dirty="0"/>
                  <a:t>              That is,  </a:t>
                </a:r>
                <a:r>
                  <a:rPr lang="en-AU" dirty="0"/>
                  <a:t>PMS = </a:t>
                </a:r>
                <a:r>
                  <a:rPr lang="en-AU" dirty="0" smtClean="0"/>
                  <a:t>PRF(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AU" dirty="0"/>
                  <a:t>, </a:t>
                </a:r>
                <a:r>
                  <a:rPr lang="en-US" i="1" dirty="0" err="1"/>
                  <a:t>μ</a:t>
                </a:r>
                <a:r>
                  <a:rPr lang="en-US" i="1" baseline="-25000" dirty="0" err="1"/>
                  <a:t>c</a:t>
                </a:r>
                <a:r>
                  <a:rPr lang="en-AU" dirty="0"/>
                  <a:t>||</a:t>
                </a:r>
                <a:r>
                  <a:rPr lang="en-US" i="1" dirty="0"/>
                  <a:t> </a:t>
                </a:r>
                <a:r>
                  <a:rPr lang="en-US" i="1" dirty="0" err="1"/>
                  <a:t>μ</a:t>
                </a:r>
                <a:r>
                  <a:rPr lang="en-US" i="1" baseline="-25000" dirty="0" err="1"/>
                  <a:t>s</a:t>
                </a:r>
                <a:r>
                  <a:rPr lang="en-US" dirty="0"/>
                  <a:t>)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9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11302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:r>
                  <a:rPr lang="en-US" dirty="0"/>
                  <a:t>PMS for the ECDHE</a:t>
                </a:r>
              </a:p>
              <a:p>
                <a:pPr lvl="2"/>
                <a:r>
                  <a:rPr lang="en-US" dirty="0"/>
                  <a:t>The function Offer is a </a:t>
                </a:r>
                <a:r>
                  <a:rPr lang="en-US" dirty="0" smtClean="0"/>
                  <a:t>function </a:t>
                </a:r>
                <a:r>
                  <a:rPr lang="en-US" dirty="0"/>
                  <a:t>that generates a </a:t>
                </a:r>
                <a:r>
                  <a:rPr lang="en-US" dirty="0" smtClean="0"/>
                  <a:t>REV for </a:t>
                </a:r>
                <a:r>
                  <a:rPr lang="en-US" dirty="0"/>
                  <a:t>the client, which is the exponent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of </a:t>
                </a:r>
                <a:r>
                  <a:rPr lang="en-US" dirty="0"/>
                  <a:t>client’s CT value, i.e. </a:t>
                </a:r>
                <a:r>
                  <a:rPr lang="en-US" i="1" dirty="0"/>
                  <a:t>g</a:t>
                </a:r>
                <a:r>
                  <a:rPr lang="en-US" i="1" baseline="30000" dirty="0"/>
                  <a:t>r</a:t>
                </a:r>
                <a:r>
                  <a:rPr lang="en-US" dirty="0"/>
                  <a:t>. </a:t>
                </a:r>
              </a:p>
              <a:p>
                <a:pPr lvl="2"/>
                <a:r>
                  <a:rPr lang="en-US" dirty="0"/>
                  <a:t>We modified the Offer function to take 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hs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-&gt;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ssl</a:t>
                </a:r>
                <a:r>
                  <a:rPr lang="en-US" dirty="0"/>
                  <a:t>, which contains all the necessary values including client random and server random as input. </a:t>
                </a:r>
              </a:p>
              <a:p>
                <a:pPr lvl="2"/>
                <a:r>
                  <a:rPr lang="en-US" dirty="0"/>
                  <a:t>We used a PRF function (tls1_prf) to generate the client private </a:t>
                </a:r>
                <a:r>
                  <a:rPr lang="en-AU" dirty="0"/>
                  <a:t>random value </a:t>
                </a:r>
                <a:r>
                  <a:rPr lang="en-AU" i="1" dirty="0"/>
                  <a:t>r</a:t>
                </a:r>
                <a:r>
                  <a:rPr lang="en-AU" dirty="0"/>
                  <a:t>, i.e., </a:t>
                </a:r>
                <a:r>
                  <a:rPr lang="en-AU" i="1" dirty="0"/>
                  <a:t>r</a:t>
                </a:r>
                <a:r>
                  <a:rPr lang="en-AU" dirty="0"/>
                  <a:t>= PRF 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AU" dirty="0"/>
                  <a:t>, </a:t>
                </a:r>
                <a:r>
                  <a:rPr lang="en-US" i="1" dirty="0" err="1"/>
                  <a:t>μ</a:t>
                </a:r>
                <a:r>
                  <a:rPr lang="en-US" i="1" baseline="-25000" dirty="0" err="1"/>
                  <a:t>c</a:t>
                </a:r>
                <a:r>
                  <a:rPr lang="en-AU" dirty="0"/>
                  <a:t>||</a:t>
                </a:r>
                <a:r>
                  <a:rPr lang="en-US" i="1" dirty="0"/>
                  <a:t> </a:t>
                </a:r>
                <a:r>
                  <a:rPr lang="en-US" i="1" dirty="0" err="1"/>
                  <a:t>μ</a:t>
                </a:r>
                <a:r>
                  <a:rPr lang="en-US" i="1" baseline="-25000" dirty="0" err="1"/>
                  <a:t>s</a:t>
                </a:r>
                <a:r>
                  <a:rPr lang="en-US" dirty="0"/>
                  <a:t>)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941" r="-15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68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Implementation of IA2-TLS Inspector</a:t>
            </a:r>
          </a:p>
          <a:p>
            <a:pPr lvl="1"/>
            <a:r>
              <a:rPr lang="en-US" dirty="0"/>
              <a:t>The aim of IA2-TLS Inspector is to enable an inspector to decrypt and look into the TLS traffic without receiving any auxiliary information from the client or the server. </a:t>
            </a:r>
          </a:p>
          <a:p>
            <a:pPr lvl="1"/>
            <a:r>
              <a:rPr lang="en-US" dirty="0"/>
              <a:t>In order to achieve this, the inspector should be able to produce the same PMS (and hence MS) by applying the inspection key to the captured TLS traffic.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6673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We implemented IA2-TLS Inspector using the </a:t>
            </a:r>
            <a:r>
              <a:rPr lang="en-AU" dirty="0" err="1" smtClean="0"/>
              <a:t>BoringSSL</a:t>
            </a:r>
            <a:r>
              <a:rPr lang="en-AU" dirty="0" smtClean="0"/>
              <a:t> </a:t>
            </a:r>
            <a:r>
              <a:rPr lang="en-AU" dirty="0"/>
              <a:t>library.</a:t>
            </a:r>
            <a:endParaRPr lang="en-US" dirty="0"/>
          </a:p>
          <a:p>
            <a:pPr lvl="1"/>
            <a:r>
              <a:rPr lang="en-US" dirty="0"/>
              <a:t>IA2-TLS Inspector can be a non-real-time or real-time agent, which needs functionalities of capturing and </a:t>
            </a:r>
            <a:r>
              <a:rPr lang="en-US" dirty="0" err="1"/>
              <a:t>analzying</a:t>
            </a:r>
            <a:r>
              <a:rPr lang="en-US" dirty="0"/>
              <a:t> the TLS traffic. </a:t>
            </a:r>
          </a:p>
          <a:p>
            <a:pPr lvl="2"/>
            <a:r>
              <a:rPr lang="en-US" dirty="0"/>
              <a:t>We used </a:t>
            </a:r>
            <a:r>
              <a:rPr lang="en-US" dirty="0" err="1"/>
              <a:t>tshark</a:t>
            </a:r>
            <a:r>
              <a:rPr lang="en-US" dirty="0"/>
              <a:t> to capture the TLS traffic.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3182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IA2-TLS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Situation: When IA2-TLS is deployed in IDS to inspect the organizational network, the company may want to know whether their employees access to HTTPS websites using the browsers that support IA2-TLS before they connect.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31925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IA2-TLS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Naturally, IA2- TLS offers this capacity as follows. </a:t>
            </a:r>
          </a:p>
          <a:p>
            <a:pPr lvl="1"/>
            <a:r>
              <a:rPr lang="en-AU" dirty="0"/>
              <a:t>Note that the TLS handshake is completed after client and server exchange </a:t>
            </a:r>
            <a:r>
              <a:rPr lang="en-AU" dirty="0">
                <a:latin typeface="Consolas" panose="020B0609020204030204" pitchFamily="49" charset="0"/>
              </a:rPr>
              <a:t>Finished</a:t>
            </a:r>
            <a:r>
              <a:rPr lang="en-AU" dirty="0"/>
              <a:t> messages. </a:t>
            </a:r>
          </a:p>
          <a:p>
            <a:pPr lvl="1"/>
            <a:r>
              <a:rPr lang="en-AU" dirty="0"/>
              <a:t>The IDS can capture those messages and check whether the key used to </a:t>
            </a:r>
            <a:r>
              <a:rPr lang="en-AU" dirty="0" smtClean="0"/>
              <a:t>encrypt the </a:t>
            </a:r>
            <a:r>
              <a:rPr lang="en-AU" dirty="0">
                <a:latin typeface="Consolas" panose="020B0609020204030204" pitchFamily="49" charset="0"/>
              </a:rPr>
              <a:t>Finished</a:t>
            </a:r>
            <a:r>
              <a:rPr lang="en-AU" dirty="0" smtClean="0"/>
              <a:t> </a:t>
            </a:r>
            <a:r>
              <a:rPr lang="en-AU" dirty="0"/>
              <a:t>messages is equal to the key derived from the IA2-TLS protocol </a:t>
            </a:r>
            <a:r>
              <a:rPr lang="en-AU" i="1" dirty="0"/>
              <a:t>using the inspection key, and the client and server random </a:t>
            </a:r>
            <a:r>
              <a:rPr lang="en-AU" i="1" dirty="0" err="1"/>
              <a:t>nonces</a:t>
            </a:r>
            <a:r>
              <a:rPr lang="en-AU" dirty="0"/>
              <a:t>. </a:t>
            </a:r>
          </a:p>
          <a:p>
            <a:pPr lvl="2"/>
            <a:r>
              <a:rPr lang="en-AU" dirty="0"/>
              <a:t>If the equality does not hold, the IDS can terminate the connection to protect the system from unmonitored traffic.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9559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IA2-TLS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dirty="0"/>
              <a:t>When the ECDHE is used, the IDS can verify the user’s noncompliant </a:t>
            </a:r>
            <a:r>
              <a:rPr lang="en-AU" dirty="0" err="1"/>
              <a:t>behavior</a:t>
            </a:r>
            <a:r>
              <a:rPr lang="en-AU" dirty="0"/>
              <a:t> by observing the CT-value (</a:t>
            </a:r>
            <a:r>
              <a:rPr lang="en-AU" i="1" dirty="0"/>
              <a:t>g</a:t>
            </a:r>
            <a:r>
              <a:rPr lang="en-AU" i="1" baseline="30000" dirty="0"/>
              <a:t>r</a:t>
            </a:r>
            <a:r>
              <a:rPr lang="en-AU" dirty="0"/>
              <a:t>), which is included in </a:t>
            </a:r>
            <a:r>
              <a:rPr lang="en-AU" dirty="0" err="1">
                <a:latin typeface="Consolas" panose="020B0609020204030204" pitchFamily="49" charset="0"/>
                <a:cs typeface="Consolas" panose="020B0609020204030204" pitchFamily="49" charset="0"/>
              </a:rPr>
              <a:t>ClientKeyExchange</a:t>
            </a:r>
            <a:r>
              <a:rPr lang="en-AU" dirty="0"/>
              <a:t>, instead of decrypting the </a:t>
            </a:r>
            <a:r>
              <a:rPr lang="en-AU" dirty="0">
                <a:latin typeface="Consolas" panose="020B0609020204030204" pitchFamily="49" charset="0"/>
                <a:cs typeface="Consolas" panose="020B0609020204030204" pitchFamily="49" charset="0"/>
              </a:rPr>
              <a:t>Finished</a:t>
            </a:r>
            <a:r>
              <a:rPr lang="en-AU" dirty="0"/>
              <a:t> message. </a:t>
            </a:r>
          </a:p>
          <a:p>
            <a:pPr lvl="1"/>
            <a:r>
              <a:rPr lang="en-AU" dirty="0"/>
              <a:t>This reduces the computational overhead required to detect the monitoring bypass.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8174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AU" dirty="0"/>
              <a:t>Support for TLS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Question: Can IA2-TLS be extended to TLS 1.3?</a:t>
            </a:r>
          </a:p>
          <a:p>
            <a:pPr lvl="1"/>
            <a:r>
              <a:rPr lang="en-AU" dirty="0"/>
              <a:t>Possible because </a:t>
            </a:r>
          </a:p>
          <a:p>
            <a:pPr lvl="2"/>
            <a:r>
              <a:rPr lang="en-AU" dirty="0"/>
              <a:t>1) the client random nonce is produced;</a:t>
            </a:r>
          </a:p>
          <a:p>
            <a:pPr lvl="2"/>
            <a:r>
              <a:rPr lang="en-AU" dirty="0"/>
              <a:t>2) the ephemeral DH (DHE) key encapsulation is still supported.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0186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AU" dirty="0"/>
              <a:t>Support for TLS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TLS v1.3 handshake protocol (in a nutshell) </a:t>
            </a:r>
          </a:p>
          <a:p>
            <a:pPr lvl="1"/>
            <a:r>
              <a:rPr lang="en-AU" dirty="0"/>
              <a:t>The client sends the </a:t>
            </a:r>
            <a:r>
              <a:rPr lang="en-AU" dirty="0" err="1">
                <a:latin typeface="Consolas" panose="020B0609020204030204" pitchFamily="49" charset="0"/>
              </a:rPr>
              <a:t>ClientHello</a:t>
            </a:r>
            <a:r>
              <a:rPr lang="en-AU" dirty="0"/>
              <a:t> message to the server, which includes:</a:t>
            </a:r>
          </a:p>
          <a:p>
            <a:pPr lvl="2"/>
            <a:r>
              <a:rPr lang="en-AU" dirty="0"/>
              <a:t>client random nonce </a:t>
            </a:r>
            <a:r>
              <a:rPr lang="el-GR" i="1" dirty="0"/>
              <a:t>μ</a:t>
            </a:r>
            <a:r>
              <a:rPr lang="en-AU" i="1" baseline="-25000" dirty="0"/>
              <a:t>C</a:t>
            </a:r>
            <a:r>
              <a:rPr lang="en-AU" dirty="0"/>
              <a:t>.</a:t>
            </a:r>
            <a:endParaRPr lang="en-AU" baseline="-25000" dirty="0"/>
          </a:p>
          <a:p>
            <a:pPr lvl="2"/>
            <a:r>
              <a:rPr lang="en-AU" dirty="0"/>
              <a:t>a list of cipher suites that the client supports </a:t>
            </a:r>
          </a:p>
          <a:p>
            <a:pPr lvl="2"/>
            <a:r>
              <a:rPr lang="en-AU" dirty="0" err="1">
                <a:latin typeface="Consolas" panose="020B0609020204030204" pitchFamily="49" charset="0"/>
              </a:rPr>
              <a:t>key_share</a:t>
            </a:r>
            <a:r>
              <a:rPr lang="en-AU" dirty="0">
                <a:latin typeface="Consolas" panose="020B0609020204030204" pitchFamily="49" charset="0"/>
              </a:rPr>
              <a:t> </a:t>
            </a:r>
            <a:r>
              <a:rPr lang="en-AU" i="1" dirty="0">
                <a:latin typeface="Consolas" panose="020B0609020204030204" pitchFamily="49" charset="0"/>
              </a:rPr>
              <a:t>g</a:t>
            </a:r>
            <a:r>
              <a:rPr lang="en-AU" i="1" baseline="30000" dirty="0">
                <a:latin typeface="Consolas" panose="020B0609020204030204" pitchFamily="49" charset="0"/>
              </a:rPr>
              <a:t>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71042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Support for TLS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dirty="0"/>
              <a:t>Upon receiving the </a:t>
            </a:r>
            <a:r>
              <a:rPr lang="en-AU" dirty="0" err="1">
                <a:latin typeface="Consolas" panose="020B0609020204030204" pitchFamily="49" charset="0"/>
              </a:rPr>
              <a:t>ClientHello</a:t>
            </a:r>
            <a:r>
              <a:rPr lang="en-AU" dirty="0"/>
              <a:t> message, the server responds with the following </a:t>
            </a:r>
            <a:r>
              <a:rPr lang="en-AU" dirty="0" err="1">
                <a:latin typeface="Consolas" panose="020B0609020204030204" pitchFamily="49" charset="0"/>
              </a:rPr>
              <a:t>ServerHello</a:t>
            </a:r>
            <a:r>
              <a:rPr lang="en-AU" dirty="0"/>
              <a:t> message, which includes</a:t>
            </a:r>
          </a:p>
          <a:p>
            <a:pPr lvl="2"/>
            <a:r>
              <a:rPr lang="en-AU" dirty="0"/>
              <a:t>server random nonce </a:t>
            </a:r>
            <a:r>
              <a:rPr lang="el-GR" i="1" dirty="0"/>
              <a:t>μ</a:t>
            </a:r>
            <a:r>
              <a:rPr lang="en-AU" i="1" baseline="-25000" dirty="0"/>
              <a:t>S</a:t>
            </a:r>
            <a:r>
              <a:rPr lang="en-AU" dirty="0"/>
              <a:t>;</a:t>
            </a:r>
          </a:p>
          <a:p>
            <a:pPr lvl="2"/>
            <a:r>
              <a:rPr lang="en-AU" dirty="0"/>
              <a:t>a selected cipher suite; and</a:t>
            </a:r>
          </a:p>
          <a:p>
            <a:pPr lvl="2"/>
            <a:r>
              <a:rPr lang="en-AU" dirty="0" err="1">
                <a:latin typeface="Consolas" panose="020B0609020204030204" pitchFamily="49" charset="0"/>
              </a:rPr>
              <a:t>key_share</a:t>
            </a:r>
            <a:r>
              <a:rPr lang="en-AU" dirty="0">
                <a:latin typeface="Consolas" panose="020B0609020204030204" pitchFamily="49" charset="0"/>
              </a:rPr>
              <a:t> </a:t>
            </a:r>
            <a:r>
              <a:rPr lang="en-AU" i="1" dirty="0" err="1">
                <a:latin typeface="Consolas" panose="020B0609020204030204" pitchFamily="49" charset="0"/>
              </a:rPr>
              <a:t>g</a:t>
            </a:r>
            <a:r>
              <a:rPr lang="en-AU" i="1" baseline="30000" dirty="0" err="1">
                <a:latin typeface="Consolas" panose="020B0609020204030204" pitchFamily="49" charset="0"/>
              </a:rPr>
              <a:t>s</a:t>
            </a:r>
            <a:endParaRPr lang="en-AU" i="1" baseline="30000" dirty="0">
              <a:latin typeface="Consolas" panose="020B0609020204030204" pitchFamily="49" charset="0"/>
            </a:endParaRPr>
          </a:p>
          <a:p>
            <a:pPr lvl="1"/>
            <a:r>
              <a:rPr lang="en-AU" dirty="0"/>
              <a:t>After the client and the server have exchanged the </a:t>
            </a:r>
            <a:r>
              <a:rPr lang="en-AU" dirty="0" err="1"/>
              <a:t>key_share</a:t>
            </a:r>
            <a:r>
              <a:rPr lang="en-AU" dirty="0"/>
              <a:t> value, both parties can come up with </a:t>
            </a:r>
          </a:p>
          <a:p>
            <a:pPr lvl="2"/>
            <a:r>
              <a:rPr lang="en-AU" i="1" dirty="0"/>
              <a:t>traffic key</a:t>
            </a:r>
            <a:r>
              <a:rPr lang="en-AU" dirty="0"/>
              <a:t>= HKDF(</a:t>
            </a:r>
            <a:r>
              <a:rPr lang="en-AU" i="1" dirty="0">
                <a:latin typeface="Consolas" panose="020B0609020204030204" pitchFamily="49" charset="0"/>
              </a:rPr>
              <a:t>g</a:t>
            </a:r>
            <a:r>
              <a:rPr lang="en-AU" i="1" baseline="30000" dirty="0">
                <a:latin typeface="Consolas" panose="020B0609020204030204" pitchFamily="49" charset="0"/>
              </a:rPr>
              <a:t>rs</a:t>
            </a:r>
            <a:r>
              <a:rPr lang="en-AU" dirty="0"/>
              <a:t>, aux…)</a:t>
            </a:r>
          </a:p>
          <a:p>
            <a:pPr lvl="2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39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26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 to TLS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encryption over the network is almost a “must”</a:t>
            </a:r>
          </a:p>
          <a:p>
            <a:pPr lvl="1"/>
            <a:r>
              <a:rPr lang="en-US" dirty="0"/>
              <a:t>The percentage of HTTPS page loadings (in the Chrome browser) increases from 67% in May 2017 to 90% in May 2019 in the US. </a:t>
            </a:r>
          </a:p>
          <a:p>
            <a:pPr lvl="1"/>
            <a:r>
              <a:rPr lang="en-US" dirty="0"/>
              <a:t>Now, among the top 100 non-Google sites on the Internet, 96 websites support HTTPS and 90 websites set HTTPS as default.</a:t>
            </a:r>
          </a:p>
          <a:p>
            <a:pPr lvl="1"/>
            <a:r>
              <a:rPr lang="en-AU" dirty="0"/>
              <a:t>Transport Layer Security (TLS) or SSL is the standard protocol for HTTPS to provide confidentiality and authentication services. 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61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Support for TLS 1.3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Our observation</a:t>
                </a:r>
              </a:p>
              <a:p>
                <a:pPr lvl="1"/>
                <a:r>
                  <a:rPr lang="en-AU" dirty="0"/>
                  <a:t>The client should send </a:t>
                </a:r>
                <a:r>
                  <a:rPr lang="en-AU" dirty="0" err="1">
                    <a:latin typeface="Consolas" panose="020B0609020204030204" pitchFamily="49" charset="0"/>
                  </a:rPr>
                  <a:t>key_share</a:t>
                </a:r>
                <a:r>
                  <a:rPr lang="en-AU" dirty="0">
                    <a:latin typeface="Consolas" panose="020B0609020204030204" pitchFamily="49" charset="0"/>
                  </a:rPr>
                  <a:t> </a:t>
                </a:r>
                <a:r>
                  <a:rPr lang="en-AU" i="1" dirty="0">
                    <a:latin typeface="Consolas" panose="020B0609020204030204" pitchFamily="49" charset="0"/>
                  </a:rPr>
                  <a:t>g</a:t>
                </a:r>
                <a:r>
                  <a:rPr lang="en-AU" i="1" baseline="30000" dirty="0">
                    <a:latin typeface="Consolas" panose="020B0609020204030204" pitchFamily="49" charset="0"/>
                  </a:rPr>
                  <a:t>r</a:t>
                </a:r>
                <a:r>
                  <a:rPr lang="en-AU" dirty="0"/>
                  <a:t> to the server </a:t>
                </a:r>
                <a:r>
                  <a:rPr lang="en-AU" i="1" dirty="0"/>
                  <a:t>before it receives the server’s random nonce </a:t>
                </a:r>
                <a:r>
                  <a:rPr lang="el-GR" i="1" dirty="0"/>
                  <a:t>μ</a:t>
                </a:r>
                <a:r>
                  <a:rPr lang="en-AU" i="1" baseline="-25000" dirty="0"/>
                  <a:t>S</a:t>
                </a:r>
                <a:r>
                  <a:rPr lang="en-AU" dirty="0"/>
                  <a:t> in TLS 1.3.</a:t>
                </a:r>
              </a:p>
              <a:p>
                <a:pPr lvl="2"/>
                <a:r>
                  <a:rPr lang="en-AU" dirty="0">
                    <a:sym typeface="Wingdings" panose="05000000000000000000" pitchFamily="2" charset="2"/>
                  </a:rPr>
                  <a:t>W</a:t>
                </a:r>
                <a:r>
                  <a:rPr lang="en-AU" dirty="0"/>
                  <a:t>e cannot make use of </a:t>
                </a:r>
                <a:r>
                  <a:rPr lang="el-GR" i="1" dirty="0"/>
                  <a:t>μ</a:t>
                </a:r>
                <a:r>
                  <a:rPr lang="en-AU" i="1" baseline="-25000" dirty="0"/>
                  <a:t>S</a:t>
                </a:r>
                <a:r>
                  <a:rPr lang="en-AU" dirty="0"/>
                  <a:t> but can use only the client nonce </a:t>
                </a:r>
                <a:r>
                  <a:rPr lang="el-GR" i="1" dirty="0"/>
                  <a:t>μ</a:t>
                </a:r>
                <a:r>
                  <a:rPr lang="en-AU" i="1" baseline="-25000" dirty="0"/>
                  <a:t>C</a:t>
                </a:r>
                <a:r>
                  <a:rPr lang="en-AU" dirty="0"/>
                  <a:t> to generate the </a:t>
                </a:r>
                <a:r>
                  <a:rPr lang="en-AU" dirty="0" smtClean="0"/>
                  <a:t>REV </a:t>
                </a:r>
                <a:r>
                  <a:rPr lang="en-AU" i="1" dirty="0" smtClean="0"/>
                  <a:t>r</a:t>
                </a:r>
                <a:r>
                  <a:rPr lang="en-AU" dirty="0"/>
                  <a:t>. </a:t>
                </a:r>
              </a:p>
              <a:p>
                <a:pPr lvl="2"/>
                <a:r>
                  <a:rPr lang="en-AU" dirty="0"/>
                  <a:t>We should compute </a:t>
                </a:r>
                <a:r>
                  <a:rPr lang="en-AU" i="1" dirty="0"/>
                  <a:t>r</a:t>
                </a:r>
                <a:r>
                  <a:rPr lang="en-AU" dirty="0"/>
                  <a:t> ← H(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AU" dirty="0"/>
                  <a:t>, </a:t>
                </a:r>
                <a:r>
                  <a:rPr lang="el-GR" i="1" dirty="0"/>
                  <a:t>μ</a:t>
                </a:r>
                <a:r>
                  <a:rPr lang="en-AU" i="1" baseline="-25000" dirty="0"/>
                  <a:t>C</a:t>
                </a:r>
                <a:r>
                  <a:rPr lang="en-AU" dirty="0"/>
                  <a:t>), where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is the inspection key.  </a:t>
                </a:r>
                <a:r>
                  <a:rPr lang="en-AU" dirty="0">
                    <a:sym typeface="Wingdings" panose="05000000000000000000" pitchFamily="2" charset="2"/>
                  </a:rPr>
                  <a:t> </a:t>
                </a:r>
                <a:r>
                  <a:rPr lang="en-AU" dirty="0"/>
                  <a:t>As the inspector can recover </a:t>
                </a:r>
                <a:r>
                  <a:rPr lang="en-AU" i="1" dirty="0"/>
                  <a:t>r</a:t>
                </a:r>
                <a:r>
                  <a:rPr lang="en-AU" dirty="0"/>
                  <a:t>, it can also reconstruct the </a:t>
                </a:r>
                <a:r>
                  <a:rPr lang="en-AU" i="1" dirty="0"/>
                  <a:t>traffic key</a:t>
                </a:r>
                <a:r>
                  <a:rPr lang="en-AU" dirty="0"/>
                  <a:t>. </a:t>
                </a:r>
                <a:r>
                  <a:rPr lang="en-AU" dirty="0">
                    <a:sym typeface="Wingdings" panose="05000000000000000000" pitchFamily="2" charset="2"/>
                  </a:rPr>
                  <a:t> Inspection is possible!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40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7424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Support for TLS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effect of the absence of the server random nonce </a:t>
            </a:r>
          </a:p>
          <a:p>
            <a:pPr lvl="1"/>
            <a:r>
              <a:rPr lang="en-AU" dirty="0"/>
              <a:t>This will make the adversary </a:t>
            </a:r>
            <a:r>
              <a:rPr lang="en-AU" dirty="0">
                <a:latin typeface="Lucida Calligraphy" panose="03010101010101010101" pitchFamily="66" charset="0"/>
              </a:rPr>
              <a:t>A</a:t>
            </a:r>
            <a:r>
              <a:rPr lang="en-AU" dirty="0"/>
              <a:t> in the IND-CCA notion for IA2-TLS-KEM weaker as now, </a:t>
            </a:r>
            <a:r>
              <a:rPr lang="en-AU" i="1" dirty="0"/>
              <a:t>the adversary might control the generation of r somewhat more easily</a:t>
            </a:r>
            <a:r>
              <a:rPr lang="en-AU" dirty="0"/>
              <a:t>. (For example, </a:t>
            </a:r>
            <a:r>
              <a:rPr lang="en-AU" dirty="0">
                <a:latin typeface="Lucida Calligraphy" panose="03010101010101010101" pitchFamily="66" charset="0"/>
              </a:rPr>
              <a:t>A</a:t>
            </a:r>
            <a:r>
              <a:rPr lang="en-AU" dirty="0"/>
              <a:t> can choose non-uniform </a:t>
            </a:r>
            <a:r>
              <a:rPr lang="el-GR" i="1" dirty="0"/>
              <a:t>μ</a:t>
            </a:r>
            <a:r>
              <a:rPr lang="en-AU" i="1" baseline="-25000" dirty="0"/>
              <a:t>C</a:t>
            </a:r>
            <a:r>
              <a:rPr lang="en-AU" dirty="0"/>
              <a:t>.)</a:t>
            </a:r>
          </a:p>
          <a:p>
            <a:pPr lvl="1"/>
            <a:r>
              <a:rPr lang="en-AU" dirty="0"/>
              <a:t>Therefore, we should make the attack game in such a way that </a:t>
            </a:r>
            <a:r>
              <a:rPr lang="en-AU" dirty="0">
                <a:latin typeface="Lucida Calligraphy" panose="03010101010101010101" pitchFamily="66" charset="0"/>
              </a:rPr>
              <a:t>A</a:t>
            </a:r>
            <a:r>
              <a:rPr lang="en-AU" dirty="0"/>
              <a:t> has no longer has the ability to choose the client random nonce and fix it as a uniform random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41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448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Support for TLS 1.3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dirty="0"/>
              <a:t>We proved that the IND-CCA security of the above KEM (IA2-TLS1.3-KEM) under this weakened security model. </a:t>
            </a:r>
          </a:p>
          <a:p>
            <a:r>
              <a:rPr lang="en-AU" dirty="0"/>
              <a:t>Remark: </a:t>
            </a:r>
          </a:p>
          <a:p>
            <a:pPr lvl="1"/>
            <a:r>
              <a:rPr lang="en-AU" dirty="0"/>
              <a:t>Nevertheless, IA2-TLS based on RSA will no longer be possible as RSA-KEM is not supported in TLS 1.3.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42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7388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D9F2F-4450-0B48-BBCB-E595DF49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856A-CD1F-9C4C-A8C1-4CB5A027A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Implementation of the IA2-TLS 1.3 </a:t>
            </a:r>
          </a:p>
          <a:p>
            <a:r>
              <a:rPr lang="en-AU" dirty="0"/>
              <a:t>Implementation of a real-time inspector that integrates the inspector program into an IDS</a:t>
            </a:r>
          </a:p>
          <a:p>
            <a:r>
              <a:rPr lang="en-AU" dirty="0"/>
              <a:t>IA2-TLS plug-in for the browser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639D1-FF63-934A-B84B-DEAE553D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43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1373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DC90E-3AE9-C84F-82F8-71E55B9BE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Controversy Rather Than 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124A-9DB2-1545-B372-FD6C734BE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TLS inspection good?</a:t>
            </a:r>
          </a:p>
          <a:p>
            <a:pPr lvl="1"/>
            <a:r>
              <a:rPr lang="en-US" dirty="0"/>
              <a:t>We embrace the </a:t>
            </a:r>
            <a:r>
              <a:rPr lang="en-US" dirty="0" smtClean="0"/>
              <a:t>controversy:</a:t>
            </a:r>
          </a:p>
          <a:p>
            <a:pPr lvl="2"/>
            <a:r>
              <a:rPr lang="en-US" dirty="0" smtClean="0"/>
              <a:t>There </a:t>
            </a:r>
            <a:r>
              <a:rPr lang="en-US" dirty="0"/>
              <a:t>is a privacy concern for the TLS inspection.</a:t>
            </a:r>
          </a:p>
          <a:p>
            <a:pPr lvl="2"/>
            <a:r>
              <a:rPr lang="en-US" dirty="0"/>
              <a:t>Do we have to sacrifice user privacy for safety or security?</a:t>
            </a:r>
          </a:p>
          <a:p>
            <a:pPr lvl="2"/>
            <a:r>
              <a:rPr lang="en-US" dirty="0"/>
              <a:t>How much do we trust the “admin” that does inspection?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2B4FE-1779-B947-9529-86FEDC70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44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7208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Controversy Rather Than Conclusion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30574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Is it another example of “offensive use of cryptography – Moti’s comment on Test of Time Award he received from S&amp;P: </a:t>
            </a:r>
            <a:r>
              <a:rPr lang="en-US" b="1" dirty="0" err="1"/>
              <a:t>Cryptovirology</a:t>
            </a:r>
            <a:r>
              <a:rPr lang="en-US" b="1" dirty="0"/>
              <a:t>: Extortion-Based Security Threats and Countermeasures</a:t>
            </a:r>
            <a:r>
              <a:rPr lang="en-US" dirty="0"/>
              <a:t> Adam L. Young, </a:t>
            </a:r>
            <a:r>
              <a:rPr lang="en-US" dirty="0" err="1"/>
              <a:t>Moti</a:t>
            </a:r>
            <a:r>
              <a:rPr lang="en-US" dirty="0"/>
              <a:t> Yung, 1996 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45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503" y="1968972"/>
            <a:ext cx="4346810" cy="410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9090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Controversy Rather Than Conclusion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still…it’s much better for the research community to publish the result </a:t>
            </a:r>
            <a:r>
              <a:rPr lang="en-US" dirty="0" smtClean="0"/>
              <a:t>on TLS </a:t>
            </a:r>
            <a:r>
              <a:rPr lang="en-US" dirty="0" smtClean="0"/>
              <a:t>inspection </a:t>
            </a:r>
            <a:r>
              <a:rPr lang="en-US" dirty="0" smtClean="0"/>
              <a:t>than </a:t>
            </a:r>
            <a:r>
              <a:rPr lang="en-US" dirty="0"/>
              <a:t>some agency or a private company does it secretly.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46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591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TLS Inspection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Needs</a:t>
            </a:r>
          </a:p>
          <a:p>
            <a:pPr lvl="1"/>
            <a:r>
              <a:rPr lang="en-AU" dirty="0"/>
              <a:t>Not only regular users but also </a:t>
            </a:r>
            <a:r>
              <a:rPr lang="en-AU" i="1" dirty="0"/>
              <a:t>threat actors </a:t>
            </a:r>
            <a:r>
              <a:rPr lang="en-AU" dirty="0"/>
              <a:t>can get  benefit from TLS by hiding their activities using it.</a:t>
            </a:r>
          </a:p>
          <a:p>
            <a:pPr lvl="1"/>
            <a:r>
              <a:rPr lang="en-AU" dirty="0"/>
              <a:t>More and more organizations are interested in setting up </a:t>
            </a:r>
            <a:r>
              <a:rPr lang="en-AU" i="1" dirty="0"/>
              <a:t>security controls over TLS traffic </a:t>
            </a:r>
            <a:r>
              <a:rPr lang="en-AU" dirty="0"/>
              <a:t>to conduct activities such as intrusion detection, filtering</a:t>
            </a:r>
            <a:r>
              <a:rPr lang="en-US" dirty="0"/>
              <a:t> and enforcing compliance with corporate policies.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4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A0AD-DA75-FD4E-BD1D-7F540718E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TLS Inspection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C40F2-D51B-C74C-A3EF-2B0AE6294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Because TLS provides an end-to-end encrypted channel by nature, it is impossible to implement such controls along the path of the network.</a:t>
            </a:r>
          </a:p>
          <a:p>
            <a:r>
              <a:rPr lang="en-AU" dirty="0"/>
              <a:t>Solution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b="1" dirty="0">
                <a:solidFill>
                  <a:srgbClr val="FF0000"/>
                </a:solidFill>
              </a:rPr>
              <a:t>TLS Inspection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7408B-02C6-5147-AD6C-808A8319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6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DF50-C805-F643-A2C6-71D9DB6F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Approaches to TLS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2770C-1566-9C41-8BAC-8899B542A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TLS (Inspection) Proxy</a:t>
            </a:r>
          </a:p>
          <a:p>
            <a:pPr lvl="1"/>
            <a:r>
              <a:rPr lang="en-US" dirty="0"/>
              <a:t>MITM (Man-In-The-Middle) style inspection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6E872-3DBF-834F-B5A6-B34E03BD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7</a:t>
            </a:fld>
            <a:endParaRPr lang="en-AU"/>
          </a:p>
        </p:txBody>
      </p:sp>
      <p:pic>
        <p:nvPicPr>
          <p:cNvPr id="6" name="Picture 5" descr="A picture containing computer&#10;&#10;Description automatically generated">
            <a:extLst>
              <a:ext uri="{FF2B5EF4-FFF2-40B4-BE49-F238E27FC236}">
                <a16:creationId xmlns:a16="http://schemas.microsoft.com/office/drawing/2014/main" id="{0E51B453-0949-1C4E-99E6-D6A7C240C6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688" y="3712900"/>
            <a:ext cx="1212093" cy="1052338"/>
          </a:xfrm>
          <a:prstGeom prst="rect">
            <a:avLst/>
          </a:prstGeom>
        </p:spPr>
      </p:pic>
      <p:pic>
        <p:nvPicPr>
          <p:cNvPr id="8" name="Picture 7" descr="An aerial view of a city&#10;&#10;Description automatically generated">
            <a:extLst>
              <a:ext uri="{FF2B5EF4-FFF2-40B4-BE49-F238E27FC236}">
                <a16:creationId xmlns:a16="http://schemas.microsoft.com/office/drawing/2014/main" id="{15E6EEC1-EB14-E943-BEAE-CA0454D69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94" y="3429000"/>
            <a:ext cx="2522333" cy="1620138"/>
          </a:xfrm>
          <a:prstGeom prst="rect">
            <a:avLst/>
          </a:prstGeom>
        </p:spPr>
      </p:pic>
      <p:pic>
        <p:nvPicPr>
          <p:cNvPr id="10" name="Picture 9" descr="A picture containing table, computer&#10;&#10;Description automatically generated">
            <a:extLst>
              <a:ext uri="{FF2B5EF4-FFF2-40B4-BE49-F238E27FC236}">
                <a16:creationId xmlns:a16="http://schemas.microsoft.com/office/drawing/2014/main" id="{68C92690-D044-7D4C-9E26-3409BEAAA6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103" y="3545733"/>
            <a:ext cx="838200" cy="1295400"/>
          </a:xfrm>
          <a:prstGeom prst="rect">
            <a:avLst/>
          </a:prstGeom>
        </p:spPr>
      </p:pic>
      <p:sp>
        <p:nvSpPr>
          <p:cNvPr id="11" name="Right Arrow 10">
            <a:extLst>
              <a:ext uri="{FF2B5EF4-FFF2-40B4-BE49-F238E27FC236}">
                <a16:creationId xmlns:a16="http://schemas.microsoft.com/office/drawing/2014/main" id="{FB5AED74-435A-F149-8457-C40CEAEEADC9}"/>
              </a:ext>
            </a:extLst>
          </p:cNvPr>
          <p:cNvSpPr/>
          <p:nvPr/>
        </p:nvSpPr>
        <p:spPr>
          <a:xfrm>
            <a:off x="2916028" y="3784466"/>
            <a:ext cx="2117588" cy="23444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AEE4BE17-A2B3-C64D-9C97-A56FCEAE0801}"/>
              </a:ext>
            </a:extLst>
          </p:cNvPr>
          <p:cNvSpPr/>
          <p:nvPr/>
        </p:nvSpPr>
        <p:spPr>
          <a:xfrm rot="10800000">
            <a:off x="2881275" y="4410953"/>
            <a:ext cx="2152341" cy="24829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14EE4C1F-875E-E749-B1C8-172C4AE42A07}"/>
              </a:ext>
            </a:extLst>
          </p:cNvPr>
          <p:cNvSpPr/>
          <p:nvPr/>
        </p:nvSpPr>
        <p:spPr>
          <a:xfrm>
            <a:off x="6471550" y="3785030"/>
            <a:ext cx="2139049" cy="22372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446C5B-92D9-664D-AEA4-713121E668DC}"/>
              </a:ext>
            </a:extLst>
          </p:cNvPr>
          <p:cNvSpPr txBox="1"/>
          <p:nvPr/>
        </p:nvSpPr>
        <p:spPr>
          <a:xfrm>
            <a:off x="1494519" y="5101768"/>
            <a:ext cx="87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F36DBC-48A5-2146-A8CB-D1AE822539B0}"/>
              </a:ext>
            </a:extLst>
          </p:cNvPr>
          <p:cNvSpPr txBox="1"/>
          <p:nvPr/>
        </p:nvSpPr>
        <p:spPr>
          <a:xfrm>
            <a:off x="8697875" y="5175096"/>
            <a:ext cx="87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B8FD51-F306-B14A-8C15-D7C72D37B6F0}"/>
              </a:ext>
            </a:extLst>
          </p:cNvPr>
          <p:cNvSpPr txBox="1"/>
          <p:nvPr/>
        </p:nvSpPr>
        <p:spPr>
          <a:xfrm>
            <a:off x="5131270" y="4917102"/>
            <a:ext cx="116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TLS Proxy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FEA7AF2-6A13-834C-A42C-01CFFA53FFC9}"/>
              </a:ext>
            </a:extLst>
          </p:cNvPr>
          <p:cNvSpPr/>
          <p:nvPr/>
        </p:nvSpPr>
        <p:spPr>
          <a:xfrm>
            <a:off x="4730836" y="3073534"/>
            <a:ext cx="1817077" cy="184356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807CFF-634D-8541-AF81-A39DB361847F}"/>
              </a:ext>
            </a:extLst>
          </p:cNvPr>
          <p:cNvSpPr txBox="1"/>
          <p:nvPr/>
        </p:nvSpPr>
        <p:spPr>
          <a:xfrm>
            <a:off x="3036035" y="3502055"/>
            <a:ext cx="187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Encrypted  traffic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DD3114-578D-DD49-A3EF-06BB5F18C785}"/>
              </a:ext>
            </a:extLst>
          </p:cNvPr>
          <p:cNvSpPr txBox="1"/>
          <p:nvPr/>
        </p:nvSpPr>
        <p:spPr>
          <a:xfrm>
            <a:off x="6629342" y="4135197"/>
            <a:ext cx="199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Encrypted traffic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9872B2-E4E2-DA4C-BDFD-A378A67A6DAB}"/>
              </a:ext>
            </a:extLst>
          </p:cNvPr>
          <p:cNvSpPr txBox="1"/>
          <p:nvPr/>
        </p:nvSpPr>
        <p:spPr>
          <a:xfrm>
            <a:off x="6554901" y="3473919"/>
            <a:ext cx="187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Encrypted  traffic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1AE762-68FF-6B43-BC54-D47FEE53EC6D}"/>
              </a:ext>
            </a:extLst>
          </p:cNvPr>
          <p:cNvSpPr txBox="1"/>
          <p:nvPr/>
        </p:nvSpPr>
        <p:spPr>
          <a:xfrm>
            <a:off x="3018658" y="4135197"/>
            <a:ext cx="187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Encrypted  traffic</a:t>
            </a:r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73CD20DB-C6BA-5E44-AEC1-D87F8A609F3C}"/>
              </a:ext>
            </a:extLst>
          </p:cNvPr>
          <p:cNvSpPr/>
          <p:nvPr/>
        </p:nvSpPr>
        <p:spPr>
          <a:xfrm rot="10800000">
            <a:off x="6406269" y="4541516"/>
            <a:ext cx="2139049" cy="22372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60EEAA-E33A-AC44-9CA4-F1367B15DF1B}"/>
              </a:ext>
            </a:extLst>
          </p:cNvPr>
          <p:cNvSpPr txBox="1"/>
          <p:nvPr/>
        </p:nvSpPr>
        <p:spPr>
          <a:xfrm>
            <a:off x="5163360" y="3194858"/>
            <a:ext cx="130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Decrypt</a:t>
            </a:r>
          </a:p>
        </p:txBody>
      </p:sp>
    </p:spTree>
    <p:extLst>
      <p:ext uri="{BB962C8B-B14F-4D97-AF65-F5344CB8AC3E}">
        <p14:creationId xmlns:p14="http://schemas.microsoft.com/office/powerpoint/2010/main" val="21461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BE89-18FF-F94C-919F-8983BA7B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Approaches to TLS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0872C-A2E9-E849-BC11-799D88B44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problems?</a:t>
            </a:r>
          </a:p>
          <a:p>
            <a:pPr lvl="1"/>
            <a:r>
              <a:rPr lang="en-AU" dirty="0"/>
              <a:t>Management of TLS proxy certificate</a:t>
            </a:r>
          </a:p>
          <a:p>
            <a:pPr lvl="2"/>
            <a:r>
              <a:rPr lang="en-AU" dirty="0"/>
              <a:t>This makes it possible for the client to establish an encrypted connection to the proxy rather than the intended web site. </a:t>
            </a:r>
          </a:p>
          <a:p>
            <a:pPr lvl="2"/>
            <a:r>
              <a:rPr lang="en-AU" dirty="0"/>
              <a:t>Need to distribute TLS proxy certificate to all users </a:t>
            </a:r>
          </a:p>
          <a:p>
            <a:pPr lvl="2"/>
            <a:r>
              <a:rPr lang="en-AU" dirty="0"/>
              <a:t>However, this can be a source of other problems.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0E5F-1645-D540-97E5-E0363109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77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BE89-18FF-F94C-919F-8983BA7B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Approaches to TLS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0872C-A2E9-E849-BC11-799D88B44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dirty="0"/>
              <a:t>The proxy needs to decrypt and re-encrypt the traffic in </a:t>
            </a:r>
            <a:r>
              <a:rPr lang="en-AU" i="1" dirty="0"/>
              <a:t>real time </a:t>
            </a:r>
            <a:r>
              <a:rPr lang="en-AU" dirty="0"/>
              <a:t>to conduct the MITM attack </a:t>
            </a:r>
          </a:p>
          <a:p>
            <a:pPr lvl="2"/>
            <a:r>
              <a:rPr lang="en-AU" dirty="0"/>
              <a:t>Performance degradation in terms of computation and communication is always expected. </a:t>
            </a:r>
          </a:p>
          <a:p>
            <a:pPr lvl="2"/>
            <a:r>
              <a:rPr lang="en-AU" dirty="0"/>
              <a:t>If a non-real time inspection such as post-incident review (PIR) is required, a completely different method should be employed.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0E5F-1645-D540-97E5-E0363109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678-24BC-4ECC-ABC4-FE5E3F280C23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2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2492</Words>
  <Application>Microsoft Office PowerPoint</Application>
  <PresentationFormat>Widescreen</PresentationFormat>
  <Paragraphs>279</Paragraphs>
  <Slides>46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Calibri Light</vt:lpstr>
      <vt:lpstr>Cambria Math</vt:lpstr>
      <vt:lpstr>Consolas</vt:lpstr>
      <vt:lpstr>Courier New</vt:lpstr>
      <vt:lpstr>Lucida Calligraphy</vt:lpstr>
      <vt:lpstr>Wingdings</vt:lpstr>
      <vt:lpstr>Office Theme</vt:lpstr>
      <vt:lpstr>Inspecting TLS Anytime Anywhere: A New Approach to TLS Inspection</vt:lpstr>
      <vt:lpstr>Contents</vt:lpstr>
      <vt:lpstr>Introduction to TLS</vt:lpstr>
      <vt:lpstr>Introduction to TLS</vt:lpstr>
      <vt:lpstr>TLS Inspection</vt:lpstr>
      <vt:lpstr>TLS Inspection</vt:lpstr>
      <vt:lpstr>Previous Approaches to TLS Inspection</vt:lpstr>
      <vt:lpstr>Previous Approaches to TLS Inspection</vt:lpstr>
      <vt:lpstr>Previous Approaches to TLS Inspection</vt:lpstr>
      <vt:lpstr>Previous Approaches to TLS Inspection</vt:lpstr>
      <vt:lpstr>Yet Other Approaches</vt:lpstr>
      <vt:lpstr>Our Approach: IA2-TLS</vt:lpstr>
      <vt:lpstr>Our Approach: IA2-TLS</vt:lpstr>
      <vt:lpstr>IA2-TLS Benefits</vt:lpstr>
      <vt:lpstr>Design Principles of IA2-TLS</vt:lpstr>
      <vt:lpstr>Design Principles of IA2-TLS</vt:lpstr>
      <vt:lpstr>Design Principles of IA2-TLS</vt:lpstr>
      <vt:lpstr>Design Principles of IA2-TLS</vt:lpstr>
      <vt:lpstr>Design Principles of IA2-TLS</vt:lpstr>
      <vt:lpstr>Design Principles of IA2-TLS</vt:lpstr>
      <vt:lpstr>Our Protocol: IA2-TLS</vt:lpstr>
      <vt:lpstr>Instantiation; DH-Based Encryption</vt:lpstr>
      <vt:lpstr>Instantiation: RSA Encryption</vt:lpstr>
      <vt:lpstr>Threat Model</vt:lpstr>
      <vt:lpstr>Security Model</vt:lpstr>
      <vt:lpstr>Security Model</vt:lpstr>
      <vt:lpstr>Security Analysis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IA2-TLS Compliance</vt:lpstr>
      <vt:lpstr>IA2-TLS Compliance</vt:lpstr>
      <vt:lpstr>IA2-TLS Compliance</vt:lpstr>
      <vt:lpstr>Support for TLS 1.3</vt:lpstr>
      <vt:lpstr>Support for TLS 1.3</vt:lpstr>
      <vt:lpstr>Support for TLS 1.3</vt:lpstr>
      <vt:lpstr>Support for TLS 1.3</vt:lpstr>
      <vt:lpstr>Support for TLS 1.3</vt:lpstr>
      <vt:lpstr>Support for TLS 1.3</vt:lpstr>
      <vt:lpstr>Future Work</vt:lpstr>
      <vt:lpstr>Controversy Rather Than Conclusion </vt:lpstr>
      <vt:lpstr>Controversy Rather Than Conclusion </vt:lpstr>
      <vt:lpstr>Controversy Rather Than 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Inspecting TLS Anytime Anywhere: A New Approach to TLS Inspection</dc:title>
  <dc:creator>Joonsang Baek</dc:creator>
  <cp:lastModifiedBy>Joonsang Baek</cp:lastModifiedBy>
  <cp:revision>414</cp:revision>
  <dcterms:created xsi:type="dcterms:W3CDTF">2020-05-16T05:01:23Z</dcterms:created>
  <dcterms:modified xsi:type="dcterms:W3CDTF">2020-05-22T02:15:09Z</dcterms:modified>
</cp:coreProperties>
</file>