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68" r:id="rId1"/>
  </p:sldMasterIdLst>
  <p:notesMasterIdLst>
    <p:notesMasterId r:id="rId40"/>
  </p:notesMasterIdLst>
  <p:handoutMasterIdLst>
    <p:handoutMasterId r:id="rId41"/>
  </p:handoutMasterIdLst>
  <p:sldIdLst>
    <p:sldId id="256" r:id="rId2"/>
    <p:sldId id="328" r:id="rId3"/>
    <p:sldId id="335" r:id="rId4"/>
    <p:sldId id="318" r:id="rId5"/>
    <p:sldId id="319" r:id="rId6"/>
    <p:sldId id="258" r:id="rId7"/>
    <p:sldId id="261" r:id="rId8"/>
    <p:sldId id="262" r:id="rId9"/>
    <p:sldId id="300" r:id="rId10"/>
    <p:sldId id="330" r:id="rId11"/>
    <p:sldId id="293" r:id="rId12"/>
    <p:sldId id="287" r:id="rId13"/>
    <p:sldId id="288" r:id="rId14"/>
    <p:sldId id="290" r:id="rId15"/>
    <p:sldId id="284" r:id="rId16"/>
    <p:sldId id="289" r:id="rId17"/>
    <p:sldId id="291" r:id="rId18"/>
    <p:sldId id="331" r:id="rId19"/>
    <p:sldId id="337" r:id="rId20"/>
    <p:sldId id="340" r:id="rId21"/>
    <p:sldId id="352" r:id="rId22"/>
    <p:sldId id="359" r:id="rId23"/>
    <p:sldId id="360" r:id="rId24"/>
    <p:sldId id="361" r:id="rId25"/>
    <p:sldId id="362" r:id="rId26"/>
    <p:sldId id="363" r:id="rId27"/>
    <p:sldId id="364" r:id="rId28"/>
    <p:sldId id="367" r:id="rId29"/>
    <p:sldId id="365" r:id="rId30"/>
    <p:sldId id="366" r:id="rId31"/>
    <p:sldId id="368" r:id="rId32"/>
    <p:sldId id="369" r:id="rId33"/>
    <p:sldId id="370" r:id="rId34"/>
    <p:sldId id="371" r:id="rId35"/>
    <p:sldId id="341" r:id="rId36"/>
    <p:sldId id="372" r:id="rId37"/>
    <p:sldId id="336" r:id="rId38"/>
    <p:sldId id="302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07" autoAdjust="0"/>
    <p:restoredTop sz="94660"/>
  </p:normalViewPr>
  <p:slideViewPr>
    <p:cSldViewPr snapToGrid="0" snapToObjects="1">
      <p:cViewPr>
        <p:scale>
          <a:sx n="85" d="100"/>
          <a:sy n="85" d="100"/>
        </p:scale>
        <p:origin x="1376" y="3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2BE1B1-343F-4A80-91D3-80FD63A7BAA5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715D91-B0AC-408C-B42E-C35DC907C9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47067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BDBBC5-FE41-4DEF-A9F0-31A8773EBCA7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36F676-281C-4E25-A66D-80EF1E3644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7244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36F676-281C-4E25-A66D-80EF1E36441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5622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8" name="Rectangle 7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>
              <a:spLocks/>
            </p:cNvSpPr>
            <p:nvPr/>
          </p:nvSpPr>
          <p:spPr>
            <a:xfrm>
              <a:off x="562843" y="475488"/>
              <a:ext cx="7982712" cy="5888736"/>
            </a:xfrm>
            <a:prstGeom prst="rect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562842" y="6133646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562843" y="457200"/>
              <a:ext cx="7982712" cy="25786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3950"/>
            <a:ext cx="7342188" cy="1924050"/>
          </a:xfrm>
        </p:spPr>
        <p:txBody>
          <a:bodyPr anchor="b" anchorCtr="0">
            <a:noAutofit/>
          </a:bodyPr>
          <a:lstStyle>
            <a:lvl1pPr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429000"/>
            <a:ext cx="7342188" cy="1752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3741" y="6122894"/>
            <a:ext cx="2133600" cy="259317"/>
          </a:xfrm>
        </p:spPr>
        <p:txBody>
          <a:bodyPr/>
          <a:lstStyle/>
          <a:p>
            <a:fld id="{275B393D-7BED-42E4-A548-A9FD94B28D8F}" type="datetime1">
              <a:rPr lang="en-US" smtClean="0"/>
              <a:t>3/14/2019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2894"/>
            <a:ext cx="2895600" cy="25781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91000" y="6122894"/>
            <a:ext cx="762000" cy="271463"/>
          </a:xfrm>
        </p:spPr>
        <p:txBody>
          <a:bodyPr/>
          <a:lstStyle/>
          <a:p>
            <a:pPr algn="r"/>
            <a:fld id="{F7886C9C-DC18-4195-8FD5-A50AA931D419}" type="slidenum">
              <a:rPr lang="en-US" smtClean="0"/>
              <a:pPr algn="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182880" y="173699"/>
                <a:ext cx="8778240" cy="6510602"/>
                <a:chOff x="182880" y="173699"/>
                <a:chExt cx="8778240" cy="6510602"/>
              </a:xfrm>
            </p:grpSpPr>
            <p:sp>
              <p:nvSpPr>
                <p:cNvPr id="29" name="Rectangle 28"/>
                <p:cNvSpPr/>
                <p:nvPr/>
              </p:nvSpPr>
              <p:spPr>
                <a:xfrm>
                  <a:off x="182880" y="173699"/>
                  <a:ext cx="8778240" cy="6510602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2700">
                  <a:noFill/>
                </a:ln>
                <a:effectLst>
                  <a:outerShdw blurRad="63500" sx="101000" sy="101000" algn="ctr" rotWithShape="0">
                    <a:prstClr val="black">
                      <a:alpha val="40000"/>
                    </a:prstClr>
                  </a:outerShdw>
                </a:effectLst>
                <a:scene3d>
                  <a:camera prst="perspectiveFront" fov="4800000"/>
                  <a:lightRig rig="threePt" dir="t"/>
                </a:scene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0" name="Group 10"/>
                <p:cNvGrpSpPr/>
                <p:nvPr/>
              </p:nvGrpSpPr>
              <p:grpSpPr>
                <a:xfrm>
                  <a:off x="256032" y="237744"/>
                  <a:ext cx="8622792" cy="6364224"/>
                  <a:chOff x="247157" y="247430"/>
                  <a:chExt cx="8622792" cy="6364224"/>
                </a:xfrm>
              </p:grpSpPr>
              <p:sp>
                <p:nvSpPr>
                  <p:cNvPr id="31" name="Rectangle 30"/>
                  <p:cNvSpPr>
                    <a:spLocks/>
                  </p:cNvSpPr>
                  <p:nvPr/>
                </p:nvSpPr>
                <p:spPr>
                  <a:xfrm>
                    <a:off x="247157" y="247430"/>
                    <a:ext cx="8622792" cy="6364224"/>
                  </a:xfrm>
                  <a:prstGeom prst="rect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/>
                  </a:p>
                </p:txBody>
              </p:sp>
              <p:cxnSp>
                <p:nvCxnSpPr>
                  <p:cNvPr id="32" name="Straight Connector 31"/>
                  <p:cNvCxnSpPr/>
                  <p:nvPr/>
                </p:nvCxnSpPr>
                <p:spPr>
                  <a:xfrm>
                    <a:off x="247157" y="6389024"/>
                    <a:ext cx="8622792" cy="158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</p:grpSp>
          <p:sp>
            <p:nvSpPr>
              <p:cNvPr id="28" name="Rectangle 27"/>
              <p:cNvSpPr/>
              <p:nvPr/>
            </p:nvSpPr>
            <p:spPr>
              <a:xfrm rot="5400000">
                <a:off x="801086" y="3274090"/>
                <a:ext cx="6135624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  <p:sp>
          <p:nvSpPr>
            <p:cNvPr id="25" name="Rectangle 24"/>
            <p:cNvSpPr/>
            <p:nvPr/>
          </p:nvSpPr>
          <p:spPr>
            <a:xfrm rot="10800000">
              <a:off x="258763" y="1594462"/>
              <a:ext cx="357530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694329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672323"/>
            <a:ext cx="3008313" cy="340304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DF38A-D4CF-4B7B-AA60-4DAC67B078EE}" type="datetime1">
              <a:rPr lang="en-US" smtClean="0"/>
              <a:t>3/14/2019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352892" y="310123"/>
            <a:ext cx="3398837" cy="1204912"/>
          </a:xfrm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9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0" name="Rectangle 19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1" name="Straight Connector 2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7" name="Rectangle 16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691640"/>
            <a:ext cx="3008376" cy="914400"/>
          </a:xfrm>
        </p:spPr>
        <p:txBody>
          <a:bodyPr anchor="b">
            <a:no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38559" y="612775"/>
            <a:ext cx="4114800" cy="546811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2670048"/>
            <a:ext cx="3008376" cy="340156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44E6E-55E0-490D-B49F-E0DA07BD5270}" type="datetime1">
              <a:rPr lang="en-US" smtClean="0"/>
              <a:t>3/14/2019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7" name="Group 1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1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2" name="Rectangle 21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20" name="Rectangle 19"/>
            <p:cNvSpPr/>
            <p:nvPr/>
          </p:nvSpPr>
          <p:spPr>
            <a:xfrm>
              <a:off x="256032" y="4203192"/>
              <a:ext cx="8622792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1" y="4287819"/>
            <a:ext cx="8021977" cy="916193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6347" y="331694"/>
            <a:ext cx="8421624" cy="3783106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1" y="5271247"/>
            <a:ext cx="8021977" cy="1013011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CC4E0-923A-492A-9158-B81B43920811}" type="datetime1">
              <a:rPr lang="en-US" smtClean="0"/>
              <a:t>3/14/2019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4" name="Rectangle 13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6" name="Rectangle 15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8" name="Rectangle 17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43CD9-8906-4126-BA72-9AA9A27B8174}" type="datetime1">
              <a:rPr lang="en-US" smtClean="0"/>
              <a:t>3/14/2019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4" name="Group 13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6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7" name="Rectangle 16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19" name="Straight Connector 18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8" name="Rectangle 17"/>
            <p:cNvSpPr/>
            <p:nvPr/>
          </p:nvSpPr>
          <p:spPr>
            <a:xfrm rot="5400000">
              <a:off x="4242277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399" y="609600"/>
            <a:ext cx="1416423" cy="5516563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222" y="609600"/>
            <a:ext cx="6279777" cy="55165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5BA76-5018-4FB0-A159-0A71F179C873}" type="datetime1">
              <a:rPr lang="en-US" smtClean="0"/>
              <a:t>3/14/2019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9" name="Rectangle 18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1" name="Rectangle 20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2B885-3C00-4BF0-9A1C-CB82D4992923}" type="datetime1">
              <a:rPr lang="en-US" smtClean="0"/>
              <a:t>3/14/2019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12" name="Rectangle 11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11"/>
            <p:cNvGrpSpPr/>
            <p:nvPr/>
          </p:nvGrpSpPr>
          <p:grpSpPr>
            <a:xfrm>
              <a:off x="562842" y="475488"/>
              <a:ext cx="7982713" cy="5888736"/>
              <a:chOff x="562842" y="475488"/>
              <a:chExt cx="7982713" cy="5888736"/>
            </a:xfrm>
          </p:grpSpPr>
          <p:sp>
            <p:nvSpPr>
              <p:cNvPr id="8" name="Rectangle 7"/>
              <p:cNvSpPr>
                <a:spLocks/>
              </p:cNvSpPr>
              <p:nvPr/>
            </p:nvSpPr>
            <p:spPr>
              <a:xfrm>
                <a:off x="562843" y="475488"/>
                <a:ext cx="7982712" cy="5888736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9" name="Straight Connector 8"/>
              <p:cNvCxnSpPr/>
              <p:nvPr/>
            </p:nvCxnSpPr>
            <p:spPr>
              <a:xfrm>
                <a:off x="562842" y="6133646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562842" y="3427528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0113" y="3442447"/>
            <a:ext cx="7345362" cy="1532965"/>
          </a:xfrm>
        </p:spPr>
        <p:txBody>
          <a:bodyPr anchor="b" anchorCtr="0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0113" y="5029200"/>
            <a:ext cx="7345362" cy="990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9259" y="6122894"/>
            <a:ext cx="2133600" cy="259317"/>
          </a:xfrm>
        </p:spPr>
        <p:txBody>
          <a:bodyPr/>
          <a:lstStyle/>
          <a:p>
            <a:fld id="{8B28BD66-3904-460F-8F68-EE8BEED07429}" type="datetime1">
              <a:rPr lang="en-US" smtClean="0"/>
              <a:t>3/14/2019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4401"/>
            <a:ext cx="2895600" cy="257810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636493" y="533400"/>
            <a:ext cx="7836408" cy="2828925"/>
          </a:xfrm>
        </p:spPr>
        <p:txBody>
          <a:bodyPr>
            <a:normAutofit/>
          </a:bodyPr>
          <a:lstStyle>
            <a:lvl1pPr>
              <a:buNone/>
              <a:defRPr sz="2000"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2" name="Rectangle 11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7" name="Rectangle 26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1371600"/>
            <a:ext cx="7345362" cy="1676400"/>
          </a:xfrm>
        </p:spPr>
        <p:txBody>
          <a:bodyPr anchor="b" anchorCtr="0">
            <a:noAutofit/>
          </a:bodyPr>
          <a:lstStyle>
            <a:lvl1pPr algn="ctr">
              <a:defRPr sz="5400" b="0" i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3" y="3134566"/>
            <a:ext cx="7345362" cy="1500187"/>
          </a:xfrm>
        </p:spPr>
        <p:txBody>
          <a:bodyPr anchor="t" anchorCtr="0"/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913E4-0657-43B7-B261-8E72E9AA716C}" type="datetime1">
              <a:rPr lang="en-US" smtClean="0"/>
              <a:t>3/14/2019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21" name="Rectangle 2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3" name="Rectangle 2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5" name="Rectangle 24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1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B3E85-88BA-4A3B-BEC6-549BD9FA0790}" type="datetime1">
              <a:rPr lang="en-US" smtClean="0"/>
              <a:t>3/14/2019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9" name="Rectangle 2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32" name="Rectangle 31"/>
                <p:cNvSpPr/>
                <p:nvPr/>
              </p:nvSpPr>
              <p:spPr>
                <a:xfrm>
                  <a:off x="247157" y="1612392"/>
                  <a:ext cx="8622792" cy="64008"/>
                </a:xfrm>
                <a:prstGeom prst="rect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  <a:ln w="3175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</p:grpSp>
        </p:grpSp>
        <p:cxnSp>
          <p:nvCxnSpPr>
            <p:cNvPr id="23" name="Straight Connector 22"/>
            <p:cNvCxnSpPr/>
            <p:nvPr/>
          </p:nvCxnSpPr>
          <p:spPr>
            <a:xfrm rot="16200000" flipH="1">
              <a:off x="2217480" y="4026438"/>
              <a:ext cx="4711326" cy="2286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301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301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45539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45539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5A2BC-F6A6-4A9B-AB89-2CBBB503BDBD}" type="datetime1">
              <a:rPr lang="en-US" smtClean="0"/>
              <a:t>3/14/2019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5" name="Rectangle 14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7" name="Rectangle 16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68238-7A18-44A0-BD1A-A487A246CD27}" type="datetime1">
              <a:rPr lang="en-US" smtClean="0"/>
              <a:t>3/14/2019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1" name="Rectangle 1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3" name="Rectangle 1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F704F-26E2-4C2D-A97A-5E9ADD75F7F9}" type="datetime1">
              <a:rPr lang="en-US" smtClean="0"/>
              <a:t>3/14/2019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9" name="Rectangle 1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33" name="Rectangle 32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169892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147888"/>
            <a:ext cx="3008313" cy="3262313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ABB1C-FB8F-4B01-B698-4E6FB612E143}" type="datetime1">
              <a:rPr lang="en-US" smtClean="0"/>
              <a:t>3/14/2019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0113" y="244158"/>
            <a:ext cx="7345362" cy="1339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2" y="2133601"/>
            <a:ext cx="7345363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3840" y="6371591"/>
            <a:ext cx="2133600" cy="2593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</a:defRPr>
            </a:lvl1pPr>
          </a:lstStyle>
          <a:p>
            <a:fld id="{D92E30AE-D3AE-4B11-B379-A95F79AC5968}" type="datetime1">
              <a:rPr lang="en-US" smtClean="0"/>
              <a:t>3/14/2019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58840" y="6371591"/>
            <a:ext cx="2895600" cy="2578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356350"/>
            <a:ext cx="762000" cy="271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69" r:id="rId1"/>
    <p:sldLayoutId id="2147484270" r:id="rId2"/>
    <p:sldLayoutId id="2147484271" r:id="rId3"/>
    <p:sldLayoutId id="2147484272" r:id="rId4"/>
    <p:sldLayoutId id="2147484273" r:id="rId5"/>
    <p:sldLayoutId id="2147484274" r:id="rId6"/>
    <p:sldLayoutId id="2147484275" r:id="rId7"/>
    <p:sldLayoutId id="2147484276" r:id="rId8"/>
    <p:sldLayoutId id="2147484277" r:id="rId9"/>
    <p:sldLayoutId id="2147484278" r:id="rId10"/>
    <p:sldLayoutId id="2147484279" r:id="rId11"/>
    <p:sldLayoutId id="2147484280" r:id="rId12"/>
    <p:sldLayoutId id="2147484281" r:id="rId13"/>
    <p:sldLayoutId id="2147484282" r:id="rId1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94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80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366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2652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485900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712913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947863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174875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jpeg"/><Relationship Id="rId3" Type="http://schemas.openxmlformats.org/officeDocument/2006/relationships/image" Target="../media/image61.jpeg"/><Relationship Id="rId7" Type="http://schemas.openxmlformats.org/officeDocument/2006/relationships/image" Target="../media/image65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jpeg"/><Relationship Id="rId5" Type="http://schemas.openxmlformats.org/officeDocument/2006/relationships/image" Target="../media/image63.png"/><Relationship Id="rId4" Type="http://schemas.openxmlformats.org/officeDocument/2006/relationships/image" Target="../media/image6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9684" y="1123950"/>
            <a:ext cx="7724632" cy="1924050"/>
          </a:xfrm>
        </p:spPr>
        <p:txBody>
          <a:bodyPr>
            <a:noAutofit/>
          </a:bodyPr>
          <a:lstStyle/>
          <a:p>
            <a:r>
              <a:rPr lang="en-US" sz="4400" dirty="0"/>
              <a:t>Propagation of Malicious Attacks and Identification of their Sources*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99" y="3740150"/>
            <a:ext cx="8228013" cy="1843786"/>
          </a:xfrm>
        </p:spPr>
        <p:txBody>
          <a:bodyPr>
            <a:normAutofit fontScale="92500" lnSpcReduction="20000"/>
          </a:bodyPr>
          <a:lstStyle/>
          <a:p>
            <a:r>
              <a:rPr lang="en-AU" b="1" dirty="0">
                <a:solidFill>
                  <a:schemeClr val="tx1"/>
                </a:solidFill>
              </a:rPr>
              <a:t>Professor Wanlei Zhou</a:t>
            </a:r>
          </a:p>
          <a:p>
            <a:endParaRPr lang="en-AU" b="1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en-US" dirty="0">
                <a:solidFill>
                  <a:schemeClr val="tx1"/>
                </a:solidFill>
              </a:rPr>
              <a:t>Head, School of Software</a:t>
            </a:r>
          </a:p>
          <a:p>
            <a:pPr>
              <a:lnSpc>
                <a:spcPct val="90000"/>
              </a:lnSpc>
            </a:pPr>
            <a:r>
              <a:rPr lang="en-US" altLang="en-US" dirty="0">
                <a:solidFill>
                  <a:schemeClr val="tx1"/>
                </a:solidFill>
              </a:rPr>
              <a:t>University of Technology Sydney</a:t>
            </a:r>
          </a:p>
          <a:p>
            <a:pPr>
              <a:lnSpc>
                <a:spcPct val="90000"/>
              </a:lnSpc>
            </a:pPr>
            <a:r>
              <a:rPr lang="en-US" altLang="en-US" dirty="0">
                <a:solidFill>
                  <a:schemeClr val="tx1"/>
                </a:solidFill>
              </a:rPr>
              <a:t>Sydney, Australia</a:t>
            </a:r>
          </a:p>
          <a:p>
            <a:pPr>
              <a:lnSpc>
                <a:spcPct val="90000"/>
              </a:lnSpc>
            </a:pPr>
            <a:r>
              <a:rPr lang="en-US" altLang="en-US" dirty="0">
                <a:solidFill>
                  <a:schemeClr val="tx1"/>
                </a:solidFill>
              </a:rPr>
              <a:t>wanlei.zhou@uts.edu.au</a:t>
            </a:r>
          </a:p>
          <a:p>
            <a:pPr>
              <a:lnSpc>
                <a:spcPct val="90000"/>
              </a:lnSpc>
            </a:pPr>
            <a:r>
              <a:rPr lang="en-US" altLang="en-US" dirty="0">
                <a:solidFill>
                  <a:schemeClr val="tx1"/>
                </a:solidFill>
              </a:rPr>
              <a:t>https://www.uts.edu.au/staff/wanlei.zhou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7886C9C-DC18-4195-8FD5-A50AA931D419}" type="slidenum">
              <a:rPr lang="en-US" smtClean="0"/>
              <a:pPr algn="r"/>
              <a:t>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9552" y="5662989"/>
            <a:ext cx="77768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/>
              <a:t>* Work is carried out in collaboration with many colleagues (the key publications page).</a:t>
            </a:r>
          </a:p>
        </p:txBody>
      </p:sp>
    </p:spTree>
    <p:extLst>
      <p:ext uri="{BB962C8B-B14F-4D97-AF65-F5344CB8AC3E}">
        <p14:creationId xmlns:p14="http://schemas.microsoft.com/office/powerpoint/2010/main" val="3582789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Current Methods in Sources Identification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70C0"/>
                </a:solidFill>
              </a:rPr>
              <a:t>Comparative Studies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Our Work in Propagation Modelling and Source Identification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Future Work &amp; Discussion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3001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000000"/>
                </a:solidFill>
              </a:rPr>
              <a:t>Comparative Studies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2" y="1843314"/>
            <a:ext cx="7345363" cy="4222207"/>
          </a:xfrm>
        </p:spPr>
        <p:txBody>
          <a:bodyPr/>
          <a:lstStyle/>
          <a:p>
            <a:r>
              <a:rPr lang="en-US" b="1" dirty="0"/>
              <a:t>Crosswise comparison </a:t>
            </a:r>
          </a:p>
          <a:p>
            <a:pPr lvl="1"/>
            <a:r>
              <a:rPr lang="en-US" sz="2000" dirty="0"/>
              <a:t>Comparison from </a:t>
            </a:r>
            <a:r>
              <a:rPr lang="en-US" sz="2000" b="1" i="1" dirty="0"/>
              <a:t>seven features</a:t>
            </a:r>
            <a:r>
              <a:rPr lang="en-US" sz="2000" dirty="0"/>
              <a:t>.</a:t>
            </a:r>
          </a:p>
          <a:p>
            <a:pPr lvl="2"/>
            <a:r>
              <a:rPr lang="en-US" dirty="0"/>
              <a:t>Most of current methods are based on </a:t>
            </a:r>
            <a:r>
              <a:rPr lang="en-US" b="1" i="1" dirty="0"/>
              <a:t>tree </a:t>
            </a:r>
            <a:r>
              <a:rPr lang="en-US" dirty="0"/>
              <a:t>networks.</a:t>
            </a:r>
          </a:p>
          <a:p>
            <a:pPr lvl="2"/>
            <a:r>
              <a:rPr lang="en-US" dirty="0"/>
              <a:t>Most of them can only be used to identify </a:t>
            </a:r>
            <a:r>
              <a:rPr lang="en-US" b="1" i="1" dirty="0"/>
              <a:t>single</a:t>
            </a:r>
            <a:r>
              <a:rPr lang="en-US" dirty="0"/>
              <a:t> source.</a:t>
            </a:r>
          </a:p>
          <a:p>
            <a:pPr lvl="2"/>
            <a:r>
              <a:rPr lang="en-US" dirty="0"/>
              <a:t>Most of them are very </a:t>
            </a:r>
            <a:r>
              <a:rPr lang="en-US" b="1" i="1" dirty="0"/>
              <a:t>computationally complex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11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399" y="4090613"/>
            <a:ext cx="7789111" cy="2412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4423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Comparative Studies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21587" y="6396365"/>
            <a:ext cx="1191538" cy="25690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1800" dirty="0"/>
              <a:t>Enron Email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6838" y="3856686"/>
            <a:ext cx="3002689" cy="25201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1556" y="3856686"/>
            <a:ext cx="2912512" cy="2522891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5941217" y="6380490"/>
            <a:ext cx="1033190" cy="256904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79438" indent="-228600" algn="l" defTabSz="914400" rtl="0" eaLnBrk="1" latinLnBrk="0" hangingPunct="1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8038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36638" indent="-228600" algn="l" defTabSz="914400" rtl="0" eaLnBrk="1" latinLnBrk="0" hangingPunct="1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65238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485900" indent="-228600" algn="l" defTabSz="914400" rtl="0" eaLnBrk="1" latinLnBrk="0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712913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947863" indent="-228600" algn="l" defTabSz="914400" rtl="0" eaLnBrk="1" latinLnBrk="0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174875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lang="en-US"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800" dirty="0"/>
              <a:t>Power Grid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900112" y="1661560"/>
            <a:ext cx="7345363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79438" indent="-228600" algn="l" defTabSz="914400" rtl="0" eaLnBrk="1" latinLnBrk="0" hangingPunct="1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8038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36638" indent="-228600" algn="l" defTabSz="914400" rtl="0" eaLnBrk="1" latinLnBrk="0" hangingPunct="1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65238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485900" indent="-228600" algn="l" defTabSz="914400" rtl="0" eaLnBrk="1" latinLnBrk="0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712913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947863" indent="-228600" algn="l" defTabSz="914400" rtl="0" eaLnBrk="1" latinLnBrk="0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174875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lang="en-US"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/>
              <a:t>C</a:t>
            </a:r>
            <a:r>
              <a:rPr lang="en-US" sz="2000" dirty="0"/>
              <a:t>rosswise comparison of </a:t>
            </a:r>
            <a:r>
              <a:rPr lang="en-US" sz="2000" b="1" i="1" dirty="0"/>
              <a:t>typical methods</a:t>
            </a:r>
            <a:r>
              <a:rPr lang="en-US" sz="2000" dirty="0"/>
              <a:t> in two </a:t>
            </a:r>
            <a:r>
              <a:rPr lang="en-US" sz="2000" b="1" i="1" dirty="0"/>
              <a:t>real networks</a:t>
            </a:r>
            <a:endParaRPr lang="en-US" sz="2000" dirty="0"/>
          </a:p>
          <a:p>
            <a:pPr lvl="2">
              <a:lnSpc>
                <a:spcPct val="80000"/>
              </a:lnSpc>
            </a:pPr>
            <a:r>
              <a:rPr lang="en-US" dirty="0"/>
              <a:t>Evaluated by </a:t>
            </a:r>
            <a:r>
              <a:rPr lang="en-US" b="1" i="1" dirty="0"/>
              <a:t>error distance</a:t>
            </a:r>
            <a:r>
              <a:rPr lang="en-US" dirty="0"/>
              <a:t>: the number of </a:t>
            </a:r>
            <a:r>
              <a:rPr lang="en-US" b="1" i="1" dirty="0"/>
              <a:t>hops</a:t>
            </a:r>
            <a:r>
              <a:rPr lang="en-US" dirty="0"/>
              <a:t> between the real sources and the estimated sources.</a:t>
            </a:r>
          </a:p>
          <a:p>
            <a:pPr lvl="2">
              <a:lnSpc>
                <a:spcPct val="80000"/>
              </a:lnSpc>
            </a:pPr>
            <a:r>
              <a:rPr lang="en-US" dirty="0"/>
              <a:t>The performances </a:t>
            </a:r>
            <a:r>
              <a:rPr lang="en-US" b="1" i="1" dirty="0"/>
              <a:t>vary</a:t>
            </a:r>
            <a:r>
              <a:rPr lang="en-US" dirty="0"/>
              <a:t> in different networks. Therefore, we are inspired to investigate the </a:t>
            </a:r>
            <a:r>
              <a:rPr lang="en-US" b="1" i="1" dirty="0"/>
              <a:t>factors</a:t>
            </a:r>
            <a:r>
              <a:rPr lang="en-US" dirty="0"/>
              <a:t> which may impact source identification methods.</a:t>
            </a:r>
            <a:endParaRPr lang="en-US" sz="1800" dirty="0"/>
          </a:p>
          <a:p>
            <a:pPr lvl="2"/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6975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256" y="244158"/>
            <a:ext cx="8612777" cy="133985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Comparative Studies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2" y="1989706"/>
            <a:ext cx="7831138" cy="3931920"/>
          </a:xfrm>
        </p:spPr>
        <p:txBody>
          <a:bodyPr/>
          <a:lstStyle/>
          <a:p>
            <a:r>
              <a:rPr lang="en-US" b="1" dirty="0"/>
              <a:t>Factors that may impact source identification methods</a:t>
            </a:r>
          </a:p>
          <a:p>
            <a:pPr lvl="1"/>
            <a:r>
              <a:rPr lang="en-US" b="1" dirty="0"/>
              <a:t>(</a:t>
            </a:r>
            <a:r>
              <a:rPr lang="en-US" b="1" dirty="0" err="1"/>
              <a:t>i</a:t>
            </a:r>
            <a:r>
              <a:rPr lang="en-US" b="1" dirty="0"/>
              <a:t>) </a:t>
            </a:r>
            <a:r>
              <a:rPr lang="en-US" sz="2000" b="1" i="1" dirty="0"/>
              <a:t>Network Topologies </a:t>
            </a:r>
          </a:p>
          <a:p>
            <a:pPr lvl="2"/>
            <a:r>
              <a:rPr lang="en-US" sz="1800" i="1" dirty="0"/>
              <a:t>Regular tree </a:t>
            </a:r>
            <a:r>
              <a:rPr lang="en-US" sz="1800" dirty="0"/>
              <a:t>and</a:t>
            </a:r>
            <a:r>
              <a:rPr lang="en-US" sz="1800" i="1" dirty="0"/>
              <a:t> Random tree.</a:t>
            </a:r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5315" y="3579645"/>
            <a:ext cx="2992121" cy="2511459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2221587" y="6174115"/>
            <a:ext cx="1033190" cy="256904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79438" indent="-228600" algn="l" defTabSz="914400" rtl="0" eaLnBrk="1" latinLnBrk="0" hangingPunct="1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8038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36638" indent="-228600" algn="l" defTabSz="914400" rtl="0" eaLnBrk="1" latinLnBrk="0" hangingPunct="1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65238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485900" indent="-228600" algn="l" defTabSz="914400" rtl="0" eaLnBrk="1" latinLnBrk="0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712913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947863" indent="-228600" algn="l" defTabSz="914400" rtl="0" eaLnBrk="1" latinLnBrk="0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174875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lang="en-US"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800" dirty="0"/>
              <a:t>Regular tree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8719" y="3588354"/>
            <a:ext cx="3022418" cy="2533497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5941217" y="6174115"/>
            <a:ext cx="1173686" cy="256904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79438" indent="-228600" algn="l" defTabSz="914400" rtl="0" eaLnBrk="1" latinLnBrk="0" hangingPunct="1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8038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36638" indent="-228600" algn="l" defTabSz="914400" rtl="0" eaLnBrk="1" latinLnBrk="0" hangingPunct="1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65238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485900" indent="-228600" algn="l" defTabSz="914400" rtl="0" eaLnBrk="1" latinLnBrk="0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712913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947863" indent="-228600" algn="l" defTabSz="914400" rtl="0" eaLnBrk="1" latinLnBrk="0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174875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lang="en-US"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800" dirty="0"/>
              <a:t>Random tree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2536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9484" y="1831861"/>
            <a:ext cx="7354887" cy="3931920"/>
          </a:xfrm>
        </p:spPr>
        <p:txBody>
          <a:bodyPr>
            <a:normAutofit/>
          </a:bodyPr>
          <a:lstStyle/>
          <a:p>
            <a:pPr lvl="1"/>
            <a:r>
              <a:rPr lang="en-US" sz="2000" b="1" dirty="0"/>
              <a:t>(</a:t>
            </a:r>
            <a:r>
              <a:rPr lang="en-US" sz="2000" b="1" dirty="0" err="1"/>
              <a:t>i</a:t>
            </a:r>
            <a:r>
              <a:rPr lang="en-US" sz="2000" b="1" dirty="0"/>
              <a:t>) </a:t>
            </a:r>
            <a:r>
              <a:rPr lang="en-US" sz="2000" b="1" i="1" dirty="0"/>
              <a:t>Network Topologies </a:t>
            </a:r>
          </a:p>
          <a:p>
            <a:pPr lvl="2"/>
            <a:r>
              <a:rPr lang="en-US" sz="1800" i="1" dirty="0"/>
              <a:t>Regular networks </a:t>
            </a:r>
            <a:r>
              <a:rPr lang="en-US" sz="1800" dirty="0"/>
              <a:t>and</a:t>
            </a:r>
            <a:r>
              <a:rPr lang="en-US" sz="1800" i="1" dirty="0"/>
              <a:t> Small-world networks</a:t>
            </a:r>
          </a:p>
          <a:p>
            <a:pPr marL="579438" lvl="2" indent="0">
              <a:buNone/>
            </a:pPr>
            <a:r>
              <a:rPr lang="en-US" sz="2000" b="1" i="1" dirty="0"/>
              <a:t>Conclusion</a:t>
            </a:r>
            <a:r>
              <a:rPr lang="en-US" sz="2000" dirty="0"/>
              <a:t>: Current methods are </a:t>
            </a:r>
            <a:r>
              <a:rPr lang="en-US" sz="2000" b="1" i="1" dirty="0"/>
              <a:t>sensitive</a:t>
            </a:r>
            <a:r>
              <a:rPr lang="en-US" sz="2000" dirty="0"/>
              <a:t> to network topologies.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221586" y="6126490"/>
            <a:ext cx="1192173" cy="256904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79438" indent="-228600" algn="l" defTabSz="914400" rtl="0" eaLnBrk="1" latinLnBrk="0" hangingPunct="1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8038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36638" indent="-228600" algn="l" defTabSz="914400" rtl="0" eaLnBrk="1" latinLnBrk="0" hangingPunct="1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65238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485900" indent="-228600" algn="l" defTabSz="914400" rtl="0" eaLnBrk="1" latinLnBrk="0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712913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947863" indent="-228600" algn="l" defTabSz="914400" rtl="0" eaLnBrk="1" latinLnBrk="0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174875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lang="en-US"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800" dirty="0"/>
              <a:t>Regular graph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828000" y="6126490"/>
            <a:ext cx="1661367" cy="256904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79438" indent="-228600" algn="l" defTabSz="914400" rtl="0" eaLnBrk="1" latinLnBrk="0" hangingPunct="1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8038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36638" indent="-228600" algn="l" defTabSz="914400" rtl="0" eaLnBrk="1" latinLnBrk="0" hangingPunct="1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65238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485900" indent="-228600" algn="l" defTabSz="914400" rtl="0" eaLnBrk="1" latinLnBrk="0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712913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947863" indent="-228600" algn="l" defTabSz="914400" rtl="0" eaLnBrk="1" latinLnBrk="0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174875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lang="en-US"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800" dirty="0"/>
              <a:t>Small-world network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1210" y="3597045"/>
            <a:ext cx="2998572" cy="251145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7129" y="3597044"/>
            <a:ext cx="2938518" cy="2511453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14</a:t>
            </a:fld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61256" y="244158"/>
            <a:ext cx="8612777" cy="133985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Comparative Studies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23132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2" y="1875791"/>
            <a:ext cx="7345363" cy="3931920"/>
          </a:xfrm>
        </p:spPr>
        <p:txBody>
          <a:bodyPr/>
          <a:lstStyle/>
          <a:p>
            <a:pPr lvl="1"/>
            <a:r>
              <a:rPr lang="en-US" sz="2000" b="1" dirty="0"/>
              <a:t>(ii) </a:t>
            </a:r>
            <a:r>
              <a:rPr lang="en-US" sz="2000" b="1" i="1" dirty="0"/>
              <a:t>Propagation Schemes</a:t>
            </a:r>
          </a:p>
          <a:p>
            <a:pPr lvl="2"/>
            <a:r>
              <a:rPr lang="en-US" sz="1800" i="1" dirty="0"/>
              <a:t>Random walk</a:t>
            </a:r>
          </a:p>
          <a:p>
            <a:pPr lvl="2"/>
            <a:r>
              <a:rPr lang="en-US" sz="1800" i="1" dirty="0"/>
              <a:t>Contact-process (unicast)</a:t>
            </a:r>
            <a:endParaRPr lang="en-US" sz="1800" dirty="0"/>
          </a:p>
          <a:p>
            <a:pPr lvl="2"/>
            <a:r>
              <a:rPr lang="en-US" sz="1800" i="1" dirty="0"/>
              <a:t>Snowball propagation schemes (broadcast)</a:t>
            </a:r>
            <a:endParaRPr lang="en-US" sz="1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112" y="3841751"/>
            <a:ext cx="7345363" cy="235077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15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61256" y="244158"/>
            <a:ext cx="8612777" cy="133985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Comparative Studies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0260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2" y="1915889"/>
            <a:ext cx="7345363" cy="3931920"/>
          </a:xfrm>
        </p:spPr>
        <p:txBody>
          <a:bodyPr>
            <a:normAutofit/>
          </a:bodyPr>
          <a:lstStyle/>
          <a:p>
            <a:pPr lvl="1"/>
            <a:r>
              <a:rPr lang="en-US" sz="2000" b="1" dirty="0"/>
              <a:t>(ii) </a:t>
            </a:r>
            <a:r>
              <a:rPr lang="en-US" sz="2000" b="1" i="1" dirty="0"/>
              <a:t>Propagation Schemes</a:t>
            </a:r>
          </a:p>
          <a:p>
            <a:pPr marL="579438" lvl="2" indent="0">
              <a:buNone/>
            </a:pPr>
            <a:r>
              <a:rPr lang="en-US" b="1" i="1" dirty="0"/>
              <a:t>Conclusion</a:t>
            </a:r>
            <a:r>
              <a:rPr lang="en-US" dirty="0"/>
              <a:t>: Current methods are </a:t>
            </a:r>
            <a:r>
              <a:rPr lang="en-US" b="1" i="1" dirty="0"/>
              <a:t>sensitive</a:t>
            </a:r>
            <a:r>
              <a:rPr lang="en-US" dirty="0"/>
              <a:t> to different propagation schemes.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967" y="3571701"/>
            <a:ext cx="2543447" cy="2138808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1481357" y="5848967"/>
            <a:ext cx="1192173" cy="256904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79438" indent="-228600" algn="l" defTabSz="914400" rtl="0" eaLnBrk="1" latinLnBrk="0" hangingPunct="1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8038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36638" indent="-228600" algn="l" defTabSz="914400" rtl="0" eaLnBrk="1" latinLnBrk="0" hangingPunct="1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65238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485900" indent="-228600" algn="l" defTabSz="914400" rtl="0" eaLnBrk="1" latinLnBrk="0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712913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947863" indent="-228600" algn="l" defTabSz="914400" rtl="0" eaLnBrk="1" latinLnBrk="0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174875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lang="en-US"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800" dirty="0"/>
              <a:t>Random-walk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716278" y="5847809"/>
            <a:ext cx="1208526" cy="256904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79438" indent="-228600" algn="l" defTabSz="914400" rtl="0" eaLnBrk="1" latinLnBrk="0" hangingPunct="1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8038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36638" indent="-228600" algn="l" defTabSz="914400" rtl="0" eaLnBrk="1" latinLnBrk="0" hangingPunct="1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65238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485900" indent="-228600" algn="l" defTabSz="914400" rtl="0" eaLnBrk="1" latinLnBrk="0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712913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947863" indent="-228600" algn="l" defTabSz="914400" rtl="0" eaLnBrk="1" latinLnBrk="0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174875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lang="en-US"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800" dirty="0"/>
              <a:t>Snowball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1831" y="3571702"/>
            <a:ext cx="2553942" cy="21447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0212" y="3571701"/>
            <a:ext cx="2542165" cy="2138808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4046568" y="5872915"/>
            <a:ext cx="1396290" cy="256904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79438" indent="-228600" algn="l" defTabSz="914400" rtl="0" eaLnBrk="1" latinLnBrk="0" hangingPunct="1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8038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36638" indent="-228600" algn="l" defTabSz="914400" rtl="0" eaLnBrk="1" latinLnBrk="0" hangingPunct="1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65238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485900" indent="-228600" algn="l" defTabSz="914400" rtl="0" eaLnBrk="1" latinLnBrk="0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712913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947863" indent="-228600" algn="l" defTabSz="914400" rtl="0" eaLnBrk="1" latinLnBrk="0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174875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lang="en-US"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800" dirty="0"/>
              <a:t>Contact-process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16</a:t>
            </a:fld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61256" y="244158"/>
            <a:ext cx="8612777" cy="133985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Comparative Studies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8720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549" y="244158"/>
            <a:ext cx="8630194" cy="133985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Comparative Studies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4964" y="1892255"/>
            <a:ext cx="7345363" cy="3931920"/>
          </a:xfrm>
        </p:spPr>
        <p:txBody>
          <a:bodyPr/>
          <a:lstStyle/>
          <a:p>
            <a:pPr lvl="1"/>
            <a:r>
              <a:rPr lang="en-US" sz="2000" b="1" dirty="0"/>
              <a:t>(iii) </a:t>
            </a:r>
            <a:r>
              <a:rPr lang="en-US" sz="2000" b="1" i="1" dirty="0"/>
              <a:t>Infection Probabilities (q = 0.5 and q = 0.95)</a:t>
            </a:r>
          </a:p>
          <a:p>
            <a:pPr marL="579438" lvl="2" indent="0">
              <a:spcBef>
                <a:spcPts val="1400"/>
              </a:spcBef>
              <a:buNone/>
            </a:pPr>
            <a:r>
              <a:rPr lang="en-US" b="1" i="1" dirty="0"/>
              <a:t>Conclusion</a:t>
            </a:r>
            <a:r>
              <a:rPr lang="en-US" dirty="0"/>
              <a:t>: Current methods are </a:t>
            </a:r>
            <a:r>
              <a:rPr lang="en-US" b="1" i="1" dirty="0"/>
              <a:t>not very sensitive </a:t>
            </a:r>
            <a:r>
              <a:rPr lang="en-US" dirty="0"/>
              <a:t>to infection probabilities.</a:t>
            </a:r>
            <a:endParaRPr lang="en-US" sz="18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439309" y="6126490"/>
            <a:ext cx="1192173" cy="256904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79438" indent="-228600" algn="l" defTabSz="914400" rtl="0" eaLnBrk="1" latinLnBrk="0" hangingPunct="1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8038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36638" indent="-228600" algn="l" defTabSz="914400" rtl="0" eaLnBrk="1" latinLnBrk="0" hangingPunct="1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65238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485900" indent="-228600" algn="l" defTabSz="914400" rtl="0" eaLnBrk="1" latinLnBrk="0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712913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947863" indent="-228600" algn="l" defTabSz="914400" rtl="0" eaLnBrk="1" latinLnBrk="0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174875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lang="en-US"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800" i="1" dirty="0"/>
              <a:t>q</a:t>
            </a:r>
            <a:r>
              <a:rPr lang="en-US" sz="1800" dirty="0"/>
              <a:t> = 0.5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200503" y="6126490"/>
            <a:ext cx="1288864" cy="256904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79438" indent="-228600" algn="l" defTabSz="914400" rtl="0" eaLnBrk="1" latinLnBrk="0" hangingPunct="1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8038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36638" indent="-228600" algn="l" defTabSz="914400" rtl="0" eaLnBrk="1" latinLnBrk="0" hangingPunct="1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65238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485900" indent="-228600" algn="l" defTabSz="914400" rtl="0" eaLnBrk="1" latinLnBrk="0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712913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947863" indent="-228600" algn="l" defTabSz="914400" rtl="0" eaLnBrk="1" latinLnBrk="0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174875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lang="en-US"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800" i="1" dirty="0"/>
              <a:t>q</a:t>
            </a:r>
            <a:r>
              <a:rPr lang="en-US" sz="1800" dirty="0"/>
              <a:t> = 0.95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1382" y="3579226"/>
            <a:ext cx="2957920" cy="24688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3560" y="3579227"/>
            <a:ext cx="2926080" cy="2467164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3296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Current Methods in Sources Identification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0000"/>
                </a:solidFill>
              </a:rPr>
              <a:t>Comparative Studies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70C0"/>
                </a:solidFill>
              </a:rPr>
              <a:t>Our Work in Propagation Modelling and Source Identification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Future Work &amp; Discussion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2434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/>
              <a:t>Our Work in Propagation Modelling and Source Identification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19</a:t>
            </a:fld>
            <a:endParaRPr lang="en-US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507367CD-A880-4692-BC80-EFE026B270EF}"/>
              </a:ext>
            </a:extLst>
          </p:cNvPr>
          <p:cNvSpPr txBox="1">
            <a:spLocks noChangeArrowheads="1"/>
          </p:cNvSpPr>
          <p:nvPr/>
        </p:nvSpPr>
        <p:spPr>
          <a:xfrm>
            <a:off x="251521" y="1695450"/>
            <a:ext cx="8676579" cy="4932363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79438" indent="-228600" algn="l" defTabSz="914400" rtl="0" eaLnBrk="1" latinLnBrk="0" hangingPunct="1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8038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36638" indent="-228600" algn="l" defTabSz="914400" rtl="0" eaLnBrk="1" latinLnBrk="0" hangingPunct="1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65238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485900" indent="-228600" algn="l" defTabSz="914400" rtl="0" eaLnBrk="1" latinLnBrk="0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712913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947863" indent="-228600" algn="l" defTabSz="914400" rtl="0" eaLnBrk="1" latinLnBrk="0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174875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lang="en-US"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AU" sz="1800" b="1" dirty="0"/>
              <a:t>Dealing with worms</a:t>
            </a:r>
          </a:p>
          <a:p>
            <a:pPr marL="400050" lvl="1" indent="0">
              <a:lnSpc>
                <a:spcPct val="90000"/>
              </a:lnSpc>
              <a:buFont typeface="Arial" pitchFamily="34" charset="0"/>
              <a:buNone/>
            </a:pPr>
            <a:r>
              <a:rPr lang="en-AU" sz="1400" dirty="0"/>
              <a:t>Mohammad </a:t>
            </a:r>
            <a:r>
              <a:rPr lang="en-AU" sz="1400" dirty="0" err="1"/>
              <a:t>Sayad</a:t>
            </a:r>
            <a:r>
              <a:rPr lang="en-AU" sz="1400" dirty="0"/>
              <a:t> </a:t>
            </a:r>
            <a:r>
              <a:rPr lang="en-AU" sz="1400" dirty="0" err="1"/>
              <a:t>Haghighi</a:t>
            </a:r>
            <a:r>
              <a:rPr lang="en-AU" sz="1400" dirty="0"/>
              <a:t>, Sheng Wen, Yang Xiang, Barry Quinn, and Wanlei Zhou, "On the Race of Worms and Patches: </a:t>
            </a:r>
            <a:r>
              <a:rPr lang="en-AU" sz="1400" dirty="0" err="1"/>
              <a:t>Modeling</a:t>
            </a:r>
            <a:r>
              <a:rPr lang="en-AU" sz="1400" dirty="0"/>
              <a:t> the Spread of Information in Wireless Sensor Networks". </a:t>
            </a:r>
            <a:r>
              <a:rPr lang="en-AU" sz="1400" b="1" i="1" dirty="0"/>
              <a:t>IEEE Transactions on Information Forensics &amp; Security</a:t>
            </a:r>
            <a:r>
              <a:rPr lang="en-AU" sz="1400" dirty="0"/>
              <a:t>. Volume 11, Issue 12, pp. 2854-2865, DECEMBER.2016.</a:t>
            </a:r>
          </a:p>
          <a:p>
            <a:pPr marL="400050" lvl="1" indent="0">
              <a:lnSpc>
                <a:spcPct val="90000"/>
              </a:lnSpc>
              <a:buFont typeface="Arial" pitchFamily="34" charset="0"/>
              <a:buNone/>
            </a:pPr>
            <a:r>
              <a:rPr lang="en-AU" sz="1400" dirty="0" err="1"/>
              <a:t>Yini</a:t>
            </a:r>
            <a:r>
              <a:rPr lang="en-AU" sz="1400" dirty="0"/>
              <a:t> Wang, Sheng Wen, Yang Xiang, and Wanlei Zhou, "</a:t>
            </a:r>
            <a:r>
              <a:rPr lang="en-AU" sz="1400" dirty="0" err="1"/>
              <a:t>Modeling</a:t>
            </a:r>
            <a:r>
              <a:rPr lang="en-AU" sz="1400" dirty="0"/>
              <a:t> the Propagation of Worms in Networks: A Survey", </a:t>
            </a:r>
            <a:r>
              <a:rPr lang="en-AU" sz="1400" b="1" i="1" dirty="0"/>
              <a:t>IEEE Communications Surveys and Tutorials</a:t>
            </a:r>
            <a:r>
              <a:rPr lang="en-AU" sz="1400" dirty="0"/>
              <a:t>, Volume:16, Issue: 2, 2014, pp 942-960. </a:t>
            </a:r>
          </a:p>
          <a:p>
            <a:pPr marL="400050" lvl="1" indent="0">
              <a:lnSpc>
                <a:spcPct val="90000"/>
              </a:lnSpc>
              <a:buFont typeface="Arial" pitchFamily="34" charset="0"/>
              <a:buNone/>
            </a:pPr>
            <a:r>
              <a:rPr lang="en-AU" sz="1400" dirty="0"/>
              <a:t>Sheng Wen, Wei Zhou, Jun Zhang, Yang Xiang, Wanlei Zhou, and </a:t>
            </a:r>
            <a:r>
              <a:rPr lang="en-AU" sz="1400" dirty="0" err="1"/>
              <a:t>Weijia</a:t>
            </a:r>
            <a:r>
              <a:rPr lang="en-AU" sz="1400" dirty="0"/>
              <a:t> Jia, "</a:t>
            </a:r>
            <a:r>
              <a:rPr lang="en-AU" sz="1400" dirty="0" err="1"/>
              <a:t>Modeling</a:t>
            </a:r>
            <a:r>
              <a:rPr lang="en-AU" sz="1400" dirty="0"/>
              <a:t> Propagation Dynamics of Social Network Worms</a:t>
            </a:r>
            <a:r>
              <a:rPr lang="en-AU" sz="1400" b="1" i="1" dirty="0"/>
              <a:t>", IEEE Transactions on Parallel and Distributed Systems</a:t>
            </a:r>
            <a:r>
              <a:rPr lang="en-AU" sz="1400" dirty="0"/>
              <a:t>, vol. 24, no. 8, pp. 1633-1643, Aug. 2013. 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AU" sz="1800" b="1" dirty="0"/>
              <a:t>Dealing with propagation sources </a:t>
            </a:r>
          </a:p>
          <a:p>
            <a:pPr marL="400050" lvl="1" indent="0">
              <a:lnSpc>
                <a:spcPct val="90000"/>
              </a:lnSpc>
              <a:buFont typeface="Arial" pitchFamily="34" charset="0"/>
              <a:buNone/>
            </a:pPr>
            <a:r>
              <a:rPr lang="en-AU" sz="1400" dirty="0"/>
              <a:t>Jiaojiao Jiang, Sheng Wen, Shui Yu, Yang Xiang, Wanlei Zhou, and </a:t>
            </a:r>
            <a:r>
              <a:rPr lang="en-AU" sz="1400" dirty="0" err="1"/>
              <a:t>Ekram</a:t>
            </a:r>
            <a:r>
              <a:rPr lang="en-AU" sz="1400" dirty="0"/>
              <a:t> Hossain, "Identifying Propagation Sources in Networks: State-of-the-Art and Comparative Studies", </a:t>
            </a:r>
            <a:r>
              <a:rPr lang="en-AU" sz="1400" b="1" i="1" dirty="0"/>
              <a:t>IEEE Communications Surveys and Tutorials</a:t>
            </a:r>
            <a:r>
              <a:rPr lang="en-AU" sz="1400" dirty="0"/>
              <a:t>. </a:t>
            </a:r>
            <a:r>
              <a:rPr lang="en-US" sz="1400" dirty="0"/>
              <a:t>Vol. 19, No. 1, pp. 465-481, First Quarter 2017.</a:t>
            </a:r>
            <a:endParaRPr lang="en-AU" sz="1400" dirty="0"/>
          </a:p>
          <a:p>
            <a:pPr marL="400050" lvl="1" indent="0">
              <a:lnSpc>
                <a:spcPct val="90000"/>
              </a:lnSpc>
              <a:buFont typeface="Arial" pitchFamily="34" charset="0"/>
              <a:buNone/>
            </a:pPr>
            <a:r>
              <a:rPr lang="en-AU" sz="1400" dirty="0"/>
              <a:t>Jiaojiao Jiang, Sheng Wen, Shui Yu, Yang Xiang, and Wanlei Zhou, "K-</a:t>
            </a:r>
            <a:r>
              <a:rPr lang="en-AU" sz="1400" dirty="0" err="1"/>
              <a:t>center</a:t>
            </a:r>
            <a:r>
              <a:rPr lang="en-AU" sz="1400" dirty="0"/>
              <a:t>: An Approach on the Multi-source Identification of Information Diffusion", </a:t>
            </a:r>
            <a:r>
              <a:rPr lang="en-AU" sz="1400" b="1" i="1" dirty="0"/>
              <a:t>IEEE Transactions on Information Forensics &amp; Security</a:t>
            </a:r>
            <a:r>
              <a:rPr lang="en-AU" sz="1400" dirty="0"/>
              <a:t>, Volume:10, Issue: 12, pp. 2616-2626. December 2015. 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AU" sz="1800" b="1" dirty="0"/>
              <a:t>Dealing with </a:t>
            </a:r>
            <a:r>
              <a:rPr lang="en-AU" sz="1800" b="1" dirty="0" err="1"/>
              <a:t>rumors</a:t>
            </a:r>
            <a:endParaRPr lang="en-AU" sz="1800" b="1" dirty="0"/>
          </a:p>
          <a:p>
            <a:pPr marL="400050" lvl="1" indent="0">
              <a:lnSpc>
                <a:spcPct val="90000"/>
              </a:lnSpc>
              <a:buFont typeface="Arial" pitchFamily="34" charset="0"/>
              <a:buNone/>
            </a:pPr>
            <a:r>
              <a:rPr lang="en-AU" sz="1400" dirty="0"/>
              <a:t>Jiaojiao Jiang, Sheng Wen, Shui Yu, Yang Xiang, and Wanlei Zhou, "</a:t>
            </a:r>
            <a:r>
              <a:rPr lang="en-AU" sz="1400" dirty="0" err="1"/>
              <a:t>Rumor</a:t>
            </a:r>
            <a:r>
              <a:rPr lang="en-AU" sz="1400" dirty="0"/>
              <a:t> Source Identification in Social Networks with Time-varying Topology", </a:t>
            </a:r>
            <a:r>
              <a:rPr lang="en-AU" sz="1400" b="1" i="1" dirty="0"/>
              <a:t>IEEE Transactions on Dependable and Secure Computing,</a:t>
            </a:r>
            <a:r>
              <a:rPr lang="en-AU" sz="1400" dirty="0"/>
              <a:t> 15(1): 166-179 (2018).</a:t>
            </a:r>
            <a:endParaRPr lang="en-AU" sz="1400" b="1" i="1" dirty="0"/>
          </a:p>
          <a:p>
            <a:pPr marL="400050" lvl="1" indent="0">
              <a:lnSpc>
                <a:spcPct val="90000"/>
              </a:lnSpc>
              <a:buFont typeface="Arial" pitchFamily="34" charset="0"/>
              <a:buNone/>
            </a:pPr>
            <a:r>
              <a:rPr lang="en-AU" sz="1400" dirty="0"/>
              <a:t>Sheng Wen, Mohammad </a:t>
            </a:r>
            <a:r>
              <a:rPr lang="en-AU" sz="1400" dirty="0" err="1"/>
              <a:t>Sayad</a:t>
            </a:r>
            <a:r>
              <a:rPr lang="en-AU" sz="1400" dirty="0"/>
              <a:t> </a:t>
            </a:r>
            <a:r>
              <a:rPr lang="en-AU" sz="1400" dirty="0" err="1"/>
              <a:t>Haghighi</a:t>
            </a:r>
            <a:r>
              <a:rPr lang="en-AU" sz="1400" dirty="0"/>
              <a:t>, Chao Chen, Yang Xiang, Wanlei Zhou, and </a:t>
            </a:r>
            <a:r>
              <a:rPr lang="en-AU" sz="1400" dirty="0" err="1"/>
              <a:t>Weijia</a:t>
            </a:r>
            <a:r>
              <a:rPr lang="en-AU" sz="1400" dirty="0"/>
              <a:t> Jia, "A Sword with Two Edges: Propagation Studies on Both Positive and Negative Information in Online Social Networks", </a:t>
            </a:r>
            <a:r>
              <a:rPr lang="en-AU" sz="1400" b="1" i="1" dirty="0"/>
              <a:t>IEEE Transactions on Computers</a:t>
            </a:r>
            <a:r>
              <a:rPr lang="en-AU" sz="1400" dirty="0"/>
              <a:t>, Vol. 64, No. 3, pp. 640-653, March 2015. </a:t>
            </a:r>
          </a:p>
          <a:p>
            <a:pPr marL="400050" lvl="1" indent="0">
              <a:lnSpc>
                <a:spcPct val="90000"/>
              </a:lnSpc>
              <a:buFont typeface="Arial" pitchFamily="34" charset="0"/>
              <a:buNone/>
            </a:pPr>
            <a:r>
              <a:rPr lang="en-AU" sz="1400" dirty="0"/>
              <a:t>Sheng Wen, Jiaojiao Jiang, Yang Xiang, Shui Yu, Wanlei Zhou and </a:t>
            </a:r>
            <a:r>
              <a:rPr lang="en-AU" sz="1400" dirty="0" err="1"/>
              <a:t>Weijia</a:t>
            </a:r>
            <a:r>
              <a:rPr lang="en-AU" sz="1400" dirty="0"/>
              <a:t> Jia, "To shut them up or to clarify: restraining the spread of rumours in Online Social Networks", </a:t>
            </a:r>
            <a:r>
              <a:rPr lang="en-AU" sz="1400" b="1" i="1" dirty="0"/>
              <a:t>IEEE Transactions on Parallel and Distributed Systems</a:t>
            </a:r>
            <a:r>
              <a:rPr lang="en-AU" sz="1400" dirty="0"/>
              <a:t>, Vol. 25, No. 12, pp. 3306-3316, 2014.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AU" sz="1800" b="1" dirty="0"/>
              <a:t>Dealing with malware</a:t>
            </a:r>
          </a:p>
          <a:p>
            <a:pPr marL="400050" lvl="1" indent="0">
              <a:lnSpc>
                <a:spcPct val="90000"/>
              </a:lnSpc>
              <a:buNone/>
            </a:pPr>
            <a:r>
              <a:rPr lang="en-AU" sz="1400" dirty="0"/>
              <a:t>Bo Liu, Wanlei Zhou, </a:t>
            </a:r>
            <a:r>
              <a:rPr lang="en-AU" sz="1400" dirty="0" err="1"/>
              <a:t>Longxiang</a:t>
            </a:r>
            <a:r>
              <a:rPr lang="en-AU" sz="1400" dirty="0"/>
              <a:t> Gao, </a:t>
            </a:r>
            <a:r>
              <a:rPr lang="en-AU" sz="1400" dirty="0" err="1"/>
              <a:t>Haibo</a:t>
            </a:r>
            <a:r>
              <a:rPr lang="en-AU" sz="1400" dirty="0"/>
              <a:t> Zhou, Tom Luan, and Sheng Wen, "Malware Propagations in Wireless Ad Hoc Networks". </a:t>
            </a:r>
            <a:r>
              <a:rPr lang="en-AU" sz="1400" b="1" i="1" dirty="0"/>
              <a:t>IEEE Transactions on Dependable and Secure Computing,</a:t>
            </a:r>
            <a:r>
              <a:rPr lang="en-AU" sz="1400" dirty="0"/>
              <a:t> 15(6): 1016-1026 (2018).</a:t>
            </a:r>
          </a:p>
          <a:p>
            <a:pPr marL="400050" lvl="1" indent="0">
              <a:lnSpc>
                <a:spcPct val="90000"/>
              </a:lnSpc>
              <a:buFont typeface="Arial" pitchFamily="34" charset="0"/>
              <a:buNone/>
            </a:pPr>
            <a:r>
              <a:rPr lang="en-AU" sz="1400" dirty="0"/>
              <a:t>Sheng Wen, Wei Zhou, Jun Zhang, Yang Xiang, Wanlei Zhou, </a:t>
            </a:r>
            <a:r>
              <a:rPr lang="en-AU" sz="1400" dirty="0" err="1"/>
              <a:t>Weijia</a:t>
            </a:r>
            <a:r>
              <a:rPr lang="en-AU" sz="1400" dirty="0"/>
              <a:t> Jia, and Cliff </a:t>
            </a:r>
            <a:r>
              <a:rPr lang="en-AU" sz="1400" dirty="0" err="1"/>
              <a:t>C.Zou</a:t>
            </a:r>
            <a:r>
              <a:rPr lang="en-AU" sz="1400" dirty="0"/>
              <a:t> "</a:t>
            </a:r>
            <a:r>
              <a:rPr lang="en-AU" sz="1400" dirty="0" err="1"/>
              <a:t>Modeling</a:t>
            </a:r>
            <a:r>
              <a:rPr lang="en-AU" sz="1400" dirty="0"/>
              <a:t> and Analysis on the Propagation Dynamics of Modern Email Malware", </a:t>
            </a:r>
            <a:r>
              <a:rPr lang="en-AU" sz="1400" b="1" i="1" dirty="0"/>
              <a:t>IEEE Transactions on Dependable and Secure Computing</a:t>
            </a:r>
            <a:r>
              <a:rPr lang="en-AU" sz="1400" dirty="0"/>
              <a:t>, VOL. 11, NO. 4, JULY/AUGUST 2014, pp. 361-374. </a:t>
            </a:r>
          </a:p>
          <a:p>
            <a:pPr marL="400050" lvl="1" indent="0">
              <a:lnSpc>
                <a:spcPct val="90000"/>
              </a:lnSpc>
              <a:buFont typeface="Arial" pitchFamily="34" charset="0"/>
              <a:buNone/>
            </a:pPr>
            <a:r>
              <a:rPr lang="en-AU" sz="1400" dirty="0"/>
              <a:t>Silvio Cesare, Yang Xiang, and Wanlei Zhou, "Control Flow-based Malware Variant Detection", </a:t>
            </a:r>
            <a:r>
              <a:rPr lang="en-AU" sz="1400" b="1" i="1" dirty="0"/>
              <a:t>IEEE Transactions on Dependable and Secure Computing</a:t>
            </a:r>
            <a:r>
              <a:rPr lang="en-AU" sz="1400" dirty="0"/>
              <a:t>, VOL. 11, NO. 4, JULY/AUGUST 2014, pp. 304-317.</a:t>
            </a:r>
          </a:p>
          <a:p>
            <a:pPr marL="400050" lvl="1" indent="0">
              <a:lnSpc>
                <a:spcPct val="90000"/>
              </a:lnSpc>
              <a:buFont typeface="Arial" pitchFamily="34" charset="0"/>
              <a:buNone/>
            </a:pPr>
            <a:r>
              <a:rPr lang="en-AU" sz="1400" dirty="0"/>
              <a:t>Silvio Cesare, Yang Xiang, and Wanlei Zhou, "</a:t>
            </a:r>
            <a:r>
              <a:rPr lang="en-AU" sz="1400" dirty="0" err="1"/>
              <a:t>Malwise</a:t>
            </a:r>
            <a:r>
              <a:rPr lang="en-AU" sz="1400" dirty="0"/>
              <a:t> - An Effective and Efficient Classification System for Packed and Polymorphic Malware", </a:t>
            </a:r>
            <a:r>
              <a:rPr lang="en-AU" sz="1400" b="1" i="1" dirty="0"/>
              <a:t>IEEE Transactions on Computers</a:t>
            </a:r>
            <a:r>
              <a:rPr lang="en-AU" sz="1400" dirty="0"/>
              <a:t>, Vol. 62, Issue 6. pp.1193-1206, June 2013.</a:t>
            </a:r>
            <a:endParaRPr lang="en-AU" sz="1000" dirty="0"/>
          </a:p>
        </p:txBody>
      </p:sp>
    </p:spTree>
    <p:extLst>
      <p:ext uri="{BB962C8B-B14F-4D97-AF65-F5344CB8AC3E}">
        <p14:creationId xmlns:p14="http://schemas.microsoft.com/office/powerpoint/2010/main" val="28029229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2" y="2133601"/>
            <a:ext cx="7481888" cy="393192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70C0"/>
                </a:solidFill>
              </a:rPr>
              <a:t>Current Methods in Sources Identification</a:t>
            </a: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0000"/>
                </a:solidFill>
              </a:rPr>
              <a:t>Comparative Studies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0000"/>
                </a:solidFill>
              </a:rPr>
              <a:t>Our Work in Propagation Modelling and Source Identification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Future Work &amp; Discussion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7620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>
                <a:solidFill>
                  <a:srgbClr val="000000"/>
                </a:solidFill>
              </a:rPr>
              <a:t>Modelling the Propagation of </a:t>
            </a:r>
            <a:r>
              <a:rPr lang="en-US" sz="3200" b="1" dirty="0" err="1">
                <a:solidFill>
                  <a:srgbClr val="000000"/>
                </a:solidFill>
              </a:rPr>
              <a:t>Rumours</a:t>
            </a:r>
            <a:r>
              <a:rPr lang="en-US" sz="3200" b="1" dirty="0">
                <a:solidFill>
                  <a:srgbClr val="000000"/>
                </a:solidFill>
              </a:rPr>
              <a:t> and Truths in Online Social Networks</a:t>
            </a:r>
            <a:endParaRPr lang="en-AU" sz="3200" b="1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457" y="1785258"/>
            <a:ext cx="8287657" cy="4571092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en-US" dirty="0">
                <a:solidFill>
                  <a:srgbClr val="000000"/>
                </a:solidFill>
              </a:rPr>
              <a:t>How </a:t>
            </a:r>
            <a:r>
              <a:rPr lang="en-US" dirty="0" err="1">
                <a:solidFill>
                  <a:srgbClr val="000000"/>
                </a:solidFill>
              </a:rPr>
              <a:t>Rumours</a:t>
            </a:r>
            <a:r>
              <a:rPr lang="en-US" dirty="0">
                <a:solidFill>
                  <a:srgbClr val="000000"/>
                </a:solidFill>
              </a:rPr>
              <a:t> and Truths Spread in OSNs</a:t>
            </a:r>
          </a:p>
          <a:p>
            <a:pPr>
              <a:spcBef>
                <a:spcPts val="1200"/>
              </a:spcBef>
            </a:pPr>
            <a:r>
              <a:rPr lang="en-US" dirty="0">
                <a:solidFill>
                  <a:srgbClr val="000000"/>
                </a:solidFill>
              </a:rPr>
              <a:t>Modelling the Spread of </a:t>
            </a:r>
            <a:r>
              <a:rPr lang="en-US" dirty="0" err="1">
                <a:solidFill>
                  <a:srgbClr val="000000"/>
                </a:solidFill>
              </a:rPr>
              <a:t>Rumours</a:t>
            </a:r>
            <a:r>
              <a:rPr lang="en-US" dirty="0">
                <a:solidFill>
                  <a:srgbClr val="000000"/>
                </a:solidFill>
              </a:rPr>
              <a:t> and Truths</a:t>
            </a:r>
          </a:p>
          <a:p>
            <a:pPr>
              <a:spcBef>
                <a:spcPts val="1200"/>
              </a:spcBef>
            </a:pPr>
            <a:r>
              <a:rPr lang="en-US" dirty="0">
                <a:solidFill>
                  <a:srgbClr val="000000"/>
                </a:solidFill>
              </a:rPr>
              <a:t>Results Exhibition of the Modelling</a:t>
            </a:r>
          </a:p>
          <a:p>
            <a:pPr>
              <a:spcBef>
                <a:spcPts val="1200"/>
              </a:spcBef>
            </a:pPr>
            <a:r>
              <a:rPr lang="en-US" dirty="0">
                <a:solidFill>
                  <a:srgbClr val="000000"/>
                </a:solidFill>
              </a:rPr>
              <a:t>Defense Measures in Online Social Networks</a:t>
            </a:r>
            <a:endParaRPr lang="en-AU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9668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21</a:t>
            </a:fld>
            <a:endParaRPr lang="en-US"/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224969" y="257348"/>
            <a:ext cx="8229600" cy="1143000"/>
          </a:xfrm>
        </p:spPr>
        <p:txBody>
          <a:bodyPr>
            <a:noAutofit/>
          </a:bodyPr>
          <a:lstStyle/>
          <a:p>
            <a:r>
              <a:rPr lang="en-AU" sz="3200" dirty="0"/>
              <a:t>How Rumours and Truths </a:t>
            </a:r>
            <a:r>
              <a:rPr lang="en-AU" altLang="zh-CN" sz="3200" dirty="0"/>
              <a:t>Spread in OSNs</a:t>
            </a:r>
            <a:endParaRPr lang="en-AU" sz="3200" dirty="0"/>
          </a:p>
        </p:txBody>
      </p:sp>
      <p:sp>
        <p:nvSpPr>
          <p:cNvPr id="22" name="Slide Number Placeholder 3"/>
          <p:cNvSpPr txBox="1">
            <a:spLocks/>
          </p:cNvSpPr>
          <p:nvPr/>
        </p:nvSpPr>
        <p:spPr>
          <a:xfrm>
            <a:off x="3851920" y="6309320"/>
            <a:ext cx="7920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913308-F349-4B6D-A68A-DD1791B4A57B}" type="slidenum">
              <a:rPr lang="zh-CN" altLang="en-US" smtClean="0"/>
              <a:pPr/>
              <a:t>21</a:t>
            </a:fld>
            <a:endParaRPr lang="zh-CN" altLang="en-US"/>
          </a:p>
        </p:txBody>
      </p:sp>
      <p:sp>
        <p:nvSpPr>
          <p:cNvPr id="23" name="Text Placeholder 3"/>
          <p:cNvSpPr txBox="1">
            <a:spLocks/>
          </p:cNvSpPr>
          <p:nvPr/>
        </p:nvSpPr>
        <p:spPr>
          <a:xfrm>
            <a:off x="94472" y="1865968"/>
            <a:ext cx="4444207" cy="40205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AU" altLang="zh-CN" sz="1800" dirty="0"/>
              <a:t>Negative Information</a:t>
            </a:r>
          </a:p>
        </p:txBody>
      </p:sp>
      <p:sp>
        <p:nvSpPr>
          <p:cNvPr id="24" name="Text Placeholder 4"/>
          <p:cNvSpPr txBox="1">
            <a:spLocks/>
          </p:cNvSpPr>
          <p:nvPr/>
        </p:nvSpPr>
        <p:spPr>
          <a:xfrm>
            <a:off x="5652120" y="1859085"/>
            <a:ext cx="4041775" cy="40205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AU" altLang="zh-CN" sz="1800" dirty="0"/>
              <a:t>Positive Information</a:t>
            </a:r>
            <a:endParaRPr lang="zh-CN" altLang="en-US" sz="1800" dirty="0"/>
          </a:p>
        </p:txBody>
      </p:sp>
      <p:sp>
        <p:nvSpPr>
          <p:cNvPr id="25" name="TextBox 24"/>
          <p:cNvSpPr txBox="1"/>
          <p:nvPr/>
        </p:nvSpPr>
        <p:spPr>
          <a:xfrm>
            <a:off x="1012561" y="1446731"/>
            <a:ext cx="7982974" cy="403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altLang="zh-CN" sz="2000" dirty="0">
                <a:solidFill>
                  <a:schemeClr val="tx2"/>
                </a:solidFill>
              </a:rPr>
              <a:t>Case 1 (23/04/13)</a:t>
            </a:r>
            <a:r>
              <a:rPr lang="en-AU" altLang="zh-CN" sz="2000" dirty="0"/>
              <a:t>: Market chaos after fake Obama explosion tweet</a:t>
            </a:r>
          </a:p>
        </p:txBody>
      </p:sp>
      <p:pic>
        <p:nvPicPr>
          <p:cNvPr id="26" name="Picture 2" descr="D:\Dropbox\PPT\Photos\obam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914" y="2701189"/>
            <a:ext cx="2340029" cy="156113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D:\Dropbox\PPT\Photos\Unnamed QQ Screenshot20130807155801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969" y="2838648"/>
            <a:ext cx="4032448" cy="15121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 Placeholder 3"/>
          <p:cNvSpPr txBox="1">
            <a:spLocks/>
          </p:cNvSpPr>
          <p:nvPr/>
        </p:nvSpPr>
        <p:spPr>
          <a:xfrm>
            <a:off x="125381" y="4424710"/>
            <a:ext cx="4444207" cy="40205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altLang="zh-CN" sz="1800" dirty="0"/>
              <a:t>Negative Results</a:t>
            </a:r>
          </a:p>
        </p:txBody>
      </p:sp>
      <p:pic>
        <p:nvPicPr>
          <p:cNvPr id="29" name="Picture 5" descr="D:\Dropbox\PPT\Photos\headache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5202646"/>
            <a:ext cx="2376263" cy="14049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6" descr="D:\Dropbox\PPT\Photos\S and P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969" y="5190547"/>
            <a:ext cx="2122515" cy="141709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133647" y="4728882"/>
            <a:ext cx="5076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altLang="zh-CN" sz="1200" dirty="0"/>
              <a:t>Reuters data showed the tweet briefly wiped out $US136.5 billion of the S&amp;P 500 index's value before markets recovered.</a:t>
            </a:r>
            <a:endParaRPr lang="zh-CN" altLang="en-US" sz="1200" dirty="0"/>
          </a:p>
        </p:txBody>
      </p:sp>
      <p:sp>
        <p:nvSpPr>
          <p:cNvPr id="32" name="Text Placeholder 4"/>
          <p:cNvSpPr txBox="1">
            <a:spLocks/>
          </p:cNvSpPr>
          <p:nvPr/>
        </p:nvSpPr>
        <p:spPr>
          <a:xfrm>
            <a:off x="5051598" y="4437112"/>
            <a:ext cx="4092402" cy="36004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altLang="zh-CN" sz="1800" dirty="0"/>
              <a:t>Technical Perspective (optimistic choices)</a:t>
            </a:r>
            <a:endParaRPr lang="zh-CN" altLang="en-US" sz="1800" dirty="0"/>
          </a:p>
        </p:txBody>
      </p:sp>
      <p:sp>
        <p:nvSpPr>
          <p:cNvPr id="33" name="TextBox 32"/>
          <p:cNvSpPr txBox="1"/>
          <p:nvPr/>
        </p:nvSpPr>
        <p:spPr>
          <a:xfrm>
            <a:off x="5076057" y="4735383"/>
            <a:ext cx="40679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altLang="zh-CN" sz="1200" dirty="0"/>
              <a:t>The probabilities of people believing positive information (a) and negative information (b), we have 0&lt;a&lt;1, b=0. We let </a:t>
            </a:r>
            <a:r>
              <a:rPr lang="en-AU" altLang="zh-CN" sz="1200" dirty="0" err="1"/>
              <a:t>a+b</a:t>
            </a:r>
            <a:r>
              <a:rPr lang="en-AU" altLang="zh-CN" sz="1200" dirty="0"/>
              <a:t>&lt;1 since they can contradict both kinds of information like “there was an explosion in White House but Obama was not injured”. </a:t>
            </a:r>
            <a:endParaRPr lang="zh-CN" altLang="en-US" sz="1200" dirty="0"/>
          </a:p>
        </p:txBody>
      </p:sp>
      <p:pic>
        <p:nvPicPr>
          <p:cNvPr id="34" name="Picture 7" descr="D:\Dropbox\PPT\Photos\Unnamed QQ Screenshot20130807160001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5806553"/>
            <a:ext cx="3792736" cy="71879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5" name="Straight Connector 34"/>
          <p:cNvCxnSpPr/>
          <p:nvPr/>
        </p:nvCxnSpPr>
        <p:spPr>
          <a:xfrm>
            <a:off x="5570288" y="1916832"/>
            <a:ext cx="0" cy="2448272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133647" y="4437112"/>
            <a:ext cx="10487025" cy="0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5004048" y="4437112"/>
            <a:ext cx="0" cy="2209179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133647" y="2224531"/>
            <a:ext cx="54366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AU" altLang="zh-CN" sz="1200" dirty="0"/>
              <a:t>Hackers took control of the Associated Press Twitter account overnight and sent a false tweet about two explosions at the White House that briefly sent US financial markets reeling.</a:t>
            </a:r>
            <a:endParaRPr lang="zh-CN" altLang="en-US" sz="1200" dirty="0"/>
          </a:p>
        </p:txBody>
      </p:sp>
      <p:sp>
        <p:nvSpPr>
          <p:cNvPr id="39" name="TextBox 38"/>
          <p:cNvSpPr txBox="1"/>
          <p:nvPr/>
        </p:nvSpPr>
        <p:spPr>
          <a:xfrm>
            <a:off x="5808762" y="2195781"/>
            <a:ext cx="31320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altLang="zh-CN" sz="1200" dirty="0"/>
              <a:t>The White House quickly issued a statement saying the report of explosions was not correct.</a:t>
            </a:r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9055388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22</a:t>
            </a:fld>
            <a:endParaRPr lang="en-US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5034" y="300565"/>
            <a:ext cx="8229600" cy="1143000"/>
          </a:xfrm>
        </p:spPr>
        <p:txBody>
          <a:bodyPr>
            <a:noAutofit/>
          </a:bodyPr>
          <a:lstStyle/>
          <a:p>
            <a:r>
              <a:rPr lang="en-AU" sz="3200" dirty="0"/>
              <a:t>How Rumours and Truths </a:t>
            </a:r>
            <a:r>
              <a:rPr lang="en-AU" altLang="zh-CN" sz="3200" dirty="0"/>
              <a:t>Spread in OSNs</a:t>
            </a:r>
            <a:endParaRPr lang="en-AU" sz="3200" dirty="0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3851920" y="6309320"/>
            <a:ext cx="7920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913308-F349-4B6D-A68A-DD1791B4A57B}" type="slidenum">
              <a:rPr lang="zh-CN" altLang="en-US" smtClean="0"/>
              <a:pPr/>
              <a:t>22</a:t>
            </a:fld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965472" y="1435498"/>
            <a:ext cx="90852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AU" altLang="zh-CN" sz="2400" dirty="0">
                <a:solidFill>
                  <a:srgbClr val="1F497D"/>
                </a:solidFill>
                <a:latin typeface="Calibri"/>
              </a:rPr>
              <a:t>Case 2 (11/01/11)</a:t>
            </a:r>
            <a:r>
              <a:rPr lang="en-AU" altLang="zh-CN" sz="2400" dirty="0">
                <a:solidFill>
                  <a:prstClr val="black"/>
                </a:solidFill>
                <a:latin typeface="Calibri"/>
              </a:rPr>
              <a:t>: Coup in Tunisia - the fall of president Ben Ali</a:t>
            </a:r>
          </a:p>
        </p:txBody>
      </p:sp>
      <p:sp>
        <p:nvSpPr>
          <p:cNvPr id="7" name="Text Placeholder 3"/>
          <p:cNvSpPr txBox="1">
            <a:spLocks/>
          </p:cNvSpPr>
          <p:nvPr/>
        </p:nvSpPr>
        <p:spPr>
          <a:xfrm>
            <a:off x="231006" y="1844824"/>
            <a:ext cx="4917058" cy="40205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AU" altLang="zh-CN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rPr>
              <a:t>Negative Information</a:t>
            </a:r>
          </a:p>
        </p:txBody>
      </p:sp>
      <p:sp>
        <p:nvSpPr>
          <p:cNvPr id="8" name="Text Placeholder 4"/>
          <p:cNvSpPr txBox="1">
            <a:spLocks/>
          </p:cNvSpPr>
          <p:nvPr/>
        </p:nvSpPr>
        <p:spPr>
          <a:xfrm>
            <a:off x="5399789" y="1844824"/>
            <a:ext cx="4041775" cy="40205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AU" altLang="zh-CN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rPr>
              <a:t>Positive Information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07504" y="2204865"/>
            <a:ext cx="51367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/>
            </a:lvl1pPr>
          </a:lstStyle>
          <a:p>
            <a:r>
              <a:rPr lang="en-AU" altLang="zh-CN" dirty="0"/>
              <a:t>A </a:t>
            </a:r>
            <a:r>
              <a:rPr lang="en-AU" altLang="zh-CN" dirty="0" err="1"/>
              <a:t>rumor</a:t>
            </a:r>
            <a:r>
              <a:rPr lang="en-AU" altLang="zh-CN" dirty="0"/>
              <a:t> from tweeters went round that the army has seized power and ousted the Tunisia president. </a:t>
            </a:r>
            <a:endParaRPr lang="zh-CN" altLang="en-US" dirty="0"/>
          </a:p>
        </p:txBody>
      </p:sp>
      <p:sp>
        <p:nvSpPr>
          <p:cNvPr id="10" name="Content Placeholder 5"/>
          <p:cNvSpPr txBox="1">
            <a:spLocks/>
          </p:cNvSpPr>
          <p:nvPr/>
        </p:nvSpPr>
        <p:spPr>
          <a:xfrm>
            <a:off x="5408046" y="2204866"/>
            <a:ext cx="37359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/>
            </a:lvl1pPr>
          </a:lstStyle>
          <a:p>
            <a:r>
              <a:rPr lang="en-AU" altLang="zh-CN" dirty="0"/>
              <a:t>The coup story was later suggested to be untrue by Egyptian Chronicles etc.</a:t>
            </a:r>
            <a:endParaRPr lang="zh-CN" altLang="en-US" dirty="0"/>
          </a:p>
        </p:txBody>
      </p:sp>
      <p:pic>
        <p:nvPicPr>
          <p:cNvPr id="11" name="Picture 2" descr="D:\Dropbox\PPT\Photos\rachidammar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720412"/>
            <a:ext cx="1960439" cy="145915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Dropbox\PPT\Photos\ben_ali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695" y="2636696"/>
            <a:ext cx="2033807" cy="25422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D:\Dropbox\PPT\Photos\ben_ali_flght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779895"/>
            <a:ext cx="2736305" cy="23059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D:\Dropbox\PPT\Photos\Unnamed QQ Screenshot20130807163007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293096"/>
            <a:ext cx="3024336" cy="109828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 Placeholder 3"/>
          <p:cNvSpPr txBox="1">
            <a:spLocks/>
          </p:cNvSpPr>
          <p:nvPr/>
        </p:nvSpPr>
        <p:spPr>
          <a:xfrm>
            <a:off x="107503" y="5270921"/>
            <a:ext cx="5508113" cy="5763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altLang="zh-CN" sz="1800" dirty="0">
                <a:solidFill>
                  <a:prstClr val="black"/>
                </a:solidFill>
                <a:latin typeface="Calibri"/>
              </a:rPr>
              <a:t>Technical Perspective (preferable choices or Minority being subordinate to majority) </a:t>
            </a:r>
            <a:endParaRPr lang="zh-CN" altLang="en-US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7504" y="5858054"/>
            <a:ext cx="59534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/>
            </a:lvl1pPr>
          </a:lstStyle>
          <a:p>
            <a:r>
              <a:rPr lang="en-AU" altLang="zh-CN" dirty="0"/>
              <a:t>The probabilities of people believing positive information (a) and negative information (b), we have 0&lt;b&lt;a&lt;1, </a:t>
            </a:r>
            <a:r>
              <a:rPr lang="en-AU" altLang="zh-CN" dirty="0" err="1"/>
              <a:t>a+b</a:t>
            </a:r>
            <a:r>
              <a:rPr lang="en-AU" altLang="zh-CN" dirty="0"/>
              <a:t>&lt;1. On the contrary, if people prefer negative information, we have 0&lt;a&lt;b&lt;1, </a:t>
            </a:r>
            <a:r>
              <a:rPr lang="en-AU" altLang="zh-CN" dirty="0" err="1"/>
              <a:t>a+b</a:t>
            </a:r>
            <a:r>
              <a:rPr lang="en-AU" altLang="zh-CN" dirty="0"/>
              <a:t>&lt;1. People can contradict both positive and negative information.</a:t>
            </a:r>
            <a:endParaRPr lang="zh-CN" alt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5273357" y="1988840"/>
            <a:ext cx="0" cy="648072"/>
          </a:xfrm>
          <a:prstGeom prst="line">
            <a:avLst/>
          </a:prstGeom>
          <a:noFill/>
          <a:ln w="25400" cap="flat" cmpd="sng" algn="ctr">
            <a:solidFill>
              <a:srgbClr val="4F81BD">
                <a:shade val="95000"/>
                <a:satMod val="105000"/>
              </a:srgbClr>
            </a:solidFill>
            <a:prstDash val="dash"/>
          </a:ln>
          <a:effectLst/>
        </p:spPr>
      </p:cxnSp>
      <p:cxnSp>
        <p:nvCxnSpPr>
          <p:cNvPr id="18" name="Straight Connector 17"/>
          <p:cNvCxnSpPr/>
          <p:nvPr/>
        </p:nvCxnSpPr>
        <p:spPr>
          <a:xfrm flipH="1">
            <a:off x="5273357" y="2673752"/>
            <a:ext cx="909728" cy="0"/>
          </a:xfrm>
          <a:prstGeom prst="line">
            <a:avLst/>
          </a:prstGeom>
          <a:noFill/>
          <a:ln w="25400" cap="flat" cmpd="sng" algn="ctr">
            <a:solidFill>
              <a:srgbClr val="4F81BD">
                <a:shade val="95000"/>
                <a:satMod val="105000"/>
              </a:srgbClr>
            </a:solidFill>
            <a:prstDash val="dash"/>
          </a:ln>
          <a:effectLst/>
        </p:spPr>
      </p:cxnSp>
      <p:cxnSp>
        <p:nvCxnSpPr>
          <p:cNvPr id="19" name="Straight Connector 18"/>
          <p:cNvCxnSpPr/>
          <p:nvPr/>
        </p:nvCxnSpPr>
        <p:spPr>
          <a:xfrm>
            <a:off x="5868144" y="2745760"/>
            <a:ext cx="0" cy="3995608"/>
          </a:xfrm>
          <a:prstGeom prst="line">
            <a:avLst/>
          </a:prstGeom>
          <a:noFill/>
          <a:ln w="25400" cap="flat" cmpd="sng" algn="ctr">
            <a:solidFill>
              <a:srgbClr val="4F81BD">
                <a:shade val="95000"/>
                <a:satMod val="105000"/>
              </a:srgbClr>
            </a:solidFill>
            <a:prstDash val="dash"/>
          </a:ln>
          <a:effectLst/>
        </p:spPr>
      </p:cxnSp>
      <p:cxnSp>
        <p:nvCxnSpPr>
          <p:cNvPr id="20" name="Straight Connector 19"/>
          <p:cNvCxnSpPr/>
          <p:nvPr/>
        </p:nvCxnSpPr>
        <p:spPr>
          <a:xfrm flipV="1">
            <a:off x="111948" y="5256315"/>
            <a:ext cx="5949053" cy="14714"/>
          </a:xfrm>
          <a:prstGeom prst="line">
            <a:avLst/>
          </a:prstGeom>
          <a:noFill/>
          <a:ln w="25400" cap="flat" cmpd="sng" algn="ctr">
            <a:solidFill>
              <a:srgbClr val="4F81BD">
                <a:shade val="95000"/>
                <a:satMod val="105000"/>
              </a:srgbClr>
            </a:solidFill>
            <a:prstDash val="dash"/>
          </a:ln>
          <a:effectLst/>
        </p:spPr>
      </p:cxnSp>
      <p:sp>
        <p:nvSpPr>
          <p:cNvPr id="21" name="Text Placeholder 3"/>
          <p:cNvSpPr txBox="1">
            <a:spLocks/>
          </p:cNvSpPr>
          <p:nvPr/>
        </p:nvSpPr>
        <p:spPr>
          <a:xfrm>
            <a:off x="6281469" y="5445224"/>
            <a:ext cx="1960439" cy="40205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altLang="zh-CN" sz="1800" dirty="0">
                <a:solidFill>
                  <a:prstClr val="black"/>
                </a:solidFill>
                <a:latin typeface="Calibri"/>
              </a:rPr>
              <a:t>Negative Results</a:t>
            </a:r>
          </a:p>
        </p:txBody>
      </p:sp>
      <p:cxnSp>
        <p:nvCxnSpPr>
          <p:cNvPr id="22" name="Straight Connector 21"/>
          <p:cNvCxnSpPr/>
          <p:nvPr/>
        </p:nvCxnSpPr>
        <p:spPr>
          <a:xfrm flipH="1">
            <a:off x="5745576" y="5445224"/>
            <a:ext cx="3398424" cy="0"/>
          </a:xfrm>
          <a:prstGeom prst="line">
            <a:avLst/>
          </a:prstGeom>
          <a:noFill/>
          <a:ln w="25400" cap="flat" cmpd="sng" algn="ctr">
            <a:solidFill>
              <a:srgbClr val="4F81BD">
                <a:shade val="95000"/>
                <a:satMod val="105000"/>
              </a:srgbClr>
            </a:solidFill>
            <a:prstDash val="dash"/>
          </a:ln>
          <a:effectLst/>
        </p:spPr>
      </p:cxnSp>
      <p:pic>
        <p:nvPicPr>
          <p:cNvPr id="23" name="Picture 6" descr="D:\Dropbox\PPT\Photos\Unnamed QQ Screenshot20130807194237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5831640"/>
            <a:ext cx="2895600" cy="7239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71019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23</a:t>
            </a:fld>
            <a:endParaRPr lang="en-US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67544" y="367488"/>
            <a:ext cx="8229600" cy="1143000"/>
          </a:xfrm>
        </p:spPr>
        <p:txBody>
          <a:bodyPr>
            <a:noAutofit/>
          </a:bodyPr>
          <a:lstStyle/>
          <a:p>
            <a:r>
              <a:rPr lang="en-AU" sz="3200" dirty="0"/>
              <a:t>How Rumours and Truths </a:t>
            </a:r>
            <a:r>
              <a:rPr lang="en-AU" altLang="zh-CN" sz="3200" dirty="0"/>
              <a:t>Spread in OSNs</a:t>
            </a:r>
            <a:endParaRPr lang="en-AU" sz="3200" dirty="0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3851920" y="6309320"/>
            <a:ext cx="7920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913308-F349-4B6D-A68A-DD1791B4A57B}" type="slidenum">
              <a:rPr lang="zh-CN" altLang="en-US" smtClean="0"/>
              <a:pPr/>
              <a:t>23</a:t>
            </a:fld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946034" y="1412785"/>
            <a:ext cx="72726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altLang="zh-CN" sz="2400" dirty="0">
                <a:solidFill>
                  <a:schemeClr val="tx2"/>
                </a:solidFill>
              </a:rPr>
              <a:t>Case 3 (19/06/13)</a:t>
            </a:r>
            <a:r>
              <a:rPr lang="en-AU" altLang="zh-CN" sz="2400" dirty="0"/>
              <a:t>: R.I.P. Jackie Chan Dead</a:t>
            </a:r>
          </a:p>
        </p:txBody>
      </p:sp>
      <p:sp>
        <p:nvSpPr>
          <p:cNvPr id="7" name="Text Placeholder 3"/>
          <p:cNvSpPr txBox="1">
            <a:spLocks/>
          </p:cNvSpPr>
          <p:nvPr/>
        </p:nvSpPr>
        <p:spPr>
          <a:xfrm>
            <a:off x="179513" y="1844824"/>
            <a:ext cx="4734802" cy="40205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AU" altLang="zh-CN" sz="1800" dirty="0"/>
              <a:t>Negative Information</a:t>
            </a:r>
          </a:p>
        </p:txBody>
      </p:sp>
      <p:sp>
        <p:nvSpPr>
          <p:cNvPr id="8" name="Text Placeholder 4"/>
          <p:cNvSpPr txBox="1">
            <a:spLocks/>
          </p:cNvSpPr>
          <p:nvPr/>
        </p:nvSpPr>
        <p:spPr>
          <a:xfrm>
            <a:off x="5004048" y="1844824"/>
            <a:ext cx="4041775" cy="40205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AU" altLang="zh-CN" sz="1800"/>
              <a:t>Positive Information</a:t>
            </a:r>
            <a:endParaRPr lang="zh-CN" altLang="en-US" sz="1800" dirty="0"/>
          </a:p>
        </p:txBody>
      </p:sp>
      <p:pic>
        <p:nvPicPr>
          <p:cNvPr id="9" name="Picture 2" descr="D:\Dropbox\PPT\Photos\chan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774" y="2712502"/>
            <a:ext cx="1857841" cy="24743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D:\Dropbox\PPT\Photos\Unnamed QQ Screenshot2013080717303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62" y="2678931"/>
            <a:ext cx="3914776" cy="17335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Connector 10"/>
          <p:cNvCxnSpPr/>
          <p:nvPr/>
        </p:nvCxnSpPr>
        <p:spPr>
          <a:xfrm>
            <a:off x="4860032" y="1874441"/>
            <a:ext cx="0" cy="4608512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 flipV="1">
            <a:off x="179513" y="4644068"/>
            <a:ext cx="4734802" cy="11559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3"/>
          <p:cNvSpPr txBox="1">
            <a:spLocks/>
          </p:cNvSpPr>
          <p:nvPr/>
        </p:nvSpPr>
        <p:spPr>
          <a:xfrm>
            <a:off x="179512" y="4683125"/>
            <a:ext cx="5122044" cy="40205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altLang="zh-CN" sz="1800" dirty="0"/>
              <a:t>Technical Perspective (alternative choices)</a:t>
            </a:r>
            <a:endParaRPr lang="zh-CN" altLang="en-US" sz="1800" dirty="0"/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4788024" y="5301208"/>
            <a:ext cx="4320480" cy="0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79512" y="5103102"/>
            <a:ext cx="47865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/>
            </a:lvl1pPr>
          </a:lstStyle>
          <a:p>
            <a:r>
              <a:rPr lang="en-AU" altLang="zh-CN" dirty="0"/>
              <a:t>People making alternative choices is people answering “yes-or-no” questions. People must take one side. They cannot say Jackie Chan is neither dead nor alive. If people believe Jackie Chan has died with probability (a), there must be a probability (b) that people believe he is still alive and we have 0&lt;a, b&lt;1, </a:t>
            </a:r>
            <a:r>
              <a:rPr lang="en-AU" altLang="zh-CN" dirty="0" err="1"/>
              <a:t>a+b</a:t>
            </a:r>
            <a:r>
              <a:rPr lang="en-AU" altLang="zh-CN" dirty="0"/>
              <a:t>=1. People cannot refute both of the information.</a:t>
            </a:r>
            <a:endParaRPr lang="zh-CN" altLang="en-US" dirty="0"/>
          </a:p>
        </p:txBody>
      </p:sp>
      <p:sp>
        <p:nvSpPr>
          <p:cNvPr id="16" name="Text Placeholder 3"/>
          <p:cNvSpPr txBox="1">
            <a:spLocks/>
          </p:cNvSpPr>
          <p:nvPr/>
        </p:nvSpPr>
        <p:spPr>
          <a:xfrm>
            <a:off x="5004048" y="5301208"/>
            <a:ext cx="1960439" cy="40205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altLang="zh-CN" sz="1800" dirty="0"/>
              <a:t>Negative Results</a:t>
            </a:r>
          </a:p>
        </p:txBody>
      </p:sp>
      <p:pic>
        <p:nvPicPr>
          <p:cNvPr id="17" name="Picture 4" descr="D:\Dropbox\PPT\Photos\Unnamed QQ Screenshot20130807200549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5768535"/>
            <a:ext cx="4090089" cy="6001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5" descr="D:\Dropbox\PPT\Photos\images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7457" y="4655627"/>
            <a:ext cx="820909" cy="54627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D:\Dropbox\PPT\Photos\to_be_or_not_to_be_by_sharp_negative-d3f1qr5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682783"/>
            <a:ext cx="1955063" cy="14662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183019" y="2161035"/>
            <a:ext cx="51220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/>
            </a:lvl1pPr>
          </a:lstStyle>
          <a:p>
            <a:pPr lvl="0"/>
            <a:r>
              <a:rPr lang="en-AU" altLang="zh-CN" dirty="0"/>
              <a:t>The action star Jackie Chan was reported to be dead in Facebook sending thousands of his devout fans into shock.</a:t>
            </a:r>
            <a:endParaRPr lang="zh-CN" alt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004048" y="2195077"/>
            <a:ext cx="37287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/>
            </a:lvl1pPr>
          </a:lstStyle>
          <a:p>
            <a:r>
              <a:rPr lang="en-AU" altLang="zh-CN" dirty="0"/>
              <a:t>Jackie Chan posted to Facebook a photo of himself with a newspaper.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808032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24</a:t>
            </a:fld>
            <a:endParaRPr lang="en-US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676456" cy="1143000"/>
          </a:xfrm>
        </p:spPr>
        <p:txBody>
          <a:bodyPr>
            <a:noAutofit/>
          </a:bodyPr>
          <a:lstStyle/>
          <a:p>
            <a:r>
              <a:rPr lang="en-AU" sz="3200" dirty="0"/>
              <a:t>Modelling the Spread of Rumours and Truths</a:t>
            </a:r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3851920" y="6309320"/>
            <a:ext cx="7920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913308-F349-4B6D-A68A-DD1791B4A57B}" type="slidenum">
              <a:rPr lang="zh-CN" altLang="en-US" smtClean="0"/>
              <a:pPr/>
              <a:t>24</a:t>
            </a:fld>
            <a:endParaRPr lang="zh-CN" altLang="en-US"/>
          </a:p>
        </p:txBody>
      </p:sp>
      <p:pic>
        <p:nvPicPr>
          <p:cNvPr id="6" name="Picture 2" descr="D:\Dropbox\PPT\Photos\Unnamed QQ Screenshot20130807211718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162" y="1581862"/>
            <a:ext cx="4392488" cy="29868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51520" y="4725143"/>
            <a:ext cx="46957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AU" altLang="zh-CN" dirty="0"/>
              <a:t>Modelling nodes, topology and social events</a:t>
            </a:r>
          </a:p>
          <a:p>
            <a:pPr marL="342900" indent="-342900">
              <a:buFont typeface="+mj-lt"/>
              <a:buAutoNum type="arabicPeriod"/>
            </a:pPr>
            <a:r>
              <a:rPr lang="en-AU" altLang="zh-CN" dirty="0"/>
              <a:t>SXX and SXR</a:t>
            </a:r>
          </a:p>
          <a:p>
            <a:pPr marL="342900" indent="-342900">
              <a:buFont typeface="+mj-lt"/>
              <a:buAutoNum type="arabicPeriod"/>
            </a:pPr>
            <a:r>
              <a:rPr lang="en-AU" altLang="zh-CN" dirty="0"/>
              <a:t>Modelling propagation dynamics</a:t>
            </a:r>
            <a:endParaRPr lang="zh-CN" altLang="en-US" dirty="0"/>
          </a:p>
        </p:txBody>
      </p:sp>
      <p:pic>
        <p:nvPicPr>
          <p:cNvPr id="8" name="Picture 3" descr="D:\Dropbox\PPT\Photos\Unnamed QQ Screenshot20130807212141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2502" y="1411684"/>
            <a:ext cx="2779165" cy="12095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D:\Dropbox\PPT\Photos\Unnamed QQ Screenshot20130807212231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7912" y="2843350"/>
            <a:ext cx="2096625" cy="6465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D:\Dropbox\PPT\Photos\Unnamed QQ Screenshot20130807212410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7912" y="5654742"/>
            <a:ext cx="1872208" cy="10801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D:\Dropbox\PPT\Photos\Unnamed QQ Screenshot20130807212425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53" y="6295363"/>
            <a:ext cx="4822126" cy="4745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7" descr="D:\Dropbox\PPT\Photos\Unnamed QQ Screenshot20130807212435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52" y="5641578"/>
            <a:ext cx="4363560" cy="5532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547912" y="3968090"/>
            <a:ext cx="16375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altLang="zh-CN" dirty="0"/>
              <a:t>Susceptible-X-X</a:t>
            </a:r>
            <a:endParaRPr lang="zh-CN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569507" y="4437112"/>
            <a:ext cx="25021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altLang="zh-CN" dirty="0"/>
              <a:t>Susceptible-X-Recovered</a:t>
            </a:r>
            <a:endParaRPr lang="zh-CN" altLang="en-US" dirty="0"/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5596029" y="2129738"/>
            <a:ext cx="650745" cy="2645346"/>
          </a:xfrm>
          <a:prstGeom prst="line">
            <a:avLst/>
          </a:prstGeom>
          <a:ln w="25400">
            <a:prstDash val="dash"/>
            <a:headEnd type="triangle" w="lg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6021646" y="3166632"/>
            <a:ext cx="360040" cy="0"/>
          </a:xfrm>
          <a:prstGeom prst="line">
            <a:avLst/>
          </a:prstGeom>
          <a:ln w="25400">
            <a:prstDash val="dash"/>
            <a:headEnd type="triangle" w="lg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5749361" y="4293096"/>
            <a:ext cx="820146" cy="893714"/>
          </a:xfrm>
          <a:prstGeom prst="line">
            <a:avLst/>
          </a:prstGeom>
          <a:ln w="25400">
            <a:prstDash val="dash"/>
            <a:headEnd type="triangle" w="lg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2475414" y="5186808"/>
            <a:ext cx="3273946" cy="2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4" idx="1"/>
          </p:cNvCxnSpPr>
          <p:nvPr/>
        </p:nvCxnSpPr>
        <p:spPr>
          <a:xfrm flipH="1">
            <a:off x="5749360" y="4621778"/>
            <a:ext cx="820147" cy="565032"/>
          </a:xfrm>
          <a:prstGeom prst="line">
            <a:avLst/>
          </a:prstGeom>
          <a:ln w="25400">
            <a:prstDash val="dash"/>
            <a:headEnd type="triangle" w="lg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4347620" y="5450559"/>
            <a:ext cx="1401739" cy="0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 flipV="1">
            <a:off x="5749362" y="5450559"/>
            <a:ext cx="758500" cy="576062"/>
          </a:xfrm>
          <a:prstGeom prst="line">
            <a:avLst/>
          </a:prstGeom>
          <a:ln w="25400">
            <a:prstDash val="dash"/>
            <a:headEnd type="triangle" w="lg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395939" y="5780431"/>
            <a:ext cx="1" cy="625729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395940" y="5780431"/>
            <a:ext cx="216012" cy="0"/>
          </a:xfrm>
          <a:prstGeom prst="line">
            <a:avLst/>
          </a:prstGeom>
          <a:ln w="25400">
            <a:prstDash val="dash"/>
            <a:headEnd type="triangle" w="lg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395939" y="6093295"/>
            <a:ext cx="216012" cy="0"/>
          </a:xfrm>
          <a:prstGeom prst="line">
            <a:avLst/>
          </a:prstGeom>
          <a:ln w="25400">
            <a:prstDash val="dash"/>
            <a:headEnd type="triangle" w="lg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395950" y="6406160"/>
            <a:ext cx="216012" cy="0"/>
          </a:xfrm>
          <a:prstGeom prst="line">
            <a:avLst/>
          </a:prstGeom>
          <a:ln w="25400">
            <a:prstDash val="dash"/>
            <a:headEnd type="triangle" w="lg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5070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163704" y="6192574"/>
            <a:ext cx="762000" cy="271463"/>
          </a:xfrm>
        </p:spPr>
        <p:txBody>
          <a:bodyPr/>
          <a:lstStyle/>
          <a:p>
            <a:fld id="{B9D2C864-9362-43C7-A136-D9C41D93A96D}" type="slidenum">
              <a:rPr lang="en-US" smtClean="0"/>
              <a:t>25</a:t>
            </a:fld>
            <a:endParaRPr lang="en-US"/>
          </a:p>
        </p:txBody>
      </p:sp>
      <p:sp>
        <p:nvSpPr>
          <p:cNvPr id="14" name="Slide Number Placeholder 3"/>
          <p:cNvSpPr txBox="1">
            <a:spLocks/>
          </p:cNvSpPr>
          <p:nvPr/>
        </p:nvSpPr>
        <p:spPr>
          <a:xfrm>
            <a:off x="3824624" y="6145544"/>
            <a:ext cx="7920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913308-F349-4B6D-A68A-DD1791B4A57B}" type="slidenum">
              <a:rPr lang="zh-CN" altLang="en-US" smtClean="0"/>
              <a:pPr/>
              <a:t>25</a:t>
            </a:fld>
            <a:endParaRPr lang="zh-CN" altLang="en-US"/>
          </a:p>
        </p:txBody>
      </p:sp>
      <p:pic>
        <p:nvPicPr>
          <p:cNvPr id="15" name="Picture 2" descr="D:\Dropbox\PPT\Photos\Unnamed QQ Screenshot20130807224228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8321" y="5124157"/>
            <a:ext cx="5764895" cy="15974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:\Dropbox\PPT\Photos\Unnamed QQ Screenshot20130807224247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345418"/>
            <a:ext cx="3278101" cy="12353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D:\Dropbox\PPT\Photos\Unnamed QQ Screenshot20130807224126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8322" y="287016"/>
            <a:ext cx="5728890" cy="15874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5" descr="D:\Dropbox\PPT\Photos\Unnamed QQ Screenshot20130807224145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8322" y="1956439"/>
            <a:ext cx="5692887" cy="155409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D:\Dropbox\PPT\Photos\Unnamed QQ Screenshot20130807224203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8321" y="3525415"/>
            <a:ext cx="5692887" cy="158385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241664" y="3954413"/>
            <a:ext cx="25154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altLang="zh-CN" sz="1600" dirty="0"/>
              <a:t>Fig1. Optimistic choices (FB)</a:t>
            </a:r>
            <a:endParaRPr lang="zh-CN" altLang="en-US" sz="1600" dirty="0"/>
          </a:p>
        </p:txBody>
      </p:sp>
      <p:sp>
        <p:nvSpPr>
          <p:cNvPr id="21" name="TextBox 20"/>
          <p:cNvSpPr txBox="1"/>
          <p:nvPr/>
        </p:nvSpPr>
        <p:spPr>
          <a:xfrm>
            <a:off x="241664" y="4355223"/>
            <a:ext cx="25410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altLang="zh-CN" sz="1600" dirty="0"/>
              <a:t>Fig2. Optimistic choices (G+)</a:t>
            </a:r>
            <a:endParaRPr lang="zh-CN" altLang="en-US" sz="1600" dirty="0"/>
          </a:p>
        </p:txBody>
      </p:sp>
      <p:sp>
        <p:nvSpPr>
          <p:cNvPr id="22" name="TextBox 21"/>
          <p:cNvSpPr txBox="1"/>
          <p:nvPr/>
        </p:nvSpPr>
        <p:spPr>
          <a:xfrm>
            <a:off x="241664" y="4756033"/>
            <a:ext cx="29904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altLang="zh-CN" sz="1600" dirty="0"/>
              <a:t>Fig3. Preferable choices (FB &amp; G+)</a:t>
            </a:r>
            <a:endParaRPr lang="zh-CN" altLang="en-US" sz="1600" dirty="0"/>
          </a:p>
        </p:txBody>
      </p:sp>
      <p:sp>
        <p:nvSpPr>
          <p:cNvPr id="23" name="TextBox 22"/>
          <p:cNvSpPr txBox="1"/>
          <p:nvPr/>
        </p:nvSpPr>
        <p:spPr>
          <a:xfrm>
            <a:off x="241664" y="5156843"/>
            <a:ext cx="35958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altLang="zh-CN" sz="1600" dirty="0"/>
              <a:t>Fig4. Alternative choices (FB &amp;G+)</a:t>
            </a:r>
            <a:endParaRPr lang="zh-CN" altLang="en-US" sz="1600" dirty="0"/>
          </a:p>
        </p:txBody>
      </p:sp>
      <p:sp>
        <p:nvSpPr>
          <p:cNvPr id="24" name="TextBox 23"/>
          <p:cNvSpPr txBox="1"/>
          <p:nvPr/>
        </p:nvSpPr>
        <p:spPr>
          <a:xfrm>
            <a:off x="-324544" y="877039"/>
            <a:ext cx="41620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200" dirty="0"/>
              <a:t>Correctness</a:t>
            </a:r>
          </a:p>
          <a:p>
            <a:pPr algn="ctr"/>
            <a:r>
              <a:rPr lang="en-AU" sz="3200" dirty="0"/>
              <a:t>Validation</a:t>
            </a:r>
          </a:p>
        </p:txBody>
      </p:sp>
    </p:spTree>
    <p:extLst>
      <p:ext uri="{BB962C8B-B14F-4D97-AF65-F5344CB8AC3E}">
        <p14:creationId xmlns:p14="http://schemas.microsoft.com/office/powerpoint/2010/main" val="18678615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26</a:t>
            </a:fld>
            <a:endParaRPr lang="en-US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67544" y="340192"/>
            <a:ext cx="8229600" cy="1143000"/>
          </a:xfrm>
        </p:spPr>
        <p:txBody>
          <a:bodyPr>
            <a:normAutofit/>
          </a:bodyPr>
          <a:lstStyle/>
          <a:p>
            <a:r>
              <a:rPr lang="en-AU" altLang="zh-CN" sz="3200" dirty="0"/>
              <a:t>Results Exhibition of the Modelling</a:t>
            </a:r>
            <a:endParaRPr lang="en-AU" sz="3200" dirty="0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3851920" y="6309320"/>
            <a:ext cx="7920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913308-F349-4B6D-A68A-DD1791B4A57B}" type="slidenum">
              <a:rPr lang="zh-CN" altLang="en-US" smtClean="0"/>
              <a:pPr/>
              <a:t>26</a:t>
            </a:fld>
            <a:endParaRPr lang="zh-CN" altLang="en-US"/>
          </a:p>
        </p:txBody>
      </p:sp>
      <p:sp>
        <p:nvSpPr>
          <p:cNvPr id="6" name="Content Placeholder 2"/>
          <p:cNvSpPr>
            <a:spLocks noGrp="1"/>
          </p:cNvSpPr>
          <p:nvPr>
            <p:ph idx="4294967295"/>
          </p:nvPr>
        </p:nvSpPr>
        <p:spPr>
          <a:xfrm>
            <a:off x="395536" y="1326556"/>
            <a:ext cx="8229600" cy="4785395"/>
          </a:xfrm>
          <a:prstGeom prst="rect">
            <a:avLst/>
          </a:prstGeom>
        </p:spPr>
        <p:txBody>
          <a:bodyPr/>
          <a:lstStyle/>
          <a:p>
            <a:r>
              <a:rPr lang="en-AU" altLang="zh-CN" dirty="0"/>
              <a:t>Optimistic and Pessimistic</a:t>
            </a:r>
            <a:endParaRPr lang="zh-CN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57461" y="5938723"/>
            <a:ext cx="82772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find that the propagation is mainly decided by the early spreading dynamics if people make optimistic or pessimistic choices on their receiving.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D:\Dropbox\PPT\Photos\Unnamed QQ Screenshot20130807235133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485" y="1872689"/>
            <a:ext cx="6248847" cy="17188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:\Dropbox\PPT\Photos\Unnamed QQ Screenshot20130807235152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485" y="3702820"/>
            <a:ext cx="6283741" cy="212465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55581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27</a:t>
            </a:fld>
            <a:endParaRPr lang="en-US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67544" y="312896"/>
            <a:ext cx="8229600" cy="1143000"/>
          </a:xfrm>
        </p:spPr>
        <p:txBody>
          <a:bodyPr>
            <a:normAutofit/>
          </a:bodyPr>
          <a:lstStyle/>
          <a:p>
            <a:r>
              <a:rPr lang="en-AU" altLang="zh-CN" sz="3200" dirty="0"/>
              <a:t>Results Exhibition of the Modelling</a:t>
            </a:r>
            <a:endParaRPr lang="en-AU" sz="3200" dirty="0"/>
          </a:p>
        </p:txBody>
      </p:sp>
      <p:sp>
        <p:nvSpPr>
          <p:cNvPr id="5" name="Content Placeholder 2"/>
          <p:cNvSpPr>
            <a:spLocks noGrp="1"/>
          </p:cNvSpPr>
          <p:nvPr>
            <p:ph idx="4294967295"/>
          </p:nvPr>
        </p:nvSpPr>
        <p:spPr>
          <a:xfrm>
            <a:off x="285081" y="1326556"/>
            <a:ext cx="8435280" cy="4785395"/>
          </a:xfrm>
          <a:prstGeom prst="rect">
            <a:avLst/>
          </a:prstGeom>
        </p:spPr>
        <p:txBody>
          <a:bodyPr/>
          <a:lstStyle/>
          <a:p>
            <a:r>
              <a:rPr lang="en-AU" altLang="zh-CN" dirty="0"/>
              <a:t>Impact of the start time of positive information</a:t>
            </a:r>
            <a:endParaRPr lang="zh-CN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5496" y="5470262"/>
            <a:ext cx="89344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Firstly, the propagation under different settings will finally become steady even though there are oscillations. The final results will be approximately equal to a constant. Secondly, we can observe that the spread of negative information reaches the largest scale at the early time stage.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D:\Dropbox\PPT\Photos\Unnamed QQ Screenshot20130807235631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513" y="2046636"/>
            <a:ext cx="6440709" cy="328466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32167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AU" sz="3200" dirty="0" err="1">
                <a:solidFill>
                  <a:srgbClr val="000000"/>
                </a:solidFill>
              </a:rPr>
              <a:t>Defense</a:t>
            </a:r>
            <a:r>
              <a:rPr lang="en-AU" sz="3200" dirty="0">
                <a:solidFill>
                  <a:srgbClr val="000000"/>
                </a:solidFill>
              </a:rPr>
              <a:t> Measures in Online Social Networks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28</a:t>
            </a:fld>
            <a:endParaRPr lang="en-US"/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3707904" y="6309320"/>
            <a:ext cx="7986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913308-F349-4B6D-A68A-DD1791B4A57B}" type="slidenum">
              <a:rPr lang="zh-CN" altLang="en-US" smtClean="0"/>
              <a:pPr/>
              <a:t>28</a:t>
            </a:fld>
            <a:endParaRPr lang="zh-CN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75057"/>
            <a:ext cx="4475900" cy="37937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932040" y="1737924"/>
            <a:ext cx="4211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en-AU" sz="1600" dirty="0"/>
              <a:t>Take the methods of restraining </a:t>
            </a:r>
            <a:r>
              <a:rPr lang="en-AU" sz="1600" dirty="0" err="1"/>
              <a:t>rumors</a:t>
            </a:r>
            <a:r>
              <a:rPr lang="en-AU" sz="1600" dirty="0"/>
              <a:t> as an example.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35091" y="2276872"/>
            <a:ext cx="42089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altLang="zh-CN" sz="1600" dirty="0">
                <a:solidFill>
                  <a:schemeClr val="tx2"/>
                </a:solidFill>
              </a:rPr>
              <a:t>Degree</a:t>
            </a:r>
            <a:r>
              <a:rPr lang="en-AU" altLang="zh-CN" sz="1600" dirty="0"/>
              <a:t>: “Error and attack tolerance of complex networks,” </a:t>
            </a:r>
            <a:r>
              <a:rPr lang="en-AU" altLang="zh-CN" sz="1600" i="1" dirty="0"/>
              <a:t>Nature</a:t>
            </a:r>
            <a:r>
              <a:rPr lang="en-AU" altLang="zh-CN" sz="1600" dirty="0"/>
              <a:t>, Jul. 2000.</a:t>
            </a:r>
            <a:endParaRPr lang="zh-CN" alt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4935091" y="2924944"/>
            <a:ext cx="42089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altLang="zh-CN" sz="1600" dirty="0" err="1">
                <a:solidFill>
                  <a:schemeClr val="tx2"/>
                </a:solidFill>
              </a:rPr>
              <a:t>Betweenness</a:t>
            </a:r>
            <a:r>
              <a:rPr lang="en-AU" altLang="zh-CN" sz="1600" dirty="0"/>
              <a:t>: </a:t>
            </a:r>
            <a:r>
              <a:rPr lang="it-IT" altLang="zh-CN" sz="1600" dirty="0"/>
              <a:t>“Controllability </a:t>
            </a:r>
            <a:r>
              <a:rPr lang="en-AU" altLang="zh-CN" sz="1600" dirty="0"/>
              <a:t>of complex networks,” </a:t>
            </a:r>
            <a:r>
              <a:rPr lang="en-AU" altLang="zh-CN" sz="1600" i="1" dirty="0"/>
              <a:t>Nature</a:t>
            </a:r>
            <a:r>
              <a:rPr lang="en-AU" altLang="zh-CN" sz="1600" dirty="0"/>
              <a:t>, 2011.</a:t>
            </a:r>
            <a:endParaRPr lang="zh-CN" alt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4935091" y="3573016"/>
            <a:ext cx="42089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altLang="zh-CN" sz="1600" dirty="0">
                <a:solidFill>
                  <a:schemeClr val="tx2"/>
                </a:solidFill>
              </a:rPr>
              <a:t>Core</a:t>
            </a:r>
            <a:r>
              <a:rPr lang="en-AU" altLang="zh-CN" sz="1600" dirty="0"/>
              <a:t>: “Identification of influential spreaders in complex networks,” </a:t>
            </a:r>
            <a:r>
              <a:rPr lang="en-AU" altLang="zh-CN" sz="1600" i="1" dirty="0"/>
              <a:t>Nature</a:t>
            </a:r>
            <a:r>
              <a:rPr lang="en-AU" altLang="zh-CN" sz="1600" dirty="0"/>
              <a:t>, Aug 2010.</a:t>
            </a:r>
            <a:endParaRPr lang="zh-CN" alt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4935091" y="4269410"/>
            <a:ext cx="42089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altLang="zh-CN" sz="1600" dirty="0">
                <a:solidFill>
                  <a:schemeClr val="tx2"/>
                </a:solidFill>
              </a:rPr>
              <a:t>Overlapped</a:t>
            </a:r>
            <a:r>
              <a:rPr lang="en-AU" altLang="zh-CN" sz="1600" dirty="0"/>
              <a:t>: “Uncovering the overlapping community structure of complex networks in nature and society,” </a:t>
            </a:r>
            <a:r>
              <a:rPr lang="en-AU" altLang="zh-CN" sz="1600" i="1" dirty="0"/>
              <a:t>Nature</a:t>
            </a:r>
            <a:r>
              <a:rPr lang="en-AU" altLang="zh-CN" sz="1600" dirty="0"/>
              <a:t>, 2005.</a:t>
            </a:r>
            <a:endParaRPr lang="zh-CN" alt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4953000" y="5169669"/>
            <a:ext cx="42089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altLang="zh-CN" sz="1600" dirty="0">
                <a:solidFill>
                  <a:schemeClr val="tx2"/>
                </a:solidFill>
              </a:rPr>
              <a:t>Separated</a:t>
            </a:r>
            <a:r>
              <a:rPr lang="en-AU" altLang="zh-CN" sz="1600" dirty="0"/>
              <a:t>: “A social network based patching scheme for worm containment in cellular networks,” in </a:t>
            </a:r>
            <a:r>
              <a:rPr lang="en-AU" altLang="zh-CN" sz="1600" i="1" dirty="0"/>
              <a:t>INFOCOM, Proceedings IEEE</a:t>
            </a:r>
            <a:r>
              <a:rPr lang="en-AU" altLang="zh-CN" sz="1600" dirty="0"/>
              <a:t>, 2009</a:t>
            </a:r>
            <a:endParaRPr lang="zh-CN" altLang="en-US" sz="1600" dirty="0"/>
          </a:p>
        </p:txBody>
      </p:sp>
      <p:sp>
        <p:nvSpPr>
          <p:cNvPr id="14" name="Right Arrow 13"/>
          <p:cNvSpPr/>
          <p:nvPr/>
        </p:nvSpPr>
        <p:spPr>
          <a:xfrm>
            <a:off x="4716015" y="2293469"/>
            <a:ext cx="217605" cy="2254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Right Arrow 14"/>
          <p:cNvSpPr/>
          <p:nvPr/>
        </p:nvSpPr>
        <p:spPr>
          <a:xfrm>
            <a:off x="4721599" y="3038061"/>
            <a:ext cx="217605" cy="2254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Right Arrow 15"/>
          <p:cNvSpPr/>
          <p:nvPr/>
        </p:nvSpPr>
        <p:spPr>
          <a:xfrm>
            <a:off x="4721599" y="3730615"/>
            <a:ext cx="217605" cy="2254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Right Arrow 16"/>
          <p:cNvSpPr/>
          <p:nvPr/>
        </p:nvSpPr>
        <p:spPr>
          <a:xfrm>
            <a:off x="4716015" y="4571745"/>
            <a:ext cx="217605" cy="2254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8" name="Right Arrow 17"/>
          <p:cNvSpPr/>
          <p:nvPr/>
        </p:nvSpPr>
        <p:spPr>
          <a:xfrm>
            <a:off x="4716015" y="5472699"/>
            <a:ext cx="217605" cy="2254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9" name="Rectangle 18"/>
          <p:cNvSpPr/>
          <p:nvPr/>
        </p:nvSpPr>
        <p:spPr>
          <a:xfrm>
            <a:off x="212409" y="5924238"/>
            <a:ext cx="4034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altLang="zh-CN" dirty="0"/>
              <a:t>Terminology of Immunization Techniques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300415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29</a:t>
            </a:fld>
            <a:endParaRPr lang="en-US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Autofit/>
          </a:bodyPr>
          <a:lstStyle/>
          <a:p>
            <a:r>
              <a:rPr lang="en-AU" sz="3200" dirty="0"/>
              <a:t>Illustration of Various Proactive Measures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12" y="1633403"/>
            <a:ext cx="8506789" cy="4675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053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484" y="164637"/>
            <a:ext cx="7345362" cy="1112620"/>
          </a:xfrm>
        </p:spPr>
        <p:txBody>
          <a:bodyPr/>
          <a:lstStyle/>
          <a:p>
            <a:r>
              <a:rPr lang="en-US" dirty="0"/>
              <a:t>Key Publications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5772" y="1277258"/>
            <a:ext cx="6910842" cy="4681626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AU" sz="1600" dirty="0"/>
              <a:t>This presentation is based on following publications by my research group</a:t>
            </a:r>
            <a:r>
              <a:rPr lang="en-US" sz="1600" dirty="0"/>
              <a:t>: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200" dirty="0">
                <a:solidFill>
                  <a:schemeClr val="tx1"/>
                </a:solidFill>
              </a:rPr>
              <a:t>Jiaojiao Jiang, Sheng Wen, Shui Yu, Bo Liu, Yang Xiang, Wanlei Zhou: </a:t>
            </a:r>
            <a:r>
              <a:rPr lang="en-US" sz="1200" b="1" dirty="0">
                <a:solidFill>
                  <a:schemeClr val="tx1"/>
                </a:solidFill>
              </a:rPr>
              <a:t>Malicious Attack Propagation and Source Identification</a:t>
            </a:r>
            <a:r>
              <a:rPr lang="en-US" sz="1200" dirty="0">
                <a:solidFill>
                  <a:schemeClr val="tx1"/>
                </a:solidFill>
              </a:rPr>
              <a:t>. Advances in Information Security 73, Springer 2019, ISBN 978-3-030-02178-8, pp. 1-181.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200" dirty="0">
                <a:solidFill>
                  <a:schemeClr val="tx1"/>
                </a:solidFill>
              </a:rPr>
              <a:t>Jiaojiao Jiang, Sheng Wen, Shui Yu, Yang Xiang, Wanlei Zhou: Rumor Source Identification in Social Networks with Time-Varying Topology</a:t>
            </a:r>
            <a:r>
              <a:rPr lang="en-US" sz="1200" b="1" dirty="0">
                <a:solidFill>
                  <a:schemeClr val="tx1"/>
                </a:solidFill>
              </a:rPr>
              <a:t>. IEEE Trans. Dependable Sec. </a:t>
            </a:r>
            <a:r>
              <a:rPr lang="en-US" sz="1200" b="1" dirty="0" err="1">
                <a:solidFill>
                  <a:schemeClr val="tx1"/>
                </a:solidFill>
              </a:rPr>
              <a:t>Comput</a:t>
            </a:r>
            <a:r>
              <a:rPr lang="en-US" sz="1200" b="1" dirty="0">
                <a:solidFill>
                  <a:schemeClr val="tx1"/>
                </a:solidFill>
              </a:rPr>
              <a:t>. </a:t>
            </a:r>
            <a:r>
              <a:rPr lang="en-US" sz="1200" dirty="0">
                <a:solidFill>
                  <a:schemeClr val="tx1"/>
                </a:solidFill>
              </a:rPr>
              <a:t>15(1): 166-179 (2018).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200" dirty="0">
                <a:solidFill>
                  <a:schemeClr val="tx1"/>
                </a:solidFill>
              </a:rPr>
              <a:t>Bo Liu, Wanlei Zhou, Longxiang Gao, </a:t>
            </a:r>
            <a:r>
              <a:rPr lang="en-US" sz="1200" dirty="0" err="1">
                <a:solidFill>
                  <a:schemeClr val="tx1"/>
                </a:solidFill>
              </a:rPr>
              <a:t>Haibo</a:t>
            </a:r>
            <a:r>
              <a:rPr lang="en-US" sz="1200" dirty="0">
                <a:solidFill>
                  <a:schemeClr val="tx1"/>
                </a:solidFill>
              </a:rPr>
              <a:t> Zhou, Tom H. Luan, Sheng Wen: Malware Propagations in Wireless Ad Hoc Networks</a:t>
            </a:r>
            <a:r>
              <a:rPr lang="en-US" sz="1200" b="1" dirty="0">
                <a:solidFill>
                  <a:schemeClr val="tx1"/>
                </a:solidFill>
              </a:rPr>
              <a:t>. IEEE Trans. Dependable Sec. </a:t>
            </a:r>
            <a:r>
              <a:rPr lang="en-US" sz="1200" b="1" dirty="0" err="1">
                <a:solidFill>
                  <a:schemeClr val="tx1"/>
                </a:solidFill>
              </a:rPr>
              <a:t>Comput</a:t>
            </a:r>
            <a:r>
              <a:rPr lang="en-US" sz="1200" b="1" dirty="0">
                <a:solidFill>
                  <a:schemeClr val="tx1"/>
                </a:solidFill>
              </a:rPr>
              <a:t>. </a:t>
            </a:r>
            <a:r>
              <a:rPr lang="en-US" sz="1200" dirty="0">
                <a:solidFill>
                  <a:schemeClr val="tx1"/>
                </a:solidFill>
              </a:rPr>
              <a:t>15(6): 1016-1026 (2018).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200" dirty="0">
                <a:solidFill>
                  <a:schemeClr val="tx1"/>
                </a:solidFill>
              </a:rPr>
              <a:t>Jiaojiao Jiang, Sheng Wen, Shui Yu, Yang Xiang, Wanlei Zhou: Identifying Propagation Sources in Networks: State-of-the-Art and Comparative Studies. </a:t>
            </a:r>
            <a:r>
              <a:rPr lang="en-US" sz="1200" b="1" dirty="0">
                <a:solidFill>
                  <a:schemeClr val="tx1"/>
                </a:solidFill>
              </a:rPr>
              <a:t>IEEE Communications Surveys and Tutorials </a:t>
            </a:r>
            <a:r>
              <a:rPr lang="en-US" sz="1200" dirty="0">
                <a:solidFill>
                  <a:schemeClr val="tx1"/>
                </a:solidFill>
              </a:rPr>
              <a:t>19(1): 465-481 (2017).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200" dirty="0">
                <a:solidFill>
                  <a:schemeClr val="tx1"/>
                </a:solidFill>
              </a:rPr>
              <a:t>Chao Chen, Yu Wang, Jun Zhang, Yang Xiang, Wanlei Zhou, </a:t>
            </a:r>
            <a:r>
              <a:rPr lang="en-US" sz="1200" dirty="0" err="1">
                <a:solidFill>
                  <a:schemeClr val="tx1"/>
                </a:solidFill>
              </a:rPr>
              <a:t>Geyong</a:t>
            </a:r>
            <a:r>
              <a:rPr lang="en-US" sz="1200" dirty="0">
                <a:solidFill>
                  <a:schemeClr val="tx1"/>
                </a:solidFill>
              </a:rPr>
              <a:t> Min: Statistical Features-Based Real-Time Detection of Drifted Twitter Spam. </a:t>
            </a:r>
            <a:r>
              <a:rPr lang="en-US" sz="1200" b="1" dirty="0">
                <a:solidFill>
                  <a:schemeClr val="tx1"/>
                </a:solidFill>
              </a:rPr>
              <a:t>IEEE Trans. Information Forensics and Security </a:t>
            </a:r>
            <a:r>
              <a:rPr lang="en-US" sz="1200" dirty="0">
                <a:solidFill>
                  <a:schemeClr val="tx1"/>
                </a:solidFill>
              </a:rPr>
              <a:t>12(4): 914-925 (2017).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200" dirty="0">
                <a:solidFill>
                  <a:schemeClr val="tx1"/>
                </a:solidFill>
              </a:rPr>
              <a:t>Mohammad </a:t>
            </a:r>
            <a:r>
              <a:rPr lang="en-US" sz="1200" dirty="0" err="1">
                <a:solidFill>
                  <a:schemeClr val="tx1"/>
                </a:solidFill>
              </a:rPr>
              <a:t>Sayad</a:t>
            </a:r>
            <a:r>
              <a:rPr lang="en-US" sz="1200" dirty="0">
                <a:solidFill>
                  <a:schemeClr val="tx1"/>
                </a:solidFill>
              </a:rPr>
              <a:t> Haghighi, Sheng Wen, Yang Xiang, Barry G. Quinn, Wanlei Zhou: On the Race of Worms and Patches: Modeling the Spread of Information in Wireless Sensor Networks. </a:t>
            </a:r>
            <a:r>
              <a:rPr lang="en-US" sz="1200" b="1" dirty="0">
                <a:solidFill>
                  <a:schemeClr val="tx1"/>
                </a:solidFill>
              </a:rPr>
              <a:t>IEEE Trans. Information Forensics and Security </a:t>
            </a:r>
            <a:r>
              <a:rPr lang="en-US" sz="1200" dirty="0">
                <a:solidFill>
                  <a:schemeClr val="tx1"/>
                </a:solidFill>
              </a:rPr>
              <a:t>11(12): 2854-2865 (2016).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200" dirty="0">
                <a:solidFill>
                  <a:schemeClr val="tx1"/>
                </a:solidFill>
              </a:rPr>
              <a:t>Sheng Wen, Mohammad </a:t>
            </a:r>
            <a:r>
              <a:rPr lang="en-US" sz="1200" dirty="0" err="1">
                <a:solidFill>
                  <a:schemeClr val="tx1"/>
                </a:solidFill>
              </a:rPr>
              <a:t>Sayad</a:t>
            </a:r>
            <a:r>
              <a:rPr lang="en-US" sz="1200" dirty="0">
                <a:solidFill>
                  <a:schemeClr val="tx1"/>
                </a:solidFill>
              </a:rPr>
              <a:t> Haghighi, Chao Chen, Yang Xiang, Wanlei Zhou, Weijia Jia: A Sword with Two Edges: Propagation Studies on Both Positive and Negative Information in Online Social Networks. </a:t>
            </a:r>
            <a:r>
              <a:rPr lang="en-US" sz="1200" b="1" dirty="0">
                <a:solidFill>
                  <a:schemeClr val="tx1"/>
                </a:solidFill>
              </a:rPr>
              <a:t>IEEE Trans. Computers </a:t>
            </a:r>
            <a:r>
              <a:rPr lang="en-US" sz="1200" dirty="0">
                <a:solidFill>
                  <a:schemeClr val="tx1"/>
                </a:solidFill>
              </a:rPr>
              <a:t>64(3): 640-653 (2015).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200" dirty="0">
                <a:solidFill>
                  <a:schemeClr val="tx1"/>
                </a:solidFill>
              </a:rPr>
              <a:t>Jiaojiao Jiang, Sheng Wen, Shui Yu, Yang Xiang, Wanlei Zhou: K-Center: An Approach on the Multi-Source Identification of Information Diffusion. </a:t>
            </a:r>
            <a:r>
              <a:rPr lang="en-US" sz="1200" b="1" dirty="0">
                <a:solidFill>
                  <a:schemeClr val="tx1"/>
                </a:solidFill>
              </a:rPr>
              <a:t>IEEE Trans. Information Forensics and Security </a:t>
            </a:r>
            <a:r>
              <a:rPr lang="en-US" sz="1200" dirty="0">
                <a:solidFill>
                  <a:schemeClr val="tx1"/>
                </a:solidFill>
              </a:rPr>
              <a:t>10(12): 2616-2626 (2015).</a:t>
            </a:r>
            <a:endParaRPr lang="en-US" sz="105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6613" y="1674724"/>
            <a:ext cx="1752600" cy="2713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4920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30</a:t>
            </a:fld>
            <a:endParaRPr lang="en-US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67544" y="367488"/>
            <a:ext cx="8229600" cy="1143000"/>
          </a:xfrm>
        </p:spPr>
        <p:txBody>
          <a:bodyPr>
            <a:normAutofit/>
          </a:bodyPr>
          <a:lstStyle/>
          <a:p>
            <a:r>
              <a:rPr lang="en-AU" altLang="zh-CN" sz="3200" dirty="0"/>
              <a:t>Important Users in OSNs</a:t>
            </a:r>
            <a:endParaRPr lang="en-AU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4278" y="4100707"/>
            <a:ext cx="4409411" cy="21400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477828"/>
            <a:ext cx="6950305" cy="21572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885019"/>
            <a:ext cx="3990476" cy="257142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3528" y="3138373"/>
            <a:ext cx="2476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en-AU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Facebook Topology</a:t>
            </a:r>
          </a:p>
          <a:p>
            <a:r>
              <a:rPr lang="en-AU" dirty="0"/>
              <a:t>Just an example.</a:t>
            </a:r>
          </a:p>
        </p:txBody>
      </p:sp>
    </p:spTree>
    <p:extLst>
      <p:ext uri="{BB962C8B-B14F-4D97-AF65-F5344CB8AC3E}">
        <p14:creationId xmlns:p14="http://schemas.microsoft.com/office/powerpoint/2010/main" val="39957025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31</a:t>
            </a:fld>
            <a:endParaRPr lang="en-US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/>
          </a:bodyPr>
          <a:lstStyle/>
          <a:p>
            <a:r>
              <a:rPr lang="en-AU" sz="3200" dirty="0"/>
              <a:t>Why is the Truth Spread Necessary?</a:t>
            </a:r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3851920" y="6309320"/>
            <a:ext cx="7920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913308-F349-4B6D-A68A-DD1791B4A57B}" type="slidenum">
              <a:rPr lang="zh-CN" altLang="en-US" smtClean="0"/>
              <a:pPr/>
              <a:t>31</a:t>
            </a:fld>
            <a:endParaRPr lang="zh-CN" altLang="en-US"/>
          </a:p>
        </p:txBody>
      </p:sp>
      <p:pic>
        <p:nvPicPr>
          <p:cNvPr id="6" name="Picture 2" descr="D:\Dropbox\PPT\Photos\Hillary-Clinton-9251306-2-40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168762"/>
            <a:ext cx="1272914" cy="12729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D:\Dropbox\PPT\Photos\280px-BarackObamaCertificationOfLiveBirthHawaii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581200"/>
            <a:ext cx="1985902" cy="19342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D:\Dropbox\PPT\Photos\220px-No-obama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629965"/>
            <a:ext cx="1616291" cy="18366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D:\Dropbox\PPT\Photos\Screen Shot 2013-07-24 at 9.38.37 AM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127247"/>
            <a:ext cx="2101790" cy="127291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499992" y="1719299"/>
            <a:ext cx="3892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altLang="zh-CN" dirty="0">
                <a:solidFill>
                  <a:schemeClr val="tx2"/>
                </a:solidFill>
              </a:rPr>
              <a:t>Case 2</a:t>
            </a:r>
            <a:r>
              <a:rPr lang="en-AU" altLang="zh-CN" dirty="0"/>
              <a:t>: Free press and human right</a:t>
            </a:r>
            <a:endParaRPr lang="zh-CN" altLang="en-US" dirty="0"/>
          </a:p>
        </p:txBody>
      </p:sp>
      <p:pic>
        <p:nvPicPr>
          <p:cNvPr id="11" name="Picture 7" descr="D:\Dropbox\PPT\Photos\HR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160639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355976" y="4104855"/>
            <a:ext cx="4108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altLang="zh-CN" dirty="0">
                <a:solidFill>
                  <a:schemeClr val="tx2"/>
                </a:solidFill>
              </a:rPr>
              <a:t>Case 3</a:t>
            </a:r>
            <a:r>
              <a:rPr lang="en-AU" altLang="zh-CN" dirty="0"/>
              <a:t>: Uncontrollable deceptive reporter</a:t>
            </a:r>
            <a:endParaRPr lang="zh-CN" altLang="en-US" dirty="0"/>
          </a:p>
        </p:txBody>
      </p:sp>
      <p:pic>
        <p:nvPicPr>
          <p:cNvPr id="13" name="Picture 8" descr="D:\Dropbox\PPT\Photos\res05_attpic_brief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3735" y="4931950"/>
            <a:ext cx="2288505" cy="170445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9" descr="D:\Dropbox\PPT\Photos\res06_attpic_brief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5189" y="5358323"/>
            <a:ext cx="2251307" cy="12780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Straight Connector 14"/>
          <p:cNvCxnSpPr/>
          <p:nvPr/>
        </p:nvCxnSpPr>
        <p:spPr>
          <a:xfrm>
            <a:off x="4283968" y="2160639"/>
            <a:ext cx="0" cy="4536504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251520" y="5605923"/>
            <a:ext cx="4032448" cy="23715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51520" y="5784180"/>
            <a:ext cx="41543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altLang="zh-CN" sz="1600" dirty="0">
                <a:solidFill>
                  <a:schemeClr val="tx2"/>
                </a:solidFill>
              </a:rPr>
              <a:t>The question is whether truth propaganda can </a:t>
            </a:r>
          </a:p>
          <a:p>
            <a:r>
              <a:rPr lang="en-AU" altLang="zh-CN" sz="1600" dirty="0">
                <a:solidFill>
                  <a:schemeClr val="tx2"/>
                </a:solidFill>
              </a:rPr>
              <a:t>outperform traditional controlling techniques?</a:t>
            </a:r>
            <a:endParaRPr lang="zh-CN" altLang="en-US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287898" y="1700808"/>
            <a:ext cx="4717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altLang="zh-CN" dirty="0">
                <a:solidFill>
                  <a:schemeClr val="tx2"/>
                </a:solidFill>
              </a:rPr>
              <a:t>Case 1</a:t>
            </a:r>
            <a:r>
              <a:rPr lang="en-AU" altLang="zh-CN" dirty="0"/>
              <a:t>: The place of birth of Obama</a:t>
            </a:r>
            <a:endParaRPr lang="zh-CN" alt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572000" y="4570553"/>
            <a:ext cx="2183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altLang="zh-CN" dirty="0">
                <a:solidFill>
                  <a:schemeClr val="tx2"/>
                </a:solidFill>
              </a:rPr>
              <a:t>Fake photo report</a:t>
            </a:r>
            <a:endParaRPr lang="zh-CN" alt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804248" y="4762311"/>
            <a:ext cx="21835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altLang="zh-CN" dirty="0">
                <a:solidFill>
                  <a:schemeClr val="tx2"/>
                </a:solidFill>
              </a:rPr>
              <a:t>Actually accident in Hangzhou</a:t>
            </a:r>
            <a:endParaRPr lang="zh-CN" altLang="en-US" dirty="0"/>
          </a:p>
        </p:txBody>
      </p:sp>
      <p:cxnSp>
        <p:nvCxnSpPr>
          <p:cNvPr id="21" name="Straight Connector 20"/>
          <p:cNvCxnSpPr/>
          <p:nvPr/>
        </p:nvCxnSpPr>
        <p:spPr>
          <a:xfrm flipV="1">
            <a:off x="4330661" y="4087132"/>
            <a:ext cx="4032448" cy="23715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08229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32</a:t>
            </a:fld>
            <a:endParaRPr lang="en-US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Autofit/>
          </a:bodyPr>
          <a:lstStyle/>
          <a:p>
            <a:r>
              <a:rPr lang="en-AU" sz="3200" dirty="0"/>
              <a:t>Maximal Infected Users and Final Infected Users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223436"/>
            <a:ext cx="8712968" cy="257371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7545" y="5651956"/>
            <a:ext cx="9159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altLang="zh-CN" dirty="0">
                <a:solidFill>
                  <a:schemeClr val="tx2"/>
                </a:solidFill>
              </a:rPr>
              <a:t>Maximal infected users: </a:t>
            </a:r>
            <a:r>
              <a:rPr lang="en-AU" altLang="zh-CN" dirty="0">
                <a:solidFill>
                  <a:srgbClr val="C00000"/>
                </a:solidFill>
              </a:rPr>
              <a:t>stay almost constant when using truth clarification</a:t>
            </a:r>
            <a:r>
              <a:rPr lang="en-AU" altLang="zh-CN" dirty="0">
                <a:solidFill>
                  <a:schemeClr val="tx2"/>
                </a:solidFill>
              </a:rPr>
              <a:t>.</a:t>
            </a:r>
            <a:endParaRPr lang="zh-CN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67545" y="5939988"/>
            <a:ext cx="8676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altLang="zh-CN" dirty="0">
                <a:solidFill>
                  <a:schemeClr val="tx2"/>
                </a:solidFill>
              </a:rPr>
              <a:t>Final infected users: </a:t>
            </a:r>
            <a:r>
              <a:rPr lang="en-AU" altLang="zh-CN" dirty="0">
                <a:solidFill>
                  <a:srgbClr val="C00000"/>
                </a:solidFill>
              </a:rPr>
              <a:t>decrease gradually when people are more likely to believe truths</a:t>
            </a:r>
            <a:r>
              <a:rPr lang="en-AU" altLang="zh-CN" dirty="0">
                <a:solidFill>
                  <a:schemeClr val="tx2"/>
                </a:solidFill>
              </a:rPr>
              <a:t>.</a:t>
            </a:r>
            <a:endParaRPr lang="zh-CN" alt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4954056"/>
            <a:ext cx="8898866" cy="409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0688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33</a:t>
            </a:fld>
            <a:endParaRPr lang="en-US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Autofit/>
          </a:bodyPr>
          <a:lstStyle/>
          <a:p>
            <a:r>
              <a:rPr lang="en-AU" sz="3200" dirty="0"/>
              <a:t>The Equivalence between Blocking </a:t>
            </a:r>
            <a:r>
              <a:rPr lang="en-AU" sz="3200" dirty="0" err="1"/>
              <a:t>Rumors</a:t>
            </a:r>
            <a:r>
              <a:rPr lang="en-AU" sz="3200" dirty="0"/>
              <a:t> and Spreading Truth</a:t>
            </a:r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3851920" y="6309320"/>
            <a:ext cx="7920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913308-F349-4B6D-A68A-DD1791B4A57B}" type="slidenum">
              <a:rPr lang="zh-CN" altLang="en-US" smtClean="0"/>
              <a:pPr/>
              <a:t>33</a:t>
            </a:fld>
            <a:endParaRPr lang="zh-CN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113976"/>
            <a:ext cx="8188880" cy="47440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519169"/>
            <a:ext cx="8883500" cy="455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7490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34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/>
          </a:bodyPr>
          <a:lstStyle/>
          <a:p>
            <a:r>
              <a:rPr lang="en-AU" altLang="zh-CN" sz="3200" dirty="0"/>
              <a:t>Put Eggs in Different Baskets</a:t>
            </a:r>
            <a:endParaRPr lang="en-AU" sz="3200" dirty="0"/>
          </a:p>
        </p:txBody>
      </p:sp>
      <p:sp>
        <p:nvSpPr>
          <p:cNvPr id="11" name="Slide Number Placeholder 3"/>
          <p:cNvSpPr txBox="1">
            <a:spLocks/>
          </p:cNvSpPr>
          <p:nvPr/>
        </p:nvSpPr>
        <p:spPr>
          <a:xfrm>
            <a:off x="3851920" y="6309320"/>
            <a:ext cx="7920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913308-F349-4B6D-A68A-DD1791B4A57B}" type="slidenum">
              <a:rPr lang="zh-CN" altLang="en-US" smtClean="0"/>
              <a:pPr/>
              <a:t>34</a:t>
            </a:fld>
            <a:endParaRPr lang="zh-CN" alt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75" y="1645391"/>
            <a:ext cx="2672065" cy="250368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68" y="4782564"/>
            <a:ext cx="8892480" cy="189188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399315" y="2006680"/>
            <a:ext cx="5114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altLang="zh-CN" dirty="0">
                <a:solidFill>
                  <a:schemeClr val="tx2"/>
                </a:solidFill>
              </a:rPr>
              <a:t>A Case Study: </a:t>
            </a:r>
            <a:r>
              <a:rPr lang="en-AU" altLang="zh-CN" dirty="0">
                <a:solidFill>
                  <a:srgbClr val="C00000"/>
                </a:solidFill>
              </a:rPr>
              <a:t>Both the maximal infected users and the final infected users decrease</a:t>
            </a:r>
            <a:r>
              <a:rPr lang="en-AU" altLang="zh-CN" dirty="0">
                <a:solidFill>
                  <a:schemeClr val="tx2"/>
                </a:solidFill>
              </a:rPr>
              <a:t>.</a:t>
            </a:r>
            <a:endParaRPr lang="zh-CN" alt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399315" y="2939218"/>
            <a:ext cx="5114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altLang="zh-CN" dirty="0">
                <a:solidFill>
                  <a:schemeClr val="tx2"/>
                </a:solidFill>
              </a:rPr>
              <a:t>The exact equivalence: </a:t>
            </a:r>
            <a:r>
              <a:rPr lang="en-AU" altLang="zh-CN" dirty="0">
                <a:solidFill>
                  <a:srgbClr val="C00000"/>
                </a:solidFill>
              </a:rPr>
              <a:t>Two methods working together</a:t>
            </a:r>
            <a:r>
              <a:rPr lang="en-AU" altLang="zh-CN" dirty="0">
                <a:solidFill>
                  <a:schemeClr val="tx2"/>
                </a:solidFill>
              </a:rPr>
              <a:t>.</a:t>
            </a:r>
            <a:endParaRPr lang="zh-CN" alt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929" y="4298753"/>
            <a:ext cx="8906830" cy="426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5663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Current Methods in Sources Identification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0000"/>
                </a:solidFill>
              </a:rPr>
              <a:t>Comparative Studies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Our Work in Propagation Modelling and Source Identification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70C0"/>
                </a:solidFill>
              </a:rPr>
              <a:t>Future Work &amp; Discussion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01111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Future Work &amp; 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en-A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Research problems</a:t>
            </a:r>
            <a:r>
              <a:rPr lang="en-US" dirty="0"/>
              <a:t>:</a:t>
            </a:r>
            <a:endParaRPr lang="en-US" sz="2000" dirty="0"/>
          </a:p>
          <a:p>
            <a:pPr lvl="1"/>
            <a:r>
              <a:rPr lang="en-US" sz="2000" dirty="0"/>
              <a:t>Analyze the </a:t>
            </a:r>
            <a:r>
              <a:rPr lang="en-US" sz="2000" b="1" i="1" dirty="0"/>
              <a:t>factors</a:t>
            </a:r>
            <a:r>
              <a:rPr lang="en-US" sz="2000" dirty="0"/>
              <a:t> that may affect the process of identifying propagation sources.</a:t>
            </a:r>
          </a:p>
          <a:p>
            <a:pPr lvl="2"/>
            <a:r>
              <a:rPr lang="en-US" sz="1800" dirty="0"/>
              <a:t>Factors like types of network topologies, propagation schemes, propagation models, etc.</a:t>
            </a:r>
          </a:p>
          <a:p>
            <a:pPr lvl="1"/>
            <a:r>
              <a:rPr lang="en-US" sz="2000" dirty="0"/>
              <a:t>Identifying Propagation Sources in </a:t>
            </a:r>
            <a:r>
              <a:rPr lang="en-US" sz="2000" b="1" i="1" dirty="0"/>
              <a:t>Mobile </a:t>
            </a:r>
            <a:r>
              <a:rPr lang="en-US" sz="2000" dirty="0"/>
              <a:t>Networks.</a:t>
            </a:r>
          </a:p>
          <a:p>
            <a:pPr lvl="1"/>
            <a:r>
              <a:rPr lang="en-US" sz="2000" dirty="0"/>
              <a:t>Identifying </a:t>
            </a:r>
            <a:r>
              <a:rPr lang="en-US" sz="2000" b="1" i="1" dirty="0"/>
              <a:t>Multiple</a:t>
            </a:r>
            <a:r>
              <a:rPr lang="en-US" sz="2000" dirty="0"/>
              <a:t> Propagation Sources.</a:t>
            </a:r>
          </a:p>
          <a:p>
            <a:pPr lvl="1"/>
            <a:r>
              <a:rPr lang="en-US" sz="2000" dirty="0"/>
              <a:t>Identifying Propagation Sources in </a:t>
            </a:r>
            <a:r>
              <a:rPr lang="en-US" sz="2000" b="1" i="1" dirty="0"/>
              <a:t>interconnected </a:t>
            </a:r>
            <a:r>
              <a:rPr lang="en-US" sz="2000" dirty="0"/>
              <a:t>Networks.</a:t>
            </a:r>
            <a:endParaRPr lang="en-US" sz="2000" b="1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37663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zh-CN" b="1" dirty="0"/>
              <a:t>Acknowledgement</a:t>
            </a:r>
            <a:endParaRPr lang="en-AU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7214" y="1685924"/>
            <a:ext cx="8229600" cy="4772025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AU" sz="3300" b="1" dirty="0"/>
              <a:t>The research is partially supported by the following ARC grants:</a:t>
            </a:r>
          </a:p>
          <a:p>
            <a:r>
              <a:rPr lang="en-AU" sz="2800" dirty="0"/>
              <a:t>ARC Discovery Project DP180102828, 2018-2020, Wanlei Zhou and Shui Yu, "Enhancing information credibility using mathematical prediction".</a:t>
            </a:r>
          </a:p>
          <a:p>
            <a:r>
              <a:rPr lang="en-AU" sz="2800" dirty="0"/>
              <a:t>ARC Linkage Project LP170100924, 2017-2020, Yang Xiang; Jun Zhang; Wanlei Zhou; Sheng Wen; </a:t>
            </a:r>
            <a:r>
              <a:rPr lang="en-AU" sz="2800" dirty="0" err="1"/>
              <a:t>Shigang</a:t>
            </a:r>
            <a:r>
              <a:rPr lang="en-AU" sz="2800" dirty="0"/>
              <a:t> Liu, “Developing an effective defence to cyber-reputation manipulation attacks”. </a:t>
            </a:r>
          </a:p>
          <a:p>
            <a:r>
              <a:rPr lang="en-AU" sz="2800" dirty="0"/>
              <a:t>ARC Discovery Project DP140103649, 2014-2016, Wanlei Zhou and Yang Xiang, "Modelling and defence against malware propagation".</a:t>
            </a:r>
          </a:p>
          <a:p>
            <a:r>
              <a:rPr lang="en-AU" sz="2800" dirty="0"/>
              <a:t>ARC Linkage Project LP120200266, 2012-2015, Yang Xiang, Wanlei Zhou, Vijay </a:t>
            </a:r>
            <a:r>
              <a:rPr lang="en-AU" sz="2800" dirty="0" err="1"/>
              <a:t>Varadharajan</a:t>
            </a:r>
            <a:r>
              <a:rPr lang="en-AU" sz="2800" dirty="0"/>
              <a:t>, and Jonathan Oliver, "Developing an active defence system to identify malicious domains and websites".</a:t>
            </a:r>
          </a:p>
          <a:p>
            <a:r>
              <a:rPr lang="en-AU" sz="2800" dirty="0"/>
              <a:t>ARC Discovery Project DP1095498, 2010-2012, Yang Xiang, Wanlei Zhou, and Yong Xiang, "Tracing real Internet attackers through information correlation". </a:t>
            </a:r>
          </a:p>
          <a:p>
            <a:r>
              <a:rPr lang="en-AU" sz="2800" dirty="0"/>
              <a:t>ARC Linkage Project LP100100208, 2010-2012, Wanlei Zhou and Yang Xiang, "An active approach to detect and defend against peer-to-peer botnets". </a:t>
            </a:r>
          </a:p>
          <a:p>
            <a:r>
              <a:rPr lang="en-AU" sz="2800" dirty="0"/>
              <a:t>ARC Discovery Project DP0773264: 2007-2009, Wanlei Zhou and Yang Xiang, "Development of methods to address internet crime"..</a:t>
            </a:r>
          </a:p>
          <a:p>
            <a:endParaRPr lang="en-AU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37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298440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2473557"/>
            <a:ext cx="7345362" cy="133985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Thank you!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0702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Current Methods in Sources Identification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4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Background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We live in a world of </a:t>
            </a:r>
            <a:r>
              <a:rPr lang="en-US" b="1" i="1" dirty="0"/>
              <a:t>networks</a:t>
            </a:r>
            <a:r>
              <a:rPr lang="en-US" i="1" dirty="0"/>
              <a:t>, e.g., social networks, computer networks, transportation networks, biological networks, etc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Any complex system can be modeled as a </a:t>
            </a:r>
            <a:r>
              <a:rPr lang="en-US" b="1" i="1" dirty="0"/>
              <a:t>network</a:t>
            </a:r>
            <a:r>
              <a:rPr lang="en-US" dirty="0"/>
              <a:t>, where </a:t>
            </a:r>
            <a:r>
              <a:rPr lang="en-US" b="1" i="1" dirty="0"/>
              <a:t>nodes</a:t>
            </a:r>
            <a:r>
              <a:rPr lang="en-US" dirty="0"/>
              <a:t> are the elements of the system and </a:t>
            </a:r>
            <a:r>
              <a:rPr lang="en-US" b="1" i="1" dirty="0"/>
              <a:t>edges</a:t>
            </a:r>
            <a:r>
              <a:rPr lang="en-US" dirty="0"/>
              <a:t> represent the interactions between them.</a:t>
            </a:r>
          </a:p>
          <a:p>
            <a:pPr lvl="1"/>
            <a:r>
              <a:rPr lang="en-US" dirty="0"/>
              <a:t>The </a:t>
            </a:r>
            <a:r>
              <a:rPr lang="en-US" b="1" i="1" dirty="0"/>
              <a:t>ubiquity</a:t>
            </a:r>
            <a:r>
              <a:rPr lang="en-US" dirty="0"/>
              <a:t> of networks has made us </a:t>
            </a:r>
            <a:r>
              <a:rPr lang="en-US" b="1" i="1" dirty="0"/>
              <a:t>vulnerable</a:t>
            </a:r>
            <a:r>
              <a:rPr lang="en-US" dirty="0"/>
              <a:t> to various </a:t>
            </a:r>
            <a:r>
              <a:rPr lang="en-US" b="1" i="1" dirty="0"/>
              <a:t>network risks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443155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Current Methods in Sources Identification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Significances of source identification in social networks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Identifying propagation sources as quickly as possible can help people find the </a:t>
            </a:r>
            <a:r>
              <a:rPr lang="en-US" b="1" i="1" dirty="0"/>
              <a:t>causation of risks</a:t>
            </a:r>
            <a:r>
              <a:rPr lang="en-US" dirty="0"/>
              <a:t>, and therefore, </a:t>
            </a:r>
            <a:r>
              <a:rPr lang="en-US" b="1" i="1" dirty="0"/>
              <a:t>diminish the damages</a:t>
            </a:r>
            <a:r>
              <a:rPr lang="en-US" dirty="0"/>
              <a:t>. </a:t>
            </a:r>
          </a:p>
          <a:p>
            <a:pPr lvl="1"/>
            <a:r>
              <a:rPr lang="en-US" dirty="0"/>
              <a:t>It is important to accurately identify the ‘culprit’ of the propagation for </a:t>
            </a:r>
            <a:r>
              <a:rPr lang="en-US" b="1" i="1" dirty="0"/>
              <a:t>forensic purposes</a:t>
            </a:r>
            <a:r>
              <a:rPr lang="en-US" dirty="0"/>
              <a:t>. </a:t>
            </a:r>
          </a:p>
          <a:p>
            <a:pPr lvl="1"/>
            <a:r>
              <a:rPr lang="en-US" dirty="0"/>
              <a:t>Understanding the </a:t>
            </a:r>
            <a:r>
              <a:rPr lang="en-US" b="1" i="1" dirty="0"/>
              <a:t>propagation mechanisms </a:t>
            </a:r>
            <a:r>
              <a:rPr lang="en-US" dirty="0"/>
              <a:t>will help us to design defense measures.</a:t>
            </a:r>
          </a:p>
          <a:p>
            <a:r>
              <a:rPr lang="en-US" b="1" dirty="0"/>
              <a:t>Question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How can we </a:t>
            </a:r>
            <a:r>
              <a:rPr lang="en-US" b="1" i="1" dirty="0"/>
              <a:t>identify propagation sources</a:t>
            </a:r>
            <a:r>
              <a:rPr lang="en-US" dirty="0"/>
              <a:t> in social networks, a type of complex networks?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2507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Current Methods in Sources Identification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4" y="2133601"/>
            <a:ext cx="4673372" cy="3931920"/>
          </a:xfrm>
        </p:spPr>
        <p:txBody>
          <a:bodyPr/>
          <a:lstStyle/>
          <a:p>
            <a:r>
              <a:rPr lang="en-US" b="1" dirty="0"/>
              <a:t>Three categories of network observations</a:t>
            </a:r>
            <a:r>
              <a:rPr lang="en-US" dirty="0"/>
              <a:t>:</a:t>
            </a:r>
          </a:p>
          <a:p>
            <a:pPr lvl="1"/>
            <a:r>
              <a:rPr lang="en-US" sz="2000" b="1" dirty="0"/>
              <a:t>(</a:t>
            </a:r>
            <a:r>
              <a:rPr lang="en-US" sz="2000" b="1" dirty="0" err="1"/>
              <a:t>i</a:t>
            </a:r>
            <a:r>
              <a:rPr lang="en-US" sz="2000" b="1" dirty="0"/>
              <a:t>) </a:t>
            </a:r>
            <a:r>
              <a:rPr lang="en-US" sz="2000" b="1" i="1" dirty="0"/>
              <a:t>Complete Observation</a:t>
            </a:r>
            <a:r>
              <a:rPr lang="en-US" sz="2000" dirty="0"/>
              <a:t>: The exact state of each node is observed in a network.</a:t>
            </a:r>
          </a:p>
          <a:p>
            <a:pPr lvl="2"/>
            <a:r>
              <a:rPr lang="en-US" dirty="0"/>
              <a:t>Suitable for </a:t>
            </a:r>
            <a:r>
              <a:rPr lang="en-US" b="1" i="1" dirty="0"/>
              <a:t>small-scale</a:t>
            </a:r>
            <a:r>
              <a:rPr lang="en-US" dirty="0"/>
              <a:t> networks.</a:t>
            </a:r>
            <a:endParaRPr lang="en-US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0274" y="2880065"/>
            <a:ext cx="3533767" cy="3500176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6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A9390DA-D131-42B7-AF39-A545527D97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496" y="5824008"/>
            <a:ext cx="3792461" cy="265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6739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Current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2" y="2133601"/>
            <a:ext cx="4377282" cy="3931920"/>
          </a:xfrm>
        </p:spPr>
        <p:txBody>
          <a:bodyPr>
            <a:normAutofit/>
          </a:bodyPr>
          <a:lstStyle/>
          <a:p>
            <a:pPr lvl="1"/>
            <a:r>
              <a:rPr lang="en-US" sz="2000" b="1" dirty="0"/>
              <a:t>(ii) </a:t>
            </a:r>
            <a:r>
              <a:rPr lang="en-US" sz="2000" b="1" i="1" dirty="0"/>
              <a:t>Snapshot</a:t>
            </a:r>
            <a:r>
              <a:rPr lang="en-US" sz="2000" dirty="0"/>
              <a:t>: A </a:t>
            </a:r>
            <a:r>
              <a:rPr lang="en-US" sz="2000" b="1" i="1" dirty="0"/>
              <a:t>portion</a:t>
            </a:r>
            <a:r>
              <a:rPr lang="en-US" sz="2000" dirty="0"/>
              <a:t> of nodes are observed in a network. It only provides </a:t>
            </a:r>
            <a:r>
              <a:rPr lang="en-US" sz="2000" b="1" i="1" dirty="0"/>
              <a:t>partial</a:t>
            </a:r>
            <a:r>
              <a:rPr lang="en-US" sz="2000" dirty="0"/>
              <a:t> knowledge of a network status.</a:t>
            </a:r>
          </a:p>
          <a:p>
            <a:pPr lvl="2"/>
            <a:r>
              <a:rPr lang="en-US" dirty="0"/>
              <a:t>Much more </a:t>
            </a:r>
            <a:r>
              <a:rPr lang="en-US" b="1" i="1" dirty="0"/>
              <a:t>usual </a:t>
            </a:r>
            <a:r>
              <a:rPr lang="en-US" dirty="0"/>
              <a:t>in the real world.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0274" y="2881167"/>
            <a:ext cx="3530813" cy="34972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F97CB35-A1CF-42A6-B1F8-CAC635CB04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5302250"/>
            <a:ext cx="2260600" cy="3154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AB2AE02-1BB2-4073-8A07-F84348BF32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2373" y="5348996"/>
            <a:ext cx="1165577" cy="292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1849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Current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2" y="2133601"/>
            <a:ext cx="4489007" cy="3931920"/>
          </a:xfrm>
        </p:spPr>
        <p:txBody>
          <a:bodyPr>
            <a:normAutofit/>
          </a:bodyPr>
          <a:lstStyle/>
          <a:p>
            <a:pPr lvl="1"/>
            <a:r>
              <a:rPr lang="en-US" sz="2000" b="1" dirty="0"/>
              <a:t>(iii) </a:t>
            </a:r>
            <a:r>
              <a:rPr lang="en-US" sz="2000" b="1" i="1" dirty="0"/>
              <a:t>Sensor Observation</a:t>
            </a:r>
            <a:r>
              <a:rPr lang="en-US" sz="2000" dirty="0"/>
              <a:t>: Sensors record the propagation dynamics over them.</a:t>
            </a:r>
          </a:p>
          <a:p>
            <a:pPr lvl="2"/>
            <a:r>
              <a:rPr lang="en-US" dirty="0"/>
              <a:t>Sensors need be </a:t>
            </a:r>
            <a:r>
              <a:rPr lang="en-US" b="1" i="1" dirty="0"/>
              <a:t>chosen</a:t>
            </a:r>
            <a:r>
              <a:rPr lang="en-US" dirty="0"/>
              <a:t> very carefully.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9119" y="2881049"/>
            <a:ext cx="3489817" cy="3489817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8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DA8E77A-3C08-4DA3-9616-3983B52599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4599" y="5460910"/>
            <a:ext cx="4051301" cy="33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5307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Current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7134" y="1727201"/>
            <a:ext cx="7345363" cy="3931920"/>
          </a:xfrm>
        </p:spPr>
        <p:txBody>
          <a:bodyPr>
            <a:normAutofit/>
          </a:bodyPr>
          <a:lstStyle/>
          <a:p>
            <a:r>
              <a:rPr lang="en-US" sz="1800" dirty="0"/>
              <a:t>Current methods of source identification can be categorized into </a:t>
            </a:r>
            <a:r>
              <a:rPr lang="en-US" sz="1800" b="1" i="1" dirty="0"/>
              <a:t>three categories</a:t>
            </a:r>
            <a:r>
              <a:rPr lang="en-US" sz="1800" dirty="0"/>
              <a:t> according to three different types of network </a:t>
            </a:r>
            <a:r>
              <a:rPr lang="en-US" sz="1800" b="1" i="1" dirty="0"/>
              <a:t>observations</a:t>
            </a:r>
            <a:r>
              <a:rPr lang="en-US" sz="1800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9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565882" y="6125573"/>
            <a:ext cx="4007868" cy="25690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79438" indent="-228600" algn="l" defTabSz="914400" rtl="0" eaLnBrk="1" latinLnBrk="0" hangingPunct="1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8038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36638" indent="-228600" algn="l" defTabSz="914400" rtl="0" eaLnBrk="1" latinLnBrk="0" hangingPunct="1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65238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485900" indent="-228600" algn="l" defTabSz="914400" rtl="0" eaLnBrk="1" latinLnBrk="0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712913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947863" indent="-228600" algn="l" defTabSz="914400" rtl="0" eaLnBrk="1" latinLnBrk="0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174875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lang="en-US"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/>
              <a:t>Taxonomy of current source identification methods</a:t>
            </a:r>
            <a:endParaRPr lang="en-US" sz="18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584" y="2396097"/>
            <a:ext cx="8555816" cy="4059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9959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pital">
  <a:themeElements>
    <a:clrScheme name="Capital">
      <a:dk1>
        <a:srgbClr val="000000"/>
      </a:dk1>
      <a:lt1>
        <a:srgbClr val="FFFFFF"/>
      </a:lt1>
      <a:dk2>
        <a:srgbClr val="6F6D5D"/>
      </a:dk2>
      <a:lt2>
        <a:srgbClr val="7C8F97"/>
      </a:lt2>
      <a:accent1>
        <a:srgbClr val="4B5A60"/>
      </a:accent1>
      <a:accent2>
        <a:srgbClr val="9C5238"/>
      </a:accent2>
      <a:accent3>
        <a:srgbClr val="504539"/>
      </a:accent3>
      <a:accent4>
        <a:srgbClr val="C1AD79"/>
      </a:accent4>
      <a:accent5>
        <a:srgbClr val="667559"/>
      </a:accent5>
      <a:accent6>
        <a:srgbClr val="BAD6AD"/>
      </a:accent6>
      <a:hlink>
        <a:srgbClr val="524A82"/>
      </a:hlink>
      <a:folHlink>
        <a:srgbClr val="8F9954"/>
      </a:folHlink>
    </a:clrScheme>
    <a:fontScheme name="Capital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Capita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atMod val="150000"/>
                <a:lumMod val="50000"/>
              </a:schemeClr>
              <a:schemeClr val="phClr">
                <a:satMod val="300000"/>
                <a:lumMod val="125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atMod val="135000"/>
                <a:lumMod val="80000"/>
              </a:schemeClr>
              <a:schemeClr val="phClr">
                <a:satMod val="250000"/>
                <a:lumMod val="15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44450" cap="flat" cmpd="sng" algn="ctr">
          <a:solidFill>
            <a:schemeClr val="phClr">
              <a:shade val="85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sx="101000" sy="101000" algn="ctr" rotWithShape="0">
              <a:srgbClr val="000000">
                <a:alpha val="40000"/>
              </a:srgbClr>
            </a:outerShdw>
          </a:effectLst>
          <a:scene3d>
            <a:camera prst="perspectiveFront" fov="3000000"/>
            <a:lightRig rig="threePt" dir="tl"/>
          </a:scene3d>
          <a:sp3d>
            <a:bevelT w="0" h="0"/>
          </a:sp3d>
        </a:effectStyle>
        <a:effectStyle>
          <a:effectLst>
            <a:innerShdw blurRad="190500">
              <a:srgbClr val="000000">
                <a:alpha val="50000"/>
              </a:srgbClr>
            </a:innerShdw>
          </a:effectLst>
          <a:scene3d>
            <a:camera prst="perspectiveFront" fov="4800000"/>
            <a:lightRig rig="twoPt" dir="t">
              <a:rot lat="0" lon="0" rev="48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atMod val="150000"/>
                <a:lumMod val="50000"/>
              </a:schemeClr>
              <a:schemeClr val="phClr">
                <a:satMod val="400000"/>
                <a:lumMod val="16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5227</TotalTime>
  <Words>2791</Words>
  <Application>Microsoft Office PowerPoint</Application>
  <PresentationFormat>On-screen Show (4:3)</PresentationFormat>
  <Paragraphs>265</Paragraphs>
  <Slides>38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5" baseType="lpstr">
      <vt:lpstr>Arial</vt:lpstr>
      <vt:lpstr>Brush Script MT</vt:lpstr>
      <vt:lpstr>Calibri</vt:lpstr>
      <vt:lpstr>Calisto MT</vt:lpstr>
      <vt:lpstr>Times New Roman</vt:lpstr>
      <vt:lpstr>Wingdings</vt:lpstr>
      <vt:lpstr>Capital</vt:lpstr>
      <vt:lpstr>Propagation of Malicious Attacks and Identification of their Sources*</vt:lpstr>
      <vt:lpstr>Outline</vt:lpstr>
      <vt:lpstr>Key Publications</vt:lpstr>
      <vt:lpstr>Current Methods in Sources Identification</vt:lpstr>
      <vt:lpstr>Current Methods in Sources Identification</vt:lpstr>
      <vt:lpstr>Current Methods in Sources Identification</vt:lpstr>
      <vt:lpstr>Current Methods</vt:lpstr>
      <vt:lpstr>Current Methods</vt:lpstr>
      <vt:lpstr>Current Methods</vt:lpstr>
      <vt:lpstr>Outline</vt:lpstr>
      <vt:lpstr>Comparative Studies</vt:lpstr>
      <vt:lpstr>Comparative Studies</vt:lpstr>
      <vt:lpstr>Comparative Studies</vt:lpstr>
      <vt:lpstr>Comparative Studies</vt:lpstr>
      <vt:lpstr>Comparative Studies</vt:lpstr>
      <vt:lpstr>Comparative Studies</vt:lpstr>
      <vt:lpstr>Comparative Studies</vt:lpstr>
      <vt:lpstr>Outline</vt:lpstr>
      <vt:lpstr>Our Work in Propagation Modelling and Source Identification</vt:lpstr>
      <vt:lpstr>Modelling the Propagation of Rumours and Truths in Online Social Networks</vt:lpstr>
      <vt:lpstr>How Rumours and Truths Spread in OSNs</vt:lpstr>
      <vt:lpstr>How Rumours and Truths Spread in OSNs</vt:lpstr>
      <vt:lpstr>How Rumours and Truths Spread in OSNs</vt:lpstr>
      <vt:lpstr>Modelling the Spread of Rumours and Truths</vt:lpstr>
      <vt:lpstr>PowerPoint Presentation</vt:lpstr>
      <vt:lpstr>Results Exhibition of the Modelling</vt:lpstr>
      <vt:lpstr>Results Exhibition of the Modelling</vt:lpstr>
      <vt:lpstr>Defense Measures in Online Social Networks</vt:lpstr>
      <vt:lpstr>Illustration of Various Proactive Measures</vt:lpstr>
      <vt:lpstr>Important Users in OSNs</vt:lpstr>
      <vt:lpstr>Why is the Truth Spread Necessary?</vt:lpstr>
      <vt:lpstr>Maximal Infected Users and Final Infected Users</vt:lpstr>
      <vt:lpstr>The Equivalence between Blocking Rumors and Spreading Truth</vt:lpstr>
      <vt:lpstr>Put Eggs in Different Baskets</vt:lpstr>
      <vt:lpstr>Outline</vt:lpstr>
      <vt:lpstr>Future Work &amp; Discussion</vt:lpstr>
      <vt:lpstr>Acknowledgement</vt:lpstr>
      <vt:lpstr>Thank you!</vt:lpstr>
    </vt:vector>
  </TitlesOfParts>
  <Company>Deakin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Identifying Propagation Source in Networks</dc:title>
  <dc:creator>Jiaojiao Jiang</dc:creator>
  <cp:lastModifiedBy>Bill W</cp:lastModifiedBy>
  <cp:revision>791</cp:revision>
  <dcterms:created xsi:type="dcterms:W3CDTF">2014-09-17T23:06:06Z</dcterms:created>
  <dcterms:modified xsi:type="dcterms:W3CDTF">2019-03-14T10:30:48Z</dcterms:modified>
</cp:coreProperties>
</file>