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51"/>
  </p:notesMasterIdLst>
  <p:handoutMasterIdLst>
    <p:handoutMasterId r:id="rId52"/>
  </p:handoutMasterIdLst>
  <p:sldIdLst>
    <p:sldId id="256" r:id="rId3"/>
    <p:sldId id="526" r:id="rId4"/>
    <p:sldId id="529" r:id="rId5"/>
    <p:sldId id="552" r:id="rId6"/>
    <p:sldId id="634" r:id="rId7"/>
    <p:sldId id="476" r:id="rId8"/>
    <p:sldId id="635" r:id="rId9"/>
    <p:sldId id="532" r:id="rId10"/>
    <p:sldId id="572" r:id="rId11"/>
    <p:sldId id="558" r:id="rId12"/>
    <p:sldId id="551" r:id="rId13"/>
    <p:sldId id="636" r:id="rId14"/>
    <p:sldId id="573" r:id="rId15"/>
    <p:sldId id="547" r:id="rId16"/>
    <p:sldId id="534" r:id="rId17"/>
    <p:sldId id="550" r:id="rId18"/>
    <p:sldId id="569" r:id="rId19"/>
    <p:sldId id="565" r:id="rId20"/>
    <p:sldId id="562" r:id="rId21"/>
    <p:sldId id="568" r:id="rId22"/>
    <p:sldId id="621" r:id="rId23"/>
    <p:sldId id="589" r:id="rId24"/>
    <p:sldId id="574" r:id="rId25"/>
    <p:sldId id="566" r:id="rId26"/>
    <p:sldId id="632" r:id="rId27"/>
    <p:sldId id="638" r:id="rId28"/>
    <p:sldId id="583" r:id="rId29"/>
    <p:sldId id="561" r:id="rId30"/>
    <p:sldId id="625" r:id="rId31"/>
    <p:sldId id="570" r:id="rId32"/>
    <p:sldId id="637" r:id="rId33"/>
    <p:sldId id="596" r:id="rId34"/>
    <p:sldId id="613" r:id="rId35"/>
    <p:sldId id="607" r:id="rId36"/>
    <p:sldId id="599" r:id="rId37"/>
    <p:sldId id="612" r:id="rId38"/>
    <p:sldId id="605" r:id="rId39"/>
    <p:sldId id="629" r:id="rId40"/>
    <p:sldId id="639" r:id="rId41"/>
    <p:sldId id="641" r:id="rId42"/>
    <p:sldId id="586" r:id="rId43"/>
    <p:sldId id="595" r:id="rId44"/>
    <p:sldId id="506" r:id="rId45"/>
    <p:sldId id="628" r:id="rId46"/>
    <p:sldId id="622" r:id="rId47"/>
    <p:sldId id="623" r:id="rId48"/>
    <p:sldId id="593" r:id="rId49"/>
    <p:sldId id="642" r:id="rId50"/>
  </p:sldIdLst>
  <p:sldSz cx="9144000" cy="6858000" type="screen4x3"/>
  <p:notesSz cx="6797675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5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8BF030"/>
    <a:srgbClr val="30F070"/>
    <a:srgbClr val="FFFF99"/>
    <a:srgbClr val="D3CFD5"/>
    <a:srgbClr val="D8DCE3"/>
    <a:srgbClr val="D9DBDE"/>
    <a:srgbClr val="D2D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36" autoAdjust="0"/>
  </p:normalViewPr>
  <p:slideViewPr>
    <p:cSldViewPr snapToGrid="0">
      <p:cViewPr>
        <p:scale>
          <a:sx n="50" d="100"/>
          <a:sy n="50" d="100"/>
        </p:scale>
        <p:origin x="1872" y="402"/>
      </p:cViewPr>
      <p:guideLst>
        <p:guide orient="horz" pos="2160"/>
        <p:guide pos="25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602"/>
    </p:cViewPr>
  </p:sorterViewPr>
  <p:notesViewPr>
    <p:cSldViewPr snapToGrid="0">
      <p:cViewPr varScale="1">
        <p:scale>
          <a:sx n="90" d="100"/>
          <a:sy n="90" d="100"/>
        </p:scale>
        <p:origin x="-2316" y="-12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Sheet1!$A$11</c:f>
              <c:strCache>
                <c:ptCount val="1"/>
                <c:pt idx="0">
                  <c:v>Washer</c:v>
                </c:pt>
              </c:strCache>
            </c:strRef>
          </c:tx>
          <c:invertIfNegative val="0"/>
          <c:val>
            <c:numRef>
              <c:f>Sheet1!$B$11</c:f>
              <c:numCache>
                <c:formatCode>General</c:formatCode>
                <c:ptCount val="1"/>
                <c:pt idx="0">
                  <c:v>0.53900000000000003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886512"/>
        <c:axId val="384892392"/>
      </c:barChart>
      <c:catAx>
        <c:axId val="384886512"/>
        <c:scaling>
          <c:orientation val="minMax"/>
        </c:scaling>
        <c:delete val="0"/>
        <c:axPos val="b"/>
        <c:majorTickMark val="none"/>
        <c:minorTickMark val="none"/>
        <c:tickLblPos val="nextTo"/>
        <c:crossAx val="384892392"/>
        <c:crosses val="autoZero"/>
        <c:auto val="1"/>
        <c:lblAlgn val="ctr"/>
        <c:lblOffset val="100"/>
        <c:noMultiLvlLbl val="0"/>
      </c:catAx>
      <c:valAx>
        <c:axId val="384892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84886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05012924870892"/>
          <c:y val="0.87830595185874538"/>
          <c:w val="0.36233975745579972"/>
          <c:h val="8.371719160104987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cat>
            <c:strRef>
              <c:f>Sheet1!$A$3:$A$4</c:f>
              <c:strCache>
                <c:ptCount val="2"/>
                <c:pt idx="0">
                  <c:v>Safe</c:v>
                </c:pt>
                <c:pt idx="1">
                  <c:v>Washer</c:v>
                </c:pt>
              </c:strCache>
            </c:strRef>
          </c:cat>
          <c:val>
            <c:numRef>
              <c:f>Sheet1!$B$3:$B$4</c:f>
              <c:numCache>
                <c:formatCode>General</c:formatCode>
                <c:ptCount val="2"/>
                <c:pt idx="0">
                  <c:v>0.35</c:v>
                </c:pt>
                <c:pt idx="1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661960"/>
        <c:axId val="385660392"/>
      </c:barChart>
      <c:catAx>
        <c:axId val="38566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85660392"/>
        <c:crosses val="autoZero"/>
        <c:auto val="1"/>
        <c:lblAlgn val="ctr"/>
        <c:lblOffset val="100"/>
        <c:noMultiLvlLbl val="0"/>
      </c:catAx>
      <c:valAx>
        <c:axId val="38566039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3856619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401685595093685"/>
          <c:y val="8.5150711602253987E-2"/>
          <c:w val="0.73535829462410129"/>
          <c:h val="0.7227157739757752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Sheet1!$A$14:$A$15</c:f>
              <c:strCache>
                <c:ptCount val="2"/>
                <c:pt idx="0">
                  <c:v>Safe</c:v>
                </c:pt>
                <c:pt idx="1">
                  <c:v>Loudspeaker</c:v>
                </c:pt>
              </c:strCache>
            </c:strRef>
          </c:cat>
          <c:val>
            <c:numRef>
              <c:f>Sheet1!$B$14:$B$15</c:f>
              <c:numCache>
                <c:formatCode>General</c:formatCode>
                <c:ptCount val="2"/>
                <c:pt idx="0">
                  <c:v>0.371</c:v>
                </c:pt>
                <c:pt idx="1">
                  <c:v>0.24099999999999999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5663920"/>
        <c:axId val="385666272"/>
      </c:barChart>
      <c:catAx>
        <c:axId val="385663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5666272"/>
        <c:crosses val="autoZero"/>
        <c:auto val="1"/>
        <c:lblAlgn val="ctr"/>
        <c:lblOffset val="100"/>
        <c:noMultiLvlLbl val="0"/>
      </c:catAx>
      <c:valAx>
        <c:axId val="385666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5663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275" cy="496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13" tIns="46207" rIns="92413" bIns="46207" numCol="1" anchor="t" anchorCtr="0" compatLnSpc="1">
            <a:prstTxWarp prst="textNoShape">
              <a:avLst/>
            </a:prstTxWarp>
          </a:bodyPr>
          <a:lstStyle>
            <a:lvl1pPr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61" y="0"/>
            <a:ext cx="2946275" cy="496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13" tIns="46207" rIns="92413" bIns="46207" numCol="1" anchor="t" anchorCtr="0" compatLnSpc="1">
            <a:prstTxWarp prst="textNoShape">
              <a:avLst/>
            </a:prstTxWarp>
          </a:bodyPr>
          <a:lstStyle>
            <a:lvl1pPr algn="r"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6F29469-C51B-EC4F-9EE4-CF089F44D81C}" type="datetimeFigureOut">
              <a:rPr lang="en-AU"/>
              <a:pPr>
                <a:defRPr/>
              </a:pPr>
              <a:t>21/03/2019</a:t>
            </a:fld>
            <a:endParaRPr lang="en-A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272"/>
            <a:ext cx="2946275" cy="496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13" tIns="46207" rIns="92413" bIns="46207" numCol="1" anchor="b" anchorCtr="0" compatLnSpc="1">
            <a:prstTxWarp prst="textNoShape">
              <a:avLst/>
            </a:prstTxWarp>
          </a:bodyPr>
          <a:lstStyle>
            <a:lvl1pPr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61" y="9428272"/>
            <a:ext cx="2946275" cy="4966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13" tIns="46207" rIns="92413" bIns="46207" numCol="1" anchor="b" anchorCtr="0" compatLnSpc="1">
            <a:prstTxWarp prst="textNoShape">
              <a:avLst/>
            </a:prstTxWarp>
          </a:bodyPr>
          <a:lstStyle>
            <a:lvl1pPr algn="r"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446724-36E0-D84C-BCD7-CCAC48471C6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6811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46275" cy="49667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13" tIns="46207" rIns="92413" bIns="46207" numCol="1" anchor="t" anchorCtr="0" compatLnSpc="1">
            <a:prstTxWarp prst="textNoShape">
              <a:avLst/>
            </a:prstTxWarp>
          </a:bodyPr>
          <a:lstStyle>
            <a:lvl1pPr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49861" y="0"/>
            <a:ext cx="2946275" cy="49667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13" tIns="46207" rIns="92413" bIns="46207" numCol="1" anchor="t" anchorCtr="0" compatLnSpc="1">
            <a:prstTxWarp prst="textNoShape">
              <a:avLst/>
            </a:prstTxWarp>
          </a:bodyPr>
          <a:lstStyle>
            <a:lvl1pPr algn="r"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134D976-A7B6-FF49-AD54-BE7FD1162E3F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2413" tIns="46207" rIns="92413" bIns="46207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0385" y="4715832"/>
            <a:ext cx="5436908" cy="446664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13" tIns="46207" rIns="92413" bIns="462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1" y="9428272"/>
            <a:ext cx="2946275" cy="49667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13" tIns="46207" rIns="92413" bIns="46207" numCol="1" anchor="b" anchorCtr="0" compatLnSpc="1">
            <a:prstTxWarp prst="textNoShape">
              <a:avLst/>
            </a:prstTxWarp>
          </a:bodyPr>
          <a:lstStyle>
            <a:lvl1pPr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49861" y="9428272"/>
            <a:ext cx="2946275" cy="49667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413" tIns="46207" rIns="92413" bIns="46207" numCol="1" anchor="b" anchorCtr="0" compatLnSpc="1">
            <a:prstTxWarp prst="textNoShape">
              <a:avLst/>
            </a:prstTxWarp>
          </a:bodyPr>
          <a:lstStyle>
            <a:lvl1pPr algn="r" defTabSz="461324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2A34EC-3C4F-8D46-B504-0C1FC2237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8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3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6858" indent="-283407" defTabSz="4613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3627" indent="-226725" defTabSz="4613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078" indent="-226725" defTabSz="4613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0529" indent="-226725" defTabSz="46132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3980" indent="-226725" defTabSz="461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7431" indent="-226725" defTabSz="461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00882" indent="-226725" defTabSz="461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54333" indent="-226725" defTabSz="4613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92A88C-C7BD-AB4B-9A49-19D651A21D79}" type="slidenum">
              <a:rPr lang="en-US" sz="1200">
                <a:latin typeface="Calibri" charset="0"/>
              </a:rPr>
              <a:pPr eaLnBrk="1" hangingPunct="1"/>
              <a:t>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2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i="0" baseline="0" smtClean="0">
                    <a:latin typeface="Cambria Math"/>
                    <a:ea typeface="Cambria Math"/>
                  </a:rPr>
                  <a:t>ℒ(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f(𝜃, 𝑥), 𝑦)</a:t>
                </a:r>
                <a:r>
                  <a:rPr lang="en-AU" baseline="0" dirty="0" smtClean="0"/>
                  <a:t>  quantifies the error associated with the prediction made by </a:t>
                </a:r>
                <a:r>
                  <a:rPr lang="en-AU" b="0" i="0" baseline="0" smtClean="0">
                    <a:latin typeface="Cambria Math"/>
                  </a:rPr>
                  <a:t>f </a:t>
                </a:r>
                <a:r>
                  <a:rPr lang="en-AU" baseline="0" dirty="0" smtClean="0"/>
                  <a:t>on example </a:t>
                </a:r>
                <a:r>
                  <a:rPr lang="en-AU" b="0" i="0" baseline="0" smtClean="0">
                    <a:latin typeface="Cambria Math"/>
                  </a:rPr>
                  <a:t>𝑥</a:t>
                </a:r>
                <a:r>
                  <a:rPr lang="en-AU" baseline="0" dirty="0" smtClean="0"/>
                  <a:t>.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 smtClean="0"/>
              <a:t>Adversary’s goal – what behaviour is the adversary trying to elicit?</a:t>
            </a:r>
            <a:br>
              <a:rPr lang="en-AU" baseline="0" dirty="0" smtClean="0"/>
            </a:b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Choice of regularisation function depends on attack scenarios.</a:t>
                </a:r>
              </a:p>
              <a:p>
                <a:r>
                  <a:rPr lang="en-AU" baseline="0" dirty="0" smtClean="0"/>
                  <a:t>L-BFGS: Limited-memory version of the </a:t>
                </a:r>
                <a:r>
                  <a:rPr lang="en-AU" baseline="0" dirty="0" err="1" smtClean="0"/>
                  <a:t>Broyden</a:t>
                </a:r>
                <a:r>
                  <a:rPr lang="en-AU" baseline="0" dirty="0" smtClean="0"/>
                  <a:t>-Fletcher-Goldfarb-</a:t>
                </a:r>
                <a:r>
                  <a:rPr lang="en-AU" baseline="0" dirty="0" err="1" smtClean="0"/>
                  <a:t>Shanno</a:t>
                </a:r>
                <a:r>
                  <a:rPr lang="en-AU" baseline="0" dirty="0" smtClean="0"/>
                  <a:t> algorithm</a:t>
                </a:r>
              </a:p>
              <a:p>
                <a:r>
                  <a:rPr lang="en-AU" baseline="0" dirty="0" smtClean="0"/>
                  <a:t>FGSM: Fast Gradient Sign Method (fast approach)</a:t>
                </a:r>
              </a:p>
              <a:p>
                <a:r>
                  <a:rPr lang="en-AU" baseline="0" dirty="0" smtClean="0"/>
                  <a:t>C&amp;W: </a:t>
                </a:r>
                <a:r>
                  <a:rPr lang="en-AU" baseline="0" dirty="0" err="1" smtClean="0"/>
                  <a:t>Carlini</a:t>
                </a:r>
                <a:r>
                  <a:rPr lang="en-AU" baseline="0" dirty="0" smtClean="0"/>
                  <a:t> &amp; Wagner</a:t>
                </a:r>
              </a:p>
              <a:p>
                <a:r>
                  <a:rPr lang="en-AU" baseline="0" dirty="0" smtClean="0"/>
                  <a:t>JSMA: Jacobian-based Saliency Map </a:t>
                </a:r>
                <a:r>
                  <a:rPr lang="en-AU" baseline="0" dirty="0" smtClean="0"/>
                  <a:t>Attack</a:t>
                </a:r>
              </a:p>
              <a:p>
                <a:endParaRPr lang="en-AU" i="0" baseline="0" dirty="0" smtClean="0">
                  <a:latin typeface="+mn-lt"/>
                </a:endParaRPr>
              </a:p>
              <a:p>
                <a:r>
                  <a:rPr lang="en-AU" baseline="0" dirty="0" smtClean="0"/>
                  <a:t>For two vectors, </a:t>
                </a:r>
                <a:endParaRPr lang="en-AU" i="0" baseline="0" dirty="0" smtClean="0">
                  <a:latin typeface="+mn-lt"/>
                </a:endParaRPr>
              </a:p>
              <a:p>
                <a:pPr/>
                <a:r>
                  <a:rPr lang="en-AU" b="0" i="0" baseline="0" smtClean="0">
                    <a:latin typeface="Cambria Math"/>
                  </a:rPr>
                  <a:t>𝑙_0</a:t>
                </a:r>
                <a:r>
                  <a:rPr lang="en-AU" baseline="0" dirty="0" smtClean="0"/>
                  <a:t> : measures the number of dimensions that have different values (i.e. Hamming distance).</a:t>
                </a:r>
              </a:p>
              <a:p>
                <a:r>
                  <a:rPr lang="en-AU" b="0" i="0" baseline="0" smtClean="0">
                    <a:latin typeface="Cambria Math"/>
                  </a:rPr>
                  <a:t>𝑙_</a:t>
                </a:r>
                <a:r>
                  <a:rPr lang="en-AU" b="0" i="0" baseline="0" smtClean="0">
                    <a:latin typeface="Cambria Math"/>
                  </a:rPr>
                  <a:t>1</a:t>
                </a:r>
                <a:r>
                  <a:rPr lang="en-AU" baseline="0" dirty="0" smtClean="0"/>
                  <a:t> </a:t>
                </a:r>
                <a:r>
                  <a:rPr lang="en-AU" baseline="0" dirty="0" smtClean="0"/>
                  <a:t>: is the sum of the absolute value of each dimension (i.e. Manhattan distance).</a:t>
                </a:r>
              </a:p>
              <a:p>
                <a:r>
                  <a:rPr lang="en-AU" b="0" i="0" baseline="0" smtClean="0">
                    <a:latin typeface="Cambria Math"/>
                  </a:rPr>
                  <a:t>𝑙_</a:t>
                </a:r>
                <a:r>
                  <a:rPr lang="en-AU" b="0" i="0" baseline="0" smtClean="0">
                    <a:latin typeface="Cambria Math"/>
                  </a:rPr>
                  <a:t>2</a:t>
                </a:r>
                <a:r>
                  <a:rPr lang="en-AU" baseline="0" dirty="0" smtClean="0"/>
                  <a:t> : is the </a:t>
                </a:r>
                <a:r>
                  <a:rPr lang="en-AU" baseline="0" dirty="0" smtClean="0"/>
                  <a:t>Euclidean distance.  This distance measure will rapidly accumulate with increasing dimensionality that can lead to large ‘imperceptible’ perturbations. This doesn’t work well when comparing images of different sizes.</a:t>
                </a:r>
              </a:p>
              <a:p>
                <a:r>
                  <a:rPr lang="en-AU" b="0" i="0" baseline="0" smtClean="0">
                    <a:latin typeface="Cambria Math"/>
                  </a:rPr>
                  <a:t>𝑙_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∞</a:t>
                </a:r>
                <a:r>
                  <a:rPr lang="en-AU" baseline="0" dirty="0" smtClean="0"/>
                  <a:t> </a:t>
                </a:r>
                <a:r>
                  <a:rPr lang="en-AU" baseline="0" dirty="0" smtClean="0"/>
                  <a:t>: is the maximum difference of any of the dimensions. Thus this is invariant to dimensionality and the perturbation for any data point is going to be bounded by this value.</a:t>
                </a:r>
              </a:p>
              <a:p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perturbations on these images can be subtle (“visually similar”). In some cases, the modification of only one carefully crafted pixel is sufficient to misclassify. </a:t>
                </a:r>
              </a:p>
              <a:p>
                <a:r>
                  <a:rPr lang="en-AU" baseline="0" dirty="0" smtClean="0"/>
                  <a:t>When two images are close in some </a:t>
                </a:r>
                <a:r>
                  <a:rPr lang="en-AU" sz="1200" b="0" i="0" dirty="0" smtClean="0">
                    <a:latin typeface="Cambria Math"/>
                  </a:rPr>
                  <a:t>𝑙</a:t>
                </a:r>
                <a:r>
                  <a:rPr lang="en-AU" sz="1200" b="0" i="0" dirty="0" smtClean="0">
                    <a:latin typeface="Cambria Math"/>
                  </a:rPr>
                  <a:t>_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𝑝</a:t>
                </a:r>
                <a:r>
                  <a:rPr lang="en-AU" baseline="0" dirty="0" smtClean="0"/>
                  <a:t> norm then they can be visually similar – however the converse is not necessarily true!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2000" baseline="0" dirty="0" smtClean="0"/>
          </a:p>
          <a:p>
            <a:endParaRPr lang="en-AU" sz="2000" dirty="0" smtClean="0"/>
          </a:p>
          <a:p>
            <a:endParaRPr lang="en-AU" b="0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perturbations on these images can be subtle (“visually similar”). In some cases, the modification of only one carefully crafted pixel is sufficient to misclassify. </a:t>
                </a:r>
              </a:p>
              <a:p>
                <a:r>
                  <a:rPr lang="en-AU" baseline="0" dirty="0" smtClean="0"/>
                  <a:t>When two images are close in some </a:t>
                </a:r>
                <a:r>
                  <a:rPr lang="en-AU" sz="1200" b="0" i="0" dirty="0" smtClean="0">
                    <a:latin typeface="Cambria Math"/>
                  </a:rPr>
                  <a:t>𝑙</a:t>
                </a:r>
                <a:r>
                  <a:rPr lang="en-AU" sz="1200" b="0" i="0" dirty="0" smtClean="0">
                    <a:latin typeface="Cambria Math"/>
                  </a:rPr>
                  <a:t>_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𝑝</a:t>
                </a:r>
                <a:r>
                  <a:rPr lang="en-AU" baseline="0" dirty="0" smtClean="0"/>
                  <a:t> norm then they can be visually similar – however the converse is not necessarily true!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perturbations on these images can be subtle (“visually similar”). In some cases, the modification of only one carefully crafted pixel is sufficient to misclassify. </a:t>
                </a:r>
              </a:p>
              <a:p>
                <a:r>
                  <a:rPr lang="en-AU" baseline="0" dirty="0" smtClean="0"/>
                  <a:t>When two images are close in some </a:t>
                </a:r>
                <a:r>
                  <a:rPr lang="en-AU" sz="1200" b="0" i="0" dirty="0" smtClean="0">
                    <a:latin typeface="Cambria Math"/>
                  </a:rPr>
                  <a:t>𝑙</a:t>
                </a:r>
                <a:r>
                  <a:rPr lang="en-AU" sz="1200" b="0" i="0" dirty="0" smtClean="0">
                    <a:latin typeface="Cambria Math"/>
                  </a:rPr>
                  <a:t>_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𝑝</a:t>
                </a:r>
                <a:r>
                  <a:rPr lang="en-AU" baseline="0" dirty="0" smtClean="0"/>
                  <a:t> norm then they can be visually similar – however the converse is not necessarily true!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perturbations on these images can be subtle (“visually similar”). In some cases, the modification of only one carefully crafted pixel is sufficient to misclassify. </a:t>
                </a:r>
              </a:p>
              <a:p>
                <a:r>
                  <a:rPr lang="en-AU" baseline="0" dirty="0" smtClean="0"/>
                  <a:t>When two images are close in some </a:t>
                </a:r>
                <a:r>
                  <a:rPr lang="en-AU" sz="1200" b="0" i="0" dirty="0" smtClean="0">
                    <a:latin typeface="Cambria Math"/>
                  </a:rPr>
                  <a:t>𝑙</a:t>
                </a:r>
                <a:r>
                  <a:rPr lang="en-AU" sz="1200" b="0" i="0" dirty="0" smtClean="0">
                    <a:latin typeface="Cambria Math"/>
                  </a:rPr>
                  <a:t>_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𝑝</a:t>
                </a:r>
                <a:r>
                  <a:rPr lang="en-AU" baseline="0" dirty="0" smtClean="0"/>
                  <a:t> norm then they can be visually similar – however the converse is not necessarily true!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outer minimisation problem is the standard ML optimisation problem which can be solved by computing the gradient </a:t>
                </a:r>
                <a:r>
                  <a:rPr lang="en-AU" baseline="0" dirty="0" err="1" smtClean="0"/>
                  <a:t>wrt</a:t>
                </a:r>
                <a:r>
                  <a:rPr lang="en-AU" baseline="0" dirty="0" smtClean="0"/>
                  <a:t> </a:t>
                </a:r>
                <a:r>
                  <a:rPr lang="el-GR" baseline="0" dirty="0" smtClean="0"/>
                  <a:t>θ</a:t>
                </a:r>
                <a:r>
                  <a:rPr lang="en-AU" baseline="0" dirty="0" smtClean="0"/>
                  <a:t> </a:t>
                </a:r>
                <a:r>
                  <a:rPr lang="en-AU" baseline="0" dirty="0" smtClean="0"/>
                  <a:t>of the inner maximisation loss. </a:t>
                </a:r>
                <a:endParaRPr lang="en-AU" baseline="0" dirty="0" smtClean="0"/>
              </a:p>
              <a:p>
                <a:r>
                  <a:rPr lang="en-AU" baseline="0" dirty="0" smtClean="0"/>
                  <a:t>We seek the </a:t>
                </a:r>
                <a:r>
                  <a:rPr lang="en-AU" baseline="0" dirty="0" err="1" smtClean="0"/>
                  <a:t>argmin</a:t>
                </a:r>
                <a:r>
                  <a:rPr lang="en-AU" baseline="0" dirty="0" smtClean="0"/>
                  <a:t> because we wish to obtain the parameters  </a:t>
                </a:r>
                <a:r>
                  <a:rPr lang="el-GR" baseline="0" dirty="0" smtClean="0"/>
                  <a:t>θ</a:t>
                </a:r>
                <a:r>
                  <a:rPr lang="en-AU" baseline="0" dirty="0" smtClean="0"/>
                  <a:t> that minimises the loss due to the perturbation.</a:t>
                </a:r>
              </a:p>
              <a:p>
                <a:endParaRPr lang="en-AU" baseline="0" dirty="0" smtClean="0"/>
              </a:p>
              <a:p>
                <a:r>
                  <a:rPr lang="en-AU" baseline="0" dirty="0" err="1" smtClean="0"/>
                  <a:t>Danskin’s</a:t>
                </a:r>
                <a:r>
                  <a:rPr lang="en-AU" baseline="0" dirty="0" smtClean="0"/>
                  <a:t> theorem can be used to compute this gradient </a:t>
                </a:r>
                <a:r>
                  <a:rPr lang="en-AU" baseline="0" dirty="0" err="1" smtClean="0"/>
                  <a:t>wrt</a:t>
                </a:r>
                <a:r>
                  <a:rPr lang="en-AU" baseline="0" dirty="0" smtClean="0"/>
                  <a:t> </a:t>
                </a:r>
                <a:r>
                  <a:rPr lang="el-GR" baseline="0" dirty="0" smtClean="0"/>
                  <a:t>θ</a:t>
                </a:r>
                <a:r>
                  <a:rPr lang="en-AU" baseline="0" dirty="0" smtClean="0"/>
                  <a:t> by </a:t>
                </a:r>
                <a:r>
                  <a:rPr lang="en-AU" baseline="0" dirty="0" smtClean="0"/>
                  <a:t>finding a constrained maximiser of the inner maximisation problem, and then computing the gradient of this. </a:t>
                </a:r>
              </a:p>
              <a:p>
                <a:r>
                  <a:rPr lang="en-AU" baseline="0" dirty="0" smtClean="0"/>
                  <a:t>But, </a:t>
                </a:r>
                <a:r>
                  <a:rPr lang="en-AU" baseline="0" dirty="0" err="1" smtClean="0"/>
                  <a:t>Danskin’s</a:t>
                </a:r>
                <a:r>
                  <a:rPr lang="en-AU" baseline="0" dirty="0" smtClean="0"/>
                  <a:t> theorem is only valid if we are able to solve the inner maximisation problem </a:t>
                </a:r>
                <a:r>
                  <a:rPr lang="en-AU" u="sng" baseline="0" dirty="0" smtClean="0"/>
                  <a:t>optimally</a:t>
                </a:r>
                <a:r>
                  <a:rPr lang="en-AU" baseline="0" dirty="0" smtClean="0"/>
                  <a:t>.</a:t>
                </a:r>
              </a:p>
              <a:p>
                <a:r>
                  <a:rPr lang="en-AU" baseline="0" dirty="0" smtClean="0"/>
                  <a:t>If we use sub-optimal/weak attack techniques – such as FGSM - for adversarial training (</a:t>
                </a:r>
                <a:r>
                  <a:rPr lang="en-AU" baseline="0" dirty="0" err="1" smtClean="0"/>
                  <a:t>ie</a:t>
                </a:r>
                <a:r>
                  <a:rPr lang="en-AU" baseline="0" dirty="0" smtClean="0"/>
                  <a:t> to solve the inner maximisation problem) then these techniques, even though they produce a classifier that is robust against many (weak) perturbations, they are </a:t>
                </a:r>
                <a:r>
                  <a:rPr lang="en-AU" u="sng" baseline="0" dirty="0" smtClean="0"/>
                  <a:t>not</a:t>
                </a:r>
                <a:r>
                  <a:rPr lang="en-AU" baseline="0" dirty="0" smtClean="0"/>
                  <a:t> good at finding stronger (</a:t>
                </a:r>
                <a:r>
                  <a:rPr lang="en-AU" u="sng" baseline="0" dirty="0" smtClean="0"/>
                  <a:t>worst-case)</a:t>
                </a:r>
                <a:r>
                  <a:rPr lang="en-AU" baseline="0" dirty="0" smtClean="0"/>
                  <a:t> perturbations</a:t>
                </a:r>
                <a:r>
                  <a:rPr lang="en-AU" baseline="0" dirty="0" smtClean="0"/>
                  <a:t>.</a:t>
                </a:r>
              </a:p>
              <a:p>
                <a:endParaRPr lang="en-AU" baseline="0" dirty="0" smtClean="0"/>
              </a:p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baseline="0" dirty="0" smtClean="0"/>
                  <a:t>Note, in more general terms for adversarial training, the perturbation set can be better described as a function of local modifications of </a:t>
                </a:r>
                <a:r>
                  <a:rPr lang="en-AU" b="1" baseline="0" dirty="0" smtClean="0"/>
                  <a:t>x</a:t>
                </a:r>
                <a:r>
                  <a:rPr lang="en-AU" baseline="0" dirty="0" smtClean="0"/>
                  <a:t>, i.e. </a:t>
                </a:r>
                <a:r>
                  <a:rPr lang="en-AU" sz="1400" b="0" i="0" baseline="0" smtClean="0">
                    <a:latin typeface="Cambria Math"/>
                  </a:rPr>
                  <a:t>𝑎(</a:t>
                </a:r>
                <a:r>
                  <a:rPr lang="en-AU" sz="1400" b="1" i="0" baseline="0" smtClean="0">
                    <a:latin typeface="Cambria Math"/>
                  </a:rPr>
                  <a:t>𝐱</a:t>
                </a:r>
                <a:r>
                  <a:rPr lang="en-AU" sz="1400" b="0" i="0" baseline="0" smtClean="0">
                    <a:latin typeface="Cambria Math"/>
                  </a:rPr>
                  <a:t>),</a:t>
                </a:r>
                <a:r>
                  <a:rPr lang="en-AU" baseline="0" dirty="0" smtClean="0"/>
                  <a:t> for some</a:t>
                </a:r>
                <a:r>
                  <a:rPr lang="en-AU" sz="1400" b="0" i="0" smtClean="0">
                    <a:latin typeface="Cambria Math"/>
                  </a:rPr>
                  <a:t> </a:t>
                </a:r>
                <a:r>
                  <a:rPr lang="en-AU" sz="1400" b="0" i="0" smtClean="0">
                    <a:latin typeface="+mn-lt"/>
                  </a:rPr>
                  <a:t>𝑎</a:t>
                </a:r>
                <a:r>
                  <a:rPr lang="en-AU" sz="1400" b="0" i="0" dirty="0" smtClean="0">
                    <a:latin typeface="+mn-lt"/>
                    <a:ea typeface="Cambria Math"/>
                  </a:rPr>
                  <a:t> </a:t>
                </a:r>
                <a:r>
                  <a:rPr lang="en-AU" sz="1400" i="0" dirty="0">
                    <a:latin typeface="+mn-lt"/>
                    <a:ea typeface="Cambria Math"/>
                  </a:rPr>
                  <a:t>𝜖 </a:t>
                </a:r>
                <a:r>
                  <a:rPr lang="en-AU" sz="1400" i="0" dirty="0" smtClean="0">
                    <a:latin typeface="+mn-lt"/>
                    <a:ea typeface="Cambria Math"/>
                  </a:rPr>
                  <a:t>𝒜</a:t>
                </a:r>
                <a:r>
                  <a:rPr lang="en-AU" sz="1400" baseline="0" dirty="0" smtClean="0">
                    <a:latin typeface="+mn-lt"/>
                  </a:rPr>
                  <a:t> </a:t>
                </a:r>
                <a:r>
                  <a:rPr lang="en-AU" baseline="0" dirty="0" smtClean="0"/>
                  <a:t>and analyse the conditions on </a:t>
                </a:r>
                <a:r>
                  <a:rPr lang="en-AU" i="0" baseline="0" smtClean="0">
                    <a:latin typeface="Cambria Math"/>
                    <a:ea typeface="Cambria Math"/>
                  </a:rPr>
                  <a:t>𝒜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 </a:t>
                </a:r>
                <a:r>
                  <a:rPr lang="en-AU" baseline="0" dirty="0" smtClean="0"/>
                  <a:t>(see </a:t>
                </a:r>
                <a:r>
                  <a:rPr lang="en-AU" baseline="0" dirty="0" err="1" smtClean="0"/>
                  <a:t>Cranko</a:t>
                </a:r>
                <a:r>
                  <a:rPr lang="en-AU" baseline="0" dirty="0" smtClean="0"/>
                  <a:t> and Nock, 2019)</a:t>
                </a:r>
              </a:p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AU" baseline="0" dirty="0" smtClean="0"/>
              </a:p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sz="1200" i="0" smtClean="0">
                    <a:latin typeface="Cambria Math"/>
                  </a:rPr>
                  <a:t>〖</a:t>
                </a:r>
                <a:r>
                  <a:rPr lang="en-AU" sz="1200" b="0" i="0" smtClean="0">
                    <a:latin typeface="Cambria Math"/>
                  </a:rPr>
                  <a:t>arg</a:t>
                </a:r>
                <a:r>
                  <a:rPr lang="en-AU" sz="1200" i="0">
                    <a:latin typeface="Cambria Math"/>
                  </a:rPr>
                  <a:t>min┬(</a:t>
                </a:r>
                <a:r>
                  <a:rPr lang="en-AU" sz="1200" b="0" i="0" smtClean="0">
                    <a:latin typeface="Cambria Math"/>
                  </a:rPr>
                  <a:t>"f"  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∈ ℋ</a:t>
                </a:r>
                <a:r>
                  <a:rPr lang="en-AU" sz="1200" b="0" i="0">
                    <a:latin typeface="Cambria Math"/>
                    <a:ea typeface="Cambria Math"/>
                  </a:rPr>
                  <a:t>)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 </a:t>
                </a:r>
                <a:r>
                  <a:rPr lang="en-AU" sz="1200" b="0" i="0" dirty="0" smtClean="0">
                    <a:latin typeface="Cambria Math"/>
                  </a:rPr>
                  <a:t> 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𝔼_((</a:t>
                </a:r>
                <a:r>
                  <a:rPr lang="en-AU" sz="1200" b="1" i="0" dirty="0" smtClean="0">
                    <a:latin typeface="Cambria Math"/>
                  </a:rPr>
                  <a:t>𝐱,𝐲</a:t>
                </a:r>
                <a:r>
                  <a:rPr lang="en-AU" sz="1200" b="0" i="0" dirty="0" smtClean="0">
                    <a:latin typeface="Cambria Math"/>
                  </a:rPr>
                  <a:t>)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~𝒟) [</a:t>
                </a:r>
                <a:r>
                  <a:rPr lang="en-AU" sz="1200" i="0">
                    <a:latin typeface="Cambria Math"/>
                  </a:rPr>
                  <a:t>max</a:t>
                </a:r>
                <a:r>
                  <a:rPr lang="en-AU" sz="1200" i="0" smtClean="0">
                    <a:latin typeface="Cambria Math"/>
                  </a:rPr>
                  <a:t>┬(</a:t>
                </a:r>
                <a:r>
                  <a:rPr lang="en-AU" sz="1200" b="0" i="0" smtClean="0">
                    <a:latin typeface="Cambria Math"/>
                  </a:rPr>
                  <a:t>𝑎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 </a:t>
                </a:r>
                <a:r>
                  <a:rPr lang="en-AU" sz="1200" i="0" dirty="0">
                    <a:latin typeface="Cambria Math"/>
                    <a:ea typeface="Cambria Math"/>
                  </a:rPr>
                  <a:t>𝜖 </a:t>
                </a:r>
                <a:r>
                  <a:rPr lang="en-AU" sz="1200" i="0" dirty="0" smtClean="0">
                    <a:latin typeface="Cambria Math"/>
                    <a:ea typeface="Cambria Math"/>
                  </a:rPr>
                  <a:t>𝒜</a:t>
                </a:r>
                <a:r>
                  <a:rPr lang="en-AU" sz="1200" i="0" smtClean="0">
                    <a:latin typeface="Cambria Math"/>
                    <a:ea typeface="Cambria Math"/>
                  </a:rPr>
                  <a:t>)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 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 </a:t>
                </a:r>
                <a:r>
                  <a:rPr lang="en-AU" sz="1200" i="0">
                    <a:latin typeface="Cambria Math"/>
                    <a:ea typeface="Cambria Math"/>
                  </a:rPr>
                  <a:t>ℒ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"(</a:t>
                </a:r>
                <a:r>
                  <a:rPr lang="en-AU" sz="1200" i="0" dirty="0"/>
                  <a:t>f(</a:t>
                </a:r>
                <a:r>
                  <a:rPr lang="en-AU" sz="1200" i="0" dirty="0" smtClean="0">
                    <a:latin typeface="Cambria Math"/>
                  </a:rPr>
                  <a:t>" 𝑎(</a:t>
                </a:r>
                <a:r>
                  <a:rPr lang="en-AU" sz="1200" b="1" i="0" dirty="0" smtClean="0">
                    <a:latin typeface="Cambria Math"/>
                  </a:rPr>
                  <a:t>𝐱)</a:t>
                </a:r>
                <a:r>
                  <a:rPr lang="en-AU" sz="1200" b="0" i="0" dirty="0" smtClean="0">
                    <a:latin typeface="Cambria Math"/>
                    <a:ea typeface="Cambria Math"/>
                  </a:rPr>
                  <a:t>)</a:t>
                </a:r>
                <a:r>
                  <a:rPr lang="en-AU" sz="1200" b="0" i="0" dirty="0">
                    <a:latin typeface="Cambria Math"/>
                    <a:ea typeface="Cambria Math"/>
                  </a:rPr>
                  <a:t>"</a:t>
                </a:r>
                <a:r>
                  <a:rPr lang="en-AU" sz="1200" i="0" dirty="0"/>
                  <a:t>, </a:t>
                </a:r>
                <a:r>
                  <a:rPr lang="en-AU" sz="1200" b="1" i="0" dirty="0" err="1"/>
                  <a:t>y</a:t>
                </a:r>
                <a:r>
                  <a:rPr lang="en-AU" sz="1200" i="0" dirty="0">
                    <a:latin typeface="+mn-lt"/>
                  </a:rPr>
                  <a:t>)</a:t>
                </a:r>
                <a:r>
                  <a:rPr lang="en-AU" sz="1200" b="0" i="0" dirty="0" smtClean="0">
                    <a:latin typeface="Cambria Math"/>
                  </a:rPr>
                  <a:t>" ]  </a:t>
                </a:r>
                <a:r>
                  <a:rPr lang="en-AU" sz="1200" b="0" i="0" smtClean="0">
                    <a:latin typeface="Cambria Math"/>
                  </a:rPr>
                  <a:t>〗⁡</a:t>
                </a:r>
                <a:endParaRPr lang="en-AU" sz="1200" dirty="0">
                  <a:latin typeface="+mn-lt"/>
                </a:endParaRPr>
              </a:p>
              <a:p>
                <a:endParaRPr lang="en-AU" sz="1200" dirty="0">
                  <a:latin typeface="+mn-lt"/>
                </a:endParaRPr>
              </a:p>
              <a:p>
                <a:r>
                  <a:rPr lang="en-AU" baseline="0" dirty="0" smtClean="0"/>
                  <a:t>where </a:t>
                </a:r>
                <a:r>
                  <a:rPr lang="en-AU" i="0" baseline="0" smtClean="0">
                    <a:latin typeface="Cambria Math"/>
                    <a:ea typeface="Cambria Math"/>
                  </a:rPr>
                  <a:t>ℋ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 </a:t>
                </a:r>
                <a:r>
                  <a:rPr lang="en-AU" baseline="0" dirty="0" smtClean="0"/>
                  <a:t>is the set of classifiers and </a:t>
                </a:r>
                <a:r>
                  <a:rPr lang="en-AU" i="0" baseline="0" smtClean="0">
                    <a:latin typeface="Cambria Math"/>
                    <a:ea typeface="Cambria Math"/>
                  </a:rPr>
                  <a:t>𝒟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 </a:t>
                </a:r>
                <a:r>
                  <a:rPr lang="en-AU" baseline="0" dirty="0" smtClean="0"/>
                  <a:t>is the set of </a:t>
                </a:r>
                <a:r>
                  <a:rPr lang="en-AU" i="1" baseline="0" dirty="0" smtClean="0"/>
                  <a:t>clean</a:t>
                </a:r>
                <a:r>
                  <a:rPr lang="en-AU" baseline="0" dirty="0" smtClean="0"/>
                  <a:t> data examples.</a:t>
                </a:r>
                <a:endParaRPr lang="en-AU" baseline="0" dirty="0" smtClean="0"/>
              </a:p>
              <a:p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RL = agent-oriented learning by interacting with an environment to achieve a goal. </a:t>
                </a:r>
              </a:p>
              <a:p>
                <a:r>
                  <a:rPr lang="en-AU" baseline="0" dirty="0" smtClean="0"/>
                  <a:t>The agent learns a policy mapping states to actions, seeking to maximise its cumulative reward. The environment may be unknown, nonlinear, stochastic and complex.</a:t>
                </a:r>
              </a:p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AU" baseline="0" dirty="0" smtClean="0"/>
                  <a:t>Policy </a:t>
                </a:r>
                <a14:m>
                  <m:oMath xmlns:m="http://schemas.openxmlformats.org/officeDocument/2006/math">
                    <m:r>
                      <a:rPr lang="en-AU" i="1" baseline="0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AU" baseline="0" dirty="0" smtClean="0"/>
                  <a:t> is a behaviour function selecting actions </a:t>
                </a:r>
                <a:r>
                  <a:rPr lang="en-AU" b="1" baseline="0" dirty="0" smtClean="0"/>
                  <a:t>a</a:t>
                </a:r>
                <a:r>
                  <a:rPr lang="en-AU" baseline="0" dirty="0" smtClean="0"/>
                  <a:t> given states </a:t>
                </a:r>
                <a:r>
                  <a:rPr lang="en-AU" b="1" baseline="0" dirty="0" smtClean="0"/>
                  <a:t>s</a:t>
                </a:r>
                <a:r>
                  <a:rPr lang="en-AU" baseline="0" dirty="0" smtClean="0"/>
                  <a:t>. </a:t>
                </a:r>
              </a:p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AU" baseline="0" dirty="0" smtClean="0"/>
              </a:p>
              <a:p>
                <a:r>
                  <a:rPr lang="en-AU" baseline="0" dirty="0" smtClean="0"/>
                  <a:t>RL learns by trial and error, with only delayed evaluative feedback (reward). It’s the beginnings of a ‘science of mind’ that is neither natural science nor applications technology.</a:t>
                </a:r>
              </a:p>
              <a:p>
                <a:r>
                  <a:rPr lang="en-AU" baseline="0" dirty="0" smtClean="0"/>
                  <a:t>RL can model sequential decision-making.</a:t>
                </a:r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Other RL approaches include genetic (e.g. mutation of learning parameters)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RL = can reason about decision-making</a:t>
                </a:r>
              </a:p>
              <a:p>
                <a:r>
                  <a:rPr lang="en-AU" baseline="0" dirty="0" smtClean="0"/>
                  <a:t>Deep models = allows RL algorithms to learn and represent complex input-output </a:t>
                </a:r>
                <a:r>
                  <a:rPr lang="en-AU" baseline="0" dirty="0" smtClean="0"/>
                  <a:t>mappings. Here, the DNN will learn the best policy function </a:t>
                </a:r>
                <a:r>
                  <a:rPr lang="en-AU" i="0" baseline="0" smtClean="0">
                    <a:latin typeface="Cambria Math"/>
                    <a:ea typeface="Cambria Math"/>
                  </a:rPr>
                  <a:t>𝜋_𝜃 </a:t>
                </a:r>
                <a:r>
                  <a:rPr lang="en-AU" i="0" baseline="0" smtClean="0">
                    <a:latin typeface="Cambria Math"/>
                  </a:rPr>
                  <a:t>((</a:t>
                </a:r>
                <a:r>
                  <a:rPr lang="en-AU" b="1" i="0" baseline="0" smtClean="0">
                    <a:latin typeface="Cambria Math"/>
                  </a:rPr>
                  <a:t>𝒂_</a:t>
                </a:r>
                <a:r>
                  <a:rPr lang="en-AU" b="0" i="0" baseline="0" smtClean="0">
                    <a:latin typeface="Cambria Math"/>
                  </a:rPr>
                  <a:t>𝑡│</a:t>
                </a:r>
                <a:r>
                  <a:rPr lang="en-AU" b="1" i="0" baseline="0" smtClean="0">
                    <a:latin typeface="Cambria Math"/>
                  </a:rPr>
                  <a:t>𝒔_</a:t>
                </a:r>
                <a:r>
                  <a:rPr lang="en-AU" b="0" i="0" baseline="0" smtClean="0">
                    <a:latin typeface="Cambria Math"/>
                  </a:rPr>
                  <a:t>𝑡 ))</a:t>
                </a:r>
                <a:r>
                  <a:rPr lang="en-AU" baseline="0" dirty="0" smtClean="0"/>
                  <a:t>  (where </a:t>
                </a:r>
                <a:r>
                  <a:rPr lang="el-GR" baseline="0" dirty="0" smtClean="0"/>
                  <a:t>θ</a:t>
                </a:r>
                <a:r>
                  <a:rPr lang="en-AU" baseline="0" dirty="0" smtClean="0"/>
                  <a:t> are the NN policy parameters).</a:t>
                </a:r>
                <a:endParaRPr lang="en-AU" baseline="0" dirty="0" smtClean="0"/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Other RL approaches include genetic (e.g. mutation of learning parameters)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i="0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AU" i="0" baseline="0" smtClean="0">
                    <a:latin typeface="Cambria Math"/>
                    <a:ea typeface="Cambria Math"/>
                  </a:rPr>
                  <a:t>𝛾</a:t>
                </a:r>
                <a:r>
                  <a:rPr lang="en-AU" b="0" i="0" baseline="0" smtClean="0">
                    <a:latin typeface="Cambria Math"/>
                    <a:ea typeface="Cambria Math"/>
                  </a:rPr>
                  <a:t> is the discount factor.</a:t>
                </a:r>
                <a:r>
                  <a:rPr lang="en-AU" i="0" baseline="0" dirty="0" smtClean="0"/>
                  <a:t> 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Tx/>
                  <a:buNone/>
                </a:pPr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The optimal policy </a:t>
                </a:r>
                <a:r>
                  <a:rPr lang="en-AU" sz="1200" i="0" smtClean="0">
                    <a:latin typeface="Cambria Math"/>
                    <a:ea typeface="Cambria Math"/>
                  </a:rPr>
                  <a:t>𝜋</a:t>
                </a:r>
                <a:r>
                  <a:rPr lang="en-AU" sz="1200" i="0" smtClean="0">
                    <a:latin typeface="Cambria Math"/>
                    <a:ea typeface="Cambria Math"/>
                  </a:rPr>
                  <a:t>^</a:t>
                </a:r>
                <a:r>
                  <a:rPr lang="en-AU" sz="1200" b="0" i="0" smtClean="0">
                    <a:latin typeface="Cambria Math"/>
                  </a:rPr>
                  <a:t>∗</a:t>
                </a:r>
                <a:r>
                  <a:rPr lang="en-AU" baseline="0" dirty="0" smtClean="0"/>
                  <a:t> is the policy achieving maximum future reward.</a:t>
                </a:r>
              </a:p>
              <a:p>
                <a:r>
                  <a:rPr lang="en-AU" sz="1200" i="0">
                    <a:latin typeface="Cambria Math"/>
                  </a:rPr>
                  <a:t>𝑄</a:t>
                </a:r>
                <a:r>
                  <a:rPr lang="en-AU" sz="1200" i="0" smtClean="0">
                    <a:latin typeface="Cambria Math"/>
                  </a:rPr>
                  <a:t>^</a:t>
                </a:r>
                <a:r>
                  <a:rPr lang="en-AU" sz="1200" i="0">
                    <a:latin typeface="Cambria Math"/>
                    <a:ea typeface="Cambria Math"/>
                  </a:rPr>
                  <a:t>∗ </a:t>
                </a:r>
                <a:r>
                  <a:rPr lang="en-AU" sz="1200" i="0">
                    <a:latin typeface="Cambria Math"/>
                  </a:rPr>
                  <a:t>(</a:t>
                </a:r>
                <a:r>
                  <a:rPr lang="en-AU" sz="1200" b="1" i="0">
                    <a:latin typeface="Cambria Math"/>
                  </a:rPr>
                  <a:t>𝐬</a:t>
                </a:r>
                <a:r>
                  <a:rPr lang="en-AU" sz="1200" i="0">
                    <a:latin typeface="Cambria Math"/>
                  </a:rPr>
                  <a:t>,</a:t>
                </a:r>
                <a:r>
                  <a:rPr lang="en-AU" sz="1200" b="1" i="0">
                    <a:latin typeface="Cambria Math"/>
                  </a:rPr>
                  <a:t>𝐚)</a:t>
                </a:r>
                <a:r>
                  <a:rPr lang="en-AU" baseline="0" dirty="0" smtClean="0"/>
                  <a:t> is the maximum value achievable under any policy.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RL = can reason about decision-making</a:t>
                </a:r>
              </a:p>
              <a:p>
                <a:r>
                  <a:rPr lang="en-AU" baseline="0" dirty="0" smtClean="0"/>
                  <a:t>Deep models = allows RL algorithms to learn and represent complex input-output </a:t>
                </a:r>
                <a:r>
                  <a:rPr lang="en-AU" baseline="0" dirty="0" smtClean="0"/>
                  <a:t>mappings. Here, the DNN will learn the best policy function </a:t>
                </a:r>
                <a:r>
                  <a:rPr lang="en-AU" i="0" baseline="0" smtClean="0">
                    <a:latin typeface="Cambria Math"/>
                    <a:ea typeface="Cambria Math"/>
                  </a:rPr>
                  <a:t>𝜋_𝜃 </a:t>
                </a:r>
                <a:r>
                  <a:rPr lang="en-AU" i="0" baseline="0" smtClean="0">
                    <a:latin typeface="Cambria Math"/>
                  </a:rPr>
                  <a:t>((</a:t>
                </a:r>
                <a:r>
                  <a:rPr lang="en-AU" b="1" i="0" baseline="0" smtClean="0">
                    <a:latin typeface="Cambria Math"/>
                  </a:rPr>
                  <a:t>𝒂_</a:t>
                </a:r>
                <a:r>
                  <a:rPr lang="en-AU" b="0" i="0" baseline="0" smtClean="0">
                    <a:latin typeface="Cambria Math"/>
                  </a:rPr>
                  <a:t>𝑡│</a:t>
                </a:r>
                <a:r>
                  <a:rPr lang="en-AU" b="1" i="0" baseline="0" smtClean="0">
                    <a:latin typeface="Cambria Math"/>
                  </a:rPr>
                  <a:t>𝒔_</a:t>
                </a:r>
                <a:r>
                  <a:rPr lang="en-AU" b="0" i="0" baseline="0" smtClean="0">
                    <a:latin typeface="Cambria Math"/>
                  </a:rPr>
                  <a:t>𝑡 ))</a:t>
                </a:r>
                <a:r>
                  <a:rPr lang="en-AU" baseline="0" dirty="0" smtClean="0"/>
                  <a:t>  (where </a:t>
                </a:r>
                <a:r>
                  <a:rPr lang="el-GR" baseline="0" dirty="0" smtClean="0"/>
                  <a:t>θ</a:t>
                </a:r>
                <a:r>
                  <a:rPr lang="en-AU" baseline="0" dirty="0" smtClean="0"/>
                  <a:t> are the NN policy parameters).</a:t>
                </a:r>
                <a:endParaRPr lang="en-AU" baseline="0" dirty="0" smtClean="0"/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Other RL approaches include genetic (e.g. mutation of learning parameters)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Assume we have collected a set </a:t>
                </a:r>
                <a:r>
                  <a:rPr lang="en-AU" sz="1200" i="0" smtClean="0">
                    <a:latin typeface="Cambria Math"/>
                    <a:ea typeface="Cambria Math"/>
                  </a:rPr>
                  <a:t>𝒟</a:t>
                </a:r>
                <a:r>
                  <a:rPr lang="en-AU" baseline="0" dirty="0" smtClean="0"/>
                  <a:t> of transitions 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𝑠,𝑎,𝑟,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𝑠^′</a:t>
                </a:r>
                <a:r>
                  <a:rPr lang="en-AU" baseline="0" dirty="0" smtClean="0"/>
                  <a:t> and we are sampling from these.</a:t>
                </a:r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Issues </a:t>
                </a:r>
                <a:r>
                  <a:rPr lang="en-AU" baseline="0" dirty="0" smtClean="0"/>
                  <a:t>with deep RL: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Data is sequential and successive samples are correlated, non-</a:t>
                </a:r>
                <a:r>
                  <a:rPr lang="en-AU" baseline="0" dirty="0" err="1" smtClean="0"/>
                  <a:t>iid</a:t>
                </a:r>
                <a:r>
                  <a:rPr lang="en-AU" baseline="0" dirty="0" smtClean="0"/>
                  <a:t> =&gt; remove correlations using experience replay (mini batch of transitions)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Policy may oscillate rapidly with small changes to Q-values =&gt; fix parameters in a target network and periodically update the Q-network parameters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Scale of rewards and Q-values is unknown – Q-learning gradients can be large and unstable when </a:t>
                </a:r>
                <a:r>
                  <a:rPr lang="en-AU" baseline="0" dirty="0" smtClean="0"/>
                  <a:t>back-propagated </a:t>
                </a:r>
                <a:r>
                  <a:rPr lang="en-AU" baseline="0" dirty="0" smtClean="0"/>
                  <a:t>=&gt; clip the </a:t>
                </a:r>
                <a:r>
                  <a:rPr lang="en-AU" baseline="0" dirty="0" smtClean="0"/>
                  <a:t>rewards</a:t>
                </a:r>
              </a:p>
              <a:p>
                <a:pPr marL="171450" indent="-171450">
                  <a:buFontTx/>
                  <a:buChar char="-"/>
                </a:pPr>
                <a:endParaRPr lang="en-AU" baseline="0" dirty="0" smtClean="0"/>
              </a:p>
              <a:p>
                <a:pPr marL="0" indent="0">
                  <a:buFontTx/>
                  <a:buNone/>
                </a:pPr>
                <a:r>
                  <a:rPr lang="en-AU" baseline="0" dirty="0" smtClean="0"/>
                  <a:t>Model-free deep RL generally has a high sample complexity and brittle hyper-parameters.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On-policy: e.g. TRPO, PPO, A3C. TRPO is computationally expensive as it collects new samples at each gradient step.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Off-policy: Q-learning. Unstable and poor convergence for high-dimensional cases. DDPG is sample efficient but very brittle.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Assume we have collected a set </a:t>
                </a:r>
                <a:r>
                  <a:rPr lang="en-AU" sz="1200" i="0" smtClean="0">
                    <a:latin typeface="Cambria Math"/>
                    <a:ea typeface="Cambria Math"/>
                  </a:rPr>
                  <a:t>𝒟</a:t>
                </a:r>
                <a:r>
                  <a:rPr lang="en-AU" baseline="0" dirty="0" smtClean="0"/>
                  <a:t> of transitions 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𝑠,𝑎,𝑟,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𝑠^′</a:t>
                </a:r>
                <a:r>
                  <a:rPr lang="en-AU" baseline="0" dirty="0" smtClean="0"/>
                  <a:t> and we are sampling from these.</a:t>
                </a:r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Issues </a:t>
                </a:r>
                <a:r>
                  <a:rPr lang="en-AU" baseline="0" dirty="0" smtClean="0"/>
                  <a:t>with deep RL: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Data is sequential and successive samples are correlated, non-</a:t>
                </a:r>
                <a:r>
                  <a:rPr lang="en-AU" baseline="0" dirty="0" err="1" smtClean="0"/>
                  <a:t>iid</a:t>
                </a:r>
                <a:r>
                  <a:rPr lang="en-AU" baseline="0" dirty="0" smtClean="0"/>
                  <a:t> =&gt; remove correlations using experience replay (mini batch of transitions)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Policy may oscillate rapidly with small changes to Q-values =&gt; fix parameters in a target network and periodically update the Q-network parameters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Scale of rewards and Q-values is unknown – Q-learning gradients can be large and unstable when </a:t>
                </a:r>
                <a:r>
                  <a:rPr lang="en-AU" baseline="0" dirty="0" smtClean="0"/>
                  <a:t>back-propagated </a:t>
                </a:r>
                <a:r>
                  <a:rPr lang="en-AU" baseline="0" dirty="0" smtClean="0"/>
                  <a:t>=&gt; clip the </a:t>
                </a:r>
                <a:r>
                  <a:rPr lang="en-AU" baseline="0" dirty="0" smtClean="0"/>
                  <a:t>rewards</a:t>
                </a:r>
              </a:p>
              <a:p>
                <a:pPr marL="171450" indent="-171450">
                  <a:buFontTx/>
                  <a:buChar char="-"/>
                </a:pPr>
                <a:endParaRPr lang="en-AU" baseline="0" dirty="0" smtClean="0"/>
              </a:p>
              <a:p>
                <a:pPr marL="0" indent="0">
                  <a:buFontTx/>
                  <a:buNone/>
                </a:pPr>
                <a:r>
                  <a:rPr lang="en-AU" baseline="0" dirty="0" smtClean="0"/>
                  <a:t>Model-free deep RL generally has a high sample complexity and brittle hyper-parameters.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On-policy: e.g. TRPO, PPO, A3C. TRPO is computationally expensive as it collects new samples at each gradient step.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Off-policy: Q-learning. Unstable and poor convergence for high-dimensional cases. DDPG is sample efficient but very brittle.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baseline="0" dirty="0" smtClean="0"/>
                  <a:t>Assume we have collected a set </a:t>
                </a:r>
                <a:r>
                  <a:rPr lang="en-AU" sz="1200" i="0" smtClean="0">
                    <a:latin typeface="Cambria Math"/>
                    <a:ea typeface="Cambria Math"/>
                  </a:rPr>
                  <a:t>𝒟</a:t>
                </a:r>
                <a:r>
                  <a:rPr lang="en-AU" baseline="0" dirty="0" smtClean="0"/>
                  <a:t> of transitions 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𝑠,𝑎,𝑟,</a:t>
                </a:r>
                <a:r>
                  <a:rPr lang="en-AU" sz="1200" b="0" i="0" smtClean="0">
                    <a:latin typeface="Cambria Math"/>
                    <a:ea typeface="Cambria Math"/>
                  </a:rPr>
                  <a:t>𝑠^′</a:t>
                </a:r>
                <a:r>
                  <a:rPr lang="en-AU" baseline="0" dirty="0" smtClean="0"/>
                  <a:t> and we are sampling from these.</a:t>
                </a:r>
              </a:p>
              <a:p>
                <a:endParaRPr lang="en-AU" baseline="0" dirty="0" smtClean="0"/>
              </a:p>
              <a:p>
                <a:r>
                  <a:rPr lang="en-AU" baseline="0" dirty="0" smtClean="0"/>
                  <a:t>Issues </a:t>
                </a:r>
                <a:r>
                  <a:rPr lang="en-AU" baseline="0" dirty="0" smtClean="0"/>
                  <a:t>with deep RL: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Data is sequential and successive samples are correlated, non-</a:t>
                </a:r>
                <a:r>
                  <a:rPr lang="en-AU" baseline="0" dirty="0" err="1" smtClean="0"/>
                  <a:t>iid</a:t>
                </a:r>
                <a:r>
                  <a:rPr lang="en-AU" baseline="0" dirty="0" smtClean="0"/>
                  <a:t> =&gt; remove correlations using experience replay (mini batch of transitions)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Policy may oscillate rapidly with small changes to Q-values =&gt; fix parameters in a target network and periodically update the Q-network parameters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Scale of rewards and Q-values is unknown – Q-learning gradients can be large and unstable when </a:t>
                </a:r>
                <a:r>
                  <a:rPr lang="en-AU" baseline="0" dirty="0" smtClean="0"/>
                  <a:t>back-propagated </a:t>
                </a:r>
                <a:r>
                  <a:rPr lang="en-AU" baseline="0" dirty="0" smtClean="0"/>
                  <a:t>=&gt; clip the </a:t>
                </a:r>
                <a:r>
                  <a:rPr lang="en-AU" baseline="0" dirty="0" smtClean="0"/>
                  <a:t>rewards</a:t>
                </a:r>
              </a:p>
              <a:p>
                <a:pPr marL="171450" indent="-171450">
                  <a:buFontTx/>
                  <a:buChar char="-"/>
                </a:pPr>
                <a:endParaRPr lang="en-AU" baseline="0" dirty="0" smtClean="0"/>
              </a:p>
              <a:p>
                <a:pPr marL="0" indent="0">
                  <a:buFontTx/>
                  <a:buNone/>
                </a:pPr>
                <a:r>
                  <a:rPr lang="en-AU" baseline="0" dirty="0" smtClean="0"/>
                  <a:t>Model-free deep RL generally has a high sample complexity and brittle hyper-parameters.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On-policy: e.g. TRPO, PPO, A3C. TRPO is computationally expensive as it collects new samples at each gradient step.</a:t>
                </a:r>
              </a:p>
              <a:p>
                <a:pPr marL="171450" indent="-171450">
                  <a:buFontTx/>
                  <a:buChar char="-"/>
                </a:pPr>
                <a:r>
                  <a:rPr lang="en-AU" baseline="0" dirty="0" smtClean="0"/>
                  <a:t>Off-policy: Q-learning. Unstable and poor convergence for high-dimensional cases. DDPG is sample efficient but very brittle.</a:t>
                </a:r>
                <a:endParaRPr lang="en-AU" baseline="0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4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AU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AU" dirty="0" smtClean="0"/>
                  <a:t>DDQN = Double Deep Q Learning</a:t>
                </a:r>
              </a:p>
              <a:p>
                <a:r>
                  <a:rPr lang="en-AU" dirty="0" smtClean="0"/>
                  <a:t>DDQN was introduced to</a:t>
                </a:r>
                <a:r>
                  <a:rPr lang="en-AU" baseline="0" dirty="0" smtClean="0"/>
                  <a:t> overcome the over-estimated highest valued action values (when applying the max operator in Q learning i.e. </a:t>
                </a:r>
                <a:r>
                  <a:rPr lang="en-AU" sz="1200" i="0" smtClean="0">
                    <a:latin typeface="Cambria Math"/>
                  </a:rPr>
                  <a:t>max_</a:t>
                </a:r>
                <a:r>
                  <a:rPr lang="en-AU" sz="1200" b="0" i="0" smtClean="0">
                    <a:latin typeface="Cambria Math"/>
                  </a:rPr>
                  <a:t>𝑎⁡</a:t>
                </a:r>
                <a:r>
                  <a:rPr lang="en-AU" sz="1200" i="0" smtClean="0">
                    <a:latin typeface="Cambria Math"/>
                  </a:rPr>
                  <a:t>𝑄</a:t>
                </a:r>
                <a:r>
                  <a:rPr lang="en-AU" sz="1200" i="0">
                    <a:latin typeface="Cambria Math"/>
                  </a:rPr>
                  <a:t>(</a:t>
                </a:r>
                <a:r>
                  <a:rPr lang="en-AU" sz="1200" i="0">
                    <a:latin typeface="Cambria Math"/>
                  </a:rPr>
                  <a:t>𝑠,𝑎,</a:t>
                </a:r>
                <a:r>
                  <a:rPr lang="en-AU" sz="1200" i="0">
                    <a:latin typeface="Cambria Math"/>
                    <a:ea typeface="Cambria Math"/>
                  </a:rPr>
                  <a:t>𝜃)</a:t>
                </a:r>
                <a:r>
                  <a:rPr lang="en-AU" baseline="0" dirty="0" smtClean="0"/>
                  <a:t>), which can lead to sub-optimal policies.</a:t>
                </a:r>
              </a:p>
              <a:p>
                <a:r>
                  <a:rPr lang="en-AU" baseline="0" dirty="0" smtClean="0"/>
                  <a:t>DDQN trains two independent action-value Q functions and does Q-learning on both, but not in the same time step. One Q-network is used to select actions, the other to evaluate actions.</a:t>
                </a:r>
                <a:endParaRPr lang="en-AU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41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C9F81-DB2C-42C9-B6F6-C5F374D31FE4}" type="slidenum">
              <a:rPr lang="en-AU" smtClean="0">
                <a:solidFill>
                  <a:prstClr val="black"/>
                </a:solidFill>
              </a:rPr>
              <a:pPr/>
              <a:t>48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9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2A34EC-3C4F-8D46-B504-0C1FC223758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8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EA32F5B-B168-AF4C-B9E1-EDFD3A0F17F7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FCB959F-F52E-AE46-A1E1-D7CD8DF1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5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1D926B-9E2D-4CF3-9B57-5A5251E0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09625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7D58AA-BE7B-4223-BD84-6FE22DEB64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9100" y="1685926"/>
            <a:ext cx="3886200" cy="4041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B4B775D-A963-4EDD-A851-D9DDAD8EF7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685926"/>
            <a:ext cx="3886200" cy="404177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DE08F124-D39D-4AB4-8E73-D9C8EBA790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8522"/>
            <a:ext cx="8115300" cy="444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6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353425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2700000" cy="41148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36CDBB9-C682-412F-B088-7D85C5F5F6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8500" y="1676401"/>
            <a:ext cx="2700000" cy="41148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33D3057D-1467-49E2-AEBD-A7D53F4DCB3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7900" y="1676401"/>
            <a:ext cx="2700000" cy="41148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1" name="Text Placeholder 9">
            <a:extLst>
              <a:ext uri="{FF2B5EF4-FFF2-40B4-BE49-F238E27FC236}">
                <a16:creationId xmlns="" xmlns:a16="http://schemas.microsoft.com/office/drawing/2014/main" id="{CBC09BEA-2B20-4FCE-80F5-047C1FAB08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100" y="988522"/>
            <a:ext cx="8367713" cy="55452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31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Conten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372475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36CDBB9-C682-412F-B088-7D85C5F5F6E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238500" y="1676401"/>
            <a:ext cx="2700000" cy="41148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33D3057D-1467-49E2-AEBD-A7D53F4DCB3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7900" y="1676401"/>
            <a:ext cx="2700000" cy="41148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A1A10BAF-4F20-492D-9BC9-ADA14E557B2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9575" y="1663700"/>
            <a:ext cx="2724150" cy="2501900"/>
          </a:xfrm>
        </p:spPr>
        <p:txBody>
          <a:bodyPr>
            <a:noAutofit/>
          </a:bodyPr>
          <a:lstStyle>
            <a:lvl1pPr marL="0" indent="0">
              <a:buNone/>
              <a:defRPr sz="2100">
                <a:solidFill>
                  <a:schemeClr val="accent1"/>
                </a:solidFill>
              </a:defRPr>
            </a:lvl1pPr>
            <a:lvl2pPr marL="0" indent="0">
              <a:buNone/>
              <a:defRPr sz="1350">
                <a:solidFill>
                  <a:schemeClr val="accent1"/>
                </a:solidFill>
              </a:defRPr>
            </a:lvl2pPr>
            <a:lvl3pPr marL="333375" indent="0">
              <a:buNone/>
              <a:defRPr sz="1350">
                <a:solidFill>
                  <a:schemeClr val="accent1"/>
                </a:solidFill>
              </a:defRPr>
            </a:lvl3pPr>
            <a:lvl4pPr marL="542925" indent="0">
              <a:buNone/>
              <a:defRPr sz="1350">
                <a:solidFill>
                  <a:schemeClr val="accent1"/>
                </a:solidFill>
              </a:defRPr>
            </a:lvl4pPr>
            <a:lvl5pPr marL="1371600" indent="0">
              <a:buNone/>
              <a:defRPr sz="13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6D20028-CDD6-420B-B671-A8C109B6E8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4229100"/>
            <a:ext cx="2700000" cy="1562100"/>
          </a:xfrm>
        </p:spPr>
        <p:txBody>
          <a:bodyPr>
            <a:noAutofit/>
          </a:bodyPr>
          <a:lstStyle>
            <a:lvl1pPr marL="257175" indent="-257175">
              <a:spcAft>
                <a:spcPts val="45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214313" indent="-214313">
              <a:spcAft>
                <a:spcPts val="450"/>
              </a:spcAft>
              <a:buFont typeface="Arial" panose="020B0604020202020204" pitchFamily="34" charset="0"/>
              <a:buChar char="•"/>
              <a:defRPr sz="1200"/>
            </a:lvl2pPr>
            <a:lvl3pPr>
              <a:spcAft>
                <a:spcPts val="450"/>
              </a:spcAft>
              <a:defRPr sz="1050">
                <a:solidFill>
                  <a:schemeClr val="bg1"/>
                </a:solidFill>
              </a:defRPr>
            </a:lvl3pPr>
            <a:lvl4pPr>
              <a:spcAft>
                <a:spcPts val="450"/>
              </a:spcAft>
              <a:defRPr sz="1050">
                <a:solidFill>
                  <a:schemeClr val="bg1"/>
                </a:solidFill>
              </a:defRPr>
            </a:lvl4pPr>
            <a:lvl5pPr marL="942975" indent="-200025">
              <a:spcAft>
                <a:spcPts val="450"/>
              </a:spcAft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Second level</a:t>
            </a:r>
            <a:endParaRPr lang="en-AU" dirty="0"/>
          </a:p>
        </p:txBody>
      </p:sp>
      <p:sp>
        <p:nvSpPr>
          <p:cNvPr id="12" name="Text Placeholder 9">
            <a:extLst>
              <a:ext uri="{FF2B5EF4-FFF2-40B4-BE49-F238E27FC236}">
                <a16:creationId xmlns="" xmlns:a16="http://schemas.microsoft.com/office/drawing/2014/main" id="{233ECBAD-B9BC-4A68-B34F-F8462368C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988522"/>
            <a:ext cx="8410575" cy="516428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93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C4DC6-5220-4B54-968B-289E372D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5E1F5F21-E954-4847-846B-045230515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8522"/>
            <a:ext cx="8115300" cy="444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2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all 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3B7583-404C-4581-9000-BC59435A4A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4338" y="1638300"/>
            <a:ext cx="8115300" cy="377190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950" b="1" dirty="0" smtClean="0">
                <a:latin typeface="+mj-lt"/>
                <a:ea typeface="+mj-ea"/>
                <a:cs typeface="+mj-cs"/>
              </a:defRPr>
            </a:lvl1pPr>
          </a:lstStyle>
          <a:p>
            <a:pPr marL="471488" lvl="0" indent="-642938" algn="ctr">
              <a:spcBef>
                <a:spcPct val="0"/>
              </a:spcBef>
            </a:pPr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0C4DC6-5220-4B54-968B-289E372D2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DABEED3E-9445-4287-8146-B723FD114E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8522"/>
            <a:ext cx="8115300" cy="444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40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03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7" b="36838"/>
          <a:stretch/>
        </p:blipFill>
        <p:spPr>
          <a:xfrm>
            <a:off x="4386262" y="-2"/>
            <a:ext cx="4758021" cy="4333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11530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5488286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0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7" b="29759"/>
          <a:stretch/>
        </p:blipFill>
        <p:spPr>
          <a:xfrm>
            <a:off x="6379369" y="0"/>
            <a:ext cx="2764631" cy="4819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11530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676401"/>
            <a:ext cx="5915198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7663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6" b="9215"/>
          <a:stretch/>
        </p:blipFill>
        <p:spPr>
          <a:xfrm>
            <a:off x="0" y="0"/>
            <a:ext cx="7558088" cy="622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11530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3590" y="208788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7580" y="208788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41570" y="208788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764155" y="415290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08145" y="415290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652135" y="4152900"/>
            <a:ext cx="1443990" cy="108204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 marL="942975" indent="-200025"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</a:t>
            </a:r>
            <a:r>
              <a:rPr lang="en-US" dirty="0" smtClean="0"/>
              <a:t>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42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1" b="16433"/>
          <a:stretch/>
        </p:blipFill>
        <p:spPr>
          <a:xfrm>
            <a:off x="6465093" y="0"/>
            <a:ext cx="2679190" cy="5734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365126"/>
            <a:ext cx="6303098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6045993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3119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925"/>
            <a:ext cx="8229600" cy="729407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200" b="1">
                <a:ln>
                  <a:noFill/>
                </a:ln>
                <a:solidFill>
                  <a:srgbClr val="4F81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406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Wingdings" charset="2"/>
              <a:buChar char="§"/>
              <a:defRPr sz="2800"/>
            </a:lvl1pPr>
            <a:lvl2pPr>
              <a:buClr>
                <a:schemeClr val="accent1"/>
              </a:buClr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CF9CB54-0C1E-FF49-BF80-B5F419E224D9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E493A7B-E025-094A-8DC3-37F0EDF5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3576005" y="265558"/>
            <a:ext cx="19724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</a:rPr>
              <a:t>UNCLASSIFIED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60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7" t="3748" b="17818"/>
          <a:stretch/>
        </p:blipFill>
        <p:spPr>
          <a:xfrm>
            <a:off x="6222206" y="0"/>
            <a:ext cx="2921794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6316679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5652927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156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4" b="27675"/>
          <a:stretch/>
        </p:blipFill>
        <p:spPr>
          <a:xfrm>
            <a:off x="6650831" y="0"/>
            <a:ext cx="2493169" cy="4962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6995688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6169203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3183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b="26564"/>
          <a:stretch/>
        </p:blipFill>
        <p:spPr>
          <a:xfrm>
            <a:off x="4714875" y="0"/>
            <a:ext cx="4429125" cy="5038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6608653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5429464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981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8" b="39306"/>
          <a:stretch/>
        </p:blipFill>
        <p:spPr>
          <a:xfrm>
            <a:off x="6079331" y="1"/>
            <a:ext cx="3064669" cy="416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365126"/>
            <a:ext cx="7396304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5488286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007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3" b="26981"/>
          <a:stretch/>
        </p:blipFill>
        <p:spPr>
          <a:xfrm>
            <a:off x="5743575" y="-1"/>
            <a:ext cx="3400425" cy="5010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5324475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676401"/>
            <a:ext cx="5324475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1600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b="28194"/>
          <a:stretch/>
        </p:blipFill>
        <p:spPr>
          <a:xfrm>
            <a:off x="4714876" y="1"/>
            <a:ext cx="4429124" cy="4924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365126"/>
            <a:ext cx="6880256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4928599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2754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itle and Content +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8" b="19345"/>
          <a:stretch/>
        </p:blipFill>
        <p:spPr>
          <a:xfrm>
            <a:off x="6143625" y="0"/>
            <a:ext cx="3000375" cy="5534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5997544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5488286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3168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400" b="1" cap="all">
                <a:solidFill>
                  <a:srgbClr val="4F81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1D5411B-3076-F54B-8E65-F3CFAC7C4706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F747433-8F8C-7D4E-BA4A-B33BCD826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3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5551901-41FB-FE4A-AF39-CCB085206901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388BAA6-01C9-7647-97B0-AE223CA13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53924"/>
            <a:ext cx="8229600" cy="722757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200" b="1">
                <a:solidFill>
                  <a:srgbClr val="4F81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2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E8B2AC-94BC-5E44-9E40-CEFDCE00B04D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DF36622-8FF7-DD45-99CC-6BDD13B1B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50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5D73373-ACB3-E140-B284-9E1182953562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7F83DD3-58A0-7A42-99D8-C8707F847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75050" y="571847"/>
            <a:ext cx="5111750" cy="5554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742950" indent="-285750">
              <a:buClr>
                <a:schemeClr val="accent1"/>
              </a:buClr>
              <a:buFont typeface="Lucida Grande"/>
              <a:buChar char="-"/>
              <a:defRPr sz="2400"/>
            </a:lvl2pPr>
            <a:lvl3pPr>
              <a:buClr>
                <a:schemeClr val="accent1"/>
              </a:buClr>
              <a:defRPr sz="2000"/>
            </a:lvl3pPr>
            <a:lvl4pPr>
              <a:buClr>
                <a:schemeClr val="accent1"/>
              </a:buClr>
              <a:defRPr sz="1800"/>
            </a:lvl4pPr>
            <a:lvl5pPr>
              <a:buClr>
                <a:schemeClr val="accent1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2134451"/>
            <a:ext cx="3008313" cy="399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2" y="553923"/>
            <a:ext cx="3006915" cy="1567228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sz="3200" b="1">
                <a:solidFill>
                  <a:srgbClr val="4F81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2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95E34DC-0ED0-A346-8118-D05A15CF7376}" type="datetimeFigureOut">
              <a:rPr lang="en-US"/>
              <a:pPr>
                <a:defRPr/>
              </a:pPr>
              <a:t>3/21/2019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D6A6B70-F148-6040-B774-294B7E3C4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743031"/>
            <a:ext cx="8229600" cy="62301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3200" b="1">
                <a:solidFill>
                  <a:srgbClr val="4F81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3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11530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56189"/>
            <a:ext cx="8115300" cy="44350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49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D2BE9-1391-4B0E-80B9-EFB0D78A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115300" cy="739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187F0-1597-414C-8CB5-4B97FBD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676401"/>
            <a:ext cx="8115300" cy="411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 marL="942975" indent="-200025"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8D9E5F16-3C2F-4E39-B5B2-6C12DE3F7C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00" y="988522"/>
            <a:ext cx="8115300" cy="444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1388" y="6442616"/>
            <a:ext cx="5622911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Presentation title | Presenter name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19100" y="6442616"/>
            <a:ext cx="39726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FF7CBAA-22EA-41CE-9725-C57ED0CEBC27}" type="slidenum"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AU" sz="135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|</a:t>
            </a:r>
            <a:endParaRPr lang="en-AU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62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" y="6444157"/>
            <a:ext cx="8460187" cy="315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66209"/>
            <a:ext cx="8825948" cy="450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8" r:id="rId4"/>
    <p:sldLayoutId id="2147483679" r:id="rId5"/>
    <p:sldLayoutId id="2147483680" r:id="rId6"/>
    <p:sldLayoutId id="2147483681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095"/>
            <a:ext cx="9143999" cy="68613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B3105BD-5C4E-4717-AF84-B1E07F920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6"/>
            <a:ext cx="8096250" cy="739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9E851C-A720-4ED6-9D91-A443C21F7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676401"/>
            <a:ext cx="80962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241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TheSansB W3 Light" panose="020B0302050302020203" pitchFamily="34" charset="0"/>
        <a:buChar char="-"/>
        <a:defRPr sz="1500" kern="1200">
          <a:solidFill>
            <a:schemeClr val="bg1"/>
          </a:solidFill>
          <a:latin typeface="+mn-lt"/>
          <a:ea typeface="+mn-ea"/>
          <a:cs typeface="+mn-cs"/>
        </a:defRPr>
      </a:lvl2pPr>
      <a:lvl3pPr marL="542925" indent="-2095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742950" indent="-200025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3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00.png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3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50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0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0.png"/><Relationship Id="rId4" Type="http://schemas.openxmlformats.org/officeDocument/2006/relationships/image" Target="../media/image49.png"/><Relationship Id="rId9" Type="http://schemas.openxmlformats.org/officeDocument/2006/relationships/image" Target="../media/image5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5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80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71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77.png"/><Relationship Id="rId5" Type="http://schemas.openxmlformats.org/officeDocument/2006/relationships/image" Target="../media/image82.png"/><Relationship Id="rId10" Type="http://schemas.openxmlformats.org/officeDocument/2006/relationships/image" Target="../media/image76.png"/><Relationship Id="rId4" Type="http://schemas.openxmlformats.org/officeDocument/2006/relationships/image" Target="../media/image83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0.png"/><Relationship Id="rId11" Type="http://schemas.openxmlformats.org/officeDocument/2006/relationships/image" Target="../media/image97.png"/><Relationship Id="rId5" Type="http://schemas.openxmlformats.org/officeDocument/2006/relationships/image" Target="../media/image17.png"/><Relationship Id="rId10" Type="http://schemas.openxmlformats.org/officeDocument/2006/relationships/image" Target="../media/image84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70.png"/><Relationship Id="rId4" Type="http://schemas.openxmlformats.org/officeDocument/2006/relationships/image" Target="../media/image8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png"/><Relationship Id="rId4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10" y="1"/>
            <a:ext cx="9144000" cy="6810929"/>
          </a:xfrm>
          <a:prstGeom prst="rect">
            <a:avLst/>
          </a:prstGeom>
        </p:spPr>
      </p:pic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871538" y="201614"/>
            <a:ext cx="34891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200" b="1" dirty="0" smtClean="0">
                <a:solidFill>
                  <a:srgbClr val="FF0000"/>
                </a:solidFill>
              </a:rPr>
              <a:t>UNCLASSIFIED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316" name="Title 2"/>
          <p:cNvSpPr>
            <a:spLocks noGrp="1"/>
          </p:cNvSpPr>
          <p:nvPr>
            <p:ph type="ctrTitle"/>
          </p:nvPr>
        </p:nvSpPr>
        <p:spPr bwMode="auto">
          <a:xfrm>
            <a:off x="729915" y="2352149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 smtClean="0">
                <a:latin typeface="Calibri" charset="0"/>
              </a:rPr>
              <a:t>Adversarial Machine Learning: </a:t>
            </a:r>
            <a:br>
              <a:rPr lang="en-US" sz="3600" dirty="0" smtClean="0">
                <a:latin typeface="Calibri" charset="0"/>
              </a:rPr>
            </a:br>
            <a:r>
              <a:rPr lang="en-US" sz="3600" dirty="0" smtClean="0">
                <a:latin typeface="Calibri" charset="0"/>
              </a:rPr>
              <a:t>Concepts, Techniques and Challenges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endParaRPr lang="en-US" sz="3400" b="1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317" name="Subtitle 7"/>
          <p:cNvSpPr>
            <a:spLocks noGrp="1"/>
          </p:cNvSpPr>
          <p:nvPr>
            <p:ph type="subTitle" idx="1"/>
          </p:nvPr>
        </p:nvSpPr>
        <p:spPr bwMode="auto">
          <a:xfrm>
            <a:off x="997654" y="3823047"/>
            <a:ext cx="7077075" cy="1025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libri" charset="0"/>
              </a:rPr>
              <a:t>Olivier de Vel, PhD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Calibri" charset="0"/>
              </a:rPr>
              <a:t>Principal Scientist</a:t>
            </a:r>
          </a:p>
          <a:p>
            <a:r>
              <a:rPr lang="en-US" i="1" dirty="0" smtClean="0">
                <a:solidFill>
                  <a:schemeClr val="bg1"/>
                </a:solidFill>
                <a:latin typeface="Calibri" charset="0"/>
              </a:rPr>
              <a:t>CEWD</a:t>
            </a:r>
            <a:r>
              <a:rPr lang="en-US" i="1" dirty="0">
                <a:solidFill>
                  <a:schemeClr val="bg1"/>
                </a:solidFill>
                <a:latin typeface="Calibri" charset="0"/>
              </a:rPr>
              <a:t>, DST Group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1" y="5085263"/>
            <a:ext cx="2671826" cy="1466373"/>
          </a:xfrm>
          <a:prstGeom prst="rect">
            <a:avLst/>
          </a:prstGeom>
        </p:spPr>
      </p:pic>
      <p:sp>
        <p:nvSpPr>
          <p:cNvPr id="10" name="Subtitle 7"/>
          <p:cNvSpPr txBox="1">
            <a:spLocks/>
          </p:cNvSpPr>
          <p:nvPr/>
        </p:nvSpPr>
        <p:spPr bwMode="auto">
          <a:xfrm>
            <a:off x="363540" y="1632228"/>
            <a:ext cx="3158136" cy="49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 smtClean="0">
                <a:solidFill>
                  <a:srgbClr val="FF0000"/>
                </a:solidFill>
                <a:latin typeface="Calibri" charset="0"/>
              </a:rPr>
              <a:t>“If you know the enemy and know yourself, you need not fear the result of a hundred battles”</a:t>
            </a:r>
          </a:p>
          <a:p>
            <a:pPr algn="l"/>
            <a:r>
              <a:rPr lang="en-US" sz="1100" i="1" dirty="0" smtClean="0">
                <a:solidFill>
                  <a:schemeClr val="bg1"/>
                </a:solidFill>
                <a:latin typeface="Calibri" charset="0"/>
              </a:rPr>
              <a:t>Sun Tzu 500BC</a:t>
            </a:r>
            <a:endParaRPr lang="en-US" sz="1100" i="1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1" name="BF1 train.wm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9796" y="280938"/>
            <a:ext cx="2632789" cy="1481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16787" y="1828273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800" i="1" dirty="0" smtClean="0">
                <a:solidFill>
                  <a:schemeClr val="bg1"/>
                </a:solidFill>
              </a:rPr>
              <a:t>(source  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Recap of ML (supervised)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9580" y="1449045"/>
            <a:ext cx="8293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+mn-lt"/>
              </a:rPr>
              <a:t>Goal </a:t>
            </a:r>
            <a:r>
              <a:rPr lang="en-US" dirty="0">
                <a:latin typeface="+mn-lt"/>
              </a:rPr>
              <a:t>of </a:t>
            </a:r>
            <a:r>
              <a:rPr lang="en-US" dirty="0" smtClean="0">
                <a:latin typeface="+mn-lt"/>
              </a:rPr>
              <a:t>learning: find </a:t>
            </a:r>
            <a:r>
              <a:rPr lang="en-US" dirty="0">
                <a:latin typeface="+mn-lt"/>
              </a:rPr>
              <a:t>a model which delivers good </a:t>
            </a:r>
            <a:r>
              <a:rPr lang="en-US" dirty="0" err="1" smtClean="0">
                <a:latin typeface="+mn-lt"/>
              </a:rPr>
              <a:t>generalisation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performance over an underlying distribution of the </a:t>
            </a:r>
            <a:r>
              <a:rPr lang="en-US" dirty="0" smtClean="0">
                <a:latin typeface="+mn-lt"/>
              </a:rPr>
              <a:t>data.</a:t>
            </a:r>
            <a:endParaRPr lang="en-AU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61159" y="2412897"/>
                <a:ext cx="53260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 </a:t>
                </a:r>
                <a:r>
                  <a:rPr lang="en-AU" sz="2000" dirty="0">
                    <a:latin typeface="+mn-lt"/>
                  </a:rPr>
                  <a:t> </a:t>
                </a:r>
                <a:r>
                  <a:rPr lang="en-AU" sz="2000" dirty="0" smtClean="0">
                    <a:latin typeface="+mn-lt"/>
                  </a:rPr>
                  <a:t>f</a:t>
                </a:r>
                <a:r>
                  <a:rPr lang="en-AU" sz="2000" baseline="30000" dirty="0" smtClean="0">
                    <a:latin typeface="+mn-lt"/>
                  </a:rPr>
                  <a:t>*</a:t>
                </a:r>
                <a:r>
                  <a:rPr lang="en-AU" sz="20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concept to learn (e.g. </a:t>
                </a:r>
                <a:r>
                  <a:rPr lang="en-AU" sz="2000" i="1" dirty="0" smtClean="0">
                    <a:latin typeface="+mn-lt"/>
                  </a:rPr>
                  <a:t>classifier function</a:t>
                </a:r>
                <a:r>
                  <a:rPr lang="en-AU" sz="2000" dirty="0" smtClean="0">
                    <a:latin typeface="+mn-lt"/>
                  </a:rPr>
                  <a:t>)</a:t>
                </a: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159" y="2412898"/>
                <a:ext cx="5326090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692" b="-276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10" y="2338917"/>
            <a:ext cx="2583341" cy="298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61159" y="2814150"/>
            <a:ext cx="5326090" cy="1415773"/>
            <a:chOff x="3861159" y="2814149"/>
            <a:chExt cx="4688164" cy="1415772"/>
          </a:xfrm>
        </p:grpSpPr>
        <p:sp>
          <p:nvSpPr>
            <p:cNvPr id="13" name="TextBox 12"/>
            <p:cNvSpPr txBox="1"/>
            <p:nvPr/>
          </p:nvSpPr>
          <p:spPr>
            <a:xfrm>
              <a:off x="3976260" y="2814149"/>
              <a:ext cx="4573063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Training: Obtain approx. of f</a:t>
              </a:r>
              <a:r>
                <a:rPr lang="en-AU" sz="2000" baseline="30000" dirty="0" smtClean="0">
                  <a:latin typeface="+mn-lt"/>
                </a:rPr>
                <a:t>*</a:t>
              </a:r>
              <a:r>
                <a:rPr lang="en-AU" sz="2000" dirty="0" smtClean="0">
                  <a:latin typeface="+mn-lt"/>
                </a:rPr>
                <a:t>, the parametric classifier </a:t>
              </a:r>
              <a:r>
                <a:rPr lang="en-AU" sz="2000" dirty="0">
                  <a:latin typeface="+mn-lt"/>
                </a:rPr>
                <a:t>f(</a:t>
              </a:r>
              <a:r>
                <a:rPr lang="el-GR" sz="2000" dirty="0">
                  <a:latin typeface="+mn-lt"/>
                </a:rPr>
                <a:t>θ</a:t>
              </a:r>
              <a:r>
                <a:rPr lang="en-AU" sz="2000" dirty="0">
                  <a:latin typeface="+mn-lt"/>
                </a:rPr>
                <a:t>)</a:t>
              </a:r>
              <a:r>
                <a:rPr lang="en-AU" sz="2000" dirty="0" smtClean="0">
                  <a:latin typeface="+mn-lt"/>
                </a:rPr>
                <a:t>, by  finding parameters </a:t>
              </a:r>
              <a:r>
                <a:rPr lang="el-GR" sz="2000" dirty="0">
                  <a:latin typeface="+mn-lt"/>
                </a:rPr>
                <a:t>θ</a:t>
              </a:r>
              <a:r>
                <a:rPr lang="en-AU" sz="2000" dirty="0" smtClean="0">
                  <a:latin typeface="+mn-lt"/>
                </a:rPr>
                <a:t> such that f(</a:t>
              </a:r>
              <a:r>
                <a:rPr lang="el-GR" sz="2000" dirty="0" smtClean="0">
                  <a:latin typeface="+mn-lt"/>
                </a:rPr>
                <a:t>θ</a:t>
              </a:r>
              <a:r>
                <a:rPr lang="en-AU" sz="2000" dirty="0" smtClean="0">
                  <a:latin typeface="+mn-lt"/>
                </a:rPr>
                <a:t>) fits the training data.</a:t>
              </a:r>
              <a:endParaRPr lang="en-AU" sz="2000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61159" y="3829811"/>
              <a:ext cx="45730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 </a:t>
              </a:r>
              <a:r>
                <a:rPr lang="en-AU" sz="2000" dirty="0">
                  <a:latin typeface="+mn-lt"/>
                </a:rPr>
                <a:t> </a:t>
              </a:r>
              <a:r>
                <a:rPr lang="en-AU" sz="2000" dirty="0" smtClean="0">
                  <a:latin typeface="+mn-lt"/>
                </a:rPr>
                <a:t>Choice of the family f(.) is crucial. </a:t>
              </a:r>
              <a:endParaRPr lang="en-AU" sz="2000" dirty="0">
                <a:latin typeface="+mn-l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4055" y="6267971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Madry</a:t>
            </a:r>
            <a:r>
              <a:rPr lang="en-AU" sz="900" i="1" dirty="0" smtClean="0"/>
              <a:t>,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976260" y="4229921"/>
                <a:ext cx="4924756" cy="1454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Task: Given data points (x</a:t>
                </a:r>
                <a:r>
                  <a:rPr lang="en-AU" sz="2000" baseline="-25000" dirty="0" smtClean="0">
                    <a:latin typeface="+mn-lt"/>
                  </a:rPr>
                  <a:t>i</a:t>
                </a:r>
                <a:r>
                  <a:rPr lang="en-AU" sz="2000" dirty="0" smtClean="0">
                    <a:latin typeface="+mn-lt"/>
                  </a:rPr>
                  <a:t>, </a:t>
                </a:r>
                <a:r>
                  <a:rPr lang="en-AU" sz="2000" dirty="0" err="1">
                    <a:latin typeface="+mn-lt"/>
                  </a:rPr>
                  <a:t>y</a:t>
                </a:r>
                <a:r>
                  <a:rPr lang="en-AU" sz="2000" baseline="-25000" dirty="0" err="1">
                    <a:latin typeface="+mn-lt"/>
                  </a:rPr>
                  <a:t>i</a:t>
                </a:r>
                <a:r>
                  <a:rPr lang="en-AU" sz="2000" dirty="0">
                    <a:latin typeface="+mn-lt"/>
                  </a:rPr>
                  <a:t>) </a:t>
                </a:r>
                <a:r>
                  <a:rPr lang="en-AU" sz="2000" i="1" dirty="0">
                    <a:latin typeface="+mn-lt"/>
                  </a:rPr>
                  <a:t>m</a:t>
                </a:r>
                <a:r>
                  <a:rPr lang="en-AU" sz="2000" i="1" dirty="0" smtClean="0">
                    <a:latin typeface="+mn-lt"/>
                  </a:rPr>
                  <a:t>inimise the empirical risk</a:t>
                </a:r>
                <a:r>
                  <a:rPr lang="en-AU" sz="2000" dirty="0" smtClean="0">
                    <a:latin typeface="+mn-lt"/>
                  </a:rPr>
                  <a:t> (</a:t>
                </a:r>
                <a:r>
                  <a:rPr lang="en-AU" sz="2000" dirty="0" err="1" smtClean="0">
                    <a:latin typeface="+mn-lt"/>
                  </a:rPr>
                  <a:t>wrt</a:t>
                </a:r>
                <a:r>
                  <a:rPr lang="en-AU" sz="2000" dirty="0" smtClean="0">
                    <a:latin typeface="+mn-lt"/>
                  </a:rPr>
                  <a:t> parameters </a:t>
                </a:r>
                <a:r>
                  <a:rPr lang="el-GR" sz="2000" dirty="0" smtClean="0">
                    <a:latin typeface="+mn-lt"/>
                  </a:rPr>
                  <a:t>θ</a:t>
                </a:r>
                <a:r>
                  <a:rPr lang="en-AU" sz="2000" dirty="0" smtClean="0">
                    <a:latin typeface="+mn-lt"/>
                  </a:rPr>
                  <a:t>): that is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sz="20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sz="2000" i="0" smtClean="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nor/>
                                </m:rPr>
                                <a:rPr lang="el-GR" sz="2000" dirty="0"/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AU" sz="2000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</m:e>
                          </m:nary>
                          <m:r>
                            <m:rPr>
                              <m:nor/>
                            </m:rPr>
                            <a:rPr lang="en-AU" sz="2000" dirty="0"/>
                            <m:t>f</m:t>
                          </m:r>
                          <m:r>
                            <m:rPr>
                              <m:nor/>
                            </m:rPr>
                            <a:rPr lang="en-AU" sz="2000" dirty="0"/>
                            <m:t>(</m:t>
                          </m:r>
                          <m:r>
                            <m:rPr>
                              <m:nor/>
                            </m:rPr>
                            <a:rPr lang="el-GR" sz="2000" dirty="0"/>
                            <m:t>θ</m:t>
                          </m:r>
                          <m:r>
                            <m:rPr>
                              <m:nor/>
                            </m:rPr>
                            <a:rPr lang="en-AU" sz="2000" dirty="0"/>
                            <m:t>,</m:t>
                          </m:r>
                          <m:r>
                            <m:rPr>
                              <m:nor/>
                            </m:rPr>
                            <a:rPr lang="en-AU" sz="2000" b="0" i="0" dirty="0" smtClean="0"/>
                            <m:t>x</m:t>
                          </m:r>
                          <m:r>
                            <m:rPr>
                              <m:nor/>
                            </m:rPr>
                            <a:rPr lang="en-AU" sz="2000" baseline="-25000" dirty="0"/>
                            <m:t>i</m:t>
                          </m:r>
                          <m:r>
                            <m:rPr>
                              <m:nor/>
                            </m:rPr>
                            <a:rPr lang="en-AU" sz="2000" dirty="0"/>
                            <m:t>), </m:t>
                          </m:r>
                          <m:r>
                            <m:rPr>
                              <m:nor/>
                            </m:rPr>
                            <a:rPr lang="en-AU" sz="2000" dirty="0" err="1"/>
                            <m:t>y</m:t>
                          </m:r>
                          <m:r>
                            <m:rPr>
                              <m:nor/>
                            </m:rPr>
                            <a:rPr lang="en-AU" sz="2000" baseline="-25000" dirty="0" err="1"/>
                            <m:t>i</m:t>
                          </m:r>
                          <m:r>
                            <m:rPr>
                              <m:nor/>
                            </m:rPr>
                            <a:rPr lang="en-AU" sz="2000" dirty="0">
                              <a:latin typeface="+mn-lt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260" y="4229921"/>
                <a:ext cx="4924756" cy="1454822"/>
              </a:xfrm>
              <a:prstGeom prst="rect">
                <a:avLst/>
              </a:prstGeom>
              <a:blipFill rotWithShape="1">
                <a:blip r:embed="rId5"/>
                <a:stretch>
                  <a:fillRect l="-1238" t="-209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18161" y="5479660"/>
            <a:ext cx="7448527" cy="1198213"/>
            <a:chOff x="393101" y="5534577"/>
            <a:chExt cx="7448527" cy="1198213"/>
          </a:xfrm>
        </p:grpSpPr>
        <p:sp>
          <p:nvSpPr>
            <p:cNvPr id="16" name="TextBox 15"/>
            <p:cNvSpPr txBox="1"/>
            <p:nvPr/>
          </p:nvSpPr>
          <p:spPr>
            <a:xfrm>
              <a:off x="393101" y="5534577"/>
              <a:ext cx="4320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If risk is continuous and differentiable then we can use gradient descent.</a:t>
              </a:r>
              <a:endParaRPr lang="en-AU" sz="2000" dirty="0">
                <a:latin typeface="+mn-lt"/>
              </a:endParaRPr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731" y="5591033"/>
              <a:ext cx="1603897" cy="1141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01293" y="5838748"/>
              <a:ext cx="1723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1800" dirty="0" smtClean="0">
                  <a:latin typeface="+mn-lt"/>
                </a:rPr>
                <a:t>but often very non-convex…</a:t>
              </a:r>
              <a:endParaRPr lang="en-AU" sz="1800" dirty="0">
                <a:latin typeface="+mn-lt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7" y="638904"/>
            <a:ext cx="972892" cy="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Know Your Adversary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147" y="1538568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  <a:latin typeface="+mn-lt"/>
              </a:rPr>
              <a:t>Adversary’s Goals </a:t>
            </a:r>
            <a:endParaRPr lang="en-A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6662" y="2223682"/>
            <a:ext cx="686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…to reduce confidence in a system’s capability</a:t>
            </a:r>
            <a:endParaRPr lang="en-AU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02580" y="6276349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Biggio</a:t>
            </a:r>
            <a:r>
              <a:rPr lang="en-AU" sz="900" i="1" dirty="0" smtClean="0"/>
              <a:t>, 2018)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44" y="3043736"/>
            <a:ext cx="7415588" cy="304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226662" y="3015940"/>
            <a:ext cx="8375150" cy="1548021"/>
            <a:chOff x="994844" y="3148171"/>
            <a:chExt cx="8375150" cy="1548021"/>
          </a:xfrm>
        </p:grpSpPr>
        <p:sp>
          <p:nvSpPr>
            <p:cNvPr id="9" name="TextBox 8"/>
            <p:cNvSpPr txBox="1"/>
            <p:nvPr/>
          </p:nvSpPr>
          <p:spPr>
            <a:xfrm>
              <a:off x="994844" y="3148171"/>
              <a:ext cx="5698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dirty="0" smtClean="0">
                  <a:latin typeface="+mn-lt"/>
                </a:rPr>
                <a:t>…to cause a security incident/violation </a:t>
              </a:r>
              <a:endParaRPr lang="en-AU" dirty="0"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38621" y="3760559"/>
              <a:ext cx="8031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e.g. Availability attacks: e.g. </a:t>
              </a:r>
              <a:r>
                <a:rPr lang="en-AU" sz="2000" dirty="0" err="1" smtClean="0">
                  <a:latin typeface="+mn-lt"/>
                </a:rPr>
                <a:t>DoS</a:t>
              </a:r>
              <a:r>
                <a:rPr lang="en-AU" sz="2000" dirty="0" smtClean="0">
                  <a:latin typeface="+mn-lt"/>
                </a:rPr>
                <a:t> attacks due to misclassifications </a:t>
              </a:r>
              <a:endParaRPr lang="en-AU" sz="2000" dirty="0"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8621" y="4296082"/>
              <a:ext cx="8031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e.g. Confidentiality attacks: e.g. queries to reveal information</a:t>
              </a:r>
              <a:endParaRPr lang="en-AU" sz="20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960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Know Your Adversary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147" y="1538568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  <a:latin typeface="+mn-lt"/>
              </a:rPr>
              <a:t>Adversary’s knowledge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79216" y="2355699"/>
            <a:ext cx="2398966" cy="2021145"/>
            <a:chOff x="6079216" y="2355699"/>
            <a:chExt cx="2398966" cy="202114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904" y="2936381"/>
              <a:ext cx="1495078" cy="144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079216" y="2355699"/>
              <a:ext cx="23989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white-box  attack</a:t>
              </a:r>
              <a:endParaRPr lang="en-AU" sz="2000" dirty="0">
                <a:latin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03540" y="5568463"/>
            <a:ext cx="8031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Training data, defender cost, feature set, ML algorithm, architecture, hyper-parameters, outputs (labels or probabilities) etc.</a:t>
            </a:r>
            <a:endParaRPr lang="en-AU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2662" y="6276349"/>
            <a:ext cx="1620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Team Panda, 2018)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91341" y="1061515"/>
            <a:ext cx="2774716" cy="2931178"/>
            <a:chOff x="5891341" y="1061514"/>
            <a:chExt cx="2774716" cy="2931178"/>
          </a:xfrm>
        </p:grpSpPr>
        <p:sp>
          <p:nvSpPr>
            <p:cNvPr id="2" name="Rectangle 1"/>
            <p:cNvSpPr/>
            <p:nvPr/>
          </p:nvSpPr>
          <p:spPr>
            <a:xfrm rot="1557358">
              <a:off x="5891341" y="1061514"/>
              <a:ext cx="2774716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AU" sz="2800" b="1" kern="1200" cap="none" spc="0" dirty="0" err="1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Kerckhoff’s</a:t>
              </a:r>
              <a:r>
                <a:rPr lang="en-AU" sz="2800" b="1" kern="1200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+mn-lt"/>
                </a:rPr>
                <a:t> Defence Principle</a:t>
              </a:r>
              <a:endParaRPr lang="en-AU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1026" name="Picture 2" descr="Image result for secret ke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838" y="3527984"/>
              <a:ext cx="580885" cy="464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77008" y="2355699"/>
            <a:ext cx="2398966" cy="2106841"/>
            <a:chOff x="677008" y="2355699"/>
            <a:chExt cx="2398966" cy="2106841"/>
          </a:xfrm>
        </p:grpSpPr>
        <p:sp>
          <p:nvSpPr>
            <p:cNvPr id="13" name="TextBox 12"/>
            <p:cNvSpPr txBox="1"/>
            <p:nvPr/>
          </p:nvSpPr>
          <p:spPr>
            <a:xfrm>
              <a:off x="677008" y="2355699"/>
              <a:ext cx="23989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black-box  attack</a:t>
              </a:r>
              <a:endParaRPr lang="en-AU" sz="2000" dirty="0">
                <a:latin typeface="+mn-lt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20" y="2962194"/>
              <a:ext cx="1536240" cy="1500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310416" y="2355699"/>
            <a:ext cx="2398966" cy="2063901"/>
            <a:chOff x="3310416" y="2355699"/>
            <a:chExt cx="2398966" cy="2063901"/>
          </a:xfrm>
        </p:grpSpPr>
        <p:sp>
          <p:nvSpPr>
            <p:cNvPr id="14" name="TextBox 13"/>
            <p:cNvSpPr txBox="1"/>
            <p:nvPr/>
          </p:nvSpPr>
          <p:spPr>
            <a:xfrm>
              <a:off x="3310416" y="2355699"/>
              <a:ext cx="23989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grey-box  attack</a:t>
              </a:r>
              <a:endParaRPr lang="en-AU" sz="2000" dirty="0">
                <a:latin typeface="+mn-lt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623" y="2936382"/>
              <a:ext cx="1547396" cy="1483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87" y="4686276"/>
            <a:ext cx="7269595" cy="51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9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46371" y="6182472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9100" y="702098"/>
            <a:ext cx="8635378" cy="72940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ln>
                  <a:noFill/>
                </a:ln>
                <a:solidFill>
                  <a:srgbClr val="4F81BD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/>
              <a:t>Know Your Adversary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025"/>
            <a:ext cx="9144000" cy="25159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147" y="1409060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  <a:latin typeface="+mn-lt"/>
              </a:rPr>
              <a:t>Adversary’s capabilities</a:t>
            </a:r>
          </a:p>
        </p:txBody>
      </p:sp>
    </p:spTree>
    <p:extLst>
      <p:ext uri="{BB962C8B-B14F-4D97-AF65-F5344CB8AC3E}">
        <p14:creationId xmlns:p14="http://schemas.microsoft.com/office/powerpoint/2010/main" val="6494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Know Your Adversary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8147" y="1538568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b="1" dirty="0" smtClean="0">
                <a:solidFill>
                  <a:srgbClr val="FF0000"/>
                </a:solidFill>
                <a:latin typeface="+mn-lt"/>
              </a:rPr>
              <a:t>Adversary’s capabilities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809" y="701532"/>
            <a:ext cx="2273810" cy="146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0626" y="2890139"/>
            <a:ext cx="2417085" cy="166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187710" y="2890139"/>
            <a:ext cx="2417085" cy="166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1770626" y="4559079"/>
            <a:ext cx="2417085" cy="166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4187710" y="4559079"/>
            <a:ext cx="2417085" cy="16689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00" y="3606979"/>
            <a:ext cx="2204029" cy="144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51" y="5053635"/>
            <a:ext cx="2180476" cy="135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255" y="2173299"/>
            <a:ext cx="2156921" cy="14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20794" y="3370665"/>
            <a:ext cx="1537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Poisoning attack</a:t>
            </a:r>
            <a:endParaRPr lang="en-AU" sz="2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46372" y="5053635"/>
            <a:ext cx="156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Evasion attack</a:t>
            </a:r>
            <a:endParaRPr lang="en-AU" sz="20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41442" y="2356645"/>
            <a:ext cx="204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Error-generic</a:t>
            </a:r>
            <a:endParaRPr lang="en-AU" sz="2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7792" y="2371873"/>
            <a:ext cx="2047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Error-specific</a:t>
            </a:r>
            <a:endParaRPr lang="en-AU" sz="20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276349"/>
            <a:ext cx="16209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Team Panda, 2018)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12094" y="5650951"/>
            <a:ext cx="204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1400" dirty="0" smtClean="0">
                <a:latin typeface="+mn-lt"/>
              </a:rPr>
              <a:t>(e.g. adversarial examples)</a:t>
            </a:r>
            <a:endParaRPr lang="en-A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04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05044E-6 L -0.55243 0.33387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22" y="16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5886E-6 L -0.28664 -0.09093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-45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5303E-6 L -0.55312 -0.0539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2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34197E-6 L -0.28386 0.36951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18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Poisoning the Training Set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18" y="3115536"/>
            <a:ext cx="5533559" cy="1899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541" y="2376521"/>
            <a:ext cx="678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+mn-lt"/>
              </a:rPr>
              <a:t>Injecting a poisoned data point: clean label attack</a:t>
            </a:r>
            <a:endParaRPr lang="en-AU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029" y="6391765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Biggio</a:t>
            </a:r>
            <a:r>
              <a:rPr lang="en-AU" sz="900" i="1" dirty="0" smtClean="0"/>
              <a:t> and </a:t>
            </a:r>
            <a:r>
              <a:rPr lang="en-AU" sz="900" i="1" dirty="0" err="1" smtClean="0"/>
              <a:t>Roli</a:t>
            </a:r>
            <a:r>
              <a:rPr lang="en-AU" sz="900" i="1" dirty="0" smtClean="0"/>
              <a:t>, arXiv:1712.03141v2)</a:t>
            </a:r>
          </a:p>
        </p:txBody>
      </p:sp>
    </p:spTree>
    <p:extLst>
      <p:ext uri="{BB962C8B-B14F-4D97-AF65-F5344CB8AC3E}">
        <p14:creationId xmlns:p14="http://schemas.microsoft.com/office/powerpoint/2010/main" val="679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Poisoning the Training Set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615" y="1461477"/>
            <a:ext cx="7435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+mn-lt"/>
              </a:rPr>
              <a:t>Injecting poisoned data points by flipping a fraction of class labels: </a:t>
            </a:r>
            <a:endParaRPr lang="en-AU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7029" y="6276349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Biggio</a:t>
            </a:r>
            <a:r>
              <a:rPr lang="en-AU" sz="900" i="1" dirty="0" smtClean="0"/>
              <a:t> and </a:t>
            </a:r>
            <a:r>
              <a:rPr lang="en-AU" sz="900" i="1" dirty="0" err="1" smtClean="0"/>
              <a:t>Roli</a:t>
            </a:r>
            <a:r>
              <a:rPr lang="en-AU" sz="900" i="1" dirty="0" smtClean="0"/>
              <a:t>, arXiv:1712.03141v2)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72" y="5342899"/>
            <a:ext cx="4791075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4629" y="4608508"/>
            <a:ext cx="6067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+mn-lt"/>
              </a:rPr>
              <a:t>Generally by means of bi-level max-min optimisation: </a:t>
            </a:r>
            <a:endParaRPr lang="en-AU" sz="2000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71843" y="4920778"/>
            <a:ext cx="6854105" cy="843135"/>
            <a:chOff x="1971842" y="4920776"/>
            <a:chExt cx="6854105" cy="843135"/>
          </a:xfrm>
        </p:grpSpPr>
        <p:sp>
          <p:nvSpPr>
            <p:cNvPr id="10" name="TextBox 9"/>
            <p:cNvSpPr txBox="1"/>
            <p:nvPr/>
          </p:nvSpPr>
          <p:spPr>
            <a:xfrm>
              <a:off x="4856847" y="4920776"/>
              <a:ext cx="39691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i="1" dirty="0"/>
                <a:t>m</a:t>
              </a:r>
              <a:r>
                <a:rPr lang="en-AU" sz="1200" i="1" dirty="0" smtClean="0"/>
                <a:t>aximise the attacker’s objective on (untainted) test set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1971842" y="5342899"/>
              <a:ext cx="3239598" cy="42101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3" name="Straight Arrow Connector 12"/>
            <p:cNvCxnSpPr>
              <a:endCxn id="2" idx="7"/>
            </p:cNvCxnSpPr>
            <p:nvPr/>
          </p:nvCxnSpPr>
          <p:spPr>
            <a:xfrm flipH="1">
              <a:off x="4737012" y="5088995"/>
              <a:ext cx="244230" cy="31556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572457" y="5404555"/>
            <a:ext cx="5841325" cy="780368"/>
            <a:chOff x="3572457" y="5404555"/>
            <a:chExt cx="5841325" cy="780368"/>
          </a:xfrm>
        </p:grpSpPr>
        <p:sp>
          <p:nvSpPr>
            <p:cNvPr id="11" name="TextBox 10"/>
            <p:cNvSpPr txBox="1"/>
            <p:nvPr/>
          </p:nvSpPr>
          <p:spPr>
            <a:xfrm>
              <a:off x="6954750" y="5404555"/>
              <a:ext cx="2459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 smtClean="0"/>
                <a:t>Learn the classifier on the poisoned data p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572457" y="5763911"/>
              <a:ext cx="3239598" cy="42101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719282" y="5553405"/>
              <a:ext cx="244230" cy="31556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0" y="2389044"/>
            <a:ext cx="1917496" cy="20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650914" y="1884416"/>
            <a:ext cx="5961132" cy="2500243"/>
            <a:chOff x="2650914" y="1884417"/>
            <a:chExt cx="5961132" cy="2500242"/>
          </a:xfrm>
        </p:grpSpPr>
        <p:sp>
          <p:nvSpPr>
            <p:cNvPr id="16" name="TextBox 15"/>
            <p:cNvSpPr txBox="1"/>
            <p:nvPr/>
          </p:nvSpPr>
          <p:spPr>
            <a:xfrm>
              <a:off x="7811827" y="1910322"/>
              <a:ext cx="8002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i="1" dirty="0" smtClean="0"/>
                <a:t>test error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7635559" y="2073483"/>
              <a:ext cx="244230" cy="31556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289717" y="2117623"/>
              <a:ext cx="4118282" cy="61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260225" y="1884417"/>
              <a:ext cx="2255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i="1" dirty="0"/>
                <a:t>i</a:t>
              </a:r>
              <a:r>
                <a:rPr lang="en-AU" sz="1200" i="1" dirty="0" smtClean="0"/>
                <a:t>ncreasing # of class label flips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914" y="2389043"/>
              <a:ext cx="5859015" cy="199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6829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32385"/>
            <a:ext cx="6386322" cy="4898599"/>
            <a:chOff x="0" y="1332385"/>
            <a:chExt cx="6386322" cy="4898599"/>
          </a:xfrm>
        </p:grpSpPr>
        <p:sp>
          <p:nvSpPr>
            <p:cNvPr id="14" name="Rectangle 13"/>
            <p:cNvSpPr/>
            <p:nvPr/>
          </p:nvSpPr>
          <p:spPr>
            <a:xfrm>
              <a:off x="4611190" y="5841333"/>
              <a:ext cx="1711234" cy="38965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1332385"/>
              <a:ext cx="6386322" cy="4377955"/>
              <a:chOff x="0" y="1332385"/>
              <a:chExt cx="6386322" cy="437795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32385"/>
                <a:ext cx="6386322" cy="4377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739685" y="1470883"/>
                <a:ext cx="145424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Poisoning attack</a:t>
                </a:r>
                <a:endParaRPr lang="en-A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4683516" y="2074387"/>
                <a:ext cx="1524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Evasion attack</a:t>
                </a:r>
                <a:endParaRPr lang="en-AU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4349931" y="5383594"/>
              <a:ext cx="6532" cy="652567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Summary Taxonomy of ML Security Threats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55665" y="127752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Influence </a:t>
            </a:r>
            <a:r>
              <a:rPr lang="en-AU" sz="1600" i="1" dirty="0" smtClean="0">
                <a:latin typeface="+mn-lt"/>
              </a:rPr>
              <a:t>training data </a:t>
            </a:r>
            <a:r>
              <a:rPr lang="en-AU" sz="1600" dirty="0" smtClean="0">
                <a:latin typeface="+mn-lt"/>
              </a:rPr>
              <a:t>to mislead learning</a:t>
            </a:r>
            <a:endParaRPr lang="en-AU" sz="16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55665" y="193589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Attack </a:t>
            </a:r>
            <a:r>
              <a:rPr lang="en-AU" sz="1600" i="1" dirty="0" smtClean="0">
                <a:latin typeface="+mn-lt"/>
              </a:rPr>
              <a:t>test time data </a:t>
            </a:r>
            <a:r>
              <a:rPr lang="en-AU" sz="1600" dirty="0" smtClean="0">
                <a:latin typeface="+mn-lt"/>
              </a:rPr>
              <a:t>to evade detection</a:t>
            </a:r>
            <a:endParaRPr lang="en-AU" sz="1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5665" y="257596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Results in poor decisions on attack data  </a:t>
            </a:r>
            <a:r>
              <a:rPr lang="en-AU" sz="1600" dirty="0">
                <a:latin typeface="+mn-lt"/>
              </a:rPr>
              <a:t>(FN   )</a:t>
            </a:r>
          </a:p>
          <a:p>
            <a:endParaRPr lang="en-AU" sz="16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55665" y="321963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err="1" smtClean="0">
                <a:latin typeface="+mn-lt"/>
              </a:rPr>
              <a:t>DoS</a:t>
            </a:r>
            <a:r>
              <a:rPr lang="en-AU" sz="1600" dirty="0" smtClean="0">
                <a:latin typeface="+mn-lt"/>
              </a:rPr>
              <a:t> attacks against legitimate data </a:t>
            </a:r>
            <a:r>
              <a:rPr lang="en-AU" sz="1600" dirty="0">
                <a:latin typeface="+mn-lt"/>
              </a:rPr>
              <a:t>(</a:t>
            </a:r>
            <a:r>
              <a:rPr lang="en-AU" sz="1600" dirty="0" smtClean="0">
                <a:latin typeface="+mn-lt"/>
              </a:rPr>
              <a:t>FP   </a:t>
            </a:r>
            <a:r>
              <a:rPr lang="en-AU" sz="1600" dirty="0">
                <a:latin typeface="+mn-lt"/>
              </a:rPr>
              <a:t>)</a:t>
            </a:r>
          </a:p>
          <a:p>
            <a:endParaRPr lang="en-AU" sz="16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55665" y="3820953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Adversary obtains sensitive and confidential data</a:t>
            </a:r>
            <a:endParaRPr lang="en-AU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5665" y="456795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Cause specific errors</a:t>
            </a:r>
            <a:endParaRPr lang="en-AU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5665" y="5214316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Maximise test error rate</a:t>
            </a:r>
            <a:endParaRPr lang="en-AU" sz="16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8177350" y="2904461"/>
            <a:ext cx="1" cy="174011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179527" y="3521363"/>
            <a:ext cx="1" cy="174011"/>
          </a:xfrm>
          <a:prstGeom prst="straightConnector1">
            <a:avLst/>
          </a:prstGeom>
          <a:ln w="127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46371" y="6297888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4349931" y="6036159"/>
            <a:ext cx="26996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35897" y="5882272"/>
            <a:ext cx="126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Timing attack</a:t>
            </a:r>
            <a:endParaRPr lang="en-A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86323" y="5743773"/>
            <a:ext cx="2757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latin typeface="+mn-lt"/>
              </a:rPr>
              <a:t>Attack at certain times to e.g. minimise detection prob.</a:t>
            </a:r>
            <a:endParaRPr lang="en-AU" sz="1600" dirty="0">
              <a:latin typeface="+mn-lt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2791099" y="5378469"/>
            <a:ext cx="74893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165566" y="5152047"/>
            <a:ext cx="51162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862237" y="3826231"/>
            <a:ext cx="66185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2928259" y="2030024"/>
            <a:ext cx="74893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084520" y="3636127"/>
            <a:ext cx="66185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Attack Strategy – Adversarial Examples: </a:t>
            </a:r>
            <a:br>
              <a:rPr lang="en-US" dirty="0" smtClean="0"/>
            </a:br>
            <a:r>
              <a:rPr lang="en-US" dirty="0" smtClean="0"/>
              <a:t>Formal ‘Perturbation’ Problem Statement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72836" y="1792620"/>
                <a:ext cx="8031373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dirty="0" smtClean="0">
                    <a:latin typeface="+mn-lt"/>
                  </a:rPr>
                  <a:t>Given a </a:t>
                </a:r>
                <a:r>
                  <a:rPr lang="en-AU" u="sng" dirty="0" smtClean="0">
                    <a:latin typeface="+mn-lt"/>
                  </a:rPr>
                  <a:t>trained</a:t>
                </a:r>
                <a:r>
                  <a:rPr lang="en-AU" dirty="0" smtClean="0">
                    <a:latin typeface="+mn-lt"/>
                  </a:rPr>
                  <a:t> classifier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smtClean="0">
                                <a:latin typeface="Cambria Math"/>
                              </a:rPr>
                              <m:t>𝑓</m:t>
                            </m:r>
                            <m:r>
                              <a:rPr lang="en-AU" b="0" i="1" smtClean="0">
                                <a:latin typeface="Cambria Math"/>
                              </a:rPr>
                              <m:t>: </m:t>
                            </m:r>
                            <m:r>
                              <a:rPr lang="en-AU" i="1">
                                <a:latin typeface="Cambria Math"/>
                                <a:ea typeface="Cambria Math"/>
                              </a:rPr>
                              <m:t>ℝ</m:t>
                            </m:r>
                          </m:e>
                          <m:sup>
                            <m:r>
                              <a:rPr lang="en-AU" i="1">
                                <a:latin typeface="Cambria Math"/>
                              </a:rPr>
                              <m:t>𝐷</m:t>
                            </m:r>
                            <m:r>
                              <a:rPr lang="en-AU" b="0" i="1" smtClean="0">
                                <a:latin typeface="Cambria Math"/>
                              </a:rPr>
                              <m:t>𝑎𝑡𝑎</m:t>
                            </m:r>
                            <m:r>
                              <a:rPr lang="en-AU" i="1">
                                <a:latin typeface="Cambria Math"/>
                              </a:rPr>
                              <m:t> </m:t>
                            </m:r>
                          </m:sup>
                        </m:sSup>
                        <m:r>
                          <a:rPr lang="en-AU" i="1" smtClean="0">
                            <a:latin typeface="Cambria Math"/>
                            <a:ea typeface="Cambria Math"/>
                          </a:rPr>
                          <m:t>⟶</m:t>
                        </m:r>
                        <m:r>
                          <a:rPr lang="en-AU" i="1" smtClean="0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AU" b="0" i="1" smtClean="0">
                            <a:latin typeface="Cambria Math"/>
                          </a:rPr>
                          <m:t>𝐶𝑙𝑎𝑠𝑠</m:t>
                        </m:r>
                        <m:r>
                          <a:rPr lang="en-AU" b="0" i="1" smtClean="0">
                            <a:latin typeface="Cambria Math"/>
                          </a:rPr>
                          <m:t> </m:t>
                        </m:r>
                      </m:sup>
                    </m:sSup>
                  </m:oMath>
                </a14:m>
                <a:endParaRPr lang="en-AU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4" y="1792618"/>
                <a:ext cx="8031373" cy="468205"/>
              </a:xfrm>
              <a:prstGeom prst="rect">
                <a:avLst/>
              </a:prstGeom>
              <a:blipFill rotWithShape="1">
                <a:blip r:embed="rId3"/>
                <a:stretch>
                  <a:fillRect l="-1138" t="-9091" b="-285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72836" y="2201657"/>
                <a:ext cx="80313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dirty="0">
                    <a:latin typeface="+mn-lt"/>
                  </a:rPr>
                  <a:t>a</a:t>
                </a:r>
                <a:r>
                  <a:rPr lang="en-AU" dirty="0" smtClean="0">
                    <a:latin typeface="+mn-lt"/>
                  </a:rPr>
                  <a:t>nd given a training example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AU" dirty="0" smtClean="0">
                    <a:latin typeface="+mn-lt"/>
                  </a:rPr>
                  <a:t> and a target label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AU" b="0" i="1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AU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5" y="2201655"/>
                <a:ext cx="803137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138" t="-10526" b="-289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2833" y="2967919"/>
                <a:ext cx="8031373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dirty="0" smtClean="0">
                    <a:latin typeface="+mn-lt"/>
                  </a:rPr>
                  <a:t>Goal is: Find a (perturbed) input example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AU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AU" dirty="0" smtClean="0">
                    <a:latin typeface="+mn-lt"/>
                  </a:rPr>
                  <a:t> </a:t>
                </a:r>
                <a:r>
                  <a:rPr lang="en-AU" dirty="0" err="1" smtClean="0">
                    <a:latin typeface="+mn-lt"/>
                  </a:rPr>
                  <a:t>s.t.</a:t>
                </a:r>
                <a:r>
                  <a:rPr lang="en-AU" dirty="0" smtClean="0">
                    <a:latin typeface="+mn-lt"/>
                  </a:rPr>
                  <a:t> </a:t>
                </a:r>
                <a:endParaRPr lang="en-AU" b="0" i="1" dirty="0" smtClean="0">
                  <a:latin typeface="Cambria Math"/>
                </a:endParaRPr>
              </a:p>
              <a:p>
                <a:pPr lvl="4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b="0" i="1" smtClean="0">
                        <a:latin typeface="Cambria Math"/>
                      </a:rPr>
                      <m:t>𝑓</m:t>
                    </m:r>
                    <m:r>
                      <a:rPr lang="en-AU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AU" i="1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latin typeface="Cambria Math"/>
                      </a:rPr>
                      <m:t>)</m:t>
                    </m:r>
                    <m:r>
                      <a:rPr lang="en-AU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/>
                          </a:rPr>
                          <m:t>𝑦</m:t>
                        </m:r>
                      </m:e>
                      <m:sup>
                        <m:r>
                          <a:rPr lang="en-AU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AU" dirty="0" smtClean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r>
                      <a:rPr lang="en-AU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AU" dirty="0" smtClean="0">
                    <a:latin typeface="+mn-lt"/>
                  </a:rPr>
                  <a:t> is </a:t>
                </a:r>
                <a:r>
                  <a:rPr lang="en-AU" u="sng" dirty="0" smtClean="0">
                    <a:latin typeface="+mn-lt"/>
                  </a:rPr>
                  <a:t>similar</a:t>
                </a:r>
                <a:r>
                  <a:rPr lang="en-AU" dirty="0" smtClean="0">
                    <a:latin typeface="+mn-lt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AU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AU" dirty="0" smtClean="0">
                    <a:latin typeface="+mn-lt"/>
                  </a:rPr>
                  <a:t> </a:t>
                </a:r>
                <a:endParaRPr lang="en-AU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2" y="2967918"/>
                <a:ext cx="8031373" cy="907941"/>
              </a:xfrm>
              <a:prstGeom prst="rect">
                <a:avLst/>
              </a:prstGeom>
              <a:blipFill rotWithShape="1">
                <a:blip r:embed="rId5"/>
                <a:stretch>
                  <a:fillRect l="-1138" t="-5369" b="-1409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342420" y="6370399"/>
            <a:ext cx="16786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Papernot</a:t>
            </a:r>
            <a:r>
              <a:rPr lang="en-AU" sz="900" i="1" dirty="0" smtClean="0"/>
              <a:t> et al, 2018)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173" y="4998153"/>
            <a:ext cx="2603846" cy="646331"/>
            <a:chOff x="247136" y="4998151"/>
            <a:chExt cx="2603846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247136" y="4998151"/>
              <a:ext cx="1884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 smtClean="0"/>
                <a:t>But…</a:t>
              </a:r>
            </a:p>
            <a:p>
              <a:pPr algn="r"/>
              <a:r>
                <a:rPr lang="en-AU" sz="1200" i="1" dirty="0"/>
                <a:t>a</a:t>
              </a:r>
              <a:r>
                <a:rPr lang="en-AU" sz="1200" i="1" dirty="0" smtClean="0"/>
                <a:t>ttacker needs to know </a:t>
              </a:r>
            </a:p>
            <a:p>
              <a:pPr algn="r"/>
              <a:r>
                <a:rPr lang="en-AU" sz="1200" i="1" dirty="0" smtClean="0"/>
                <a:t>model f (white-box)  </a:t>
              </a:r>
            </a:p>
          </p:txBody>
        </p:sp>
        <p:cxnSp>
          <p:nvCxnSpPr>
            <p:cNvPr id="18" name="Straight Arrow Connector 17"/>
            <p:cNvCxnSpPr>
              <a:stCxn id="15" idx="3"/>
            </p:cNvCxnSpPr>
            <p:nvPr/>
          </p:nvCxnSpPr>
          <p:spPr>
            <a:xfrm>
              <a:off x="2131579" y="5321317"/>
              <a:ext cx="719403" cy="244118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520845" y="5727358"/>
            <a:ext cx="4699888" cy="712737"/>
            <a:chOff x="4520845" y="5727357"/>
            <a:chExt cx="4699888" cy="712737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520845" y="5727357"/>
              <a:ext cx="671408" cy="25554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227427" y="5793763"/>
              <a:ext cx="3993306" cy="646331"/>
              <a:chOff x="5227427" y="5793763"/>
              <a:chExt cx="3993306" cy="6463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5227427" y="5793763"/>
                <a:ext cx="39933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200" i="1" dirty="0"/>
                  <a:t>a</a:t>
                </a:r>
                <a:r>
                  <a:rPr lang="en-AU" sz="1200" i="1" dirty="0" smtClean="0"/>
                  <a:t>nd… optimisation is non-convex  </a:t>
                </a:r>
              </a:p>
              <a:p>
                <a:r>
                  <a:rPr lang="en-AU" sz="1200" i="1" dirty="0" smtClean="0"/>
                  <a:t>Ǝ  </a:t>
                </a:r>
                <a:r>
                  <a:rPr lang="en-AU" sz="1200" i="1" dirty="0"/>
                  <a:t>m</a:t>
                </a:r>
                <a:r>
                  <a:rPr lang="en-AU" sz="1200" i="1" dirty="0" smtClean="0"/>
                  <a:t>any attack scenarios for neural networks </a:t>
                </a:r>
              </a:p>
              <a:p>
                <a:r>
                  <a:rPr lang="en-AU" sz="1200" i="1" dirty="0" smtClean="0"/>
                  <a:t>e.g., L-BFGS, FGSM, C&amp;W, JSMA etc.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7332" y="5793763"/>
                <a:ext cx="195995" cy="201759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247788" y="3885532"/>
            <a:ext cx="8773297" cy="2554459"/>
            <a:chOff x="243378" y="3929600"/>
            <a:chExt cx="8773297" cy="2554459"/>
          </a:xfrm>
        </p:grpSpPr>
        <p:grpSp>
          <p:nvGrpSpPr>
            <p:cNvPr id="21" name="Group 20"/>
            <p:cNvGrpSpPr/>
            <p:nvPr/>
          </p:nvGrpSpPr>
          <p:grpSpPr>
            <a:xfrm>
              <a:off x="5870417" y="4337523"/>
              <a:ext cx="2988434" cy="660630"/>
              <a:chOff x="6666858" y="2432491"/>
              <a:chExt cx="2817568" cy="6606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025394" y="2432491"/>
                    <a:ext cx="2459032" cy="66062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AU" sz="1200" i="1" dirty="0" smtClean="0"/>
                      <a:t>regularisation function that measures the magnitude of distortion  e.g.,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AU" sz="1200" b="0" i="1" smtClean="0">
                                <a:latin typeface="Cambria Math"/>
                              </a:rPr>
                              <m:t>𝑝</m:t>
                            </m:r>
                            <m:r>
                              <a:rPr lang="en-AU" sz="1200" b="0" i="1" smtClean="0">
                                <a:latin typeface="Cambria Math"/>
                              </a:rPr>
                              <m:t>=2</m:t>
                            </m:r>
                          </m:sub>
                        </m:sSub>
                      </m:oMath>
                    </a14:m>
                    <a:r>
                      <a:rPr lang="en-AU" sz="1200" i="1" dirty="0" smtClean="0"/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1200" b="0" i="1" dirty="0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AU" sz="1200" b="0" i="1" dirty="0" smtClean="0">
                                <a:latin typeface="Cambria Math"/>
                              </a:rPr>
                              <m:t>𝑝</m:t>
                            </m:r>
                            <m:r>
                              <a:rPr lang="en-AU" sz="1200" b="0" i="1" dirty="0" smtClean="0">
                                <a:latin typeface="Cambria Math"/>
                              </a:rPr>
                              <m:t>=∞</m:t>
                            </m:r>
                          </m:sub>
                        </m:sSub>
                      </m:oMath>
                    </a14:m>
                    <a:r>
                      <a:rPr lang="en-AU" sz="1200" i="1" dirty="0" smtClean="0"/>
                      <a:t> norm etc.</a:t>
                    </a: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25394" y="2432491"/>
                    <a:ext cx="2459032" cy="66062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917" b="-2752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Arrow Connector 22"/>
              <p:cNvCxnSpPr/>
              <p:nvPr/>
            </p:nvCxnSpPr>
            <p:spPr>
              <a:xfrm flipH="1">
                <a:off x="6666858" y="2747162"/>
                <a:ext cx="474320" cy="24067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243378" y="3929600"/>
              <a:ext cx="8773297" cy="2554459"/>
              <a:chOff x="179173" y="3945196"/>
              <a:chExt cx="8773297" cy="25544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808631" y="3946084"/>
                    <a:ext cx="8031373" cy="24254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</a:pPr>
                    <a:r>
                      <a:rPr lang="en-AU" dirty="0" smtClean="0">
                        <a:latin typeface="+mn-lt"/>
                      </a:rPr>
                      <a:t>More formally: </a:t>
                    </a:r>
                  </a:p>
                  <a:p>
                    <a:pPr>
                      <a:spcBef>
                        <a:spcPts val="600"/>
                      </a:spcBef>
                    </a:pPr>
                    <a:r>
                      <a:rPr lang="en-AU" dirty="0">
                        <a:latin typeface="+mn-lt"/>
                      </a:rPr>
                      <a:t>	</a:t>
                    </a:r>
                    <a:r>
                      <a:rPr lang="en-AU" dirty="0" smtClean="0">
                        <a:latin typeface="+mn-lt"/>
                      </a:rPr>
                      <a:t>1) Find a small perturbation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 smtClean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a14:m>
                    <a:r>
                      <a:rPr lang="en-AU" dirty="0" smtClean="0">
                        <a:latin typeface="+mn-lt"/>
                      </a:rPr>
                      <a:t>  </a:t>
                    </a:r>
                    <a:endParaRPr lang="en-AU" dirty="0">
                      <a:latin typeface="+mn-lt"/>
                    </a:endParaRPr>
                  </a:p>
                  <a:p>
                    <a:pPr lvl="3">
                      <a:spcBef>
                        <a:spcPts val="600"/>
                      </a:spcBef>
                    </a:pPr>
                    <a:r>
                      <a:rPr lang="en-AU" dirty="0" smtClean="0">
                        <a:latin typeface="+mn-lt"/>
                      </a:rPr>
                      <a:t>satisfying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en-AU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AU" b="0" i="1" smtClean="0">
                            <a:latin typeface="Cambria Math"/>
                          </a:rPr>
                          <m:t>=</m:t>
                        </m:r>
                      </m:oMath>
                    </a14:m>
                    <a:r>
                      <a:rPr lang="en-AU" b="0" i="1" dirty="0" smtClean="0">
                        <a:latin typeface="Cambria Math"/>
                      </a:rPr>
                      <a:t>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AU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AU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AU" b="0" i="0" dirty="0" smtClean="0">
                                    <a:latin typeface="Cambria Math"/>
                                  </a:rPr>
                                  <m:t>argmin</m:t>
                                </m:r>
                              </m:e>
                              <m:lim>
                                <m:r>
                                  <a:rPr lang="en-AU" b="0" i="1" dirty="0" smtClean="0">
                                    <a:latin typeface="Cambria Math"/>
                                    <a:ea typeface="Cambria Math"/>
                                  </a:rPr>
                                  <m:t>𝛿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AU" b="0" i="1" dirty="0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AU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i="1" dirty="0">
                                        <a:latin typeface="Cambria Math"/>
                                        <a:ea typeface="Cambria Math"/>
                                      </a:rPr>
                                      <m:t>𝛿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AU" b="0" i="1" dirty="0" smtClean="0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sub>
                            </m:sSub>
                          </m:e>
                        </m:func>
                      </m:oMath>
                    </a14:m>
                    <a:endParaRPr lang="en-AU" b="0" i="1" dirty="0" smtClean="0">
                      <a:latin typeface="Cambria Math"/>
                    </a:endParaRPr>
                  </a:p>
                  <a:p>
                    <a:pPr lvl="3">
                      <a:spcBef>
                        <a:spcPts val="600"/>
                      </a:spcBef>
                    </a:pPr>
                    <a:r>
                      <a:rPr lang="en-AU" b="0" dirty="0" err="1" smtClean="0">
                        <a:latin typeface="+mn-lt"/>
                      </a:rPr>
                      <a:t>s.t.</a:t>
                    </a:r>
                    <a:r>
                      <a:rPr lang="en-AU" b="0" dirty="0" smtClean="0">
                        <a:latin typeface="+mn-lt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AU" b="0" i="1" smtClean="0">
                            <a:latin typeface="Cambria Math"/>
                          </a:rPr>
                          <m:t>𝑓</m:t>
                        </m:r>
                        <m:r>
                          <a:rPr lang="en-AU" b="0" i="1" smtClean="0">
                            <a:latin typeface="Cambria Math"/>
                          </a:rPr>
                          <m:t>(</m:t>
                        </m:r>
                        <m:r>
                          <a:rPr lang="en-AU" b="0" i="1" smtClean="0">
                            <a:latin typeface="Cambria Math"/>
                          </a:rPr>
                          <m:t>𝑥</m:t>
                        </m:r>
                        <m:r>
                          <a:rPr lang="en-AU" b="0" i="1" smtClean="0">
                            <a:latin typeface="Cambria Math"/>
                          </a:rPr>
                          <m:t>+</m:t>
                        </m:r>
                        <m:r>
                          <a:rPr lang="en-AU" b="0" i="1" smtClean="0">
                            <a:latin typeface="Cambria Math"/>
                            <a:ea typeface="Cambria Math"/>
                          </a:rPr>
                          <m:t>𝛿</m:t>
                        </m:r>
                        <m:r>
                          <a:rPr lang="en-AU" b="0" i="1" smtClean="0">
                            <a:latin typeface="Cambria Math"/>
                          </a:rPr>
                          <m:t>)</m:t>
                        </m:r>
                        <m:r>
                          <a:rPr lang="en-AU" i="1" smtClean="0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en-AU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oMath>
                    </a14:m>
                    <a:endParaRPr lang="en-AU" dirty="0" smtClean="0">
                      <a:latin typeface="+mn-lt"/>
                    </a:endParaRPr>
                  </a:p>
                  <a:p>
                    <a:pPr lvl="2">
                      <a:spcBef>
                        <a:spcPts val="600"/>
                      </a:spcBef>
                    </a:pPr>
                    <a:r>
                      <a:rPr lang="en-AU" dirty="0" smtClean="0">
                        <a:latin typeface="+mn-lt"/>
                      </a:rPr>
                      <a:t>2) Set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AU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AU" i="1">
                            <a:latin typeface="Cambria Math"/>
                          </a:rPr>
                          <m:t>=</m:t>
                        </m:r>
                        <m:r>
                          <a:rPr lang="en-AU" b="0" i="1" smtClean="0">
                            <a:latin typeface="Cambria Math"/>
                          </a:rPr>
                          <m:t>𝑥</m:t>
                        </m:r>
                        <m:r>
                          <a:rPr lang="en-AU" b="0" i="1" smtClean="0">
                            <a:latin typeface="Cambria Math"/>
                          </a:rPr>
                          <m:t>+ 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</m:e>
                          <m:sub>
                            <m:r>
                              <a:rPr lang="en-AU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oMath>
                    </a14:m>
                    <a:endParaRPr lang="en-AU" dirty="0" smtClean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8631" y="3946084"/>
                    <a:ext cx="8031373" cy="242540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l="-1215" t="-2015" b="-5038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 19"/>
              <p:cNvSpPr/>
              <p:nvPr/>
            </p:nvSpPr>
            <p:spPr>
              <a:xfrm>
                <a:off x="179173" y="3945196"/>
                <a:ext cx="8773297" cy="2554459"/>
              </a:xfrm>
              <a:prstGeom prst="rect">
                <a:avLst/>
              </a:prstGeom>
              <a:noFill/>
              <a:ln>
                <a:prstDash val="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836685" y="3823856"/>
            <a:ext cx="3067523" cy="503329"/>
            <a:chOff x="5836685" y="3823856"/>
            <a:chExt cx="3067523" cy="503329"/>
          </a:xfrm>
        </p:grpSpPr>
        <p:cxnSp>
          <p:nvCxnSpPr>
            <p:cNvPr id="25" name="Straight Arrow Connector 24"/>
            <p:cNvCxnSpPr/>
            <p:nvPr/>
          </p:nvCxnSpPr>
          <p:spPr>
            <a:xfrm flipH="1" flipV="1">
              <a:off x="5836685" y="3823856"/>
              <a:ext cx="607470" cy="20866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445176" y="3865520"/>
                  <a:ext cx="245903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AU" sz="1200" i="1" smtClean="0">
                          <a:latin typeface="Cambria Math"/>
                          <a:ea typeface="Cambria Math"/>
                        </a:rPr>
                        <m:t>𝒟</m:t>
                      </m:r>
                      <m:d>
                        <m:dPr>
                          <m:ctrlPr>
                            <a:rPr lang="en-AU" sz="12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AU" sz="1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AU" sz="1200" b="0" i="1" smtClean="0">
                              <a:latin typeface="Cambria Math"/>
                              <a:ea typeface="Cambria Math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AU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AU" sz="12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AU" sz="12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AU" sz="1200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r>
                    <a:rPr lang="en-AU" sz="1200" i="1" dirty="0" smtClean="0"/>
                    <a:t>‘distance’ metric </a:t>
                  </a:r>
                </a:p>
                <a:p>
                  <a:r>
                    <a:rPr lang="en-AU" sz="1200" i="1" dirty="0" smtClean="0"/>
                    <a:t>e.g. visual similarity for images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5176" y="3865518"/>
                  <a:ext cx="2459032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316" b="-7895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4134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2922" y="725534"/>
            <a:ext cx="8635378" cy="729407"/>
          </a:xfrm>
        </p:spPr>
        <p:txBody>
          <a:bodyPr/>
          <a:lstStyle/>
          <a:p>
            <a:r>
              <a:rPr lang="en-US" dirty="0" smtClean="0"/>
              <a:t>Attack Strategy - Examples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956100" y="4200155"/>
            <a:ext cx="4951131" cy="2137879"/>
            <a:chOff x="1966142" y="4251973"/>
            <a:chExt cx="4951131" cy="2137878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6142" y="4299673"/>
              <a:ext cx="1626146" cy="2042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971" y="4251973"/>
              <a:ext cx="1710302" cy="213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>
              <a:off x="3875010" y="5390484"/>
              <a:ext cx="10148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694825" y="4948390"/>
              <a:ext cx="1375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 smtClean="0"/>
                <a:t>‘</a:t>
              </a:r>
              <a:r>
                <a:rPr lang="en-AU" sz="1400" i="1" dirty="0" smtClean="0"/>
                <a:t>rotation attack’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47004" y="2399261"/>
            <a:ext cx="6727381" cy="2673982"/>
            <a:chOff x="1129869" y="2075895"/>
            <a:chExt cx="6727381" cy="2673982"/>
          </a:xfrm>
        </p:grpSpPr>
        <p:sp>
          <p:nvSpPr>
            <p:cNvPr id="15" name="TextBox 14"/>
            <p:cNvSpPr txBox="1"/>
            <p:nvPr/>
          </p:nvSpPr>
          <p:spPr>
            <a:xfrm>
              <a:off x="2819653" y="2075895"/>
              <a:ext cx="3162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i="1" dirty="0" smtClean="0"/>
                <a:t>‘additive pixel-wise noise’  FGSM FGSMFGSM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129869" y="2300701"/>
              <a:ext cx="6727381" cy="2449176"/>
              <a:chOff x="1179296" y="1355409"/>
              <a:chExt cx="6727381" cy="2449176"/>
            </a:xfrm>
          </p:grpSpPr>
          <p:pic>
            <p:nvPicPr>
              <p:cNvPr id="10245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9296" y="1355409"/>
                <a:ext cx="6727381" cy="2057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6592630" y="3404475"/>
                    <a:ext cx="69379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AU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20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n-AU" sz="20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2630" y="3404476"/>
                    <a:ext cx="693791" cy="400110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1687056" y="3404475"/>
                    <a:ext cx="693791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000" b="1" i="1" smtClean="0">
                              <a:latin typeface="Cambria Math"/>
                            </a:rPr>
                            <m:t>𝒙</m:t>
                          </m:r>
                        </m:oMath>
                      </m:oMathPara>
                    </a14:m>
                    <a:endParaRPr lang="en-AU" sz="2000" b="1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87056" y="3404475"/>
                    <a:ext cx="693791" cy="40011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/>
                  <p:cNvSpPr txBox="1"/>
                  <p:nvPr/>
                </p:nvSpPr>
                <p:spPr>
                  <a:xfrm>
                    <a:off x="3611198" y="3453596"/>
                    <a:ext cx="2518318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AU" sz="1600" b="1" i="1">
                                  <a:latin typeface="Cambria Math"/>
                                </a:rPr>
                                <m:t>𝒙</m:t>
                              </m:r>
                            </m:sub>
                          </m:sSub>
                          <m:r>
                            <a:rPr lang="en-AU" sz="1600" b="0" i="1" smtClean="0">
                              <a:latin typeface="Cambria Math"/>
                            </a:rPr>
                            <m:t>= </m:t>
                          </m:r>
                          <m:r>
                            <a:rPr lang="en-AU" sz="1600" b="0" i="1" smtClean="0">
                              <a:latin typeface="Cambria Math"/>
                              <a:ea typeface="Cambria Math"/>
                            </a:rPr>
                            <m:t>𝜖</m:t>
                          </m:r>
                          <m:r>
                            <a:rPr lang="en-AU" sz="16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1600" b="0" i="0" smtClean="0">
                              <a:latin typeface="Cambria Math"/>
                              <a:ea typeface="Cambria Math"/>
                            </a:rPr>
                            <m:t>sign</m:t>
                          </m:r>
                          <m:d>
                            <m:dPr>
                              <m:ctrlPr>
                                <a:rPr lang="en-AU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1600" b="0" i="1" smtClean="0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AU" sz="1600" b="1" i="1" smtClean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</m:sub>
                              </m:sSub>
                              <m:r>
                                <a:rPr lang="en-AU" sz="1600" b="0" i="1" smtClean="0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AU" sz="1600" b="0" i="1" smtClean="0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  <m:r>
                                    <a:rPr lang="en-AU" sz="1600" b="0" i="1" smtClean="0">
                                      <a:latin typeface="Cambria Math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a:rPr lang="en-AU" sz="1600" b="1" i="1" smtClean="0">
                                      <a:latin typeface="Cambria Math"/>
                                      <a:ea typeface="Cambria Math"/>
                                    </a:rPr>
                                    <m:t>𝒙</m:t>
                                  </m:r>
                                  <m:r>
                                    <a:rPr lang="en-AU" sz="1600" b="0" i="1" smtClean="0">
                                      <a:latin typeface="Cambria Math"/>
                                      <a:ea typeface="Cambria Math"/>
                                    </a:rPr>
                                    <m:t>, </m:t>
                                  </m:r>
                                  <m:r>
                                    <a:rPr lang="en-AU" sz="1600" b="1" i="1" smtClean="0">
                                      <a:latin typeface="Cambria Math"/>
                                      <a:ea typeface="Cambria Math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d>
                          <m:r>
                            <a:rPr lang="en-AU" sz="1600" b="0" i="1" smtClean="0">
                              <a:latin typeface="Cambria Math"/>
                            </a:rPr>
                            <m:t>  </m:t>
                          </m:r>
                        </m:oMath>
                      </m:oMathPara>
                    </a14:m>
                    <a:endParaRPr lang="en-AU" sz="1600" dirty="0"/>
                  </a:p>
                </p:txBody>
              </p:sp>
            </mc:Choice>
            <mc:Fallback xmlns="">
              <p:sp>
                <p:nvSpPr>
                  <p:cNvPr id="4" name="TextBox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1198" y="3453596"/>
                    <a:ext cx="2557367" cy="338554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10909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5962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0139 -0.1465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2600" y="836041"/>
            <a:ext cx="4654550" cy="729407"/>
          </a:xfrm>
        </p:spPr>
        <p:txBody>
          <a:bodyPr/>
          <a:lstStyle/>
          <a:p>
            <a:r>
              <a:rPr lang="en-US" dirty="0" smtClean="0"/>
              <a:t>Strategic Context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593" y="2448522"/>
            <a:ext cx="8031373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Defence applications of AI and ML will become increasingly common.</a:t>
            </a:r>
            <a:endParaRPr lang="en-AU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     Examples include: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Predictive platform maintenance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>
                <a:solidFill>
                  <a:srgbClr val="FF0000"/>
                </a:solidFill>
                <a:latin typeface="+mn-lt"/>
              </a:rPr>
              <a:t>Predictive battlefield </a:t>
            </a: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tracking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Autonomous cyber operations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Software vulnerability discovery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UAV swarm coordination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etc.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10" y="634134"/>
            <a:ext cx="2602424" cy="17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7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Attack Strategy – Summary Attack Types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3" y="1681437"/>
            <a:ext cx="7042150" cy="461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46371" y="6233988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74972" y="616970"/>
            <a:ext cx="1630316" cy="1224669"/>
            <a:chOff x="7257583" y="722001"/>
            <a:chExt cx="1630316" cy="122466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583" y="722001"/>
              <a:ext cx="1630316" cy="12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262984" y="1549427"/>
              <a:ext cx="162491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We do </a:t>
              </a:r>
              <a:r>
                <a:rPr lang="en-US" sz="18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</a:t>
              </a:r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his!</a:t>
              </a:r>
              <a:endParaRPr lang="en-US" sz="1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05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Attack Strategy – Black-box Attacks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99959" y="6177504"/>
            <a:ext cx="41024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“Secure Learning in Adversarial Deep Neural Networks”, B. Li, 2018)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4275" y="2267465"/>
            <a:ext cx="553555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+mn-lt"/>
              </a:rPr>
              <a:t>Query-based Attacks</a:t>
            </a:r>
          </a:p>
          <a:p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latin typeface="+mn-lt"/>
              </a:rPr>
              <a:t>Finite difference gradient estimation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>
                <a:latin typeface="+mn-lt"/>
              </a:rPr>
              <a:t>Query reduced gradient estimation</a:t>
            </a:r>
          </a:p>
          <a:p>
            <a:endParaRPr lang="en-AU" dirty="0" smtClean="0">
              <a:latin typeface="+mn-lt"/>
            </a:endParaRPr>
          </a:p>
          <a:p>
            <a:r>
              <a:rPr lang="en-AU" dirty="0" smtClean="0">
                <a:latin typeface="+mn-lt"/>
              </a:rPr>
              <a:t>Zero-Query Attacks</a:t>
            </a:r>
          </a:p>
          <a:p>
            <a:endParaRPr lang="en-AU" dirty="0" smtClean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Random perturbation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Difference of means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Transferability-based attacks</a:t>
            </a:r>
          </a:p>
          <a:p>
            <a:pPr lvl="1"/>
            <a:endParaRPr lang="en-AU" dirty="0" smtClean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196" y="1732179"/>
            <a:ext cx="5397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+mn-lt"/>
              </a:rPr>
              <a:t>BB attacks are possible with </a:t>
            </a:r>
            <a:r>
              <a:rPr lang="en-AU" i="1" dirty="0" smtClean="0">
                <a:latin typeface="+mn-lt"/>
              </a:rPr>
              <a:t>query access</a:t>
            </a:r>
            <a:r>
              <a:rPr lang="en-AU" dirty="0" smtClean="0">
                <a:latin typeface="+mn-lt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3832" y="5610215"/>
            <a:ext cx="3997411" cy="36058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547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3540" y="712257"/>
            <a:ext cx="8635378" cy="729407"/>
          </a:xfrm>
        </p:spPr>
        <p:txBody>
          <a:bodyPr/>
          <a:lstStyle/>
          <a:p>
            <a:r>
              <a:rPr lang="en-US" dirty="0" smtClean="0"/>
              <a:t>Attack Strategy – </a:t>
            </a:r>
            <a:r>
              <a:rPr lang="en-US" dirty="0"/>
              <a:t>Using </a:t>
            </a:r>
            <a:r>
              <a:rPr lang="en-US" dirty="0" smtClean="0"/>
              <a:t>Transferability for Black-box Attacks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03800" y="6177502"/>
            <a:ext cx="41024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“Secure Learning in Adversarial Deep Neural Networks”, B. Li, 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2921" y="2247270"/>
            <a:ext cx="1433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latin typeface="+mn-lt"/>
              </a:rPr>
              <a:t>Adversary</a:t>
            </a:r>
            <a:endParaRPr lang="en-AU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78417" y="2186939"/>
            <a:ext cx="6983896" cy="3804020"/>
            <a:chOff x="1178417" y="2186939"/>
            <a:chExt cx="6983896" cy="3804020"/>
          </a:xfrm>
        </p:grpSpPr>
        <p:grpSp>
          <p:nvGrpSpPr>
            <p:cNvPr id="6" name="Group 5"/>
            <p:cNvGrpSpPr/>
            <p:nvPr/>
          </p:nvGrpSpPr>
          <p:grpSpPr>
            <a:xfrm>
              <a:off x="1178417" y="2186939"/>
              <a:ext cx="6983896" cy="3804020"/>
              <a:chOff x="1178417" y="2186939"/>
              <a:chExt cx="6983896" cy="380402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178417" y="5621627"/>
                <a:ext cx="66164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i="1" dirty="0" smtClean="0">
                    <a:latin typeface="+mn-lt"/>
                  </a:rPr>
                  <a:t>Samples crafted to mislead a model A are likely to mislead a model B</a:t>
                </a:r>
                <a:endParaRPr lang="en-AU" sz="1800" i="1" dirty="0">
                  <a:latin typeface="+mn-lt"/>
                </a:endParaRPr>
              </a:p>
            </p:txBody>
          </p:sp>
          <p:sp>
            <p:nvSpPr>
              <p:cNvPr id="10" name="Right Arrow 9"/>
              <p:cNvSpPr/>
              <p:nvPr/>
            </p:nvSpPr>
            <p:spPr>
              <a:xfrm>
                <a:off x="5003800" y="3632199"/>
                <a:ext cx="1320800" cy="345440"/>
              </a:xfrm>
              <a:prstGeom prst="rightArrow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6470673" y="2186939"/>
                <a:ext cx="1691640" cy="3235960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800" dirty="0"/>
                  <a:t>Model </a:t>
                </a:r>
                <a:r>
                  <a:rPr lang="en-AU" sz="1800" dirty="0" smtClean="0"/>
                  <a:t>B</a:t>
                </a:r>
                <a:endParaRPr lang="en-AU" sz="1800" dirty="0"/>
              </a:p>
              <a:p>
                <a:pPr algn="ctr"/>
                <a:r>
                  <a:rPr lang="en-AU" sz="1800" dirty="0" smtClean="0"/>
                  <a:t>(Black-Box System)</a:t>
                </a:r>
                <a:endParaRPr lang="en-AU" sz="18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080771" y="3318773"/>
              <a:ext cx="1166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i="1" dirty="0">
                  <a:latin typeface="+mn-lt"/>
                </a:rPr>
                <a:t>t</a:t>
              </a:r>
              <a:r>
                <a:rPr lang="en-AU" sz="1800" i="1" dirty="0" smtClean="0">
                  <a:latin typeface="+mn-lt"/>
                </a:rPr>
                <a:t>ransfer to</a:t>
              </a:r>
              <a:endParaRPr lang="en-AU" sz="1800" i="1" dirty="0">
                <a:latin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16664" y="2082799"/>
            <a:ext cx="3885536" cy="3434080"/>
            <a:chOff x="1016664" y="2082799"/>
            <a:chExt cx="3885536" cy="3434080"/>
          </a:xfrm>
        </p:grpSpPr>
        <p:sp>
          <p:nvSpPr>
            <p:cNvPr id="4" name="Rounded Rectangle 3"/>
            <p:cNvSpPr/>
            <p:nvPr/>
          </p:nvSpPr>
          <p:spPr>
            <a:xfrm>
              <a:off x="1016664" y="2082799"/>
              <a:ext cx="3885536" cy="3434080"/>
            </a:xfrm>
            <a:prstGeom prst="roundRect">
              <a:avLst/>
            </a:prstGeom>
            <a:noFill/>
            <a:ln w="63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78417" y="3149599"/>
              <a:ext cx="1564640" cy="2164080"/>
            </a:xfrm>
            <a:prstGeom prst="round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800" dirty="0" smtClean="0"/>
                <a:t>Model A</a:t>
              </a:r>
            </a:p>
            <a:p>
              <a:pPr algn="ctr"/>
              <a:r>
                <a:rPr lang="en-AU" sz="1800" dirty="0" smtClean="0"/>
                <a:t>(White-Box Model)</a:t>
              </a:r>
              <a:endParaRPr lang="en-AU" sz="18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3022600" y="3200147"/>
              <a:ext cx="1752600" cy="1199381"/>
            </a:xfrm>
            <a:prstGeom prst="ellipse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800" dirty="0" smtClean="0"/>
                <a:t>Adversarial Examples</a:t>
              </a:r>
              <a:endParaRPr lang="en-AU" sz="1800" dirty="0"/>
            </a:p>
          </p:txBody>
        </p:sp>
        <p:cxnSp>
          <p:nvCxnSpPr>
            <p:cNvPr id="13" name="Straight Arrow Connector 12"/>
            <p:cNvCxnSpPr>
              <a:stCxn id="7" idx="0"/>
            </p:cNvCxnSpPr>
            <p:nvPr/>
          </p:nvCxnSpPr>
          <p:spPr>
            <a:xfrm flipV="1">
              <a:off x="1960737" y="2707639"/>
              <a:ext cx="741823" cy="4419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9" idx="0"/>
            </p:cNvCxnSpPr>
            <p:nvPr/>
          </p:nvCxnSpPr>
          <p:spPr>
            <a:xfrm>
              <a:off x="3210417" y="2707639"/>
              <a:ext cx="688483" cy="49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746371" y="6182472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53723"/>
            <a:ext cx="854075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6864" y="4295950"/>
            <a:ext cx="8071104" cy="1153873"/>
          </a:xfrm>
          <a:prstGeom prst="rect">
            <a:avLst/>
          </a:prstGeom>
          <a:noFill/>
          <a:ln w="158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0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Strategies - Examples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0"/>
            <a:ext cx="89916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6371" y="6182472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3070655"/>
            <a:ext cx="8991600" cy="790832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6" name="Group 5"/>
          <p:cNvGrpSpPr/>
          <p:nvPr/>
        </p:nvGrpSpPr>
        <p:grpSpPr>
          <a:xfrm>
            <a:off x="7257583" y="722001"/>
            <a:ext cx="1630316" cy="1224669"/>
            <a:chOff x="7257583" y="722001"/>
            <a:chExt cx="1630316" cy="122466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583" y="722001"/>
              <a:ext cx="1630316" cy="12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262984" y="1549427"/>
              <a:ext cx="162491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We do </a:t>
              </a:r>
              <a:r>
                <a:rPr lang="en-US" sz="18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</a:t>
              </a:r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his!</a:t>
              </a:r>
              <a:endParaRPr lang="en-US" sz="1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5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Strategy: Adversarial Training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5616" y="1573847"/>
            <a:ext cx="803137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Goal of adversarial examples: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AU" sz="2000" dirty="0">
                <a:latin typeface="+mn-lt"/>
              </a:rPr>
              <a:t>alter the data distribution of the testing data, resulting in a deviation from the training data </a:t>
            </a:r>
            <a:r>
              <a:rPr lang="en-AU" sz="2000" dirty="0" smtClean="0">
                <a:latin typeface="+mn-lt"/>
              </a:rPr>
              <a:t>manifold </a:t>
            </a:r>
            <a:r>
              <a:rPr lang="en-AU" sz="2000" dirty="0">
                <a:latin typeface="+mn-lt"/>
              </a:rPr>
              <a:t>and thus creating </a:t>
            </a:r>
            <a:r>
              <a:rPr lang="en-AU" sz="2000" dirty="0" smtClean="0">
                <a:latin typeface="+mn-lt"/>
              </a:rPr>
              <a:t>test-time errors. </a:t>
            </a:r>
            <a:endParaRPr lang="en-AU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132" y="3047835"/>
            <a:ext cx="8031373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800" dirty="0" smtClean="0">
                <a:latin typeface="+mn-lt"/>
              </a:rPr>
              <a:t>Adversarial Training</a:t>
            </a:r>
          </a:p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Intuition: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AU" sz="2000" dirty="0" smtClean="0">
                <a:latin typeface="+mn-lt"/>
              </a:rPr>
              <a:t>Inject adversarial examples during training with correct labels.</a:t>
            </a:r>
          </a:p>
          <a:p>
            <a:pPr>
              <a:spcBef>
                <a:spcPts val="600"/>
              </a:spcBef>
            </a:pPr>
            <a:endParaRPr lang="en-AU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Goal:</a:t>
            </a:r>
            <a:endParaRPr lang="en-AU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AU" sz="2000" dirty="0">
                <a:latin typeface="+mn-lt"/>
              </a:rPr>
              <a:t>reduce the test error rate and thus improve model generalisation outside the training manifold. This will lead to a </a:t>
            </a:r>
            <a:r>
              <a:rPr lang="en-AU" sz="2000" i="1" dirty="0">
                <a:latin typeface="+mn-lt"/>
              </a:rPr>
              <a:t>more robust </a:t>
            </a:r>
            <a:r>
              <a:rPr lang="en-AU" sz="2000" i="1" dirty="0" smtClean="0">
                <a:latin typeface="+mn-lt"/>
              </a:rPr>
              <a:t>model </a:t>
            </a:r>
            <a:r>
              <a:rPr lang="en-AU" sz="2000" dirty="0" smtClean="0">
                <a:latin typeface="+mn-lt"/>
              </a:rPr>
              <a:t>and forms the basis for </a:t>
            </a:r>
            <a:r>
              <a:rPr lang="en-AU" sz="2000" i="1" dirty="0" smtClean="0">
                <a:latin typeface="+mn-lt"/>
              </a:rPr>
              <a:t>model-based optimisation</a:t>
            </a:r>
            <a:r>
              <a:rPr lang="en-AU" sz="2000" dirty="0" smtClean="0">
                <a:latin typeface="+mn-lt"/>
              </a:rPr>
              <a:t>.</a:t>
            </a:r>
            <a:endParaRPr lang="en-AU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56" y="694793"/>
            <a:ext cx="1299781" cy="131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Strategy: Adversarial Training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6993" y="6279787"/>
            <a:ext cx="1428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Papernot</a:t>
            </a:r>
            <a:r>
              <a:rPr lang="en-AU" sz="900" i="1" dirty="0" smtClean="0"/>
              <a:t>, 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3393" y="3695127"/>
                <a:ext cx="50083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1600" dirty="0" smtClean="0">
                    <a:latin typeface="+mn-lt"/>
                  </a:rPr>
                  <a:t>This finds the perturbation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U" sz="1600" dirty="0">
                        <a:latin typeface="+mn-lt"/>
                      </a:rPr>
                      <m:t>x</m:t>
                    </m:r>
                    <m:r>
                      <m:rPr>
                        <m:nor/>
                      </m:rPr>
                      <a:rPr lang="en-AU" sz="1600" baseline="-25000" dirty="0">
                        <a:latin typeface="+mn-lt"/>
                      </a:rPr>
                      <m:t>i</m:t>
                    </m:r>
                    <m:r>
                      <m:rPr>
                        <m:nor/>
                      </m:rPr>
                      <a:rPr lang="en-AU" sz="1600" dirty="0">
                        <a:latin typeface="+mn-lt"/>
                      </a:rPr>
                      <m:t>+</m:t>
                    </m:r>
                    <m:r>
                      <m:rPr>
                        <m:sty m:val="p"/>
                      </m:rPr>
                      <a:rPr lang="el-GR" sz="1600" i="1" dirty="0">
                        <a:latin typeface="Cambria Math"/>
                        <a:ea typeface="Cambria Math"/>
                      </a:rPr>
                      <m:t>δ</m:t>
                    </m:r>
                  </m:oMath>
                </a14:m>
                <a:r>
                  <a:rPr lang="en-AU" sz="1600" dirty="0"/>
                  <a:t> </a:t>
                </a:r>
                <a:r>
                  <a:rPr lang="en-AU" sz="1600" dirty="0" smtClean="0"/>
                  <a:t> </a:t>
                </a:r>
                <a:r>
                  <a:rPr lang="en-AU" sz="1600" dirty="0" smtClean="0">
                    <a:latin typeface="+mn-lt"/>
                  </a:rPr>
                  <a:t>that </a:t>
                </a:r>
                <a:r>
                  <a:rPr lang="en-AU" sz="1600" dirty="0" smtClean="0">
                    <a:solidFill>
                      <a:srgbClr val="FF0000"/>
                    </a:solidFill>
                    <a:latin typeface="+mn-lt"/>
                  </a:rPr>
                  <a:t>maximises the loss</a:t>
                </a:r>
                <a:endParaRPr lang="en-AU" sz="160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93" y="3695127"/>
                <a:ext cx="5008359" cy="338554"/>
              </a:xfrm>
              <a:prstGeom prst="rect">
                <a:avLst/>
              </a:prstGeom>
              <a:blipFill rotWithShape="1">
                <a:blip r:embed="rId3"/>
                <a:stretch>
                  <a:fillRect l="-731" t="-5357" b="-2142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50085" y="1923264"/>
                <a:ext cx="77954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First the </a:t>
                </a:r>
                <a:r>
                  <a:rPr lang="en-AU" sz="2000" i="1" dirty="0" smtClean="0">
                    <a:latin typeface="+mn-lt"/>
                  </a:rPr>
                  <a:t>attacker</a:t>
                </a:r>
                <a:r>
                  <a:rPr lang="en-AU" sz="2000" dirty="0" smtClean="0">
                    <a:latin typeface="+mn-lt"/>
                  </a:rPr>
                  <a:t> using an  adversarial perturbation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U" sz="2000" dirty="0">
                        <a:latin typeface="+mn-lt"/>
                      </a:rPr>
                      <m:t>x</m:t>
                    </m:r>
                    <m:r>
                      <m:rPr>
                        <m:nor/>
                      </m:rPr>
                      <a:rPr lang="en-AU" sz="2000" baseline="-25000" dirty="0">
                        <a:latin typeface="+mn-lt"/>
                      </a:rPr>
                      <m:t>i</m:t>
                    </m:r>
                    <m:r>
                      <m:rPr>
                        <m:nor/>
                      </m:rPr>
                      <a:rPr lang="en-AU" sz="2000" dirty="0">
                        <a:latin typeface="+mn-lt"/>
                      </a:rPr>
                      <m:t>+</m:t>
                    </m:r>
                  </m:oMath>
                </a14:m>
                <a:r>
                  <a:rPr lang="el-GR" sz="1800" dirty="0" smtClean="0">
                    <a:latin typeface="+mn-lt"/>
                  </a:rPr>
                  <a:t>δ</a:t>
                </a:r>
                <a:r>
                  <a:rPr lang="en-AU" sz="160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AU" sz="1800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AU" sz="18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AU" sz="1800" i="1" dirty="0">
                        <a:latin typeface="Cambria Math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AU" sz="1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18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i</m:t>
                            </m:r>
                          </m:sub>
                        </m:sSub>
                      </m:e>
                    </m:d>
                    <m:r>
                      <a:rPr lang="en-AU" sz="1800" i="1" dirty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against the classifier f (with parameters </a:t>
                </a:r>
                <a:r>
                  <a:rPr lang="el-GR" sz="2000" dirty="0" smtClean="0">
                    <a:latin typeface="+mn-lt"/>
                  </a:rPr>
                  <a:t>θ</a:t>
                </a:r>
                <a:r>
                  <a:rPr lang="en-AU" sz="2000" dirty="0" smtClean="0">
                    <a:latin typeface="+mn-lt"/>
                  </a:rPr>
                  <a:t> )…</a:t>
                </a: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85" y="1923264"/>
                <a:ext cx="7795498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860" t="-4274" b="-136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675016" y="2967369"/>
                <a:ext cx="4924756" cy="4904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sz="18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sz="1800" i="0" smtClean="0">
                                  <a:latin typeface="Cambria Math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AU" sz="1800" b="0" i="0" smtClean="0">
                                  <a:latin typeface="Cambria Math"/>
                                </a:rPr>
                                <m:t>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AU" sz="1800" b="0" i="1" dirty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b="0" i="0" dirty="0" smtClean="0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sz="1800" b="0" i="0" dirty="0" smtClean="0">
                                      <a:latin typeface="Cambria Math"/>
                                      <a:ea typeface="Cambria Math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AU" sz="1800" b="0" i="0" dirty="0" smtClean="0">
                                      <a:latin typeface="Cambria Math"/>
                                      <a:ea typeface="Cambria Math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+ 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) 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𝜖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sz="1800" b="0" i="1" dirty="0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1800" b="0" i="0" dirty="0" smtClean="0">
                                      <a:latin typeface="Cambria Math"/>
                                      <a:ea typeface="Cambria Math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AU" sz="1800" b="0" i="0" dirty="0" smtClean="0">
                                      <a:latin typeface="Cambria Math"/>
                                      <a:ea typeface="Cambria Math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AU" sz="1800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m:rPr>
                              <m:nor/>
                            </m:rPr>
                            <a:rPr lang="en-AU" sz="1800" b="0" i="0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f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(</m:t>
                          </m:r>
                          <m:r>
                            <m:rPr>
                              <m:nor/>
                            </m:rPr>
                            <a:rPr lang="el-GR" sz="1800" dirty="0"/>
                            <m:t>θ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,</m:t>
                          </m:r>
                          <m:r>
                            <m:rPr>
                              <m:nor/>
                            </m:rPr>
                            <a:rPr lang="en-AU" sz="1800" b="0" i="0" dirty="0" smtClean="0"/>
                            <m:t>x</m:t>
                          </m:r>
                          <m:r>
                            <m:rPr>
                              <m:nor/>
                            </m:rPr>
                            <a:rPr lang="en-AU" sz="1800" baseline="-25000" dirty="0"/>
                            <m:t>i</m:t>
                          </m:r>
                          <m:r>
                            <m:rPr>
                              <m:nor/>
                            </m:rPr>
                            <a:rPr lang="en-AU" sz="1800" b="0" i="0" dirty="0" smtClean="0"/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800" b="0" i="1" dirty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AU" sz="1800" b="0" i="1" dirty="0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AU" sz="1800" dirty="0" err="1"/>
                            <m:t>y</m:t>
                          </m:r>
                          <m:r>
                            <m:rPr>
                              <m:nor/>
                            </m:rPr>
                            <a:rPr lang="en-AU" sz="1800" baseline="-25000" dirty="0" err="1"/>
                            <m:t>i</m:t>
                          </m:r>
                          <m:r>
                            <m:rPr>
                              <m:nor/>
                            </m:rPr>
                            <a:rPr lang="en-AU" sz="1800" dirty="0">
                              <a:latin typeface="+mn-lt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016" y="2967368"/>
                <a:ext cx="4924756" cy="504946"/>
              </a:xfrm>
              <a:prstGeom prst="rect">
                <a:avLst/>
              </a:prstGeom>
              <a:blipFill rotWithShape="1">
                <a:blip r:embed="rId5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386971" y="2756263"/>
            <a:ext cx="3500846" cy="886613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146289" y="2896677"/>
                <a:ext cx="28670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600" i="1" dirty="0" smtClean="0">
                        <a:latin typeface="Cambria Math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AU" sz="16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16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1600" dirty="0"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1600" dirty="0">
                                <a:latin typeface="Cambria Math"/>
                                <a:ea typeface="Cambria Math"/>
                              </a:rPr>
                              <m:t>i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1600" dirty="0" smtClean="0">
                    <a:latin typeface="+mn-lt"/>
                  </a:rPr>
                  <a:t> is the perturbation set against the classifier f</a:t>
                </a:r>
                <a:endParaRPr lang="en-A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287" y="2896675"/>
                <a:ext cx="2867083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1062" t="-3125" b="-125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68126" y="1333538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Now… two ‘players’ – attacker and defender… </a:t>
            </a:r>
            <a:r>
              <a:rPr lang="en-AU" sz="1600" dirty="0" smtClean="0">
                <a:latin typeface="+mn-lt"/>
              </a:rPr>
              <a:t>(</a:t>
            </a:r>
            <a:r>
              <a:rPr lang="en-AU" sz="1600" dirty="0" err="1" smtClean="0">
                <a:latin typeface="+mn-lt"/>
              </a:rPr>
              <a:t>Madry</a:t>
            </a:r>
            <a:r>
              <a:rPr lang="en-AU" sz="1600" dirty="0" smtClean="0">
                <a:latin typeface="+mn-lt"/>
              </a:rPr>
              <a:t> et al 2018)</a:t>
            </a:r>
            <a:endParaRPr lang="en-AU" sz="1600" dirty="0"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0627" y="4155200"/>
            <a:ext cx="8274248" cy="2254141"/>
            <a:chOff x="1020627" y="4155200"/>
            <a:chExt cx="8274248" cy="2254141"/>
          </a:xfrm>
        </p:grpSpPr>
        <p:grpSp>
          <p:nvGrpSpPr>
            <p:cNvPr id="3" name="Group 2"/>
            <p:cNvGrpSpPr/>
            <p:nvPr/>
          </p:nvGrpSpPr>
          <p:grpSpPr>
            <a:xfrm>
              <a:off x="1020627" y="4155200"/>
              <a:ext cx="7196616" cy="2254141"/>
              <a:chOff x="1020627" y="4155200"/>
              <a:chExt cx="7196616" cy="225414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31779" y="5824566"/>
                <a:ext cx="5653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1600" dirty="0" smtClean="0">
                    <a:latin typeface="+mn-lt"/>
                  </a:rPr>
                  <a:t>The outer </a:t>
                </a:r>
                <a:r>
                  <a:rPr lang="en-AU" sz="1600" dirty="0" smtClean="0">
                    <a:solidFill>
                      <a:srgbClr val="FF0000"/>
                    </a:solidFill>
                    <a:latin typeface="+mn-lt"/>
                  </a:rPr>
                  <a:t>minimisation</a:t>
                </a:r>
                <a:r>
                  <a:rPr lang="en-AU" sz="1600" dirty="0" smtClean="0">
                    <a:latin typeface="+mn-lt"/>
                  </a:rPr>
                  <a:t> portion attempts to mitigate loss due to the perturbation by optimising the classifier parameters </a:t>
                </a:r>
                <a:r>
                  <a:rPr lang="el-GR" sz="1600" dirty="0" smtClean="0">
                    <a:latin typeface="+mn-lt"/>
                  </a:rPr>
                  <a:t>θ</a:t>
                </a:r>
                <a:endParaRPr lang="en-AU" sz="1600" dirty="0">
                  <a:latin typeface="+mn-lt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20627" y="4155200"/>
                <a:ext cx="719661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Then, as before, the </a:t>
                </a:r>
                <a:r>
                  <a:rPr lang="en-AU" sz="2000" i="1" dirty="0" smtClean="0">
                    <a:latin typeface="+mn-lt"/>
                  </a:rPr>
                  <a:t>defender</a:t>
                </a:r>
                <a:r>
                  <a:rPr lang="en-AU" sz="2000" dirty="0" smtClean="0">
                    <a:latin typeface="+mn-lt"/>
                  </a:rPr>
                  <a:t> attempts to minimise the classifier loss and seeks</a:t>
                </a:r>
                <a:endParaRPr lang="en-AU" sz="2000" dirty="0">
                  <a:latin typeface="+mn-lt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823977" y="4863086"/>
                <a:ext cx="4867190" cy="88661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896201" y="4865014"/>
                    <a:ext cx="4924756" cy="7645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AU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1800" b="0" i="0" smtClean="0">
                                      <a:latin typeface="Cambria Math"/>
                                    </a:rPr>
                                    <m:t>arg</m:t>
                                  </m:r>
                                  <m:r>
                                    <a:rPr lang="en-AU" sz="1800" b="0" i="0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sz="1800"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m:rPr>
                                      <m:nor/>
                                    </m:rPr>
                                    <a:rPr lang="el-GR" sz="1800" dirty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</m:lim>
                              </m:limLow>
                              <m:r>
                                <a:rPr lang="en-AU" sz="1800" b="0" i="1" dirty="0" smtClean="0">
                                  <a:latin typeface="Cambria Math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AU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AU" sz="1800" b="0" i="1" dirty="0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limLow>
                                    <m:limLow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 sz="1800">
                                          <a:latin typeface="Cambria Math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sSub>
                                        <m:sSubPr>
                                          <m:ctrlPr>
                                            <a:rPr lang="en-AU" sz="1800" i="1" dirty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sz="1800" b="0" i="0" dirty="0" smtClean="0">
                                              <a:latin typeface="Cambria Math"/>
                                              <a:ea typeface="Cambria Math"/>
                                            </a:rPr>
                                            <m:t>(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800" dirty="0">
                                              <a:latin typeface="Cambria Math"/>
                                              <a:ea typeface="Cambria Math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800" dirty="0">
                                              <a:latin typeface="Cambria Math"/>
                                              <a:ea typeface="Cambria Math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+ </m:t>
                                      </m:r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𝛿</m:t>
                                      </m:r>
                                      <m:r>
                                        <a:rPr lang="en-AU" sz="1800" b="0" i="1" dirty="0" smtClean="0">
                                          <a:latin typeface="Cambria Math"/>
                                          <a:ea typeface="Cambria Math"/>
                                        </a:rPr>
                                        <m:t>) </m:t>
                                      </m:r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𝜖</m:t>
                                      </m:r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𝑃</m:t>
                                      </m:r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AU" sz="1800" i="1" dirty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800" dirty="0">
                                              <a:latin typeface="Cambria Math"/>
                                              <a:ea typeface="Cambria Math"/>
                                            </a:rPr>
                                            <m:t>x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1800" dirty="0">
                                              <a:latin typeface="Cambria Math"/>
                                              <a:ea typeface="Cambria Math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lim>
                                  </m:limLow>
                                </m:e>
                              </m:nary>
                            </m:fName>
                            <m:e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r>
                                <m:rPr>
                                  <m:nor/>
                                </m:rPr>
                                <a:rPr lang="en-AU" sz="1800" b="0" i="0" smtClean="0">
                                  <a:latin typeface="Cambria Math"/>
                                  <a:ea typeface="Cambria Math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AU" sz="1800" dirty="0"/>
                                <m:t>f</m:t>
                              </m:r>
                              <m:r>
                                <m:rPr>
                                  <m:nor/>
                                </m:rPr>
                                <a:rPr lang="en-AU" sz="1800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l-GR" sz="1800" dirty="0"/>
                                <m:t>θ</m:t>
                              </m:r>
                              <m:r>
                                <m:rPr>
                                  <m:nor/>
                                </m:rPr>
                                <a:rPr lang="en-AU" sz="1800" dirty="0"/>
                                <m:t>,</m:t>
                              </m:r>
                              <m:r>
                                <m:rPr>
                                  <m:nor/>
                                </m:rPr>
                                <a:rPr lang="en-AU" sz="1800" b="0" i="0" dirty="0" smtClean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AU" sz="1800" baseline="-25000" dirty="0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AU" sz="1800" b="0" i="0" dirty="0" smtClean="0"/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1800" b="0" i="1" dirty="0" smtClean="0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a:rPr lang="en-AU" sz="1800" b="0" i="1" dirty="0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AU" sz="18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AU" sz="1800" dirty="0" err="1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AU" sz="1800" baseline="-25000" dirty="0" err="1"/>
                                <m:t>i</m:t>
                              </m:r>
                              <m:r>
                                <m:rPr>
                                  <m:nor/>
                                </m:rPr>
                                <a:rPr lang="en-AU" sz="1800" dirty="0">
                                  <a:latin typeface="+mn-lt"/>
                                </a:rPr>
                                <m:t>)</m:t>
                              </m:r>
                            </m:e>
                          </m:func>
                        </m:oMath>
                      </m:oMathPara>
                    </a14:m>
                    <a:endParaRPr lang="en-AU" sz="18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96201" y="4865014"/>
                    <a:ext cx="4924756" cy="764568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445567" y="5053995"/>
                  <a:ext cx="2849308" cy="58477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16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en-AU" sz="1600" b="1" i="1" smtClean="0">
                          <a:ln w="11430"/>
                          <a:gradFill>
                            <a:gsLst>
                              <a:gs pos="0">
                                <a:schemeClr val="accent2">
                                  <a:tint val="70000"/>
                                  <a:satMod val="245000"/>
                                </a:schemeClr>
                              </a:gs>
                              <a:gs pos="75000">
                                <a:schemeClr val="accent2">
                                  <a:tint val="90000"/>
                                  <a:shade val="60000"/>
                                  <a:satMod val="240000"/>
                                </a:schemeClr>
                              </a:gs>
                              <a:gs pos="100000">
                                <a:schemeClr val="accent2">
                                  <a:tint val="100000"/>
                                  <a:shade val="50000"/>
                                  <a:satMod val="2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mbria Math"/>
                          <a:ea typeface="Cambria Math"/>
                        </a:rPr>
                        <m:t> </m:t>
                      </m:r>
                    </m:oMath>
                  </a14:m>
                  <a:r>
                    <a:rPr lang="en-US" sz="1600" b="1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+mn-lt"/>
                    </a:rPr>
                    <a:t>t</a:t>
                  </a:r>
                  <a:r>
                    <a:rPr lang="en-US" sz="1600" b="1" cap="none" spc="0" dirty="0" smtClean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+mn-lt"/>
                    </a:rPr>
                    <a:t>rain against the strongest adversary possible!</a:t>
                  </a:r>
                  <a:endParaRPr lang="en-US" sz="1600" b="1" cap="none" spc="0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5567" y="5053995"/>
                  <a:ext cx="2849308" cy="58477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6250" b="-19792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647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Strategy: Adversarial Training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6993" y="6279787"/>
            <a:ext cx="14285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Papernot</a:t>
            </a:r>
            <a:r>
              <a:rPr lang="en-AU" sz="900" i="1" dirty="0" smtClean="0"/>
              <a:t>, 2018)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9409" y="1790477"/>
            <a:ext cx="470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This mini-max problem corresponds to a saddle point optimisation problem!</a:t>
            </a:r>
            <a:endParaRPr lang="en-AU" sz="20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5" y="1879691"/>
            <a:ext cx="2696467" cy="36197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-91440" y="5499460"/>
                <a:ext cx="4924756" cy="689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sz="1600" b="0" i="0" smtClean="0">
                                  <a:latin typeface="Cambria Math"/>
                                </a:rPr>
                                <m:t>arg</m:t>
                              </m:r>
                              <m:r>
                                <a:rPr lang="en-AU" sz="1600" b="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AU" sz="160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nor/>
                                </m:rPr>
                                <a:rPr lang="el-GR" sz="1600" dirty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lim>
                          </m:limLow>
                          <m:r>
                            <a:rPr lang="en-AU" sz="1600" b="0" i="1" dirty="0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AU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AU" sz="1600" b="0" i="1" dirty="0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limLow>
                                <m:limLow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1600">
                                      <a:latin typeface="Cambria Math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l-GR" sz="1600" i="1" dirty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en-AU" sz="1600" i="1" dirty="0">
                                      <a:latin typeface="Cambria Math"/>
                                      <a:ea typeface="Cambria Math"/>
                                    </a:rPr>
                                    <m:t>: </m:t>
                                  </m:r>
                                  <m:sSub>
                                    <m:sSubPr>
                                      <m:ctrlPr>
                                        <a:rPr lang="en-AU" sz="1600" i="1" dirty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AU" sz="1600" i="1" dirty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1600" i="1" dirty="0">
                                              <a:latin typeface="Cambria Math"/>
                                              <a:ea typeface="Cambria Math"/>
                                            </a:rPr>
                                            <m:t>𝛿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AU" sz="1600" i="1" dirty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AU" sz="1600" i="1" dirty="0">
                                      <a:latin typeface="Cambria Math"/>
                                      <a:ea typeface="Cambria Math"/>
                                    </a:rPr>
                                    <m:t>&lt;</m:t>
                                  </m:r>
                                  <m:r>
                                    <a:rPr lang="en-AU" sz="1600" i="1" dirty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lim>
                              </m:limLow>
                            </m:e>
                          </m:nary>
                        </m:fName>
                        <m:e>
                          <m:r>
                            <a:rPr lang="en-AU" sz="1600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m:rPr>
                              <m:nor/>
                            </m:rPr>
                            <a:rPr lang="en-AU" sz="1600" b="0" i="0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AU" sz="1600" dirty="0"/>
                            <m:t>f</m:t>
                          </m:r>
                          <m:r>
                            <m:rPr>
                              <m:nor/>
                            </m:rPr>
                            <a:rPr lang="en-AU" sz="1600" dirty="0"/>
                            <m:t>(</m:t>
                          </m:r>
                          <m:r>
                            <m:rPr>
                              <m:nor/>
                            </m:rPr>
                            <a:rPr lang="el-GR" sz="1600" dirty="0"/>
                            <m:t>θ</m:t>
                          </m:r>
                          <m:r>
                            <m:rPr>
                              <m:nor/>
                            </m:rPr>
                            <a:rPr lang="en-AU" sz="1600" dirty="0"/>
                            <m:t>,</m:t>
                          </m:r>
                          <m:r>
                            <m:rPr>
                              <m:nor/>
                            </m:rPr>
                            <a:rPr lang="en-AU" sz="1600" b="0" i="0" dirty="0" smtClean="0"/>
                            <m:t>x</m:t>
                          </m:r>
                          <m:r>
                            <m:rPr>
                              <m:nor/>
                            </m:rPr>
                            <a:rPr lang="en-AU" sz="1600" baseline="-25000" dirty="0"/>
                            <m:t>i</m:t>
                          </m:r>
                          <m:r>
                            <m:rPr>
                              <m:nor/>
                            </m:rPr>
                            <a:rPr lang="en-AU" sz="1600" b="0" i="0" dirty="0" smtClean="0"/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600" b="0" i="1" dirty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AU" sz="1600" b="0" i="1" dirty="0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AU" sz="16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AU" sz="1600" dirty="0" err="1"/>
                            <m:t>y</m:t>
                          </m:r>
                          <m:r>
                            <m:rPr>
                              <m:nor/>
                            </m:rPr>
                            <a:rPr lang="en-AU" sz="1600" baseline="-25000" dirty="0" err="1"/>
                            <m:t>i</m:t>
                          </m:r>
                          <m:r>
                            <m:rPr>
                              <m:nor/>
                            </m:rPr>
                            <a:rPr lang="en-AU" sz="1600" dirty="0">
                              <a:latin typeface="+mn-lt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A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440" y="5499460"/>
                <a:ext cx="4924756" cy="689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49410" y="2780252"/>
                <a:ext cx="4700725" cy="966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1800" dirty="0" smtClean="0">
                    <a:latin typeface="+mn-lt"/>
                  </a:rPr>
                  <a:t>Generally hard to solve, but can be  tractable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dirty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AU" sz="1800" i="1" dirty="0">
                            <a:latin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AU" sz="1800" dirty="0" smtClean="0">
                    <a:latin typeface="+mn-lt"/>
                  </a:rPr>
                  <a:t>-norm </a:t>
                </a:r>
                <a:r>
                  <a:rPr lang="en-AU" sz="1800" dirty="0">
                    <a:latin typeface="+mn-lt"/>
                  </a:rPr>
                  <a:t>bounded </a:t>
                </a:r>
                <a:r>
                  <a:rPr lang="en-AU" sz="1800" dirty="0" smtClean="0">
                    <a:latin typeface="+mn-lt"/>
                  </a:rPr>
                  <a:t>perturbations: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1800" i="1" dirty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AU" sz="1800" i="1" dirty="0">
                          <a:latin typeface="Cambria Math"/>
                          <a:ea typeface="Cambria Math"/>
                        </a:rPr>
                        <m:t>: </m:t>
                      </m:r>
                      <m:sSub>
                        <m:sSubPr>
                          <m:ctrlPr>
                            <a:rPr lang="en-AU" sz="18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AU" sz="1800" i="1" dirty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AU" sz="1800" i="1" dirty="0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</m:e>
                          </m:d>
                        </m:e>
                        <m:sub>
                          <m:r>
                            <a:rPr lang="en-AU" sz="1800" i="1" dirty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en-AU" sz="1800" i="1" dirty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AU" sz="1800" i="1" dirty="0">
                          <a:latin typeface="Cambria Math"/>
                          <a:ea typeface="Cambria Math"/>
                        </a:rPr>
                        <m:t>𝜀</m:t>
                      </m:r>
                    </m:oMath>
                  </m:oMathPara>
                </a14:m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408" y="2780251"/>
                <a:ext cx="4700725" cy="969561"/>
              </a:xfrm>
              <a:prstGeom prst="rect">
                <a:avLst/>
              </a:prstGeom>
              <a:blipFill rotWithShape="1">
                <a:blip r:embed="rId5"/>
                <a:stretch>
                  <a:fillRect l="-1038" t="-314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249410" y="3854736"/>
                <a:ext cx="4700725" cy="1000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i="1" dirty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AU" sz="1800" i="1" dirty="0" smtClean="0"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AU" sz="1800" dirty="0" smtClean="0">
                    <a:latin typeface="+mn-lt"/>
                  </a:rPr>
                  <a:t>-norm often used - but is this generally good enough to ensure </a:t>
                </a:r>
                <a:r>
                  <a:rPr lang="en-AU" sz="1800" dirty="0" smtClean="0">
                    <a:solidFill>
                      <a:srgbClr val="FF0000"/>
                    </a:solidFill>
                    <a:latin typeface="+mn-lt"/>
                  </a:rPr>
                  <a:t>robustness</a:t>
                </a:r>
                <a:r>
                  <a:rPr lang="en-AU" sz="1800" dirty="0" smtClean="0">
                    <a:latin typeface="+mn-lt"/>
                  </a:rPr>
                  <a:t>? </a:t>
                </a:r>
                <a:r>
                  <a:rPr lang="en-AU" sz="1800" dirty="0">
                    <a:latin typeface="+mn-lt"/>
                  </a:rPr>
                  <a:t>for all domains?</a:t>
                </a:r>
              </a:p>
              <a:p>
                <a:pPr>
                  <a:spcBef>
                    <a:spcPts val="600"/>
                  </a:spcBef>
                </a:pPr>
                <a:endParaRPr lang="en-AU" sz="180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408" y="3854736"/>
                <a:ext cx="4700725" cy="1000274"/>
              </a:xfrm>
              <a:prstGeom prst="rect">
                <a:avLst/>
              </a:prstGeom>
              <a:blipFill rotWithShape="1">
                <a:blip r:embed="rId6"/>
                <a:stretch>
                  <a:fillRect l="-1038" t="-304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73079" y="4588091"/>
                <a:ext cx="5092990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1800" dirty="0" smtClean="0">
                    <a:latin typeface="+mn-lt"/>
                  </a:rPr>
                  <a:t>So, the research questions are ….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1800" i="1" dirty="0" smtClean="0">
                    <a:latin typeface="+mn-lt"/>
                  </a:rPr>
                  <a:t>What is a good perturbation set </a:t>
                </a:r>
                <a14:m>
                  <m:oMath xmlns:m="http://schemas.openxmlformats.org/officeDocument/2006/math">
                    <m:r>
                      <a:rPr lang="en-AU" sz="1800" i="1" dirty="0">
                        <a:latin typeface="Cambria Math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AU" sz="1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18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i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1800" dirty="0"/>
                  <a:t> </a:t>
                </a:r>
                <a:r>
                  <a:rPr lang="en-AU" sz="1800" dirty="0" smtClean="0">
                    <a:latin typeface="+mn-lt"/>
                  </a:rPr>
                  <a:t>?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1800" i="1" dirty="0" smtClean="0">
                    <a:latin typeface="+mn-lt"/>
                  </a:rPr>
                  <a:t>How to obtain a robust classifier for a chosen </a:t>
                </a:r>
                <a14:m>
                  <m:oMath xmlns:m="http://schemas.openxmlformats.org/officeDocument/2006/math">
                    <m:r>
                      <a:rPr lang="en-AU" sz="18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AU" sz="1800" i="1" dirty="0">
                        <a:latin typeface="Cambria Math"/>
                        <a:ea typeface="Cambria Math"/>
                      </a:rPr>
                      <m:t>𝑃</m:t>
                    </m:r>
                    <m:d>
                      <m:dPr>
                        <m:ctrlPr>
                          <a:rPr lang="en-AU" sz="1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18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AU" sz="1800" dirty="0">
                                <a:latin typeface="Cambria Math"/>
                                <a:ea typeface="Cambria Math"/>
                              </a:rPr>
                              <m:t>i</m:t>
                            </m:r>
                          </m:sub>
                        </m:sSub>
                      </m:e>
                    </m:d>
                  </m:oMath>
                </a14:m>
                <a:r>
                  <a:rPr lang="en-AU" sz="1800" dirty="0"/>
                  <a:t> </a:t>
                </a:r>
                <a:r>
                  <a:rPr lang="en-AU" sz="1800" dirty="0" smtClean="0">
                    <a:latin typeface="+mn-lt"/>
                  </a:rPr>
                  <a:t>?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1800" i="1" dirty="0">
                    <a:latin typeface="+mn-lt"/>
                  </a:rPr>
                  <a:t>D</a:t>
                </a:r>
                <a:r>
                  <a:rPr lang="en-AU" sz="1800" i="1" dirty="0" smtClean="0">
                    <a:latin typeface="+mn-lt"/>
                  </a:rPr>
                  <a:t>oes this generalise to all/other ML techniques</a:t>
                </a:r>
                <a:r>
                  <a:rPr lang="en-AU" sz="1800" dirty="0" smtClean="0">
                    <a:latin typeface="+mn-lt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079" y="4588091"/>
                <a:ext cx="5092990" cy="1708160"/>
              </a:xfrm>
              <a:prstGeom prst="rect">
                <a:avLst/>
              </a:prstGeom>
              <a:blipFill rotWithShape="1">
                <a:blip r:embed="rId7"/>
                <a:stretch>
                  <a:fillRect l="-1078" t="-1786" b="-5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 rot="19564864">
            <a:off x="7565920" y="3188313"/>
            <a:ext cx="15680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</a:t>
            </a:r>
            <a:r>
              <a:rPr lang="en-US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orm ball</a:t>
            </a:r>
            <a:endParaRPr lang="en-US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0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2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Defence Strategy – It’s an Arms Race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0588" y="2009559"/>
            <a:ext cx="8048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Currently much is broken and not well understood…</a:t>
            </a:r>
          </a:p>
          <a:p>
            <a:pPr>
              <a:spcBef>
                <a:spcPts val="600"/>
              </a:spcBef>
            </a:pPr>
            <a:r>
              <a:rPr lang="en-AU" sz="2000" dirty="0">
                <a:latin typeface="+mn-lt"/>
              </a:rPr>
              <a:t>Most defensive techniques have been broken (including ensemble methods)</a:t>
            </a:r>
          </a:p>
          <a:p>
            <a:pPr>
              <a:spcBef>
                <a:spcPts val="600"/>
              </a:spcBef>
            </a:pPr>
            <a:endParaRPr lang="en-AU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AU" sz="2000" dirty="0" smtClean="0">
                <a:latin typeface="+mn-lt"/>
              </a:rPr>
              <a:t>Example - on the issue of (deep) neural network classifier linearity:</a:t>
            </a:r>
          </a:p>
          <a:p>
            <a:pPr>
              <a:spcBef>
                <a:spcPts val="600"/>
              </a:spcBef>
            </a:pPr>
            <a:endParaRPr lang="en-AU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9921" y="3771887"/>
            <a:ext cx="78651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err="1" smtClean="0">
                <a:latin typeface="+mn-lt"/>
              </a:rPr>
              <a:t>Szegedy</a:t>
            </a:r>
            <a:r>
              <a:rPr lang="en-AU" sz="2000" dirty="0" smtClean="0">
                <a:latin typeface="+mn-lt"/>
              </a:rPr>
              <a:t> (2013) suggested that adversarial examples can be explained due to the </a:t>
            </a:r>
            <a:r>
              <a:rPr lang="en-AU" sz="2000" i="1" dirty="0" smtClean="0">
                <a:latin typeface="+mn-lt"/>
              </a:rPr>
              <a:t>excessive non-linearity </a:t>
            </a:r>
            <a:r>
              <a:rPr lang="en-AU" sz="2000" dirty="0" smtClean="0">
                <a:latin typeface="+mn-lt"/>
              </a:rPr>
              <a:t>of NN decision boundary.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err="1" smtClean="0">
                <a:latin typeface="+mn-lt"/>
              </a:rPr>
              <a:t>Goodfellow</a:t>
            </a:r>
            <a:r>
              <a:rPr lang="en-AU" sz="2000" dirty="0" smtClean="0">
                <a:latin typeface="+mn-lt"/>
              </a:rPr>
              <a:t> (2014) concluded that </a:t>
            </a:r>
            <a:r>
              <a:rPr lang="en-AU" sz="2000" dirty="0">
                <a:latin typeface="+mn-lt"/>
              </a:rPr>
              <a:t>adversarial examples can be explained </a:t>
            </a:r>
            <a:r>
              <a:rPr lang="en-AU" sz="2000" dirty="0" smtClean="0">
                <a:latin typeface="+mn-lt"/>
              </a:rPr>
              <a:t>as a result of </a:t>
            </a:r>
            <a:r>
              <a:rPr lang="en-AU" sz="2000" i="1" dirty="0" smtClean="0">
                <a:latin typeface="+mn-lt"/>
              </a:rPr>
              <a:t>too much linearity</a:t>
            </a:r>
            <a:r>
              <a:rPr lang="en-AU" sz="2000" dirty="0" smtClean="0">
                <a:latin typeface="+mn-lt"/>
              </a:rPr>
              <a:t>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err="1" smtClean="0">
                <a:latin typeface="+mn-lt"/>
              </a:rPr>
              <a:t>Moosavi-Dezfooli</a:t>
            </a:r>
            <a:r>
              <a:rPr lang="en-AU" sz="2000" dirty="0" smtClean="0">
                <a:latin typeface="+mn-lt"/>
              </a:rPr>
              <a:t> et al (2018) suggested that </a:t>
            </a:r>
            <a:r>
              <a:rPr lang="en-AU" sz="2000" dirty="0">
                <a:latin typeface="+mn-lt"/>
              </a:rPr>
              <a:t>adversarial examples </a:t>
            </a:r>
            <a:r>
              <a:rPr lang="en-AU" sz="2000" dirty="0" smtClean="0">
                <a:latin typeface="+mn-lt"/>
              </a:rPr>
              <a:t>could be due to </a:t>
            </a:r>
            <a:r>
              <a:rPr lang="en-AU" sz="2000" i="1" dirty="0" smtClean="0">
                <a:latin typeface="+mn-lt"/>
              </a:rPr>
              <a:t>excessive curvature </a:t>
            </a:r>
            <a:r>
              <a:rPr lang="en-AU" sz="2000" dirty="0" smtClean="0">
                <a:latin typeface="+mn-lt"/>
              </a:rPr>
              <a:t>regions on the decision boundary.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09" y="793604"/>
            <a:ext cx="1684020" cy="1421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2048" y="6279787"/>
            <a:ext cx="15119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Fawzi</a:t>
            </a:r>
            <a:r>
              <a:rPr lang="en-AU" sz="900" i="1" dirty="0" smtClean="0"/>
              <a:t> et al, 2017)</a:t>
            </a:r>
          </a:p>
        </p:txBody>
      </p:sp>
    </p:spTree>
    <p:extLst>
      <p:ext uri="{BB962C8B-B14F-4D97-AF65-F5344CB8AC3E}">
        <p14:creationId xmlns:p14="http://schemas.microsoft.com/office/powerpoint/2010/main" val="17213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Adversarial Robustness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96840" y="1481217"/>
                <a:ext cx="7996138" cy="2323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There are several different definitions of adversarial </a:t>
                </a:r>
                <a:r>
                  <a:rPr lang="en-AU" sz="2000" u="sng" dirty="0" smtClean="0">
                    <a:latin typeface="+mn-lt"/>
                  </a:rPr>
                  <a:t>robustness</a:t>
                </a:r>
                <a:r>
                  <a:rPr lang="en-AU" sz="2000" dirty="0" smtClean="0">
                    <a:latin typeface="+mn-lt"/>
                  </a:rPr>
                  <a:t>: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From a </a:t>
                </a:r>
                <a:r>
                  <a:rPr lang="en-AU" sz="2000" dirty="0" smtClean="0">
                    <a:solidFill>
                      <a:srgbClr val="FF0000"/>
                    </a:solidFill>
                    <a:latin typeface="+mn-lt"/>
                  </a:rPr>
                  <a:t>worst-case loss </a:t>
                </a:r>
                <a14:m>
                  <m:oMath xmlns:m="http://schemas.openxmlformats.org/officeDocument/2006/math">
                    <m:r>
                      <a:rPr lang="en-AU" sz="20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ℒ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perspective 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AU" sz="2000" dirty="0" smtClean="0">
                    <a:latin typeface="+mn-lt"/>
                  </a:rPr>
                  <a:t>i.e., for a given model f(.) and perturbation budget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40" y="1481216"/>
                <a:ext cx="7996138" cy="2323713"/>
              </a:xfrm>
              <a:prstGeom prst="rect">
                <a:avLst/>
              </a:prstGeom>
              <a:blipFill rotWithShape="1">
                <a:blip r:embed="rId3"/>
                <a:stretch>
                  <a:fillRect l="-762" t="-13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01885" y="2834861"/>
                <a:ext cx="4924756" cy="76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AU" sz="1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AU" sz="1800" b="0" i="1" dirty="0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AU" sz="1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AU" sz="1800" b="0" i="1" dirty="0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limLow>
                                <m:limLow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1800">
                                      <a:latin typeface="Cambria Math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m:rPr>
                                      <m:sty m:val="p"/>
                                    </m:rPr>
                                    <a:rPr lang="el-GR" sz="1800" i="1" dirty="0">
                                      <a:latin typeface="Cambria Math"/>
                                      <a:ea typeface="Cambria Math"/>
                                    </a:rPr>
                                    <m:t>δ</m:t>
                                  </m:r>
                                  <m:r>
                                    <a:rPr lang="en-AU" sz="1800" i="1" dirty="0">
                                      <a:latin typeface="Cambria Math"/>
                                      <a:ea typeface="Cambria Math"/>
                                    </a:rPr>
                                    <m:t>: </m:t>
                                  </m:r>
                                  <m:sSub>
                                    <m:sSubPr>
                                      <m:ctrlPr>
                                        <a:rPr lang="en-AU" sz="1800" i="1" dirty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AU" sz="1800" i="1" dirty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1800" i="1" dirty="0">
                                              <a:latin typeface="Cambria Math"/>
                                              <a:ea typeface="Cambria Math"/>
                                            </a:rPr>
                                            <m:t>𝛿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AU" sz="1800" i="1" dirty="0">
                                          <a:latin typeface="Cambria Math"/>
                                          <a:ea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AU" sz="1800" i="1" dirty="0">
                                      <a:latin typeface="Cambria Math"/>
                                      <a:ea typeface="Cambria Math"/>
                                    </a:rPr>
                                    <m:t>&lt;</m:t>
                                  </m:r>
                                  <m:r>
                                    <a:rPr lang="en-AU" sz="1800" i="1" dirty="0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lim>
                              </m:limLow>
                            </m:e>
                          </m:nary>
                        </m:fName>
                        <m:e>
                          <m:r>
                            <a:rPr lang="en-AU" sz="1800" i="1">
                              <a:latin typeface="Cambria Math"/>
                              <a:ea typeface="Cambria Math"/>
                            </a:rPr>
                            <m:t>ℒ</m:t>
                          </m:r>
                          <m:r>
                            <m:rPr>
                              <m:nor/>
                            </m:rPr>
                            <a:rPr lang="en-AU" sz="1800" b="0" i="0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f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(</m:t>
                          </m:r>
                          <m:r>
                            <m:rPr>
                              <m:nor/>
                            </m:rPr>
                            <a:rPr lang="en-AU" sz="1800" b="0" i="0" dirty="0" smtClean="0"/>
                            <m:t>x</m:t>
                          </m:r>
                          <m:r>
                            <m:rPr>
                              <m:nor/>
                            </m:rPr>
                            <a:rPr lang="en-AU" sz="1800" baseline="-25000" dirty="0"/>
                            <m:t>i</m:t>
                          </m:r>
                          <m:r>
                            <m:rPr>
                              <m:nor/>
                            </m:rPr>
                            <a:rPr lang="en-AU" sz="1800" b="0" i="0" dirty="0" smtClean="0"/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800" b="0" i="1" dirty="0" smtClean="0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en-AU" sz="1800" b="0" i="1" dirty="0" smtClean="0"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AU" sz="1800" dirty="0"/>
                            <m:t>, </m:t>
                          </m:r>
                          <m:r>
                            <m:rPr>
                              <m:nor/>
                            </m:rPr>
                            <a:rPr lang="en-AU" sz="1800" dirty="0" err="1"/>
                            <m:t>y</m:t>
                          </m:r>
                          <m:r>
                            <m:rPr>
                              <m:nor/>
                            </m:rPr>
                            <a:rPr lang="en-AU" sz="1800" baseline="-25000" dirty="0" err="1"/>
                            <m:t>i</m:t>
                          </m:r>
                          <m:r>
                            <m:rPr>
                              <m:nor/>
                            </m:rPr>
                            <a:rPr lang="en-AU" sz="1800" dirty="0">
                              <a:latin typeface="+mn-lt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885" y="2834861"/>
                <a:ext cx="4924756" cy="76931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96840" y="3514023"/>
            <a:ext cx="8301288" cy="1769716"/>
            <a:chOff x="696840" y="3514022"/>
            <a:chExt cx="8301288" cy="1769716"/>
          </a:xfrm>
        </p:grpSpPr>
        <p:sp>
          <p:nvSpPr>
            <p:cNvPr id="5" name="TextBox 4"/>
            <p:cNvSpPr txBox="1"/>
            <p:nvPr/>
          </p:nvSpPr>
          <p:spPr>
            <a:xfrm>
              <a:off x="696840" y="3514022"/>
              <a:ext cx="79961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endParaRPr lang="en-AU" sz="2000" dirty="0">
                <a:latin typeface="+mn-lt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AU" sz="2000" dirty="0" smtClean="0">
                  <a:latin typeface="+mn-lt"/>
                </a:rPr>
                <a:t>From a </a:t>
              </a:r>
              <a:r>
                <a:rPr lang="en-AU" sz="2000" dirty="0" smtClean="0">
                  <a:solidFill>
                    <a:srgbClr val="FF0000"/>
                  </a:solidFill>
                  <a:latin typeface="+mn-lt"/>
                </a:rPr>
                <a:t>robust statistics </a:t>
              </a:r>
              <a:r>
                <a:rPr lang="en-AU" sz="2000" dirty="0" smtClean="0">
                  <a:latin typeface="+mn-lt"/>
                </a:rPr>
                <a:t>perspective </a:t>
              </a:r>
            </a:p>
            <a:p>
              <a:pPr lvl="1"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i.e., how an algorithm behaves under a small perturbation of the statistics model (e.g., influence function approach)</a:t>
              </a:r>
            </a:p>
          </p:txBody>
        </p:sp>
        <p:sp>
          <p:nvSpPr>
            <p:cNvPr id="9" name="Rectangle 8"/>
            <p:cNvSpPr/>
            <p:nvPr/>
          </p:nvSpPr>
          <p:spPr>
            <a:xfrm rot="20609446">
              <a:off x="6055588" y="4698963"/>
              <a:ext cx="294254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600" b="1" dirty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m</a:t>
              </a:r>
              <a:r>
                <a:rPr lang="en-US" sz="1600" b="1" cap="none" spc="0" dirty="0" smtClean="0">
                  <a:ln w="11430"/>
                  <a:solidFill>
                    <a:srgbClr val="FFFF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easures the robustness of the ML algorithm</a:t>
              </a:r>
              <a:endParaRPr lang="en-US" sz="16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6840" y="622953"/>
            <a:ext cx="8410390" cy="5621290"/>
            <a:chOff x="696840" y="622953"/>
            <a:chExt cx="8410390" cy="5621290"/>
          </a:xfrm>
        </p:grpSpPr>
        <p:sp>
          <p:nvSpPr>
            <p:cNvPr id="6" name="TextBox 5"/>
            <p:cNvSpPr txBox="1"/>
            <p:nvPr/>
          </p:nvSpPr>
          <p:spPr>
            <a:xfrm>
              <a:off x="696840" y="4766915"/>
              <a:ext cx="79961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endParaRPr lang="en-AU" sz="2000" dirty="0">
                <a:latin typeface="+mn-lt"/>
              </a:endParaRP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AU" sz="2000" dirty="0" smtClean="0">
                  <a:latin typeface="+mn-lt"/>
                </a:rPr>
                <a:t>From a </a:t>
              </a:r>
              <a:r>
                <a:rPr lang="en-AU" sz="2000" dirty="0" smtClean="0">
                  <a:solidFill>
                    <a:srgbClr val="FF0000"/>
                  </a:solidFill>
                  <a:latin typeface="+mn-lt"/>
                </a:rPr>
                <a:t>stability</a:t>
              </a:r>
              <a:r>
                <a:rPr lang="en-AU" sz="2000" dirty="0" smtClean="0">
                  <a:latin typeface="+mn-lt"/>
                </a:rPr>
                <a:t> perspective </a:t>
              </a:r>
            </a:p>
            <a:p>
              <a:pPr lvl="1">
                <a:spcBef>
                  <a:spcPts val="600"/>
                </a:spcBef>
              </a:pPr>
              <a:r>
                <a:rPr lang="en-AU" sz="2000" dirty="0" smtClean="0">
                  <a:latin typeface="+mn-lt"/>
                </a:rPr>
                <a:t>i.e., how the output function f(.) changes under a specific perturbation such as deleting one sample from training set.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476914" y="622953"/>
              <a:ext cx="1630316" cy="1224669"/>
              <a:chOff x="7257583" y="722001"/>
              <a:chExt cx="1630316" cy="1224669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7583" y="722001"/>
                <a:ext cx="1630316" cy="1224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7262984" y="1549427"/>
                <a:ext cx="1624915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1800" b="1" i="1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We do </a:t>
                </a:r>
                <a:r>
                  <a:rPr lang="en-US" sz="1800" b="1" i="1" dirty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t</a:t>
                </a:r>
                <a:r>
                  <a:rPr lang="en-US" sz="1800" b="1" i="1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his!</a:t>
                </a:r>
                <a:endParaRPr lang="en-US" sz="1800" b="1" i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 rot="20523738">
            <a:off x="5994185" y="2953304"/>
            <a:ext cx="2944524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</a:t>
            </a:r>
            <a:r>
              <a:rPr lang="en-US" sz="1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obustifies</a:t>
            </a:r>
            <a:r>
              <a:rPr lang="en-US" sz="1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 ML algorithm</a:t>
            </a:r>
            <a:endParaRPr lang="en-US" sz="1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44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2600" y="836041"/>
            <a:ext cx="4654550" cy="729407"/>
          </a:xfrm>
        </p:spPr>
        <p:txBody>
          <a:bodyPr/>
          <a:lstStyle/>
          <a:p>
            <a:r>
              <a:rPr lang="en-US" dirty="0" smtClean="0"/>
              <a:t>Strategic Context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596" y="2300241"/>
            <a:ext cx="80313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Defence applications of AI and ML will become increasingly common.</a:t>
            </a:r>
            <a:endParaRPr lang="en-AU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     </a:t>
            </a:r>
            <a:endParaRPr lang="en-AU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598" y="3132149"/>
            <a:ext cx="80313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AI/ML increases the attack surface of the applications.</a:t>
            </a:r>
          </a:p>
          <a:p>
            <a:pPr>
              <a:spcBef>
                <a:spcPts val="600"/>
              </a:spcBef>
            </a:pPr>
            <a:r>
              <a:rPr lang="en-AU" dirty="0">
                <a:latin typeface="+mn-lt"/>
              </a:rPr>
              <a:t> </a:t>
            </a:r>
            <a:r>
              <a:rPr lang="en-AU" dirty="0" smtClean="0">
                <a:latin typeface="+mn-lt"/>
              </a:rPr>
              <a:t>    </a:t>
            </a:r>
            <a:r>
              <a:rPr lang="en-AU" dirty="0">
                <a:latin typeface="+mn-lt"/>
              </a:rPr>
              <a:t>Why does it </a:t>
            </a:r>
            <a:r>
              <a:rPr lang="en-AU" dirty="0" smtClean="0">
                <a:latin typeface="+mn-lt"/>
              </a:rPr>
              <a:t>matter? Why is it important?</a:t>
            </a:r>
            <a:endParaRPr lang="en-AU" dirty="0">
              <a:latin typeface="+mn-lt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Security &amp; Safety – </a:t>
            </a:r>
            <a:r>
              <a:rPr lang="en-AU" sz="2000" dirty="0">
                <a:solidFill>
                  <a:srgbClr val="FF0000"/>
                </a:solidFill>
                <a:latin typeface="+mn-lt"/>
              </a:rPr>
              <a:t>algorithms can make mistakes &amp; report incorrect </a:t>
            </a: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results; </a:t>
            </a:r>
            <a:r>
              <a:rPr lang="en-AU" sz="2000" i="1" dirty="0" smtClean="0">
                <a:solidFill>
                  <a:srgbClr val="FF0000"/>
                </a:solidFill>
                <a:latin typeface="+mn-lt"/>
              </a:rPr>
              <a:t>currently much is broken</a:t>
            </a: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… 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i="1" dirty="0" smtClean="0">
                <a:solidFill>
                  <a:srgbClr val="FF0000"/>
                </a:solidFill>
                <a:latin typeface="+mn-lt"/>
              </a:rPr>
              <a:t>Poor understanding of failure modes, robustness </a:t>
            </a: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etc.</a:t>
            </a:r>
            <a:endParaRPr lang="en-AU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420" y="769489"/>
            <a:ext cx="2657749" cy="13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Other Application Domains of ML Security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4807" y="1543000"/>
            <a:ext cx="6187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Robotics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n-lt"/>
              </a:rPr>
              <a:t>M</a:t>
            </a:r>
            <a:r>
              <a:rPr lang="en-AU" sz="2000" dirty="0" smtClean="0">
                <a:latin typeface="+mn-lt"/>
              </a:rPr>
              <a:t>alware detection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Natural language processing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Decision-making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etc.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4807" y="4450957"/>
            <a:ext cx="61878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Clustering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Reinforcement learning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Evolutionary algorithms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etc.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327" y="3665658"/>
            <a:ext cx="8635378" cy="729407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ln>
                  <a:noFill/>
                </a:ln>
                <a:solidFill>
                  <a:srgbClr val="4F81BD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 smtClean="0"/>
              <a:t>What About Other ML Algorithms?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1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5392" y="685019"/>
            <a:ext cx="7983328" cy="729407"/>
          </a:xfrm>
        </p:spPr>
        <p:txBody>
          <a:bodyPr/>
          <a:lstStyle/>
          <a:p>
            <a:r>
              <a:rPr lang="en-US" dirty="0" smtClean="0"/>
              <a:t>Automated Decision-making: Using RL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8" y="2449664"/>
            <a:ext cx="3573780" cy="20116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6675" y="3180734"/>
            <a:ext cx="8500507" cy="3165495"/>
            <a:chOff x="546675" y="3180734"/>
            <a:chExt cx="8500507" cy="3165495"/>
          </a:xfrm>
        </p:grpSpPr>
        <p:grpSp>
          <p:nvGrpSpPr>
            <p:cNvPr id="11" name="Group 10"/>
            <p:cNvGrpSpPr/>
            <p:nvPr/>
          </p:nvGrpSpPr>
          <p:grpSpPr>
            <a:xfrm>
              <a:off x="546675" y="3180734"/>
              <a:ext cx="8500507" cy="3165495"/>
              <a:chOff x="546675" y="3180734"/>
              <a:chExt cx="8500507" cy="316549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6675" y="4133873"/>
                <a:ext cx="6438900" cy="1250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60189" y="5458965"/>
                <a:ext cx="572593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AU" sz="1400" dirty="0"/>
                  <a:t>s</a:t>
                </a:r>
                <a:r>
                  <a:rPr lang="en-AU" sz="1400" dirty="0" smtClean="0"/>
                  <a:t>tate</a:t>
                </a:r>
                <a:endParaRPr lang="en-AU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92369" y="5458965"/>
                <a:ext cx="662361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AU" sz="1400" dirty="0" smtClean="0"/>
                  <a:t>action</a:t>
                </a:r>
                <a:endParaRPr lang="en-AU" sz="14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491732" y="4000866"/>
                <a:ext cx="1456713" cy="138395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552277" y="4523567"/>
                <a:ext cx="13356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600" dirty="0" smtClean="0"/>
                  <a:t>Environment</a:t>
                </a:r>
                <a:endParaRPr lang="en-AU" sz="1600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>
                <a:off x="8220087" y="5372467"/>
                <a:ext cx="1" cy="59312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1346485" y="5977948"/>
                <a:ext cx="687360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1346485" y="5766742"/>
                <a:ext cx="0" cy="19884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8199507" y="3630163"/>
                <a:ext cx="0" cy="370703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3459246" y="3630164"/>
                <a:ext cx="4740261" cy="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5601071" y="3180734"/>
                <a:ext cx="731290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AU" sz="1400" dirty="0" smtClean="0"/>
                  <a:t>reward</a:t>
                </a:r>
                <a:endParaRPr lang="en-AU" sz="1400" dirty="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6992682" y="4699020"/>
                <a:ext cx="418275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/>
              <p:cNvSpPr txBox="1"/>
              <p:nvPr/>
            </p:nvSpPr>
            <p:spPr>
              <a:xfrm>
                <a:off x="7047917" y="6115397"/>
                <a:ext cx="199926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900" i="1" dirty="0" smtClean="0"/>
                  <a:t>(source  Levine “CS-294 Deep RL”)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142146" y="4139339"/>
                <a:ext cx="3256006" cy="1250951"/>
                <a:chOff x="319525" y="1494993"/>
                <a:chExt cx="3256006" cy="125095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319525" y="1494993"/>
                  <a:ext cx="3256006" cy="12509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771214" y="1900785"/>
                      <a:ext cx="2344579" cy="30777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AU" sz="1400" dirty="0"/>
                        <a:t>l</a:t>
                      </a:r>
                      <a:r>
                        <a:rPr lang="en-AU" sz="1400" dirty="0" smtClean="0"/>
                        <a:t>earn the policy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AU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40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AU" sz="1400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AU" sz="1400" b="0" i="1" smtClean="0">
                              <a:latin typeface="Cambria Math"/>
                            </a:rPr>
                            <m:t>: </m:t>
                          </m:r>
                          <m:sSub>
                            <m:sSubPr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400" b="1" i="0" smtClean="0">
                                  <a:latin typeface="Cambria Math"/>
                                </a:rPr>
                                <m:t>𝐬</m:t>
                              </m:r>
                            </m:e>
                            <m:sub>
                              <m:r>
                                <a:rPr lang="en-AU" sz="14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AU" sz="1400" b="0" i="1" smtClean="0">
                                  <a:latin typeface="Cambria Math"/>
                                </a:rPr>
                                <m:t> </m:t>
                              </m:r>
                            </m:sub>
                          </m:sSub>
                          <m:r>
                            <a:rPr lang="en-AU" sz="1400" b="0" i="1" smtClean="0">
                              <a:latin typeface="Cambria Math"/>
                              <a:ea typeface="Cambria Math"/>
                            </a:rPr>
                            <m:t>→ </m:t>
                          </m:r>
                          <m:sSub>
                            <m:sSubPr>
                              <m:ctrlPr>
                                <a:rPr lang="en-AU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1400" b="1" i="0" smtClean="0">
                                  <a:latin typeface="Cambria Math"/>
                                  <a:ea typeface="Cambria Math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AU" sz="1400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</m:oMath>
                      </a14:m>
                      <a:r>
                        <a:rPr lang="en-AU" sz="1400" dirty="0" smtClean="0"/>
                        <a:t> </a:t>
                      </a:r>
                      <a:endParaRPr lang="en-AU" sz="1400" dirty="0"/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1214" y="1900785"/>
                      <a:ext cx="2344579" cy="307777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 l="-258" b="-17308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9" name="TextBox 28"/>
              <p:cNvSpPr txBox="1"/>
              <p:nvPr/>
            </p:nvSpPr>
            <p:spPr>
              <a:xfrm>
                <a:off x="2098695" y="5082513"/>
                <a:ext cx="3496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i="1" dirty="0"/>
                  <a:t>t</a:t>
                </a:r>
                <a:r>
                  <a:rPr lang="en-AU" sz="1400" i="1" dirty="0" smtClean="0"/>
                  <a:t>hat maximises the expected total reward</a:t>
                </a:r>
                <a:endParaRPr lang="en-AU" sz="1400" dirty="0"/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H="1">
                <a:off x="3479828" y="3630163"/>
                <a:ext cx="2" cy="63094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Arrow Connector 24"/>
            <p:cNvCxnSpPr/>
            <p:nvPr/>
          </p:nvCxnSpPr>
          <p:spPr>
            <a:xfrm>
              <a:off x="4979879" y="4700413"/>
              <a:ext cx="41827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098695" y="4700413"/>
              <a:ext cx="41827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 rot="1214614">
            <a:off x="4143965" y="2035510"/>
            <a:ext cx="49331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A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Can be framed as a</a:t>
            </a:r>
          </a:p>
          <a:p>
            <a:pPr algn="ctr"/>
            <a:r>
              <a:rPr lang="en-A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Markov Decision Process (MDP)</a:t>
            </a:r>
            <a:endParaRPr lang="en-A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57583" y="722001"/>
            <a:ext cx="1630316" cy="1224669"/>
            <a:chOff x="7257583" y="722001"/>
            <a:chExt cx="1630316" cy="12246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583" y="722001"/>
              <a:ext cx="1630316" cy="12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262984" y="1549427"/>
              <a:ext cx="162491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We do </a:t>
              </a:r>
              <a:r>
                <a:rPr lang="en-US" sz="18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</a:t>
              </a:r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his!</a:t>
              </a:r>
              <a:endParaRPr lang="en-US" sz="1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01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2493 -0.171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5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Anatomy of an RL Algorithm - MDP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4915" y="1897758"/>
                <a:ext cx="7708317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>
                    <a:latin typeface="+mn-lt"/>
                  </a:rPr>
                  <a:t>Definition: State-Action Value function (Q-function)</a:t>
                </a:r>
              </a:p>
              <a:p>
                <a:endParaRPr lang="en-AU" sz="2000" dirty="0" smtClean="0">
                  <a:latin typeface="+mn-lt"/>
                </a:endParaRPr>
              </a:p>
              <a:p>
                <a:r>
                  <a:rPr lang="en-AU" sz="2000" dirty="0" smtClean="0">
                    <a:latin typeface="+mn-lt"/>
                  </a:rPr>
                  <a:t>How good is it to be in a particular state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/>
                      </a:rPr>
                      <m:t>𝑠</m:t>
                    </m:r>
                  </m:oMath>
                </a14:m>
                <a:r>
                  <a:rPr lang="en-AU" sz="1800" dirty="0" smtClean="0">
                    <a:latin typeface="+mn-lt"/>
                  </a:rPr>
                  <a:t> </a:t>
                </a:r>
                <a:r>
                  <a:rPr lang="en-AU" sz="2000" dirty="0" smtClean="0">
                    <a:latin typeface="+mn-lt"/>
                  </a:rPr>
                  <a:t>and apply action </a:t>
                </a:r>
                <a14:m>
                  <m:oMath xmlns:m="http://schemas.openxmlformats.org/officeDocument/2006/math">
                    <m:r>
                      <a:rPr lang="en-AU" sz="180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and afterwards follow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b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AU" sz="2000" dirty="0" smtClean="0">
                    <a:latin typeface="+mn-lt"/>
                  </a:rPr>
                  <a:t>?</a:t>
                </a: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15" y="1897756"/>
                <a:ext cx="7708317" cy="1384995"/>
              </a:xfrm>
              <a:prstGeom prst="rect">
                <a:avLst/>
              </a:prstGeom>
              <a:blipFill rotWithShape="1">
                <a:blip r:embed="rId3"/>
                <a:stretch>
                  <a:fillRect l="-1186" t="-3509" b="-65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45530" y="4476082"/>
            <a:ext cx="7708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+mn-lt"/>
              </a:rPr>
              <a:t>w</a:t>
            </a:r>
            <a:r>
              <a:rPr lang="en-AU" sz="2000" dirty="0" smtClean="0">
                <a:latin typeface="+mn-lt"/>
              </a:rPr>
              <a:t>hich, more generally, can be unrolled recursively:</a:t>
            </a:r>
            <a:endParaRPr lang="en-AU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03415" y="3484605"/>
                <a:ext cx="62008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i="1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>
                            <a:latin typeface="Cambria Math"/>
                          </a:rPr>
                          <m:t>𝑠</m:t>
                        </m:r>
                        <m:r>
                          <a:rPr lang="en-AU" sz="2000" b="0" i="1">
                            <a:latin typeface="Cambria Math"/>
                          </a:rPr>
                          <m:t>,</m:t>
                        </m:r>
                        <m:r>
                          <a:rPr lang="en-AU" sz="2000" b="0" i="1"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AU" sz="2000" b="1" i="1" smtClean="0"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AU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1" i="1" smtClean="0">
                            <a:latin typeface="Cambria Math"/>
                            <a:ea typeface="Cambria Math"/>
                          </a:rPr>
                          <m:t>𝔼</m:t>
                        </m:r>
                      </m:e>
                      <m:sub>
                        <m:r>
                          <a:rPr lang="en-AU" sz="2000" b="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sub>
                    </m:sSub>
                    <m:r>
                      <a:rPr lang="en-AU" sz="2000" b="1" i="1" smtClean="0">
                        <a:latin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AU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/>
                          </a:rPr>
                          <m:t>+</m:t>
                        </m:r>
                        <m:r>
                          <a:rPr lang="en-AU" sz="20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/>
                            <a:ea typeface="Cambria Math"/>
                          </a:rPr>
                          <m:t>γ</m:t>
                        </m:r>
                        <m:sSub>
                          <m:sSubPr>
                            <m:ctrlPr>
                              <a:rPr lang="en-AU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/>
                            <a:ea typeface="Cambria Math"/>
                          </a:rPr>
                          <m:t>+ </m:t>
                        </m:r>
                        <m:sSup>
                          <m:sSupPr>
                            <m:ctrlPr>
                              <a:rPr lang="en-AU" sz="2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en-AU" sz="2000" b="1" i="1" smtClean="0">
                                <a:latin typeface="Cambria Math"/>
                                <a:ea typeface="Cambria Math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AU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0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/>
                            <a:ea typeface="Cambria Math"/>
                          </a:rPr>
                          <m:t>+ …| </m:t>
                        </m:r>
                        <m:sSub>
                          <m:sSubPr>
                            <m:ctrlPr>
                              <a:rPr lang="en-AU" sz="2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en-AU" sz="20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AU" sz="20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AU" sz="2000" b="1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AU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0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AU" sz="2000" b="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AU" sz="2000" b="1" i="1" smtClean="0">
                            <a:latin typeface="Cambria Math"/>
                          </a:rPr>
                          <m:t>=</m:t>
                        </m:r>
                        <m:r>
                          <a:rPr lang="en-AU" sz="2000" b="0" i="1" smtClean="0">
                            <a:latin typeface="Cambria Math"/>
                          </a:rPr>
                          <m:t>𝑎</m:t>
                        </m:r>
                      </m:e>
                    </m:d>
                  </m:oMath>
                </a14:m>
                <a:r>
                  <a:rPr lang="en-AU" sz="2000" dirty="0" smtClean="0"/>
                  <a:t> </a:t>
                </a:r>
                <a:r>
                  <a:rPr lang="en-AU" dirty="0" smtClean="0"/>
                  <a:t> </a:t>
                </a:r>
                <a:endParaRPr lang="en-A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415" y="3484604"/>
                <a:ext cx="6211316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96" b="-10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031" y="5006431"/>
                <a:ext cx="61916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sup>
                    </m:sSup>
                    <m:d>
                      <m:dPr>
                        <m:ctrlP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AU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AU" sz="2000" b="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AU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sSub>
                      <m:sSubPr>
                        <m:ctrlPr>
                          <a:rPr lang="en-AU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𝔼</m:t>
                        </m:r>
                      </m:e>
                      <m:sub>
                        <m:sSup>
                          <m:sSupPr>
                            <m:ctrlP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~</m:t>
                        </m:r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</m:sub>
                    </m:sSub>
                    <m:r>
                      <a:rPr lang="en-AU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AU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  <m:d>
                          <m:dPr>
                            <m:ctrlP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</m:d>
                        <m:r>
                          <a:rPr lang="en-AU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AU" sz="20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AU" sz="2000" b="0" i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sSup>
                          <m:sSupPr>
                            <m:ctrlP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AU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𝔼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AU" sz="2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AU" sz="20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  <m:r>
                                      <a:rPr lang="en-AU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AU" sz="20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AU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~</m:t>
                                </m:r>
                                <m:r>
                                  <a:rPr lang="en-AU" sz="200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𝝅</m:t>
                                </m:r>
                              </m:sub>
                            </m:sSub>
                            <m:r>
                              <a:rPr lang="en-AU" sz="2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[</m:t>
                            </m:r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sup>
                        </m:sSup>
                        <m:d>
                          <m:dPr>
                            <m:ctrlP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AU" sz="20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AU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AU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AU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sz="2000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AU" sz="20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]</m:t>
                        </m:r>
                        <m:r>
                          <a:rPr lang="en-AU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 | </m:t>
                        </m:r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AU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</m:d>
                  </m:oMath>
                </a14:m>
                <a:r>
                  <a:rPr lang="en-AU" sz="2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AU" dirty="0" smtClean="0"/>
                  <a:t> </a:t>
                </a:r>
                <a:endParaRPr lang="en-A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31" y="5006431"/>
                <a:ext cx="6191631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95" b="-118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07313" y="5734413"/>
            <a:ext cx="7708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+mn-lt"/>
              </a:rPr>
              <a:t>(on-policy </a:t>
            </a:r>
            <a:r>
              <a:rPr lang="en-AU" sz="2000" i="1" dirty="0" smtClean="0">
                <a:latin typeface="+mn-lt"/>
              </a:rPr>
              <a:t>Bellman expectation equation</a:t>
            </a:r>
            <a:r>
              <a:rPr lang="en-AU" sz="2000" dirty="0" smtClean="0">
                <a:latin typeface="+mn-lt"/>
              </a:rPr>
              <a:t>)</a:t>
            </a:r>
            <a:endParaRPr lang="en-AU" sz="2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099" y="729398"/>
            <a:ext cx="2341264" cy="116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54412" y="2953439"/>
                <a:ext cx="33079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i="1" dirty="0" smtClean="0"/>
                  <a:t>Q: expected total reward under policy</a:t>
                </a:r>
                <a:r>
                  <a:rPr lang="en-AU" sz="1400" dirty="0" smtClean="0"/>
                  <a:t> </a:t>
                </a:r>
                <a14:m>
                  <m:oMath xmlns:m="http://schemas.openxmlformats.org/officeDocument/2006/math">
                    <m:r>
                      <a:rPr lang="en-AU" sz="1400" i="1" smtClean="0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endParaRPr lang="en-AU" sz="1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412" y="2953439"/>
                <a:ext cx="3307957" cy="307777"/>
              </a:xfrm>
              <a:prstGeom prst="rect">
                <a:avLst/>
              </a:prstGeom>
              <a:blipFill rotWithShape="1">
                <a:blip r:embed="rId7"/>
                <a:stretch>
                  <a:fillRect l="-552" t="-1961" b="-17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5402245" y="3107327"/>
            <a:ext cx="352167" cy="2877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415838" y="3946270"/>
                <a:ext cx="1560748" cy="332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600" i="1" smtClean="0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en-AU" sz="1400" i="1" dirty="0" smtClean="0"/>
                  <a:t>: discount factor</a:t>
                </a:r>
                <a:endParaRPr lang="en-AU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838" y="3946270"/>
                <a:ext cx="1560748" cy="332912"/>
              </a:xfrm>
              <a:prstGeom prst="rect">
                <a:avLst/>
              </a:prstGeom>
              <a:blipFill rotWithShape="1">
                <a:blip r:embed="rId8"/>
                <a:stretch>
                  <a:fillRect r="-781" b="-163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 flipV="1">
            <a:off x="4114800" y="3882980"/>
            <a:ext cx="301039" cy="2297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6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The Simplest RL Algorithm: Q-learning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76160" y="6115396"/>
            <a:ext cx="1742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 R. Sutton  NIPS2015)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21723" y="1760838"/>
                <a:ext cx="7758214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 smtClean="0">
                    <a:latin typeface="+mn-lt"/>
                  </a:rPr>
                  <a:t>Initialise an array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solidFill>
                          <a:srgbClr val="FF0000"/>
                        </a:solidFill>
                        <a:latin typeface="Cambria Math"/>
                      </a:rPr>
                      <m:t>𝑄</m:t>
                    </m:r>
                    <m:d>
                      <m:dPr>
                        <m:ctrlPr>
                          <a:rPr lang="en-A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𝑠</m:t>
                        </m:r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AU" sz="20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𝑎</m:t>
                        </m:r>
                      </m:e>
                    </m:d>
                    <m:r>
                      <a:rPr lang="en-AU" sz="2000" b="1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arbitrarily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 smtClean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 smtClean="0">
                    <a:latin typeface="+mn-lt"/>
                  </a:rPr>
                  <a:t>Choose actions in any way such that all actions are taken in all states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 smtClean="0">
                    <a:latin typeface="+mn-lt"/>
                  </a:rPr>
                  <a:t>On each time step </a:t>
                </a:r>
                <a:r>
                  <a:rPr lang="en-AU" sz="2000" i="1" dirty="0" smtClean="0">
                    <a:latin typeface="+mn-lt"/>
                  </a:rPr>
                  <a:t>t</a:t>
                </a:r>
                <a:r>
                  <a:rPr lang="en-AU" sz="2000" dirty="0" smtClean="0">
                    <a:latin typeface="+mn-lt"/>
                  </a:rPr>
                  <a:t>, change one element of the array: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 smtClean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 smtClean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AU" sz="2000" dirty="0" smtClean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AU" sz="2000" dirty="0" smtClean="0">
                    <a:latin typeface="+mn-lt"/>
                  </a:rPr>
                  <a:t>Reduce step-size parameter </a:t>
                </a:r>
                <a14:m>
                  <m:oMath xmlns:m="http://schemas.openxmlformats.org/officeDocument/2006/math">
                    <m:r>
                      <a:rPr lang="en-AU" sz="2000" i="1" smtClean="0"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over time.</a:t>
                </a: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23" y="1760838"/>
                <a:ext cx="7758214" cy="3477875"/>
              </a:xfrm>
              <a:prstGeom prst="rect">
                <a:avLst/>
              </a:prstGeom>
              <a:blipFill rotWithShape="1">
                <a:blip r:embed="rId3"/>
                <a:stretch>
                  <a:fillRect l="-865" t="-1053" b="-228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36225" y="3606111"/>
                <a:ext cx="6161687" cy="573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AU" sz="2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AU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AU" sz="2000" b="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AU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  <m:r>
                        <a:rPr lang="en-AU" sz="20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d>
                        <m:dPr>
                          <m:ctrlPr>
                            <a:rPr lang="en-AU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sub>
                          </m:sSub>
                          <m:r>
                            <a:rPr lang="en-AU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AU" sz="200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AU" sz="200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func>
                            <m:funcPr>
                              <m:ctrlPr>
                                <a:rPr lang="en-AU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AU" sz="200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AU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20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AU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𝑡</m:t>
                                      </m:r>
                                      <m:r>
                                        <a:rPr lang="en-AU" sz="20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AU" sz="20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AU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AU" sz="2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  </m:t>
                              </m:r>
                            </m:e>
                          </m:func>
                          <m:r>
                            <a:rPr lang="en-AU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  <m:d>
                            <m:dPr>
                              <m:ctrlPr>
                                <a:rPr lang="en-AU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AU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AU" sz="20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A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223" y="3606110"/>
                <a:ext cx="6161687" cy="573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657051" y="3281087"/>
            <a:ext cx="8330000" cy="2696955"/>
            <a:chOff x="657051" y="3281087"/>
            <a:chExt cx="8330000" cy="2696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57051" y="5270156"/>
                  <a:ext cx="806316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AU" sz="20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𝑄</m:t>
                      </m:r>
                    </m:oMath>
                  </a14:m>
                  <a:r>
                    <a:rPr lang="en-AU" sz="2000" dirty="0" smtClean="0">
                      <a:latin typeface="+mn-lt"/>
                    </a:rPr>
                    <a:t> Converges to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AU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 </m:t>
                          </m:r>
                          <m:r>
                            <a:rPr lang="en-AU" sz="20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lang="en-AU" sz="20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AU" sz="2000" dirty="0" smtClean="0">
                      <a:latin typeface="+mn-lt"/>
                    </a:rPr>
                    <a:t>, and its greedy policy converges to an </a:t>
                  </a:r>
                  <a:r>
                    <a:rPr lang="en-AU" sz="2000" u="sng" dirty="0" smtClean="0">
                      <a:latin typeface="+mn-lt"/>
                    </a:rPr>
                    <a:t>optimal</a:t>
                  </a:r>
                  <a:r>
                    <a:rPr lang="en-AU" sz="2000" dirty="0" smtClean="0">
                      <a:latin typeface="+mn-lt"/>
                    </a:rPr>
                    <a:t> policy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AU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e>
                        <m:sup>
                          <m:r>
                            <a:rPr lang="en-AU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AU" sz="2000" dirty="0" smtClean="0">
                      <a:latin typeface="+mn-lt"/>
                    </a:rPr>
                    <a:t>!</a:t>
                  </a:r>
                </a:p>
                <a:p>
                  <a:pPr algn="r"/>
                  <a:r>
                    <a:rPr lang="en-AU" sz="2000" dirty="0">
                      <a:latin typeface="+mn-lt"/>
                    </a:rPr>
                    <a:t>i</a:t>
                  </a:r>
                  <a:r>
                    <a:rPr lang="en-AU" sz="2000" dirty="0" smtClean="0">
                      <a:latin typeface="+mn-lt"/>
                    </a:rPr>
                    <a:t>n theory…..</a:t>
                  </a:r>
                  <a:endParaRPr lang="en-AU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051" y="5270156"/>
                  <a:ext cx="8063169" cy="70788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27" t="-4310" r="-832" b="-14655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848" y="3281087"/>
              <a:ext cx="1440203" cy="188186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3972542" y="4528287"/>
            <a:ext cx="19094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/>
              <a:t>e</a:t>
            </a:r>
            <a:r>
              <a:rPr lang="en-AU" sz="900" i="1" dirty="0" smtClean="0"/>
              <a:t>stimate of optimal future Q value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6802" y="4523531"/>
            <a:ext cx="7681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/>
              <a:t>o</a:t>
            </a:r>
            <a:r>
              <a:rPr lang="en-AU" sz="900" i="1" dirty="0" smtClean="0"/>
              <a:t>ld Q value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670881" y="4331656"/>
            <a:ext cx="0" cy="220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927290" y="4317381"/>
            <a:ext cx="0" cy="220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Brace 12"/>
          <p:cNvSpPr/>
          <p:nvPr/>
        </p:nvSpPr>
        <p:spPr>
          <a:xfrm rot="16200000">
            <a:off x="4849567" y="3466833"/>
            <a:ext cx="155448" cy="153274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Left Brace 13"/>
          <p:cNvSpPr/>
          <p:nvPr/>
        </p:nvSpPr>
        <p:spPr>
          <a:xfrm rot="16200000">
            <a:off x="6593158" y="3785724"/>
            <a:ext cx="155448" cy="91069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2" name="Group 31"/>
          <p:cNvGrpSpPr/>
          <p:nvPr/>
        </p:nvGrpSpPr>
        <p:grpSpPr>
          <a:xfrm>
            <a:off x="7096843" y="808568"/>
            <a:ext cx="1786357" cy="1421419"/>
            <a:chOff x="7096843" y="808568"/>
            <a:chExt cx="1786357" cy="1421419"/>
          </a:xfrm>
        </p:grpSpPr>
        <p:grpSp>
          <p:nvGrpSpPr>
            <p:cNvPr id="15" name="Group 14"/>
            <p:cNvGrpSpPr/>
            <p:nvPr/>
          </p:nvGrpSpPr>
          <p:grpSpPr>
            <a:xfrm>
              <a:off x="7096843" y="808568"/>
              <a:ext cx="1786357" cy="1421419"/>
              <a:chOff x="6735064" y="877942"/>
              <a:chExt cx="1786357" cy="142141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6873695" y="1733296"/>
                <a:ext cx="143399" cy="1393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642594" y="2160059"/>
                <a:ext cx="143399" cy="1393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624833" y="1276060"/>
                <a:ext cx="143399" cy="13930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378022" y="877942"/>
                <a:ext cx="143399" cy="1393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350024" y="1691187"/>
                <a:ext cx="143399" cy="13930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21" name="Straight Arrow Connector 20"/>
              <p:cNvCxnSpPr>
                <a:endCxn id="18" idx="3"/>
              </p:cNvCxnSpPr>
              <p:nvPr/>
            </p:nvCxnSpPr>
            <p:spPr>
              <a:xfrm flipV="1">
                <a:off x="7017094" y="1394962"/>
                <a:ext cx="628739" cy="3646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017093" y="1872598"/>
                <a:ext cx="607739" cy="3375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7748281" y="947593"/>
                <a:ext cx="628739" cy="36469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742285" y="1390941"/>
                <a:ext cx="607739" cy="33752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6735064" y="1415362"/>
                    <a:ext cx="646074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9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  <m:d>
                            <m:dPr>
                              <m:ctrlP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AU" sz="9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AU" sz="900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5064" y="1415362"/>
                    <a:ext cx="646074" cy="2308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803191" y="1998878"/>
                    <a:ext cx="646074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9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  <m:d>
                            <m:dPr>
                              <m:ctrlP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AU" sz="9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en-AU" sz="9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3191" y="1998878"/>
                    <a:ext cx="646074" cy="2308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7155436" y="1802947"/>
                    <a:ext cx="331052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9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AU" sz="9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9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5436" y="1802947"/>
                    <a:ext cx="331052" cy="230832"/>
                  </a:xfrm>
                  <a:prstGeom prst="rect">
                    <a:avLst/>
                  </a:prstGeom>
                  <a:blipFill rotWithShape="1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ectangle 27"/>
                  <p:cNvSpPr/>
                  <p:nvPr/>
                </p:nvSpPr>
                <p:spPr>
                  <a:xfrm>
                    <a:off x="7213374" y="1299946"/>
                    <a:ext cx="411458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9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sub>
                          </m:sSub>
                        </m:oMath>
                      </m:oMathPara>
                    </a14:m>
                    <a:endParaRPr lang="en-AU" sz="900" dirty="0"/>
                  </a:p>
                </p:txBody>
              </p:sp>
            </mc:Choice>
            <mc:Fallback xmlns="">
              <p:sp>
                <p:nvSpPr>
                  <p:cNvPr id="28" name="Rectangle 2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13374" y="1299946"/>
                    <a:ext cx="411458" cy="230832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485922" y="971536"/>
                    <a:ext cx="768608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9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  <m:d>
                            <m:dPr>
                              <m:ctrlP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AU" sz="9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en-AU" sz="9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AU" sz="9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AU" sz="9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AU" sz="9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AU" sz="9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AU" sz="9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oMath>
                      </m:oMathPara>
                    </a14:m>
                    <a:endParaRPr lang="en-AU" sz="900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5922" y="971536"/>
                    <a:ext cx="768608" cy="230832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Rectangle 29"/>
                  <p:cNvSpPr/>
                  <p:nvPr/>
                </p:nvSpPr>
                <p:spPr>
                  <a:xfrm>
                    <a:off x="7903183" y="1106896"/>
                    <a:ext cx="318933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AU" sz="9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9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AU" sz="9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oMath>
                    </a14:m>
                    <a:r>
                      <a:rPr lang="en-AU" sz="900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0" name="Rectangle 2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03183" y="1106896"/>
                    <a:ext cx="318933" cy="23083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7615356" y="1459446"/>
                  <a:ext cx="331052" cy="230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9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9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en-AU" sz="9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AU" sz="9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5356" y="1459446"/>
                  <a:ext cx="331052" cy="2308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314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RL Algorithms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54913" y="1588836"/>
                <a:ext cx="7708317" cy="5601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 smtClean="0">
                    <a:latin typeface="+mn-lt"/>
                  </a:rPr>
                  <a:t>Approaches to RL</a:t>
                </a:r>
              </a:p>
              <a:p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 smtClean="0">
                    <a:latin typeface="+mn-lt"/>
                  </a:rPr>
                  <a:t>Value-based RL</a:t>
                </a:r>
              </a:p>
              <a:p>
                <a:pPr marL="457200" lvl="2"/>
                <a:r>
                  <a:rPr lang="en-AU" sz="2000" dirty="0">
                    <a:latin typeface="+mn-lt"/>
                  </a:rPr>
                  <a:t>Estimate the optimal state-action value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000" i="1">
                            <a:latin typeface="Cambria Math"/>
                          </a:rPr>
                          <m:t>𝑄</m:t>
                        </m:r>
                      </m:e>
                      <m:sup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>
                            <a:latin typeface="Cambria Math"/>
                          </a:rPr>
                          <m:t>𝑠</m:t>
                        </m:r>
                        <m:r>
                          <a:rPr lang="en-AU" sz="2000" b="0" i="1">
                            <a:latin typeface="Cambria Math"/>
                          </a:rPr>
                          <m:t>,</m:t>
                        </m:r>
                        <m:r>
                          <a:rPr lang="en-AU" sz="2000" b="0" i="1">
                            <a:latin typeface="Cambria Math"/>
                          </a:rPr>
                          <m:t>𝑎</m:t>
                        </m:r>
                      </m:e>
                    </m:d>
                  </m:oMath>
                </a14:m>
                <a:endParaRPr lang="en-AU" sz="2000" dirty="0" smtClean="0">
                  <a:latin typeface="+mn-lt"/>
                </a:endParaRPr>
              </a:p>
              <a:p>
                <a:pPr marL="457200" lvl="2"/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>
                    <a:latin typeface="+mn-lt"/>
                  </a:rPr>
                  <a:t>Policy-based RL</a:t>
                </a:r>
              </a:p>
              <a:p>
                <a:pPr marL="457200" lvl="2"/>
                <a:r>
                  <a:rPr lang="en-AU" sz="2000" dirty="0">
                    <a:latin typeface="+mn-lt"/>
                  </a:rPr>
                  <a:t>Search directly for the 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1800" i="1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p>
                        <m:r>
                          <a:rPr lang="en-AU" sz="1800" i="1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AU" sz="1800" dirty="0">
                    <a:latin typeface="+mn-lt"/>
                  </a:rPr>
                  <a:t> e.g. policy gradient </a:t>
                </a:r>
                <a:r>
                  <a:rPr lang="en-AU" sz="1800" dirty="0" smtClean="0">
                    <a:latin typeface="+mn-lt"/>
                  </a:rPr>
                  <a:t>method</a:t>
                </a:r>
                <a:endParaRPr lang="en-AU" sz="20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 smtClean="0">
                    <a:latin typeface="+mn-lt"/>
                  </a:rPr>
                  <a:t>Actor-Critic RL </a:t>
                </a:r>
              </a:p>
              <a:p>
                <a:pPr lvl="1"/>
                <a:r>
                  <a:rPr lang="en-AU" sz="2000" dirty="0">
                    <a:latin typeface="+mn-lt"/>
                  </a:rPr>
                  <a:t>Estimate the </a:t>
                </a:r>
                <a:r>
                  <a:rPr lang="en-AU" sz="2000" dirty="0" smtClean="0">
                    <a:latin typeface="+mn-lt"/>
                  </a:rPr>
                  <a:t>value of the current policy by Q-learning (critic), then updates the policy in direction that improves Q (actor)</a:t>
                </a:r>
              </a:p>
              <a:p>
                <a:pPr lvl="1"/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i="1" dirty="0" smtClean="0">
                    <a:latin typeface="+mn-lt"/>
                  </a:rPr>
                  <a:t>Model-based RL</a:t>
                </a:r>
              </a:p>
              <a:p>
                <a:pPr lvl="1"/>
                <a:r>
                  <a:rPr lang="en-AU" sz="2000" dirty="0" smtClean="0">
                    <a:latin typeface="+mn-lt"/>
                  </a:rPr>
                  <a:t>Build a transition model of the environment &amp; plan (look-ahead) using model</a:t>
                </a:r>
              </a:p>
              <a:p>
                <a:pPr lvl="1"/>
                <a:endParaRPr lang="en-AU" sz="1800" dirty="0" smtClean="0">
                  <a:latin typeface="+mn-lt"/>
                </a:endParaRPr>
              </a:p>
              <a:p>
                <a:pPr lvl="1"/>
                <a:endParaRPr lang="en-AU" sz="1800" dirty="0" smtClean="0">
                  <a:latin typeface="+mn-lt"/>
                </a:endParaRPr>
              </a:p>
              <a:p>
                <a:r>
                  <a:rPr lang="en-AU" sz="1800" dirty="0" smtClean="0">
                    <a:latin typeface="+mn-lt"/>
                  </a:rPr>
                  <a:t>		</a:t>
                </a:r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13" y="1588836"/>
                <a:ext cx="7708317" cy="5601533"/>
              </a:xfrm>
              <a:prstGeom prst="rect">
                <a:avLst/>
              </a:prstGeom>
              <a:blipFill rotWithShape="1">
                <a:blip r:embed="rId3"/>
                <a:stretch>
                  <a:fillRect l="-1186" t="-8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559" y="654907"/>
            <a:ext cx="2234151" cy="167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4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Taxonomy of RL Algorithms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05833" y="6192744"/>
            <a:ext cx="169148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 </a:t>
            </a:r>
            <a:r>
              <a:rPr lang="en-AU" sz="900" i="1" dirty="0" err="1" smtClean="0"/>
              <a:t>OpenAI</a:t>
            </a:r>
            <a:r>
              <a:rPr lang="en-AU" sz="900" i="1" dirty="0" smtClean="0"/>
              <a:t> </a:t>
            </a:r>
            <a:r>
              <a:rPr lang="en-AU" sz="900" i="1" dirty="0" err="1" smtClean="0"/>
              <a:t>SpinningUp</a:t>
            </a:r>
            <a:r>
              <a:rPr lang="en-AU" sz="900" i="1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8" y="1367173"/>
            <a:ext cx="7909472" cy="40674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260387" y="5490270"/>
            <a:ext cx="0" cy="46955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5639" y="5903766"/>
            <a:ext cx="122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rgbClr val="FF0000"/>
                </a:solidFill>
                <a:latin typeface="+mn-lt"/>
              </a:rPr>
              <a:t>‘on-policy’</a:t>
            </a:r>
            <a:endParaRPr lang="en-AU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526689" y="5490270"/>
            <a:ext cx="0" cy="469559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11942" y="5903766"/>
            <a:ext cx="122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rgbClr val="FF0000"/>
                </a:solidFill>
                <a:latin typeface="+mn-lt"/>
              </a:rPr>
              <a:t>‘off-policy’</a:t>
            </a:r>
            <a:endParaRPr lang="en-AU" sz="1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484" y="803190"/>
            <a:ext cx="1808189" cy="10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4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Known Problems with RL Algorithms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736" y="1731819"/>
            <a:ext cx="77083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The </a:t>
            </a:r>
            <a:r>
              <a:rPr lang="en-AU" sz="2000" i="1" dirty="0" smtClean="0">
                <a:latin typeface="+mn-lt"/>
              </a:rPr>
              <a:t>Exploration-Exploitation Dilemma</a:t>
            </a:r>
            <a:endParaRPr lang="en-AU" sz="1800" i="1" dirty="0">
              <a:latin typeface="+mn-lt"/>
            </a:endParaRPr>
          </a:p>
          <a:p>
            <a:endParaRPr lang="en-AU" sz="2000" dirty="0" smtClean="0">
              <a:latin typeface="+mn-lt"/>
            </a:endParaRPr>
          </a:p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The </a:t>
            </a:r>
            <a:r>
              <a:rPr lang="en-AU" sz="2000" i="1" dirty="0" smtClean="0">
                <a:latin typeface="+mn-lt"/>
              </a:rPr>
              <a:t>Deadly Triad Issue </a:t>
            </a:r>
            <a:r>
              <a:rPr lang="en-AU" sz="2000" dirty="0" smtClean="0">
                <a:latin typeface="+mn-lt"/>
              </a:rPr>
              <a:t>– the risk of divergence arises when we combine </a:t>
            </a:r>
            <a:r>
              <a:rPr lang="en-AU" sz="2000" u="sng" dirty="0" smtClean="0">
                <a:latin typeface="+mn-lt"/>
              </a:rPr>
              <a:t>all three </a:t>
            </a:r>
            <a:r>
              <a:rPr lang="en-AU" sz="2000" dirty="0" smtClean="0">
                <a:latin typeface="+mn-lt"/>
              </a:rPr>
              <a:t>of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 smtClean="0">
              <a:latin typeface="+mn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>
                <a:latin typeface="+mn-lt"/>
              </a:rPr>
              <a:t>Function approximation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>
              <a:latin typeface="+mn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>
                <a:latin typeface="+mn-lt"/>
              </a:rPr>
              <a:t>Bootstrapping bias – learning value estimates from other estimates</a:t>
            </a:r>
          </a:p>
          <a:p>
            <a:pPr marL="914400" lvl="1" indent="-457200">
              <a:buFont typeface="+mj-lt"/>
              <a:buAutoNum type="arabicPeriod"/>
            </a:pPr>
            <a:endParaRPr lang="en-AU" sz="2000" dirty="0">
              <a:latin typeface="+mn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AU" sz="2000" dirty="0" smtClean="0">
                <a:latin typeface="+mn-lt"/>
              </a:rPr>
              <a:t>Off-policy learning – learning about a policy from data not due to that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+mn-lt"/>
            </a:endParaRPr>
          </a:p>
          <a:p>
            <a:endParaRPr lang="en-AU" sz="2000" dirty="0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4307" y="6226607"/>
            <a:ext cx="17427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 R. Sutton  NIPS2015)</a:t>
            </a:r>
          </a:p>
        </p:txBody>
      </p:sp>
    </p:spTree>
    <p:extLst>
      <p:ext uri="{BB962C8B-B14F-4D97-AF65-F5344CB8AC3E}">
        <p14:creationId xmlns:p14="http://schemas.microsoft.com/office/powerpoint/2010/main" val="11228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5392" y="685019"/>
            <a:ext cx="7983328" cy="729407"/>
          </a:xfrm>
        </p:spPr>
        <p:txBody>
          <a:bodyPr/>
          <a:lstStyle/>
          <a:p>
            <a:r>
              <a:rPr lang="en-US" dirty="0" smtClean="0"/>
              <a:t>Automated Decision-making: Using Deep RL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5" y="1270363"/>
            <a:ext cx="3573780" cy="20116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6675" y="3180734"/>
            <a:ext cx="8500507" cy="3165495"/>
            <a:chOff x="550699" y="3298614"/>
            <a:chExt cx="8500507" cy="316549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99" y="4251753"/>
              <a:ext cx="6438900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064213" y="5576844"/>
              <a:ext cx="572593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400" dirty="0"/>
                <a:t>s</a:t>
              </a:r>
              <a:r>
                <a:rPr lang="en-AU" sz="1400" dirty="0" smtClean="0"/>
                <a:t>tate</a:t>
              </a:r>
              <a:endParaRPr lang="en-AU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96393" y="5576844"/>
              <a:ext cx="6623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action</a:t>
              </a:r>
              <a:endParaRPr lang="en-AU" sz="14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95756" y="4118746"/>
              <a:ext cx="1456713" cy="1383957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56301" y="4641447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dirty="0" smtClean="0"/>
                <a:t>Environment</a:t>
              </a:r>
              <a:endParaRPr lang="en-AU" sz="16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8224111" y="5490346"/>
              <a:ext cx="1" cy="59312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350509" y="6095827"/>
              <a:ext cx="687360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50509" y="5884621"/>
              <a:ext cx="0" cy="19884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8203531" y="3748043"/>
              <a:ext cx="0" cy="370703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3463270" y="3748044"/>
              <a:ext cx="4740261" cy="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3483852" y="3748043"/>
              <a:ext cx="1" cy="432487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605095" y="3298614"/>
              <a:ext cx="731290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1400" dirty="0" smtClean="0"/>
                <a:t>reward</a:t>
              </a:r>
              <a:endParaRPr lang="en-AU" sz="1400" dirty="0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6996706" y="4816900"/>
              <a:ext cx="418275" cy="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7051941" y="6233276"/>
              <a:ext cx="199926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900" i="1" dirty="0" smtClean="0"/>
                <a:t>(source  Levine “CS-294 Deep RL”)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307831" y="5461172"/>
                <a:ext cx="2993218" cy="3077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 smtClean="0"/>
                  <a:t>DNN learns the policy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i="1" smtClean="0">
                            <a:latin typeface="Cambria Math"/>
                            <a:ea typeface="Cambria Math"/>
                          </a:rPr>
                          <m:t>𝜋</m:t>
                        </m:r>
                      </m:e>
                      <m:sub>
                        <m:r>
                          <a:rPr lang="en-AU" sz="1400" i="1" smtClean="0">
                            <a:latin typeface="Cambria Math"/>
                            <a:ea typeface="Cambria Math"/>
                          </a:rPr>
                          <m:t>𝜃</m:t>
                        </m:r>
                        <m:r>
                          <a:rPr lang="en-AU" sz="1400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AU" sz="1400" b="0" i="1" smtClean="0">
                        <a:latin typeface="Cambria Math"/>
                      </a:rPr>
                      <m:t>: </m:t>
                    </m:r>
                    <m:sSub>
                      <m:sSubPr>
                        <m:ctrlPr>
                          <a:rPr lang="en-AU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400" b="1" i="0" smtClean="0">
                            <a:latin typeface="Cambria Math"/>
                          </a:rPr>
                          <m:t>𝐬</m:t>
                        </m:r>
                      </m:e>
                      <m:sub>
                        <m:r>
                          <a:rPr lang="en-AU" sz="1400" b="0" i="1" smtClean="0">
                            <a:latin typeface="Cambria Math"/>
                          </a:rPr>
                          <m:t>𝑡</m:t>
                        </m:r>
                        <m:r>
                          <a:rPr lang="en-AU" sz="1400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AU" sz="1400" b="0" i="1" smtClean="0">
                        <a:latin typeface="Cambria Math"/>
                        <a:ea typeface="Cambria Math"/>
                      </a:rPr>
                      <m:t>→ </m:t>
                    </m:r>
                    <m:sSub>
                      <m:sSubPr>
                        <m:ctrlPr>
                          <a:rPr lang="en-AU" sz="14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AU" sz="1400" b="1" i="0" smtClean="0">
                            <a:latin typeface="Cambria Math"/>
                            <a:ea typeface="Cambria Math"/>
                          </a:rPr>
                          <m:t>𝐚</m:t>
                        </m:r>
                      </m:e>
                      <m:sub>
                        <m:r>
                          <a:rPr lang="en-AU" sz="14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AU" sz="1400" dirty="0" smtClean="0"/>
                  <a:t> </a:t>
                </a:r>
                <a:endParaRPr lang="en-AU" sz="1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831" y="5461170"/>
                <a:ext cx="2993218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406" b="-1730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89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Deep Q-Learning: Game Architecture</a:t>
            </a:r>
            <a:endParaRPr lang="en-US" dirty="0"/>
          </a:p>
        </p:txBody>
      </p:sp>
      <p:pic>
        <p:nvPicPr>
          <p:cNvPr id="18" name="BF1 train.wm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941" y="3401020"/>
            <a:ext cx="2632789" cy="14810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876" y="1711918"/>
            <a:ext cx="3595431" cy="10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6099" y="2460016"/>
                <a:ext cx="123623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AU" sz="1800" b="0" dirty="0" smtClean="0">
                    <a:latin typeface="+mn-lt"/>
                  </a:rPr>
                  <a:t>state</a:t>
                </a:r>
                <a:r>
                  <a:rPr lang="en-AU" sz="2000" b="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/>
                      </a:rPr>
                      <m:t>𝑠</m:t>
                    </m:r>
                  </m:oMath>
                </a14:m>
                <a:endParaRPr lang="en-AU" sz="2000" dirty="0" smtClean="0"/>
              </a:p>
              <a:p>
                <a:pPr algn="r"/>
                <a:r>
                  <a:rPr lang="en-AU" sz="1600" dirty="0" smtClean="0">
                    <a:latin typeface="+mn-lt"/>
                  </a:rPr>
                  <a:t>(pixel frame)</a:t>
                </a:r>
                <a:endParaRPr lang="en-A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099" y="2460016"/>
                <a:ext cx="123623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990" t="-943" r="-2970" b="-113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493077" y="2583127"/>
                <a:ext cx="9732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b="0" dirty="0" smtClean="0">
                    <a:latin typeface="+mn-lt"/>
                  </a:rPr>
                  <a:t>action</a:t>
                </a:r>
                <a:r>
                  <a:rPr lang="en-AU" sz="2000" b="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/>
                      </a:rPr>
                      <m:t>𝑎</m:t>
                    </m:r>
                  </m:oMath>
                </a14:m>
                <a:endParaRPr lang="en-A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077" y="2583127"/>
                <a:ext cx="973215" cy="400110"/>
              </a:xfrm>
              <a:prstGeom prst="rect">
                <a:avLst/>
              </a:prstGeom>
              <a:blipFill rotWithShape="1">
                <a:blip r:embed="rId8"/>
                <a:stretch>
                  <a:fillRect l="-5000" t="-1538" b="-2307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582" y="3440926"/>
            <a:ext cx="1571754" cy="14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42" y="4882095"/>
            <a:ext cx="2127036" cy="12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48160" y="3595299"/>
                <a:ext cx="10275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b="0" dirty="0" smtClean="0">
                    <a:latin typeface="+mn-lt"/>
                  </a:rPr>
                  <a:t>reward</a:t>
                </a:r>
                <a:r>
                  <a:rPr lang="en-AU" sz="2000" b="0" dirty="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/>
                      </a:rPr>
                      <m:t>𝑟</m:t>
                    </m:r>
                  </m:oMath>
                </a14:m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160" y="3595299"/>
                <a:ext cx="1027589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4734" t="-1538" b="-2307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84430" y="1373067"/>
                <a:ext cx="1773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800" dirty="0">
                    <a:latin typeface="+mn-lt"/>
                  </a:rPr>
                  <a:t>d</a:t>
                </a:r>
                <a:r>
                  <a:rPr lang="en-AU" sz="1800" b="0" dirty="0" smtClean="0">
                    <a:latin typeface="+mn-lt"/>
                  </a:rPr>
                  <a:t>eep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AU" sz="1800" dirty="0" smtClean="0">
                    <a:latin typeface="+mn-lt"/>
                  </a:rPr>
                  <a:t>- network</a:t>
                </a:r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430" y="1373067"/>
                <a:ext cx="1773114" cy="369332"/>
              </a:xfrm>
              <a:prstGeom prst="rect">
                <a:avLst/>
              </a:prstGeom>
              <a:blipFill rotWithShape="1">
                <a:blip r:embed="rId12"/>
                <a:stretch>
                  <a:fillRect l="-3103" t="-8197" r="-2759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4095673" y="6088629"/>
            <a:ext cx="13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00" dirty="0" smtClean="0">
                <a:latin typeface="+mn-lt"/>
              </a:rPr>
              <a:t>environment</a:t>
            </a:r>
            <a:endParaRPr lang="en-AU" sz="1800" dirty="0">
              <a:latin typeface="+mn-l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922335" y="2247550"/>
            <a:ext cx="913541" cy="1153470"/>
            <a:chOff x="1922335" y="2247550"/>
            <a:chExt cx="913541" cy="1153470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922335" y="2247550"/>
              <a:ext cx="0" cy="115347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026" idx="1"/>
            </p:cNvCxnSpPr>
            <p:nvPr/>
          </p:nvCxnSpPr>
          <p:spPr>
            <a:xfrm>
              <a:off x="1922336" y="2247550"/>
              <a:ext cx="913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6479919" y="2231754"/>
            <a:ext cx="913540" cy="1110749"/>
            <a:chOff x="6479919" y="2231754"/>
            <a:chExt cx="913540" cy="1110749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6479919" y="2231754"/>
              <a:ext cx="913540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7393459" y="2231754"/>
              <a:ext cx="0" cy="11107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1936945" y="2824285"/>
            <a:ext cx="2911215" cy="2978330"/>
            <a:chOff x="1936945" y="2824285"/>
            <a:chExt cx="2911215" cy="2978330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4848160" y="2824285"/>
              <a:ext cx="0" cy="194213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1936945" y="5776084"/>
              <a:ext cx="1667109" cy="0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936945" y="5066270"/>
              <a:ext cx="0" cy="736345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911678" y="4908627"/>
            <a:ext cx="1561664" cy="867457"/>
            <a:chOff x="5911678" y="4908627"/>
            <a:chExt cx="1561664" cy="867457"/>
          </a:xfrm>
        </p:grpSpPr>
        <p:cxnSp>
          <p:nvCxnSpPr>
            <p:cNvPr id="45" name="Straight Arrow Connector 44"/>
            <p:cNvCxnSpPr/>
            <p:nvPr/>
          </p:nvCxnSpPr>
          <p:spPr>
            <a:xfrm flipV="1">
              <a:off x="7473342" y="4908627"/>
              <a:ext cx="0" cy="858519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5911678" y="5763707"/>
              <a:ext cx="1561664" cy="123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8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Deep Q-Learning (DQN)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62768" y="1120161"/>
                <a:ext cx="7708317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Q-network: As an approximation, parametrise the state-action value function</a:t>
                </a:r>
                <a:endParaRPr lang="en-AU" sz="1800" dirty="0">
                  <a:latin typeface="+mn-lt"/>
                </a:endParaRPr>
              </a:p>
              <a:p>
                <a:endParaRPr lang="en-AU" sz="2000" dirty="0" smtClean="0">
                  <a:latin typeface="+mn-lt"/>
                </a:endParaRPr>
              </a:p>
              <a:p>
                <a:endParaRPr lang="en-AU" sz="2000" dirty="0">
                  <a:latin typeface="+mn-lt"/>
                </a:endParaRPr>
              </a:p>
              <a:p>
                <a:endParaRPr lang="en-AU" sz="2000" dirty="0" smtClean="0">
                  <a:latin typeface="+mn-lt"/>
                </a:endParaRPr>
              </a:p>
              <a:p>
                <a:pPr lvl="1"/>
                <a:r>
                  <a:rPr lang="en-AU" sz="2000" dirty="0" smtClean="0">
                    <a:latin typeface="+mn-lt"/>
                  </a:rPr>
                  <a:t>That is, represent </a:t>
                </a:r>
                <a14:m>
                  <m:oMath xmlns:m="http://schemas.openxmlformats.org/officeDocument/2006/math">
                    <m:r>
                      <a:rPr lang="en-AU" sz="2000" i="1" dirty="0" smtClean="0">
                        <a:latin typeface="Cambria Math"/>
                      </a:rPr>
                      <m:t>𝑄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function by a Q-network with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AU" sz="2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AU" sz="2000" dirty="0" smtClean="0">
                    <a:latin typeface="+mn-lt"/>
                  </a:rPr>
                  <a:t>:</a:t>
                </a:r>
              </a:p>
              <a:p>
                <a:pPr lvl="1"/>
                <a:endParaRPr lang="en-AU" sz="1800" dirty="0" smtClean="0">
                  <a:latin typeface="+mn-lt"/>
                </a:endParaRPr>
              </a:p>
              <a:p>
                <a:r>
                  <a:rPr lang="en-AU" sz="1800" dirty="0" smtClean="0">
                    <a:latin typeface="+mn-lt"/>
                  </a:rPr>
                  <a:t>		</a:t>
                </a:r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68" y="1120161"/>
                <a:ext cx="7708317" cy="2800767"/>
              </a:xfrm>
              <a:prstGeom prst="rect">
                <a:avLst/>
              </a:prstGeom>
              <a:blipFill rotWithShape="1">
                <a:blip r:embed="rId3"/>
                <a:stretch>
                  <a:fillRect l="-71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894698" y="2258933"/>
                <a:ext cx="2562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>
                              <a:latin typeface="Cambria Math"/>
                            </a:rPr>
                            <m:t>𝑠</m:t>
                          </m:r>
                          <m:r>
                            <a:rPr lang="en-AU" sz="2000" b="0" i="1">
                              <a:latin typeface="Cambria Math"/>
                            </a:rPr>
                            <m:t>,</m:t>
                          </m:r>
                          <m:r>
                            <a:rPr lang="en-AU" sz="2000" b="0" i="1">
                              <a:latin typeface="Cambria Math"/>
                            </a:rPr>
                            <m:t>𝑎</m:t>
                          </m:r>
                          <m:r>
                            <a:rPr lang="en-AU" sz="2000" b="0" i="1" smtClean="0">
                              <a:latin typeface="Cambria Math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AU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AU" sz="20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AU" sz="2000" b="1" i="1" smtClean="0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i="1"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i="1">
                              <a:latin typeface="Cambria Math"/>
                            </a:rPr>
                            <m:t>𝑠</m:t>
                          </m:r>
                          <m:r>
                            <a:rPr lang="en-AU" sz="2000" i="1">
                              <a:latin typeface="Cambria Math"/>
                            </a:rPr>
                            <m:t>,</m:t>
                          </m:r>
                          <m:r>
                            <a:rPr lang="en-AU" sz="2000" i="1">
                              <a:latin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698" y="2258933"/>
                <a:ext cx="256262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3534032" y="4186712"/>
            <a:ext cx="1482811" cy="155695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Up Arrow 3"/>
          <p:cNvSpPr/>
          <p:nvPr/>
        </p:nvSpPr>
        <p:spPr>
          <a:xfrm>
            <a:off x="4020712" y="3768810"/>
            <a:ext cx="509450" cy="417902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Up Arrow 9"/>
          <p:cNvSpPr/>
          <p:nvPr/>
        </p:nvSpPr>
        <p:spPr>
          <a:xfrm>
            <a:off x="4015378" y="5743664"/>
            <a:ext cx="509450" cy="417902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80564" y="6105961"/>
                <a:ext cx="3790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/>
                        </a:rPr>
                        <m:t>𝑠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564" y="6105961"/>
                <a:ext cx="379078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43758" y="3350165"/>
                <a:ext cx="1329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/>
                        </a:rPr>
                        <m:t>𝑄</m:t>
                      </m:r>
                      <m:r>
                        <a:rPr lang="en-AU" sz="2000" b="0" i="1" smtClean="0">
                          <a:latin typeface="Cambria Math"/>
                        </a:rPr>
                        <m:t>(</m:t>
                      </m:r>
                      <m:r>
                        <a:rPr lang="en-AU" sz="2000" b="0" i="1" smtClean="0">
                          <a:latin typeface="Cambria Math"/>
                        </a:rPr>
                        <m:t>𝑠</m:t>
                      </m:r>
                      <m:r>
                        <a:rPr lang="en-AU" sz="2000" b="0" i="1" smtClean="0">
                          <a:latin typeface="Cambria Math"/>
                        </a:rPr>
                        <m:t>,</m:t>
                      </m:r>
                      <m:r>
                        <a:rPr lang="en-AU" sz="2000" b="0" i="1" smtClean="0">
                          <a:latin typeface="Cambria Math"/>
                        </a:rPr>
                        <m:t>𝑎</m:t>
                      </m:r>
                      <m:r>
                        <a:rPr lang="en-AU" sz="2000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AU" sz="20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758" y="3350165"/>
                <a:ext cx="1329595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73362" y="5020675"/>
                <a:ext cx="4732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AU" sz="200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AU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362" y="5020675"/>
                <a:ext cx="473206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3521676" y="4713774"/>
            <a:ext cx="1510430" cy="309438"/>
          </a:xfrm>
          <a:custGeom>
            <a:avLst/>
            <a:gdLst>
              <a:gd name="connsiteX0" fmla="*/ 0 w 1510430"/>
              <a:gd name="connsiteY0" fmla="*/ 300723 h 309438"/>
              <a:gd name="connsiteX1" fmla="*/ 290383 w 1510430"/>
              <a:gd name="connsiteY1" fmla="*/ 28874 h 309438"/>
              <a:gd name="connsiteX2" fmla="*/ 710513 w 1510430"/>
              <a:gd name="connsiteY2" fmla="*/ 170977 h 309438"/>
              <a:gd name="connsiteX3" fmla="*/ 932935 w 1510430"/>
              <a:gd name="connsiteY3" fmla="*/ 306901 h 309438"/>
              <a:gd name="connsiteX4" fmla="*/ 1241854 w 1510430"/>
              <a:gd name="connsiteY4" fmla="*/ 47410 h 309438"/>
              <a:gd name="connsiteX5" fmla="*/ 1482810 w 1510430"/>
              <a:gd name="connsiteY5" fmla="*/ 4161 h 309438"/>
              <a:gd name="connsiteX6" fmla="*/ 1495167 w 1510430"/>
              <a:gd name="connsiteY6" fmla="*/ 4161 h 30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0430" h="309438">
                <a:moveTo>
                  <a:pt x="0" y="300723"/>
                </a:moveTo>
                <a:cubicBezTo>
                  <a:pt x="85982" y="175610"/>
                  <a:pt x="171964" y="50498"/>
                  <a:pt x="290383" y="28874"/>
                </a:cubicBezTo>
                <a:cubicBezTo>
                  <a:pt x="408802" y="7250"/>
                  <a:pt x="603421" y="124639"/>
                  <a:pt x="710513" y="170977"/>
                </a:cubicBezTo>
                <a:cubicBezTo>
                  <a:pt x="817605" y="217315"/>
                  <a:pt x="844378" y="327496"/>
                  <a:pt x="932935" y="306901"/>
                </a:cubicBezTo>
                <a:cubicBezTo>
                  <a:pt x="1021492" y="286306"/>
                  <a:pt x="1150208" y="97867"/>
                  <a:pt x="1241854" y="47410"/>
                </a:cubicBezTo>
                <a:cubicBezTo>
                  <a:pt x="1333500" y="-3047"/>
                  <a:pt x="1440591" y="11369"/>
                  <a:pt x="1482810" y="4161"/>
                </a:cubicBezTo>
                <a:cubicBezTo>
                  <a:pt x="1525029" y="-3047"/>
                  <a:pt x="1510098" y="557"/>
                  <a:pt x="1495167" y="4161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085703" y="4329884"/>
            <a:ext cx="1585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i="1" dirty="0" smtClean="0">
                <a:latin typeface="+mn-lt"/>
              </a:rPr>
              <a:t>could be 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i="1" dirty="0" smtClean="0">
                <a:latin typeface="+mn-lt"/>
              </a:rPr>
              <a:t>DNN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i="1" dirty="0">
                <a:latin typeface="+mn-lt"/>
              </a:rPr>
              <a:t>d</a:t>
            </a:r>
            <a:r>
              <a:rPr lang="en-AU" sz="1600" i="1" dirty="0" smtClean="0">
                <a:latin typeface="+mn-lt"/>
              </a:rPr>
              <a:t>ecision tree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1600" i="1" dirty="0">
                <a:latin typeface="+mn-lt"/>
              </a:rPr>
              <a:t>e</a:t>
            </a:r>
            <a:r>
              <a:rPr lang="en-AU" sz="1600" i="1" dirty="0" smtClean="0">
                <a:latin typeface="+mn-lt"/>
              </a:rPr>
              <a:t>tc.</a:t>
            </a:r>
            <a:endParaRPr lang="en-AU" sz="1600" i="1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5717" y="6231015"/>
            <a:ext cx="1688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i="1" dirty="0" smtClean="0">
                <a:latin typeface="+mn-lt"/>
              </a:rPr>
              <a:t>(source: </a:t>
            </a:r>
            <a:r>
              <a:rPr lang="en-AU" sz="1000" i="1" dirty="0" err="1" smtClean="0">
                <a:latin typeface="+mn-lt"/>
              </a:rPr>
              <a:t>Salakhutdinov</a:t>
            </a:r>
            <a:r>
              <a:rPr lang="en-AU" sz="1000" i="1" dirty="0" smtClean="0">
                <a:latin typeface="+mn-lt"/>
              </a:rPr>
              <a:t> 2017)</a:t>
            </a:r>
            <a:endParaRPr lang="en-AU" sz="1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48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2600" y="836041"/>
            <a:ext cx="4654550" cy="729407"/>
          </a:xfrm>
        </p:spPr>
        <p:txBody>
          <a:bodyPr/>
          <a:lstStyle/>
          <a:p>
            <a:r>
              <a:rPr lang="en-US" dirty="0" smtClean="0"/>
              <a:t>Strategic Context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0596" y="2300241"/>
            <a:ext cx="80313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Defence applications of AI and ML will become increasingly common.</a:t>
            </a:r>
            <a:endParaRPr lang="en-AU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     </a:t>
            </a:r>
            <a:endParaRPr lang="en-AU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0598" y="3132149"/>
            <a:ext cx="803137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AI/ML increases the attack surface of the applications.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New ML security challenges include: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dirty="0">
                <a:solidFill>
                  <a:srgbClr val="FF0000"/>
                </a:solidFill>
                <a:latin typeface="+mn-lt"/>
              </a:rPr>
              <a:t>Robust ML attacks and defences 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dirty="0">
                <a:solidFill>
                  <a:srgbClr val="FF0000"/>
                </a:solidFill>
                <a:latin typeface="+mn-lt"/>
              </a:rPr>
              <a:t>Verification and validation of ML algorithms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dirty="0">
                <a:solidFill>
                  <a:srgbClr val="FF0000"/>
                </a:solidFill>
                <a:latin typeface="+mn-lt"/>
              </a:rPr>
              <a:t>ML supply chains (</a:t>
            </a:r>
            <a:r>
              <a:rPr lang="en-AU" sz="2000" dirty="0" smtClean="0">
                <a:solidFill>
                  <a:srgbClr val="FF0000"/>
                </a:solidFill>
                <a:latin typeface="+mn-lt"/>
              </a:rPr>
              <a:t>algorithms, models, data, APIs)</a:t>
            </a:r>
            <a:endParaRPr lang="en-AU" sz="2000" dirty="0">
              <a:solidFill>
                <a:srgbClr val="FF0000"/>
              </a:solidFill>
              <a:latin typeface="+mn-lt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AU" sz="2000" dirty="0">
                <a:solidFill>
                  <a:srgbClr val="FF0000"/>
                </a:solidFill>
                <a:latin typeface="+mn-lt"/>
              </a:rPr>
              <a:t>End-to-end ML security, Security of system-of-ML-systems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7" y="613864"/>
            <a:ext cx="1883646" cy="18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84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Deep Q-Learning (DQN)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176" y="1136175"/>
                <a:ext cx="7708317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Q-network: As an approximation, parametrise the state-action value function</a:t>
                </a:r>
                <a:endParaRPr lang="en-AU" sz="18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18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Define a loss function as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b="0" i="1" smtClean="0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AU" sz="2000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AU" sz="2000" dirty="0" smtClean="0">
                    <a:latin typeface="+mn-lt"/>
                  </a:rPr>
                  <a:t>-norm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>
                    <a:latin typeface="+mn-lt"/>
                  </a:rPr>
                  <a:t>a</a:t>
                </a:r>
                <a:r>
                  <a:rPr lang="en-AU" sz="2000" dirty="0" smtClean="0">
                    <a:latin typeface="+mn-lt"/>
                  </a:rPr>
                  <a:t>nd minimise using the Q-learning gradient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AU" sz="2000" dirty="0" smtClean="0">
                  <a:latin typeface="+mn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Optimise loss end-to-end by SGD etc.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AU" sz="2000" dirty="0" smtClean="0">
                    <a:latin typeface="+mn-lt"/>
                  </a:rPr>
                  <a:t>Periodically update the fixed parameters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AU" sz="2000" i="1">
                            <a:latin typeface="Cambria Math"/>
                          </a:rPr>
                          <m:t>𝑖</m:t>
                        </m:r>
                        <m:r>
                          <a:rPr lang="en-AU" sz="20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AU" sz="2000" i="1" smtClean="0">
                        <a:latin typeface="Cambria Math"/>
                        <a:ea typeface="Cambria Math"/>
                      </a:rPr>
                      <m:t>←</m:t>
                    </m:r>
                    <m:sSub>
                      <m:sSub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000" i="1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AU" sz="2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AU" sz="2000" dirty="0" smtClean="0">
                  <a:latin typeface="+mn-lt"/>
                </a:endParaRPr>
              </a:p>
              <a:p>
                <a:pPr lvl="1"/>
                <a:endParaRPr lang="en-AU" sz="1800" dirty="0" smtClean="0">
                  <a:latin typeface="+mn-lt"/>
                </a:endParaRPr>
              </a:p>
              <a:p>
                <a:pPr lvl="1"/>
                <a:endParaRPr lang="en-AU" sz="1800" dirty="0" smtClean="0">
                  <a:latin typeface="+mn-lt"/>
                </a:endParaRPr>
              </a:p>
              <a:p>
                <a:r>
                  <a:rPr lang="en-AU" sz="1800" dirty="0" smtClean="0">
                    <a:latin typeface="+mn-lt"/>
                  </a:rPr>
                  <a:t>		</a:t>
                </a:r>
                <a:endParaRPr lang="en-AU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6" y="1136175"/>
                <a:ext cx="7708317" cy="5816977"/>
              </a:xfrm>
              <a:prstGeom prst="rect">
                <a:avLst/>
              </a:prstGeom>
              <a:blipFill rotWithShape="1">
                <a:blip r:embed="rId3"/>
                <a:stretch>
                  <a:fillRect l="-6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49562" y="1917557"/>
                <a:ext cx="2562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b="0" i="1" smtClean="0">
                          <a:latin typeface="Cambria Math"/>
                        </a:rPr>
                        <m:t>𝑄</m:t>
                      </m:r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b="0" i="1">
                              <a:latin typeface="Cambria Math"/>
                            </a:rPr>
                            <m:t>𝑠</m:t>
                          </m:r>
                          <m:r>
                            <a:rPr lang="en-AU" sz="2000" b="0" i="1">
                              <a:latin typeface="Cambria Math"/>
                            </a:rPr>
                            <m:t>,</m:t>
                          </m:r>
                          <m:r>
                            <a:rPr lang="en-AU" sz="2000" b="0" i="1">
                              <a:latin typeface="Cambria Math"/>
                            </a:rPr>
                            <m:t>𝑎</m:t>
                          </m:r>
                          <m:r>
                            <a:rPr lang="en-AU" sz="20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AU" sz="2000" b="1" i="1" smtClean="0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000" i="1"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sup>
                      </m:sSup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000" i="1">
                              <a:latin typeface="Cambria Math"/>
                            </a:rPr>
                            <m:t>𝑠</m:t>
                          </m:r>
                          <m:r>
                            <a:rPr lang="en-AU" sz="2000" i="1">
                              <a:latin typeface="Cambria Math"/>
                            </a:rPr>
                            <m:t>,</m:t>
                          </m:r>
                          <m:r>
                            <a:rPr lang="en-AU" sz="2000" i="1">
                              <a:latin typeface="Cambria Math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562" y="1917557"/>
                <a:ext cx="256262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46176" y="4414916"/>
                <a:ext cx="8444812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AU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ℒ</m:t>
                              </m:r>
                              <m:d>
                                <m:d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800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AU" sz="1800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AU" sz="1800" i="1">
                                      <a:latin typeface="Cambria Math"/>
                                      <a:ea typeface="Cambria Math"/>
                                    </a:rPr>
                                    <m:t>𝒟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AU" sz="1800" b="1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AU" sz="1800" b="1" i="1">
                              <a:latin typeface="Cambria Math"/>
                              <a:ea typeface="Cambria Math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AU" sz="18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AU" sz="18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AU" sz="1800" i="1">
                                      <a:latin typeface="Cambria Math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AU" sz="1800" b="1" i="1">
                              <a:latin typeface="Cambria Math"/>
                              <a:ea typeface="Cambria Math"/>
                            </a:rPr>
                            <m:t>~</m:t>
                          </m:r>
                          <m:r>
                            <a:rPr lang="en-AU" sz="1800" i="1">
                              <a:latin typeface="Cambria Math"/>
                              <a:ea typeface="Cambria Math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AU" sz="1800" b="1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AU" sz="18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180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  <m:d>
                                    <m:dPr>
                                      <m:ctrlPr>
                                        <a:rPr lang="en-AU" sz="180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sz="1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𝑠</m:t>
                                      </m:r>
                                      <m:r>
                                        <a:rPr lang="en-AU" sz="1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AU" sz="18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AU" sz="1800">
                                  <a:solidFill>
                                    <a:srgbClr val="0033CC"/>
                                  </a:solidFill>
                                  <a:latin typeface="Cambria Math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lang="en-AU" sz="1800">
                                  <a:solidFill>
                                    <a:srgbClr val="0033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  <m:func>
                                <m:funcPr>
                                  <m:ctrlP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AU" sz="18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AU" sz="1800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max</m:t>
                                      </m:r>
                                    </m:e>
                                    <m:lim>
                                      <m:sSup>
                                        <m:sSupPr>
                                          <m:ctrlP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lim>
                                  </m:limLow>
                                </m:fName>
                                <m:e>
                                  <m: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AU" sz="18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AU" sz="18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AU" sz="18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AU" sz="180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AU" sz="18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AU" sz="18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AU" sz="1800" i="1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e>
                              </m:func>
                              <m:r>
                                <a:rPr lang="en-AU" sz="1800" i="1">
                                  <a:latin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1800" i="1"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AU" sz="18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AU" sz="1800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f>
                            <m:fPr>
                              <m:ctrlPr>
                                <a:rPr lang="en-AU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sz="1800" i="1">
                                      <a:latin typeface="Cambria Math"/>
                                    </a:rPr>
                                    <m:t>𝑠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𝑎</m:t>
                                  </m:r>
                                  <m:r>
                                    <a:rPr lang="en-AU" sz="18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AU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800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AU" sz="18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AU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AU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AU" sz="1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76" y="4414916"/>
                <a:ext cx="8444812" cy="7087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23637" y="2952798"/>
                <a:ext cx="8047459" cy="669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000" i="1" smtClean="0">
                          <a:latin typeface="Cambria Math"/>
                          <a:ea typeface="Cambria Math"/>
                        </a:rPr>
                        <m:t>ℒ</m:t>
                      </m:r>
                      <m:d>
                        <m:d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𝒟</m:t>
                          </m:r>
                        </m:e>
                      </m:d>
                      <m:r>
                        <a:rPr lang="en-AU" sz="2000" b="1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AU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000" b="1" i="1" smtClean="0">
                              <a:latin typeface="Cambria Math"/>
                              <a:ea typeface="Cambria Math"/>
                            </a:rPr>
                            <m:t>𝔼</m:t>
                          </m:r>
                        </m:e>
                        <m:sub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AU" sz="20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AU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AU" sz="20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AU" sz="2000" b="1" i="1" smtClean="0">
                              <a:latin typeface="Cambria Math"/>
                              <a:ea typeface="Cambria Math"/>
                            </a:rPr>
                            <m:t>)~</m:t>
                          </m:r>
                          <m:r>
                            <a:rPr lang="en-AU" sz="2000" i="1">
                              <a:latin typeface="Cambria Math"/>
                              <a:ea typeface="Cambria Math"/>
                            </a:rPr>
                            <m:t>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AU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AU" sz="20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AU" sz="2000" b="1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200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𝑟</m:t>
                                      </m:r>
                                      <m:d>
                                        <m:dPr>
                                          <m:ctrlPr>
                                            <a:rPr lang="en-AU" sz="200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𝑠</m:t>
                                          </m:r>
                                          <m:r>
                                            <a:rPr lang="en-AU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AU" sz="2000" b="0" i="1" smtClean="0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en-AU" sz="2000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</a:rPr>
                                    <m:t>+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AU" sz="2000">
                                      <a:solidFill>
                                        <a:srgbClr val="0033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γ</m:t>
                                  </m:r>
                                  <m:func>
                                    <m:funcPr>
                                      <m:ctrlP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uncPr>
                                    <m:fName>
                                      <m:limLow>
                                        <m:limLowPr>
                                          <m:ctrlPr>
                                            <a:rPr lang="en-AU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 sz="2000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max</m:t>
                                          </m:r>
                                        </m:e>
                                        <m:lim>
                                          <m:sSup>
                                            <m:sSupPr>
                                              <m:ctrlPr>
                                                <a:rPr lang="en-AU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AU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AU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lim>
                                      </m:limLow>
                                    </m:fName>
                                    <m:e>
                                      <m: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AU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AU" sz="200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AU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𝑠</m:t>
                                              </m:r>
                                            </m:e>
                                            <m:sup>
                                              <m:r>
                                                <a:rPr lang="en-AU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AU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AU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AU" sz="2000" b="0" i="1" smtClean="0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AU" sz="2000" i="1">
                                                  <a:solidFill>
                                                    <a:srgbClr val="0033CC"/>
                                                  </a:solidFill>
                                                  <a:latin typeface="Cambria Math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AU" sz="2000" i="1">
                                              <a:solidFill>
                                                <a:srgbClr val="0033CC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AU" sz="200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AU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AU" sz="2000" i="1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AU" sz="2000" b="0" i="1" smtClean="0">
                                                  <a:solidFill>
                                                    <a:schemeClr val="tx2"/>
                                                  </a:solidFill>
                                                  <a:latin typeface="Cambria Math"/>
                                                </a:rPr>
                                                <m:t>−1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a:rPr lang="en-AU" sz="20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AU" sz="2000" i="1">
                                          <a:solidFill>
                                            <a:srgbClr val="0033CC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func>
                                  <m:r>
                                    <a:rPr lang="en-AU" sz="2000" i="1">
                                      <a:latin typeface="Cambria Math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AU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sz="2000" i="1">
                                          <a:latin typeface="Cambria Math"/>
                                        </a:rPr>
                                        <m:t>𝑠</m:t>
                                      </m:r>
                                      <m:r>
                                        <a:rPr lang="en-AU" sz="2000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AU" sz="2000" i="1">
                                          <a:latin typeface="Cambria Math"/>
                                        </a:rPr>
                                        <m:t>𝑎</m:t>
                                      </m:r>
                                      <m:r>
                                        <a:rPr lang="en-AU" sz="2000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AU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sz="2000" i="1">
                                              <a:latin typeface="Cambria Math"/>
                                              <a:ea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AU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AU" sz="2000" b="1" i="1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637" y="2952798"/>
                <a:ext cx="8047459" cy="66902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082224" y="2721257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/>
              <a:t>t</a:t>
            </a:r>
            <a:r>
              <a:rPr lang="en-AU" sz="900" i="1" dirty="0" smtClean="0"/>
              <a:t>arget value</a:t>
            </a:r>
          </a:p>
        </p:txBody>
      </p:sp>
      <p:sp>
        <p:nvSpPr>
          <p:cNvPr id="4" name="Right Brace 3"/>
          <p:cNvSpPr/>
          <p:nvPr/>
        </p:nvSpPr>
        <p:spPr>
          <a:xfrm rot="16200000">
            <a:off x="5407185" y="1452212"/>
            <a:ext cx="164592" cy="31149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7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What Can RL (and DNNs) Do Well Now?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1945" y="6192744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 Levine “CS-294 Deep RL”)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23" y="1873057"/>
            <a:ext cx="55123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Acquires a high degree of proficiency in domains governed by </a:t>
            </a:r>
            <a:r>
              <a:rPr lang="en-AU" i="1" dirty="0" smtClean="0">
                <a:latin typeface="+mn-lt"/>
              </a:rPr>
              <a:t>simple, known rules</a:t>
            </a:r>
          </a:p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Learns </a:t>
            </a:r>
            <a:r>
              <a:rPr lang="en-AU" i="1" dirty="0" smtClean="0">
                <a:latin typeface="+mn-lt"/>
              </a:rPr>
              <a:t>simple skills </a:t>
            </a:r>
            <a:r>
              <a:rPr lang="en-AU" dirty="0" smtClean="0">
                <a:latin typeface="+mn-lt"/>
              </a:rPr>
              <a:t>with raw sensory inputs, given enough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Learns from </a:t>
            </a:r>
            <a:r>
              <a:rPr lang="en-AU" i="1" dirty="0" smtClean="0">
                <a:latin typeface="+mn-lt"/>
              </a:rPr>
              <a:t>imitating</a:t>
            </a:r>
            <a:r>
              <a:rPr lang="en-AU" dirty="0" smtClean="0">
                <a:latin typeface="+mn-lt"/>
              </a:rPr>
              <a:t> enough human-provided expert behaviour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061" y="2452818"/>
            <a:ext cx="2710780" cy="273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0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RL - What has Proven Challenging So Far?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51945" y="6192744"/>
            <a:ext cx="19992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 Levine “CS-294 Deep RL”)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821" y="1873057"/>
            <a:ext cx="77180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Humans are able to learn incredibly quickly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AU" dirty="0" smtClean="0">
                <a:latin typeface="+mn-lt"/>
              </a:rPr>
              <a:t>Deep RL methods are usually (very) </a:t>
            </a:r>
            <a:r>
              <a:rPr lang="en-AU" i="1" dirty="0" smtClean="0">
                <a:latin typeface="+mn-lt"/>
              </a:rPr>
              <a:t>slow</a:t>
            </a:r>
          </a:p>
          <a:p>
            <a:endParaRPr lang="en-AU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Human can re-use past knowledge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AU" dirty="0" smtClean="0">
                <a:latin typeface="+mn-lt"/>
              </a:rPr>
              <a:t>Transfer learning in deep RL not well understood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Not clear what the reward function should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>
                <a:latin typeface="+mn-lt"/>
              </a:rPr>
              <a:t>Not clear what the role of prediction should be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6668" y="5413083"/>
            <a:ext cx="775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e.g., predict </a:t>
            </a:r>
            <a:r>
              <a:rPr lang="en-US" sz="1800" dirty="0">
                <a:latin typeface="+mn-lt"/>
              </a:rPr>
              <a:t>the consequences of an </a:t>
            </a:r>
            <a:r>
              <a:rPr lang="en-US" sz="1800" dirty="0" smtClean="0">
                <a:latin typeface="+mn-lt"/>
              </a:rPr>
              <a:t>action? predict total reward from any state?</a:t>
            </a:r>
            <a:endParaRPr lang="en-A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43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53" y="764161"/>
            <a:ext cx="8655513" cy="729407"/>
          </a:xfrm>
        </p:spPr>
        <p:txBody>
          <a:bodyPr/>
          <a:lstStyle/>
          <a:p>
            <a:r>
              <a:rPr lang="en-AU" dirty="0"/>
              <a:t>Attacks against </a:t>
            </a:r>
            <a:r>
              <a:rPr lang="en-AU" dirty="0" smtClean="0"/>
              <a:t>Deep RL: Adversarial Perturbation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9833"/>
            <a:ext cx="5399903" cy="644771"/>
          </a:xfrm>
        </p:spPr>
        <p:txBody>
          <a:bodyPr/>
          <a:lstStyle/>
          <a:p>
            <a:r>
              <a:rPr lang="en-AU" sz="2400" dirty="0" smtClean="0"/>
              <a:t>Manipulate states or state channels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30269" y="4753432"/>
                <a:ext cx="35550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 smtClean="0">
                    <a:solidFill>
                      <a:srgbClr val="FF0000"/>
                    </a:solidFill>
                  </a:rPr>
                  <a:t>Perturbation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l-GR" sz="14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l-GR" sz="140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1400" b="0" i="1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  <m:sub/>
                              <m:sup>
                                <m:r>
                                  <a:rPr lang="en-AU" sz="1400" b="0" i="1" dirty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AU" sz="14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= </m:t>
                            </m:r>
                            <m:r>
                              <a:rPr lang="en-AU" sz="14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AU" sz="14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𝑠𝑡𝑎𝑡𝑒</m:t>
                            </m:r>
                          </m:sub>
                        </m:sSub>
                        <m:r>
                          <a:rPr lang="en-AU" sz="14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l-GR" sz="1400" i="1" dirty="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𝛿</m:t>
                        </m:r>
                      </m:e>
                      <m:sub>
                        <m:r>
                          <a:rPr lang="en-AU" sz="14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𝑠𝑡𝑎𝑡𝑒</m:t>
                        </m:r>
                      </m:sub>
                    </m:sSub>
                  </m:oMath>
                </a14:m>
                <a:endParaRPr lang="en-AU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67" y="4753430"/>
                <a:ext cx="3555081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343" t="-2000" b="-200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4187608" y="5240380"/>
            <a:ext cx="4826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rgbClr val="FF0000"/>
                </a:solidFill>
              </a:rPr>
              <a:t>Example: add “invisible” perturbations to the state channel (e.g. readings) so that a different action is taken</a:t>
            </a:r>
          </a:p>
          <a:p>
            <a:r>
              <a:rPr lang="en-AU" sz="1600" dirty="0">
                <a:solidFill>
                  <a:srgbClr val="FF0000"/>
                </a:solidFill>
              </a:rPr>
              <a:t> </a:t>
            </a:r>
            <a:r>
              <a:rPr lang="en-AU" sz="1600" dirty="0" smtClean="0">
                <a:solidFill>
                  <a:srgbClr val="FF0000"/>
                </a:solidFill>
              </a:rPr>
              <a:t>          </a:t>
            </a:r>
            <a:r>
              <a:rPr lang="en-AU" sz="1400" dirty="0" smtClean="0">
                <a:solidFill>
                  <a:srgbClr val="FF0000"/>
                </a:solidFill>
              </a:rPr>
              <a:t>e.g. take ‘worst possible’ action</a:t>
            </a:r>
            <a:endParaRPr lang="en-AU" sz="1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748" y="2124672"/>
            <a:ext cx="5019608" cy="2757600"/>
          </a:xfrm>
          <a:prstGeom prst="rect">
            <a:avLst/>
          </a:prstGeom>
        </p:spPr>
      </p:pic>
      <p:cxnSp>
        <p:nvCxnSpPr>
          <p:cNvPr id="17" name="Elbow Connector 16"/>
          <p:cNvCxnSpPr/>
          <p:nvPr/>
        </p:nvCxnSpPr>
        <p:spPr>
          <a:xfrm rot="10800000">
            <a:off x="4187611" y="4624587"/>
            <a:ext cx="1556603" cy="257685"/>
          </a:xfrm>
          <a:prstGeom prst="bentConnector3">
            <a:avLst>
              <a:gd name="adj1" fmla="val 10002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525779" y="3397429"/>
            <a:ext cx="1170293" cy="215444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1400" dirty="0" smtClean="0"/>
              <a:t>Environment</a:t>
            </a:r>
            <a:endParaRPr lang="en-AU" sz="1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" y="1915421"/>
            <a:ext cx="9249031" cy="1214896"/>
            <a:chOff x="0" y="2154956"/>
            <a:chExt cx="9249031" cy="1214896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0" y="2674139"/>
              <a:ext cx="3482953" cy="69571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charset="2"/>
                <a:buChar char="§"/>
                <a:defRPr sz="2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11430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6002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2057400" indent="-228600" algn="l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2400" dirty="0" smtClean="0"/>
                <a:t>Manipulate rewards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966863" y="2154956"/>
                  <a:ext cx="32821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AU" sz="1400" dirty="0" smtClean="0">
                      <a:solidFill>
                        <a:srgbClr val="FF0000"/>
                      </a:solidFill>
                    </a:rPr>
                    <a:t>Perturbation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14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sz="1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l-GR" sz="1400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14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/>
                                <m:sup>
                                  <m:r>
                                    <a:rPr lang="en-AU" sz="1400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AU" sz="14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AU" sz="14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AU" sz="1400" b="0" i="1" dirty="0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𝑟𝑒𝑤𝑎𝑟𝑑</m:t>
                              </m:r>
                            </m:sub>
                          </m:sSub>
                          <m:r>
                            <a:rPr lang="en-AU" sz="14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l-GR" sz="1400" i="1" dirty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AU" sz="14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𝑟𝑒𝑤𝑎𝑟𝑑</m:t>
                          </m:r>
                        </m:sub>
                      </m:sSub>
                    </m:oMath>
                  </a14:m>
                  <a:endParaRPr lang="en-AU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6863" y="2154956"/>
                  <a:ext cx="3282168" cy="30777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558" t="-1961" b="-1764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Elbow Connector 14"/>
            <p:cNvCxnSpPr/>
            <p:nvPr/>
          </p:nvCxnSpPr>
          <p:spPr>
            <a:xfrm rot="10800000" flipV="1">
              <a:off x="5243446" y="2321561"/>
              <a:ext cx="799009" cy="257684"/>
            </a:xfrm>
            <a:prstGeom prst="bentConnector3">
              <a:avLst>
                <a:gd name="adj1" fmla="val 100262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0" y="2583111"/>
            <a:ext cx="3482953" cy="5645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 smtClean="0"/>
          </a:p>
          <a:p>
            <a:r>
              <a:rPr lang="en-AU" sz="2400" dirty="0" smtClean="0"/>
              <a:t>Choose timing (perturbing subset of states/rewards)</a:t>
            </a:r>
          </a:p>
        </p:txBody>
      </p:sp>
      <p:cxnSp>
        <p:nvCxnSpPr>
          <p:cNvPr id="16" name="Elbow Connector 15"/>
          <p:cNvCxnSpPr/>
          <p:nvPr/>
        </p:nvCxnSpPr>
        <p:spPr>
          <a:xfrm flipV="1">
            <a:off x="7423067" y="5847508"/>
            <a:ext cx="468614" cy="289832"/>
          </a:xfrm>
          <a:prstGeom prst="bentConnector3">
            <a:avLst>
              <a:gd name="adj1" fmla="val 98782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88372" y="4984888"/>
            <a:ext cx="1630316" cy="1224669"/>
            <a:chOff x="7257583" y="722001"/>
            <a:chExt cx="1630316" cy="122466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583" y="722001"/>
              <a:ext cx="1630316" cy="12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7262984" y="1549427"/>
              <a:ext cx="162491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We do </a:t>
              </a:r>
              <a:r>
                <a:rPr lang="en-US" sz="18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</a:t>
              </a:r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his!</a:t>
              </a:r>
              <a:endParaRPr lang="en-US" sz="1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1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48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53" y="764161"/>
            <a:ext cx="8655513" cy="729407"/>
          </a:xfrm>
        </p:spPr>
        <p:txBody>
          <a:bodyPr/>
          <a:lstStyle/>
          <a:p>
            <a:r>
              <a:rPr lang="en-AU" dirty="0" smtClean="0"/>
              <a:t>Example Deep RL Attack – DDQN Evasion Attack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2070" y="1880508"/>
            <a:ext cx="3164449" cy="31644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330704" y="5418529"/>
            <a:ext cx="1930584" cy="941082"/>
            <a:chOff x="6947745" y="5212562"/>
            <a:chExt cx="2196255" cy="1309132"/>
          </a:xfrm>
        </p:grpSpPr>
        <p:grpSp>
          <p:nvGrpSpPr>
            <p:cNvPr id="6" name="Group 5"/>
            <p:cNvGrpSpPr/>
            <p:nvPr/>
          </p:nvGrpSpPr>
          <p:grpSpPr>
            <a:xfrm>
              <a:off x="6947745" y="5212562"/>
              <a:ext cx="2196255" cy="963180"/>
              <a:chOff x="6947745" y="5254911"/>
              <a:chExt cx="2196255" cy="96318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947745" y="5278862"/>
                <a:ext cx="220382" cy="217410"/>
              </a:xfrm>
              <a:prstGeom prst="ellipse">
                <a:avLst/>
              </a:prstGeom>
              <a:solidFill>
                <a:srgbClr val="8BF030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213663" y="5254911"/>
                <a:ext cx="13676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i="1" dirty="0"/>
                  <a:t>c</a:t>
                </a:r>
                <a:r>
                  <a:rPr lang="en-AU" sz="1100" i="1" dirty="0" smtClean="0"/>
                  <a:t>ritical server node</a:t>
                </a:r>
                <a:endParaRPr lang="en-AU" sz="900" i="1" dirty="0" smtClean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56496" y="5619618"/>
                <a:ext cx="220382" cy="217410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962888" y="5978582"/>
                <a:ext cx="220382" cy="217410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13663" y="5597519"/>
                <a:ext cx="193033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i="1" dirty="0" smtClean="0"/>
                  <a:t>attacker-compromised node</a:t>
                </a:r>
                <a:endParaRPr lang="en-AU" sz="900" i="1" dirty="0" smtClean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213663" y="5956481"/>
                <a:ext cx="102463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100" i="1" dirty="0" smtClean="0"/>
                  <a:t>isolated node</a:t>
                </a:r>
                <a:endParaRPr lang="en-AU" sz="900" i="1" dirty="0" smtClean="0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6962888" y="6282185"/>
              <a:ext cx="220382" cy="21741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13663" y="6260084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100" i="1" dirty="0" smtClean="0"/>
                <a:t>migration node</a:t>
              </a:r>
              <a:endParaRPr lang="en-AU" sz="900" i="1" dirty="0" smtClean="0"/>
            </a:p>
          </p:txBody>
        </p:sp>
      </p:grp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33985" y="5090604"/>
            <a:ext cx="2910016" cy="1253121"/>
          </a:xfrm>
        </p:spPr>
        <p:txBody>
          <a:bodyPr/>
          <a:lstStyle/>
          <a:p>
            <a:pPr marL="0" indent="0">
              <a:buNone/>
            </a:pPr>
            <a:r>
              <a:rPr lang="en-AU" sz="1400" i="1" dirty="0" smtClean="0"/>
              <a:t>Attacker no longer able to propagate</a:t>
            </a:r>
          </a:p>
          <a:p>
            <a:pPr marL="0" indent="0">
              <a:buNone/>
            </a:pPr>
            <a:r>
              <a:rPr lang="en-AU" sz="1400" i="1" dirty="0" smtClean="0"/>
              <a:t>Critical server saved by defender</a:t>
            </a:r>
          </a:p>
          <a:p>
            <a:pPr marL="0" indent="0">
              <a:buNone/>
            </a:pPr>
            <a:r>
              <a:rPr lang="en-AU" sz="1400" i="1" dirty="0"/>
              <a:t>b</a:t>
            </a:r>
            <a:r>
              <a:rPr lang="en-AU" sz="1400" i="1" dirty="0" smtClean="0"/>
              <a:t>ut…</a:t>
            </a:r>
          </a:p>
          <a:p>
            <a:pPr marL="0" indent="0">
              <a:buNone/>
            </a:pPr>
            <a:r>
              <a:rPr lang="en-AU" sz="1400" i="1" dirty="0"/>
              <a:t>m</a:t>
            </a:r>
            <a:r>
              <a:rPr lang="en-AU" sz="1400" i="1" dirty="0" smtClean="0"/>
              <a:t>ission severely compromised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015946" y="1880507"/>
            <a:ext cx="4109575" cy="3426720"/>
            <a:chOff x="4015946" y="1880507"/>
            <a:chExt cx="4109575" cy="3426720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5950252" y="5044957"/>
              <a:ext cx="259018" cy="262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4015946" y="1880507"/>
              <a:ext cx="4109575" cy="3176734"/>
              <a:chOff x="4015946" y="1880507"/>
              <a:chExt cx="4109575" cy="317673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961072" y="1880507"/>
                <a:ext cx="3164449" cy="31644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Oval 16"/>
              <p:cNvSpPr/>
              <p:nvPr/>
            </p:nvSpPr>
            <p:spPr>
              <a:xfrm rot="1160382">
                <a:off x="5547211" y="3920717"/>
                <a:ext cx="806081" cy="1136524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4015946" y="3311360"/>
                <a:ext cx="1087394" cy="30274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1239583" y="15285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400" i="1" dirty="0"/>
              <a:t>a</a:t>
            </a:r>
            <a:r>
              <a:rPr lang="en-AU" sz="1400" i="1" dirty="0" smtClean="0"/>
              <a:t>ttacker generates </a:t>
            </a:r>
            <a:r>
              <a:rPr lang="en-AU" sz="1400" i="1" dirty="0"/>
              <a:t>FP readings on adjacent nodes </a:t>
            </a:r>
            <a:endParaRPr lang="en-AU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997465" y="1836349"/>
            <a:ext cx="263823" cy="412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9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AML 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8598" y="2013261"/>
            <a:ext cx="71733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A classifier </a:t>
            </a:r>
            <a:r>
              <a:rPr lang="en-AU" sz="2000" dirty="0">
                <a:latin typeface="+mn-lt"/>
              </a:rPr>
              <a:t>that is robust against many (weak) perturbations, </a:t>
            </a:r>
            <a:r>
              <a:rPr lang="en-AU" sz="2000" dirty="0" smtClean="0">
                <a:latin typeface="+mn-lt"/>
              </a:rPr>
              <a:t>may not be good </a:t>
            </a:r>
            <a:r>
              <a:rPr lang="en-AU" sz="2000" dirty="0">
                <a:latin typeface="+mn-lt"/>
              </a:rPr>
              <a:t>at finding stronger (worst-case) perturbations</a:t>
            </a:r>
            <a:r>
              <a:rPr lang="en-AU" sz="2000" dirty="0" smtClean="0">
                <a:latin typeface="+mn-lt"/>
              </a:rPr>
              <a:t>. This could be catastrophic in some domains.</a:t>
            </a:r>
          </a:p>
          <a:p>
            <a:pPr>
              <a:spcBef>
                <a:spcPts val="600"/>
              </a:spcBef>
            </a:pPr>
            <a:endParaRPr lang="en-AU" sz="20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n-lt"/>
              </a:rPr>
              <a:t>Robustness comes at a cost </a:t>
            </a:r>
            <a:r>
              <a:rPr lang="en-AU" sz="2000" dirty="0" smtClean="0">
                <a:latin typeface="+mn-lt"/>
              </a:rPr>
              <a:t>– need better adversarial training (</a:t>
            </a:r>
            <a:r>
              <a:rPr lang="en-AU" sz="2000" dirty="0" err="1" smtClean="0">
                <a:latin typeface="+mn-lt"/>
              </a:rPr>
              <a:t>eg</a:t>
            </a:r>
            <a:r>
              <a:rPr lang="en-AU" sz="2000" dirty="0" smtClean="0">
                <a:latin typeface="+mn-lt"/>
              </a:rPr>
              <a:t> use GANs) ? need more </a:t>
            </a:r>
            <a:r>
              <a:rPr lang="en-AU" sz="2000" dirty="0">
                <a:latin typeface="+mn-lt"/>
              </a:rPr>
              <a:t>training data? more training time? </a:t>
            </a:r>
            <a:r>
              <a:rPr lang="en-AU" sz="2000" dirty="0" smtClean="0">
                <a:latin typeface="+mn-lt"/>
              </a:rPr>
              <a:t>more network capacity? etc.</a:t>
            </a:r>
          </a:p>
          <a:p>
            <a:pPr>
              <a:spcBef>
                <a:spcPts val="600"/>
              </a:spcBef>
            </a:pPr>
            <a:endParaRPr lang="en-AU" sz="2000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>
                <a:latin typeface="+mn-lt"/>
              </a:rPr>
              <a:t>Is there a trade-off between </a:t>
            </a:r>
            <a:r>
              <a:rPr lang="en-AU" sz="2000" i="1" dirty="0">
                <a:latin typeface="+mn-lt"/>
              </a:rPr>
              <a:t>classifier accuracy </a:t>
            </a:r>
            <a:r>
              <a:rPr lang="en-AU" sz="2000" dirty="0" smtClean="0">
                <a:latin typeface="+mn-lt"/>
              </a:rPr>
              <a:t>(CA) and </a:t>
            </a:r>
            <a:r>
              <a:rPr lang="en-AU" sz="2000" i="1" dirty="0">
                <a:latin typeface="+mn-lt"/>
              </a:rPr>
              <a:t>adversarial </a:t>
            </a:r>
            <a:r>
              <a:rPr lang="en-AU" sz="2000" i="1" dirty="0" smtClean="0">
                <a:latin typeface="+mn-lt"/>
              </a:rPr>
              <a:t>accuracy </a:t>
            </a:r>
            <a:r>
              <a:rPr lang="en-AU" sz="2000" dirty="0" smtClean="0">
                <a:latin typeface="+mn-lt"/>
              </a:rPr>
              <a:t>(AA)? Note: humans have </a:t>
            </a:r>
            <a:r>
              <a:rPr lang="en-AU" sz="2000" u="sng" dirty="0" smtClean="0">
                <a:latin typeface="+mn-lt"/>
              </a:rPr>
              <a:t>both</a:t>
            </a:r>
            <a:r>
              <a:rPr lang="en-AU" sz="2000" dirty="0" smtClean="0">
                <a:latin typeface="+mn-lt"/>
              </a:rPr>
              <a:t> high CA and AA…</a:t>
            </a:r>
            <a:endParaRPr lang="en-A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885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AML Challenges (</a:t>
            </a:r>
            <a:r>
              <a:rPr lang="en-US" dirty="0" err="1" smtClean="0"/>
              <a:t>cont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2929" y="1395424"/>
            <a:ext cx="77553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Attacks are often transferable between different architectures and different ML methods. </a:t>
            </a:r>
            <a:r>
              <a:rPr lang="en-AU" sz="2000" dirty="0" smtClean="0">
                <a:solidFill>
                  <a:srgbClr val="92D050"/>
                </a:solidFill>
                <a:latin typeface="+mn-lt"/>
              </a:rPr>
              <a:t>Why?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AU" sz="2000" dirty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Defences don’t generalise well out of the norm ball. Consider </a:t>
            </a:r>
            <a:r>
              <a:rPr lang="en-AU" sz="2000" dirty="0">
                <a:latin typeface="+mn-lt"/>
              </a:rPr>
              <a:t>other attack </a:t>
            </a:r>
            <a:r>
              <a:rPr lang="en-AU" sz="2000" dirty="0" smtClean="0">
                <a:latin typeface="+mn-lt"/>
              </a:rPr>
              <a:t>models. </a:t>
            </a:r>
            <a:r>
              <a:rPr lang="en-AU" sz="2000" dirty="0" smtClean="0">
                <a:solidFill>
                  <a:srgbClr val="92D050"/>
                </a:solidFill>
                <a:latin typeface="+mn-lt"/>
              </a:rPr>
              <a:t>Understand the complexity of the data manifold.</a:t>
            </a:r>
          </a:p>
          <a:p>
            <a:pPr>
              <a:spcBef>
                <a:spcPts val="600"/>
              </a:spcBef>
            </a:pPr>
            <a:endParaRPr lang="en-AU" sz="20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Certificates of robustness – e.g., produce models with provable guarantees, verification of neural networks etc.. However, guarantees may not scale well due to blind spots in high dimensionality and limited training data.</a:t>
            </a:r>
          </a:p>
          <a:p>
            <a:pPr>
              <a:spcBef>
                <a:spcPts val="600"/>
              </a:spcBef>
            </a:pPr>
            <a:endParaRPr lang="en-AU" sz="20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+mn-lt"/>
              </a:rPr>
              <a:t>Obtain more knowledge about the learning task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AU" sz="2000" dirty="0" smtClean="0">
                <a:latin typeface="+mn-lt"/>
              </a:rPr>
              <a:t>Properties of the different data types (</a:t>
            </a:r>
            <a:r>
              <a:rPr lang="en-AU" sz="2000" dirty="0" err="1" smtClean="0">
                <a:latin typeface="+mn-lt"/>
              </a:rPr>
              <a:t>eg</a:t>
            </a:r>
            <a:r>
              <a:rPr lang="en-AU" sz="2000" dirty="0" smtClean="0">
                <a:latin typeface="+mn-lt"/>
              </a:rPr>
              <a:t> spatial consistency)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AU" sz="2000" dirty="0" smtClean="0">
                <a:latin typeface="+mn-lt"/>
              </a:rPr>
              <a:t>Properties of the different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26177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2190957"/>
            <a:ext cx="3162300" cy="319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0609" y="983237"/>
            <a:ext cx="8096250" cy="554831"/>
          </a:xfrm>
        </p:spPr>
        <p:txBody>
          <a:bodyPr/>
          <a:lstStyle/>
          <a:p>
            <a:pPr algn="ctr"/>
            <a:r>
              <a:rPr lang="en-AU" dirty="0" smtClean="0"/>
              <a:t>2019 Cyber Security Summer School, Adelaide</a:t>
            </a:r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7615" y="2015188"/>
            <a:ext cx="3443287" cy="508765"/>
          </a:xfrm>
        </p:spPr>
        <p:txBody>
          <a:bodyPr>
            <a:normAutofit/>
          </a:bodyPr>
          <a:lstStyle/>
          <a:p>
            <a:pPr algn="ctr"/>
            <a:r>
              <a:rPr lang="en-AU" sz="1650" dirty="0"/>
              <a:t>Proudly hosted and sponsored by</a:t>
            </a:r>
            <a:endParaRPr lang="en-AU" sz="1650" dirty="0"/>
          </a:p>
        </p:txBody>
      </p:sp>
      <p:sp>
        <p:nvSpPr>
          <p:cNvPr id="12" name="Rectangle 11"/>
          <p:cNvSpPr/>
          <p:nvPr/>
        </p:nvSpPr>
        <p:spPr>
          <a:xfrm>
            <a:off x="5088848" y="1457056"/>
            <a:ext cx="3008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 Day 2 - Friday 22 March 2019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747655" y="1803305"/>
          <a:ext cx="5243068" cy="3999978"/>
        </p:xfrm>
        <a:graphic>
          <a:graphicData uri="http://schemas.openxmlformats.org/drawingml/2006/table">
            <a:tbl>
              <a:tblPr firstCol="1" bandRow="1">
                <a:tableStyleId>{9DCAF9ED-07DC-4A11-8D7F-57B35C25682E}</a:tableStyleId>
              </a:tblPr>
              <a:tblGrid>
                <a:gridCol w="1369907"/>
                <a:gridCol w="3873161"/>
              </a:tblGrid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9:00am - 9:15am</a:t>
                      </a:r>
                      <a:endParaRPr lang="en-A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Rachael 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Falk,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Cybersecurity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CRC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Research with impact in the cyber ecosystem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9:15am - 10:15am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Keynote: </a:t>
                      </a:r>
                      <a: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Prof </a:t>
                      </a:r>
                      <a:r>
                        <a:rPr lang="en-AU" sz="9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Wenke</a:t>
                      </a:r>
                      <a: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9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Lee, </a:t>
                      </a:r>
                      <a:r>
                        <a:rPr lang="en-AU" sz="900" b="0" i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Georgia </a:t>
                      </a:r>
                      <a:r>
                        <a:rPr lang="en-AU" sz="9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Tech</a:t>
                      </a:r>
                      <a:br>
                        <a:rPr lang="en-AU" sz="9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User interface and security: Two sides of the story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10:15am - 10:45am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Ryan </a:t>
                      </a: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Queensland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Returning data control to users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167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10:45am - 11:00am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Break</a:t>
                      </a:r>
                      <a:endParaRPr lang="en-A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11:00am – 12:00pm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Keynote 5: Prof </a:t>
                      </a:r>
                      <a:r>
                        <a:rPr lang="en-AU" sz="9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Vitaly</a:t>
                      </a:r>
                      <a: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900" b="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Shmatikov</a:t>
                      </a:r>
                      <a:r>
                        <a:rPr lang="en-AU" sz="9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AU" sz="900" b="0" i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Cornell </a:t>
                      </a:r>
                      <a:r>
                        <a:rPr lang="en-AU" sz="900" b="0" i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Tech</a:t>
                      </a:r>
                      <a: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are machine learning models hiding?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12:00pm - 12:45pm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Olivier de </a:t>
                      </a: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Vel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Defence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Science &amp; Technology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Adversarial Machine Learning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173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12:45pm - 1:45pm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Lunch</a:t>
                      </a:r>
                      <a:endParaRPr lang="en-A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1:45pm - 2:15pm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Sanjay </a:t>
                      </a: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Jha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New South Wales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Security challenges in internet of </a:t>
                      </a:r>
                      <a:r>
                        <a:rPr lang="en-AU" sz="900" b="0" i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things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9315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2:15pm - 3:15pm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Panel Discussion: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Ali Babar – University of Adelaide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RK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Shyamasundar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IIT-Bombay                                                                                                             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Jackie Craig – Independent Consultant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Vallipuram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Muthukkumarasamy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University of Griffith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Anton Van Den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Hengel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Australian Institute for Machine 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1671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AU" sz="9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3:15pm - 3:30pm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Break</a:t>
                      </a:r>
                      <a:endParaRPr lang="en-AU" sz="9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3:30pm - 4:00pm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Prof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Willy </a:t>
                      </a: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Susilo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Wollongong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Securing Cloud Storage: Challenge and Research Directions</a:t>
                      </a:r>
                      <a:endParaRPr lang="en-AU" sz="900" b="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4:00pm - 4:30pm</a:t>
                      </a:r>
                      <a:endParaRPr lang="en-A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9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9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Jin</a:t>
                      </a: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-Song </a:t>
                      </a:r>
                      <a:r>
                        <a:rPr lang="en-AU" sz="9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Dong, </a:t>
                      </a:r>
                      <a:r>
                        <a:rPr lang="en-AU" sz="900" b="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Griffith 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AU" sz="9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AU" sz="9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analysis in security</a:t>
                      </a:r>
                      <a:endParaRPr lang="en-AU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93" y="2523953"/>
            <a:ext cx="1272250" cy="599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131" y="3318197"/>
            <a:ext cx="1376172" cy="1266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8" y="4779044"/>
            <a:ext cx="1581859" cy="7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2600" y="836041"/>
            <a:ext cx="4654550" cy="729407"/>
          </a:xfrm>
        </p:spPr>
        <p:txBody>
          <a:bodyPr/>
          <a:lstStyle/>
          <a:p>
            <a:r>
              <a:rPr lang="en-US" dirty="0" smtClean="0"/>
              <a:t>Security Context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596" y="1801598"/>
            <a:ext cx="803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dirty="0" smtClean="0">
                <a:latin typeface="+mn-lt"/>
              </a:rPr>
              <a:t>Example: Security issues ‘at the core’ and ‘on the edge’</a:t>
            </a:r>
            <a:endParaRPr lang="en-AU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375" y="6240150"/>
            <a:ext cx="3078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i="1" dirty="0" smtClean="0"/>
              <a:t>(source: J. Clements CAAD@DEFCON 26-2018)</a:t>
            </a:r>
            <a:endParaRPr lang="en-AU" sz="1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95" y="2372990"/>
            <a:ext cx="8128343" cy="359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8620" y="689906"/>
            <a:ext cx="8942310" cy="72940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Humans</a:t>
            </a:r>
            <a:r>
              <a:rPr lang="en-US" dirty="0" smtClean="0"/>
              <a:t> are Vulnerable to Adversarial Examples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02572" y="6349834"/>
            <a:ext cx="2858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i="1" dirty="0" smtClean="0"/>
              <a:t>(source: </a:t>
            </a:r>
            <a:r>
              <a:rPr lang="en-AU" sz="1000" i="1" dirty="0" err="1" smtClean="0"/>
              <a:t>Elsayed</a:t>
            </a:r>
            <a:r>
              <a:rPr lang="en-AU" sz="1000" i="1" dirty="0" smtClean="0"/>
              <a:t> et al, arXiv:1802.08195v3)</a:t>
            </a:r>
            <a:endParaRPr lang="en-AU" sz="1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778329" y="1495612"/>
            <a:ext cx="3424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+mn-lt"/>
              </a:rPr>
              <a:t>e.g.  Human perception attacks</a:t>
            </a:r>
          </a:p>
          <a:p>
            <a:pPr algn="ctr"/>
            <a:r>
              <a:rPr lang="en-AU" sz="2000" dirty="0" smtClean="0">
                <a:latin typeface="+mn-lt"/>
              </a:rPr>
              <a:t>Attack on human vision</a:t>
            </a:r>
            <a:endParaRPr lang="en-AU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4394" y="5933162"/>
            <a:ext cx="176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>
                <a:latin typeface="+mn-lt"/>
              </a:rPr>
              <a:t>‘cat’</a:t>
            </a:r>
            <a:endParaRPr lang="en-AU" sz="2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275981" y="5933162"/>
                <a:ext cx="25705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 smtClean="0">
                    <a:latin typeface="+mn-lt"/>
                  </a:rPr>
                  <a:t>‘cat’ + noise </a:t>
                </a:r>
                <a14:m>
                  <m:oMath xmlns:m="http://schemas.openxmlformats.org/officeDocument/2006/math">
                    <m:r>
                      <a:rPr lang="en-AU" sz="2000" i="1" dirty="0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en-AU" sz="2000" dirty="0" smtClean="0">
                    <a:latin typeface="+mn-lt"/>
                  </a:rPr>
                  <a:t> ‘dog’</a:t>
                </a:r>
                <a:endParaRPr lang="en-AU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981" y="5933162"/>
                <a:ext cx="2570551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36" y="2272220"/>
            <a:ext cx="2974677" cy="35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96" y="2288782"/>
            <a:ext cx="2970923" cy="353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139184" y="4056889"/>
            <a:ext cx="8046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44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896207"/>
              </p:ext>
            </p:extLst>
          </p:nvPr>
        </p:nvGraphicFramePr>
        <p:xfrm>
          <a:off x="3417115" y="1351792"/>
          <a:ext cx="1953211" cy="2204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882069"/>
              </p:ext>
            </p:extLst>
          </p:nvPr>
        </p:nvGraphicFramePr>
        <p:xfrm>
          <a:off x="4985046" y="1892744"/>
          <a:ext cx="1522734" cy="1643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17451"/>
              </p:ext>
            </p:extLst>
          </p:nvPr>
        </p:nvGraphicFramePr>
        <p:xfrm>
          <a:off x="6718137" y="1899142"/>
          <a:ext cx="1892744" cy="1655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42281" y="6276349"/>
            <a:ext cx="1601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Kurakin</a:t>
            </a:r>
            <a:r>
              <a:rPr lang="en-AU" sz="900" i="1" dirty="0" smtClean="0"/>
              <a:t> et al, 2016)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702099"/>
            <a:ext cx="8635378" cy="729407"/>
          </a:xfrm>
        </p:spPr>
        <p:txBody>
          <a:bodyPr/>
          <a:lstStyle/>
          <a:p>
            <a:r>
              <a:rPr lang="en-US" dirty="0" smtClean="0"/>
              <a:t>Adversarial ML – </a:t>
            </a:r>
            <a:r>
              <a:rPr lang="en-US" dirty="0" smtClean="0">
                <a:solidFill>
                  <a:schemeClr val="accent1"/>
                </a:solidFill>
              </a:rPr>
              <a:t>Example of Digital Attack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20067327">
            <a:off x="224447" y="2161641"/>
            <a:ext cx="31309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lassifier can report incorrect </a:t>
            </a:r>
          </a:p>
          <a:p>
            <a:pPr algn="ctr"/>
            <a:r>
              <a:rPr lang="en-US" sz="1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results with high confidence</a:t>
            </a:r>
            <a:endParaRPr lang="en-US" sz="1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56" y="3714424"/>
            <a:ext cx="3074310" cy="25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651" y="3704916"/>
            <a:ext cx="1519486" cy="25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457" y="3695409"/>
            <a:ext cx="1535572" cy="2580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53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A Brief History of </a:t>
            </a:r>
            <a:r>
              <a:rPr lang="en-US" dirty="0" err="1" smtClean="0"/>
              <a:t>AdvML</a:t>
            </a:r>
            <a:r>
              <a:rPr lang="en-US" dirty="0" smtClean="0"/>
              <a:t>/</a:t>
            </a:r>
            <a:r>
              <a:rPr lang="en-US" dirty="0" err="1" smtClean="0"/>
              <a:t>AdvDL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79" y="1432663"/>
            <a:ext cx="5100044" cy="5655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06585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</a:t>
            </a:r>
            <a:r>
              <a:rPr lang="en-AU" sz="900" i="1" dirty="0" err="1" smtClean="0"/>
              <a:t>Biggio</a:t>
            </a:r>
            <a:r>
              <a:rPr lang="en-AU" sz="900" i="1" dirty="0" smtClean="0"/>
              <a:t> and </a:t>
            </a:r>
            <a:r>
              <a:rPr lang="en-AU" sz="900" i="1" dirty="0" err="1" smtClean="0"/>
              <a:t>Roli</a:t>
            </a:r>
            <a:r>
              <a:rPr lang="en-AU" sz="900" i="1" dirty="0" smtClean="0"/>
              <a:t>, arXiv:1712.03141v2)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07010" y="5236347"/>
            <a:ext cx="1630316" cy="1224669"/>
            <a:chOff x="7257583" y="722001"/>
            <a:chExt cx="1630316" cy="12246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583" y="722001"/>
              <a:ext cx="1630316" cy="12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262984" y="1549427"/>
              <a:ext cx="1624915" cy="36933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We do </a:t>
              </a:r>
              <a:r>
                <a:rPr lang="en-US" sz="1800" b="1" i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</a:t>
              </a:r>
              <a:r>
                <a:rPr lang="en-US" sz="1800" b="1" i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his!</a:t>
              </a:r>
              <a:endParaRPr lang="en-US" sz="18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66394" y="6276349"/>
            <a:ext cx="3187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 smtClean="0"/>
              <a:t>Han et al “Reinforcement learning for autonomous defence in SDNs”  </a:t>
            </a:r>
            <a:r>
              <a:rPr lang="en-AU" sz="900" i="1" dirty="0" err="1" smtClean="0"/>
              <a:t>GameSec</a:t>
            </a:r>
            <a:r>
              <a:rPr lang="en-AU" sz="900" i="1" dirty="0" smtClean="0"/>
              <a:t> 2018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076834" y="6461015"/>
            <a:ext cx="389561" cy="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-1" y="2953815"/>
            <a:ext cx="2792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900" i="1" dirty="0" smtClean="0"/>
              <a:t>‘small imperceptible perturbations’ against DNNs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38973" y="3184647"/>
            <a:ext cx="699892" cy="25671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45149" y="2042024"/>
            <a:ext cx="2792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 smtClean="0"/>
              <a:t>‘adversarial learning’ concept introduced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775886" y="2170724"/>
            <a:ext cx="1878228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5423" y="2764552"/>
            <a:ext cx="13373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/>
              <a:t>a</a:t>
            </a:r>
            <a:r>
              <a:rPr lang="en-AU" sz="900" i="1" dirty="0" smtClean="0"/>
              <a:t>ttacks against SVMs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5098" y="2291751"/>
            <a:ext cx="17509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 smtClean="0"/>
              <a:t>‘AML’  concept  introduced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775886" y="2413399"/>
            <a:ext cx="1959538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775886" y="2894096"/>
            <a:ext cx="1959538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22202" y="1434012"/>
            <a:ext cx="23673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 smtClean="0"/>
              <a:t>A. Wald (1945) – loss, cost, risk functions</a:t>
            </a:r>
          </a:p>
        </p:txBody>
      </p:sp>
    </p:spTree>
    <p:extLst>
      <p:ext uri="{BB962C8B-B14F-4D97-AF65-F5344CB8AC3E}">
        <p14:creationId xmlns:p14="http://schemas.microsoft.com/office/powerpoint/2010/main" val="28333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19100" y="702098"/>
            <a:ext cx="8635378" cy="729407"/>
          </a:xfrm>
        </p:spPr>
        <p:txBody>
          <a:bodyPr/>
          <a:lstStyle/>
          <a:p>
            <a:r>
              <a:rPr lang="en-US" dirty="0" smtClean="0"/>
              <a:t>Recap of ML (supervised)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1" y="3057490"/>
            <a:ext cx="8419011" cy="10689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46371" y="6182472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900" i="1" dirty="0" smtClean="0"/>
              <a:t>(source “Survey on Security Threats and Defensive Techniques of Machine Learning”, </a:t>
            </a:r>
            <a:r>
              <a:rPr lang="en-AU" sz="900" i="1" dirty="0" err="1" smtClean="0"/>
              <a:t>Qiu</a:t>
            </a:r>
            <a:r>
              <a:rPr lang="en-AU" sz="900" i="1" dirty="0" smtClean="0"/>
              <a:t> et al, 2018)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37" y="638904"/>
            <a:ext cx="972892" cy="92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ata61 Black + Green">
  <a:themeElements>
    <a:clrScheme name="CSIRO-Data61 2018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30B787"/>
      </a:accent1>
      <a:accent2>
        <a:srgbClr val="007A53"/>
      </a:accent2>
      <a:accent3>
        <a:srgbClr val="00A9CE"/>
      </a:accent3>
      <a:accent4>
        <a:srgbClr val="6D2077"/>
      </a:accent4>
      <a:accent5>
        <a:srgbClr val="004B87"/>
      </a:accent5>
      <a:accent6>
        <a:srgbClr val="78BE20"/>
      </a:accent6>
      <a:hlink>
        <a:srgbClr val="2DCCD3"/>
      </a:hlink>
      <a:folHlink>
        <a:srgbClr val="00313C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a61 PowerPoint Widescreen-.potx" id="{8D704499-57F0-4EE1-BE8F-58E538DEC8EB}" vid="{CFE4F7FE-9D2F-48E8-BF50-C813591008B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26419</TotalTime>
  <Words>2650</Words>
  <Application>Microsoft Office PowerPoint</Application>
  <PresentationFormat>On-screen Show (4:3)</PresentationFormat>
  <Paragraphs>525</Paragraphs>
  <Slides>48</Slides>
  <Notes>48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ＭＳ Ｐゴシック</vt:lpstr>
      <vt:lpstr>Arial</vt:lpstr>
      <vt:lpstr>Calibri</vt:lpstr>
      <vt:lpstr>Cambria Math</vt:lpstr>
      <vt:lpstr>Lucida Grande</vt:lpstr>
      <vt:lpstr>TheSansB W3 Light</vt:lpstr>
      <vt:lpstr>Times New Roman</vt:lpstr>
      <vt:lpstr>Wingdings</vt:lpstr>
      <vt:lpstr>Office Theme</vt:lpstr>
      <vt:lpstr>Data61 Black + Green</vt:lpstr>
      <vt:lpstr>Adversarial Machine Learning:  Concepts, Techniques and Challenges </vt:lpstr>
      <vt:lpstr>Strategic Context</vt:lpstr>
      <vt:lpstr>Strategic Context</vt:lpstr>
      <vt:lpstr>Strategic Context</vt:lpstr>
      <vt:lpstr>Security Context</vt:lpstr>
      <vt:lpstr>Humans are Vulnerable to Adversarial Examples</vt:lpstr>
      <vt:lpstr>Adversarial ML – Example of Digital Attack</vt:lpstr>
      <vt:lpstr>A Brief History of AdvML/AdvDL</vt:lpstr>
      <vt:lpstr>Recap of ML (supervised)</vt:lpstr>
      <vt:lpstr>Recap of ML (supervised)</vt:lpstr>
      <vt:lpstr>Know Your Adversary </vt:lpstr>
      <vt:lpstr>Know Your Adversary</vt:lpstr>
      <vt:lpstr>PowerPoint Presentation</vt:lpstr>
      <vt:lpstr>Know Your Adversary</vt:lpstr>
      <vt:lpstr>Poisoning the Training Set</vt:lpstr>
      <vt:lpstr>Poisoning the Training Set</vt:lpstr>
      <vt:lpstr>Summary Taxonomy of ML Security Threats</vt:lpstr>
      <vt:lpstr>Attack Strategy – Adversarial Examples:  Formal ‘Perturbation’ Problem Statement</vt:lpstr>
      <vt:lpstr>Attack Strategy - Examples</vt:lpstr>
      <vt:lpstr>Attack Strategy – Summary Attack Types</vt:lpstr>
      <vt:lpstr>Attack Strategy – Black-box Attacks</vt:lpstr>
      <vt:lpstr>Attack Strategy – Using Transferability for Black-box Attacks</vt:lpstr>
      <vt:lpstr>Defence Strategy</vt:lpstr>
      <vt:lpstr>Defence Strategies - Examples</vt:lpstr>
      <vt:lpstr>Defence Strategy: Adversarial Training</vt:lpstr>
      <vt:lpstr>Defence Strategy: Adversarial Training</vt:lpstr>
      <vt:lpstr>Defence Strategy: Adversarial Training</vt:lpstr>
      <vt:lpstr>Defence Strategy – It’s an Arms Race</vt:lpstr>
      <vt:lpstr>Adversarial Robustness</vt:lpstr>
      <vt:lpstr>Other Application Domains of ML Security</vt:lpstr>
      <vt:lpstr>Automated Decision-making: Using RL</vt:lpstr>
      <vt:lpstr>Anatomy of an RL Algorithm - MDP</vt:lpstr>
      <vt:lpstr>The Simplest RL Algorithm: Q-learning</vt:lpstr>
      <vt:lpstr>RL Algorithms</vt:lpstr>
      <vt:lpstr>Taxonomy of RL Algorithms</vt:lpstr>
      <vt:lpstr>Known Problems with RL Algorithms</vt:lpstr>
      <vt:lpstr>Automated Decision-making: Using Deep RL</vt:lpstr>
      <vt:lpstr>Deep Q-Learning: Game Architecture</vt:lpstr>
      <vt:lpstr>Deep Q-Learning (DQN)</vt:lpstr>
      <vt:lpstr>Deep Q-Learning (DQN)</vt:lpstr>
      <vt:lpstr>What Can RL (and DNNs) Do Well Now?</vt:lpstr>
      <vt:lpstr>RL - What has Proven Challenging So Far?</vt:lpstr>
      <vt:lpstr>Attacks against Deep RL: Adversarial Perturbation</vt:lpstr>
      <vt:lpstr>Example Deep RL Attack – DDQN Evasion Attack</vt:lpstr>
      <vt:lpstr>AML Challenges</vt:lpstr>
      <vt:lpstr>AML Challenges (cont)</vt:lpstr>
      <vt:lpstr>PowerPoint Presentation</vt:lpstr>
      <vt:lpstr>2019 Cyber Security Summer School, Adelaide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DSTO Presentation</dc:title>
  <dc:creator>DSTO</dc:creator>
  <cp:lastModifiedBy>Grobler, Marthie (Data61, Docklands GS)</cp:lastModifiedBy>
  <cp:revision>2393</cp:revision>
  <cp:lastPrinted>2018-01-12T00:31:15Z</cp:lastPrinted>
  <dcterms:created xsi:type="dcterms:W3CDTF">2013-05-22T08:35:32Z</dcterms:created>
  <dcterms:modified xsi:type="dcterms:W3CDTF">2019-03-21T11:54:59Z</dcterms:modified>
</cp:coreProperties>
</file>